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71" r:id="rId13"/>
    <p:sldId id="267" r:id="rId14"/>
    <p:sldId id="273" r:id="rId15"/>
    <p:sldId id="274" r:id="rId16"/>
    <p:sldId id="276" r:id="rId17"/>
    <p:sldId id="27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5794-A797-42A2-93F2-58CBB331035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92942-6465-4455-B70B-16E4740E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92942-6465-4455-B70B-16E4740E4C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A51EDF-C66B-4113-872A-A9ECF050799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8E4-0949-4795-A099-1D0110B59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АНАЛИЗА ВАРИЈАНСЕ</a:t>
            </a:r>
            <a:br>
              <a:rPr lang="sr-Cyrl-BA" b="1" dirty="0"/>
            </a:br>
            <a:r>
              <a:rPr lang="sr-Cyrl-BA" b="1" dirty="0"/>
              <a:t>(АНОВА)</a:t>
            </a:r>
            <a:endParaRPr lang="en-US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53CC6A68-7B28-4771-935E-5ABB3B023EC4}"/>
              </a:ext>
            </a:extLst>
          </p:cNvPr>
          <p:cNvSpPr txBox="1"/>
          <p:nvPr/>
        </p:nvSpPr>
        <p:spPr>
          <a:xfrm>
            <a:off x="4565855" y="5597171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D32FD3-74A0-4415-B4BB-B3D8322F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67237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 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33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9FE39-B49B-4922-B9FB-19E50D390EC4}"/>
              </a:ext>
            </a:extLst>
          </p:cNvPr>
          <p:cNvSpPr/>
          <p:nvPr/>
        </p:nvSpPr>
        <p:spPr>
          <a:xfrm>
            <a:off x="1494503" y="2959510"/>
            <a:ext cx="3569110" cy="46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</a:t>
                </a:r>
                <a:r>
                  <a:rPr lang="sr-Latn-BA" dirty="0"/>
                  <a:t>F </a:t>
                </a:r>
                <a:r>
                  <a:rPr lang="sr-Cyrl-BA" dirty="0"/>
                  <a:t>вриједност:</a:t>
                </a:r>
              </a:p>
              <a:p>
                <a:pPr marL="0" indent="0">
                  <a:buNone/>
                </a:pPr>
                <a:endParaRPr kumimoji="0" lang="sr-Latn-B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sr-Latn-BA" sz="1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r-Latn-BA" sz="1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854,89</m:t>
                          </m:r>
                        </m:num>
                        <m:den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15,07</m:t>
                          </m:r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5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Закључак</a:t>
                </a: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endParaRPr lang="sr-Cyrl-BA" sz="1800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kumimoji="0" lang="sr-Latn-BA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𝟓𝟔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𝟕𝟒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kumimoji="0" lang="sr-Latn-BA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/>
                      <m:t> </m:t>
                    </m:r>
                    <m:r>
                      <m:rPr>
                        <m:nor/>
                      </m:rPr>
                      <a:rPr lang="sr-Cyrl-BA" b="1" dirty="0"/>
                      <m:t>се одбацује</m:t>
                    </m:r>
                  </m:oMath>
                </a14:m>
                <a:endParaRPr kumimoji="0" lang="sr-Latn-BA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endParaRPr lang="sr-Cyrl-BA" b="1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lang="sr-Cyrl-BA" sz="1800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Реализована вриједност статистике теста је већа од критичне вриједности теста (56,74&gt;3,68), 	односно налази се у области одбацивања нулте хипотезе, тако да уз ризик грешке од 5% 	</a:t>
                </a: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одбацујемо нулту хипотезу и закључујемо да се посматрана подручја значајно разликују по 	свом утицају на висину становника.</a:t>
                </a:r>
                <a:endParaRPr kumimoji="0" lang="sr-Cyrl-B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  <a:blipFill>
                <a:blip r:embed="rId2"/>
                <a:stretch>
                  <a:fillRect l="-445" t="-600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C1F13-3848-45B5-9DCD-DA0A07E3F371}"/>
              </a:ext>
            </a:extLst>
          </p:cNvPr>
          <p:cNvSpPr/>
          <p:nvPr/>
        </p:nvSpPr>
        <p:spPr>
          <a:xfrm>
            <a:off x="1017638" y="3736258"/>
            <a:ext cx="4070555" cy="835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F4626-0207-4842-B36B-C9C78973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58" y="368710"/>
            <a:ext cx="8869483" cy="1188720"/>
          </a:xfrm>
        </p:spPr>
        <p:txBody>
          <a:bodyPr>
            <a:normAutofit/>
          </a:bodyPr>
          <a:lstStyle/>
          <a:p>
            <a:r>
              <a:rPr lang="sr-Cyrl-BA" dirty="0"/>
              <a:t>Која подручја се статистички значајно разликују по утицају на висину?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sr-Cyrl-BA" dirty="0"/>
                  <a:t>Ако смо одбацили нулту хипотезу и закључили да се бар 2 подручја статистички значајно разликују, онда треба да испитамо која су то подручја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Користимо методу вишеструке компарације, односно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тест</a:t>
                </a:r>
                <a:r>
                  <a:rPr lang="sr-Cyrl-BA" dirty="0"/>
                  <a:t>. Прво дефинишемо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критеријум: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=3,6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15,07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r>
                  <a:rPr lang="sr-Latn-BA" sz="2000" b="1" dirty="0"/>
                  <a:t> </a:t>
                </a:r>
                <a:endParaRPr lang="sr-Cyrl-BA" sz="2000" b="1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BA" b="1" dirty="0"/>
                  <a:t> </a:t>
                </a:r>
                <a:r>
                  <a:rPr lang="sr-Cyrl-BA" dirty="0"/>
                  <a:t>је критична вриједност за </a:t>
                </a:r>
                <a14:m>
                  <m:oMath xmlns:m="http://schemas.openxmlformats.org/officeDocument/2006/math"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sr-Cyrl-BA" dirty="0"/>
                  <a:t> (таблични број), у нашем случају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3,6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Latn-BA" b="1" dirty="0"/>
                  <a:t>	</a:t>
                </a:r>
                <a:endParaRPr lang="sr-Cyrl-B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  <a:blipFill>
                <a:blip r:embed="rId2"/>
                <a:stretch>
                  <a:fillRect l="-420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85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A838DE-4CC5-4A54-9C68-8E6CADA17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713" y="-28799"/>
            <a:ext cx="4422144" cy="6915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D7B94-05B1-47A2-AB94-E7F07EBCD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713" y="28473"/>
            <a:ext cx="4422144" cy="6801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21731-A2FC-49CC-9BA1-A33853B51268}"/>
              </a:ext>
            </a:extLst>
          </p:cNvPr>
          <p:cNvSpPr txBox="1"/>
          <p:nvPr/>
        </p:nvSpPr>
        <p:spPr>
          <a:xfrm>
            <a:off x="151802" y="2558422"/>
            <a:ext cx="198905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400" b="1" dirty="0"/>
              <a:t>Критичне вриједности</a:t>
            </a:r>
          </a:p>
          <a:p>
            <a:r>
              <a:rPr lang="sr-Latn-BA" sz="2400" b="1" dirty="0"/>
              <a:t>Tukey-</a:t>
            </a:r>
            <a:r>
              <a:rPr lang="sr-Cyrl-BA" sz="2400" b="1" dirty="0"/>
              <a:t>евог теста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002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апсолутне вриједности разлика аритметичких средина ова 3 узорка: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188,67−168,33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=20,34&gt;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=21&gt;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168,33−167,67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=0,66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/>
                  <a:t>Ако су добијене апсолутне вриједности разлика веће од вриједности </a:t>
                </a:r>
                <a:r>
                  <a:rPr lang="en-US" dirty="0"/>
                  <a:t>Tukey-</a:t>
                </a:r>
                <a:r>
                  <a:rPr lang="sr-Cyrl-BA" dirty="0"/>
                  <a:t>евог критеријума, посматрана подручја се статистички значајно разликују по свом утицају на висину становника.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У нашем случају, прво и друго подручје, те прво и треће подручје се статистички значајно разликују, 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Cyrl-BA" dirty="0"/>
                  <a:t>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*Напомена: </a:t>
                </a:r>
                <a:r>
                  <a:rPr lang="en-US" dirty="0"/>
                  <a:t>Tukey-</a:t>
                </a:r>
                <a:r>
                  <a:rPr lang="sr-Cyrl-BA" dirty="0"/>
                  <a:t>ев тест спроводимо само ако смо претходно одбацили нулту хипотезу.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  <a:blipFill>
                <a:blip r:embed="rId2"/>
                <a:stretch>
                  <a:fillRect l="-454" t="-609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D269DA-318D-4361-A3E8-294124320F4B}"/>
              </a:ext>
            </a:extLst>
          </p:cNvPr>
          <p:cNvSpPr txBox="1"/>
          <p:nvPr/>
        </p:nvSpPr>
        <p:spPr>
          <a:xfrm>
            <a:off x="5845277" y="1481901"/>
            <a:ext cx="218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присутна разлика</a:t>
            </a:r>
            <a:endParaRPr lang="en-US" b="1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60CD36-82C3-4FAE-917C-BDDDA7538E60}"/>
              </a:ext>
            </a:extLst>
          </p:cNvPr>
          <p:cNvSpPr/>
          <p:nvPr/>
        </p:nvSpPr>
        <p:spPr>
          <a:xfrm>
            <a:off x="5304502" y="1140541"/>
            <a:ext cx="368710" cy="1052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2:</a:t>
            </a:r>
          </a:p>
          <a:p>
            <a:pPr marL="0" indent="0">
              <a:buNone/>
            </a:pPr>
            <a:r>
              <a:rPr lang="sr-Cyrl-BA" dirty="0"/>
              <a:t>За производњу једног производа се користе 3 различите методе. Случајно је изабрано 5 пошиљки од сваке методе и утврђено колико је неисправних производа садржала свака пошиљка</a:t>
            </a:r>
            <a:r>
              <a:rPr lang="sr-Latn-BA" dirty="0"/>
              <a:t>:</a:t>
            </a: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Установити, уз 10% ризика: </a:t>
            </a:r>
          </a:p>
          <a:p>
            <a:pPr marL="0" indent="0">
              <a:buNone/>
            </a:pPr>
            <a:r>
              <a:rPr lang="sr-Cyrl-BA" dirty="0"/>
              <a:t>А) да ли се методе производње значајно разликују према броју неисправних производа;</a:t>
            </a:r>
          </a:p>
          <a:p>
            <a:pPr marL="0" indent="0">
              <a:buNone/>
            </a:pPr>
            <a:r>
              <a:rPr lang="sr-Cyrl-BA" dirty="0"/>
              <a:t>Б) ако се разликују, које су то методе?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2889"/>
              </p:ext>
            </p:extLst>
          </p:nvPr>
        </p:nvGraphicFramePr>
        <p:xfrm>
          <a:off x="1768124" y="1708867"/>
          <a:ext cx="8655752" cy="28677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Метода производње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Пошиљка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1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2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4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3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4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5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85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767" y="122549"/>
                <a:ext cx="10551027" cy="5713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А) Да ли се посматрана подручја значајно разликују по свом утицају на висину?</a:t>
                </a: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просјечан број неисправних производа бар 2 методе се разликује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67" y="122549"/>
                <a:ext cx="10551027" cy="5713657"/>
              </a:xfrm>
              <a:blipFill>
                <a:blip r:embed="rId2"/>
                <a:stretch>
                  <a:fillRect l="-635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1832F6-9FFA-4031-A1AD-AE77C0178714}"/>
                  </a:ext>
                </a:extLst>
              </p:cNvPr>
              <p:cNvSpPr txBox="1"/>
              <p:nvPr/>
            </p:nvSpPr>
            <p:spPr>
              <a:xfrm>
                <a:off x="480767" y="3685760"/>
                <a:ext cx="10832797" cy="386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Формулисање правила одлучивања и табличне вриједности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3"/>
                  <a:tabLst/>
                  <a:defRPr/>
                </a:pPr>
                <a:endParaRPr lang="sr-Cyrl-BA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=0,10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Cyrl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tabLst/>
                  <a:defRPr/>
                </a:pPr>
                <a:endParaRPr kumimoji="0" lang="sr-Cyrl-B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sr-Cyrl-B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1832F6-9FFA-4031-A1AD-AE77C017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3685760"/>
                <a:ext cx="10832797" cy="3861378"/>
              </a:xfrm>
              <a:prstGeom prst="rect">
                <a:avLst/>
              </a:prstGeom>
              <a:blipFill>
                <a:blip r:embed="rId3"/>
                <a:stretch>
                  <a:fillRect l="-506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15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8"/>
                <a:ext cx="11533239" cy="1259618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 algn="ctr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kumimoji="0" lang="sr-Cyrl-B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8"/>
                <a:ext cx="11533239" cy="1259618"/>
              </a:xfrm>
              <a:blipFill>
                <a:blip r:embed="rId2"/>
                <a:stretch>
                  <a:fillRect l="-317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571501"/>
                  </p:ext>
                </p:extLst>
              </p:nvPr>
            </p:nvGraphicFramePr>
            <p:xfrm>
              <a:off x="329379" y="1800521"/>
              <a:ext cx="11655203" cy="40440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89620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365583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55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487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308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=1,6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1,6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=30−1,6=28,4</m:t>
                              </m:r>
                            </m:oMath>
                          </a14:m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=90−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28,4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∙5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571501"/>
                  </p:ext>
                </p:extLst>
              </p:nvPr>
            </p:nvGraphicFramePr>
            <p:xfrm>
              <a:off x="329379" y="1800521"/>
              <a:ext cx="11655203" cy="4044098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289620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365583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55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0" t="-1099" r="-120622" b="-6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333" t="-1099" r="-287" b="-6318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487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" t="-16056" r="-120622" b="-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3333" t="-16056" r="-287" b="-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9AC212-C0D7-4E91-A69C-4636CA9099EE}"/>
              </a:ext>
            </a:extLst>
          </p:cNvPr>
          <p:cNvSpPr txBox="1"/>
          <p:nvPr/>
        </p:nvSpPr>
        <p:spPr>
          <a:xfrm>
            <a:off x="329379" y="61274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5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 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Закључак</a:t>
            </a:r>
            <a:r>
              <a:rPr kumimoji="0" lang="sr-Latn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?</a:t>
            </a:r>
            <a:endParaRPr kumimoji="0" lang="sr-Cyrl-B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8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915868-2CF6-4A8C-B11B-7BCF7D1706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8520"/>
                  </p:ext>
                </p:extLst>
              </p:nvPr>
            </p:nvGraphicFramePr>
            <p:xfrm>
              <a:off x="401638" y="1380620"/>
              <a:ext cx="6223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55938">
                      <a:extLst>
                        <a:ext uri="{9D8B030D-6E8A-4147-A177-3AD203B41FA5}">
                          <a16:colId xmlns:a16="http://schemas.microsoft.com/office/drawing/2014/main" val="4196588550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2047507336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1789779261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3398858596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Gill Sans MT (Body)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Метода производње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95424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Пошиљка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24722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14467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4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87280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914327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9385682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056841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8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Gill Sans MT (Body)"/>
                            </a:rPr>
                            <a:t>1</a:t>
                          </a:r>
                          <a:r>
                            <a:rPr lang="sr-Latn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29959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64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144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35087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1,6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1230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915868-2CF6-4A8C-B11B-7BCF7D1706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8520"/>
                  </p:ext>
                </p:extLst>
              </p:nvPr>
            </p:nvGraphicFramePr>
            <p:xfrm>
              <a:off x="401638" y="1380620"/>
              <a:ext cx="6223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555938">
                      <a:extLst>
                        <a:ext uri="{9D8B030D-6E8A-4147-A177-3AD203B41FA5}">
                          <a16:colId xmlns:a16="http://schemas.microsoft.com/office/drawing/2014/main" val="4196588550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2047507336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1789779261"/>
                        </a:ext>
                      </a:extLst>
                    </a:gridCol>
                    <a:gridCol w="1555938">
                      <a:extLst>
                        <a:ext uri="{9D8B030D-6E8A-4147-A177-3AD203B41FA5}">
                          <a16:colId xmlns:a16="http://schemas.microsoft.com/office/drawing/2014/main" val="3398858596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Gill Sans MT (Body)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Метода производње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95424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Пошиљка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24722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14467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4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87280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914327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9385682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056841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715625" r="-3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8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Gill Sans MT (Body)"/>
                            </a:rPr>
                            <a:t>1</a:t>
                          </a:r>
                          <a:r>
                            <a:rPr lang="sr-Latn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29959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790909" r="-300000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64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144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100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35087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3" t="-918750" r="-3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1,6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Gill Sans MT (Body)"/>
                            </a:rPr>
                            <a:t>2,0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1230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6B66-3F8F-4EF1-A7B1-C9BB3E1EBF1B}"/>
                  </a:ext>
                </a:extLst>
              </p:cNvPr>
              <p:cNvSpPr txBox="1"/>
              <p:nvPr/>
            </p:nvSpPr>
            <p:spPr>
              <a:xfrm>
                <a:off x="6768346" y="3887458"/>
                <a:ext cx="2163614" cy="15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Gill Sans MT (Body)"/>
                  </a:rPr>
                  <a:t>УКУПНО:</a:t>
                </a: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30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b="1" dirty="0">
                    <a:latin typeface="Gill Sans MT (Body)"/>
                  </a:rPr>
                  <a:t> 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308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Latn-BA" b="1" dirty="0">
                    <a:latin typeface="Gill Sans MT (Body)"/>
                  </a:rPr>
                  <a:t>)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Latn-BA" b="1" dirty="0">
                    <a:latin typeface="Gill Sans MT (Body)"/>
                  </a:rPr>
                  <a:t>6</a:t>
                </a:r>
                <a:endParaRPr lang="sr-Cyrl-BA" b="1" dirty="0">
                  <a:latin typeface="Gill Sans MT (Body)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6B66-3F8F-4EF1-A7B1-C9BB3E1EB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46" y="3887458"/>
                <a:ext cx="2163614" cy="1589922"/>
              </a:xfrm>
              <a:prstGeom prst="rect">
                <a:avLst/>
              </a:prstGeom>
              <a:blipFill>
                <a:blip r:embed="rId3"/>
                <a:stretch>
                  <a:fillRect l="-2254" t="-4598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87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BA76-7371-4CDD-9C92-FCF31FC83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91A24-D521-4D25-BCB7-C7A0A6A0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>
              <a:buNone/>
            </a:pPr>
            <a:r>
              <a:rPr lang="sr-Cyrl-BA" dirty="0"/>
              <a:t>Висина 6 случајно изабраних становника на 3 различита подручја била је сљедећа: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Установити, уз 5% ризика: </a:t>
            </a:r>
          </a:p>
          <a:p>
            <a:pPr marL="0" indent="0">
              <a:buNone/>
            </a:pPr>
            <a:r>
              <a:rPr lang="sr-Cyrl-BA" dirty="0"/>
              <a:t>А) да ли се посматрана подручја значајно разликују по свом утицају на висину;</a:t>
            </a:r>
          </a:p>
          <a:p>
            <a:pPr marL="0" indent="0">
              <a:buNone/>
            </a:pPr>
            <a:r>
              <a:rPr lang="sr-Cyrl-BA" dirty="0"/>
              <a:t>Б) ако се разликују, која су то подручја?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79194"/>
              </p:ext>
            </p:extLst>
          </p:nvPr>
        </p:nvGraphicFramePr>
        <p:xfrm>
          <a:off x="1768124" y="1510904"/>
          <a:ext cx="8655752" cy="3277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ПОДРУЧЈЕ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Становници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1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2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167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3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4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168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5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6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86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А) Да ли се посматрана подручја значајно разликују по свом утицају на висину?</a:t>
                </a:r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аритметичке средине бар 2 скупа се међусобно разликују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Cyrl-BA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67" y="254524"/>
                <a:ext cx="10551027" cy="5713657"/>
              </a:xfrm>
              <a:blipFill>
                <a:blip r:embed="rId2"/>
                <a:stretch>
                  <a:fillRect l="-635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1832F6-9FFA-4031-A1AD-AE77C0178714}"/>
              </a:ext>
            </a:extLst>
          </p:cNvPr>
          <p:cNvSpPr txBox="1"/>
          <p:nvPr/>
        </p:nvSpPr>
        <p:spPr>
          <a:xfrm>
            <a:off x="480767" y="4307929"/>
            <a:ext cx="108327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Формулисање правила на основу којих се врши закључивање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Критична област код статистике </a:t>
            </a:r>
            <a:r>
              <a:rPr kumimoji="0" lang="sr-Latn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 – </a:t>
            </a: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теста се налази на десној страни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AE7AF44-7E0A-4190-AA0F-DB1A89FE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79" y="5115775"/>
            <a:ext cx="4670322" cy="1487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/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b="1" dirty="0"/>
                  <a:t>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b="1" dirty="0"/>
                  <a:t> тражимо у таблицама </a:t>
                </a:r>
                <a:r>
                  <a:rPr lang="sr-Latn-BA" b="1" dirty="0"/>
                  <a:t>F – </a:t>
                </a:r>
                <a:r>
                  <a:rPr lang="sr-Cyrl-BA" b="1" dirty="0"/>
                  <a:t>распореда! 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765F-1448-4B2E-9211-6B1F73E4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65" y="5548414"/>
                <a:ext cx="3414038" cy="676166"/>
              </a:xfrm>
              <a:prstGeom prst="rect">
                <a:avLst/>
              </a:prstGeom>
              <a:blipFill>
                <a:blip r:embed="rId4"/>
                <a:stretch>
                  <a:fillRect l="-1246" t="-2655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Проналазимо табличну вриједност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/>
                  <a:t>Битни критеријуми за одређивање табличне вриједности:</a:t>
                </a:r>
              </a:p>
              <a:p>
                <a:pPr marL="0" indent="0">
                  <a:buNone/>
                </a:pPr>
                <a:r>
                  <a:rPr lang="sr-Cyrl-BA" dirty="0"/>
                  <a:t>	1. ризик (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Cyrl-BA" dirty="0"/>
                  <a:t>)</a:t>
                </a:r>
              </a:p>
              <a:p>
                <a:pPr marL="0" indent="0">
                  <a:buNone/>
                </a:pPr>
                <a:r>
                  <a:rPr lang="sr-Cyrl-BA" dirty="0"/>
                  <a:t>	2. степени слободе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/>
                  <a:t>), који се рачунају по формулама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632" y="1089590"/>
                <a:ext cx="10909103" cy="4419971"/>
              </a:xfrm>
              <a:blipFill>
                <a:blip r:embed="rId2"/>
                <a:stretch>
                  <a:fillRect l="-391" t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/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- број узорака)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- величина узорка)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70" y="1877445"/>
                <a:ext cx="4306529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83B124F-D166-4017-98A0-619DA99F28A3}"/>
              </a:ext>
            </a:extLst>
          </p:cNvPr>
          <p:cNvSpPr/>
          <p:nvPr/>
        </p:nvSpPr>
        <p:spPr>
          <a:xfrm>
            <a:off x="7127877" y="2153012"/>
            <a:ext cx="393291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7768159-9285-48FA-9A26-A4115D8E32B0}"/>
              </a:ext>
            </a:extLst>
          </p:cNvPr>
          <p:cNvSpPr/>
          <p:nvPr/>
        </p:nvSpPr>
        <p:spPr>
          <a:xfrm>
            <a:off x="1248191" y="2640814"/>
            <a:ext cx="157316" cy="1231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D89A3-EC1F-4702-833D-8BBBB2BCB88E}"/>
              </a:ext>
            </a:extLst>
          </p:cNvPr>
          <p:cNvCxnSpPr>
            <a:cxnSpLocks/>
          </p:cNvCxnSpPr>
          <p:nvPr/>
        </p:nvCxnSpPr>
        <p:spPr>
          <a:xfrm>
            <a:off x="2369068" y="2884032"/>
            <a:ext cx="1632154" cy="15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1BBD7B-3470-4FB3-AC14-AAA061115B2E}"/>
              </a:ext>
            </a:extLst>
          </p:cNvPr>
          <p:cNvCxnSpPr>
            <a:cxnSpLocks/>
          </p:cNvCxnSpPr>
          <p:nvPr/>
        </p:nvCxnSpPr>
        <p:spPr>
          <a:xfrm>
            <a:off x="2914757" y="3198982"/>
            <a:ext cx="1086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D8D6A-AD6E-4585-B0A8-CBCB1F00BA42}"/>
              </a:ext>
            </a:extLst>
          </p:cNvPr>
          <p:cNvCxnSpPr>
            <a:cxnSpLocks/>
          </p:cNvCxnSpPr>
          <p:nvPr/>
        </p:nvCxnSpPr>
        <p:spPr>
          <a:xfrm flipV="1">
            <a:off x="3234307" y="3400543"/>
            <a:ext cx="761999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5E6BCE-96C8-4755-8495-0F394069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9" y="104942"/>
            <a:ext cx="5536096" cy="664811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B647E12-FF56-4C8C-87BC-7B90BA5E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31" y="150863"/>
            <a:ext cx="5155096" cy="660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/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96F53-6EEA-4CE4-A108-1B14D319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21" y="-79724"/>
                <a:ext cx="8083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/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CD2BFD-4DA9-4430-897F-231E0B08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4" y="842854"/>
                <a:ext cx="6480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B20A9A-E116-4D72-AB16-02721737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5" y="36342"/>
            <a:ext cx="5035418" cy="66850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58FC297-27A9-487F-A4DF-3A0D05E0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293" y="36342"/>
            <a:ext cx="5108925" cy="6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sr-Cyrl-B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  <a:blipFill>
                <a:blip r:embed="rId2"/>
                <a:stretch>
                  <a:fillRect l="-42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/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sr-Latn-BA" b="1" dirty="0"/>
                  <a:t> - </a:t>
                </a:r>
                <a:r>
                  <a:rPr lang="sr-Cyrl-BA" b="1" dirty="0"/>
                  <a:t>факторска варијанса</a:t>
                </a:r>
              </a:p>
              <a:p>
                <a:r>
                  <a:rPr lang="sr-Cyrl-BA" dirty="0"/>
                  <a:t>	Добијамо је као количник факторске суме квадрата (факторског варијабилитета – </a:t>
                </a:r>
                <a:r>
                  <a:rPr lang="sr-Latn-BA" dirty="0"/>
                  <a:t>Sa) </a:t>
                </a:r>
                <a:r>
                  <a:rPr lang="sr-Cyrl-BA" dirty="0"/>
                  <a:t>	и броја степени слободе факторске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).</a:t>
                </a:r>
              </a:p>
              <a:p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sr-Cyrl-BA" b="1" dirty="0"/>
                  <a:t> - резидуална варијанса</a:t>
                </a:r>
              </a:p>
              <a:p>
                <a:r>
                  <a:rPr lang="sr-Cyrl-BA" dirty="0"/>
                  <a:t>	Добијамо је као однос резидуалне суме квадрата (резидуалног варијабилитета – </a:t>
                </a:r>
                <a:r>
                  <a:rPr lang="sr-Latn-BA" dirty="0"/>
                  <a:t>Sr) </a:t>
                </a:r>
                <a:r>
                  <a:rPr lang="sr-Cyrl-BA" dirty="0"/>
                  <a:t>	и броја степени слободе резидуалне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)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blipFill>
                <a:blip r:embed="rId3"/>
                <a:stretch>
                  <a:fillRect t="-1852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072FCC-011B-47E0-80E7-1423471A00DA}"/>
              </a:ext>
            </a:extLst>
          </p:cNvPr>
          <p:cNvCxnSpPr>
            <a:cxnSpLocks/>
          </p:cNvCxnSpPr>
          <p:nvPr/>
        </p:nvCxnSpPr>
        <p:spPr>
          <a:xfrm flipV="1">
            <a:off x="1740310" y="1042219"/>
            <a:ext cx="648929" cy="23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EC946-459A-43DC-971B-91FBD609BACA}"/>
              </a:ext>
            </a:extLst>
          </p:cNvPr>
          <p:cNvCxnSpPr>
            <a:cxnSpLocks/>
          </p:cNvCxnSpPr>
          <p:nvPr/>
        </p:nvCxnSpPr>
        <p:spPr>
          <a:xfrm>
            <a:off x="1740310" y="1779638"/>
            <a:ext cx="678425" cy="32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193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3.313.560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=1.709,78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1.709,78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𝟖𝟓𝟒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𝟖𝟗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r>
                            <a:rPr lang="sr-Latn-BA" b="0" dirty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=1.935,78−1.709,78=226</m:t>
                              </m:r>
                            </m:oMath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sr-Latn-BA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Latn-BA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𝑆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Latn-BA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=552.486−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=1.935,78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226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19341"/>
                  </p:ext>
                </p:extLst>
              </p:nvPr>
            </p:nvGraphicFramePr>
            <p:xfrm>
              <a:off x="207415" y="3093993"/>
              <a:ext cx="1177716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344973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6432195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8" t="-1266" r="-120639" b="-6341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3318" t="-1266" r="-284" b="-6341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8" t="-16064" r="-120639" b="-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3318" t="-16064" r="-284" b="-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62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EFEA-D79D-4A29-B043-6DEC273A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55639"/>
            <a:ext cx="10982632" cy="625331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/>
              <a:t>Непознате параметре рачунамо преко радних табела:</a:t>
            </a:r>
            <a:endParaRPr lang="sr-Latn-BA" b="1" dirty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10448" r="-300845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98529" r="-300845" b="-1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911940" r="-300845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/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Gill Sans MT (Body)"/>
                  </a:rPr>
                  <a:t>УКУПНО: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3.148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b="1" dirty="0">
                    <a:latin typeface="Gill Sans MT (Body)"/>
                  </a:rPr>
                  <a:t> 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3.313.560</a:t>
                </a:r>
                <a:r>
                  <a:rPr lang="sr-Latn-BA" b="1" dirty="0">
                    <a:latin typeface="Gill Sans MT (Body)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sr-Latn-B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sr-Latn-BA" b="1" dirty="0">
                    <a:latin typeface="Gill Sans MT (Body)"/>
                  </a:rPr>
                  <a:t>)</a:t>
                </a:r>
                <a:endParaRPr lang="sr-Cyrl-BA" b="1" dirty="0">
                  <a:latin typeface="Gill Sans MT (Body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sr-Cyrl-BA" b="1" dirty="0">
                    <a:latin typeface="Gill Sans MT (Body)"/>
                  </a:rPr>
                  <a:t>174,78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55A1D-B66D-4C68-B378-3D07617B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830" y="3686530"/>
                <a:ext cx="2163614" cy="1589922"/>
              </a:xfrm>
              <a:prstGeom prst="rect">
                <a:avLst/>
              </a:prstGeom>
              <a:blipFill>
                <a:blip r:embed="rId3"/>
                <a:stretch>
                  <a:fillRect l="-2542" t="-4598" r="-5932" b="-1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2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/>
                  <a:t>За рачунање</a:t>
                </a:r>
                <a:r>
                  <a:rPr lang="sr-Cyrl-BA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  <m:sup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sr-Cyrl-BA" sz="2400" b="1" dirty="0"/>
                  <a:t> </a:t>
                </a:r>
                <a:r>
                  <a:rPr lang="sr-Cyrl-BA" b="1" dirty="0"/>
                  <a:t>користимо сљедећу табелу: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  <a:blipFill>
                <a:blip r:embed="rId2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FE1CAC-A268-4AC0-8651-A02B7DF13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0691"/>
              </p:ext>
            </p:extLst>
          </p:nvPr>
        </p:nvGraphicFramePr>
        <p:xfrm>
          <a:off x="765779" y="1263978"/>
          <a:ext cx="6661716" cy="3388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429">
                  <a:extLst>
                    <a:ext uri="{9D8B030D-6E8A-4147-A177-3AD203B41FA5}">
                      <a16:colId xmlns:a16="http://schemas.microsoft.com/office/drawing/2014/main" val="4218254805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2133814108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1845015880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3049135514"/>
                    </a:ext>
                  </a:extLst>
                </a:gridCol>
              </a:tblGrid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Становници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14625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1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32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51741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2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18607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3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65937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4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35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635935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5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2880577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6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34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7396130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Gill Sans MT (Body)"/>
                        </a:rPr>
                        <a:t>Σ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213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170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168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60509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/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=213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706+170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040+168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740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𝟓𝟓𝟐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𝟒𝟖𝟔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209A2F-E5EA-4AF8-AF6E-75360C315195}"/>
              </a:ext>
            </a:extLst>
          </p:cNvPr>
          <p:cNvSpPr txBox="1"/>
          <p:nvPr/>
        </p:nvSpPr>
        <p:spPr>
          <a:xfrm>
            <a:off x="7427495" y="3916087"/>
            <a:ext cx="2406192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dirty="0">
                <a:latin typeface="Gill Sans MT (Body)"/>
              </a:rPr>
              <a:t>УКУПНО:</a:t>
            </a:r>
          </a:p>
          <a:p>
            <a:pPr>
              <a:lnSpc>
                <a:spcPct val="150000"/>
              </a:lnSpc>
            </a:pPr>
            <a:r>
              <a:rPr lang="sr-Latn-BA" b="1" dirty="0">
                <a:latin typeface="Gill Sans MT (Body)"/>
              </a:rPr>
              <a:t>552</a:t>
            </a:r>
            <a:r>
              <a:rPr lang="sr-Cyrl-BA" b="1" dirty="0">
                <a:latin typeface="Gill Sans MT (Body)"/>
              </a:rPr>
              <a:t>.</a:t>
            </a:r>
            <a:r>
              <a:rPr lang="sr-Latn-BA" b="1" dirty="0">
                <a:latin typeface="Gill Sans MT (Body)"/>
              </a:rPr>
              <a:t>486</a:t>
            </a:r>
            <a:endParaRPr lang="sr-Cyrl-BA" b="1" dirty="0">
              <a:latin typeface="Gill Sans MT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503001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1554</TotalTime>
  <Words>1237</Words>
  <Application>Microsoft Macintosh PowerPoint</Application>
  <PresentationFormat>Widescreen</PresentationFormat>
  <Paragraphs>348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Gill Sans</vt:lpstr>
      <vt:lpstr>Gill Sans MT</vt:lpstr>
      <vt:lpstr>Gill Sans MT (Body)</vt:lpstr>
      <vt:lpstr>Parcel</vt:lpstr>
      <vt:lpstr>АНАЛИЗА ВАРИЈАНСЕ (АНОВА)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Која подручја се статистички значајно разликују по утицају на висину?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 ВАРИЈАНСЕ (АНОВА)</dc:title>
  <dc:creator>Marić, Milica</dc:creator>
  <cp:lastModifiedBy>Milica Maric</cp:lastModifiedBy>
  <cp:revision>75</cp:revision>
  <dcterms:created xsi:type="dcterms:W3CDTF">2022-04-23T08:43:07Z</dcterms:created>
  <dcterms:modified xsi:type="dcterms:W3CDTF">2025-04-24T09:45:15Z</dcterms:modified>
</cp:coreProperties>
</file>