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34"/>
  </p:notesMasterIdLst>
  <p:sldIdLst>
    <p:sldId id="256" r:id="rId2"/>
    <p:sldId id="257" r:id="rId3"/>
    <p:sldId id="260" r:id="rId4"/>
    <p:sldId id="258" r:id="rId5"/>
    <p:sldId id="295" r:id="rId6"/>
    <p:sldId id="259" r:id="rId7"/>
    <p:sldId id="261" r:id="rId8"/>
    <p:sldId id="296" r:id="rId9"/>
    <p:sldId id="262" r:id="rId10"/>
    <p:sldId id="263" r:id="rId11"/>
    <p:sldId id="297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99" r:id="rId25"/>
    <p:sldId id="298" r:id="rId26"/>
    <p:sldId id="300" r:id="rId27"/>
    <p:sldId id="301" r:id="rId28"/>
    <p:sldId id="302" r:id="rId29"/>
    <p:sldId id="303" r:id="rId30"/>
    <p:sldId id="304" r:id="rId31"/>
    <p:sldId id="305" r:id="rId32"/>
    <p:sldId id="30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0" autoAdjust="0"/>
  </p:normalViewPr>
  <p:slideViewPr>
    <p:cSldViewPr snapToGrid="0" snapToObjects="1"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Todorovic" userId="b456dcb4c43cc0e5" providerId="LiveId" clId="{531AD953-30D2-5E41-8CC1-075AC13A704C}"/>
    <pc:docChg chg="modSld">
      <pc:chgData name="Igor Todorovic" userId="b456dcb4c43cc0e5" providerId="LiveId" clId="{531AD953-30D2-5E41-8CC1-075AC13A704C}" dt="2021-03-25T11:53:49.725" v="13" actId="20577"/>
      <pc:docMkLst>
        <pc:docMk/>
      </pc:docMkLst>
      <pc:sldChg chg="modSp mod">
        <pc:chgData name="Igor Todorovic" userId="b456dcb4c43cc0e5" providerId="LiveId" clId="{531AD953-30D2-5E41-8CC1-075AC13A704C}" dt="2021-03-25T11:53:49.725" v="13" actId="20577"/>
        <pc:sldMkLst>
          <pc:docMk/>
          <pc:sldMk cId="1515865684" sldId="256"/>
        </pc:sldMkLst>
        <pc:spChg chg="mod">
          <ac:chgData name="Igor Todorovic" userId="b456dcb4c43cc0e5" providerId="LiveId" clId="{531AD953-30D2-5E41-8CC1-075AC13A704C}" dt="2021-03-25T11:53:49.725" v="13" actId="20577"/>
          <ac:spMkLst>
            <pc:docMk/>
            <pc:sldMk cId="1515865684" sldId="256"/>
            <ac:spMk id="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2AF6C-42F9-5644-9F77-B3C4403A767C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A0FA3-C149-8A4F-8EEB-310CCD030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2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  <p:sldLayoutId id="2147484076" r:id="rId17"/>
    <p:sldLayoutId id="2147484077" r:id="rId18"/>
    <p:sldLayoutId id="214748407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687596"/>
            <a:ext cx="7135368" cy="911391"/>
          </a:xfrm>
        </p:spPr>
        <p:txBody>
          <a:bodyPr>
            <a:noAutofit/>
          </a:bodyPr>
          <a:lstStyle/>
          <a:p>
            <a:r>
              <a:rPr lang="en-US" sz="3200" dirty="0" err="1"/>
              <a:t>Mjerenje</a:t>
            </a:r>
            <a:r>
              <a:rPr lang="en-US" sz="3200" dirty="0"/>
              <a:t>, </a:t>
            </a:r>
            <a:r>
              <a:rPr lang="en-US" sz="3200" dirty="0" err="1"/>
              <a:t>ispitivanje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kontrolisanje</a:t>
            </a:r>
            <a:br>
              <a:rPr lang="en-US" sz="3200" dirty="0"/>
            </a:br>
            <a:r>
              <a:rPr lang="en-US" sz="3200" dirty="0" err="1"/>
              <a:t>Određivanje</a:t>
            </a:r>
            <a:r>
              <a:rPr lang="en-US" sz="3200" dirty="0"/>
              <a:t> </a:t>
            </a:r>
            <a:r>
              <a:rPr lang="en-US" sz="3200" dirty="0" err="1"/>
              <a:t>kvaliteta</a:t>
            </a: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5735725"/>
            <a:ext cx="7135368" cy="621792"/>
          </a:xfrm>
        </p:spPr>
        <p:txBody>
          <a:bodyPr>
            <a:normAutofit/>
          </a:bodyPr>
          <a:lstStyle/>
          <a:p>
            <a:r>
              <a:rPr lang="en-US" sz="1800" dirty="0"/>
              <a:t>Prof. </a:t>
            </a:r>
            <a:r>
              <a:rPr lang="en-US" sz="1800" dirty="0" err="1"/>
              <a:t>dr</a:t>
            </a:r>
            <a:r>
              <a:rPr lang="en-US" sz="1800" dirty="0"/>
              <a:t> Igor </a:t>
            </a:r>
            <a:r>
              <a:rPr lang="en-US" sz="1800" dirty="0" err="1"/>
              <a:t>Todorović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231444" y="2432503"/>
            <a:ext cx="5305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MENADŽMENT</a:t>
            </a:r>
          </a:p>
          <a:p>
            <a:pPr algn="ctr"/>
            <a:r>
              <a:rPr lang="en-US" sz="4800" dirty="0"/>
              <a:t>KVALITETA</a:t>
            </a:r>
          </a:p>
        </p:txBody>
      </p:sp>
    </p:spTree>
    <p:extLst>
      <p:ext uri="{BB962C8B-B14F-4D97-AF65-F5344CB8AC3E}">
        <p14:creationId xmlns:p14="http://schemas.microsoft.com/office/powerpoint/2010/main" val="151586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8486" y="29084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19739"/>
              </p:ext>
            </p:extLst>
          </p:nvPr>
        </p:nvGraphicFramePr>
        <p:xfrm>
          <a:off x="1734476" y="2209800"/>
          <a:ext cx="4305300" cy="421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Visio" r:id="rId3" imgW="3352810" imgH="3274571" progId="Visio.Drawing.11">
                  <p:embed/>
                </p:oleObj>
              </mc:Choice>
              <mc:Fallback>
                <p:oleObj name="Visio" r:id="rId3" imgW="3352810" imgH="3274571" progId="Visio.Drawing.11">
                  <p:embed/>
                  <p:pic>
                    <p:nvPicPr>
                      <p:cNvPr id="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476" y="2209800"/>
                        <a:ext cx="4305300" cy="421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25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kontrolisanja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ispravnosti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ispravnost</a:t>
            </a:r>
            <a:r>
              <a:rPr lang="en-US" dirty="0"/>
              <a:t> </a:t>
            </a:r>
            <a:r>
              <a:rPr lang="en-US" dirty="0" err="1"/>
              <a:t>motora</a:t>
            </a:r>
            <a:r>
              <a:rPr lang="en-US" dirty="0"/>
              <a:t>),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ispitivanja</a:t>
            </a:r>
            <a:r>
              <a:rPr lang="en-US" dirty="0"/>
              <a:t> a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642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NAČINI KONTROLE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3312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71474"/>
            <a:ext cx="7467600" cy="4002351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Obzirom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obim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tj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veličinu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uzorka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koji</a:t>
            </a:r>
            <a:r>
              <a:rPr lang="en-US" dirty="0">
                <a:latin typeface="Century Schoolbook" charset="0"/>
              </a:rPr>
              <a:t> se “</a:t>
            </a:r>
            <a:r>
              <a:rPr lang="en-US" dirty="0" err="1">
                <a:latin typeface="Century Schoolbook" charset="0"/>
              </a:rPr>
              <a:t>kontroliše</a:t>
            </a:r>
            <a:r>
              <a:rPr lang="en-US" dirty="0">
                <a:latin typeface="Century Schoolbook" charset="0"/>
              </a:rPr>
              <a:t>” </a:t>
            </a:r>
            <a:r>
              <a:rPr lang="en-US" dirty="0" err="1">
                <a:latin typeface="Century Schoolbook" charset="0"/>
              </a:rPr>
              <a:t>imamo</a:t>
            </a:r>
            <a:r>
              <a:rPr lang="en-US" dirty="0">
                <a:latin typeface="Century Schoolbook" charset="0"/>
              </a:rPr>
              <a:t>:</a:t>
            </a:r>
          </a:p>
          <a:p>
            <a:pPr lvl="1"/>
            <a:r>
              <a:rPr lang="en-US" dirty="0">
                <a:latin typeface="Century Schoolbook" charset="0"/>
              </a:rPr>
              <a:t>100%-</a:t>
            </a:r>
            <a:r>
              <a:rPr lang="en-US" dirty="0" err="1">
                <a:latin typeface="Century Schoolbook" charset="0"/>
              </a:rPr>
              <a:t>tna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;</a:t>
            </a:r>
          </a:p>
          <a:p>
            <a:pPr lvl="1"/>
            <a:r>
              <a:rPr lang="en-US" dirty="0" err="1">
                <a:latin typeface="Century Schoolbook" charset="0"/>
              </a:rPr>
              <a:t>Procentualna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endParaRPr lang="en-US" dirty="0">
              <a:latin typeface="Century Schoolbook" charset="0"/>
            </a:endParaRPr>
          </a:p>
          <a:p>
            <a:pPr lvl="1"/>
            <a:r>
              <a:rPr lang="en-US" dirty="0" err="1">
                <a:latin typeface="Century Schoolbook" charset="0"/>
              </a:rPr>
              <a:t>Statistička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2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100%-TNA KONTROLA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41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12038"/>
            <a:ext cx="7467600" cy="4261787"/>
          </a:xfrm>
        </p:spPr>
        <p:txBody>
          <a:bodyPr/>
          <a:lstStyle/>
          <a:p>
            <a:r>
              <a:rPr lang="en-US" dirty="0" err="1">
                <a:latin typeface="Century Schoolbook" charset="0"/>
              </a:rPr>
              <a:t>Svaka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jedinica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podvrgava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ispitivanju</a:t>
            </a:r>
            <a:r>
              <a:rPr lang="en-US" dirty="0">
                <a:latin typeface="Century Schoolbook" charset="0"/>
              </a:rPr>
              <a:t>/</a:t>
            </a:r>
            <a:r>
              <a:rPr lang="en-US" dirty="0" err="1">
                <a:latin typeface="Century Schoolbook" charset="0"/>
              </a:rPr>
              <a:t>mjerenju</a:t>
            </a:r>
            <a:endParaRPr lang="en-US" dirty="0">
              <a:latin typeface="Century Schoolbook" charset="0"/>
            </a:endParaRPr>
          </a:p>
          <a:p>
            <a:r>
              <a:rPr lang="en-US" dirty="0" err="1">
                <a:latin typeface="Century Schoolbook" charset="0"/>
              </a:rPr>
              <a:t>Iako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najskuplja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još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uvijek</a:t>
            </a:r>
            <a:r>
              <a:rPr lang="en-US" dirty="0">
                <a:latin typeface="Century Schoolbook" charset="0"/>
              </a:rPr>
              <a:t> ne </a:t>
            </a:r>
            <a:r>
              <a:rPr lang="en-US" dirty="0" err="1">
                <a:latin typeface="Century Schoolbook" charset="0"/>
              </a:rPr>
              <a:t>garantuje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apsolutnu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tačnost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ocjene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Izdavaju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nezadovoljavajuće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jedinice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proizvoda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Nužna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kada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karakteristike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entiteta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moraju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odgovarati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postavljenim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zahtjevima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kada</a:t>
            </a:r>
            <a:r>
              <a:rPr lang="en-US" dirty="0">
                <a:latin typeface="Century Schoolbook" charset="0"/>
              </a:rPr>
              <a:t> je to </a:t>
            </a:r>
            <a:r>
              <a:rPr lang="en-US" dirty="0" err="1">
                <a:latin typeface="Century Schoolbook" charset="0"/>
              </a:rPr>
              <a:t>imperativ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zbog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razloga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sigurnosti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odnosno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pouzdanosti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Nije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provodiva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ukoliko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ispitivanje</a:t>
            </a:r>
            <a:r>
              <a:rPr lang="en-US" dirty="0">
                <a:latin typeface="Century Schoolbook" charset="0"/>
              </a:rPr>
              <a:t> “</a:t>
            </a:r>
            <a:r>
              <a:rPr lang="en-US" dirty="0" err="1">
                <a:latin typeface="Century Schoolbook" charset="0"/>
              </a:rPr>
              <a:t>destruktivno</a:t>
            </a:r>
            <a:r>
              <a:rPr lang="en-US" dirty="0">
                <a:latin typeface="Century Schoolbook" charset="0"/>
              </a:rPr>
              <a:t>” (</a:t>
            </a:r>
            <a:r>
              <a:rPr lang="en-US" dirty="0" err="1">
                <a:latin typeface="Century Schoolbook" charset="0"/>
              </a:rPr>
              <a:t>npr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protupožarna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vrata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sigurnosno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staklo</a:t>
            </a:r>
            <a:r>
              <a:rPr lang="en-US" dirty="0">
                <a:latin typeface="Century Schoolbook" charset="0"/>
              </a:rPr>
              <a:t>, ...).</a:t>
            </a:r>
          </a:p>
          <a:p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18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PROCENTUALNA KONTROLA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51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425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err="1">
                <a:latin typeface="Century Schoolbook" charset="0"/>
              </a:rPr>
              <a:t>Fiksno</a:t>
            </a:r>
            <a:r>
              <a:rPr lang="en-US" sz="2200" dirty="0">
                <a:latin typeface="Century Schoolbook" charset="0"/>
              </a:rPr>
              <a:t> je </a:t>
            </a:r>
            <a:r>
              <a:rPr lang="en-US" sz="2200" dirty="0" err="1">
                <a:latin typeface="Century Schoolbook" charset="0"/>
              </a:rPr>
              <a:t>određena</a:t>
            </a:r>
            <a:r>
              <a:rPr lang="en-US" sz="2200" dirty="0">
                <a:latin typeface="Century Schoolbook" charset="0"/>
              </a:rPr>
              <a:t> (</a:t>
            </a:r>
            <a:r>
              <a:rPr lang="en-US" sz="2200" dirty="0" err="1">
                <a:latin typeface="Century Schoolbook" charset="0"/>
              </a:rPr>
              <a:t>ugovorena</a:t>
            </a:r>
            <a:r>
              <a:rPr lang="en-US" sz="2200" dirty="0">
                <a:latin typeface="Century Schoolbook" charset="0"/>
              </a:rPr>
              <a:t>) </a:t>
            </a:r>
            <a:r>
              <a:rPr lang="en-US" sz="2200" dirty="0" err="1">
                <a:latin typeface="Century Schoolbook" charset="0"/>
              </a:rPr>
              <a:t>veličina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uzorka</a:t>
            </a:r>
            <a:r>
              <a:rPr lang="en-US" sz="2200" dirty="0">
                <a:latin typeface="Century Schoolbook" charset="0"/>
              </a:rPr>
              <a:t> (</a:t>
            </a:r>
            <a:r>
              <a:rPr lang="en-US" sz="2200" dirty="0" err="1">
                <a:latin typeface="Century Schoolbook" charset="0"/>
              </a:rPr>
              <a:t>npr</a:t>
            </a:r>
            <a:r>
              <a:rPr lang="en-US" sz="2200" dirty="0">
                <a:latin typeface="Century Schoolbook" charset="0"/>
              </a:rPr>
              <a:t>. 10%) </a:t>
            </a:r>
            <a:r>
              <a:rPr lang="en-US" sz="2200" dirty="0" err="1">
                <a:latin typeface="Century Schoolbook" charset="0"/>
              </a:rPr>
              <a:t>koji</a:t>
            </a:r>
            <a:r>
              <a:rPr lang="en-US" sz="2200" dirty="0">
                <a:latin typeface="Century Schoolbook" charset="0"/>
              </a:rPr>
              <a:t> se </a:t>
            </a:r>
            <a:r>
              <a:rPr lang="en-US" sz="2200" dirty="0" err="1">
                <a:latin typeface="Century Schoolbook" charset="0"/>
              </a:rPr>
              <a:t>kontroliše</a:t>
            </a:r>
            <a:r>
              <a:rPr lang="en-US" sz="2200" dirty="0">
                <a:latin typeface="Century Schoolbook" charset="0"/>
              </a:rPr>
              <a:t>.</a:t>
            </a:r>
          </a:p>
          <a:p>
            <a:r>
              <a:rPr lang="en-US" sz="2200" dirty="0" err="1">
                <a:latin typeface="Century Schoolbook" charset="0"/>
              </a:rPr>
              <a:t>Prvenstveni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nedostatak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ovog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uzorkovanja</a:t>
            </a:r>
            <a:r>
              <a:rPr lang="en-US" sz="2200" dirty="0">
                <a:latin typeface="Century Schoolbook" charset="0"/>
              </a:rPr>
              <a:t> je da </a:t>
            </a:r>
            <a:r>
              <a:rPr lang="en-US" sz="2200" dirty="0" err="1">
                <a:latin typeface="Century Schoolbook" charset="0"/>
              </a:rPr>
              <a:t>takvi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uzorci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nisu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primjereno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reprezentativni</a:t>
            </a:r>
            <a:r>
              <a:rPr lang="en-US" sz="2200" dirty="0">
                <a:latin typeface="Century Schoolbook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sz="2200" dirty="0">
                <a:latin typeface="Century Schoolbook" charset="0"/>
              </a:rPr>
              <a:t>(</a:t>
            </a:r>
            <a:r>
              <a:rPr lang="en-US" sz="2200" dirty="0" err="1">
                <a:latin typeface="Century Schoolbook" charset="0"/>
              </a:rPr>
              <a:t>uzorak</a:t>
            </a:r>
            <a:r>
              <a:rPr lang="en-US" sz="2200" dirty="0">
                <a:latin typeface="Century Schoolbook" charset="0"/>
              </a:rPr>
              <a:t> se </a:t>
            </a:r>
            <a:r>
              <a:rPr lang="en-US" sz="2200" dirty="0" err="1">
                <a:latin typeface="Century Schoolbook" charset="0"/>
              </a:rPr>
              <a:t>odabire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slučajno</a:t>
            </a:r>
            <a:r>
              <a:rPr lang="en-US" sz="2200" dirty="0">
                <a:latin typeface="Century Schoolbook" charset="0"/>
              </a:rPr>
              <a:t>!)</a:t>
            </a:r>
          </a:p>
          <a:p>
            <a:pPr>
              <a:buFont typeface="Wingdings" charset="0"/>
              <a:buNone/>
            </a:pPr>
            <a:r>
              <a:rPr lang="en-US" sz="2200" dirty="0">
                <a:latin typeface="Century Schoolbook" charset="0"/>
              </a:rPr>
              <a:t>Od 1000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 – 100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 “</a:t>
            </a:r>
            <a:r>
              <a:rPr lang="en-US" sz="2200" dirty="0" err="1">
                <a:latin typeface="Century Schoolbook" charset="0"/>
              </a:rPr>
              <a:t>prevelik</a:t>
            </a:r>
            <a:r>
              <a:rPr lang="en-US" sz="2200" dirty="0">
                <a:latin typeface="Century Schoolbook" charset="0"/>
              </a:rPr>
              <a:t>” </a:t>
            </a:r>
            <a:r>
              <a:rPr lang="en-US" sz="2200" dirty="0" err="1">
                <a:latin typeface="Century Schoolbook" charset="0"/>
              </a:rPr>
              <a:t>uzorak</a:t>
            </a:r>
            <a:endParaRPr lang="en-US" sz="2200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sz="2200" dirty="0">
                <a:latin typeface="Century Schoolbook" charset="0"/>
              </a:rPr>
              <a:t>Od 100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 – 10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</a:t>
            </a:r>
          </a:p>
          <a:p>
            <a:pPr>
              <a:buFont typeface="Wingdings" charset="0"/>
              <a:buNone/>
            </a:pPr>
            <a:r>
              <a:rPr lang="en-US" sz="2200" dirty="0">
                <a:latin typeface="Century Schoolbook" charset="0"/>
              </a:rPr>
              <a:t>Od 10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.- 1 </a:t>
            </a:r>
            <a:r>
              <a:rPr lang="en-US" sz="2200" dirty="0" err="1">
                <a:latin typeface="Century Schoolbook" charset="0"/>
              </a:rPr>
              <a:t>kom</a:t>
            </a:r>
            <a:r>
              <a:rPr lang="en-US" sz="2200" dirty="0">
                <a:latin typeface="Century Schoolbook" charset="0"/>
              </a:rPr>
              <a:t>. “</a:t>
            </a:r>
            <a:r>
              <a:rPr lang="en-US" sz="2200" dirty="0" err="1">
                <a:latin typeface="Century Schoolbook" charset="0"/>
              </a:rPr>
              <a:t>premali</a:t>
            </a:r>
            <a:r>
              <a:rPr lang="en-US" sz="2200" dirty="0">
                <a:latin typeface="Century Schoolbook" charset="0"/>
              </a:rPr>
              <a:t>” </a:t>
            </a:r>
            <a:r>
              <a:rPr lang="en-US" sz="2200" dirty="0" err="1">
                <a:latin typeface="Century Schoolbook" charset="0"/>
              </a:rPr>
              <a:t>uzorak</a:t>
            </a:r>
            <a:endParaRPr lang="en-US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Izdvajaju</a:t>
            </a:r>
            <a:r>
              <a:rPr lang="en-US" sz="2200" dirty="0">
                <a:latin typeface="Century Schoolbook" charset="0"/>
              </a:rPr>
              <a:t> se </a:t>
            </a:r>
            <a:r>
              <a:rPr lang="en-US" sz="2200" dirty="0" err="1">
                <a:latin typeface="Century Schoolbook" charset="0"/>
              </a:rPr>
              <a:t>nezadovoljavajuće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grupe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proizvoda</a:t>
            </a:r>
            <a:r>
              <a:rPr lang="en-US" sz="2200" dirty="0">
                <a:latin typeface="Century Schoolbook" charset="0"/>
              </a:rPr>
              <a:t>.</a:t>
            </a:r>
          </a:p>
          <a:p>
            <a:r>
              <a:rPr lang="en-US" sz="2200" dirty="0" err="1">
                <a:latin typeface="Century Schoolbook" charset="0"/>
              </a:rPr>
              <a:t>Procentualna</a:t>
            </a:r>
            <a:r>
              <a:rPr lang="en-US" sz="2200" dirty="0">
                <a:latin typeface="Century Schoolbook" charset="0"/>
              </a:rPr>
              <a:t> se </a:t>
            </a:r>
            <a:r>
              <a:rPr lang="en-US" sz="2200" dirty="0" err="1">
                <a:latin typeface="Century Schoolbook" charset="0"/>
              </a:rPr>
              <a:t>kontrola</a:t>
            </a:r>
            <a:r>
              <a:rPr lang="en-US" sz="2200" dirty="0">
                <a:latin typeface="Century Schoolbook" charset="0"/>
              </a:rPr>
              <a:t> ne bi </a:t>
            </a:r>
            <a:r>
              <a:rPr lang="en-US" sz="2200" dirty="0" err="1">
                <a:latin typeface="Century Schoolbook" charset="0"/>
              </a:rPr>
              <a:t>trebala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primjenjivati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osim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ako</a:t>
            </a:r>
            <a:r>
              <a:rPr lang="en-US" sz="2200" dirty="0">
                <a:latin typeface="Century Schoolbook" charset="0"/>
              </a:rPr>
              <a:t> je </a:t>
            </a:r>
            <a:r>
              <a:rPr lang="en-US" sz="2200" dirty="0" err="1">
                <a:latin typeface="Century Schoolbook" charset="0"/>
              </a:rPr>
              <a:t>dovoljna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samo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gruba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aproksimacija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karakteristika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kvaliteta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posmatranog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skupa</a:t>
            </a:r>
            <a:r>
              <a:rPr lang="en-US" sz="2200" dirty="0">
                <a:latin typeface="Century Schoolbook" charset="0"/>
              </a:rPr>
              <a:t>.</a:t>
            </a:r>
            <a:endParaRPr lang="en-GB" sz="22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6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title"/>
          </p:nvPr>
        </p:nvSpPr>
        <p:spPr bwMode="auto">
          <a:xfrm>
            <a:off x="457199" y="791505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STATISTIČKA KONTROLA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6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98383"/>
            <a:ext cx="7467600" cy="4275442"/>
          </a:xfrm>
        </p:spPr>
        <p:txBody>
          <a:bodyPr/>
          <a:lstStyle/>
          <a:p>
            <a:r>
              <a:rPr lang="en-US" dirty="0" err="1">
                <a:latin typeface="Century Schoolbook" charset="0"/>
              </a:rPr>
              <a:t>Temelji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primjeni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statističkih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tehnika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Uzimanje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uzorka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tačno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određene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veličine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kao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funkcije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veličine</a:t>
            </a:r>
            <a:r>
              <a:rPr lang="en-US" dirty="0">
                <a:latin typeface="Century Schoolbook" charset="0"/>
              </a:rPr>
              <a:t> same </a:t>
            </a:r>
            <a:r>
              <a:rPr lang="en-US" dirty="0" err="1">
                <a:latin typeface="Century Schoolbook" charset="0"/>
              </a:rPr>
              <a:t>isporuke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daje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primjereno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reprezentativni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uzorak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Takvi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uzorci</a:t>
            </a:r>
            <a:r>
              <a:rPr lang="en-US" dirty="0">
                <a:latin typeface="Century Schoolbook" charset="0"/>
              </a:rPr>
              <a:t> “</a:t>
            </a:r>
            <a:r>
              <a:rPr lang="en-US" dirty="0" err="1">
                <a:latin typeface="Century Schoolbook" charset="0"/>
              </a:rPr>
              <a:t>garantuju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pouzdanost</a:t>
            </a:r>
            <a:r>
              <a:rPr lang="en-US" dirty="0">
                <a:latin typeface="Century Schoolbook" charset="0"/>
              </a:rPr>
              <a:t>” </a:t>
            </a:r>
            <a:r>
              <a:rPr lang="en-US" dirty="0" err="1">
                <a:latin typeface="Century Schoolbook" charset="0"/>
              </a:rPr>
              <a:t>zaključaka</a:t>
            </a:r>
            <a:r>
              <a:rPr lang="en-US" dirty="0">
                <a:latin typeface="Century Schoolbook" charset="0"/>
              </a:rPr>
              <a:t> o </a:t>
            </a:r>
            <a:r>
              <a:rPr lang="en-US" dirty="0" err="1">
                <a:latin typeface="Century Schoolbook" charset="0"/>
              </a:rPr>
              <a:t>cijelom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posmatranom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skupu</a:t>
            </a:r>
            <a:r>
              <a:rPr lang="en-US" dirty="0">
                <a:latin typeface="Century Schoolbook" charset="0"/>
              </a:rPr>
              <a:t>.</a:t>
            </a:r>
          </a:p>
          <a:p>
            <a:r>
              <a:rPr lang="en-US" dirty="0" err="1">
                <a:latin typeface="Century Schoolbook" charset="0"/>
              </a:rPr>
              <a:t>Budući</a:t>
            </a:r>
            <a:r>
              <a:rPr lang="en-US" dirty="0">
                <a:latin typeface="Century Schoolbook" charset="0"/>
              </a:rPr>
              <a:t> da se </a:t>
            </a:r>
            <a:r>
              <a:rPr lang="en-US" dirty="0" err="1">
                <a:latin typeface="Century Schoolbook" charset="0"/>
              </a:rPr>
              <a:t>primjenom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ovog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načina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određuju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promjene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trendovi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promjena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karakteristika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često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puta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koristi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naziv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statistička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(SPC).</a:t>
            </a: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76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/>
          <p:cNvSpPr>
            <a:spLocks noGrp="1"/>
          </p:cNvSpPr>
          <p:nvPr>
            <p:ph type="title"/>
          </p:nvPr>
        </p:nvSpPr>
        <p:spPr bwMode="auto">
          <a:xfrm>
            <a:off x="457199" y="764195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STATISTIČKA KONTROLA KVALITETA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7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43766"/>
            <a:ext cx="7467600" cy="4343714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... Je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metoda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postupaka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</a:t>
            </a:r>
            <a:r>
              <a:rPr lang="en-US" dirty="0">
                <a:latin typeface="Century Schoolbook" charset="0"/>
              </a:rPr>
              <a:t>:</a:t>
            </a:r>
          </a:p>
          <a:p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prikupljanje</a:t>
            </a:r>
            <a:endParaRPr lang="en-US" dirty="0">
              <a:latin typeface="Century Schoolbook" charset="0"/>
            </a:endParaRPr>
          </a:p>
          <a:p>
            <a:r>
              <a:rPr lang="en-US" dirty="0" err="1">
                <a:latin typeface="Century Schoolbook" charset="0"/>
              </a:rPr>
              <a:t>obradu</a:t>
            </a:r>
            <a:endParaRPr lang="en-US" dirty="0">
              <a:latin typeface="Century Schoolbook" charset="0"/>
            </a:endParaRPr>
          </a:p>
          <a:p>
            <a:r>
              <a:rPr lang="en-US" dirty="0" err="1">
                <a:latin typeface="Century Schoolbook" charset="0"/>
              </a:rPr>
              <a:t>analizu</a:t>
            </a:r>
            <a:endParaRPr lang="en-US" dirty="0">
              <a:latin typeface="Century Schoolbook" charset="0"/>
            </a:endParaRPr>
          </a:p>
          <a:p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tumačenje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endParaRPr lang="en-US" dirty="0">
              <a:latin typeface="Century Schoolbook" charset="0"/>
            </a:endParaRPr>
          </a:p>
          <a:p>
            <a:r>
              <a:rPr lang="en-US" dirty="0" err="1">
                <a:latin typeface="Century Schoolbook" charset="0"/>
              </a:rPr>
              <a:t>prikazivanje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podatka</a:t>
            </a:r>
            <a:r>
              <a:rPr lang="en-US" dirty="0">
                <a:latin typeface="Century Schoolbook" charset="0"/>
              </a:rPr>
              <a:t>	</a:t>
            </a: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Radi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proizvoda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.	</a:t>
            </a: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6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/>
          <p:cNvSpPr>
            <a:spLocks noGrp="1"/>
          </p:cNvSpPr>
          <p:nvPr>
            <p:ph type="title"/>
          </p:nvPr>
        </p:nvSpPr>
        <p:spPr bwMode="auto">
          <a:xfrm>
            <a:off x="457199" y="777850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STATISTIČKA KONTROLA KVALITETA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8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8783"/>
            <a:ext cx="7467600" cy="3975042"/>
          </a:xfrm>
        </p:spPr>
        <p:txBody>
          <a:bodyPr/>
          <a:lstStyle/>
          <a:p>
            <a:r>
              <a:rPr lang="en-US" dirty="0" err="1">
                <a:latin typeface="Century Schoolbook" charset="0"/>
              </a:rPr>
              <a:t>Pravilna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primjena</a:t>
            </a:r>
            <a:r>
              <a:rPr lang="en-US" dirty="0">
                <a:latin typeface="Century Schoolbook" charset="0"/>
              </a:rPr>
              <a:t> QC </a:t>
            </a:r>
            <a:r>
              <a:rPr lang="en-US" dirty="0" err="1">
                <a:latin typeface="Century Schoolbook" charset="0"/>
              </a:rPr>
              <a:t>omogućuje</a:t>
            </a:r>
            <a:r>
              <a:rPr lang="en-US" dirty="0">
                <a:latin typeface="Century Schoolbook" charset="0"/>
              </a:rPr>
              <a:t>:</a:t>
            </a:r>
          </a:p>
          <a:p>
            <a:pPr lvl="1"/>
            <a:r>
              <a:rPr lang="en-US" dirty="0" err="1">
                <a:latin typeface="Century Schoolbook" charset="0"/>
              </a:rPr>
              <a:t>Smanjenje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troškova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proizvodnje</a:t>
            </a:r>
            <a:r>
              <a:rPr lang="en-US" dirty="0">
                <a:latin typeface="Century Schoolbook" charset="0"/>
              </a:rPr>
              <a:t>,</a:t>
            </a:r>
          </a:p>
          <a:p>
            <a:pPr lvl="1"/>
            <a:r>
              <a:rPr lang="en-US" dirty="0">
                <a:latin typeface="Century Schoolbook" charset="0"/>
              </a:rPr>
              <a:t>A </a:t>
            </a:r>
            <a:r>
              <a:rPr lang="en-US" dirty="0" err="1">
                <a:latin typeface="Century Schoolbook" charset="0"/>
              </a:rPr>
              <a:t>posebno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smanjenje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troškova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.</a:t>
            </a:r>
          </a:p>
          <a:p>
            <a:pPr lvl="1">
              <a:buFont typeface="Wingdings 2" charset="0"/>
              <a:buNone/>
            </a:pPr>
            <a:endParaRPr lang="en-US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14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"/>
          <p:cNvSpPr>
            <a:spLocks noGrp="1"/>
          </p:cNvSpPr>
          <p:nvPr>
            <p:ph type="title"/>
          </p:nvPr>
        </p:nvSpPr>
        <p:spPr bwMode="auto">
          <a:xfrm>
            <a:off x="457199" y="750540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METODE STATISTIČKE KONTROLE KVALITETA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39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66656"/>
            <a:ext cx="7467600" cy="4220824"/>
          </a:xfrm>
        </p:spPr>
        <p:txBody>
          <a:bodyPr/>
          <a:lstStyle/>
          <a:p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toku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(</a:t>
            </a:r>
            <a:r>
              <a:rPr lang="en-US" dirty="0" err="1">
                <a:latin typeface="Century Schoolbook" charset="0"/>
              </a:rPr>
              <a:t>proizvodnje</a:t>
            </a:r>
            <a:r>
              <a:rPr lang="en-US" dirty="0">
                <a:latin typeface="Century Schoolbook" charset="0"/>
              </a:rPr>
              <a:t>) - </a:t>
            </a:r>
            <a:r>
              <a:rPr lang="en-US" dirty="0" err="1">
                <a:latin typeface="Century Schoolbook" charset="0"/>
              </a:rPr>
              <a:t>Kontrolne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karte</a:t>
            </a:r>
            <a:endParaRPr lang="en-US" dirty="0">
              <a:latin typeface="Century Schoolbook" charset="0"/>
            </a:endParaRPr>
          </a:p>
          <a:p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nakon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dovršenog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proizvodnje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planovi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prijema</a:t>
            </a:r>
            <a:endParaRPr lang="en-US" dirty="0">
              <a:latin typeface="Century Schoolbook" charset="0"/>
            </a:endParaRPr>
          </a:p>
          <a:p>
            <a:pPr lvl="1"/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61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 bwMode="auto">
          <a:xfrm>
            <a:off x="457199" y="736885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KONTROLISANJE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741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39347"/>
            <a:ext cx="7467600" cy="423447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Kontrolni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sadrži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elementa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povezani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cjelinu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radi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utvrđivanja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Kontrolni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sadrži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slijedeće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elemente</a:t>
            </a:r>
            <a:r>
              <a:rPr lang="en-US" dirty="0">
                <a:latin typeface="Century Schoolbook" charset="0"/>
              </a:rPr>
              <a:t>: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gdje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su:</a:t>
            </a:r>
            <a:r>
              <a:rPr lang="en-US" i="1" dirty="0" err="1">
                <a:latin typeface="Century Schoolbook" charset="0"/>
              </a:rPr>
              <a:t>KP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kontrolisani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predmet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KI </a:t>
            </a:r>
            <a:r>
              <a:rPr lang="en-US" dirty="0">
                <a:latin typeface="Century Schoolbook" charset="0"/>
              </a:rPr>
              <a:t>– </a:t>
            </a:r>
            <a:r>
              <a:rPr lang="en-US" dirty="0" err="1">
                <a:latin typeface="Century Schoolbook" charset="0"/>
              </a:rPr>
              <a:t>kontrolni</a:t>
            </a:r>
            <a:r>
              <a:rPr lang="en-US" dirty="0">
                <a:latin typeface="Century Schoolbook" charset="0"/>
              </a:rPr>
              <a:t> instrument,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PU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pomoćni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uređaji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kontrolisanju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KM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kontrolna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mašina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UK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upravljanje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kontrolisanja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17410" name="Object 1"/>
          <p:cNvGraphicFramePr>
            <a:graphicFrameLocks noChangeAspect="1"/>
          </p:cNvGraphicFramePr>
          <p:nvPr/>
        </p:nvGraphicFramePr>
        <p:xfrm>
          <a:off x="1571625" y="3313113"/>
          <a:ext cx="37861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3" imgW="1764534" imgH="215806" progId="Equation.3">
                  <p:embed/>
                </p:oleObj>
              </mc:Choice>
              <mc:Fallback>
                <p:oleObj name="Equation" r:id="rId3" imgW="1764534" imgH="215806" progId="Equation.3">
                  <p:embed/>
                  <p:pic>
                    <p:nvPicPr>
                      <p:cNvPr id="1741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313113"/>
                        <a:ext cx="3786188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603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159852"/>
              </p:ext>
            </p:extLst>
          </p:nvPr>
        </p:nvGraphicFramePr>
        <p:xfrm>
          <a:off x="1564290" y="2057400"/>
          <a:ext cx="457200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Visio" r:id="rId3" imgW="3310714" imgH="3274571" progId="Visio.Drawing.11">
                  <p:embed/>
                </p:oleObj>
              </mc:Choice>
              <mc:Fallback>
                <p:oleObj name="Visio" r:id="rId3" imgW="3310714" imgH="3274571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290" y="2057400"/>
                        <a:ext cx="4572000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59875" y="6398418"/>
            <a:ext cx="4146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 dirty="0" err="1"/>
              <a:t>Skup</a:t>
            </a:r>
            <a:r>
              <a:rPr lang="en-US" i="1" dirty="0"/>
              <a:t> </a:t>
            </a:r>
            <a:r>
              <a:rPr lang="en-US" i="1" dirty="0" err="1"/>
              <a:t>procesa</a:t>
            </a:r>
            <a:r>
              <a:rPr lang="en-US" i="1" dirty="0"/>
              <a:t> u </a:t>
            </a:r>
            <a:r>
              <a:rPr lang="en-US" i="1" dirty="0" err="1"/>
              <a:t>provjeravanju</a:t>
            </a:r>
            <a:r>
              <a:rPr lang="en-US" i="1" dirty="0"/>
              <a:t> </a:t>
            </a:r>
            <a:r>
              <a:rPr lang="en-US" i="1" dirty="0" err="1"/>
              <a:t>kvaliteta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63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1"/>
          <p:cNvSpPr>
            <a:spLocks noGrp="1"/>
          </p:cNvSpPr>
          <p:nvPr>
            <p:ph type="title"/>
          </p:nvPr>
        </p:nvSpPr>
        <p:spPr bwMode="auto">
          <a:xfrm>
            <a:off x="457199" y="791505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KONTROLISANJE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40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53001"/>
            <a:ext cx="7467600" cy="4220824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entury Schoolbook" charset="0"/>
              </a:rPr>
              <a:t>Postupak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teorijskih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praktičnih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operacija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koje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propisuju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aktivnosti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radi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ispravnog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provođenja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. </a:t>
            </a: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Razlikujemo</a:t>
            </a:r>
            <a:r>
              <a:rPr lang="en-US" dirty="0">
                <a:latin typeface="Century Schoolbook" charset="0"/>
              </a:rPr>
              <a:t>:</a:t>
            </a:r>
            <a:endParaRPr lang="en-GB" dirty="0">
              <a:latin typeface="Century Schoolbook" charset="0"/>
            </a:endParaRPr>
          </a:p>
          <a:p>
            <a:pPr lvl="1"/>
            <a:r>
              <a:rPr lang="en-US" dirty="0" err="1">
                <a:latin typeface="Century Schoolbook" charset="0"/>
              </a:rPr>
              <a:t>kontrolu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ulaza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 lvl="1"/>
            <a:r>
              <a:rPr lang="en-US" dirty="0" err="1">
                <a:latin typeface="Century Schoolbook" charset="0"/>
              </a:rPr>
              <a:t>kontrolu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endParaRPr lang="en-GB" dirty="0">
              <a:latin typeface="Century Schoolbook" charset="0"/>
            </a:endParaRPr>
          </a:p>
          <a:p>
            <a:pPr lvl="1"/>
            <a:r>
              <a:rPr lang="en-US" dirty="0" err="1">
                <a:latin typeface="Century Schoolbook" charset="0"/>
              </a:rPr>
              <a:t>kontrolu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izlaza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65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/>
          <p:cNvSpPr>
            <a:spLocks noGrp="1"/>
          </p:cNvSpPr>
          <p:nvPr>
            <p:ph type="title"/>
          </p:nvPr>
        </p:nvSpPr>
        <p:spPr bwMode="auto">
          <a:xfrm>
            <a:off x="457199" y="723230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KONTROLA ULAZA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41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98383"/>
            <a:ext cx="7467600" cy="431640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b="1" i="1" dirty="0" err="1">
                <a:latin typeface="Century Schoolbook" charset="0"/>
              </a:rPr>
              <a:t>Postupak</a:t>
            </a:r>
            <a:r>
              <a:rPr lang="en-US" b="1" i="1" dirty="0">
                <a:latin typeface="Century Schoolbook" charset="0"/>
              </a:rPr>
              <a:t> </a:t>
            </a:r>
            <a:r>
              <a:rPr lang="en-US" b="1" i="1" dirty="0" err="1">
                <a:latin typeface="Century Schoolbook" charset="0"/>
              </a:rPr>
              <a:t>kontrole</a:t>
            </a:r>
            <a:r>
              <a:rPr lang="en-US" b="1" i="1" dirty="0">
                <a:latin typeface="Century Schoolbook" charset="0"/>
              </a:rPr>
              <a:t> </a:t>
            </a:r>
            <a:r>
              <a:rPr lang="en-US" b="1" i="1" dirty="0" err="1">
                <a:latin typeface="Century Schoolbook" charset="0"/>
              </a:rPr>
              <a:t>ulaza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obično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izvodi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materijala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ciljem</a:t>
            </a:r>
            <a:r>
              <a:rPr lang="en-US" dirty="0">
                <a:latin typeface="Century Schoolbook" charset="0"/>
              </a:rPr>
              <a:t> da se </a:t>
            </a:r>
            <a:r>
              <a:rPr lang="en-US" dirty="0" err="1">
                <a:latin typeface="Century Schoolbook" charset="0"/>
              </a:rPr>
              <a:t>smanji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vjerovatnoća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prijema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neusklađenosti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ulaznom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materijalu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spriječe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posljedice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koje</a:t>
            </a:r>
            <a:r>
              <a:rPr lang="en-US" dirty="0">
                <a:latin typeface="Century Schoolbook" charset="0"/>
              </a:rPr>
              <a:t> bi bile </a:t>
            </a:r>
            <a:r>
              <a:rPr lang="en-US" dirty="0" err="1">
                <a:latin typeface="Century Schoolbook" charset="0"/>
              </a:rPr>
              <a:t>štetne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organizaciju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ako</a:t>
            </a:r>
            <a:r>
              <a:rPr lang="en-US" dirty="0">
                <a:latin typeface="Century Schoolbook" charset="0"/>
              </a:rPr>
              <a:t> bi </a:t>
            </a:r>
            <a:r>
              <a:rPr lang="en-US" dirty="0" err="1">
                <a:latin typeface="Century Schoolbook" charset="0"/>
              </a:rPr>
              <a:t>neusklađen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materijal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otišao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dalji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obrade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Ulazni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materijal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često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dolazi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povremeno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većim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količinama</a:t>
            </a:r>
            <a:r>
              <a:rPr lang="en-US" dirty="0">
                <a:latin typeface="Century Schoolbook" charset="0"/>
              </a:rPr>
              <a:t>, pa se </a:t>
            </a: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vrši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uglavnom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periodično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58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 bwMode="auto">
          <a:xfrm>
            <a:off x="457199" y="736885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KONTROLA PROCESA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42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53001"/>
            <a:ext cx="7467600" cy="4220824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entury Schoolbook" charset="0"/>
              </a:rPr>
              <a:t>Postupak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kontrole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procesa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obično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izvodi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raznovrsnim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kritičkim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tehnološkim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ciljem</a:t>
            </a:r>
            <a:r>
              <a:rPr lang="en-US" dirty="0">
                <a:latin typeface="Century Schoolbook" charset="0"/>
              </a:rPr>
              <a:t> da </a:t>
            </a:r>
            <a:r>
              <a:rPr lang="en-US" dirty="0" err="1">
                <a:latin typeface="Century Schoolbook" charset="0"/>
              </a:rPr>
              <a:t>organizacija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sve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tehnološke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održava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stalno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poboljšava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kako</a:t>
            </a:r>
            <a:r>
              <a:rPr lang="en-US" dirty="0">
                <a:latin typeface="Century Schoolbook" charset="0"/>
              </a:rPr>
              <a:t> bi se u </a:t>
            </a:r>
            <a:r>
              <a:rPr lang="en-US" dirty="0" err="1">
                <a:latin typeface="Century Schoolbook" charset="0"/>
              </a:rPr>
              <a:t>izlaznoj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postigla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što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vjerovatnoća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odbijanja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ispravnih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Kontrola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se </a:t>
            </a:r>
            <a:r>
              <a:rPr lang="en-US" dirty="0" err="1">
                <a:latin typeface="Century Schoolbook" charset="0"/>
              </a:rPr>
              <a:t>izvodi</a:t>
            </a:r>
            <a:r>
              <a:rPr lang="en-US" dirty="0">
                <a:latin typeface="Century Schoolbook" charset="0"/>
              </a:rPr>
              <a:t>: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novim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neizvjesnim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procesima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praćenju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toka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promjenljivim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utvrđivanju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stanja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98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/>
          </p:nvPr>
        </p:nvSpPr>
        <p:spPr bwMode="auto">
          <a:xfrm>
            <a:off x="457199" y="914400"/>
            <a:ext cx="6508377" cy="95627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KONTROLA IZLAZA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43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57421"/>
            <a:ext cx="7467600" cy="433006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entury Schoolbook" charset="0"/>
              </a:rPr>
              <a:t>Postupak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kontrole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izlaza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dirty="0">
                <a:latin typeface="Century Schoolbook" charset="0"/>
              </a:rPr>
              <a:t>se </a:t>
            </a:r>
            <a:r>
              <a:rPr lang="en-US" dirty="0" err="1">
                <a:latin typeface="Century Schoolbook" charset="0"/>
              </a:rPr>
              <a:t>izvodi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neke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organizacije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mogu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biti</a:t>
            </a:r>
            <a:r>
              <a:rPr lang="en-US" dirty="0">
                <a:latin typeface="Century Schoolbook" charset="0"/>
              </a:rPr>
              <a:t>: </a:t>
            </a:r>
            <a:r>
              <a:rPr lang="en-US" dirty="0" err="1">
                <a:latin typeface="Century Schoolbook" charset="0"/>
              </a:rPr>
              <a:t>poluproizvodi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proizvodi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softver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usluga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ciljem</a:t>
            </a:r>
            <a:r>
              <a:rPr lang="en-US" dirty="0">
                <a:latin typeface="Century Schoolbook" charset="0"/>
              </a:rPr>
              <a:t> da </a:t>
            </a:r>
            <a:r>
              <a:rPr lang="en-US" dirty="0" err="1">
                <a:latin typeface="Century Schoolbook" charset="0"/>
              </a:rPr>
              <a:t>organizacija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provjeri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njihovu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ispravnost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spriječi</a:t>
            </a:r>
            <a:r>
              <a:rPr lang="en-US" dirty="0">
                <a:latin typeface="Century Schoolbook" charset="0"/>
              </a:rPr>
              <a:t> da </a:t>
            </a:r>
            <a:r>
              <a:rPr lang="en-US" dirty="0" err="1">
                <a:latin typeface="Century Schoolbook" charset="0"/>
              </a:rPr>
              <a:t>neispravni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 ode </a:t>
            </a:r>
            <a:r>
              <a:rPr lang="en-US" dirty="0" err="1">
                <a:latin typeface="Century Schoolbook" charset="0"/>
              </a:rPr>
              <a:t>kupcu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5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ODREĐIVANJE VRIJEDNOSTI KVALITETA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413042"/>
              </p:ext>
            </p:extLst>
          </p:nvPr>
        </p:nvGraphicFramePr>
        <p:xfrm>
          <a:off x="1564290" y="2057400"/>
          <a:ext cx="457200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Visio" r:id="rId3" imgW="3310714" imgH="3274571" progId="Visio.Drawing.11">
                  <p:embed/>
                </p:oleObj>
              </mc:Choice>
              <mc:Fallback>
                <p:oleObj name="Visio" r:id="rId3" imgW="3310714" imgH="3274571" progId="Visio.Drawing.11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290" y="2057400"/>
                        <a:ext cx="4572000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4898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ODREĐIVANJE VRIJEDNOSTI KVALITETA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Određivanje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kvaliteta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skupom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dobijenim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b="1" dirty="0" err="1"/>
              <a:t>mjerenja</a:t>
            </a:r>
            <a:r>
              <a:rPr lang="en-US" dirty="0"/>
              <a:t>, </a:t>
            </a:r>
            <a:r>
              <a:rPr lang="en-US" dirty="0" err="1"/>
              <a:t>vrijednostima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u </a:t>
            </a:r>
            <a:r>
              <a:rPr lang="en-US" b="1" dirty="0" err="1"/>
              <a:t>ispitivanju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ispravnosti</a:t>
            </a:r>
            <a:r>
              <a:rPr lang="en-US" dirty="0"/>
              <a:t> u </a:t>
            </a:r>
            <a:r>
              <a:rPr lang="en-US" b="1" dirty="0" err="1"/>
              <a:t>kontrolisanju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765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ODREĐIVANJE VRIJEDNOSTI KVALITETA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je </a:t>
            </a:r>
            <a:r>
              <a:rPr lang="en-US" dirty="0" err="1"/>
              <a:t>kategorija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rang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li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funkcionalnu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način</a:t>
            </a:r>
            <a:endParaRPr lang="en-US" dirty="0"/>
          </a:p>
          <a:p>
            <a:pPr lvl="1"/>
            <a:r>
              <a:rPr lang="en-US" dirty="0"/>
              <a:t>1,2,3</a:t>
            </a:r>
            <a:r>
              <a:rPr lang="is-IS" dirty="0"/>
              <a:t>,... </a:t>
            </a:r>
          </a:p>
          <a:p>
            <a:pPr lvl="1"/>
            <a:r>
              <a:rPr lang="is-IS" dirty="0"/>
              <a:t>A,B,C,...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58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ODREĐIVANJE VRIJEDNOSTI KVALITETA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Kvalitet proizvoda nastaje u slijedećim radnim sistemima:	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1.   </a:t>
            </a:r>
            <a:r>
              <a:rPr lang="sr-Latn-BA" b="1" i="1" dirty="0"/>
              <a:t>IT</a:t>
            </a:r>
            <a:r>
              <a:rPr lang="sr-Latn-BA" dirty="0"/>
              <a:t>	- istraživanje tržišnih potreba za proizvodima na tržištu,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2.   </a:t>
            </a:r>
            <a:r>
              <a:rPr lang="sr-Latn-BA" b="1" i="1" dirty="0"/>
              <a:t>R</a:t>
            </a:r>
            <a:r>
              <a:rPr lang="sr-Latn-BA" dirty="0"/>
              <a:t>	- razvoj prototipova istraženog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3.   </a:t>
            </a:r>
            <a:r>
              <a:rPr lang="sr-Latn-BA" b="1" i="1" dirty="0"/>
              <a:t>K	- </a:t>
            </a:r>
            <a:r>
              <a:rPr lang="sr-Latn-BA" dirty="0"/>
              <a:t>konstruisanje proizvoda na osnovu razvijenog prototipa,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4.   </a:t>
            </a:r>
            <a:r>
              <a:rPr lang="sr-Latn-BA" b="1" i="1" dirty="0"/>
              <a:t>P</a:t>
            </a:r>
            <a:r>
              <a:rPr lang="sr-Latn-BA" dirty="0"/>
              <a:t>	- planiranje i priprema proizvodnje 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5.   </a:t>
            </a:r>
            <a:r>
              <a:rPr lang="sr-Latn-BA" b="1" i="1" dirty="0"/>
              <a:t>N</a:t>
            </a:r>
            <a:r>
              <a:rPr lang="sr-Latn-BA" dirty="0"/>
              <a:t>	- nabavka sirovine i opreme za izradu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6.   </a:t>
            </a:r>
            <a:r>
              <a:rPr lang="sr-Latn-BA" b="1" i="1" dirty="0"/>
              <a:t>TR</a:t>
            </a:r>
            <a:r>
              <a:rPr lang="sr-Latn-BA" dirty="0"/>
              <a:t>	- spoljni i unutrašnji transport sirovina,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7.   </a:t>
            </a:r>
            <a:r>
              <a:rPr lang="sr-Latn-BA" b="1" i="1" dirty="0"/>
              <a:t>M</a:t>
            </a:r>
            <a:r>
              <a:rPr lang="sr-Latn-BA" dirty="0"/>
              <a:t>	- skladište za sirovinu, opremu, poluproizvode i proizvode,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8</a:t>
            </a:r>
            <a:r>
              <a:rPr lang="sr-Latn-BA" b="1" i="1" dirty="0"/>
              <a:t>.   TE	</a:t>
            </a:r>
            <a:r>
              <a:rPr lang="sr-Latn-BA" dirty="0"/>
              <a:t>- tehnologija izrade dijelova i montaža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9.   </a:t>
            </a:r>
            <a:r>
              <a:rPr lang="sr-Latn-BA" b="1" i="1" dirty="0"/>
              <a:t>QC</a:t>
            </a:r>
            <a:r>
              <a:rPr lang="sr-Latn-BA" dirty="0"/>
              <a:t>	 - upravljanje kvalitetom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10. </a:t>
            </a:r>
            <a:r>
              <a:rPr lang="sr-Latn-BA" b="1" i="1" dirty="0"/>
              <a:t>D</a:t>
            </a:r>
            <a:r>
              <a:rPr lang="sr-Latn-BA" dirty="0"/>
              <a:t>	- pakovanje, prodaja i distribucija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11. </a:t>
            </a:r>
            <a:r>
              <a:rPr lang="sr-Latn-BA" b="1" i="1" dirty="0"/>
              <a:t>U</a:t>
            </a:r>
            <a:r>
              <a:rPr lang="sr-Latn-BA" dirty="0"/>
              <a:t>	- ugradnja ili montaža proizvoda na mjestu korištenja,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12. </a:t>
            </a:r>
            <a:r>
              <a:rPr lang="sr-Latn-BA" b="1" i="1" dirty="0"/>
              <a:t>S</a:t>
            </a:r>
            <a:r>
              <a:rPr lang="sr-Latn-BA" dirty="0"/>
              <a:t>	- servisiranje ili održavanje proizvoda,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sr-Latn-BA" dirty="0"/>
              <a:t>13. </a:t>
            </a:r>
            <a:r>
              <a:rPr lang="sr-Latn-BA" b="1" i="1" dirty="0"/>
              <a:t>E</a:t>
            </a:r>
            <a:r>
              <a:rPr lang="sr-Latn-BA" dirty="0"/>
              <a:t>	- eksploatisanje proizvoda kod kupaca ili korisnika.</a:t>
            </a:r>
            <a:endParaRPr lang="en-US" dirty="0"/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27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/>
              <a:t>Kvalitet proizvoda nastaje na slijedećim nivoima:</a:t>
            </a:r>
            <a:endParaRPr lang="en-US" dirty="0"/>
          </a:p>
          <a:p>
            <a:pPr marL="0" indent="0">
              <a:buNone/>
            </a:pPr>
            <a:r>
              <a:rPr lang="sr-Latn-BA" dirty="0"/>
              <a:t>I	nalaženje ideja,</a:t>
            </a:r>
            <a:endParaRPr lang="en-US" dirty="0"/>
          </a:p>
          <a:p>
            <a:pPr marL="0" indent="0">
              <a:buNone/>
            </a:pPr>
            <a:r>
              <a:rPr lang="sr-Latn-BA" dirty="0"/>
              <a:t>II	projektovanje,</a:t>
            </a:r>
            <a:endParaRPr lang="en-US" dirty="0"/>
          </a:p>
          <a:p>
            <a:pPr marL="0" indent="0">
              <a:buNone/>
            </a:pPr>
            <a:r>
              <a:rPr lang="sr-Latn-BA" dirty="0"/>
              <a:t>III	planiranje i priprema,	</a:t>
            </a:r>
            <a:endParaRPr lang="en-US" dirty="0"/>
          </a:p>
          <a:p>
            <a:pPr marL="0" indent="0">
              <a:buNone/>
            </a:pPr>
            <a:r>
              <a:rPr lang="sr-Latn-BA" dirty="0"/>
              <a:t>IV	izrada i kontrolisanje,</a:t>
            </a:r>
            <a:endParaRPr lang="en-US" dirty="0"/>
          </a:p>
          <a:p>
            <a:pPr marL="0" indent="0">
              <a:buNone/>
            </a:pPr>
            <a:r>
              <a:rPr lang="sr-Latn-BA" dirty="0"/>
              <a:t>V	isporučivanje.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61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71500"/>
            <a:ext cx="6508377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faznih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bitnih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.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r>
              <a:rPr lang="en-US" dirty="0"/>
              <a:t>     -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konstrukcije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kreacije</a:t>
            </a:r>
            <a:r>
              <a:rPr lang="en-US" dirty="0"/>
              <a:t>,</a:t>
            </a:r>
          </a:p>
          <a:p>
            <a:r>
              <a:rPr lang="en-US" dirty="0"/>
              <a:t>     -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,</a:t>
            </a:r>
          </a:p>
          <a:p>
            <a:r>
              <a:rPr lang="en-US" dirty="0"/>
              <a:t>     -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ekspolatacije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3379"/>
              </p:ext>
            </p:extLst>
          </p:nvPr>
        </p:nvGraphicFramePr>
        <p:xfrm>
          <a:off x="714376" y="3600450"/>
          <a:ext cx="3937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r:id="rId3" imgW="203112" imgH="228501" progId="Equation.3">
                  <p:embed/>
                </p:oleObj>
              </mc:Choice>
              <mc:Fallback>
                <p:oleObj r:id="rId3" imgW="203112" imgH="228501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" y="3600450"/>
                        <a:ext cx="393700" cy="442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63176"/>
              </p:ext>
            </p:extLst>
          </p:nvPr>
        </p:nvGraphicFramePr>
        <p:xfrm>
          <a:off x="744538" y="4167981"/>
          <a:ext cx="333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5" imgW="177646" imgH="228402" progId="Equation.3">
                  <p:embed/>
                </p:oleObj>
              </mc:Choice>
              <mc:Fallback>
                <p:oleObj r:id="rId5" imgW="177646" imgH="228402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4167981"/>
                        <a:ext cx="3333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27158"/>
              </p:ext>
            </p:extLst>
          </p:nvPr>
        </p:nvGraphicFramePr>
        <p:xfrm>
          <a:off x="765176" y="4701301"/>
          <a:ext cx="342900" cy="411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r:id="rId7" imgW="190500" imgH="228600" progId="Equation.3">
                  <p:embed/>
                </p:oleObj>
              </mc:Choice>
              <mc:Fallback>
                <p:oleObj r:id="rId7" imgW="190500" imgH="228600" progId="Equation.3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6" y="4701301"/>
                        <a:ext cx="342900" cy="411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714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Provjeravanje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u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vrednovanje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kvantifikaciju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Provjeravanje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pomoćnih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Mjerenje</a:t>
            </a:r>
            <a:endParaRPr lang="en-US" dirty="0"/>
          </a:p>
          <a:p>
            <a:pPr lvl="1"/>
            <a:r>
              <a:rPr lang="en-US" dirty="0" err="1"/>
              <a:t>Ispitivanje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Kontrolisanje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izvjesni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procesa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06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198" y="2209800"/>
            <a:ext cx="1248299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121"/>
              </p:ext>
            </p:extLst>
          </p:nvPr>
        </p:nvGraphicFramePr>
        <p:xfrm>
          <a:off x="457198" y="2209799"/>
          <a:ext cx="7166113" cy="3916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r:id="rId3" imgW="6845300" imgH="3733800" progId="Visio.Drawing.11">
                  <p:embed/>
                </p:oleObj>
              </mc:Choice>
              <mc:Fallback>
                <p:oleObj r:id="rId3" imgW="6845300" imgH="3733800" progId="Visio.Drawing.11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8" y="2209799"/>
                        <a:ext cx="7166113" cy="3916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1740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i="1" dirty="0"/>
              <a:t>Postupak određivanja vrijednosti kvaliteta</a:t>
            </a:r>
            <a:r>
              <a:rPr lang="sr-Latn-BA" dirty="0"/>
              <a:t> je cjeloviti skup teorijskih i praktičnih operacija koje prema izabranom principu i metodi omogućavaju  zadato određivanje.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08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Operacije</a:t>
            </a:r>
            <a:r>
              <a:rPr lang="en-US" sz="3200" dirty="0"/>
              <a:t> </a:t>
            </a:r>
            <a:r>
              <a:rPr lang="en-US" sz="3200" dirty="0" err="1"/>
              <a:t>postupka</a:t>
            </a:r>
            <a:r>
              <a:rPr lang="en-US" sz="3200" dirty="0"/>
              <a:t> </a:t>
            </a:r>
            <a:r>
              <a:rPr lang="en-US" sz="3200" dirty="0" err="1"/>
              <a:t>određivanja</a:t>
            </a:r>
            <a:r>
              <a:rPr lang="en-US" sz="3200" dirty="0"/>
              <a:t> </a:t>
            </a:r>
            <a:r>
              <a:rPr lang="en-US" sz="3200" dirty="0" err="1"/>
              <a:t>vrijednosti</a:t>
            </a:r>
            <a:r>
              <a:rPr lang="en-US" sz="3200" dirty="0"/>
              <a:t> </a:t>
            </a:r>
            <a:r>
              <a:rPr lang="en-US" sz="3200" dirty="0" err="1"/>
              <a:t>kvaliteta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15289" cy="39163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600" dirty="0" err="1"/>
              <a:t>Operacije</a:t>
            </a:r>
            <a:r>
              <a:rPr lang="en-US" sz="1600" dirty="0"/>
              <a:t> </a:t>
            </a:r>
            <a:r>
              <a:rPr lang="en-US" sz="1600" dirty="0" err="1"/>
              <a:t>postupka</a:t>
            </a:r>
            <a:r>
              <a:rPr lang="en-US" sz="1600" dirty="0"/>
              <a:t> </a:t>
            </a:r>
            <a:r>
              <a:rPr lang="en-US" sz="1600" dirty="0" err="1"/>
              <a:t>određivanja</a:t>
            </a:r>
            <a:r>
              <a:rPr lang="en-US" sz="1600" dirty="0"/>
              <a:t> </a:t>
            </a:r>
            <a:r>
              <a:rPr lang="en-US" sz="1600" dirty="0" err="1"/>
              <a:t>vrijednosti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1.	</a:t>
            </a:r>
            <a:r>
              <a:rPr lang="en-US" sz="1600" dirty="0" err="1"/>
              <a:t>izbor</a:t>
            </a:r>
            <a:r>
              <a:rPr lang="en-US" sz="1600" dirty="0"/>
              <a:t> </a:t>
            </a:r>
            <a:r>
              <a:rPr lang="en-US" sz="1600" dirty="0" err="1"/>
              <a:t>vrste</a:t>
            </a:r>
            <a:r>
              <a:rPr lang="en-US" sz="1600" dirty="0"/>
              <a:t> </a:t>
            </a:r>
            <a:r>
              <a:rPr lang="en-US" sz="1600" dirty="0" err="1"/>
              <a:t>rezultata</a:t>
            </a:r>
            <a:r>
              <a:rPr lang="en-US" sz="1600" dirty="0"/>
              <a:t> </a:t>
            </a:r>
            <a:r>
              <a:rPr lang="en-US" sz="1600" dirty="0" err="1"/>
              <a:t>procesa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2.	</a:t>
            </a:r>
            <a:r>
              <a:rPr lang="en-US" sz="1600" dirty="0" err="1"/>
              <a:t>izbor</a:t>
            </a:r>
            <a:r>
              <a:rPr lang="en-US" sz="1600" dirty="0"/>
              <a:t>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određivanja</a:t>
            </a:r>
            <a:r>
              <a:rPr lang="en-US" sz="1600" dirty="0"/>
              <a:t> </a:t>
            </a:r>
            <a:r>
              <a:rPr lang="en-US" sz="1600" dirty="0" err="1"/>
              <a:t>vrijednosti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3.	</a:t>
            </a:r>
            <a:r>
              <a:rPr lang="en-US" sz="1600" dirty="0" err="1"/>
              <a:t>utvrđivanje</a:t>
            </a:r>
            <a:r>
              <a:rPr lang="en-US" sz="1600" dirty="0"/>
              <a:t> </a:t>
            </a:r>
            <a:r>
              <a:rPr lang="en-US" sz="1600" dirty="0" err="1"/>
              <a:t>pojedinih</a:t>
            </a:r>
            <a:r>
              <a:rPr lang="en-US" sz="1600" dirty="0"/>
              <a:t> </a:t>
            </a:r>
            <a:r>
              <a:rPr lang="en-US" sz="1600" dirty="0" err="1"/>
              <a:t>svojstava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karakteristika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4.	</a:t>
            </a:r>
            <a:r>
              <a:rPr lang="en-US" sz="1600" dirty="0" err="1"/>
              <a:t>izbor</a:t>
            </a:r>
            <a:r>
              <a:rPr lang="en-US" sz="1600" dirty="0"/>
              <a:t> </a:t>
            </a:r>
            <a:r>
              <a:rPr lang="en-US" sz="1600" dirty="0" err="1"/>
              <a:t>bitnih</a:t>
            </a:r>
            <a:r>
              <a:rPr lang="en-US" sz="1600" dirty="0"/>
              <a:t> </a:t>
            </a:r>
            <a:r>
              <a:rPr lang="en-US" sz="1600" dirty="0" err="1"/>
              <a:t>svojstava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karakteristika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5.	</a:t>
            </a:r>
            <a:r>
              <a:rPr lang="en-US" sz="1600" dirty="0" err="1"/>
              <a:t>određivanje</a:t>
            </a:r>
            <a:r>
              <a:rPr lang="en-US" sz="1600" dirty="0"/>
              <a:t> </a:t>
            </a:r>
            <a:r>
              <a:rPr lang="en-US" sz="1600" dirty="0" err="1"/>
              <a:t>vrijednosti</a:t>
            </a:r>
            <a:r>
              <a:rPr lang="en-US" sz="1600" dirty="0"/>
              <a:t> </a:t>
            </a:r>
            <a:r>
              <a:rPr lang="en-US" sz="1600" dirty="0" err="1"/>
              <a:t>bitnih</a:t>
            </a:r>
            <a:r>
              <a:rPr lang="en-US" sz="1600" dirty="0"/>
              <a:t> </a:t>
            </a:r>
            <a:r>
              <a:rPr lang="en-US" sz="1600" dirty="0" err="1"/>
              <a:t>svojstava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karakteristika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6.	</a:t>
            </a:r>
            <a:r>
              <a:rPr lang="en-US" sz="1600" dirty="0" err="1"/>
              <a:t>utvrđivanje</a:t>
            </a:r>
            <a:r>
              <a:rPr lang="en-US" sz="1600" dirty="0"/>
              <a:t> </a:t>
            </a:r>
            <a:r>
              <a:rPr lang="en-US" sz="1600" dirty="0" err="1"/>
              <a:t>koeficijenata</a:t>
            </a:r>
            <a:r>
              <a:rPr lang="en-US" sz="1600" dirty="0"/>
              <a:t> </a:t>
            </a:r>
            <a:r>
              <a:rPr lang="en-US" sz="1600" dirty="0" err="1"/>
              <a:t>bitnih</a:t>
            </a:r>
            <a:r>
              <a:rPr lang="en-US" sz="1600" dirty="0"/>
              <a:t> </a:t>
            </a:r>
            <a:r>
              <a:rPr lang="en-US" sz="1600" dirty="0" err="1"/>
              <a:t>svojstava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karakteristika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7.	</a:t>
            </a:r>
            <a:r>
              <a:rPr lang="en-US" sz="1600" dirty="0" err="1"/>
              <a:t>određivanje</a:t>
            </a:r>
            <a:r>
              <a:rPr lang="en-US" sz="1600" dirty="0"/>
              <a:t> </a:t>
            </a:r>
            <a:r>
              <a:rPr lang="en-US" sz="1600" dirty="0" err="1"/>
              <a:t>faznih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8.	</a:t>
            </a:r>
            <a:r>
              <a:rPr lang="en-US" sz="1600" dirty="0" err="1"/>
              <a:t>određivanje</a:t>
            </a:r>
            <a:r>
              <a:rPr lang="en-US" sz="1600" dirty="0"/>
              <a:t> </a:t>
            </a:r>
            <a:r>
              <a:rPr lang="en-US" sz="1600" dirty="0" err="1"/>
              <a:t>osnovnih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9.	</a:t>
            </a:r>
            <a:r>
              <a:rPr lang="en-US" sz="1600" dirty="0" err="1"/>
              <a:t>određivanje</a:t>
            </a:r>
            <a:r>
              <a:rPr lang="en-US" sz="1600" dirty="0"/>
              <a:t> </a:t>
            </a:r>
            <a:r>
              <a:rPr lang="en-US" sz="1600" dirty="0" err="1"/>
              <a:t>vrijednosti</a:t>
            </a:r>
            <a:r>
              <a:rPr lang="en-US" sz="1600" dirty="0"/>
              <a:t> </a:t>
            </a:r>
            <a:r>
              <a:rPr lang="en-US" sz="1600" dirty="0" err="1"/>
              <a:t>kvaliteta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rezultat</a:t>
            </a:r>
            <a:r>
              <a:rPr lang="en-US" sz="1600" dirty="0"/>
              <a:t> </a:t>
            </a:r>
            <a:r>
              <a:rPr lang="en-US" sz="1600" dirty="0" err="1"/>
              <a:t>procesa</a:t>
            </a:r>
            <a:r>
              <a:rPr lang="en-US" sz="16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542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588357"/>
              </p:ext>
            </p:extLst>
          </p:nvPr>
        </p:nvGraphicFramePr>
        <p:xfrm>
          <a:off x="2020227" y="2057400"/>
          <a:ext cx="4411663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Visio" r:id="rId3" imgW="3358855" imgH="3274571" progId="Visio.Drawing.11">
                  <p:embed/>
                </p:oleObj>
              </mc:Choice>
              <mc:Fallback>
                <p:oleObj name="Visio" r:id="rId3" imgW="3358855" imgH="3274571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227" y="2057400"/>
                        <a:ext cx="4411663" cy="428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63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r>
              <a:rPr lang="en-US" dirty="0"/>
              <a:t> je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nepoznate</a:t>
            </a:r>
            <a:r>
              <a:rPr lang="en-US" dirty="0"/>
              <a:t> </a:t>
            </a:r>
            <a:r>
              <a:rPr lang="en-US" dirty="0" err="1"/>
              <a:t>vrijednoti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neophodan</a:t>
            </a:r>
            <a:r>
              <a:rPr lang="en-US" dirty="0"/>
              <a:t> u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montaže</a:t>
            </a:r>
            <a:r>
              <a:rPr lang="en-US" dirty="0"/>
              <a:t> </a:t>
            </a:r>
            <a:r>
              <a:rPr lang="en-US" dirty="0" err="1"/>
              <a:t>dijelova</a:t>
            </a:r>
            <a:r>
              <a:rPr lang="en-US" dirty="0"/>
              <a:t>, </a:t>
            </a:r>
            <a:r>
              <a:rPr lang="en-US" dirty="0" err="1"/>
              <a:t>podsklopova</a:t>
            </a:r>
            <a:r>
              <a:rPr lang="en-US" dirty="0"/>
              <a:t>, </a:t>
            </a:r>
            <a:r>
              <a:rPr lang="en-US" dirty="0" err="1"/>
              <a:t>sklopova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gotovih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263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0"/>
              <a:buNone/>
            </a:pPr>
            <a:r>
              <a:rPr lang="en-US" b="1" dirty="0" err="1">
                <a:latin typeface="Century Schoolbook" charset="0"/>
              </a:rPr>
              <a:t>Mjerni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sistem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sadrži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elementa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povezani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cjelinu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radi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pokazivanja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registrovanja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mjerenja</a:t>
            </a:r>
            <a:r>
              <a:rPr lang="en-US" dirty="0">
                <a:latin typeface="Century Schoolbook" charset="0"/>
              </a:rPr>
              <a:t>: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gdje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</a:t>
            </a:r>
            <a:r>
              <a:rPr lang="en-US" dirty="0">
                <a:latin typeface="Century Schoolbook" charset="0"/>
              </a:rPr>
              <a:t>: </a:t>
            </a:r>
            <a:r>
              <a:rPr lang="en-US" i="1" dirty="0">
                <a:latin typeface="Century Schoolbook" charset="0"/>
              </a:rPr>
              <a:t>MP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mjerni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predmet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  	</a:t>
            </a:r>
            <a:r>
              <a:rPr lang="en-US" i="1" dirty="0">
                <a:latin typeface="Century Schoolbook" charset="0"/>
              </a:rPr>
              <a:t>MI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mjerni</a:t>
            </a:r>
            <a:r>
              <a:rPr lang="en-US" dirty="0">
                <a:latin typeface="Century Schoolbook" charset="0"/>
              </a:rPr>
              <a:t> instrument,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 	</a:t>
            </a:r>
            <a:r>
              <a:rPr lang="en-US" i="1" dirty="0">
                <a:latin typeface="Century Schoolbook" charset="0"/>
              </a:rPr>
              <a:t>PU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pomoćni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uređaji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mjerenju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i="1" dirty="0">
                <a:latin typeface="Century Schoolbook" charset="0"/>
              </a:rPr>
              <a:t>		MM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mjerna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mašina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i="1" dirty="0">
                <a:latin typeface="Century Schoolbook" charset="0"/>
              </a:rPr>
              <a:t>		UM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upravljanje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mjerenja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endParaRPr 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973138" y="3000375"/>
          <a:ext cx="30988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1904174" imgH="215806" progId="Equation.3">
                  <p:embed/>
                </p:oleObj>
              </mc:Choice>
              <mc:Fallback>
                <p:oleObj name="Equation" r:id="rId3" imgW="1904174" imgH="215806" progId="Equation.3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3000375"/>
                        <a:ext cx="30988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576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Ispitivanje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527782"/>
              </p:ext>
            </p:extLst>
          </p:nvPr>
        </p:nvGraphicFramePr>
        <p:xfrm>
          <a:off x="1798580" y="2090501"/>
          <a:ext cx="4500562" cy="439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Visio" r:id="rId3" imgW="3352810" imgH="3274571" progId="Visio.Drawing.11">
                  <p:embed/>
                </p:oleObj>
              </mc:Choice>
              <mc:Fallback>
                <p:oleObj name="Visio" r:id="rId3" imgW="3352810" imgH="3274571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580" y="2090501"/>
                        <a:ext cx="4500562" cy="439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522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Ispitivanje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ispitivanja</a:t>
            </a:r>
            <a:r>
              <a:rPr lang="en-US" dirty="0"/>
              <a:t>,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/>
              <a:t>, </a:t>
            </a:r>
            <a:r>
              <a:rPr lang="en-US" dirty="0" err="1"/>
              <a:t>određuju</a:t>
            </a:r>
            <a:r>
              <a:rPr lang="en-US" dirty="0"/>
              <a:t> se </a:t>
            </a:r>
            <a:r>
              <a:rPr lang="en-US" dirty="0" err="1"/>
              <a:t>nepoznate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pouzdanosti</a:t>
            </a:r>
            <a:r>
              <a:rPr lang="en-US" dirty="0"/>
              <a:t> </a:t>
            </a:r>
            <a:r>
              <a:rPr lang="en-US" dirty="0" err="1"/>
              <a:t>motora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kontrolisanja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37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Ispitivanje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Ispitni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funkciju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ispitivanja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elementa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povezani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cjelinu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radi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dobijanja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ispitivanja</a:t>
            </a:r>
            <a:r>
              <a:rPr lang="en-US" dirty="0">
                <a:latin typeface="Century Schoolbook" charset="0"/>
              </a:rPr>
              <a:t>: </a:t>
            </a:r>
            <a:r>
              <a:rPr lang="en-US" dirty="0" err="1">
                <a:latin typeface="Century Schoolbook" charset="0"/>
              </a:rPr>
              <a:t>pokazivanjem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registrovanjem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izračunavanjem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Ispitni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obično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sadrži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slijedeći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elementa</a:t>
            </a:r>
            <a:r>
              <a:rPr lang="en-US" dirty="0">
                <a:latin typeface="Century Schoolbook" charset="0"/>
              </a:rPr>
              <a:t>: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 err="1">
                <a:latin typeface="Century Schoolbook" charset="0"/>
              </a:rPr>
              <a:t>gdje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su:</a:t>
            </a:r>
            <a:r>
              <a:rPr lang="en-US" i="1" dirty="0" err="1">
                <a:latin typeface="Century Schoolbook" charset="0"/>
              </a:rPr>
              <a:t>IP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ispitni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predmet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II </a:t>
            </a:r>
            <a:r>
              <a:rPr lang="en-US" dirty="0">
                <a:latin typeface="Century Schoolbook" charset="0"/>
              </a:rPr>
              <a:t>– </a:t>
            </a:r>
            <a:r>
              <a:rPr lang="en-US" dirty="0" err="1">
                <a:latin typeface="Century Schoolbook" charset="0"/>
              </a:rPr>
              <a:t>ispitni</a:t>
            </a:r>
            <a:r>
              <a:rPr lang="en-US" dirty="0">
                <a:latin typeface="Century Schoolbook" charset="0"/>
              </a:rPr>
              <a:t> instrument,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PU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pomoćni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uređaji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ispitivanju</a:t>
            </a:r>
            <a:r>
              <a:rPr lang="en-US" dirty="0">
                <a:latin typeface="Century Schoolbook" charset="0"/>
              </a:rPr>
              <a:t>,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IM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ispitna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mašina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entury Schoolbook" charset="0"/>
              </a:rPr>
              <a:t>		</a:t>
            </a:r>
            <a:r>
              <a:rPr lang="en-US" i="1" dirty="0">
                <a:latin typeface="Century Schoolbook" charset="0"/>
              </a:rPr>
              <a:t>UI</a:t>
            </a:r>
            <a:r>
              <a:rPr lang="en-US" dirty="0">
                <a:latin typeface="Century Schoolbook" charset="0"/>
              </a:rPr>
              <a:t> – </a:t>
            </a:r>
            <a:r>
              <a:rPr lang="en-US" dirty="0" err="1">
                <a:latin typeface="Century Schoolbook" charset="0"/>
              </a:rPr>
              <a:t>upravljanje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ispitivanja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endParaRPr 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428750" y="3327400"/>
          <a:ext cx="37861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1536033" imgH="215806" progId="Equation.3">
                  <p:embed/>
                </p:oleObj>
              </mc:Choice>
              <mc:Fallback>
                <p:oleObj name="Equation" r:id="rId3" imgW="1536033" imgH="215806" progId="Equation.3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3327400"/>
                        <a:ext cx="378618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55271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673</TotalTime>
  <Words>1332</Words>
  <Application>Microsoft Macintosh PowerPoint</Application>
  <PresentationFormat>On-screen Show (4:3)</PresentationFormat>
  <Paragraphs>152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Calibri</vt:lpstr>
      <vt:lpstr>Century Gothic</vt:lpstr>
      <vt:lpstr>Century Schoolbook</vt:lpstr>
      <vt:lpstr>Wingdings</vt:lpstr>
      <vt:lpstr>Wingdings 2</vt:lpstr>
      <vt:lpstr>Plaza</vt:lpstr>
      <vt:lpstr>Visio</vt:lpstr>
      <vt:lpstr>Equation</vt:lpstr>
      <vt:lpstr>Equation.3</vt:lpstr>
      <vt:lpstr>Visio.Drawing.11</vt:lpstr>
      <vt:lpstr>Mjerenje, ispitivanje i kontrolisanje Određivanje kvaliteta</vt:lpstr>
      <vt:lpstr>Mjerenje, ispitivanje i kontrolisanje</vt:lpstr>
      <vt:lpstr>Mjerenje, ispitivanje i kontrolisanje</vt:lpstr>
      <vt:lpstr>Mjerenje</vt:lpstr>
      <vt:lpstr>Mjerenje</vt:lpstr>
      <vt:lpstr>Mjerenje</vt:lpstr>
      <vt:lpstr>Ispitivanje</vt:lpstr>
      <vt:lpstr>Ispitivanje</vt:lpstr>
      <vt:lpstr>Ispitivanje</vt:lpstr>
      <vt:lpstr>Kontrolisanje</vt:lpstr>
      <vt:lpstr>Kontrolisanje</vt:lpstr>
      <vt:lpstr>NAČINI KONTROLE KVALITETA</vt:lpstr>
      <vt:lpstr>100%-TNA KONTROLA</vt:lpstr>
      <vt:lpstr>PROCENTUALNA KONTROLA</vt:lpstr>
      <vt:lpstr>STATISTIČKA KONTROLA</vt:lpstr>
      <vt:lpstr>STATISTIČKA KONTROLA KVALITETA</vt:lpstr>
      <vt:lpstr>STATISTIČKA KONTROLA KVALITETA</vt:lpstr>
      <vt:lpstr>METODE STATISTIČKE KONTROLE KVALITETA</vt:lpstr>
      <vt:lpstr>KONTROLISANJE</vt:lpstr>
      <vt:lpstr>KONTROLISANJE</vt:lpstr>
      <vt:lpstr>KONTROLA ULAZA</vt:lpstr>
      <vt:lpstr>KONTROLA PROCESA</vt:lpstr>
      <vt:lpstr>KONTROLA IZLAZA</vt:lpstr>
      <vt:lpstr>ODREĐIVANJE VRIJEDNOSTI KVALITETA</vt:lpstr>
      <vt:lpstr>ODREĐIVANJE VRIJEDNOSTI KVALITETA</vt:lpstr>
      <vt:lpstr>ODREĐIVANJE VRIJEDNOSTI KVALITETA</vt:lpstr>
      <vt:lpstr>ODREĐIVANJE VRIJEDNOSTI KVALITETA</vt:lpstr>
      <vt:lpstr>PowerPoint Presentation</vt:lpstr>
      <vt:lpstr>PowerPoint Presentation</vt:lpstr>
      <vt:lpstr>PowerPoint Presentation</vt:lpstr>
      <vt:lpstr>PowerPoint Presentation</vt:lpstr>
      <vt:lpstr>Operacije postupka određivanja vrijednosti kvaliteta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 kvaliteta</dc:title>
  <dc:creator>Igor Todorovic</dc:creator>
  <cp:lastModifiedBy>Igor Todorovic</cp:lastModifiedBy>
  <cp:revision>50</cp:revision>
  <dcterms:created xsi:type="dcterms:W3CDTF">2014-10-07T06:43:10Z</dcterms:created>
  <dcterms:modified xsi:type="dcterms:W3CDTF">2021-03-25T11:53:54Z</dcterms:modified>
</cp:coreProperties>
</file>