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1"/>
  </p:sldMasterIdLst>
  <p:notesMasterIdLst>
    <p:notesMasterId r:id="rId23"/>
  </p:notesMasterIdLst>
  <p:sldIdLst>
    <p:sldId id="256" r:id="rId2"/>
    <p:sldId id="276" r:id="rId3"/>
    <p:sldId id="279" r:id="rId4"/>
    <p:sldId id="277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603"/>
  </p:normalViewPr>
  <p:slideViewPr>
    <p:cSldViewPr snapToGrid="0" snapToObjects="1">
      <p:cViewPr varScale="1">
        <p:scale>
          <a:sx n="101" d="100"/>
          <a:sy n="101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Todorovic" userId="b456dcb4c43cc0e5" providerId="LiveId" clId="{4A0F9BE5-49B4-BA44-946D-4B3C1C363063}"/>
    <pc:docChg chg="modSld">
      <pc:chgData name="Igor Todorovic" userId="b456dcb4c43cc0e5" providerId="LiveId" clId="{4A0F9BE5-49B4-BA44-946D-4B3C1C363063}" dt="2018-10-16T05:37:30.956" v="1" actId="20577"/>
      <pc:docMkLst>
        <pc:docMk/>
      </pc:docMkLst>
      <pc:sldChg chg="modSp">
        <pc:chgData name="Igor Todorovic" userId="b456dcb4c43cc0e5" providerId="LiveId" clId="{4A0F9BE5-49B4-BA44-946D-4B3C1C363063}" dt="2018-10-16T05:37:30.956" v="1" actId="20577"/>
        <pc:sldMkLst>
          <pc:docMk/>
          <pc:sldMk cId="1106153122" sldId="278"/>
        </pc:sldMkLst>
        <pc:spChg chg="mod">
          <ac:chgData name="Igor Todorovic" userId="b456dcb4c43cc0e5" providerId="LiveId" clId="{4A0F9BE5-49B4-BA44-946D-4B3C1C363063}" dt="2018-10-16T05:37:30.956" v="1" actId="20577"/>
          <ac:spMkLst>
            <pc:docMk/>
            <pc:sldMk cId="1106153122" sldId="278"/>
            <ac:spMk id="9223" creationId="{00000000-0000-0000-0000-000000000000}"/>
          </ac:spMkLst>
        </pc:spChg>
      </pc:sldChg>
    </pc:docChg>
  </pc:docChgLst>
  <pc:docChgLst>
    <pc:chgData name="Igor Todorovic" userId="b456dcb4c43cc0e5" providerId="LiveId" clId="{0249A27F-A4BF-1E48-9B68-C06F973F1C55}"/>
    <pc:docChg chg="modSld">
      <pc:chgData name="Igor Todorovic" userId="b456dcb4c43cc0e5" providerId="LiveId" clId="{0249A27F-A4BF-1E48-9B68-C06F973F1C55}" dt="2021-10-21T06:54:49.669" v="6" actId="20577"/>
      <pc:docMkLst>
        <pc:docMk/>
      </pc:docMkLst>
      <pc:sldChg chg="modSp mod">
        <pc:chgData name="Igor Todorovic" userId="b456dcb4c43cc0e5" providerId="LiveId" clId="{0249A27F-A4BF-1E48-9B68-C06F973F1C55}" dt="2021-10-21T06:54:49.669" v="6" actId="20577"/>
        <pc:sldMkLst>
          <pc:docMk/>
          <pc:sldMk cId="1524856190" sldId="256"/>
        </pc:sldMkLst>
        <pc:spChg chg="mod">
          <ac:chgData name="Igor Todorovic" userId="b456dcb4c43cc0e5" providerId="LiveId" clId="{0249A27F-A4BF-1E48-9B68-C06F973F1C55}" dt="2021-10-21T06:54:49.669" v="6" actId="20577"/>
          <ac:spMkLst>
            <pc:docMk/>
            <pc:sldMk cId="1524856190" sldId="256"/>
            <ac:spMk id="3" creationId="{00000000-0000-0000-0000-000000000000}"/>
          </ac:spMkLst>
        </pc:spChg>
      </pc:sldChg>
    </pc:docChg>
  </pc:docChgLst>
  <pc:docChgLst>
    <pc:chgData name="Igor Todorovic" userId="b456dcb4c43cc0e5" providerId="LiveId" clId="{56D46DF3-C3AD-0044-AC7B-A51F74CB3381}"/>
    <pc:docChg chg="modSld">
      <pc:chgData name="Igor Todorovic" userId="b456dcb4c43cc0e5" providerId="LiveId" clId="{56D46DF3-C3AD-0044-AC7B-A51F74CB3381}" dt="2022-10-27T12:05:50.560" v="1" actId="20577"/>
      <pc:docMkLst>
        <pc:docMk/>
      </pc:docMkLst>
      <pc:sldChg chg="modSp mod">
        <pc:chgData name="Igor Todorovic" userId="b456dcb4c43cc0e5" providerId="LiveId" clId="{56D46DF3-C3AD-0044-AC7B-A51F74CB3381}" dt="2022-10-27T12:05:50.560" v="1" actId="20577"/>
        <pc:sldMkLst>
          <pc:docMk/>
          <pc:sldMk cId="248966898" sldId="272"/>
        </pc:sldMkLst>
        <pc:spChg chg="mod">
          <ac:chgData name="Igor Todorovic" userId="b456dcb4c43cc0e5" providerId="LiveId" clId="{56D46DF3-C3AD-0044-AC7B-A51F74CB3381}" dt="2022-10-27T12:05:50.560" v="1" actId="20577"/>
          <ac:spMkLst>
            <pc:docMk/>
            <pc:sldMk cId="248966898" sldId="272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48EEE-DF2F-C147-8003-C8F7A6484E7B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2468A-9AA2-9C40-A3D4-95C4B124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2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fld id="{F15A68CD-28E7-4447-B6A1-6EC51D3C4F1D}" type="slidenum">
              <a:rPr lang="en-US" altLang="en-US">
                <a:latin typeface="Calibri" charset="0"/>
              </a:rPr>
              <a:pPr/>
              <a:t>11</a:t>
            </a:fld>
            <a:endParaRPr lang="en-US" altLang="en-US">
              <a:latin typeface="Calibri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8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31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25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5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4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5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2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AC8A-0369-D047-8F1A-916F9BE595C8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/>
              <a:t>KORPORATIVNA DRUŠTVENA ODGOVORNOST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dr</a:t>
            </a:r>
            <a:r>
              <a:rPr lang="en-US" dirty="0"/>
              <a:t> Igor </a:t>
            </a:r>
            <a:r>
              <a:rPr lang="en-US" dirty="0" err="1"/>
              <a:t>Todorović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5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24072"/>
            <a:ext cx="8596668" cy="1320800"/>
          </a:xfrm>
        </p:spPr>
        <p:txBody>
          <a:bodyPr/>
          <a:lstStyle/>
          <a:p>
            <a:r>
              <a:rPr lang="en-US" dirty="0" err="1"/>
              <a:t>Piramida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(</a:t>
            </a:r>
            <a:r>
              <a:rPr lang="it-IT" dirty="0" err="1"/>
              <a:t>Kerol</a:t>
            </a:r>
            <a:r>
              <a:rPr lang="it-IT" dirty="0"/>
              <a:t> 1979)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57747"/>
            <a:ext cx="7207709" cy="5213613"/>
          </a:xfrm>
        </p:spPr>
      </p:pic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/>
              <a:t>Važnost</a:t>
            </a:r>
            <a:r>
              <a:rPr lang="en-US" dirty="0"/>
              <a:t> KDO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organizaciju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Peach’s pond model (1987)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2263602" y="2398643"/>
            <a:ext cx="7010400" cy="414130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482802" y="3339548"/>
            <a:ext cx="4876800" cy="2590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4397202" y="3949148"/>
            <a:ext cx="31242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r>
              <a:rPr lang="en-US" altLang="en-US" sz="1600" b="1" dirty="0" err="1"/>
              <a:t>Nivo</a:t>
            </a:r>
            <a:r>
              <a:rPr lang="en-US" altLang="en-US" sz="1600" b="1" dirty="0"/>
              <a:t> 1: </a:t>
            </a:r>
            <a:r>
              <a:rPr lang="en-US" altLang="en-US" sz="1600" b="1" dirty="0" err="1"/>
              <a:t>Osnovni</a:t>
            </a:r>
            <a:endParaRPr lang="en-US" altLang="en-US" sz="1600" b="1" dirty="0"/>
          </a:p>
          <a:p>
            <a:pPr algn="ctr"/>
            <a:r>
              <a:rPr lang="en-US" altLang="en-US" sz="1600" dirty="0" err="1"/>
              <a:t>Plaćanje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poreza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Pridržavanje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zakona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Pošten</a:t>
            </a:r>
            <a:endParaRPr lang="en-US" altLang="en-US" sz="1600" dirty="0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4854403" y="3415748"/>
            <a:ext cx="2758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b="1" dirty="0" err="1"/>
              <a:t>Nivo</a:t>
            </a:r>
            <a:r>
              <a:rPr lang="en-US" altLang="en-US" sz="1400" b="1" dirty="0"/>
              <a:t> 2: </a:t>
            </a:r>
            <a:r>
              <a:rPr lang="en-US" altLang="en-US" sz="1400" b="1" dirty="0" err="1"/>
              <a:t>Organizacioni</a:t>
            </a:r>
            <a:endParaRPr lang="en-US" altLang="en-US" sz="1400" b="1" dirty="0"/>
          </a:p>
          <a:p>
            <a:r>
              <a:rPr lang="en-US" altLang="en-US" sz="1400"/>
              <a:t>Minimiziranje</a:t>
            </a:r>
            <a:r>
              <a:rPr lang="en-US" altLang="en-US" sz="1400" dirty="0"/>
              <a:t> </a:t>
            </a:r>
            <a:r>
              <a:rPr lang="en-US" altLang="en-US" sz="1400" dirty="0" err="1"/>
              <a:t>negativnih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efekata</a:t>
            </a:r>
            <a:endParaRPr lang="en-US" altLang="en-US" dirty="0"/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4778203" y="5449957"/>
            <a:ext cx="2617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dirty="0" err="1"/>
              <a:t>Ponašanje</a:t>
            </a:r>
            <a:r>
              <a:rPr lang="en-US" altLang="en-US" sz="1400" dirty="0"/>
              <a:t> u </a:t>
            </a:r>
            <a:r>
              <a:rPr lang="en-US" altLang="en-US" sz="1400" dirty="0" err="1"/>
              <a:t>skladu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sa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zakonom</a:t>
            </a:r>
            <a:endParaRPr lang="en-US" altLang="en-US" dirty="0"/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4211465" y="2600884"/>
            <a:ext cx="42428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b="1" dirty="0" err="1"/>
              <a:t>Nivo</a:t>
            </a:r>
            <a:r>
              <a:rPr lang="en-US" altLang="en-US" sz="1400" b="1" dirty="0"/>
              <a:t> 3: </a:t>
            </a:r>
            <a:r>
              <a:rPr lang="en-US" altLang="en-US" sz="1400" b="1" dirty="0" err="1"/>
              <a:t>Društveni</a:t>
            </a:r>
            <a:endParaRPr lang="en-US" altLang="en-US" sz="1400" b="1" dirty="0"/>
          </a:p>
          <a:p>
            <a:r>
              <a:rPr lang="en-US" altLang="en-US" sz="1400" dirty="0" err="1"/>
              <a:t>Odgovornost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zdravo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društvo</a:t>
            </a:r>
            <a:endParaRPr lang="en-US" altLang="en-US" sz="1400" dirty="0"/>
          </a:p>
          <a:p>
            <a:r>
              <a:rPr lang="en-US" altLang="en-US" sz="1400" dirty="0" err="1"/>
              <a:t>Pomaganje</a:t>
            </a:r>
            <a:r>
              <a:rPr lang="en-US" altLang="en-US" sz="1400" dirty="0"/>
              <a:t> u </a:t>
            </a:r>
            <a:r>
              <a:rPr lang="en-US" altLang="en-US" sz="1400" dirty="0" err="1"/>
              <a:t>uklanjanju</a:t>
            </a:r>
            <a:r>
              <a:rPr lang="en-US" altLang="en-US" sz="1400" dirty="0"/>
              <a:t>/</a:t>
            </a:r>
            <a:r>
              <a:rPr lang="en-US" altLang="en-US" sz="1400" dirty="0" err="1"/>
              <a:t>ublažavanju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bolesti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društva</a:t>
            </a:r>
            <a:endParaRPr lang="en-US" altLang="en-US" dirty="0"/>
          </a:p>
        </p:txBody>
      </p:sp>
      <p:sp>
        <p:nvSpPr>
          <p:cNvPr id="9226" name="TextBox 11"/>
          <p:cNvSpPr txBox="1">
            <a:spLocks noChangeArrowheads="1"/>
          </p:cNvSpPr>
          <p:nvPr/>
        </p:nvSpPr>
        <p:spPr bwMode="auto">
          <a:xfrm>
            <a:off x="677334" y="3063872"/>
            <a:ext cx="19478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GB" altLang="en-US" dirty="0" err="1"/>
              <a:t>Uticaj</a:t>
            </a:r>
            <a:r>
              <a:rPr lang="en-GB" altLang="en-US" dirty="0"/>
              <a:t> </a:t>
            </a:r>
            <a:r>
              <a:rPr lang="en-GB" altLang="en-US" dirty="0" err="1"/>
              <a:t>organizacije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životnu</a:t>
            </a:r>
            <a:r>
              <a:rPr lang="en-GB" altLang="en-US" dirty="0"/>
              <a:t> </a:t>
            </a:r>
            <a:r>
              <a:rPr lang="en-GB" altLang="en-US" dirty="0" err="1"/>
              <a:t>sredinu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06153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Prednosti</a:t>
            </a:r>
            <a:r>
              <a:rPr lang="en-US" dirty="0"/>
              <a:t> </a:t>
            </a:r>
            <a:r>
              <a:rPr lang="en-US" dirty="0" err="1"/>
              <a:t>primjene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odogovorne</a:t>
            </a:r>
            <a:r>
              <a:rPr lang="en-US" dirty="0"/>
              <a:t> 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prakse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bazi</a:t>
            </a:r>
            <a:r>
              <a:rPr lang="en-US" dirty="0"/>
              <a:t> </a:t>
            </a:r>
            <a:r>
              <a:rPr lang="en-US" dirty="0" err="1"/>
              <a:t>dosadašnjeg</a:t>
            </a:r>
            <a:r>
              <a:rPr lang="en-US" dirty="0"/>
              <a:t> </a:t>
            </a:r>
            <a:r>
              <a:rPr lang="en-US" dirty="0" err="1"/>
              <a:t>iskustva</a:t>
            </a:r>
            <a:r>
              <a:rPr lang="en-US" dirty="0"/>
              <a:t> </a:t>
            </a:r>
            <a:r>
              <a:rPr lang="en-US" dirty="0" err="1"/>
              <a:t>inostranih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, </a:t>
            </a:r>
            <a:r>
              <a:rPr lang="en-US" dirty="0" err="1"/>
              <a:t>izdvajaju</a:t>
            </a:r>
            <a:r>
              <a:rPr lang="en-US" dirty="0"/>
              <a:t> se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od </a:t>
            </a:r>
            <a:r>
              <a:rPr lang="en-US" dirty="0" err="1"/>
              <a:t>ulaganja</a:t>
            </a:r>
            <a:r>
              <a:rPr lang="en-US" dirty="0"/>
              <a:t> u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prodaje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udjela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tržištu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pozicije</a:t>
            </a:r>
            <a:r>
              <a:rPr lang="en-US" dirty="0"/>
              <a:t> </a:t>
            </a:r>
            <a:r>
              <a:rPr lang="en-US" dirty="0" err="1"/>
              <a:t>brenda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korporativnog</a:t>
            </a:r>
            <a:r>
              <a:rPr lang="en-US" dirty="0"/>
              <a:t> </a:t>
            </a:r>
            <a:r>
              <a:rPr lang="en-US" dirty="0" err="1"/>
              <a:t>imidža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uticaja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privlačenje</a:t>
            </a:r>
            <a:r>
              <a:rPr lang="en-US" dirty="0"/>
              <a:t>, </a:t>
            </a:r>
            <a:r>
              <a:rPr lang="en-US" dirty="0" err="1"/>
              <a:t>motivisanje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zadržavanje</a:t>
            </a:r>
            <a:r>
              <a:rPr lang="en-US" dirty="0"/>
              <a:t> </a:t>
            </a:r>
            <a:r>
              <a:rPr lang="en-US" dirty="0" err="1"/>
              <a:t>zaposlenih</a:t>
            </a:r>
            <a:endParaRPr lang="en-US" dirty="0"/>
          </a:p>
          <a:p>
            <a:pPr lvl="1"/>
            <a:r>
              <a:rPr lang="en-US" dirty="0" err="1"/>
              <a:t>Smanjenje</a:t>
            </a:r>
            <a:r>
              <a:rPr lang="en-US" dirty="0"/>
              <a:t> </a:t>
            </a:r>
            <a:r>
              <a:rPr lang="en-US" dirty="0" err="1"/>
              <a:t>troškova</a:t>
            </a:r>
            <a:r>
              <a:rPr lang="en-US" dirty="0"/>
              <a:t> </a:t>
            </a:r>
            <a:r>
              <a:rPr lang="en-US" dirty="0" err="1"/>
              <a:t>poslovanja</a:t>
            </a:r>
            <a:endParaRPr lang="en-US" dirty="0"/>
          </a:p>
          <a:p>
            <a:pPr lvl="1"/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privlačnosti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investitore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finansijske</a:t>
            </a:r>
            <a:r>
              <a:rPr lang="en-US" dirty="0"/>
              <a:t> </a:t>
            </a:r>
            <a:r>
              <a:rPr lang="en-US" dirty="0" err="1"/>
              <a:t>analitičare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Prednosti</a:t>
            </a:r>
            <a:r>
              <a:rPr lang="en-US" dirty="0"/>
              <a:t> </a:t>
            </a:r>
            <a:r>
              <a:rPr lang="en-US" dirty="0" err="1"/>
              <a:t>primjene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odogovorne</a:t>
            </a:r>
            <a:r>
              <a:rPr lang="en-US" dirty="0"/>
              <a:t> 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prakse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fondova</a:t>
            </a:r>
            <a:r>
              <a:rPr lang="en-US" dirty="0"/>
              <a:t> </a:t>
            </a:r>
            <a:r>
              <a:rPr lang="en-US" dirty="0" err="1"/>
              <a:t>integrišu</a:t>
            </a:r>
            <a:r>
              <a:rPr lang="en-US" dirty="0"/>
              <a:t> </a:t>
            </a:r>
            <a:r>
              <a:rPr lang="en-US" dirty="0" err="1"/>
              <a:t>kriterijume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u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selektivni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investicijonu</a:t>
            </a:r>
            <a:r>
              <a:rPr lang="en-US" dirty="0"/>
              <a:t> </a:t>
            </a:r>
            <a:r>
              <a:rPr lang="en-US" dirty="0" err="1"/>
              <a:t>politiku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ulagači</a:t>
            </a:r>
            <a:r>
              <a:rPr lang="en-US" dirty="0"/>
              <a:t>,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dirty="0" err="1"/>
              <a:t>penzionih</a:t>
            </a:r>
            <a:r>
              <a:rPr lang="en-US" dirty="0"/>
              <a:t> </a:t>
            </a:r>
            <a:r>
              <a:rPr lang="en-US" dirty="0" err="1"/>
              <a:t>fondova</a:t>
            </a:r>
            <a:r>
              <a:rPr lang="en-US" dirty="0"/>
              <a:t>,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obavezu</a:t>
            </a:r>
            <a:r>
              <a:rPr lang="en-US" dirty="0"/>
              <a:t> da </a:t>
            </a:r>
            <a:r>
              <a:rPr lang="en-US" dirty="0" err="1"/>
              <a:t>ulažu</a:t>
            </a:r>
            <a:r>
              <a:rPr lang="en-US" dirty="0"/>
              <a:t> u </a:t>
            </a:r>
            <a:r>
              <a:rPr lang="en-US" dirty="0" err="1"/>
              <a:t>firme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smatraju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odgovornim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Dakle</a:t>
            </a:r>
            <a:r>
              <a:rPr lang="en-US" dirty="0"/>
              <a:t>, </a:t>
            </a:r>
            <a:r>
              <a:rPr lang="en-US" dirty="0" err="1"/>
              <a:t>usvajanje</a:t>
            </a:r>
            <a:r>
              <a:rPr lang="en-US" dirty="0"/>
              <a:t> </a:t>
            </a:r>
            <a:r>
              <a:rPr lang="en-US" dirty="0" err="1"/>
              <a:t>prakse</a:t>
            </a:r>
            <a:r>
              <a:rPr lang="en-US" dirty="0"/>
              <a:t> KDO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kompanijama</a:t>
            </a:r>
            <a:r>
              <a:rPr lang="en-US" dirty="0"/>
              <a:t> da </a:t>
            </a:r>
            <a:r>
              <a:rPr lang="en-US" dirty="0" err="1"/>
              <a:t>omogući</a:t>
            </a:r>
            <a:r>
              <a:rPr lang="en-US" dirty="0"/>
              <a:t> </a:t>
            </a:r>
            <a:r>
              <a:rPr lang="en-US" dirty="0" err="1"/>
              <a:t>bolji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kapitalu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77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reputacija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Preduzeću</a:t>
            </a:r>
            <a:r>
              <a:rPr lang="en-US" dirty="0"/>
              <a:t> je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puno</a:t>
            </a:r>
            <a:r>
              <a:rPr lang="en-US" dirty="0"/>
              <a:t> </a:t>
            </a:r>
            <a:r>
              <a:rPr lang="en-US" dirty="0" err="1"/>
              <a:t>vremena</a:t>
            </a:r>
            <a:r>
              <a:rPr lang="en-US" dirty="0"/>
              <a:t> da </a:t>
            </a:r>
            <a:r>
              <a:rPr lang="en-US" dirty="0" err="1"/>
              <a:t>stekne</a:t>
            </a:r>
            <a:r>
              <a:rPr lang="en-US" dirty="0"/>
              <a:t> </a:t>
            </a:r>
            <a:r>
              <a:rPr lang="en-US" dirty="0" err="1"/>
              <a:t>pozitivnu</a:t>
            </a:r>
            <a:r>
              <a:rPr lang="en-US" dirty="0"/>
              <a:t> </a:t>
            </a:r>
            <a:r>
              <a:rPr lang="en-US" dirty="0" err="1"/>
              <a:t>reputaciju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Reputacija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brzo</a:t>
            </a:r>
            <a:r>
              <a:rPr lang="en-US" dirty="0"/>
              <a:t> </a:t>
            </a:r>
            <a:r>
              <a:rPr lang="en-US" dirty="0" err="1"/>
              <a:t>ugrožena</a:t>
            </a:r>
            <a:r>
              <a:rPr lang="en-US" dirty="0"/>
              <a:t> </a:t>
            </a:r>
            <a:r>
              <a:rPr lang="en-US" dirty="0" err="1"/>
              <a:t>incidentima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skandali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nanošenje</a:t>
            </a:r>
            <a:r>
              <a:rPr lang="en-US" dirty="0"/>
              <a:t> </a:t>
            </a:r>
            <a:r>
              <a:rPr lang="en-US" dirty="0" err="1"/>
              <a:t>štete</a:t>
            </a:r>
            <a:r>
              <a:rPr lang="en-US" dirty="0"/>
              <a:t> </a:t>
            </a:r>
            <a:r>
              <a:rPr lang="en-US" dirty="0" err="1"/>
              <a:t>životnoj</a:t>
            </a:r>
            <a:r>
              <a:rPr lang="en-US" dirty="0"/>
              <a:t> </a:t>
            </a:r>
            <a:r>
              <a:rPr lang="en-US" dirty="0" err="1"/>
              <a:t>sredini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9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reputacija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Ovakvi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da </a:t>
            </a:r>
            <a:r>
              <a:rPr lang="en-US" dirty="0" err="1"/>
              <a:t>privuku</a:t>
            </a:r>
            <a:r>
              <a:rPr lang="en-US" dirty="0"/>
              <a:t> </a:t>
            </a:r>
            <a:r>
              <a:rPr lang="en-US" dirty="0" err="1"/>
              <a:t>neželjnu</a:t>
            </a:r>
            <a:r>
              <a:rPr lang="en-US" dirty="0"/>
              <a:t> </a:t>
            </a:r>
            <a:r>
              <a:rPr lang="en-US" dirty="0" err="1"/>
              <a:t>pažnju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sudova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vlade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nevladinih</a:t>
            </a:r>
            <a:r>
              <a:rPr lang="en-US" dirty="0"/>
              <a:t> </a:t>
            </a:r>
            <a:r>
              <a:rPr lang="en-US" dirty="0" err="1"/>
              <a:t>organizacija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medija</a:t>
            </a:r>
            <a:endParaRPr lang="en-US" dirty="0"/>
          </a:p>
          <a:p>
            <a:pPr lvl="1"/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ostalih</a:t>
            </a:r>
            <a:r>
              <a:rPr lang="en-US" dirty="0"/>
              <a:t> </a:t>
            </a:r>
            <a:r>
              <a:rPr lang="en-US" dirty="0" err="1"/>
              <a:t>akcija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Ovi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da </a:t>
            </a:r>
            <a:r>
              <a:rPr lang="en-US" dirty="0" err="1"/>
              <a:t>nanesu</a:t>
            </a:r>
            <a:r>
              <a:rPr lang="en-US" dirty="0"/>
              <a:t> </a:t>
            </a:r>
            <a:r>
              <a:rPr lang="en-US" dirty="0" err="1"/>
              <a:t>veliku</a:t>
            </a:r>
            <a:r>
              <a:rPr lang="en-US" dirty="0"/>
              <a:t> </a:t>
            </a:r>
            <a:r>
              <a:rPr lang="en-US" dirty="0" err="1"/>
              <a:t>štetu</a:t>
            </a:r>
            <a:r>
              <a:rPr lang="en-US" dirty="0"/>
              <a:t> </a:t>
            </a:r>
            <a:r>
              <a:rPr lang="en-US" dirty="0" err="1"/>
              <a:t>preduzeću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3538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Promocija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Adekvatna</a:t>
            </a:r>
            <a:r>
              <a:rPr lang="en-US" dirty="0"/>
              <a:t> </a:t>
            </a:r>
            <a:r>
              <a:rPr lang="en-US" dirty="0" err="1"/>
              <a:t>promocija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sledeće</a:t>
            </a:r>
            <a:r>
              <a:rPr lang="en-US" dirty="0"/>
              <a:t> </a:t>
            </a:r>
            <a:r>
              <a:rPr lang="en-US" dirty="0" err="1"/>
              <a:t>prednosti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 err="1"/>
              <a:t>poboljšanje</a:t>
            </a:r>
            <a:r>
              <a:rPr lang="en-US" dirty="0"/>
              <a:t> </a:t>
            </a:r>
            <a:r>
              <a:rPr lang="en-US" dirty="0" err="1"/>
              <a:t>radnog</a:t>
            </a:r>
            <a:r>
              <a:rPr lang="en-US" dirty="0"/>
              <a:t> </a:t>
            </a:r>
            <a:r>
              <a:rPr lang="en-US" dirty="0" err="1"/>
              <a:t>morala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ponos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 u </a:t>
            </a:r>
            <a:r>
              <a:rPr lang="en-US" dirty="0" err="1"/>
              <a:t>vezi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poslom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obavljaju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lakše</a:t>
            </a:r>
            <a:r>
              <a:rPr lang="en-US" dirty="0"/>
              <a:t> </a:t>
            </a:r>
            <a:r>
              <a:rPr lang="en-US" dirty="0" err="1"/>
              <a:t>zadržavanje</a:t>
            </a:r>
            <a:r>
              <a:rPr lang="en-US" dirty="0"/>
              <a:t> </a:t>
            </a:r>
            <a:r>
              <a:rPr lang="en-US" dirty="0" err="1"/>
              <a:t>kvalitetnih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talenatovanih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 u </a:t>
            </a:r>
            <a:r>
              <a:rPr lang="en-US" dirty="0" err="1"/>
              <a:t>kompaniji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veća</a:t>
            </a:r>
            <a:r>
              <a:rPr lang="en-US" dirty="0"/>
              <a:t> </a:t>
            </a:r>
            <a:r>
              <a:rPr lang="en-US" dirty="0" err="1"/>
              <a:t>lojalnost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intenzivniji</a:t>
            </a:r>
            <a:r>
              <a:rPr lang="en-US" dirty="0"/>
              <a:t> </a:t>
            </a:r>
            <a:r>
              <a:rPr lang="en-US" dirty="0" err="1"/>
              <a:t>angažman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poslu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povećana</a:t>
            </a:r>
            <a:r>
              <a:rPr lang="en-US" dirty="0"/>
              <a:t> </a:t>
            </a:r>
            <a:r>
              <a:rPr lang="en-US" dirty="0" err="1"/>
              <a:t>produktivnost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veća</a:t>
            </a:r>
            <a:r>
              <a:rPr lang="en-US" dirty="0"/>
              <a:t> </a:t>
            </a:r>
            <a:r>
              <a:rPr lang="en-US" dirty="0" err="1"/>
              <a:t>efikasnost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bolja</a:t>
            </a:r>
            <a:r>
              <a:rPr lang="en-US" dirty="0"/>
              <a:t> </a:t>
            </a:r>
            <a:r>
              <a:rPr lang="en-US" dirty="0" err="1"/>
              <a:t>kooperativnost</a:t>
            </a:r>
            <a:r>
              <a:rPr lang="en-US" dirty="0"/>
              <a:t>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zaposlenima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top </a:t>
            </a:r>
            <a:r>
              <a:rPr lang="en-US" dirty="0" err="1"/>
              <a:t>menadžmentom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89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Promocija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Preduzeće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</a:t>
            </a:r>
            <a:r>
              <a:rPr lang="en-US" dirty="0" err="1"/>
              <a:t>promoviše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KDO:</a:t>
            </a:r>
          </a:p>
          <a:p>
            <a:endParaRPr lang="en-US" dirty="0"/>
          </a:p>
          <a:p>
            <a:pPr lvl="1"/>
            <a:r>
              <a:rPr lang="en-US" dirty="0" err="1"/>
              <a:t>Izvještaji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Internet </a:t>
            </a:r>
            <a:r>
              <a:rPr lang="en-US" dirty="0" err="1"/>
              <a:t>stranica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Press </a:t>
            </a:r>
            <a:r>
              <a:rPr lang="en-US" dirty="0" err="1"/>
              <a:t>konferencije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Studije</a:t>
            </a:r>
            <a:r>
              <a:rPr lang="en-US" dirty="0"/>
              <a:t> </a:t>
            </a:r>
            <a:r>
              <a:rPr lang="en-US" dirty="0" err="1"/>
              <a:t>slučaja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Brošure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štampani</a:t>
            </a:r>
            <a:r>
              <a:rPr lang="en-US" dirty="0"/>
              <a:t> </a:t>
            </a:r>
            <a:r>
              <a:rPr lang="en-US" dirty="0" err="1"/>
              <a:t>materijali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Mejling</a:t>
            </a:r>
            <a:r>
              <a:rPr lang="en-US" dirty="0"/>
              <a:t> </a:t>
            </a:r>
            <a:r>
              <a:rPr lang="en-US" dirty="0" err="1"/>
              <a:t>liste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Relevantni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manifestacije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82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multinacionalinh</a:t>
            </a:r>
            <a:r>
              <a:rPr lang="en-US" dirty="0"/>
              <a:t> </a:t>
            </a:r>
            <a:r>
              <a:rPr lang="en-US" dirty="0" err="1"/>
              <a:t>korporacija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Svrha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 </a:t>
            </a:r>
            <a:r>
              <a:rPr lang="en-US" dirty="0" err="1"/>
              <a:t>svakog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je </a:t>
            </a:r>
            <a:r>
              <a:rPr lang="en-US" dirty="0" err="1"/>
              <a:t>ostvarivanje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Trka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ostvarivanje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kontinuiranim</a:t>
            </a:r>
            <a:r>
              <a:rPr lang="en-US" dirty="0"/>
              <a:t> </a:t>
            </a:r>
            <a:r>
              <a:rPr lang="en-US" dirty="0" err="1"/>
              <a:t>povećanjem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većine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u </a:t>
            </a:r>
            <a:r>
              <a:rPr lang="en-US" dirty="0" err="1"/>
              <a:t>svijetu</a:t>
            </a:r>
            <a:r>
              <a:rPr lang="en-US" dirty="0"/>
              <a:t>, a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velikih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, </a:t>
            </a:r>
            <a:r>
              <a:rPr lang="en-US" dirty="0" err="1"/>
              <a:t>postala</a:t>
            </a:r>
            <a:r>
              <a:rPr lang="en-US" dirty="0"/>
              <a:t> je </a:t>
            </a:r>
            <a:r>
              <a:rPr lang="en-US" dirty="0" err="1"/>
              <a:t>suprotstavljena</a:t>
            </a:r>
            <a:r>
              <a:rPr lang="en-US" dirty="0"/>
              <a:t> </a:t>
            </a:r>
            <a:r>
              <a:rPr lang="en-US" dirty="0" err="1"/>
              <a:t>ciljevima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uže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96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multinacionalinh</a:t>
            </a:r>
            <a:r>
              <a:rPr lang="en-US" dirty="0"/>
              <a:t> </a:t>
            </a:r>
            <a:r>
              <a:rPr lang="en-US" dirty="0" err="1"/>
              <a:t>korporacija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Fokusiranje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dovodi</a:t>
            </a:r>
            <a:r>
              <a:rPr lang="en-US" dirty="0"/>
              <a:t> do:</a:t>
            </a:r>
          </a:p>
          <a:p>
            <a:endParaRPr lang="en-US" dirty="0"/>
          </a:p>
          <a:p>
            <a:pPr lvl="1"/>
            <a:r>
              <a:rPr lang="en-US" dirty="0" err="1"/>
              <a:t>Nekontrolisanog</a:t>
            </a:r>
            <a:r>
              <a:rPr lang="en-US" dirty="0"/>
              <a:t> </a:t>
            </a:r>
            <a:r>
              <a:rPr lang="en-US" dirty="0" err="1"/>
              <a:t>korištenja</a:t>
            </a:r>
            <a:r>
              <a:rPr lang="en-US" dirty="0"/>
              <a:t> </a:t>
            </a:r>
            <a:r>
              <a:rPr lang="en-US" dirty="0" err="1"/>
              <a:t>resursa</a:t>
            </a:r>
            <a:endParaRPr lang="en-US" dirty="0"/>
          </a:p>
          <a:p>
            <a:pPr lvl="1"/>
            <a:r>
              <a:rPr lang="en-US" dirty="0" err="1"/>
              <a:t>Nebrigi</a:t>
            </a:r>
            <a:r>
              <a:rPr lang="en-US" dirty="0"/>
              <a:t> o </a:t>
            </a:r>
            <a:r>
              <a:rPr lang="en-US" dirty="0" err="1"/>
              <a:t>društvu</a:t>
            </a:r>
            <a:endParaRPr lang="en-US" dirty="0"/>
          </a:p>
          <a:p>
            <a:pPr lvl="1"/>
            <a:r>
              <a:rPr lang="en-US" dirty="0" err="1"/>
              <a:t>Nebrigi</a:t>
            </a:r>
            <a:r>
              <a:rPr lang="en-US" dirty="0"/>
              <a:t> o </a:t>
            </a:r>
            <a:r>
              <a:rPr lang="en-US" dirty="0" err="1"/>
              <a:t>okolini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životnoj</a:t>
            </a:r>
            <a:r>
              <a:rPr lang="en-US" dirty="0"/>
              <a:t> </a:t>
            </a:r>
            <a:r>
              <a:rPr lang="en-US" dirty="0" err="1"/>
              <a:t>sredini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dovodi</a:t>
            </a:r>
            <a:r>
              <a:rPr lang="en-US" dirty="0"/>
              <a:t> do </a:t>
            </a:r>
            <a:r>
              <a:rPr lang="en-US" dirty="0" err="1"/>
              <a:t>katastrofalnih</a:t>
            </a:r>
            <a:r>
              <a:rPr lang="en-US" dirty="0"/>
              <a:t> </a:t>
            </a:r>
            <a:r>
              <a:rPr lang="en-US" dirty="0" err="1"/>
              <a:t>posljedica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okolinu</a:t>
            </a:r>
            <a:r>
              <a:rPr lang="en-US" dirty="0"/>
              <a:t>, a </a:t>
            </a:r>
            <a:r>
              <a:rPr lang="en-US" dirty="0" err="1"/>
              <a:t>samim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preduzeće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Korporativna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Koncept</a:t>
            </a:r>
            <a:r>
              <a:rPr lang="en-US" dirty="0"/>
              <a:t> „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“ (Corporate social responsibility– CSR) </a:t>
            </a:r>
            <a:r>
              <a:rPr lang="en-US" dirty="0" err="1"/>
              <a:t>odnosi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„</a:t>
            </a:r>
            <a:r>
              <a:rPr lang="en-US" dirty="0" err="1"/>
              <a:t>meku</a:t>
            </a:r>
            <a:r>
              <a:rPr lang="en-US" dirty="0"/>
              <a:t>“, </a:t>
            </a:r>
            <a:r>
              <a:rPr lang="en-US" dirty="0" err="1"/>
              <a:t>dobrovoljnu</a:t>
            </a:r>
            <a:r>
              <a:rPr lang="en-US" dirty="0"/>
              <a:t> </a:t>
            </a:r>
            <a:r>
              <a:rPr lang="en-US" dirty="0" err="1"/>
              <a:t>samoregulaciju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uvode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popravile</a:t>
            </a:r>
            <a:r>
              <a:rPr lang="en-US" dirty="0"/>
              <a:t> </a:t>
            </a:r>
            <a:r>
              <a:rPr lang="en-US" dirty="0" err="1"/>
              <a:t>određene</a:t>
            </a:r>
            <a:r>
              <a:rPr lang="en-US" dirty="0"/>
              <a:t> </a:t>
            </a:r>
            <a:r>
              <a:rPr lang="en-US" dirty="0" err="1"/>
              <a:t>segmente</a:t>
            </a:r>
            <a:r>
              <a:rPr lang="en-US" dirty="0"/>
              <a:t> </a:t>
            </a:r>
            <a:r>
              <a:rPr lang="en-US" dirty="0" err="1"/>
              <a:t>svog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se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odnositi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radnu</a:t>
            </a:r>
            <a:r>
              <a:rPr lang="en-US" dirty="0"/>
              <a:t> </a:t>
            </a:r>
            <a:r>
              <a:rPr lang="en-US" dirty="0" err="1"/>
              <a:t>snagu</a:t>
            </a:r>
            <a:r>
              <a:rPr lang="en-US" dirty="0"/>
              <a:t>,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sredine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ljudskih</a:t>
            </a:r>
            <a:r>
              <a:rPr lang="en-US" dirty="0"/>
              <a:t> </a:t>
            </a:r>
            <a:r>
              <a:rPr lang="en-US" dirty="0" err="1"/>
              <a:t>prava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7551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Primjeri</a:t>
            </a:r>
            <a:r>
              <a:rPr lang="en-US" dirty="0"/>
              <a:t> - </a:t>
            </a:r>
            <a:r>
              <a:rPr lang="en-US" dirty="0" err="1"/>
              <a:t>negativni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44486"/>
            <a:ext cx="3763618" cy="2352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603" y="1270000"/>
            <a:ext cx="2574081" cy="2385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3888698"/>
            <a:ext cx="2060713" cy="206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220" y="3512131"/>
            <a:ext cx="2986895" cy="1607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734" y="4100975"/>
            <a:ext cx="2315817" cy="23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3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indeksi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b="1"/>
              <a:t>Dow </a:t>
            </a:r>
            <a:r>
              <a:rPr lang="en-US" b="1" dirty="0"/>
              <a:t>Jones Sustainability Index series (DJSI)</a:t>
            </a:r>
          </a:p>
          <a:p>
            <a:r>
              <a:rPr lang="en-US" b="1" dirty="0"/>
              <a:t>Calvert Social Index (CSI)</a:t>
            </a:r>
          </a:p>
          <a:p>
            <a:r>
              <a:rPr lang="en-US" b="1" dirty="0"/>
              <a:t>FTSE4GOOD series</a:t>
            </a:r>
          </a:p>
          <a:p>
            <a:r>
              <a:rPr lang="en-US" b="1" dirty="0"/>
              <a:t>FTSE Johannesburg Stock Exchange Socially Responsible Index (JSE SRI)</a:t>
            </a:r>
          </a:p>
          <a:p>
            <a:r>
              <a:rPr lang="en-US" b="1" dirty="0"/>
              <a:t>Sao Paolo Stock Exchange Corporate Sustainability Index (ISE)</a:t>
            </a:r>
          </a:p>
          <a:p>
            <a:r>
              <a:rPr lang="en-US" b="1" dirty="0"/>
              <a:t>KLD Global Sustainability Index Series (GSI)</a:t>
            </a:r>
          </a:p>
          <a:p>
            <a:endParaRPr lang="en-US" b="1" dirty="0"/>
          </a:p>
          <a:p>
            <a:r>
              <a:rPr lang="en-US" dirty="0"/>
              <a:t>CR Index – Business in community, UK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68" y="5143319"/>
            <a:ext cx="3346698" cy="8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4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Dimenzije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Ekonomska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Socijalna</a:t>
            </a:r>
            <a:r>
              <a:rPr lang="en-US" dirty="0"/>
              <a:t>/</a:t>
            </a:r>
            <a:r>
              <a:rPr lang="en-US" dirty="0" err="1"/>
              <a:t>Društvena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Ekološka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Korporativna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Komisija</a:t>
            </a:r>
            <a:r>
              <a:rPr lang="en-US" dirty="0"/>
              <a:t> </a:t>
            </a:r>
            <a:r>
              <a:rPr lang="en-US" dirty="0" err="1"/>
              <a:t>Evropske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(2002) u </a:t>
            </a:r>
            <a:r>
              <a:rPr lang="en-US" dirty="0" err="1"/>
              <a:t>knjizi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</a:t>
            </a:r>
            <a:r>
              <a:rPr lang="en-US" dirty="0" err="1"/>
              <a:t>Dalsruda</a:t>
            </a:r>
            <a:r>
              <a:rPr lang="en-US" dirty="0"/>
              <a:t> (</a:t>
            </a:r>
            <a:r>
              <a:rPr lang="en-US" dirty="0" err="1"/>
              <a:t>Dahlsrud</a:t>
            </a:r>
            <a:r>
              <a:rPr lang="en-US" dirty="0"/>
              <a:t> 2006) </a:t>
            </a:r>
            <a:r>
              <a:rPr lang="en-US" dirty="0" err="1"/>
              <a:t>predlaže</a:t>
            </a:r>
            <a:r>
              <a:rPr lang="en-US" dirty="0"/>
              <a:t> </a:t>
            </a:r>
            <a:r>
              <a:rPr lang="en-US" dirty="0" err="1"/>
              <a:t>sledeću</a:t>
            </a:r>
            <a:r>
              <a:rPr lang="en-US" dirty="0"/>
              <a:t> </a:t>
            </a:r>
            <a:r>
              <a:rPr lang="en-US" dirty="0" err="1"/>
              <a:t>opštu</a:t>
            </a:r>
            <a:r>
              <a:rPr lang="en-US" dirty="0"/>
              <a:t> </a:t>
            </a:r>
            <a:r>
              <a:rPr lang="en-US" dirty="0" err="1"/>
              <a:t>definiciju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„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</a:t>
            </a:r>
            <a:r>
              <a:rPr lang="en-US" dirty="0" err="1"/>
              <a:t>tiče</a:t>
            </a:r>
            <a:r>
              <a:rPr lang="en-US" dirty="0"/>
              <a:t> se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preduzeće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preduzimanja</a:t>
            </a:r>
            <a:r>
              <a:rPr lang="en-US" dirty="0"/>
              <a:t> </a:t>
            </a:r>
            <a:r>
              <a:rPr lang="en-US" dirty="0" err="1"/>
              <a:t>mera</a:t>
            </a:r>
            <a:r>
              <a:rPr lang="en-US" dirty="0"/>
              <a:t>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prevazilaze</a:t>
            </a:r>
            <a:r>
              <a:rPr lang="en-US" dirty="0"/>
              <a:t> </a:t>
            </a:r>
            <a:r>
              <a:rPr lang="en-US" dirty="0" err="1"/>
              <a:t>njegove</a:t>
            </a:r>
            <a:r>
              <a:rPr lang="en-US" dirty="0"/>
              <a:t> </a:t>
            </a:r>
            <a:r>
              <a:rPr lang="en-US" dirty="0" err="1"/>
              <a:t>pravne</a:t>
            </a:r>
            <a:r>
              <a:rPr lang="en-US" dirty="0"/>
              <a:t> </a:t>
            </a:r>
            <a:r>
              <a:rPr lang="en-US" dirty="0" err="1"/>
              <a:t>obaveze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ekonomske</a:t>
            </a:r>
            <a:r>
              <a:rPr lang="en-US" dirty="0"/>
              <a:t>/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ciljeve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obuhvataju</a:t>
            </a:r>
            <a:r>
              <a:rPr lang="en-US" dirty="0"/>
              <a:t> </a:t>
            </a:r>
            <a:r>
              <a:rPr lang="en-US" dirty="0" err="1"/>
              <a:t>niz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se </a:t>
            </a:r>
            <a:r>
              <a:rPr lang="en-US" dirty="0" err="1"/>
              <a:t>obično</a:t>
            </a:r>
            <a:r>
              <a:rPr lang="en-US" dirty="0"/>
              <a:t> </a:t>
            </a:r>
            <a:r>
              <a:rPr lang="en-US" dirty="0" err="1"/>
              <a:t>rezimiraju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tiču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okoline</a:t>
            </a:r>
            <a:r>
              <a:rPr lang="en-US" dirty="0"/>
              <a:t> – </a:t>
            </a:r>
            <a:r>
              <a:rPr lang="en-US" dirty="0" err="1"/>
              <a:t>društveno</a:t>
            </a:r>
            <a:r>
              <a:rPr lang="en-US" dirty="0"/>
              <a:t> se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u </a:t>
            </a:r>
            <a:r>
              <a:rPr lang="en-US" dirty="0" err="1"/>
              <a:t>celini</a:t>
            </a:r>
            <a:r>
              <a:rPr lang="en-US" dirty="0"/>
              <a:t> a ne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socijalna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. </a:t>
            </a:r>
            <a:r>
              <a:rPr lang="en-US" dirty="0" err="1"/>
              <a:t>Ovo</a:t>
            </a:r>
            <a:r>
              <a:rPr lang="en-US" dirty="0"/>
              <a:t> </a:t>
            </a:r>
            <a:r>
              <a:rPr lang="en-US" dirty="0" err="1"/>
              <a:t>možemo</a:t>
            </a:r>
            <a:r>
              <a:rPr lang="en-US" dirty="0"/>
              <a:t> </a:t>
            </a:r>
            <a:r>
              <a:rPr lang="en-US" dirty="0" err="1"/>
              <a:t>nazvati</a:t>
            </a:r>
            <a:r>
              <a:rPr lang="en-US" dirty="0"/>
              <a:t> </a:t>
            </a:r>
            <a:r>
              <a:rPr lang="en-US" dirty="0" err="1"/>
              <a:t>pristupom</a:t>
            </a:r>
            <a:r>
              <a:rPr lang="en-US" dirty="0"/>
              <a:t> tri </a:t>
            </a:r>
            <a:r>
              <a:rPr lang="en-US" dirty="0" err="1"/>
              <a:t>glavne</a:t>
            </a:r>
            <a:r>
              <a:rPr lang="en-US" dirty="0"/>
              <a:t> </a:t>
            </a:r>
            <a:r>
              <a:rPr lang="en-US" dirty="0" err="1"/>
              <a:t>linije</a:t>
            </a:r>
            <a:r>
              <a:rPr lang="en-US" dirty="0"/>
              <a:t>: 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ekonomske</a:t>
            </a:r>
            <a:r>
              <a:rPr lang="en-US" dirty="0"/>
              <a:t>,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ekološke</a:t>
            </a:r>
            <a:r>
              <a:rPr lang="en-US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148197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Tipovi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Ričardu</a:t>
            </a:r>
            <a:r>
              <a:rPr lang="en-US" dirty="0"/>
              <a:t> Di </a:t>
            </a:r>
            <a:r>
              <a:rPr lang="en-US" dirty="0" err="1"/>
              <a:t>Džordžu</a:t>
            </a:r>
            <a:endParaRPr lang="en-US" dirty="0"/>
          </a:p>
          <a:p>
            <a:pPr lvl="1"/>
            <a:r>
              <a:rPr lang="en-US" b="1" dirty="0" err="1"/>
              <a:t>Poslovna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porijeklo</a:t>
            </a:r>
            <a:r>
              <a:rPr lang="en-US" dirty="0"/>
              <a:t> </a:t>
            </a:r>
            <a:r>
              <a:rPr lang="en-US" dirty="0" err="1"/>
              <a:t>vodi</a:t>
            </a:r>
            <a:r>
              <a:rPr lang="en-US" dirty="0"/>
              <a:t> od </a:t>
            </a:r>
            <a:r>
              <a:rPr lang="en-US" dirty="0" err="1"/>
              <a:t>ciljeva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kojih</a:t>
            </a:r>
            <a:r>
              <a:rPr lang="en-US" dirty="0"/>
              <a:t> je </a:t>
            </a:r>
            <a:r>
              <a:rPr lang="en-US" dirty="0" err="1"/>
              <a:t>kompanija</a:t>
            </a:r>
            <a:r>
              <a:rPr lang="en-US" dirty="0"/>
              <a:t> </a:t>
            </a:r>
            <a:r>
              <a:rPr lang="en-US" dirty="0" err="1"/>
              <a:t>formirana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od </a:t>
            </a:r>
            <a:r>
              <a:rPr lang="en-US" dirty="0" err="1"/>
              <a:t>interesa</a:t>
            </a:r>
            <a:r>
              <a:rPr lang="en-US" dirty="0"/>
              <a:t> </a:t>
            </a:r>
            <a:r>
              <a:rPr lang="en-US" dirty="0" err="1"/>
              <a:t>onih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njeni</a:t>
            </a:r>
            <a:r>
              <a:rPr lang="en-US" dirty="0"/>
              <a:t> </a:t>
            </a:r>
            <a:r>
              <a:rPr lang="en-US" dirty="0" err="1"/>
              <a:t>vlasnici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njoj</a:t>
            </a:r>
            <a:r>
              <a:rPr lang="en-US" dirty="0"/>
              <a:t> </a:t>
            </a:r>
            <a:r>
              <a:rPr lang="en-US" dirty="0" err="1"/>
              <a:t>zaposleni</a:t>
            </a:r>
            <a:endParaRPr lang="en-US" dirty="0"/>
          </a:p>
          <a:p>
            <a:pPr lvl="1"/>
            <a:r>
              <a:rPr lang="en-US" b="1" dirty="0" err="1"/>
              <a:t>Moralna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proizilazi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morala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moralnih</a:t>
            </a:r>
            <a:r>
              <a:rPr lang="en-US" dirty="0"/>
              <a:t> </a:t>
            </a:r>
            <a:r>
              <a:rPr lang="en-US" dirty="0" err="1"/>
              <a:t>normi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Pravna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podrazumijeva</a:t>
            </a:r>
            <a:r>
              <a:rPr lang="en-US" dirty="0"/>
              <a:t> </a:t>
            </a:r>
            <a:r>
              <a:rPr lang="en-US" dirty="0" err="1"/>
              <a:t>zadovoljavanje</a:t>
            </a:r>
            <a:r>
              <a:rPr lang="en-US" dirty="0"/>
              <a:t> </a:t>
            </a:r>
            <a:r>
              <a:rPr lang="en-US" dirty="0" err="1"/>
              <a:t>određenih</a:t>
            </a:r>
            <a:r>
              <a:rPr lang="en-US" dirty="0"/>
              <a:t> </a:t>
            </a:r>
            <a:r>
              <a:rPr lang="en-US" dirty="0" err="1"/>
              <a:t>duštvenih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osnovu</a:t>
            </a:r>
            <a:r>
              <a:rPr lang="en-US" dirty="0"/>
              <a:t> </a:t>
            </a:r>
            <a:r>
              <a:rPr lang="en-US" dirty="0" err="1"/>
              <a:t>dobijaju</a:t>
            </a:r>
            <a:r>
              <a:rPr lang="en-US" dirty="0"/>
              <a:t> u </a:t>
            </a:r>
            <a:r>
              <a:rPr lang="en-US" dirty="0" err="1"/>
              <a:t>pravnoj</a:t>
            </a:r>
            <a:r>
              <a:rPr lang="en-US" dirty="0"/>
              <a:t> </a:t>
            </a:r>
            <a:r>
              <a:rPr lang="en-US" dirty="0" err="1"/>
              <a:t>regulativi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Društvena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počiva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moralnoj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polazi</a:t>
            </a:r>
            <a:r>
              <a:rPr lang="en-US" dirty="0"/>
              <a:t> od </a:t>
            </a:r>
            <a:r>
              <a:rPr lang="en-US" dirty="0" err="1"/>
              <a:t>moralnih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 da </a:t>
            </a:r>
            <a:r>
              <a:rPr lang="en-US" u="sng" dirty="0"/>
              <a:t>se </a:t>
            </a:r>
            <a:r>
              <a:rPr lang="en-US" u="sng" dirty="0" err="1"/>
              <a:t>čini</a:t>
            </a:r>
            <a:r>
              <a:rPr lang="en-US" u="sng" dirty="0"/>
              <a:t> dobro, </a:t>
            </a:r>
            <a:r>
              <a:rPr lang="en-US" u="sng" dirty="0" err="1"/>
              <a:t>odnosno</a:t>
            </a:r>
            <a:r>
              <a:rPr lang="en-US" u="sng" dirty="0"/>
              <a:t> da se ne </a:t>
            </a:r>
            <a:r>
              <a:rPr lang="en-US" u="sng" dirty="0" err="1"/>
              <a:t>nanosi</a:t>
            </a:r>
            <a:r>
              <a:rPr lang="en-US" u="sng" dirty="0"/>
              <a:t> </a:t>
            </a:r>
            <a:r>
              <a:rPr lang="en-US" u="sng" dirty="0" err="1"/>
              <a:t>zlo</a:t>
            </a:r>
            <a:r>
              <a:rPr lang="en-US" dirty="0"/>
              <a:t>. </a:t>
            </a:r>
            <a:r>
              <a:rPr lang="en-US" dirty="0" err="1"/>
              <a:t>Tako</a:t>
            </a:r>
            <a:r>
              <a:rPr lang="en-US" dirty="0"/>
              <a:t> da se ono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traži</a:t>
            </a:r>
            <a:r>
              <a:rPr lang="en-US" dirty="0"/>
              <a:t> od </a:t>
            </a:r>
            <a:r>
              <a:rPr lang="en-US" dirty="0" err="1"/>
              <a:t>firme</a:t>
            </a:r>
            <a:r>
              <a:rPr lang="en-US" dirty="0"/>
              <a:t>, u </a:t>
            </a:r>
            <a:r>
              <a:rPr lang="en-US" dirty="0" err="1"/>
              <a:t>skladu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opštim</a:t>
            </a:r>
            <a:r>
              <a:rPr lang="en-US" dirty="0"/>
              <a:t> </a:t>
            </a:r>
            <a:r>
              <a:rPr lang="en-US" dirty="0" err="1"/>
              <a:t>moralnim</a:t>
            </a:r>
            <a:r>
              <a:rPr lang="en-US" dirty="0"/>
              <a:t> </a:t>
            </a:r>
            <a:r>
              <a:rPr lang="en-US" dirty="0" err="1"/>
              <a:t>ponašanjem</a:t>
            </a:r>
            <a:r>
              <a:rPr lang="en-US" dirty="0"/>
              <a:t>, </a:t>
            </a:r>
            <a:r>
              <a:rPr lang="en-US" dirty="0" err="1"/>
              <a:t>naziva</a:t>
            </a:r>
            <a:r>
              <a:rPr lang="en-US" dirty="0"/>
              <a:t> </a:t>
            </a:r>
            <a:r>
              <a:rPr lang="en-US" dirty="0" err="1"/>
              <a:t>društvenim</a:t>
            </a:r>
            <a:r>
              <a:rPr lang="en-US" dirty="0"/>
              <a:t> </a:t>
            </a:r>
            <a:r>
              <a:rPr lang="en-US" dirty="0" err="1"/>
              <a:t>odgovornostima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36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Globalizacija</a:t>
            </a:r>
            <a:r>
              <a:rPr lang="en-US" dirty="0"/>
              <a:t> </a:t>
            </a:r>
            <a:r>
              <a:rPr lang="en-US" dirty="0" err="1"/>
              <a:t>svjetske</a:t>
            </a:r>
            <a:r>
              <a:rPr lang="en-US" dirty="0"/>
              <a:t> </a:t>
            </a:r>
            <a:r>
              <a:rPr lang="en-US" dirty="0" err="1"/>
              <a:t>privrede</a:t>
            </a:r>
            <a:r>
              <a:rPr lang="en-US" dirty="0"/>
              <a:t>, </a:t>
            </a:r>
            <a:r>
              <a:rPr lang="en-US" dirty="0" err="1"/>
              <a:t>liberalizacija</a:t>
            </a:r>
            <a:r>
              <a:rPr lang="en-US" dirty="0"/>
              <a:t> </a:t>
            </a:r>
            <a:r>
              <a:rPr lang="en-US" dirty="0" err="1"/>
              <a:t>svjetske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ekonomske</a:t>
            </a:r>
            <a:r>
              <a:rPr lang="en-US" dirty="0"/>
              <a:t> </a:t>
            </a:r>
            <a:r>
              <a:rPr lang="en-US" dirty="0" err="1"/>
              <a:t>integracije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međunarodnom</a:t>
            </a:r>
            <a:r>
              <a:rPr lang="en-US" dirty="0"/>
              <a:t> </a:t>
            </a:r>
            <a:r>
              <a:rPr lang="en-US" dirty="0" err="1"/>
              <a:t>tržištu</a:t>
            </a:r>
            <a:r>
              <a:rPr lang="en-US" dirty="0"/>
              <a:t>, </a:t>
            </a:r>
            <a:r>
              <a:rPr lang="en-US" dirty="0" err="1"/>
              <a:t>omogućavaju</a:t>
            </a:r>
            <a:r>
              <a:rPr lang="en-US" dirty="0"/>
              <a:t> </a:t>
            </a:r>
            <a:r>
              <a:rPr lang="en-US" dirty="0" err="1"/>
              <a:t>brojnim</a:t>
            </a:r>
            <a:r>
              <a:rPr lang="en-US" dirty="0"/>
              <a:t> </a:t>
            </a:r>
            <a:r>
              <a:rPr lang="en-US" dirty="0" err="1"/>
              <a:t>kompanijama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prethodno</a:t>
            </a:r>
            <a:r>
              <a:rPr lang="en-US" dirty="0"/>
              <a:t> </a:t>
            </a:r>
            <a:r>
              <a:rPr lang="en-US" dirty="0" err="1"/>
              <a:t>nedostupnim</a:t>
            </a:r>
            <a:r>
              <a:rPr lang="en-US" dirty="0"/>
              <a:t> </a:t>
            </a:r>
            <a:r>
              <a:rPr lang="en-US" dirty="0" err="1"/>
              <a:t>tržištima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globalizovanoj</a:t>
            </a:r>
            <a:r>
              <a:rPr lang="en-US" dirty="0"/>
              <a:t> </a:t>
            </a:r>
            <a:r>
              <a:rPr lang="en-US" dirty="0" err="1"/>
              <a:t>ekonomiji</a:t>
            </a:r>
            <a:r>
              <a:rPr lang="en-US" dirty="0"/>
              <a:t> </a:t>
            </a:r>
            <a:r>
              <a:rPr lang="en-US" dirty="0" err="1"/>
              <a:t>korporativni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</a:t>
            </a:r>
            <a:r>
              <a:rPr lang="en-US" dirty="0" err="1"/>
              <a:t>kontinuirano</a:t>
            </a:r>
            <a:r>
              <a:rPr lang="en-US" dirty="0"/>
              <a:t> </a:t>
            </a:r>
            <a:r>
              <a:rPr lang="en-US" dirty="0" err="1"/>
              <a:t>stiče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veću</a:t>
            </a:r>
            <a:r>
              <a:rPr lang="en-US" dirty="0"/>
              <a:t> </a:t>
            </a:r>
            <a:r>
              <a:rPr lang="en-US" dirty="0" err="1"/>
              <a:t>moć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ne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komercijalnu</a:t>
            </a:r>
            <a:r>
              <a:rPr lang="en-US" dirty="0"/>
              <a:t>,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širu</a:t>
            </a:r>
            <a:r>
              <a:rPr lang="en-US" dirty="0"/>
              <a:t> </a:t>
            </a:r>
            <a:r>
              <a:rPr lang="en-US" dirty="0" err="1"/>
              <a:t>društvenu</a:t>
            </a:r>
            <a:r>
              <a:rPr lang="en-US" dirty="0"/>
              <a:t> </a:t>
            </a:r>
            <a:r>
              <a:rPr lang="en-US" dirty="0" err="1"/>
              <a:t>sferu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987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uticaja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moći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 bio je </a:t>
            </a:r>
            <a:r>
              <a:rPr lang="en-US" dirty="0" err="1"/>
              <a:t>povod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iniciranje</a:t>
            </a:r>
            <a:r>
              <a:rPr lang="en-US" dirty="0"/>
              <a:t> </a:t>
            </a:r>
            <a:r>
              <a:rPr lang="en-US" dirty="0" err="1"/>
              <a:t>brojnih</a:t>
            </a:r>
            <a:r>
              <a:rPr lang="en-US" dirty="0"/>
              <a:t> </a:t>
            </a:r>
            <a:r>
              <a:rPr lang="en-US" dirty="0" err="1"/>
              <a:t>javnih</a:t>
            </a:r>
            <a:r>
              <a:rPr lang="en-US" dirty="0"/>
              <a:t> </a:t>
            </a:r>
            <a:r>
              <a:rPr lang="en-US" dirty="0" err="1"/>
              <a:t>rasprava</a:t>
            </a:r>
            <a:r>
              <a:rPr lang="en-US" dirty="0"/>
              <a:t> o </a:t>
            </a:r>
            <a:r>
              <a:rPr lang="en-US" dirty="0" err="1"/>
              <a:t>važnosti</a:t>
            </a:r>
            <a:r>
              <a:rPr lang="en-US" dirty="0"/>
              <a:t> </a:t>
            </a:r>
            <a:r>
              <a:rPr lang="en-US" dirty="0" err="1"/>
              <a:t>biznisa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aktera</a:t>
            </a:r>
            <a:r>
              <a:rPr lang="en-US" dirty="0"/>
              <a:t> u </a:t>
            </a:r>
            <a:r>
              <a:rPr lang="en-US" dirty="0" err="1"/>
              <a:t>razvoju</a:t>
            </a:r>
            <a:r>
              <a:rPr lang="en-US" dirty="0"/>
              <a:t> </a:t>
            </a:r>
            <a:r>
              <a:rPr lang="en-US" dirty="0" err="1"/>
              <a:t>društva</a:t>
            </a:r>
            <a:r>
              <a:rPr lang="en-US" dirty="0"/>
              <a:t>, a </a:t>
            </a:r>
            <a:r>
              <a:rPr lang="en-US" dirty="0" err="1"/>
              <a:t>poseban</a:t>
            </a:r>
            <a:r>
              <a:rPr lang="en-US" dirty="0"/>
              <a:t> </a:t>
            </a:r>
            <a:r>
              <a:rPr lang="en-US" dirty="0" err="1"/>
              <a:t>akcenat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ulozi</a:t>
            </a:r>
            <a:r>
              <a:rPr lang="en-US" dirty="0"/>
              <a:t> </a:t>
            </a:r>
            <a:r>
              <a:rPr lang="en-US" dirty="0" err="1"/>
              <a:t>velikih</a:t>
            </a:r>
            <a:r>
              <a:rPr lang="en-US" dirty="0"/>
              <a:t>, </a:t>
            </a:r>
            <a:r>
              <a:rPr lang="en-US" dirty="0" err="1"/>
              <a:t>internacionalnih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Rezultat</a:t>
            </a:r>
            <a:r>
              <a:rPr lang="en-US" dirty="0"/>
              <a:t> toga je </a:t>
            </a:r>
            <a:r>
              <a:rPr lang="en-US" dirty="0" err="1"/>
              <a:t>povećani</a:t>
            </a:r>
            <a:r>
              <a:rPr lang="en-US" dirty="0"/>
              <a:t> </a:t>
            </a:r>
            <a:r>
              <a:rPr lang="en-US" dirty="0" err="1"/>
              <a:t>pritisak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rastuće</a:t>
            </a:r>
            <a:r>
              <a:rPr lang="en-US" dirty="0"/>
              <a:t> </a:t>
            </a:r>
            <a:r>
              <a:rPr lang="en-US" dirty="0" err="1"/>
              <a:t>interesovanje</a:t>
            </a:r>
            <a:r>
              <a:rPr lang="en-US" dirty="0"/>
              <a:t> </a:t>
            </a:r>
            <a:r>
              <a:rPr lang="en-US" dirty="0" err="1"/>
              <a:t>javnosti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transparentnosti</a:t>
            </a:r>
            <a:r>
              <a:rPr lang="en-US" dirty="0"/>
              <a:t> </a:t>
            </a:r>
            <a:r>
              <a:rPr lang="en-US" dirty="0" err="1"/>
              <a:t>poslovanja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Pristup</a:t>
            </a:r>
            <a:r>
              <a:rPr lang="en-US" dirty="0"/>
              <a:t> KDO se </a:t>
            </a:r>
            <a:r>
              <a:rPr lang="en-US" dirty="0" err="1"/>
              <a:t>vremenom</a:t>
            </a:r>
            <a:r>
              <a:rPr lang="en-US" dirty="0"/>
              <a:t> </a:t>
            </a:r>
            <a:r>
              <a:rPr lang="en-US" dirty="0" err="1"/>
              <a:t>mijenjao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prilagođavao</a:t>
            </a:r>
            <a:r>
              <a:rPr lang="en-US" dirty="0"/>
              <a:t> </a:t>
            </a:r>
            <a:r>
              <a:rPr lang="en-US" dirty="0" err="1"/>
              <a:t>aktuelnom</a:t>
            </a:r>
            <a:r>
              <a:rPr lang="en-US" dirty="0"/>
              <a:t> </a:t>
            </a:r>
            <a:r>
              <a:rPr lang="en-US" dirty="0" err="1"/>
              <a:t>društvenom</a:t>
            </a:r>
            <a:r>
              <a:rPr lang="en-US" dirty="0"/>
              <a:t> </a:t>
            </a:r>
            <a:r>
              <a:rPr lang="en-US" dirty="0" err="1"/>
              <a:t>trenutku</a:t>
            </a:r>
            <a:endParaRPr lang="en-US" dirty="0"/>
          </a:p>
          <a:p>
            <a:endParaRPr lang="en-US" dirty="0"/>
          </a:p>
          <a:p>
            <a:r>
              <a:rPr lang="en-US" dirty="0"/>
              <a:t>Danas </a:t>
            </a:r>
            <a:r>
              <a:rPr lang="en-US" dirty="0" err="1"/>
              <a:t>pitanje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odgovoran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postalo</a:t>
            </a:r>
            <a:r>
              <a:rPr lang="en-US" dirty="0"/>
              <a:t> </a:t>
            </a:r>
            <a:r>
              <a:rPr lang="en-US" dirty="0" err="1"/>
              <a:t>ključna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zaokuplja</a:t>
            </a:r>
            <a:r>
              <a:rPr lang="en-US" dirty="0"/>
              <a:t> </a:t>
            </a:r>
            <a:r>
              <a:rPr lang="en-US" dirty="0" err="1"/>
              <a:t>pažnju</a:t>
            </a:r>
            <a:r>
              <a:rPr lang="en-US" dirty="0"/>
              <a:t> </a:t>
            </a:r>
            <a:r>
              <a:rPr lang="en-US" dirty="0" err="1"/>
              <a:t>menadžmenta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Rezultat</a:t>
            </a:r>
            <a:r>
              <a:rPr lang="en-US" dirty="0"/>
              <a:t> toga je </a:t>
            </a:r>
            <a:r>
              <a:rPr lang="en-US" dirty="0" err="1"/>
              <a:t>moguće</a:t>
            </a:r>
            <a:r>
              <a:rPr lang="en-US" dirty="0"/>
              <a:t> </a:t>
            </a:r>
            <a:r>
              <a:rPr lang="en-US" dirty="0" err="1"/>
              <a:t>prepoznati</a:t>
            </a:r>
            <a:r>
              <a:rPr lang="en-US" dirty="0"/>
              <a:t> u </a:t>
            </a:r>
            <a:r>
              <a:rPr lang="en-US" dirty="0" err="1"/>
              <a:t>činjenici</a:t>
            </a:r>
            <a:r>
              <a:rPr lang="en-US" dirty="0"/>
              <a:t> da se u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odlučivanja</a:t>
            </a:r>
            <a:r>
              <a:rPr lang="en-US" dirty="0"/>
              <a:t> ne </a:t>
            </a:r>
            <a:r>
              <a:rPr lang="en-US" dirty="0" err="1"/>
              <a:t>vodi</a:t>
            </a:r>
            <a:r>
              <a:rPr lang="en-US" dirty="0"/>
              <a:t> </a:t>
            </a:r>
            <a:r>
              <a:rPr lang="en-US" dirty="0" err="1"/>
              <a:t>računa</a:t>
            </a:r>
            <a:r>
              <a:rPr lang="en-US" dirty="0"/>
              <a:t> </a:t>
            </a:r>
            <a:r>
              <a:rPr lang="en-US" dirty="0" err="1"/>
              <a:t>isključivo</a:t>
            </a:r>
            <a:r>
              <a:rPr lang="en-US" dirty="0"/>
              <a:t> o </a:t>
            </a:r>
            <a:r>
              <a:rPr lang="en-US" dirty="0" err="1"/>
              <a:t>očekivanim</a:t>
            </a:r>
            <a:r>
              <a:rPr lang="en-US" dirty="0"/>
              <a:t> </a:t>
            </a:r>
            <a:r>
              <a:rPr lang="en-US" dirty="0" err="1"/>
              <a:t>ekonomskim</a:t>
            </a:r>
            <a:r>
              <a:rPr lang="en-US" dirty="0"/>
              <a:t> </a:t>
            </a:r>
            <a:r>
              <a:rPr lang="en-US" dirty="0" err="1"/>
              <a:t>efektima</a:t>
            </a:r>
            <a:r>
              <a:rPr lang="en-US" dirty="0"/>
              <a:t> </a:t>
            </a:r>
            <a:r>
              <a:rPr lang="en-US" dirty="0" err="1"/>
              <a:t>poslovnih</a:t>
            </a:r>
            <a:r>
              <a:rPr lang="en-US" dirty="0"/>
              <a:t> </a:t>
            </a:r>
            <a:r>
              <a:rPr lang="en-US" dirty="0" err="1"/>
              <a:t>odluka</a:t>
            </a:r>
            <a:r>
              <a:rPr lang="en-US" dirty="0"/>
              <a:t>,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 </a:t>
            </a:r>
            <a:r>
              <a:rPr lang="en-US" dirty="0" err="1"/>
              <a:t>njihovom</a:t>
            </a:r>
            <a:r>
              <a:rPr lang="en-US" dirty="0"/>
              <a:t> </a:t>
            </a:r>
            <a:r>
              <a:rPr lang="en-US" dirty="0" err="1"/>
              <a:t>uticaju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širu</a:t>
            </a:r>
            <a:r>
              <a:rPr lang="en-US" dirty="0"/>
              <a:t> </a:t>
            </a:r>
            <a:r>
              <a:rPr lang="en-US" dirty="0" err="1"/>
              <a:t>društvenu</a:t>
            </a:r>
            <a:r>
              <a:rPr lang="en-US" dirty="0"/>
              <a:t> </a:t>
            </a:r>
            <a:r>
              <a:rPr lang="en-US" dirty="0" err="1"/>
              <a:t>ulogu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prepoznatljiv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konkurentan</a:t>
            </a:r>
            <a:r>
              <a:rPr lang="en-US" dirty="0"/>
              <a:t> u </a:t>
            </a:r>
            <a:r>
              <a:rPr lang="en-US" dirty="0" err="1"/>
              <a:t>današnjem</a:t>
            </a:r>
            <a:r>
              <a:rPr lang="en-US" dirty="0"/>
              <a:t> </a:t>
            </a:r>
            <a:r>
              <a:rPr lang="en-US" dirty="0" err="1"/>
              <a:t>okruženju</a:t>
            </a:r>
            <a:r>
              <a:rPr lang="en-US" dirty="0"/>
              <a:t> </a:t>
            </a:r>
            <a:r>
              <a:rPr lang="en-US" dirty="0" err="1"/>
              <a:t>znači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odgovoran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KDO je </a:t>
            </a:r>
            <a:r>
              <a:rPr lang="en-US" dirty="0" err="1"/>
              <a:t>prepoznata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bitan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konkurentsku</a:t>
            </a:r>
            <a:r>
              <a:rPr lang="en-US" dirty="0"/>
              <a:t> </a:t>
            </a:r>
            <a:r>
              <a:rPr lang="en-US" dirty="0" err="1"/>
              <a:t>prednost</a:t>
            </a:r>
            <a:r>
              <a:rPr lang="en-US" dirty="0"/>
              <a:t> </a:t>
            </a:r>
            <a:r>
              <a:rPr lang="en-US" dirty="0" err="1"/>
              <a:t>preduzeća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2598</TotalTime>
  <Words>914</Words>
  <Application>Microsoft Macintosh PowerPoint</Application>
  <PresentationFormat>Widescreen</PresentationFormat>
  <Paragraphs>119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Constantia</vt:lpstr>
      <vt:lpstr>Trebuchet MS</vt:lpstr>
      <vt:lpstr>Wingdings 3</vt:lpstr>
      <vt:lpstr>Facet</vt:lpstr>
      <vt:lpstr>KORPORATIVNA DRUŠTVENA ODGOVORNOST</vt:lpstr>
      <vt:lpstr>Korporativna društvena odgovornost</vt:lpstr>
      <vt:lpstr>Dimenzije KDO</vt:lpstr>
      <vt:lpstr>Korporativna društvena odgovornost</vt:lpstr>
      <vt:lpstr>Tipovi odgovornosti</vt:lpstr>
      <vt:lpstr>PowerPoint Presentation</vt:lpstr>
      <vt:lpstr>PowerPoint Presentation</vt:lpstr>
      <vt:lpstr>PowerPoint Presentation</vt:lpstr>
      <vt:lpstr>PowerPoint Presentation</vt:lpstr>
      <vt:lpstr>Piramida društvene odgovornosti preduzeća (Kerol 1979)</vt:lpstr>
      <vt:lpstr>Važnost KDO za organizaciju</vt:lpstr>
      <vt:lpstr>Prednosti primjene društveno odogovorne poslovne prakse</vt:lpstr>
      <vt:lpstr>Prednosti primjene društveno odogovorne poslovne prakse</vt:lpstr>
      <vt:lpstr>KDO i reputacija</vt:lpstr>
      <vt:lpstr>KDO i reputacija</vt:lpstr>
      <vt:lpstr>Promocija KDO</vt:lpstr>
      <vt:lpstr>Promocija KDO</vt:lpstr>
      <vt:lpstr>KDO multinacionalinh korporacija</vt:lpstr>
      <vt:lpstr>KDO multinacionalinh korporacija</vt:lpstr>
      <vt:lpstr>Primjeri - negativni</vt:lpstr>
      <vt:lpstr>KDO indeksi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KORPORATIVNA DRUŠTVENA ODGOVORNOST</dc:title>
  <dc:creator>Microsoft Office User</dc:creator>
  <cp:lastModifiedBy>Igor Todorovic</cp:lastModifiedBy>
  <cp:revision>25</cp:revision>
  <dcterms:created xsi:type="dcterms:W3CDTF">2017-10-02T08:06:26Z</dcterms:created>
  <dcterms:modified xsi:type="dcterms:W3CDTF">2022-10-27T12:06:00Z</dcterms:modified>
</cp:coreProperties>
</file>