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796" r:id="rId1"/>
  </p:sldMasterIdLst>
  <p:notesMasterIdLst>
    <p:notesMasterId r:id="rId72"/>
  </p:notesMasterIdLst>
  <p:handoutMasterIdLst>
    <p:handoutMasterId r:id="rId73"/>
  </p:handoutMasterIdLst>
  <p:sldIdLst>
    <p:sldId id="256" r:id="rId2"/>
    <p:sldId id="783" r:id="rId3"/>
    <p:sldId id="784" r:id="rId4"/>
    <p:sldId id="819" r:id="rId5"/>
    <p:sldId id="817" r:id="rId6"/>
    <p:sldId id="818" r:id="rId7"/>
    <p:sldId id="785" r:id="rId8"/>
    <p:sldId id="788" r:id="rId9"/>
    <p:sldId id="787" r:id="rId10"/>
    <p:sldId id="789" r:id="rId11"/>
    <p:sldId id="796" r:id="rId12"/>
    <p:sldId id="798" r:id="rId13"/>
    <p:sldId id="797" r:id="rId14"/>
    <p:sldId id="793" r:id="rId15"/>
    <p:sldId id="794" r:id="rId16"/>
    <p:sldId id="799" r:id="rId17"/>
    <p:sldId id="801" r:id="rId18"/>
    <p:sldId id="802" r:id="rId19"/>
    <p:sldId id="805" r:id="rId20"/>
    <p:sldId id="806" r:id="rId21"/>
    <p:sldId id="800" r:id="rId22"/>
    <p:sldId id="808" r:id="rId23"/>
    <p:sldId id="810" r:id="rId24"/>
    <p:sldId id="811" r:id="rId25"/>
    <p:sldId id="812" r:id="rId26"/>
    <p:sldId id="814" r:id="rId27"/>
    <p:sldId id="816" r:id="rId28"/>
    <p:sldId id="825" r:id="rId29"/>
    <p:sldId id="821" r:id="rId30"/>
    <p:sldId id="822" r:id="rId31"/>
    <p:sldId id="823" r:id="rId32"/>
    <p:sldId id="826" r:id="rId33"/>
    <p:sldId id="824" r:id="rId34"/>
    <p:sldId id="827" r:id="rId35"/>
    <p:sldId id="828" r:id="rId36"/>
    <p:sldId id="829" r:id="rId37"/>
    <p:sldId id="830" r:id="rId38"/>
    <p:sldId id="833" r:id="rId39"/>
    <p:sldId id="831" r:id="rId40"/>
    <p:sldId id="832" r:id="rId41"/>
    <p:sldId id="834" r:id="rId42"/>
    <p:sldId id="835" r:id="rId43"/>
    <p:sldId id="837" r:id="rId44"/>
    <p:sldId id="838" r:id="rId45"/>
    <p:sldId id="843" r:id="rId46"/>
    <p:sldId id="844" r:id="rId47"/>
    <p:sldId id="842" r:id="rId48"/>
    <p:sldId id="839" r:id="rId49"/>
    <p:sldId id="847" r:id="rId50"/>
    <p:sldId id="848" r:id="rId51"/>
    <p:sldId id="849" r:id="rId52"/>
    <p:sldId id="876" r:id="rId53"/>
    <p:sldId id="846" r:id="rId54"/>
    <p:sldId id="853" r:id="rId55"/>
    <p:sldId id="854" r:id="rId56"/>
    <p:sldId id="852" r:id="rId57"/>
    <p:sldId id="856" r:id="rId58"/>
    <p:sldId id="858" r:id="rId59"/>
    <p:sldId id="861" r:id="rId60"/>
    <p:sldId id="862" r:id="rId61"/>
    <p:sldId id="859" r:id="rId62"/>
    <p:sldId id="863" r:id="rId63"/>
    <p:sldId id="864" r:id="rId64"/>
    <p:sldId id="867" r:id="rId65"/>
    <p:sldId id="866" r:id="rId66"/>
    <p:sldId id="870" r:id="rId67"/>
    <p:sldId id="871" r:id="rId68"/>
    <p:sldId id="872" r:id="rId69"/>
    <p:sldId id="873" r:id="rId70"/>
    <p:sldId id="875" r:id="rId7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BF53"/>
    <a:srgbClr val="0000FF"/>
    <a:srgbClr val="CC9900"/>
    <a:srgbClr val="FF66CC"/>
    <a:srgbClr val="CC99FF"/>
    <a:srgbClr val="FB17D0"/>
    <a:srgbClr val="FF9966"/>
    <a:srgbClr val="FFCCFF"/>
    <a:srgbClr val="F9E0AD"/>
    <a:srgbClr val="FDF3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16" autoAdjust="0"/>
    <p:restoredTop sz="94660"/>
  </p:normalViewPr>
  <p:slideViewPr>
    <p:cSldViewPr snapToGrid="0">
      <p:cViewPr varScale="1">
        <p:scale>
          <a:sx n="91" d="100"/>
          <a:sy n="91" d="100"/>
        </p:scale>
        <p:origin x="70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image" Target="../media/image2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970938" y="0"/>
            <a:ext cx="3037840" cy="466435"/>
          </a:xfrm>
          <a:prstGeom prst="rect">
            <a:avLst/>
          </a:prstGeom>
        </p:spPr>
        <p:txBody>
          <a:bodyPr vert="horz" lIns="91440" tIns="45720" rIns="91440" bIns="45720" rtlCol="0"/>
          <a:lstStyle>
            <a:lvl1pPr algn="r">
              <a:defRPr sz="1200"/>
            </a:lvl1pPr>
          </a:lstStyle>
          <a:p>
            <a:fld id="{B61A5D1D-38BD-4DDD-A58F-79DF65543BF1}" type="datetimeFigureOut">
              <a:rPr lang="en-GB" smtClean="0"/>
              <a:t>01/04/2024</a:t>
            </a:fld>
            <a:endParaRPr lang="en-GB"/>
          </a:p>
        </p:txBody>
      </p:sp>
      <p:sp>
        <p:nvSpPr>
          <p:cNvPr id="4" name="Footer Placeholder 3"/>
          <p:cNvSpPr>
            <a:spLocks noGrp="1"/>
          </p:cNvSpPr>
          <p:nvPr>
            <p:ph type="ftr" sz="quarter" idx="2"/>
          </p:nvPr>
        </p:nvSpPr>
        <p:spPr>
          <a:xfrm>
            <a:off x="0" y="8829968"/>
            <a:ext cx="3037840" cy="46643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970938" y="8829968"/>
            <a:ext cx="3037840" cy="466434"/>
          </a:xfrm>
          <a:prstGeom prst="rect">
            <a:avLst/>
          </a:prstGeom>
        </p:spPr>
        <p:txBody>
          <a:bodyPr vert="horz" lIns="91440" tIns="45720" rIns="91440" bIns="45720" rtlCol="0" anchor="b"/>
          <a:lstStyle>
            <a:lvl1pPr algn="r">
              <a:defRPr sz="1200"/>
            </a:lvl1pPr>
          </a:lstStyle>
          <a:p>
            <a:fld id="{2511DA44-1243-4D07-AF26-058DDBD1963B}" type="slidenum">
              <a:rPr lang="en-GB" smtClean="0"/>
              <a:t>‹#›</a:t>
            </a:fld>
            <a:endParaRPr lang="en-GB"/>
          </a:p>
        </p:txBody>
      </p:sp>
    </p:spTree>
    <p:extLst>
      <p:ext uri="{BB962C8B-B14F-4D97-AF65-F5344CB8AC3E}">
        <p14:creationId xmlns:p14="http://schemas.microsoft.com/office/powerpoint/2010/main" val="3981865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970938" y="0"/>
            <a:ext cx="3037840" cy="466435"/>
          </a:xfrm>
          <a:prstGeom prst="rect">
            <a:avLst/>
          </a:prstGeom>
        </p:spPr>
        <p:txBody>
          <a:bodyPr vert="horz" lIns="91440" tIns="45720" rIns="91440" bIns="45720" rtlCol="0"/>
          <a:lstStyle>
            <a:lvl1pPr algn="r">
              <a:defRPr sz="1200"/>
            </a:lvl1pPr>
          </a:lstStyle>
          <a:p>
            <a:fld id="{AC07F5CE-DD99-4CFD-AB0B-5AF6C013888A}" type="datetimeFigureOut">
              <a:rPr lang="en-GB" smtClean="0"/>
              <a:t>01/04/2024</a:t>
            </a:fld>
            <a:endParaRPr lang="en-GB"/>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01041" y="4473892"/>
            <a:ext cx="5608320" cy="3660458"/>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829968"/>
            <a:ext cx="3037840" cy="4664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970938" y="8829968"/>
            <a:ext cx="3037840" cy="466434"/>
          </a:xfrm>
          <a:prstGeom prst="rect">
            <a:avLst/>
          </a:prstGeom>
        </p:spPr>
        <p:txBody>
          <a:bodyPr vert="horz" lIns="91440" tIns="45720" rIns="91440" bIns="45720" rtlCol="0" anchor="b"/>
          <a:lstStyle>
            <a:lvl1pPr algn="r">
              <a:defRPr sz="1200"/>
            </a:lvl1pPr>
          </a:lstStyle>
          <a:p>
            <a:fld id="{89DBD655-4639-4CBE-BE8D-344BFADD6D6D}" type="slidenum">
              <a:rPr lang="en-GB" smtClean="0"/>
              <a:t>‹#›</a:t>
            </a:fld>
            <a:endParaRPr lang="en-GB"/>
          </a:p>
        </p:txBody>
      </p:sp>
    </p:spTree>
    <p:extLst>
      <p:ext uri="{BB962C8B-B14F-4D97-AF65-F5344CB8AC3E}">
        <p14:creationId xmlns:p14="http://schemas.microsoft.com/office/powerpoint/2010/main" val="110551320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F1167BC-7972-4CB4-9200-F853611014CA}" type="datetime1">
              <a:rPr lang="en-US" smtClean="0"/>
              <a:t>4/1/2024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30773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7EE02EE-4498-41BE-A354-A13C0C5355C8}" type="datetime1">
              <a:rPr lang="en-US" smtClean="0"/>
              <a:t>4/1/2024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862454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9A51A3A-F488-4768-A9F0-0F3959A92872}" type="datetime1">
              <a:rPr lang="en-US" smtClean="0"/>
              <a:t>4/1/2024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40359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DD6FCDF-EB04-4BCA-A7E0-EFE990DDB9A1}" type="datetime1">
              <a:rPr lang="en-US" smtClean="0"/>
              <a:t>4/1/2024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89963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3E30E51-8926-4FF9-99C0-86CDBFDAF08A}" type="datetime1">
              <a:rPr lang="en-US" smtClean="0"/>
              <a:t>4/1/2024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1471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8FCC328-6EA3-4AAD-A60D-F794B09910E5}" type="datetime1">
              <a:rPr lang="en-US" smtClean="0"/>
              <a:t>4/1/2024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385472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B2D2470-B70B-41DB-92E0-00E998FA7278}" type="datetime1">
              <a:rPr lang="en-US" smtClean="0"/>
              <a:t>4/1/2024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53133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B01D62-3C5A-44EA-83B0-811BD02260FC}" type="datetime1">
              <a:rPr lang="en-US" smtClean="0"/>
              <a:t>4/1/2024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19529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D19299-DC19-4154-8890-2A390A5A4A36}" type="datetime1">
              <a:rPr lang="en-US" smtClean="0"/>
              <a:t>4/1/2024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74291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253A089-338B-4981-81B4-0C42B689B7D4}" type="datetime1">
              <a:rPr lang="en-US" smtClean="0"/>
              <a:t>4/1/2024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44603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A731751-1927-495A-B3ED-9702D385A7FB}" type="datetime1">
              <a:rPr lang="en-US" smtClean="0"/>
              <a:t>4/1/2024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52512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6C0B29C-17E4-4CE6-BB08-C98426C06A21}" type="datetime1">
              <a:rPr lang="en-US" smtClean="0"/>
              <a:t>4/1/2024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77162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B519812-87B8-449D-B732-A52EE61ADF1B}" type="datetime1">
              <a:rPr lang="en-US" smtClean="0"/>
              <a:t>4/1/2024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22613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2AF2A1-F94A-490D-AA71-7A2831CB34B2}" type="datetime1">
              <a:rPr lang="en-US" smtClean="0"/>
              <a:t>4/1/2024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20951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5BB975C5-28A8-47F1-83FD-9CFB22A22D21}" type="datetime1">
              <a:rPr lang="en-US" smtClean="0"/>
              <a:t>4/1/2024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02263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8156DC2-D70B-41F7-9F36-3EA761FDDF93}" type="datetime1">
              <a:rPr lang="en-US" smtClean="0"/>
              <a:t>4/1/2024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01406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9A570B-0F52-4365-A829-9A7619E80A15}" type="datetime1">
              <a:rPr lang="en-US" smtClean="0"/>
              <a:t>4/1/2024</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136055428"/>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3" Type="http://schemas.openxmlformats.org/officeDocument/2006/relationships/image" Target="../media/image77.png"/><Relationship Id="rId12" Type="http://schemas.openxmlformats.org/officeDocument/2006/relationships/image" Target="../media/image76.png"/><Relationship Id="rId1" Type="http://schemas.openxmlformats.org/officeDocument/2006/relationships/slideLayout" Target="../slideLayouts/slideLayout7.xml"/><Relationship Id="rId11" Type="http://schemas.openxmlformats.org/officeDocument/2006/relationships/image" Target="../media/image75.png"/><Relationship Id="rId10" Type="http://schemas.openxmlformats.org/officeDocument/2006/relationships/image" Target="../media/image74.png"/><Relationship Id="rId9" Type="http://schemas.openxmlformats.org/officeDocument/2006/relationships/image" Target="../media/image7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79.png"/></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79.png"/></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3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oleObject" Target="../embeddings/oleObject1.bin"/><Relationship Id="rId7" Type="http://schemas.openxmlformats.org/officeDocument/2006/relationships/image" Target="../media/image30.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jpg"/><Relationship Id="rId4" Type="http://schemas.openxmlformats.org/officeDocument/2006/relationships/image" Target="../media/image29.emf"/><Relationship Id="rId9" Type="http://schemas.openxmlformats.org/officeDocument/2006/relationships/image" Target="../media/image31.emf"/></Relationships>
</file>

<file path=ppt/slides/_rels/slide6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5764" y="4230362"/>
            <a:ext cx="7056582" cy="1265185"/>
          </a:xfrm>
        </p:spPr>
        <p:txBody>
          <a:bodyPr/>
          <a:lstStyle/>
          <a:p>
            <a:pPr algn="ctr"/>
            <a:r>
              <a:rPr lang="sr-Latn-BA" sz="3200" b="1" dirty="0" smtClean="0">
                <a:solidFill>
                  <a:schemeClr val="tx1">
                    <a:lumMod val="65000"/>
                    <a:lumOff val="35000"/>
                  </a:schemeClr>
                </a:solidFill>
                <a:latin typeface="Times New Roman" panose="02020603050405020304" pitchFamily="18" charset="0"/>
                <a:cs typeface="Times New Roman" panose="02020603050405020304" pitchFamily="18" charset="0"/>
              </a:rPr>
              <a:t>MEĐUNARODNI EKONOMSKI ODNOSI </a:t>
            </a:r>
            <a:endParaRPr lang="en-GB" sz="3000" b="1"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671966" y="5495547"/>
            <a:ext cx="6198185" cy="670714"/>
          </a:xfrm>
        </p:spPr>
        <p:txBody>
          <a:bodyPr>
            <a:noAutofit/>
          </a:bodyPr>
          <a:lstStyle/>
          <a:p>
            <a:pPr>
              <a:spcBef>
                <a:spcPts val="0"/>
              </a:spcBef>
            </a:pPr>
            <a:endParaRPr lang="sr-Latn-BA" b="1" dirty="0">
              <a:solidFill>
                <a:schemeClr val="tx1">
                  <a:lumMod val="65000"/>
                  <a:lumOff val="35000"/>
                </a:schemeClr>
              </a:solidFill>
              <a:latin typeface="Times New Roman" panose="02020603050405020304" pitchFamily="18" charset="0"/>
              <a:cs typeface="Times New Roman" panose="02020603050405020304" pitchFamily="18" charset="0"/>
            </a:endParaRPr>
          </a:p>
          <a:p>
            <a:pPr>
              <a:spcBef>
                <a:spcPts val="0"/>
              </a:spcBef>
            </a:pPr>
            <a:r>
              <a:rPr lang="sr-Latn-BA" b="1" dirty="0" smtClean="0">
                <a:solidFill>
                  <a:schemeClr val="tx1">
                    <a:lumMod val="65000"/>
                    <a:lumOff val="35000"/>
                  </a:schemeClr>
                </a:solidFill>
                <a:latin typeface="Times New Roman" panose="02020603050405020304" pitchFamily="18" charset="0"/>
                <a:cs typeface="Times New Roman" panose="02020603050405020304" pitchFamily="18" charset="0"/>
              </a:rPr>
              <a:t>mr Dragana Vujičić-Stefanović, </a:t>
            </a:r>
          </a:p>
          <a:p>
            <a:pPr>
              <a:spcBef>
                <a:spcPts val="0"/>
              </a:spcBef>
            </a:pPr>
            <a:r>
              <a:rPr lang="sr-Latn-BA" b="1" dirty="0" smtClean="0">
                <a:solidFill>
                  <a:schemeClr val="tx1">
                    <a:lumMod val="65000"/>
                    <a:lumOff val="35000"/>
                  </a:schemeClr>
                </a:solidFill>
                <a:latin typeface="Times New Roman" panose="02020603050405020304" pitchFamily="18" charset="0"/>
                <a:cs typeface="Times New Roman" panose="02020603050405020304" pitchFamily="18" charset="0"/>
              </a:rPr>
              <a:t>viši asistent</a:t>
            </a:r>
            <a:endParaRPr lang="sr-Latn-BA" b="1" dirty="0">
              <a:solidFill>
                <a:schemeClr val="bg2">
                  <a:lumMod val="50000"/>
                </a:schemeClr>
              </a:solidFill>
              <a:latin typeface="Times New Roman" panose="02020603050405020304" pitchFamily="18" charset="0"/>
              <a:cs typeface="Times New Roman" panose="02020603050405020304" pitchFamily="18" charset="0"/>
            </a:endParaRPr>
          </a:p>
          <a:p>
            <a:pPr algn="ctr"/>
            <a:r>
              <a:rPr lang="sr-Latn-BA" b="1" dirty="0" smtClean="0">
                <a:solidFill>
                  <a:schemeClr val="bg2">
                    <a:lumMod val="50000"/>
                  </a:schemeClr>
                </a:solidFill>
                <a:latin typeface="Times New Roman" panose="02020603050405020304" pitchFamily="18" charset="0"/>
                <a:cs typeface="Times New Roman" panose="02020603050405020304" pitchFamily="18" charset="0"/>
              </a:rPr>
              <a:t>školska</a:t>
            </a:r>
            <a:r>
              <a:rPr lang="sr-Cyrl-BA" b="1" dirty="0" smtClean="0">
                <a:solidFill>
                  <a:schemeClr val="bg2">
                    <a:lumMod val="50000"/>
                  </a:schemeClr>
                </a:solidFill>
                <a:latin typeface="Times New Roman" panose="02020603050405020304" pitchFamily="18" charset="0"/>
                <a:cs typeface="Times New Roman" panose="02020603050405020304" pitchFamily="18" charset="0"/>
              </a:rPr>
              <a:t> 202</a:t>
            </a:r>
            <a:r>
              <a:rPr lang="sr-Latn-RS" b="1" dirty="0" smtClean="0">
                <a:solidFill>
                  <a:schemeClr val="bg2">
                    <a:lumMod val="50000"/>
                  </a:schemeClr>
                </a:solidFill>
                <a:latin typeface="Times New Roman" panose="02020603050405020304" pitchFamily="18" charset="0"/>
                <a:cs typeface="Times New Roman" panose="02020603050405020304" pitchFamily="18" charset="0"/>
              </a:rPr>
              <a:t>3</a:t>
            </a:r>
            <a:r>
              <a:rPr lang="sr-Cyrl-BA" b="1" dirty="0" smtClean="0">
                <a:solidFill>
                  <a:schemeClr val="bg2">
                    <a:lumMod val="50000"/>
                  </a:schemeClr>
                </a:solidFill>
                <a:latin typeface="Times New Roman" panose="02020603050405020304" pitchFamily="18" charset="0"/>
                <a:cs typeface="Times New Roman" panose="02020603050405020304" pitchFamily="18" charset="0"/>
              </a:rPr>
              <a:t>/202</a:t>
            </a:r>
            <a:r>
              <a:rPr lang="sr-Latn-RS" b="1" dirty="0" smtClean="0">
                <a:solidFill>
                  <a:schemeClr val="bg2">
                    <a:lumMod val="50000"/>
                  </a:schemeClr>
                </a:solidFill>
                <a:latin typeface="Times New Roman" panose="02020603050405020304" pitchFamily="18" charset="0"/>
                <a:cs typeface="Times New Roman" panose="02020603050405020304" pitchFamily="18" charset="0"/>
              </a:rPr>
              <a:t>4</a:t>
            </a:r>
            <a:endParaRPr lang="en-GB" b="1" dirty="0">
              <a:solidFill>
                <a:schemeClr val="bg2">
                  <a:lumMod val="50000"/>
                </a:schemeClr>
              </a:solidFill>
              <a:latin typeface="Times New Roman" panose="02020603050405020304" pitchFamily="18" charset="0"/>
              <a:cs typeface="Times New Roman" panose="02020603050405020304" pitchFamily="18" charset="0"/>
            </a:endParaRPr>
          </a:p>
        </p:txBody>
      </p:sp>
      <p:sp>
        <p:nvSpPr>
          <p:cNvPr id="10" name="Subtitle 2"/>
          <p:cNvSpPr txBox="1">
            <a:spLocks/>
          </p:cNvSpPr>
          <p:nvPr/>
        </p:nvSpPr>
        <p:spPr>
          <a:xfrm>
            <a:off x="323850" y="308031"/>
            <a:ext cx="7778496" cy="1129812"/>
          </a:xfrm>
          <a:prstGeom prst="rect">
            <a:avLst/>
          </a:prstGeom>
        </p:spPr>
        <p:txBody>
          <a:bodyPr vert="horz" lIns="0" rIns="18288">
            <a:normAutofit/>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ctr"/>
            <a:endParaRPr lang="sr-Latn-BA" sz="2800" b="1" dirty="0">
              <a:ln w="3175">
                <a:noFill/>
              </a:ln>
              <a:latin typeface="Times New Roman" pitchFamily="18" charset="0"/>
              <a:cs typeface="Times New Roman" pitchFamily="18" charset="0"/>
            </a:endParaRPr>
          </a:p>
        </p:txBody>
      </p:sp>
      <p:pic>
        <p:nvPicPr>
          <p:cNvPr id="11" name="Picture 10" descr="Ekonomski_fakultet_memorandum-01"/>
          <p:cNvPicPr/>
          <p:nvPr/>
        </p:nvPicPr>
        <p:blipFill>
          <a:blip r:embed="rId2"/>
          <a:srcRect l="19667" t="3636" r="20273" b="88020"/>
          <a:stretch>
            <a:fillRect/>
          </a:stretch>
        </p:blipFill>
        <p:spPr bwMode="auto">
          <a:xfrm>
            <a:off x="1278044" y="381510"/>
            <a:ext cx="5870108" cy="954995"/>
          </a:xfrm>
          <a:prstGeom prst="rect">
            <a:avLst/>
          </a:prstGeom>
          <a:noFill/>
          <a:ln w="9525">
            <a:noFill/>
            <a:miter lim="800000"/>
            <a:headEnd/>
            <a:tailEnd/>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2037" y="2703028"/>
            <a:ext cx="3043890" cy="1721972"/>
          </a:xfrm>
          <a:prstGeom prst="rect">
            <a:avLst/>
          </a:prstGeom>
        </p:spPr>
      </p:pic>
      <p:sp>
        <p:nvSpPr>
          <p:cNvPr id="12" name="Title 1"/>
          <p:cNvSpPr txBox="1">
            <a:spLocks/>
          </p:cNvSpPr>
          <p:nvPr/>
        </p:nvSpPr>
        <p:spPr>
          <a:xfrm>
            <a:off x="2971639" y="2407052"/>
            <a:ext cx="3204831" cy="411871"/>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3200" b="1" dirty="0" smtClean="0">
                <a:solidFill>
                  <a:schemeClr val="tx1">
                    <a:lumMod val="65000"/>
                    <a:lumOff val="35000"/>
                  </a:schemeClr>
                </a:solidFill>
                <a:latin typeface="Times New Roman" panose="02020603050405020304" pitchFamily="18" charset="0"/>
                <a:cs typeface="Times New Roman" panose="02020603050405020304" pitchFamily="18" charset="0"/>
              </a:rPr>
              <a:t>VJEŽBE </a:t>
            </a:r>
            <a:endParaRPr lang="en-GB" sz="3000" b="1"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2418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10</a:t>
            </a:fld>
            <a:endParaRPr lang="en-US" dirty="0"/>
          </a:p>
        </p:txBody>
      </p:sp>
      <p:sp>
        <p:nvSpPr>
          <p:cNvPr id="3" name="Rounded Rectangle 2"/>
          <p:cNvSpPr/>
          <p:nvPr/>
        </p:nvSpPr>
        <p:spPr>
          <a:xfrm>
            <a:off x="102286" y="237985"/>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1. Nacionalni dohodak u zatvorenoj ramjeni </a:t>
            </a:r>
            <a:endParaRPr lang="en-GB" sz="2000" b="1" i="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368706" y="1685863"/>
            <a:ext cx="2780893" cy="449541"/>
          </a:xfrm>
          <a:prstGeom prst="rect">
            <a:avLst/>
          </a:prstGeom>
          <a:solidFill>
            <a:schemeClr val="bg1">
              <a:lumMod val="9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a:solidFill>
                  <a:schemeClr val="tx1">
                    <a:lumMod val="65000"/>
                    <a:lumOff val="35000"/>
                  </a:schemeClr>
                </a:solidFill>
                <a:latin typeface="Times New Roman" panose="02020603050405020304" pitchFamily="18" charset="0"/>
                <a:cs typeface="Times New Roman" panose="02020603050405020304" pitchFamily="18" charset="0"/>
              </a:rPr>
              <a:t> </a:t>
            </a:r>
            <a:r>
              <a:rPr lang="sr-Latn-BA" sz="1800" b="1" dirty="0" smtClean="0">
                <a:solidFill>
                  <a:schemeClr val="accent6">
                    <a:lumMod val="75000"/>
                  </a:schemeClr>
                </a:solidFill>
                <a:latin typeface="Times New Roman" panose="02020603050405020304" pitchFamily="18" charset="0"/>
                <a:cs typeface="Times New Roman" panose="02020603050405020304" pitchFamily="18" charset="0"/>
              </a:rPr>
              <a:t>BNP = C+I = C +S = BND</a:t>
            </a:r>
            <a:endParaRPr lang="sr-Latn-BA" sz="1800" b="1" dirty="0" smtClean="0">
              <a:solidFill>
                <a:schemeClr val="accent3">
                  <a:lumMod val="75000"/>
                </a:schemeClr>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300151" y="939045"/>
            <a:ext cx="2830976" cy="400228"/>
          </a:xfrm>
          <a:prstGeom prst="rect">
            <a:avLst/>
          </a:prstGeom>
          <a:solidFill>
            <a:schemeClr val="bg1">
              <a:lumMod val="9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800" b="1" i="1" dirty="0" smtClean="0">
                <a:solidFill>
                  <a:srgbClr val="0070C0"/>
                </a:solidFill>
                <a:latin typeface="Times New Roman" panose="02020603050405020304" pitchFamily="18" charset="0"/>
                <a:cs typeface="Times New Roman" panose="02020603050405020304" pitchFamily="18" charset="0"/>
              </a:rPr>
              <a:t>Budući da je BNP = BND:</a:t>
            </a:r>
            <a:endParaRPr lang="sr-Latn-BA" sz="1800" dirty="0" smtClean="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7" name="Down Arrow 6"/>
          <p:cNvSpPr/>
          <p:nvPr/>
        </p:nvSpPr>
        <p:spPr>
          <a:xfrm>
            <a:off x="2558472" y="1339273"/>
            <a:ext cx="591127" cy="360218"/>
          </a:xfrm>
          <a:prstGeom prst="downArrow">
            <a:avLst/>
          </a:prstGeom>
          <a:solidFill>
            <a:schemeClr val="bg2">
              <a:lumMod val="7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Arrow Connector 8"/>
          <p:cNvCxnSpPr/>
          <p:nvPr/>
        </p:nvCxnSpPr>
        <p:spPr>
          <a:xfrm flipV="1">
            <a:off x="517236" y="5394036"/>
            <a:ext cx="3334328" cy="923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517236" y="2895598"/>
            <a:ext cx="4618" cy="249843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514912" y="2952031"/>
            <a:ext cx="2884070" cy="2432767"/>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521854" y="4405745"/>
            <a:ext cx="1193785" cy="18475"/>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546895" y="3988306"/>
            <a:ext cx="1637505" cy="1"/>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716442" y="4424220"/>
            <a:ext cx="24238" cy="1026248"/>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209441" y="3988306"/>
            <a:ext cx="0" cy="1396492"/>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854035" y="2728331"/>
            <a:ext cx="544947" cy="24014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dirty="0" smtClean="0">
                <a:solidFill>
                  <a:schemeClr val="tx1"/>
                </a:solidFill>
              </a:rPr>
              <a:t>S</a:t>
            </a:r>
            <a:endParaRPr lang="en-GB" dirty="0">
              <a:solidFill>
                <a:schemeClr val="tx1"/>
              </a:solidFill>
            </a:endParaRPr>
          </a:p>
        </p:txBody>
      </p:sp>
      <p:sp>
        <p:nvSpPr>
          <p:cNvPr id="28" name="Oval 27"/>
          <p:cNvSpPr/>
          <p:nvPr/>
        </p:nvSpPr>
        <p:spPr>
          <a:xfrm>
            <a:off x="3306617" y="5488425"/>
            <a:ext cx="544947" cy="24014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dirty="0" smtClean="0">
                <a:solidFill>
                  <a:schemeClr val="tx1"/>
                </a:solidFill>
              </a:rPr>
              <a:t>X</a:t>
            </a:r>
            <a:endParaRPr lang="en-GB" dirty="0">
              <a:solidFill>
                <a:schemeClr val="tx1"/>
              </a:solidFill>
            </a:endParaRPr>
          </a:p>
        </p:txBody>
      </p:sp>
      <p:sp>
        <p:nvSpPr>
          <p:cNvPr id="29" name="Oval 28"/>
          <p:cNvSpPr/>
          <p:nvPr/>
        </p:nvSpPr>
        <p:spPr>
          <a:xfrm>
            <a:off x="1948" y="3086865"/>
            <a:ext cx="544947" cy="24014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dirty="0" smtClean="0">
                <a:solidFill>
                  <a:schemeClr val="tx1"/>
                </a:solidFill>
              </a:rPr>
              <a:t>Y</a:t>
            </a:r>
            <a:endParaRPr lang="en-GB" dirty="0">
              <a:solidFill>
                <a:schemeClr val="tx1"/>
              </a:solidFill>
            </a:endParaRPr>
          </a:p>
        </p:txBody>
      </p:sp>
      <p:sp>
        <p:nvSpPr>
          <p:cNvPr id="30" name="Rectangle 29"/>
          <p:cNvSpPr/>
          <p:nvPr/>
        </p:nvSpPr>
        <p:spPr>
          <a:xfrm>
            <a:off x="452580" y="5853490"/>
            <a:ext cx="3509820" cy="336069"/>
          </a:xfrm>
          <a:prstGeom prst="rect">
            <a:avLst/>
          </a:prstGeom>
          <a:solidFill>
            <a:schemeClr val="bg1">
              <a:lumMod val="95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r-Latn-BA" sz="1600" i="1" dirty="0" smtClean="0">
                <a:solidFill>
                  <a:schemeClr val="tx1"/>
                </a:solidFill>
                <a:latin typeface="Times New Roman" panose="02020603050405020304" pitchFamily="18" charset="0"/>
                <a:cs typeface="Times New Roman" panose="02020603050405020304" pitchFamily="18" charset="0"/>
              </a:rPr>
              <a:t>Grafički prikaz ravnoteže BNP i BND </a:t>
            </a:r>
            <a:endParaRPr lang="en-GB" sz="1600" i="1" dirty="0">
              <a:solidFill>
                <a:schemeClr val="tx1"/>
              </a:solidFill>
              <a:latin typeface="Times New Roman" panose="02020603050405020304" pitchFamily="18" charset="0"/>
              <a:cs typeface="Times New Roman" panose="02020603050405020304" pitchFamily="18" charset="0"/>
            </a:endParaRPr>
          </a:p>
        </p:txBody>
      </p:sp>
      <p:sp>
        <p:nvSpPr>
          <p:cNvPr id="31" name="Title 1"/>
          <p:cNvSpPr txBox="1">
            <a:spLocks/>
          </p:cNvSpPr>
          <p:nvPr/>
        </p:nvSpPr>
        <p:spPr>
          <a:xfrm>
            <a:off x="3642256" y="939045"/>
            <a:ext cx="5409379" cy="982119"/>
          </a:xfrm>
          <a:prstGeom prst="rect">
            <a:avLst/>
          </a:prstGeom>
          <a:solidFill>
            <a:schemeClr val="bg1">
              <a:lumMod val="9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800" b="1" i="1" dirty="0" smtClean="0">
                <a:solidFill>
                  <a:srgbClr val="0070C0"/>
                </a:solidFill>
                <a:latin typeface="Times New Roman" panose="02020603050405020304" pitchFamily="18" charset="0"/>
                <a:cs typeface="Times New Roman" panose="02020603050405020304" pitchFamily="18" charset="0"/>
              </a:rPr>
              <a:t>Jednakost BNP i BND</a:t>
            </a:r>
            <a:r>
              <a:rPr lang="sr-Latn-BA" sz="1800" dirty="0" smtClean="0">
                <a:solidFill>
                  <a:schemeClr val="tx1"/>
                </a:solidFill>
                <a:latin typeface="Times New Roman" panose="02020603050405020304" pitchFamily="18" charset="0"/>
                <a:cs typeface="Times New Roman" panose="02020603050405020304" pitchFamily="18" charset="0"/>
              </a:rPr>
              <a:t>, zapravo jednakost investicija i štednje, znači stanje unutrašnje ravnoteže nacionalne ekonomije, tj.odsustvo inflacije. </a:t>
            </a:r>
          </a:p>
        </p:txBody>
      </p:sp>
      <p:sp>
        <p:nvSpPr>
          <p:cNvPr id="32" name="Rounded Rectangle 31"/>
          <p:cNvSpPr/>
          <p:nvPr/>
        </p:nvSpPr>
        <p:spPr>
          <a:xfrm>
            <a:off x="4181764" y="3037024"/>
            <a:ext cx="1311564" cy="4137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dirty="0" smtClean="0"/>
              <a:t>BNP</a:t>
            </a:r>
            <a:endParaRPr lang="en-GB" dirty="0"/>
          </a:p>
        </p:txBody>
      </p:sp>
      <p:sp>
        <p:nvSpPr>
          <p:cNvPr id="33" name="Rounded Rectangle 32"/>
          <p:cNvSpPr/>
          <p:nvPr/>
        </p:nvSpPr>
        <p:spPr>
          <a:xfrm>
            <a:off x="6301532" y="3037024"/>
            <a:ext cx="1311564" cy="4137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dirty="0" smtClean="0"/>
              <a:t>BND</a:t>
            </a:r>
            <a:endParaRPr lang="en-GB" dirty="0"/>
          </a:p>
        </p:txBody>
      </p:sp>
      <p:sp>
        <p:nvSpPr>
          <p:cNvPr id="34" name="Equal 33"/>
          <p:cNvSpPr/>
          <p:nvPr/>
        </p:nvSpPr>
        <p:spPr>
          <a:xfrm>
            <a:off x="5680364" y="3086865"/>
            <a:ext cx="595746" cy="363876"/>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5" name="Rounded Rectangle 34"/>
          <p:cNvSpPr/>
          <p:nvPr/>
        </p:nvSpPr>
        <p:spPr>
          <a:xfrm>
            <a:off x="4199116" y="3574589"/>
            <a:ext cx="1311564" cy="413717"/>
          </a:xfrm>
          <a:prstGeom prst="round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dirty="0" smtClean="0">
                <a:latin typeface="Times New Roman" panose="02020603050405020304" pitchFamily="18" charset="0"/>
                <a:cs typeface="Times New Roman" panose="02020603050405020304" pitchFamily="18" charset="0"/>
              </a:rPr>
              <a:t>Ʃ ponuda </a:t>
            </a:r>
            <a:endParaRPr lang="en-GB" dirty="0"/>
          </a:p>
        </p:txBody>
      </p:sp>
      <p:sp>
        <p:nvSpPr>
          <p:cNvPr id="36" name="Rounded Rectangle 35"/>
          <p:cNvSpPr/>
          <p:nvPr/>
        </p:nvSpPr>
        <p:spPr>
          <a:xfrm>
            <a:off x="6298103" y="3596836"/>
            <a:ext cx="1311564" cy="413717"/>
          </a:xfrm>
          <a:prstGeom prst="round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dirty="0" smtClean="0">
                <a:latin typeface="Times New Roman" panose="02020603050405020304" pitchFamily="18" charset="0"/>
                <a:cs typeface="Times New Roman" panose="02020603050405020304" pitchFamily="18" charset="0"/>
              </a:rPr>
              <a:t>Ʃ potražnji  </a:t>
            </a:r>
            <a:endParaRPr lang="en-GB" dirty="0"/>
          </a:p>
        </p:txBody>
      </p:sp>
      <p:sp>
        <p:nvSpPr>
          <p:cNvPr id="37" name="Curved Left Arrow 36"/>
          <p:cNvSpPr/>
          <p:nvPr/>
        </p:nvSpPr>
        <p:spPr>
          <a:xfrm>
            <a:off x="7672034" y="3118349"/>
            <a:ext cx="480291" cy="912480"/>
          </a:xfrm>
          <a:prstGeom prst="curvedLef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8" name="Equal 37"/>
          <p:cNvSpPr/>
          <p:nvPr/>
        </p:nvSpPr>
        <p:spPr>
          <a:xfrm>
            <a:off x="5671174" y="3574589"/>
            <a:ext cx="595746" cy="363876"/>
          </a:xfrm>
          <a:prstGeom prst="mathEqual">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9" name="Oval 38"/>
          <p:cNvSpPr/>
          <p:nvPr/>
        </p:nvSpPr>
        <p:spPr>
          <a:xfrm>
            <a:off x="4199116" y="4285672"/>
            <a:ext cx="544947" cy="24014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dirty="0" smtClean="0">
                <a:solidFill>
                  <a:schemeClr val="tx1"/>
                </a:solidFill>
              </a:rPr>
              <a:t>S</a:t>
            </a:r>
            <a:endParaRPr lang="en-GB" dirty="0">
              <a:solidFill>
                <a:schemeClr val="tx1"/>
              </a:solidFill>
            </a:endParaRPr>
          </a:p>
        </p:txBody>
      </p:sp>
      <p:sp>
        <p:nvSpPr>
          <p:cNvPr id="40" name="Rectangle 39"/>
          <p:cNvSpPr/>
          <p:nvPr/>
        </p:nvSpPr>
        <p:spPr>
          <a:xfrm>
            <a:off x="4891843" y="4246947"/>
            <a:ext cx="3509820" cy="509780"/>
          </a:xfrm>
          <a:prstGeom prst="rect">
            <a:avLst/>
          </a:prstGeom>
          <a:solidFill>
            <a:schemeClr val="bg1">
              <a:lumMod val="95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r-Latn-BA" sz="1600" i="1" dirty="0" smtClean="0">
                <a:solidFill>
                  <a:schemeClr val="tx1"/>
                </a:solidFill>
                <a:latin typeface="Times New Roman" panose="02020603050405020304" pitchFamily="18" charset="0"/>
                <a:cs typeface="Times New Roman" panose="02020603050405020304" pitchFamily="18" charset="0"/>
              </a:rPr>
              <a:t>Linija S – skup tačaka u kojima su </a:t>
            </a:r>
          </a:p>
          <a:p>
            <a:r>
              <a:rPr lang="sr-Latn-BA" sz="1600" i="1" dirty="0" smtClean="0">
                <a:solidFill>
                  <a:schemeClr val="tx1"/>
                </a:solidFill>
                <a:latin typeface="Times New Roman" panose="02020603050405020304" pitchFamily="18" charset="0"/>
                <a:cs typeface="Times New Roman" panose="02020603050405020304" pitchFamily="18" charset="0"/>
              </a:rPr>
              <a:t>BNP (X) = BND (Y)  ( u ravnoteži) </a:t>
            </a:r>
            <a:endParaRPr lang="en-GB" sz="1600" i="1" dirty="0">
              <a:solidFill>
                <a:schemeClr val="tx1"/>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flipV="1">
            <a:off x="1417407" y="2014659"/>
            <a:ext cx="323273"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ounded Rectangle 41"/>
          <p:cNvSpPr/>
          <p:nvPr/>
        </p:nvSpPr>
        <p:spPr>
          <a:xfrm flipV="1">
            <a:off x="2123988" y="2014659"/>
            <a:ext cx="323273"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094448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11</a:t>
            </a:fld>
            <a:endParaRPr lang="en-US" dirty="0"/>
          </a:p>
        </p:txBody>
      </p:sp>
      <p:sp>
        <p:nvSpPr>
          <p:cNvPr id="3" name="Rounded Rectangle 2"/>
          <p:cNvSpPr/>
          <p:nvPr/>
        </p:nvSpPr>
        <p:spPr>
          <a:xfrm>
            <a:off x="102286" y="237985"/>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1. Nacionalni dohodak u zatvorenoj ramjeni </a:t>
            </a:r>
            <a:endParaRPr lang="en-GB" sz="2000" b="1" i="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5054228" y="1608942"/>
            <a:ext cx="2780893" cy="449541"/>
          </a:xfrm>
          <a:prstGeom prst="rect">
            <a:avLst/>
          </a:prstGeom>
          <a:solidFill>
            <a:schemeClr val="bg1">
              <a:lumMod val="9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a:solidFill>
                  <a:schemeClr val="tx1">
                    <a:lumMod val="65000"/>
                    <a:lumOff val="35000"/>
                  </a:schemeClr>
                </a:solidFill>
                <a:latin typeface="Times New Roman" panose="02020603050405020304" pitchFamily="18" charset="0"/>
                <a:cs typeface="Times New Roman" panose="02020603050405020304" pitchFamily="18" charset="0"/>
              </a:rPr>
              <a:t> </a:t>
            </a:r>
            <a:r>
              <a:rPr lang="sr-Latn-BA" sz="1800" b="1" dirty="0" smtClean="0">
                <a:solidFill>
                  <a:schemeClr val="accent6">
                    <a:lumMod val="75000"/>
                  </a:schemeClr>
                </a:solidFill>
                <a:latin typeface="Times New Roman" panose="02020603050405020304" pitchFamily="18" charset="0"/>
                <a:cs typeface="Times New Roman" panose="02020603050405020304" pitchFamily="18" charset="0"/>
              </a:rPr>
              <a:t>C = OC1 + C f (</a:t>
            </a:r>
            <a:r>
              <a:rPr lang="sr-Latn-BA" sz="1800" b="1" dirty="0" smtClean="0">
                <a:solidFill>
                  <a:schemeClr val="accent2"/>
                </a:solidFill>
                <a:latin typeface="Times New Roman" panose="02020603050405020304" pitchFamily="18" charset="0"/>
                <a:cs typeface="Times New Roman" panose="02020603050405020304" pitchFamily="18" charset="0"/>
              </a:rPr>
              <a:t>Y)</a:t>
            </a:r>
          </a:p>
        </p:txBody>
      </p:sp>
      <p:cxnSp>
        <p:nvCxnSpPr>
          <p:cNvPr id="9" name="Straight Arrow Connector 8"/>
          <p:cNvCxnSpPr/>
          <p:nvPr/>
        </p:nvCxnSpPr>
        <p:spPr>
          <a:xfrm flipV="1">
            <a:off x="517236" y="5394036"/>
            <a:ext cx="3334328" cy="923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517236" y="2895598"/>
            <a:ext cx="4618" cy="249843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514912" y="2952031"/>
            <a:ext cx="2884070" cy="2432767"/>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514912" y="4700854"/>
            <a:ext cx="716796" cy="6597"/>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256749" y="4707451"/>
            <a:ext cx="1542" cy="712384"/>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854035" y="2728331"/>
            <a:ext cx="544947" cy="240146"/>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dirty="0" smtClean="0">
                <a:solidFill>
                  <a:schemeClr val="tx1"/>
                </a:solidFill>
              </a:rPr>
              <a:t>K</a:t>
            </a:r>
            <a:endParaRPr lang="en-GB" dirty="0">
              <a:solidFill>
                <a:schemeClr val="tx1"/>
              </a:solidFill>
            </a:endParaRPr>
          </a:p>
        </p:txBody>
      </p:sp>
      <p:sp>
        <p:nvSpPr>
          <p:cNvPr id="28" name="Oval 27"/>
          <p:cNvSpPr/>
          <p:nvPr/>
        </p:nvSpPr>
        <p:spPr>
          <a:xfrm>
            <a:off x="3306617" y="5488425"/>
            <a:ext cx="544947" cy="24014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sz="1200" dirty="0" smtClean="0">
                <a:solidFill>
                  <a:schemeClr val="tx1"/>
                </a:solidFill>
              </a:rPr>
              <a:t>y</a:t>
            </a:r>
            <a:endParaRPr lang="en-GB" sz="1200" dirty="0">
              <a:solidFill>
                <a:schemeClr val="tx1"/>
              </a:solidFill>
            </a:endParaRPr>
          </a:p>
        </p:txBody>
      </p:sp>
      <p:sp>
        <p:nvSpPr>
          <p:cNvPr id="29" name="Oval 28"/>
          <p:cNvSpPr/>
          <p:nvPr/>
        </p:nvSpPr>
        <p:spPr>
          <a:xfrm>
            <a:off x="1948" y="3086865"/>
            <a:ext cx="544947" cy="24014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sz="1200" dirty="0" smtClean="0">
                <a:solidFill>
                  <a:schemeClr val="tx1"/>
                </a:solidFill>
              </a:rPr>
              <a:t>x</a:t>
            </a:r>
            <a:endParaRPr lang="en-GB" sz="1200" dirty="0">
              <a:solidFill>
                <a:schemeClr val="tx1"/>
              </a:solidFill>
            </a:endParaRPr>
          </a:p>
        </p:txBody>
      </p:sp>
      <p:sp>
        <p:nvSpPr>
          <p:cNvPr id="30" name="Rectangle 29"/>
          <p:cNvSpPr/>
          <p:nvPr/>
        </p:nvSpPr>
        <p:spPr>
          <a:xfrm>
            <a:off x="452580" y="5853490"/>
            <a:ext cx="3509820" cy="492007"/>
          </a:xfrm>
          <a:prstGeom prst="rect">
            <a:avLst/>
          </a:prstGeom>
          <a:solidFill>
            <a:schemeClr val="bg1">
              <a:lumMod val="95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r-Latn-BA" sz="1600" i="1" dirty="0" smtClean="0">
                <a:solidFill>
                  <a:schemeClr val="tx1"/>
                </a:solidFill>
                <a:latin typeface="Times New Roman" panose="02020603050405020304" pitchFamily="18" charset="0"/>
                <a:cs typeface="Times New Roman" panose="02020603050405020304" pitchFamily="18" charset="0"/>
              </a:rPr>
              <a:t>Grafički prikaz odnosa između nacionalnog dohodka i </a:t>
            </a:r>
            <a:r>
              <a:rPr lang="sr-Latn-BA" sz="1600" i="1" dirty="0" smtClean="0">
                <a:solidFill>
                  <a:srgbClr val="00B050"/>
                </a:solidFill>
                <a:latin typeface="Times New Roman" panose="02020603050405020304" pitchFamily="18" charset="0"/>
                <a:cs typeface="Times New Roman" panose="02020603050405020304" pitchFamily="18" charset="0"/>
              </a:rPr>
              <a:t>potrošnje</a:t>
            </a:r>
            <a:r>
              <a:rPr lang="sr-Latn-BA" sz="1600" i="1" dirty="0" smtClean="0">
                <a:solidFill>
                  <a:schemeClr val="tx1"/>
                </a:solidFill>
                <a:latin typeface="Times New Roman" panose="02020603050405020304" pitchFamily="18" charset="0"/>
                <a:cs typeface="Times New Roman" panose="02020603050405020304" pitchFamily="18" charset="0"/>
              </a:rPr>
              <a:t> </a:t>
            </a:r>
            <a:endParaRPr lang="en-GB" sz="1600" i="1" dirty="0">
              <a:solidFill>
                <a:schemeClr val="tx1"/>
              </a:solidFill>
              <a:latin typeface="Times New Roman" panose="02020603050405020304" pitchFamily="18" charset="0"/>
              <a:cs typeface="Times New Roman" panose="02020603050405020304" pitchFamily="18" charset="0"/>
            </a:endParaRPr>
          </a:p>
        </p:txBody>
      </p:sp>
      <p:sp>
        <p:nvSpPr>
          <p:cNvPr id="31" name="Title 1"/>
          <p:cNvSpPr txBox="1">
            <a:spLocks/>
          </p:cNvSpPr>
          <p:nvPr/>
        </p:nvSpPr>
        <p:spPr>
          <a:xfrm>
            <a:off x="125133" y="893160"/>
            <a:ext cx="4618930" cy="1453641"/>
          </a:xfrm>
          <a:prstGeom prst="rect">
            <a:avLst/>
          </a:prstGeom>
          <a:solidFill>
            <a:schemeClr val="bg1">
              <a:lumMod val="9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800" b="1" i="1" dirty="0" smtClean="0">
                <a:solidFill>
                  <a:schemeClr val="accent6">
                    <a:lumMod val="75000"/>
                  </a:schemeClr>
                </a:solidFill>
                <a:latin typeface="Times New Roman" panose="02020603050405020304" pitchFamily="18" charset="0"/>
                <a:cs typeface="Times New Roman" panose="02020603050405020304" pitchFamily="18" charset="0"/>
              </a:rPr>
              <a:t>Potrošnja (C)</a:t>
            </a:r>
            <a:r>
              <a:rPr lang="sr-Latn-BA" sz="1800" dirty="0" smtClean="0">
                <a:solidFill>
                  <a:schemeClr val="tx1">
                    <a:lumMod val="65000"/>
                    <a:lumOff val="35000"/>
                  </a:schemeClr>
                </a:solidFill>
                <a:latin typeface="Times New Roman" panose="02020603050405020304" pitchFamily="18" charset="0"/>
                <a:cs typeface="Times New Roman" panose="02020603050405020304" pitchFamily="18" charset="0"/>
              </a:rPr>
              <a:t> je funkcija dohodka (Y) ,s tim da je jedan dio autonomne  potrošnje nezavisan od veličine dohodka (OC1), imajući u vidu primarne potrebe stanovništva (da se hrani, oblači, održava higijenu). </a:t>
            </a:r>
          </a:p>
        </p:txBody>
      </p:sp>
      <p:sp>
        <p:nvSpPr>
          <p:cNvPr id="40" name="Rectangle 39"/>
          <p:cNvSpPr/>
          <p:nvPr/>
        </p:nvSpPr>
        <p:spPr>
          <a:xfrm>
            <a:off x="5054227" y="3029310"/>
            <a:ext cx="3748027" cy="3438605"/>
          </a:xfrm>
          <a:prstGeom prst="rect">
            <a:avLst/>
          </a:prstGeom>
          <a:solidFill>
            <a:schemeClr val="bg1">
              <a:lumMod val="95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r-Latn-BA" sz="1600" i="1" dirty="0" smtClean="0">
                <a:solidFill>
                  <a:schemeClr val="tx1"/>
                </a:solidFill>
                <a:latin typeface="Times New Roman" panose="02020603050405020304" pitchFamily="18" charset="0"/>
                <a:cs typeface="Times New Roman" panose="02020603050405020304" pitchFamily="18" charset="0"/>
              </a:rPr>
              <a:t>Linija K – tačke moguće ravnoteže potrošnje (C) i nacionalnog dohodka (Y) </a:t>
            </a:r>
          </a:p>
          <a:p>
            <a:endParaRPr lang="sr-Latn-BA" sz="1600" i="1" dirty="0">
              <a:solidFill>
                <a:schemeClr val="tx1"/>
              </a:solidFill>
              <a:latin typeface="Times New Roman" panose="02020603050405020304" pitchFamily="18" charset="0"/>
              <a:cs typeface="Times New Roman" panose="02020603050405020304" pitchFamily="18" charset="0"/>
            </a:endParaRPr>
          </a:p>
          <a:p>
            <a:r>
              <a:rPr lang="sr-Latn-BA" sz="1600" i="1" dirty="0" smtClean="0">
                <a:solidFill>
                  <a:schemeClr val="tx1"/>
                </a:solidFill>
                <a:latin typeface="Times New Roman" panose="02020603050405020304" pitchFamily="18" charset="0"/>
                <a:cs typeface="Times New Roman" panose="02020603050405020304" pitchFamily="18" charset="0"/>
              </a:rPr>
              <a:t>Y1 – ravnoteža dohodka i potrošnje </a:t>
            </a:r>
          </a:p>
          <a:p>
            <a:endParaRPr lang="sr-Latn-BA" sz="1600" i="1" dirty="0" smtClean="0">
              <a:solidFill>
                <a:schemeClr val="tx1"/>
              </a:solidFill>
              <a:latin typeface="Times New Roman" panose="02020603050405020304" pitchFamily="18" charset="0"/>
              <a:cs typeface="Times New Roman" panose="02020603050405020304" pitchFamily="18" charset="0"/>
            </a:endParaRPr>
          </a:p>
          <a:p>
            <a:r>
              <a:rPr lang="sr-Latn-BA" sz="1600" i="1" dirty="0" smtClean="0">
                <a:solidFill>
                  <a:schemeClr val="tx1"/>
                </a:solidFill>
                <a:latin typeface="Times New Roman" panose="02020603050405020304" pitchFamily="18" charset="0"/>
                <a:cs typeface="Times New Roman" panose="02020603050405020304" pitchFamily="18" charset="0"/>
              </a:rPr>
              <a:t>C – linija potrošnje, poslije postizanja tačke ravnoteže  (potrošnje i dohodka) gdje je veličina dohodka (y1), pokazuje da dio dohodka nije apsorbovan u potrošnji, nego u štednji (S). </a:t>
            </a:r>
          </a:p>
        </p:txBody>
      </p:sp>
      <p:sp>
        <p:nvSpPr>
          <p:cNvPr id="41" name="Rounded Rectangle 40"/>
          <p:cNvSpPr/>
          <p:nvPr/>
        </p:nvSpPr>
        <p:spPr>
          <a:xfrm flipV="1">
            <a:off x="9100501" y="2089219"/>
            <a:ext cx="323273"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ounded Rectangle 41"/>
          <p:cNvSpPr/>
          <p:nvPr/>
        </p:nvSpPr>
        <p:spPr>
          <a:xfrm flipV="1">
            <a:off x="9540788" y="2906312"/>
            <a:ext cx="323273"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Connector 42"/>
          <p:cNvCxnSpPr/>
          <p:nvPr/>
        </p:nvCxnSpPr>
        <p:spPr>
          <a:xfrm flipV="1">
            <a:off x="517888" y="3611645"/>
            <a:ext cx="3516096" cy="1435468"/>
          </a:xfrm>
          <a:prstGeom prst="line">
            <a:avLst/>
          </a:prstGeom>
          <a:ln w="19050">
            <a:solidFill>
              <a:srgbClr val="CC9900"/>
            </a:solidFill>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3547975" y="3698319"/>
            <a:ext cx="544947" cy="240146"/>
          </a:xfrm>
          <a:prstGeom prst="ellipse">
            <a:avLst/>
          </a:prstGeom>
          <a:solidFill>
            <a:schemeClr val="bg1"/>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dirty="0" smtClean="0">
                <a:solidFill>
                  <a:schemeClr val="tx1"/>
                </a:solidFill>
              </a:rPr>
              <a:t>C</a:t>
            </a:r>
            <a:endParaRPr lang="en-GB" dirty="0">
              <a:solidFill>
                <a:schemeClr val="tx1"/>
              </a:solidFill>
            </a:endParaRPr>
          </a:p>
        </p:txBody>
      </p:sp>
      <p:sp>
        <p:nvSpPr>
          <p:cNvPr id="15" name="Rounded Rectangle 14"/>
          <p:cNvSpPr/>
          <p:nvPr/>
        </p:nvSpPr>
        <p:spPr>
          <a:xfrm>
            <a:off x="3149599" y="3141772"/>
            <a:ext cx="45719" cy="7966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ounded Rectangle 44"/>
          <p:cNvSpPr/>
          <p:nvPr/>
        </p:nvSpPr>
        <p:spPr>
          <a:xfrm>
            <a:off x="2612842" y="3595091"/>
            <a:ext cx="70366" cy="5544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ounded Rectangle 45"/>
          <p:cNvSpPr/>
          <p:nvPr/>
        </p:nvSpPr>
        <p:spPr>
          <a:xfrm>
            <a:off x="2878338" y="3405798"/>
            <a:ext cx="85227" cy="653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ounded Rectangle 46"/>
          <p:cNvSpPr/>
          <p:nvPr/>
        </p:nvSpPr>
        <p:spPr>
          <a:xfrm>
            <a:off x="2326993" y="3816083"/>
            <a:ext cx="65225" cy="4418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ounded Rectangle 47"/>
          <p:cNvSpPr/>
          <p:nvPr/>
        </p:nvSpPr>
        <p:spPr>
          <a:xfrm flipH="1">
            <a:off x="1977840" y="4129460"/>
            <a:ext cx="45719" cy="3124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110475" y="4783031"/>
            <a:ext cx="519218" cy="230908"/>
          </a:xfrm>
          <a:prstGeom prst="ellipse">
            <a:avLst/>
          </a:prstGeom>
          <a:solidFill>
            <a:schemeClr val="bg1"/>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sz="1200" dirty="0" smtClean="0">
                <a:solidFill>
                  <a:schemeClr val="tx1"/>
                </a:solidFill>
              </a:rPr>
              <a:t>C1</a:t>
            </a:r>
            <a:endParaRPr lang="en-GB" sz="1200" dirty="0">
              <a:solidFill>
                <a:schemeClr val="tx1"/>
              </a:solidFill>
            </a:endParaRPr>
          </a:p>
        </p:txBody>
      </p:sp>
      <p:sp>
        <p:nvSpPr>
          <p:cNvPr id="50" name="Oval 49"/>
          <p:cNvSpPr/>
          <p:nvPr/>
        </p:nvSpPr>
        <p:spPr>
          <a:xfrm>
            <a:off x="68898" y="5410590"/>
            <a:ext cx="544947" cy="240146"/>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dirty="0" smtClean="0">
                <a:solidFill>
                  <a:schemeClr val="tx1"/>
                </a:solidFill>
              </a:rPr>
              <a:t>0</a:t>
            </a:r>
            <a:endParaRPr lang="en-GB" dirty="0">
              <a:solidFill>
                <a:schemeClr val="tx1"/>
              </a:solidFill>
            </a:endParaRPr>
          </a:p>
        </p:txBody>
      </p:sp>
      <p:sp>
        <p:nvSpPr>
          <p:cNvPr id="51" name="Oval 50"/>
          <p:cNvSpPr/>
          <p:nvPr/>
        </p:nvSpPr>
        <p:spPr>
          <a:xfrm>
            <a:off x="1236081" y="4747723"/>
            <a:ext cx="544947" cy="240146"/>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sz="1200" dirty="0" smtClean="0">
                <a:solidFill>
                  <a:schemeClr val="tx1"/>
                </a:solidFill>
              </a:rPr>
              <a:t>y1</a:t>
            </a:r>
            <a:endParaRPr lang="en-GB" sz="1200" dirty="0">
              <a:solidFill>
                <a:schemeClr val="tx1"/>
              </a:solidFill>
            </a:endParaRPr>
          </a:p>
        </p:txBody>
      </p:sp>
      <p:sp>
        <p:nvSpPr>
          <p:cNvPr id="52" name="Title 1"/>
          <p:cNvSpPr txBox="1">
            <a:spLocks/>
          </p:cNvSpPr>
          <p:nvPr/>
        </p:nvSpPr>
        <p:spPr>
          <a:xfrm>
            <a:off x="5054228" y="884312"/>
            <a:ext cx="2780893" cy="449541"/>
          </a:xfrm>
          <a:prstGeom prst="rect">
            <a:avLst/>
          </a:prstGeom>
          <a:solidFill>
            <a:schemeClr val="bg1">
              <a:lumMod val="9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a:solidFill>
                  <a:schemeClr val="tx1">
                    <a:lumMod val="65000"/>
                    <a:lumOff val="35000"/>
                  </a:schemeClr>
                </a:solidFill>
                <a:latin typeface="Times New Roman" panose="02020603050405020304" pitchFamily="18" charset="0"/>
                <a:cs typeface="Times New Roman" panose="02020603050405020304" pitchFamily="18" charset="0"/>
              </a:rPr>
              <a:t> </a:t>
            </a:r>
            <a:r>
              <a:rPr lang="sr-Latn-BA" sz="1800" b="1" dirty="0" smtClean="0">
                <a:solidFill>
                  <a:schemeClr val="accent6">
                    <a:lumMod val="75000"/>
                  </a:schemeClr>
                </a:solidFill>
                <a:latin typeface="Times New Roman" panose="02020603050405020304" pitchFamily="18" charset="0"/>
                <a:cs typeface="Times New Roman" panose="02020603050405020304" pitchFamily="18" charset="0"/>
              </a:rPr>
              <a:t>Ukupna potrošnja (C)</a:t>
            </a:r>
            <a:endParaRPr lang="sr-Latn-BA" sz="1800" b="1" dirty="0" smtClean="0">
              <a:solidFill>
                <a:schemeClr val="accent3">
                  <a:lumMod val="75000"/>
                </a:schemeClr>
              </a:solidFill>
              <a:latin typeface="Times New Roman" panose="02020603050405020304" pitchFamily="18" charset="0"/>
              <a:cs typeface="Times New Roman" panose="02020603050405020304" pitchFamily="18" charset="0"/>
            </a:endParaRPr>
          </a:p>
        </p:txBody>
      </p:sp>
      <p:sp>
        <p:nvSpPr>
          <p:cNvPr id="53" name="Down Arrow 52"/>
          <p:cNvSpPr/>
          <p:nvPr/>
        </p:nvSpPr>
        <p:spPr>
          <a:xfrm>
            <a:off x="7321052" y="1282738"/>
            <a:ext cx="591127" cy="360218"/>
          </a:xfrm>
          <a:prstGeom prst="downArrow">
            <a:avLst/>
          </a:prstGeom>
          <a:solidFill>
            <a:schemeClr val="bg2">
              <a:lumMod val="7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773522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12</a:t>
            </a:fld>
            <a:endParaRPr lang="en-US" dirty="0"/>
          </a:p>
        </p:txBody>
      </p:sp>
      <p:sp>
        <p:nvSpPr>
          <p:cNvPr id="4" name="Rounded Rectangle 3"/>
          <p:cNvSpPr/>
          <p:nvPr/>
        </p:nvSpPr>
        <p:spPr>
          <a:xfrm>
            <a:off x="102286" y="237985"/>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1. Nacionalni dohodak u zatvorenoj ramjeni </a:t>
            </a:r>
            <a:endParaRPr lang="en-GB" sz="2000" b="1" i="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369455" y="995676"/>
            <a:ext cx="8168641" cy="879305"/>
          </a:xfrm>
          <a:prstGeom prst="rect">
            <a:avLst/>
          </a:prstGeom>
          <a:solidFill>
            <a:schemeClr val="bg1">
              <a:lumMod val="9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800" b="1" dirty="0">
                <a:solidFill>
                  <a:schemeClr val="accent1">
                    <a:lumMod val="50000"/>
                  </a:schemeClr>
                </a:solidFill>
                <a:latin typeface="Times New Roman" panose="02020603050405020304" pitchFamily="18" charset="0"/>
                <a:cs typeface="Times New Roman" panose="02020603050405020304" pitchFamily="18" charset="0"/>
              </a:rPr>
              <a:t>Investicionioni multiplikator </a:t>
            </a:r>
            <a:r>
              <a:rPr lang="sr-Latn-BA" sz="1800" dirty="0" smtClean="0">
                <a:solidFill>
                  <a:schemeClr val="tx1">
                    <a:lumMod val="65000"/>
                    <a:lumOff val="35000"/>
                  </a:schemeClr>
                </a:solidFill>
                <a:latin typeface="Times New Roman" panose="02020603050405020304" pitchFamily="18" charset="0"/>
                <a:cs typeface="Times New Roman" panose="02020603050405020304" pitchFamily="18" charset="0"/>
              </a:rPr>
              <a:t>je </a:t>
            </a:r>
            <a:r>
              <a:rPr lang="sr-Latn-BA" sz="1800" u="sng" dirty="0" smtClean="0">
                <a:solidFill>
                  <a:schemeClr val="accent1">
                    <a:lumMod val="50000"/>
                  </a:schemeClr>
                </a:solidFill>
                <a:latin typeface="Times New Roman" panose="02020603050405020304" pitchFamily="18" charset="0"/>
                <a:cs typeface="Times New Roman" panose="02020603050405020304" pitchFamily="18" charset="0"/>
              </a:rPr>
              <a:t>broj</a:t>
            </a:r>
            <a:r>
              <a:rPr lang="sr-Latn-BA" sz="1800" dirty="0" smtClean="0">
                <a:solidFill>
                  <a:schemeClr val="tx1">
                    <a:lumMod val="65000"/>
                    <a:lumOff val="35000"/>
                  </a:schemeClr>
                </a:solidFill>
                <a:latin typeface="Times New Roman" panose="02020603050405020304" pitchFamily="18" charset="0"/>
                <a:cs typeface="Times New Roman" panose="02020603050405020304" pitchFamily="18" charset="0"/>
              </a:rPr>
              <a:t> kojim treba </a:t>
            </a:r>
            <a:r>
              <a:rPr lang="sr-Latn-BA" sz="1800" b="1" dirty="0" smtClean="0">
                <a:solidFill>
                  <a:schemeClr val="tx1">
                    <a:lumMod val="65000"/>
                    <a:lumOff val="35000"/>
                  </a:schemeClr>
                </a:solidFill>
                <a:latin typeface="Times New Roman" panose="02020603050405020304" pitchFamily="18" charset="0"/>
                <a:cs typeface="Times New Roman" panose="02020603050405020304" pitchFamily="18" charset="0"/>
              </a:rPr>
              <a:t>pomnožiti veličinu investicija </a:t>
            </a:r>
            <a:r>
              <a:rPr lang="sr-Latn-BA" sz="1800" dirty="0" smtClean="0">
                <a:solidFill>
                  <a:schemeClr val="tx1">
                    <a:lumMod val="65000"/>
                    <a:lumOff val="35000"/>
                  </a:schemeClr>
                </a:solidFill>
                <a:latin typeface="Times New Roman" panose="02020603050405020304" pitchFamily="18" charset="0"/>
                <a:cs typeface="Times New Roman" panose="02020603050405020304" pitchFamily="18" charset="0"/>
              </a:rPr>
              <a:t>da bi se dobila </a:t>
            </a:r>
            <a:r>
              <a:rPr lang="sr-Latn-BA" sz="1800" b="1" dirty="0" smtClean="0">
                <a:solidFill>
                  <a:schemeClr val="tx1">
                    <a:lumMod val="65000"/>
                    <a:lumOff val="35000"/>
                  </a:schemeClr>
                </a:solidFill>
                <a:latin typeface="Times New Roman" panose="02020603050405020304" pitchFamily="18" charset="0"/>
                <a:cs typeface="Times New Roman" panose="02020603050405020304" pitchFamily="18" charset="0"/>
              </a:rPr>
              <a:t>veličina porasta dohodka </a:t>
            </a:r>
            <a:r>
              <a:rPr lang="sr-Latn-BA" sz="1800" dirty="0" smtClean="0">
                <a:solidFill>
                  <a:schemeClr val="tx1">
                    <a:lumMod val="65000"/>
                    <a:lumOff val="35000"/>
                  </a:schemeClr>
                </a:solidFill>
                <a:latin typeface="Times New Roman" panose="02020603050405020304" pitchFamily="18" charset="0"/>
                <a:cs typeface="Times New Roman" panose="02020603050405020304" pitchFamily="18" charset="0"/>
              </a:rPr>
              <a:t>od te investicije. On pokazuje </a:t>
            </a:r>
            <a:r>
              <a:rPr lang="sr-Latn-BA" sz="1800" dirty="0" smtClean="0">
                <a:solidFill>
                  <a:schemeClr val="accent1">
                    <a:lumMod val="50000"/>
                  </a:schemeClr>
                </a:solidFill>
                <a:latin typeface="Times New Roman" panose="02020603050405020304" pitchFamily="18" charset="0"/>
                <a:cs typeface="Times New Roman" panose="02020603050405020304" pitchFamily="18" charset="0"/>
              </a:rPr>
              <a:t>koliko će se puta povećati nacionalni dohodak</a:t>
            </a:r>
            <a:r>
              <a:rPr lang="sr-Latn-BA" sz="1800" dirty="0" smtClean="0">
                <a:solidFill>
                  <a:schemeClr val="tx1">
                    <a:lumMod val="65000"/>
                    <a:lumOff val="35000"/>
                  </a:schemeClr>
                </a:solidFill>
                <a:latin typeface="Times New Roman" panose="02020603050405020304" pitchFamily="18" charset="0"/>
                <a:cs typeface="Times New Roman" panose="02020603050405020304" pitchFamily="18" charset="0"/>
              </a:rPr>
              <a:t>, sa svakim povećanjem investicija. </a:t>
            </a:r>
          </a:p>
          <a:p>
            <a:pPr algn="just"/>
            <a:endParaRPr lang="sr-Latn-BA" sz="1800" dirty="0">
              <a:solidFill>
                <a:schemeClr val="tx1">
                  <a:lumMod val="65000"/>
                  <a:lumOff val="35000"/>
                </a:schemeClr>
              </a:solidFill>
              <a:latin typeface="Times New Roman" panose="02020603050405020304" pitchFamily="18" charset="0"/>
              <a:cs typeface="Times New Roman" panose="02020603050405020304" pitchFamily="18" charset="0"/>
            </a:endParaRPr>
          </a:p>
          <a:p>
            <a:pPr algn="just"/>
            <a:endParaRPr lang="sr-Latn-BA" sz="1800" dirty="0" smtClean="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7" name="Title 1"/>
          <p:cNvSpPr txBox="1">
            <a:spLocks/>
          </p:cNvSpPr>
          <p:nvPr/>
        </p:nvSpPr>
        <p:spPr>
          <a:xfrm>
            <a:off x="369455" y="2604842"/>
            <a:ext cx="8168641" cy="557885"/>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Investicionioni multiplikator, odnosno njegova veličina je određen graničnom sklonošću ka štednji odnosno njenim recipročnim izrazom. Što je granična sklonost ka štednji manja (a to će reći da je granična sklonost ka potrošnji veća), to je investicioni multiplikator veći.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a:p>
            <a:pPr algn="just"/>
            <a:endParaRPr lang="sr-Latn-BA" sz="1800" dirty="0" smtClean="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8" name="Title 1"/>
          <p:cNvSpPr txBox="1">
            <a:spLocks/>
          </p:cNvSpPr>
          <p:nvPr/>
        </p:nvSpPr>
        <p:spPr>
          <a:xfrm>
            <a:off x="369455" y="2079018"/>
            <a:ext cx="2750500" cy="367640"/>
          </a:xfrm>
          <a:prstGeom prst="rect">
            <a:avLst/>
          </a:prstGeom>
          <a:solidFill>
            <a:schemeClr val="bg1">
              <a:lumMod val="95000"/>
            </a:schemeClr>
          </a:solidFill>
          <a:ln w="28575">
            <a:solidFill>
              <a:schemeClr val="accent1">
                <a:lumMod val="50000"/>
              </a:schemeClr>
            </a:solidFill>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r-Latn-BA" sz="1800" dirty="0">
                <a:solidFill>
                  <a:schemeClr val="tx1">
                    <a:lumMod val="65000"/>
                    <a:lumOff val="35000"/>
                  </a:schemeClr>
                </a:solidFill>
                <a:latin typeface="Times New Roman" panose="02020603050405020304" pitchFamily="18" charset="0"/>
                <a:cs typeface="Times New Roman" panose="02020603050405020304" pitchFamily="18" charset="0"/>
              </a:rPr>
              <a:t> </a:t>
            </a:r>
            <a:r>
              <a:rPr lang="sr-Latn-BA" sz="1800" dirty="0" smtClean="0">
                <a:solidFill>
                  <a:schemeClr val="tx1">
                    <a:lumMod val="65000"/>
                    <a:lumOff val="35000"/>
                  </a:schemeClr>
                </a:solidFill>
                <a:latin typeface="Times New Roman" panose="02020603050405020304" pitchFamily="18" charset="0"/>
                <a:cs typeface="Times New Roman" panose="02020603050405020304" pitchFamily="18" charset="0"/>
              </a:rPr>
              <a:t>Investicioni multiplikator</a:t>
            </a:r>
            <a:endParaRPr lang="sr-Latn-BA" sz="1800" b="1" dirty="0" smtClean="0">
              <a:solidFill>
                <a:schemeClr val="accent2"/>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TextBox 8"/>
              <p:cNvSpPr txBox="1"/>
              <p:nvPr/>
            </p:nvSpPr>
            <p:spPr>
              <a:xfrm>
                <a:off x="3480261" y="2003536"/>
                <a:ext cx="586168" cy="518604"/>
              </a:xfrm>
              <a:prstGeom prst="rect">
                <a:avLst/>
              </a:prstGeom>
              <a:solidFill>
                <a:schemeClr val="bg1">
                  <a:lumMod val="95000"/>
                </a:schemeClr>
              </a:solidFill>
              <a:ln w="28575">
                <a:solidFill>
                  <a:schemeClr val="accent1">
                    <a:lumMod val="50000"/>
                  </a:schemeClr>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b="1" i="1" smtClean="0">
                              <a:latin typeface="Cambria Math" panose="02040503050406030204" pitchFamily="18" charset="0"/>
                            </a:rPr>
                          </m:ctrlPr>
                        </m:fPr>
                        <m:num>
                          <m:r>
                            <a:rPr lang="en-GB" b="1" i="0" smtClean="0">
                              <a:latin typeface="Cambria Math" panose="02040503050406030204" pitchFamily="18" charset="0"/>
                            </a:rPr>
                            <m:t>∆</m:t>
                          </m:r>
                          <m:r>
                            <a:rPr lang="sr-Latn-BA" b="1" i="0" smtClean="0">
                              <a:latin typeface="Cambria Math" panose="02040503050406030204" pitchFamily="18" charset="0"/>
                            </a:rPr>
                            <m:t>𝐘</m:t>
                          </m:r>
                        </m:num>
                        <m:den>
                          <m:r>
                            <a:rPr lang="en-GB" b="1" i="0" smtClean="0">
                              <a:latin typeface="Cambria Math" panose="02040503050406030204" pitchFamily="18" charset="0"/>
                            </a:rPr>
                            <m:t>∆</m:t>
                          </m:r>
                          <m:r>
                            <a:rPr lang="sr-Latn-BA" b="1" i="0" smtClean="0">
                              <a:latin typeface="Cambria Math" panose="02040503050406030204" pitchFamily="18" charset="0"/>
                            </a:rPr>
                            <m:t>𝐈</m:t>
                          </m:r>
                        </m:den>
                      </m:f>
                    </m:oMath>
                  </m:oMathPara>
                </a14:m>
                <a:endParaRPr lang="en-GB" b="1" dirty="0"/>
              </a:p>
            </p:txBody>
          </p:sp>
        </mc:Choice>
        <mc:Fallback xmlns="">
          <p:sp>
            <p:nvSpPr>
              <p:cNvPr id="9" name="TextBox 8"/>
              <p:cNvSpPr txBox="1">
                <a:spLocks noRot="1" noChangeAspect="1" noMove="1" noResize="1" noEditPoints="1" noAdjustHandles="1" noChangeArrowheads="1" noChangeShapeType="1" noTextEdit="1"/>
              </p:cNvSpPr>
              <p:nvPr/>
            </p:nvSpPr>
            <p:spPr>
              <a:xfrm>
                <a:off x="3480261" y="2003536"/>
                <a:ext cx="586168" cy="518604"/>
              </a:xfrm>
              <a:prstGeom prst="rect">
                <a:avLst/>
              </a:prstGeom>
              <a:blipFill>
                <a:blip r:embed="rId9"/>
                <a:stretch>
                  <a:fillRect/>
                </a:stretch>
              </a:blipFill>
              <a:ln w="28575">
                <a:solidFill>
                  <a:schemeClr val="accent1">
                    <a:lumMod val="50000"/>
                  </a:schemeClr>
                </a:solidFill>
              </a:ln>
            </p:spPr>
            <p:txBody>
              <a:bodyPr/>
              <a:lstStyle/>
              <a:p>
                <a:r>
                  <a:rPr lang="en-GB">
                    <a:noFill/>
                  </a:rPr>
                  <a:t> </a:t>
                </a:r>
              </a:p>
            </p:txBody>
          </p:sp>
        </mc:Fallback>
      </mc:AlternateContent>
      <p:sp>
        <p:nvSpPr>
          <p:cNvPr id="10" name="Title 1"/>
          <p:cNvSpPr txBox="1">
            <a:spLocks/>
          </p:cNvSpPr>
          <p:nvPr/>
        </p:nvSpPr>
        <p:spPr>
          <a:xfrm>
            <a:off x="4679776" y="3589626"/>
            <a:ext cx="2750500" cy="588922"/>
          </a:xfrm>
          <a:prstGeom prst="rect">
            <a:avLst/>
          </a:prstGeom>
          <a:solidFill>
            <a:schemeClr val="bg1">
              <a:lumMod val="95000"/>
            </a:schemeClr>
          </a:solidFill>
          <a:ln w="28575">
            <a:solidFill>
              <a:schemeClr val="accent1">
                <a:lumMod val="50000"/>
              </a:schemeClr>
            </a:solidFill>
            <a:prstDash val="sysDash"/>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r-Latn-BA" sz="1800" dirty="0">
                <a:solidFill>
                  <a:schemeClr val="tx1">
                    <a:lumMod val="65000"/>
                    <a:lumOff val="35000"/>
                  </a:schemeClr>
                </a:solidFill>
                <a:latin typeface="Times New Roman" panose="02020603050405020304" pitchFamily="18" charset="0"/>
                <a:cs typeface="Times New Roman" panose="02020603050405020304" pitchFamily="18" charset="0"/>
              </a:rPr>
              <a:t> </a:t>
            </a:r>
            <a:r>
              <a:rPr lang="sr-Latn-BA" sz="1800" dirty="0" smtClean="0">
                <a:solidFill>
                  <a:schemeClr val="tx1">
                    <a:lumMod val="65000"/>
                    <a:lumOff val="35000"/>
                  </a:schemeClr>
                </a:solidFill>
                <a:latin typeface="Times New Roman" panose="02020603050405020304" pitchFamily="18" charset="0"/>
                <a:cs typeface="Times New Roman" panose="02020603050405020304" pitchFamily="18" charset="0"/>
              </a:rPr>
              <a:t>Granična sklonost ka potrošnji  (b) </a:t>
            </a:r>
            <a:endParaRPr lang="sr-Latn-BA" sz="1800" b="1" dirty="0" smtClean="0">
              <a:solidFill>
                <a:schemeClr val="accent2"/>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TextBox 10"/>
              <p:cNvSpPr txBox="1"/>
              <p:nvPr/>
            </p:nvSpPr>
            <p:spPr>
              <a:xfrm>
                <a:off x="7629236" y="3580152"/>
                <a:ext cx="530750" cy="518604"/>
              </a:xfrm>
              <a:prstGeom prst="rect">
                <a:avLst/>
              </a:prstGeom>
              <a:solidFill>
                <a:schemeClr val="bg1">
                  <a:lumMod val="85000"/>
                </a:schemeClr>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b="1" i="1" smtClean="0">
                              <a:latin typeface="Cambria Math" panose="02040503050406030204" pitchFamily="18" charset="0"/>
                            </a:rPr>
                          </m:ctrlPr>
                        </m:fPr>
                        <m:num>
                          <m:r>
                            <a:rPr lang="en-GB" b="1" i="0" smtClean="0">
                              <a:latin typeface="Cambria Math" panose="02040503050406030204" pitchFamily="18" charset="0"/>
                            </a:rPr>
                            <m:t>∆</m:t>
                          </m:r>
                          <m:r>
                            <a:rPr lang="sr-Latn-BA" b="1" i="0" smtClean="0">
                              <a:latin typeface="Cambria Math" panose="02040503050406030204" pitchFamily="18" charset="0"/>
                            </a:rPr>
                            <m:t>𝐂</m:t>
                          </m:r>
                        </m:num>
                        <m:den>
                          <m:r>
                            <a:rPr lang="en-GB" b="1" i="0" smtClean="0">
                              <a:latin typeface="Cambria Math" panose="02040503050406030204" pitchFamily="18" charset="0"/>
                            </a:rPr>
                            <m:t>∆</m:t>
                          </m:r>
                          <m:r>
                            <a:rPr lang="sr-Latn-BA" b="1" i="0" smtClean="0">
                              <a:latin typeface="Cambria Math" panose="02040503050406030204" pitchFamily="18" charset="0"/>
                            </a:rPr>
                            <m:t>𝐘</m:t>
                          </m:r>
                        </m:den>
                      </m:f>
                    </m:oMath>
                  </m:oMathPara>
                </a14:m>
                <a:endParaRPr lang="en-GB" b="1" dirty="0"/>
              </a:p>
            </p:txBody>
          </p:sp>
        </mc:Choice>
        <mc:Fallback xmlns="">
          <p:sp>
            <p:nvSpPr>
              <p:cNvPr id="11" name="TextBox 10"/>
              <p:cNvSpPr txBox="1">
                <a:spLocks noRot="1" noChangeAspect="1" noMove="1" noResize="1" noEditPoints="1" noAdjustHandles="1" noChangeArrowheads="1" noChangeShapeType="1" noTextEdit="1"/>
              </p:cNvSpPr>
              <p:nvPr/>
            </p:nvSpPr>
            <p:spPr>
              <a:xfrm>
                <a:off x="7629236" y="3580152"/>
                <a:ext cx="530750" cy="518604"/>
              </a:xfrm>
              <a:prstGeom prst="rect">
                <a:avLst/>
              </a:prstGeom>
              <a:blipFill>
                <a:blip r:embed="rId10"/>
                <a:stretch>
                  <a:fillRect/>
                </a:stretch>
              </a:blipFill>
            </p:spPr>
            <p:txBody>
              <a:bodyPr/>
              <a:lstStyle/>
              <a:p>
                <a:r>
                  <a:rPr lang="en-GB">
                    <a:noFill/>
                  </a:rPr>
                  <a:t> </a:t>
                </a:r>
              </a:p>
            </p:txBody>
          </p:sp>
        </mc:Fallback>
      </mc:AlternateContent>
      <p:sp>
        <p:nvSpPr>
          <p:cNvPr id="12" name="Title 1"/>
          <p:cNvSpPr txBox="1">
            <a:spLocks/>
          </p:cNvSpPr>
          <p:nvPr/>
        </p:nvSpPr>
        <p:spPr>
          <a:xfrm>
            <a:off x="4716551" y="4327438"/>
            <a:ext cx="2750500" cy="588922"/>
          </a:xfrm>
          <a:prstGeom prst="rect">
            <a:avLst/>
          </a:prstGeom>
          <a:solidFill>
            <a:schemeClr val="bg1">
              <a:lumMod val="95000"/>
            </a:schemeClr>
          </a:solidFill>
          <a:ln w="28575">
            <a:solidFill>
              <a:schemeClr val="accent1">
                <a:lumMod val="50000"/>
              </a:schemeClr>
            </a:solidFill>
            <a:prstDash val="sysDash"/>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r-Latn-BA" sz="1800" dirty="0">
                <a:solidFill>
                  <a:schemeClr val="tx1">
                    <a:lumMod val="65000"/>
                    <a:lumOff val="35000"/>
                  </a:schemeClr>
                </a:solidFill>
                <a:latin typeface="Times New Roman" panose="02020603050405020304" pitchFamily="18" charset="0"/>
                <a:cs typeface="Times New Roman" panose="02020603050405020304" pitchFamily="18" charset="0"/>
              </a:rPr>
              <a:t> </a:t>
            </a:r>
            <a:r>
              <a:rPr lang="sr-Latn-BA" sz="1800" dirty="0" smtClean="0">
                <a:solidFill>
                  <a:schemeClr val="tx1">
                    <a:lumMod val="65000"/>
                    <a:lumOff val="35000"/>
                  </a:schemeClr>
                </a:solidFill>
                <a:latin typeface="Times New Roman" panose="02020603050405020304" pitchFamily="18" charset="0"/>
                <a:cs typeface="Times New Roman" panose="02020603050405020304" pitchFamily="18" charset="0"/>
              </a:rPr>
              <a:t>Granična sklonost ka štednji (s) </a:t>
            </a:r>
            <a:endParaRPr lang="sr-Latn-BA" sz="1800" b="1" dirty="0" smtClean="0">
              <a:solidFill>
                <a:schemeClr val="accent2"/>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TextBox 12"/>
              <p:cNvSpPr txBox="1"/>
              <p:nvPr/>
            </p:nvSpPr>
            <p:spPr>
              <a:xfrm>
                <a:off x="7629236" y="4327438"/>
                <a:ext cx="530750" cy="518604"/>
              </a:xfrm>
              <a:prstGeom prst="rect">
                <a:avLst/>
              </a:prstGeom>
              <a:solidFill>
                <a:schemeClr val="bg1">
                  <a:lumMod val="85000"/>
                </a:schemeClr>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b="1" i="1" smtClean="0">
                              <a:latin typeface="Cambria Math" panose="02040503050406030204" pitchFamily="18" charset="0"/>
                            </a:rPr>
                          </m:ctrlPr>
                        </m:fPr>
                        <m:num>
                          <m:r>
                            <a:rPr lang="en-GB" b="1" i="0" smtClean="0">
                              <a:latin typeface="Cambria Math" panose="02040503050406030204" pitchFamily="18" charset="0"/>
                            </a:rPr>
                            <m:t>∆</m:t>
                          </m:r>
                          <m:r>
                            <a:rPr lang="sr-Latn-BA" b="1" i="0" smtClean="0">
                              <a:latin typeface="Cambria Math" panose="02040503050406030204" pitchFamily="18" charset="0"/>
                            </a:rPr>
                            <m:t>𝐒</m:t>
                          </m:r>
                        </m:num>
                        <m:den>
                          <m:r>
                            <a:rPr lang="en-GB" b="1" i="0" smtClean="0">
                              <a:latin typeface="Cambria Math" panose="02040503050406030204" pitchFamily="18" charset="0"/>
                            </a:rPr>
                            <m:t>∆</m:t>
                          </m:r>
                          <m:r>
                            <a:rPr lang="sr-Latn-BA" b="1" i="0" smtClean="0">
                              <a:latin typeface="Cambria Math" panose="02040503050406030204" pitchFamily="18" charset="0"/>
                            </a:rPr>
                            <m:t>𝐘</m:t>
                          </m:r>
                        </m:den>
                      </m:f>
                    </m:oMath>
                  </m:oMathPara>
                </a14:m>
                <a:endParaRPr lang="en-GB" b="1" dirty="0"/>
              </a:p>
            </p:txBody>
          </p:sp>
        </mc:Choice>
        <mc:Fallback xmlns="">
          <p:sp>
            <p:nvSpPr>
              <p:cNvPr id="13" name="TextBox 12"/>
              <p:cNvSpPr txBox="1">
                <a:spLocks noRot="1" noChangeAspect="1" noMove="1" noResize="1" noEditPoints="1" noAdjustHandles="1" noChangeArrowheads="1" noChangeShapeType="1" noTextEdit="1"/>
              </p:cNvSpPr>
              <p:nvPr/>
            </p:nvSpPr>
            <p:spPr>
              <a:xfrm>
                <a:off x="7629236" y="4327438"/>
                <a:ext cx="530750" cy="518604"/>
              </a:xfrm>
              <a:prstGeom prst="rect">
                <a:avLst/>
              </a:prstGeom>
              <a:blipFill>
                <a:blip r:embed="rId11"/>
                <a:stretch>
                  <a:fillRect/>
                </a:stretch>
              </a:blipFill>
            </p:spPr>
            <p:txBody>
              <a:bodyPr/>
              <a:lstStyle/>
              <a:p>
                <a:r>
                  <a:rPr lang="en-GB">
                    <a:noFill/>
                  </a:rPr>
                  <a:t> </a:t>
                </a:r>
              </a:p>
            </p:txBody>
          </p:sp>
        </mc:Fallback>
      </mc:AlternateContent>
      <p:sp>
        <p:nvSpPr>
          <p:cNvPr id="14" name="Title 1"/>
          <p:cNvSpPr txBox="1">
            <a:spLocks/>
          </p:cNvSpPr>
          <p:nvPr/>
        </p:nvSpPr>
        <p:spPr>
          <a:xfrm>
            <a:off x="4716551" y="5046622"/>
            <a:ext cx="2750500" cy="588922"/>
          </a:xfrm>
          <a:prstGeom prst="rect">
            <a:avLst/>
          </a:prstGeom>
          <a:solidFill>
            <a:schemeClr val="bg1">
              <a:lumMod val="95000"/>
            </a:schemeClr>
          </a:solidFill>
          <a:ln w="28575">
            <a:solidFill>
              <a:schemeClr val="accent1">
                <a:lumMod val="50000"/>
              </a:schemeClr>
            </a:solidFill>
            <a:prstDash val="sysDash"/>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r-Latn-BA" sz="1800" dirty="0">
                <a:solidFill>
                  <a:schemeClr val="tx1">
                    <a:lumMod val="65000"/>
                    <a:lumOff val="35000"/>
                  </a:schemeClr>
                </a:solidFill>
                <a:latin typeface="Times New Roman" panose="02020603050405020304" pitchFamily="18" charset="0"/>
                <a:cs typeface="Times New Roman" panose="02020603050405020304" pitchFamily="18" charset="0"/>
              </a:rPr>
              <a:t> </a:t>
            </a:r>
            <a:r>
              <a:rPr lang="sr-Latn-BA" sz="1800" dirty="0" smtClean="0">
                <a:solidFill>
                  <a:schemeClr val="tx1">
                    <a:lumMod val="65000"/>
                    <a:lumOff val="35000"/>
                  </a:schemeClr>
                </a:solidFill>
                <a:latin typeface="Times New Roman" panose="02020603050405020304" pitchFamily="18" charset="0"/>
                <a:cs typeface="Times New Roman" panose="02020603050405020304" pitchFamily="18" charset="0"/>
              </a:rPr>
              <a:t>Granična sklonost ka uvozu (m) </a:t>
            </a:r>
            <a:endParaRPr lang="sr-Latn-BA" sz="1800" b="1" dirty="0" smtClean="0">
              <a:solidFill>
                <a:schemeClr val="accent2"/>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5" name="TextBox 14"/>
              <p:cNvSpPr txBox="1"/>
              <p:nvPr/>
            </p:nvSpPr>
            <p:spPr>
              <a:xfrm>
                <a:off x="7702786" y="5066994"/>
                <a:ext cx="530750" cy="518604"/>
              </a:xfrm>
              <a:prstGeom prst="rect">
                <a:avLst/>
              </a:prstGeom>
              <a:solidFill>
                <a:schemeClr val="bg1">
                  <a:lumMod val="85000"/>
                </a:schemeClr>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b="1" i="1" smtClean="0">
                              <a:latin typeface="Cambria Math" panose="02040503050406030204" pitchFamily="18" charset="0"/>
                            </a:rPr>
                          </m:ctrlPr>
                        </m:fPr>
                        <m:num>
                          <m:r>
                            <a:rPr lang="en-GB" b="1" i="0" smtClean="0">
                              <a:latin typeface="Cambria Math" panose="02040503050406030204" pitchFamily="18" charset="0"/>
                            </a:rPr>
                            <m:t>∆</m:t>
                          </m:r>
                          <m:r>
                            <a:rPr lang="sr-Latn-BA" b="1" i="0" smtClean="0">
                              <a:latin typeface="Cambria Math" panose="02040503050406030204" pitchFamily="18" charset="0"/>
                            </a:rPr>
                            <m:t>𝐌</m:t>
                          </m:r>
                        </m:num>
                        <m:den>
                          <m:r>
                            <a:rPr lang="en-GB" b="1" i="0" smtClean="0">
                              <a:latin typeface="Cambria Math" panose="02040503050406030204" pitchFamily="18" charset="0"/>
                            </a:rPr>
                            <m:t>∆</m:t>
                          </m:r>
                          <m:r>
                            <a:rPr lang="sr-Latn-BA" b="1" i="0" smtClean="0">
                              <a:latin typeface="Cambria Math" panose="02040503050406030204" pitchFamily="18" charset="0"/>
                            </a:rPr>
                            <m:t>𝐘</m:t>
                          </m:r>
                        </m:den>
                      </m:f>
                    </m:oMath>
                  </m:oMathPara>
                </a14:m>
                <a:endParaRPr lang="en-GB" b="1" dirty="0"/>
              </a:p>
            </p:txBody>
          </p:sp>
        </mc:Choice>
        <mc:Fallback xmlns="">
          <p:sp>
            <p:nvSpPr>
              <p:cNvPr id="15" name="TextBox 14"/>
              <p:cNvSpPr txBox="1">
                <a:spLocks noRot="1" noChangeAspect="1" noMove="1" noResize="1" noEditPoints="1" noAdjustHandles="1" noChangeArrowheads="1" noChangeShapeType="1" noTextEdit="1"/>
              </p:cNvSpPr>
              <p:nvPr/>
            </p:nvSpPr>
            <p:spPr>
              <a:xfrm>
                <a:off x="7702786" y="5066994"/>
                <a:ext cx="530750" cy="518604"/>
              </a:xfrm>
              <a:prstGeom prst="rect">
                <a:avLst/>
              </a:prstGeom>
              <a:blipFill>
                <a:blip r:embed="rId12"/>
                <a:stretch>
                  <a:fillRect/>
                </a:stretch>
              </a:blipFill>
            </p:spPr>
            <p:txBody>
              <a:bodyPr/>
              <a:lstStyle/>
              <a:p>
                <a:r>
                  <a:rPr lang="en-GB">
                    <a:noFill/>
                  </a:rPr>
                  <a:t> </a:t>
                </a:r>
              </a:p>
            </p:txBody>
          </p:sp>
        </mc:Fallback>
      </mc:AlternateContent>
      <p:sp>
        <p:nvSpPr>
          <p:cNvPr id="19" name="Title 1"/>
          <p:cNvSpPr txBox="1">
            <a:spLocks/>
          </p:cNvSpPr>
          <p:nvPr/>
        </p:nvSpPr>
        <p:spPr>
          <a:xfrm>
            <a:off x="4758664" y="5817566"/>
            <a:ext cx="2750500" cy="588922"/>
          </a:xfrm>
          <a:prstGeom prst="rect">
            <a:avLst/>
          </a:prstGeom>
          <a:solidFill>
            <a:schemeClr val="bg1">
              <a:lumMod val="95000"/>
            </a:schemeClr>
          </a:solidFill>
          <a:ln w="28575">
            <a:solidFill>
              <a:schemeClr val="accent1">
                <a:lumMod val="50000"/>
              </a:schemeClr>
            </a:solidFill>
            <a:prstDash val="sysDash"/>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r-Latn-BA" sz="1800" dirty="0">
                <a:solidFill>
                  <a:schemeClr val="tx1">
                    <a:lumMod val="65000"/>
                    <a:lumOff val="35000"/>
                  </a:schemeClr>
                </a:solidFill>
                <a:latin typeface="Times New Roman" panose="02020603050405020304" pitchFamily="18" charset="0"/>
                <a:cs typeface="Times New Roman" panose="02020603050405020304" pitchFamily="18" charset="0"/>
              </a:rPr>
              <a:t> </a:t>
            </a:r>
            <a:r>
              <a:rPr lang="sr-Latn-BA" sz="1800" dirty="0" smtClean="0">
                <a:solidFill>
                  <a:schemeClr val="tx1">
                    <a:lumMod val="65000"/>
                    <a:lumOff val="35000"/>
                  </a:schemeClr>
                </a:solidFill>
                <a:latin typeface="Times New Roman" panose="02020603050405020304" pitchFamily="18" charset="0"/>
                <a:cs typeface="Times New Roman" panose="02020603050405020304" pitchFamily="18" charset="0"/>
              </a:rPr>
              <a:t>Spoljnotrgovinski multiplikator </a:t>
            </a:r>
            <a:endParaRPr lang="sr-Latn-BA" sz="1800" b="1" dirty="0" smtClean="0">
              <a:solidFill>
                <a:schemeClr val="accent2"/>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0" name="TextBox 19"/>
              <p:cNvSpPr txBox="1"/>
              <p:nvPr/>
            </p:nvSpPr>
            <p:spPr>
              <a:xfrm>
                <a:off x="7702786" y="5814280"/>
                <a:ext cx="530750" cy="518604"/>
              </a:xfrm>
              <a:prstGeom prst="rect">
                <a:avLst/>
              </a:prstGeom>
              <a:solidFill>
                <a:schemeClr val="bg1">
                  <a:lumMod val="85000"/>
                </a:schemeClr>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b="1" i="1" smtClean="0">
                              <a:latin typeface="Cambria Math" panose="02040503050406030204" pitchFamily="18" charset="0"/>
                            </a:rPr>
                          </m:ctrlPr>
                        </m:fPr>
                        <m:num>
                          <m:r>
                            <a:rPr lang="en-GB" b="1" i="0" smtClean="0">
                              <a:latin typeface="Cambria Math" panose="02040503050406030204" pitchFamily="18" charset="0"/>
                            </a:rPr>
                            <m:t>∆</m:t>
                          </m:r>
                          <m:r>
                            <a:rPr lang="sr-Latn-BA" b="1" i="0" smtClean="0">
                              <a:latin typeface="Cambria Math" panose="02040503050406030204" pitchFamily="18" charset="0"/>
                            </a:rPr>
                            <m:t>𝐘</m:t>
                          </m:r>
                        </m:num>
                        <m:den>
                          <m:r>
                            <a:rPr lang="en-GB" b="1" i="0" smtClean="0">
                              <a:latin typeface="Cambria Math" panose="02040503050406030204" pitchFamily="18" charset="0"/>
                            </a:rPr>
                            <m:t>∆</m:t>
                          </m:r>
                          <m:r>
                            <a:rPr lang="sr-Latn-BA" b="1" i="0" smtClean="0">
                              <a:latin typeface="Cambria Math" panose="02040503050406030204" pitchFamily="18" charset="0"/>
                            </a:rPr>
                            <m:t>𝐗</m:t>
                          </m:r>
                        </m:den>
                      </m:f>
                    </m:oMath>
                  </m:oMathPara>
                </a14:m>
                <a:endParaRPr lang="en-GB" b="1" dirty="0"/>
              </a:p>
            </p:txBody>
          </p:sp>
        </mc:Choice>
        <mc:Fallback xmlns="">
          <p:sp>
            <p:nvSpPr>
              <p:cNvPr id="20" name="TextBox 19"/>
              <p:cNvSpPr txBox="1">
                <a:spLocks noRot="1" noChangeAspect="1" noMove="1" noResize="1" noEditPoints="1" noAdjustHandles="1" noChangeArrowheads="1" noChangeShapeType="1" noTextEdit="1"/>
              </p:cNvSpPr>
              <p:nvPr/>
            </p:nvSpPr>
            <p:spPr>
              <a:xfrm>
                <a:off x="7702786" y="5814280"/>
                <a:ext cx="530750" cy="518604"/>
              </a:xfrm>
              <a:prstGeom prst="rect">
                <a:avLst/>
              </a:prstGeom>
              <a:blipFill>
                <a:blip r:embed="rId13"/>
                <a:stretch>
                  <a:fillRect/>
                </a:stretch>
              </a:blipFill>
            </p:spPr>
            <p:txBody>
              <a:bodyPr/>
              <a:lstStyle/>
              <a:p>
                <a:r>
                  <a:rPr lang="en-GB">
                    <a:noFill/>
                  </a:rPr>
                  <a:t> </a:t>
                </a:r>
              </a:p>
            </p:txBody>
          </p:sp>
        </mc:Fallback>
      </mc:AlternateContent>
      <p:sp>
        <p:nvSpPr>
          <p:cNvPr id="21" name="Equal 20"/>
          <p:cNvSpPr/>
          <p:nvPr/>
        </p:nvSpPr>
        <p:spPr>
          <a:xfrm>
            <a:off x="3184345" y="2202706"/>
            <a:ext cx="221673" cy="211379"/>
          </a:xfrm>
          <a:prstGeom prst="mathEqual">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4" name="Title 1"/>
          <p:cNvSpPr txBox="1">
            <a:spLocks/>
          </p:cNvSpPr>
          <p:nvPr/>
        </p:nvSpPr>
        <p:spPr>
          <a:xfrm>
            <a:off x="369455" y="3695260"/>
            <a:ext cx="4111361" cy="2036818"/>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Investicionioni multiplikator, Džon Mejnard Kejns (1883. – 1946), jedan je od cjenjenih ekonomskih mislilaca, koji je tvrdio da investicije dovode do privrednih ciklusa. Kejns je u kretanje privrednih ciklusa uveo i kategoriju poznatu kao „</a:t>
            </a:r>
            <a:r>
              <a:rPr lang="sr-Latn-BA" sz="1600" b="1" i="1" dirty="0" smtClean="0">
                <a:solidFill>
                  <a:schemeClr val="accent1">
                    <a:lumMod val="50000"/>
                  </a:schemeClr>
                </a:solidFill>
                <a:latin typeface="Times New Roman" panose="02020603050405020304" pitchFamily="18" charset="0"/>
                <a:cs typeface="Times New Roman" panose="02020603050405020304" pitchFamily="18" charset="0"/>
              </a:rPr>
              <a:t>Kejnsov multiplikator“. </a:t>
            </a:r>
          </a:p>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Multiplikatorom objašnjava da će se povećanje investicija dovesti do povećanja realnog nacionalnog dohodka u većem obimu nego što je povećanje samih investicija i obrnuto. </a:t>
            </a:r>
          </a:p>
        </p:txBody>
      </p:sp>
      <p:sp>
        <p:nvSpPr>
          <p:cNvPr id="25" name="Rounded Rectangle 24"/>
          <p:cNvSpPr/>
          <p:nvPr/>
        </p:nvSpPr>
        <p:spPr>
          <a:xfrm>
            <a:off x="5467927" y="361900"/>
            <a:ext cx="3433641" cy="31096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dirty="0" smtClean="0"/>
              <a:t>Investicioni multiplikator </a:t>
            </a:r>
            <a:endParaRPr lang="en-GB" dirty="0"/>
          </a:p>
        </p:txBody>
      </p:sp>
    </p:spTree>
    <p:extLst>
      <p:ext uri="{BB962C8B-B14F-4D97-AF65-F5344CB8AC3E}">
        <p14:creationId xmlns:p14="http://schemas.microsoft.com/office/powerpoint/2010/main" val="2552923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13</a:t>
            </a:fld>
            <a:endParaRPr lang="en-US" dirty="0"/>
          </a:p>
        </p:txBody>
      </p:sp>
      <p:sp>
        <p:nvSpPr>
          <p:cNvPr id="3" name="Rounded Rectangle 2"/>
          <p:cNvSpPr/>
          <p:nvPr/>
        </p:nvSpPr>
        <p:spPr>
          <a:xfrm>
            <a:off x="102286" y="237985"/>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1. Nacionalni dohodak u zatvorenoj ramjeni </a:t>
            </a:r>
            <a:endParaRPr lang="en-GB" sz="2000" b="1" i="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5054227" y="1470967"/>
            <a:ext cx="2780893" cy="367640"/>
          </a:xfrm>
          <a:prstGeom prst="rect">
            <a:avLst/>
          </a:prstGeom>
          <a:solidFill>
            <a:schemeClr val="bg1">
              <a:lumMod val="95000"/>
            </a:schemeClr>
          </a:solidFill>
          <a:ln w="28575">
            <a:solidFill>
              <a:schemeClr val="accent1">
                <a:lumMod val="50000"/>
              </a:schemeClr>
            </a:solidFill>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a:solidFill>
                  <a:schemeClr val="tx1">
                    <a:lumMod val="65000"/>
                    <a:lumOff val="35000"/>
                  </a:schemeClr>
                </a:solidFill>
                <a:latin typeface="Times New Roman" panose="02020603050405020304" pitchFamily="18" charset="0"/>
                <a:cs typeface="Times New Roman" panose="02020603050405020304" pitchFamily="18" charset="0"/>
              </a:rPr>
              <a:t> </a:t>
            </a:r>
            <a:r>
              <a:rPr lang="sr-Latn-BA" sz="1800" dirty="0" smtClean="0">
                <a:solidFill>
                  <a:schemeClr val="tx1">
                    <a:lumMod val="65000"/>
                    <a:lumOff val="35000"/>
                  </a:schemeClr>
                </a:solidFill>
                <a:latin typeface="Times New Roman" panose="02020603050405020304" pitchFamily="18" charset="0"/>
                <a:cs typeface="Times New Roman" panose="02020603050405020304" pitchFamily="18" charset="0"/>
              </a:rPr>
              <a:t>= </a:t>
            </a:r>
            <a:r>
              <a:rPr lang="sr-Latn-BA" sz="1800" dirty="0" smtClean="0">
                <a:solidFill>
                  <a:schemeClr val="tx1"/>
                </a:solidFill>
                <a:latin typeface="Times New Roman" panose="02020603050405020304" pitchFamily="18" charset="0"/>
                <a:cs typeface="Times New Roman" panose="02020603050405020304" pitchFamily="18" charset="0"/>
              </a:rPr>
              <a:t>∆</a:t>
            </a:r>
            <a:r>
              <a:rPr lang="sr-Latn-BA" sz="1800" dirty="0">
                <a:solidFill>
                  <a:schemeClr val="tx1"/>
                </a:solidFill>
                <a:latin typeface="Times New Roman" panose="02020603050405020304" pitchFamily="18" charset="0"/>
                <a:cs typeface="Times New Roman" panose="02020603050405020304" pitchFamily="18" charset="0"/>
              </a:rPr>
              <a:t>Y / ∆</a:t>
            </a:r>
            <a:r>
              <a:rPr lang="sr-Latn-BA" sz="1800" dirty="0" smtClean="0">
                <a:solidFill>
                  <a:schemeClr val="tx1"/>
                </a:solidFill>
                <a:latin typeface="Times New Roman" panose="02020603050405020304" pitchFamily="18" charset="0"/>
                <a:cs typeface="Times New Roman" panose="02020603050405020304" pitchFamily="18" charset="0"/>
              </a:rPr>
              <a:t>I</a:t>
            </a:r>
            <a:endParaRPr lang="sr-Latn-BA" sz="1800" b="1" dirty="0" smtClean="0">
              <a:solidFill>
                <a:schemeClr val="accent2"/>
              </a:solidFill>
              <a:latin typeface="Times New Roman" panose="02020603050405020304" pitchFamily="18" charset="0"/>
              <a:cs typeface="Times New Roman" panose="02020603050405020304" pitchFamily="18" charset="0"/>
            </a:endParaRPr>
          </a:p>
        </p:txBody>
      </p:sp>
      <p:cxnSp>
        <p:nvCxnSpPr>
          <p:cNvPr id="9" name="Straight Arrow Connector 8"/>
          <p:cNvCxnSpPr/>
          <p:nvPr/>
        </p:nvCxnSpPr>
        <p:spPr>
          <a:xfrm flipV="1">
            <a:off x="517236" y="5394036"/>
            <a:ext cx="3334328" cy="923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517236" y="2895598"/>
            <a:ext cx="4618" cy="249843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546895" y="2968585"/>
            <a:ext cx="2884070" cy="2432767"/>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3382657" y="2701020"/>
            <a:ext cx="544947" cy="240146"/>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dirty="0" smtClean="0">
                <a:solidFill>
                  <a:schemeClr val="tx1"/>
                </a:solidFill>
              </a:rPr>
              <a:t>S</a:t>
            </a:r>
            <a:endParaRPr lang="en-GB" dirty="0">
              <a:solidFill>
                <a:schemeClr val="tx1"/>
              </a:solidFill>
            </a:endParaRPr>
          </a:p>
        </p:txBody>
      </p:sp>
      <p:sp>
        <p:nvSpPr>
          <p:cNvPr id="28" name="Oval 27"/>
          <p:cNvSpPr/>
          <p:nvPr/>
        </p:nvSpPr>
        <p:spPr>
          <a:xfrm>
            <a:off x="3804741" y="5485955"/>
            <a:ext cx="544947" cy="24014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sz="1200" dirty="0" smtClean="0">
                <a:solidFill>
                  <a:schemeClr val="tx1"/>
                </a:solidFill>
              </a:rPr>
              <a:t>y</a:t>
            </a:r>
            <a:endParaRPr lang="en-GB" sz="1200" dirty="0">
              <a:solidFill>
                <a:schemeClr val="tx1"/>
              </a:solidFill>
            </a:endParaRPr>
          </a:p>
        </p:txBody>
      </p:sp>
      <p:sp>
        <p:nvSpPr>
          <p:cNvPr id="29" name="Oval 28"/>
          <p:cNvSpPr/>
          <p:nvPr/>
        </p:nvSpPr>
        <p:spPr>
          <a:xfrm>
            <a:off x="-42541" y="2786239"/>
            <a:ext cx="544947" cy="24014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sz="1100" dirty="0" smtClean="0">
                <a:solidFill>
                  <a:schemeClr val="tx1"/>
                </a:solidFill>
              </a:rPr>
              <a:t>S, I</a:t>
            </a:r>
            <a:endParaRPr lang="en-GB" sz="1100" dirty="0">
              <a:solidFill>
                <a:schemeClr val="tx1"/>
              </a:solidFill>
            </a:endParaRPr>
          </a:p>
        </p:txBody>
      </p:sp>
      <p:sp>
        <p:nvSpPr>
          <p:cNvPr id="30" name="Rectangle 29"/>
          <p:cNvSpPr/>
          <p:nvPr/>
        </p:nvSpPr>
        <p:spPr>
          <a:xfrm>
            <a:off x="452580" y="5853490"/>
            <a:ext cx="3509820" cy="492007"/>
          </a:xfrm>
          <a:prstGeom prst="rect">
            <a:avLst/>
          </a:prstGeom>
          <a:solidFill>
            <a:schemeClr val="bg1">
              <a:lumMod val="95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r-Latn-BA" sz="1600" i="1" dirty="0" smtClean="0">
                <a:solidFill>
                  <a:schemeClr val="tx1"/>
                </a:solidFill>
                <a:latin typeface="Times New Roman" panose="02020603050405020304" pitchFamily="18" charset="0"/>
                <a:cs typeface="Times New Roman" panose="02020603050405020304" pitchFamily="18" charset="0"/>
              </a:rPr>
              <a:t>Grafički prikaz odnosa između nacionalnog dohodka i </a:t>
            </a:r>
            <a:r>
              <a:rPr lang="sr-Latn-BA" sz="1600" i="1" dirty="0" smtClean="0">
                <a:solidFill>
                  <a:srgbClr val="FF66CC"/>
                </a:solidFill>
                <a:latin typeface="Times New Roman" panose="02020603050405020304" pitchFamily="18" charset="0"/>
                <a:cs typeface="Times New Roman" panose="02020603050405020304" pitchFamily="18" charset="0"/>
              </a:rPr>
              <a:t>investicija</a:t>
            </a:r>
            <a:r>
              <a:rPr lang="sr-Latn-BA" sz="1600" i="1" dirty="0" smtClean="0">
                <a:solidFill>
                  <a:schemeClr val="tx1"/>
                </a:solidFill>
                <a:latin typeface="Times New Roman" panose="02020603050405020304" pitchFamily="18" charset="0"/>
                <a:cs typeface="Times New Roman" panose="02020603050405020304" pitchFamily="18" charset="0"/>
              </a:rPr>
              <a:t>  </a:t>
            </a:r>
            <a:endParaRPr lang="en-GB" sz="1600" i="1" dirty="0">
              <a:solidFill>
                <a:schemeClr val="tx1"/>
              </a:solidFill>
              <a:latin typeface="Times New Roman" panose="02020603050405020304" pitchFamily="18" charset="0"/>
              <a:cs typeface="Times New Roman" panose="02020603050405020304" pitchFamily="18" charset="0"/>
            </a:endParaRPr>
          </a:p>
        </p:txBody>
      </p:sp>
      <p:sp>
        <p:nvSpPr>
          <p:cNvPr id="31" name="Title 1"/>
          <p:cNvSpPr txBox="1">
            <a:spLocks/>
          </p:cNvSpPr>
          <p:nvPr/>
        </p:nvSpPr>
        <p:spPr>
          <a:xfrm>
            <a:off x="125133" y="893160"/>
            <a:ext cx="4618930" cy="1453641"/>
          </a:xfrm>
          <a:prstGeom prst="rect">
            <a:avLst/>
          </a:prstGeom>
          <a:solidFill>
            <a:schemeClr val="bg1">
              <a:lumMod val="9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800" b="1" i="1" dirty="0" smtClean="0">
                <a:solidFill>
                  <a:schemeClr val="tx1"/>
                </a:solidFill>
                <a:latin typeface="Times New Roman" panose="02020603050405020304" pitchFamily="18" charset="0"/>
                <a:cs typeface="Times New Roman" panose="02020603050405020304" pitchFamily="18" charset="0"/>
              </a:rPr>
              <a:t>Investicioni multiplikator </a:t>
            </a:r>
            <a:r>
              <a:rPr lang="sr-Latn-BA" sz="1800" dirty="0" smtClean="0">
                <a:solidFill>
                  <a:schemeClr val="tx1"/>
                </a:solidFill>
                <a:latin typeface="Times New Roman" panose="02020603050405020304" pitchFamily="18" charset="0"/>
                <a:cs typeface="Times New Roman" panose="02020603050405020304" pitchFamily="18" charset="0"/>
              </a:rPr>
              <a:t>određuje odnos između promjene Investicija (I) i njihovog uticaja na promjenu nacionalnog dohodka u zatvorenoj ekonomiji (Y). </a:t>
            </a:r>
          </a:p>
          <a:p>
            <a:pPr algn="just"/>
            <a:r>
              <a:rPr lang="sr-Latn-BA" sz="1800" dirty="0" smtClean="0">
                <a:solidFill>
                  <a:schemeClr val="tx1"/>
                </a:solidFill>
                <a:latin typeface="Times New Roman" panose="02020603050405020304" pitchFamily="18" charset="0"/>
                <a:cs typeface="Times New Roman" panose="02020603050405020304" pitchFamily="18" charset="0"/>
              </a:rPr>
              <a:t>Investicioni multiplikator = ∆Y / ∆I  </a:t>
            </a:r>
          </a:p>
        </p:txBody>
      </p:sp>
      <p:sp>
        <p:nvSpPr>
          <p:cNvPr id="40" name="Rectangle 39"/>
          <p:cNvSpPr/>
          <p:nvPr/>
        </p:nvSpPr>
        <p:spPr>
          <a:xfrm>
            <a:off x="4810681" y="2623698"/>
            <a:ext cx="3994347" cy="3931190"/>
          </a:xfrm>
          <a:prstGeom prst="rect">
            <a:avLst/>
          </a:prstGeom>
          <a:solidFill>
            <a:schemeClr val="bg1">
              <a:lumMod val="95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r-Latn-BA" sz="1600" i="1" dirty="0" smtClean="0">
                <a:solidFill>
                  <a:schemeClr val="tx1"/>
                </a:solidFill>
                <a:latin typeface="Times New Roman" panose="02020603050405020304" pitchFamily="18" charset="0"/>
                <a:cs typeface="Times New Roman" panose="02020603050405020304" pitchFamily="18" charset="0"/>
              </a:rPr>
              <a:t>Linija I – investicije </a:t>
            </a:r>
          </a:p>
          <a:p>
            <a:r>
              <a:rPr lang="sr-Latn-BA" sz="1600" i="1" dirty="0" smtClean="0">
                <a:solidFill>
                  <a:schemeClr val="tx1"/>
                </a:solidFill>
                <a:latin typeface="Times New Roman" panose="02020603050405020304" pitchFamily="18" charset="0"/>
                <a:cs typeface="Times New Roman" panose="02020603050405020304" pitchFamily="18" charset="0"/>
              </a:rPr>
              <a:t>Linija I1 – nove investcije</a:t>
            </a:r>
          </a:p>
          <a:p>
            <a:r>
              <a:rPr lang="sr-Latn-BA" sz="1600" i="1" dirty="0" smtClean="0">
                <a:solidFill>
                  <a:schemeClr val="tx1"/>
                </a:solidFill>
                <a:latin typeface="Times New Roman" panose="02020603050405020304" pitchFamily="18" charset="0"/>
                <a:cs typeface="Times New Roman" panose="02020603050405020304" pitchFamily="18" charset="0"/>
              </a:rPr>
              <a:t>E – ravnotežni položaj štednje i investicija </a:t>
            </a:r>
          </a:p>
          <a:p>
            <a:r>
              <a:rPr lang="sr-Latn-BA" sz="1600" i="1" dirty="0" smtClean="0">
                <a:solidFill>
                  <a:schemeClr val="tx1"/>
                </a:solidFill>
                <a:latin typeface="Times New Roman" panose="02020603050405020304" pitchFamily="18" charset="0"/>
                <a:cs typeface="Times New Roman" panose="02020603050405020304" pitchFamily="18" charset="0"/>
              </a:rPr>
              <a:t>E1 – novi ravnotežni položaj štednje i investicije uz istovremeno ↑ bruto nacionalnog dohodka sa 1000 na 1500 jedinica. </a:t>
            </a:r>
          </a:p>
          <a:p>
            <a:endParaRPr lang="sr-Latn-BA" sz="1600" i="1" dirty="0">
              <a:solidFill>
                <a:schemeClr val="tx1"/>
              </a:solidFill>
              <a:latin typeface="Times New Roman" panose="02020603050405020304" pitchFamily="18" charset="0"/>
              <a:cs typeface="Times New Roman" panose="02020603050405020304" pitchFamily="18" charset="0"/>
            </a:endParaRPr>
          </a:p>
          <a:p>
            <a:r>
              <a:rPr lang="sr-Latn-BA" sz="1600" i="1" dirty="0" smtClean="0">
                <a:solidFill>
                  <a:schemeClr val="tx1"/>
                </a:solidFill>
                <a:latin typeface="Times New Roman" panose="02020603050405020304" pitchFamily="18" charset="0"/>
                <a:cs typeface="Times New Roman" panose="02020603050405020304" pitchFamily="18" charset="0"/>
              </a:rPr>
              <a:t>! Povećanje investicija za 100 jedinica, indukuje povećanje bruto nacionalnog dohodka za 500 jedinica (investicije imaju multiplikativno dejstvo na bruto nacionalni dohodak). Kako je efekat povećanja bruto nacionalnog dohodka 500 jedinica, to je investicioni multiplikator 5 (500 /100).  </a:t>
            </a:r>
          </a:p>
        </p:txBody>
      </p:sp>
      <p:sp>
        <p:nvSpPr>
          <p:cNvPr id="41" name="Rounded Rectangle 40"/>
          <p:cNvSpPr/>
          <p:nvPr/>
        </p:nvSpPr>
        <p:spPr>
          <a:xfrm flipV="1">
            <a:off x="9100501" y="2089219"/>
            <a:ext cx="323273"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ounded Rectangle 41"/>
          <p:cNvSpPr/>
          <p:nvPr/>
        </p:nvSpPr>
        <p:spPr>
          <a:xfrm flipV="1">
            <a:off x="9540788" y="2906312"/>
            <a:ext cx="323273"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Connector 42"/>
          <p:cNvCxnSpPr/>
          <p:nvPr/>
        </p:nvCxnSpPr>
        <p:spPr>
          <a:xfrm flipV="1">
            <a:off x="514912" y="4589293"/>
            <a:ext cx="3285531" cy="51651"/>
          </a:xfrm>
          <a:prstGeom prst="line">
            <a:avLst/>
          </a:prstGeom>
          <a:ln w="19050">
            <a:solidFill>
              <a:srgbClr val="FF66CC"/>
            </a:solidFill>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3800443" y="3732628"/>
            <a:ext cx="544947" cy="240146"/>
          </a:xfrm>
          <a:prstGeom prst="ellipse">
            <a:avLst/>
          </a:prstGeom>
          <a:solidFill>
            <a:schemeClr val="bg1"/>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sz="1200" dirty="0" smtClean="0">
                <a:solidFill>
                  <a:schemeClr val="tx1"/>
                </a:solidFill>
              </a:rPr>
              <a:t>I1</a:t>
            </a:r>
            <a:endParaRPr lang="en-GB" sz="1200" dirty="0">
              <a:solidFill>
                <a:schemeClr val="tx1"/>
              </a:solidFill>
            </a:endParaRPr>
          </a:p>
        </p:txBody>
      </p:sp>
      <p:sp>
        <p:nvSpPr>
          <p:cNvPr id="50" name="Oval 49"/>
          <p:cNvSpPr/>
          <p:nvPr/>
        </p:nvSpPr>
        <p:spPr>
          <a:xfrm>
            <a:off x="68898" y="5410590"/>
            <a:ext cx="544947" cy="240146"/>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dirty="0" smtClean="0">
                <a:solidFill>
                  <a:schemeClr val="tx1"/>
                </a:solidFill>
              </a:rPr>
              <a:t>0</a:t>
            </a:r>
            <a:endParaRPr lang="en-GB" dirty="0">
              <a:solidFill>
                <a:schemeClr val="tx1"/>
              </a:solidFill>
            </a:endParaRPr>
          </a:p>
        </p:txBody>
      </p:sp>
      <p:sp>
        <p:nvSpPr>
          <p:cNvPr id="51" name="Oval 50"/>
          <p:cNvSpPr/>
          <p:nvPr/>
        </p:nvSpPr>
        <p:spPr>
          <a:xfrm>
            <a:off x="1276694" y="4672762"/>
            <a:ext cx="544947" cy="24014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sz="1200" dirty="0" smtClean="0">
                <a:solidFill>
                  <a:schemeClr val="tx1"/>
                </a:solidFill>
              </a:rPr>
              <a:t>E</a:t>
            </a:r>
            <a:endParaRPr lang="en-GB" sz="1200" dirty="0">
              <a:solidFill>
                <a:schemeClr val="tx1"/>
              </a:solidFill>
            </a:endParaRPr>
          </a:p>
        </p:txBody>
      </p:sp>
      <p:sp>
        <p:nvSpPr>
          <p:cNvPr id="52" name="Title 1"/>
          <p:cNvSpPr txBox="1">
            <a:spLocks/>
          </p:cNvSpPr>
          <p:nvPr/>
        </p:nvSpPr>
        <p:spPr>
          <a:xfrm>
            <a:off x="5054228" y="884312"/>
            <a:ext cx="2780893" cy="449541"/>
          </a:xfrm>
          <a:prstGeom prst="rect">
            <a:avLst/>
          </a:prstGeom>
          <a:solidFill>
            <a:schemeClr val="bg1">
              <a:lumMod val="9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a:solidFill>
                  <a:schemeClr val="tx1">
                    <a:lumMod val="65000"/>
                    <a:lumOff val="35000"/>
                  </a:schemeClr>
                </a:solidFill>
                <a:latin typeface="Times New Roman" panose="02020603050405020304" pitchFamily="18" charset="0"/>
                <a:cs typeface="Times New Roman" panose="02020603050405020304" pitchFamily="18" charset="0"/>
              </a:rPr>
              <a:t> </a:t>
            </a:r>
            <a:r>
              <a:rPr lang="sr-Latn-BA" sz="1800" b="1" dirty="0" smtClean="0">
                <a:solidFill>
                  <a:schemeClr val="accent1">
                    <a:lumMod val="50000"/>
                  </a:schemeClr>
                </a:solidFill>
                <a:latin typeface="Times New Roman" panose="02020603050405020304" pitchFamily="18" charset="0"/>
                <a:cs typeface="Times New Roman" panose="02020603050405020304" pitchFamily="18" charset="0"/>
              </a:rPr>
              <a:t>Investicioni multiplikator </a:t>
            </a:r>
          </a:p>
        </p:txBody>
      </p:sp>
      <p:sp>
        <p:nvSpPr>
          <p:cNvPr id="53" name="Down Arrow 52"/>
          <p:cNvSpPr/>
          <p:nvPr/>
        </p:nvSpPr>
        <p:spPr>
          <a:xfrm>
            <a:off x="7321052" y="1282738"/>
            <a:ext cx="591127" cy="360218"/>
          </a:xfrm>
          <a:prstGeom prst="downArrow">
            <a:avLst/>
          </a:prstGeom>
          <a:solidFill>
            <a:schemeClr val="bg2">
              <a:lumMod val="7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Straight Connector 31"/>
          <p:cNvCxnSpPr/>
          <p:nvPr/>
        </p:nvCxnSpPr>
        <p:spPr>
          <a:xfrm flipV="1">
            <a:off x="521854" y="3852701"/>
            <a:ext cx="3285531" cy="51651"/>
          </a:xfrm>
          <a:prstGeom prst="line">
            <a:avLst/>
          </a:prstGeom>
          <a:ln w="19050">
            <a:solidFill>
              <a:srgbClr val="FF66CC"/>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3725382" y="4404456"/>
            <a:ext cx="544947" cy="240146"/>
          </a:xfrm>
          <a:prstGeom prst="ellipse">
            <a:avLst/>
          </a:prstGeom>
          <a:solidFill>
            <a:schemeClr val="bg1"/>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sz="1200" dirty="0" smtClean="0">
                <a:solidFill>
                  <a:schemeClr val="tx1"/>
                </a:solidFill>
              </a:rPr>
              <a:t>I</a:t>
            </a:r>
            <a:endParaRPr lang="en-GB" sz="1200" dirty="0">
              <a:solidFill>
                <a:schemeClr val="tx1"/>
              </a:solidFill>
            </a:endParaRPr>
          </a:p>
        </p:txBody>
      </p:sp>
      <p:sp>
        <p:nvSpPr>
          <p:cNvPr id="6" name="Rounded Rectangle 5"/>
          <p:cNvSpPr/>
          <p:nvPr/>
        </p:nvSpPr>
        <p:spPr>
          <a:xfrm>
            <a:off x="1261063" y="5496144"/>
            <a:ext cx="555445" cy="1079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sz="1200" dirty="0" smtClean="0">
                <a:solidFill>
                  <a:schemeClr val="tx1"/>
                </a:solidFill>
              </a:rPr>
              <a:t>1000</a:t>
            </a:r>
            <a:endParaRPr lang="en-GB" sz="1200" dirty="0">
              <a:solidFill>
                <a:schemeClr val="tx1"/>
              </a:solidFill>
            </a:endParaRPr>
          </a:p>
        </p:txBody>
      </p:sp>
      <p:sp>
        <p:nvSpPr>
          <p:cNvPr id="34" name="Rounded Rectangle 33"/>
          <p:cNvSpPr/>
          <p:nvPr/>
        </p:nvSpPr>
        <p:spPr>
          <a:xfrm>
            <a:off x="60106" y="4504395"/>
            <a:ext cx="444609" cy="1706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sz="1200" dirty="0">
                <a:solidFill>
                  <a:schemeClr val="tx1"/>
                </a:solidFill>
              </a:rPr>
              <a:t>2</a:t>
            </a:r>
            <a:r>
              <a:rPr lang="sr-Latn-BA" sz="1200" dirty="0" smtClean="0">
                <a:solidFill>
                  <a:schemeClr val="tx1"/>
                </a:solidFill>
              </a:rPr>
              <a:t>00</a:t>
            </a:r>
            <a:endParaRPr lang="en-GB" sz="1200" dirty="0">
              <a:solidFill>
                <a:schemeClr val="tx1"/>
              </a:solidFill>
            </a:endParaRPr>
          </a:p>
        </p:txBody>
      </p:sp>
      <p:sp>
        <p:nvSpPr>
          <p:cNvPr id="35" name="Rounded Rectangle 34"/>
          <p:cNvSpPr/>
          <p:nvPr/>
        </p:nvSpPr>
        <p:spPr>
          <a:xfrm>
            <a:off x="68898" y="3793340"/>
            <a:ext cx="456906" cy="1794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sz="1200" dirty="0">
                <a:solidFill>
                  <a:schemeClr val="tx1"/>
                </a:solidFill>
              </a:rPr>
              <a:t>3</a:t>
            </a:r>
            <a:r>
              <a:rPr lang="sr-Latn-BA" sz="1200" dirty="0" smtClean="0">
                <a:solidFill>
                  <a:schemeClr val="tx1"/>
                </a:solidFill>
              </a:rPr>
              <a:t>00</a:t>
            </a:r>
            <a:endParaRPr lang="en-GB" sz="1200" dirty="0">
              <a:solidFill>
                <a:schemeClr val="tx1"/>
              </a:solidFill>
            </a:endParaRPr>
          </a:p>
        </p:txBody>
      </p:sp>
      <p:sp>
        <p:nvSpPr>
          <p:cNvPr id="36" name="Oval 35"/>
          <p:cNvSpPr/>
          <p:nvPr/>
        </p:nvSpPr>
        <p:spPr>
          <a:xfrm>
            <a:off x="2289089" y="3948380"/>
            <a:ext cx="544947" cy="24014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sz="1200" dirty="0" smtClean="0">
                <a:solidFill>
                  <a:schemeClr val="tx1"/>
                </a:solidFill>
              </a:rPr>
              <a:t>E1</a:t>
            </a:r>
            <a:endParaRPr lang="en-GB" sz="1200" dirty="0">
              <a:solidFill>
                <a:schemeClr val="tx1"/>
              </a:solidFill>
            </a:endParaRPr>
          </a:p>
        </p:txBody>
      </p:sp>
      <p:sp>
        <p:nvSpPr>
          <p:cNvPr id="37" name="Rounded Rectangle 36"/>
          <p:cNvSpPr/>
          <p:nvPr/>
        </p:nvSpPr>
        <p:spPr>
          <a:xfrm>
            <a:off x="254686" y="5269356"/>
            <a:ext cx="444609" cy="1457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sz="1200" dirty="0" smtClean="0">
                <a:solidFill>
                  <a:schemeClr val="tx1"/>
                </a:solidFill>
              </a:rPr>
              <a:t>100</a:t>
            </a:r>
            <a:endParaRPr lang="en-GB" sz="1200" dirty="0">
              <a:solidFill>
                <a:schemeClr val="tx1"/>
              </a:solidFill>
            </a:endParaRPr>
          </a:p>
        </p:txBody>
      </p:sp>
      <p:sp>
        <p:nvSpPr>
          <p:cNvPr id="38" name="Rounded Rectangle 37"/>
          <p:cNvSpPr/>
          <p:nvPr/>
        </p:nvSpPr>
        <p:spPr>
          <a:xfrm>
            <a:off x="2289089" y="5460713"/>
            <a:ext cx="587019" cy="15459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sz="1200" dirty="0" smtClean="0">
                <a:solidFill>
                  <a:schemeClr val="tx1"/>
                </a:solidFill>
              </a:rPr>
              <a:t>1500</a:t>
            </a:r>
            <a:endParaRPr lang="en-GB" sz="1200" dirty="0">
              <a:solidFill>
                <a:schemeClr val="tx1"/>
              </a:solidFill>
            </a:endParaRPr>
          </a:p>
        </p:txBody>
      </p:sp>
      <p:sp>
        <p:nvSpPr>
          <p:cNvPr id="39" name="Title 1"/>
          <p:cNvSpPr txBox="1">
            <a:spLocks/>
          </p:cNvSpPr>
          <p:nvPr/>
        </p:nvSpPr>
        <p:spPr>
          <a:xfrm>
            <a:off x="5054227" y="1930944"/>
            <a:ext cx="2780893" cy="611801"/>
          </a:xfrm>
          <a:prstGeom prst="rect">
            <a:avLst/>
          </a:prstGeom>
          <a:solidFill>
            <a:schemeClr val="bg1">
              <a:lumMod val="9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Y – nacionaalni dohodak </a:t>
            </a:r>
          </a:p>
          <a:p>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I – investicije </a:t>
            </a:r>
            <a:endParaRPr lang="sr-Latn-BA" sz="1600" dirty="0" smtClean="0">
              <a:solidFill>
                <a:schemeClr val="accent2"/>
              </a:solidFill>
              <a:latin typeface="Times New Roman" panose="02020603050405020304" pitchFamily="18" charset="0"/>
              <a:cs typeface="Times New Roman" panose="02020603050405020304" pitchFamily="18" charset="0"/>
            </a:endParaRPr>
          </a:p>
        </p:txBody>
      </p:sp>
      <p:sp>
        <p:nvSpPr>
          <p:cNvPr id="54" name="Rounded Rectangle 53"/>
          <p:cNvSpPr/>
          <p:nvPr/>
        </p:nvSpPr>
        <p:spPr>
          <a:xfrm>
            <a:off x="5467927" y="361900"/>
            <a:ext cx="3433641" cy="31096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dirty="0" smtClean="0"/>
              <a:t>Investicioni multiplikator </a:t>
            </a:r>
            <a:endParaRPr lang="en-GB" dirty="0"/>
          </a:p>
        </p:txBody>
      </p:sp>
    </p:spTree>
    <p:extLst>
      <p:ext uri="{BB962C8B-B14F-4D97-AF65-F5344CB8AC3E}">
        <p14:creationId xmlns:p14="http://schemas.microsoft.com/office/powerpoint/2010/main" val="19043740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14</a:t>
            </a:fld>
            <a:endParaRPr lang="en-US" dirty="0"/>
          </a:p>
        </p:txBody>
      </p:sp>
      <p:sp>
        <p:nvSpPr>
          <p:cNvPr id="4" name="Title 1"/>
          <p:cNvSpPr txBox="1">
            <a:spLocks/>
          </p:cNvSpPr>
          <p:nvPr/>
        </p:nvSpPr>
        <p:spPr>
          <a:xfrm>
            <a:off x="392010" y="1988333"/>
            <a:ext cx="4318534" cy="4227740"/>
          </a:xfrm>
          <a:prstGeom prst="rect">
            <a:avLst/>
          </a:prstGeom>
          <a:ln w="28575">
            <a:solidFill>
              <a:schemeClr val="accent2">
                <a:lumMod val="75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0"/>
              </a:spcAft>
            </a:pPr>
            <a:r>
              <a:rPr lang="pl-PL" sz="1600" dirty="0" smtClean="0">
                <a:solidFill>
                  <a:schemeClr val="tx1">
                    <a:lumMod val="65000"/>
                    <a:lumOff val="35000"/>
                  </a:schemeClr>
                </a:solidFill>
                <a:latin typeface="Times New Roman" panose="02020603050405020304" pitchFamily="18" charset="0"/>
                <a:ea typeface="Times New Roman" panose="02020603050405020304" pitchFamily="18" charset="0"/>
              </a:rPr>
              <a:t>C </a:t>
            </a:r>
            <a:r>
              <a:rPr lang="pl-PL" sz="1600" dirty="0">
                <a:solidFill>
                  <a:schemeClr val="tx1">
                    <a:lumMod val="65000"/>
                    <a:lumOff val="35000"/>
                  </a:schemeClr>
                </a:solidFill>
                <a:latin typeface="Times New Roman" panose="02020603050405020304" pitchFamily="18" charset="0"/>
                <a:ea typeface="Times New Roman" panose="02020603050405020304" pitchFamily="18" charset="0"/>
              </a:rPr>
              <a:t>= Co + bY</a:t>
            </a:r>
            <a:endParaRPr lang="en-GB" sz="1600" dirty="0">
              <a:solidFill>
                <a:schemeClr val="tx1">
                  <a:lumMod val="65000"/>
                  <a:lumOff val="35000"/>
                </a:schemeClr>
              </a:solidFill>
              <a:latin typeface="Times New Roman" panose="02020603050405020304" pitchFamily="18" charset="0"/>
              <a:ea typeface="Times New Roman" panose="02020603050405020304" pitchFamily="18" charset="0"/>
            </a:endParaRPr>
          </a:p>
          <a:p>
            <a:pPr>
              <a:spcAft>
                <a:spcPts val="0"/>
              </a:spcAft>
            </a:pPr>
            <a:r>
              <a:rPr lang="pl-PL" sz="1600" dirty="0">
                <a:solidFill>
                  <a:schemeClr val="tx1">
                    <a:lumMod val="65000"/>
                    <a:lumOff val="35000"/>
                  </a:schemeClr>
                </a:solidFill>
                <a:latin typeface="Times New Roman" panose="02020603050405020304" pitchFamily="18" charset="0"/>
                <a:ea typeface="Times New Roman" panose="02020603050405020304" pitchFamily="18" charset="0"/>
              </a:rPr>
              <a:t>Y = C + I (u zatvorenoj ekonomiji i uz pretpostavku da nema G)</a:t>
            </a:r>
            <a:endParaRPr lang="en-GB" sz="1600" dirty="0">
              <a:solidFill>
                <a:schemeClr val="tx1">
                  <a:lumMod val="65000"/>
                  <a:lumOff val="35000"/>
                </a:schemeClr>
              </a:solidFill>
              <a:latin typeface="Times New Roman" panose="02020603050405020304" pitchFamily="18" charset="0"/>
              <a:ea typeface="Times New Roman" panose="02020603050405020304" pitchFamily="18" charset="0"/>
            </a:endParaRPr>
          </a:p>
          <a:p>
            <a:pPr>
              <a:spcAft>
                <a:spcPts val="0"/>
              </a:spcAft>
            </a:pPr>
            <a:r>
              <a:rPr lang="pl-PL" sz="1600" dirty="0">
                <a:solidFill>
                  <a:schemeClr val="tx1">
                    <a:lumMod val="65000"/>
                    <a:lumOff val="35000"/>
                  </a:schemeClr>
                </a:solidFill>
                <a:latin typeface="Times New Roman" panose="02020603050405020304" pitchFamily="18" charset="0"/>
                <a:ea typeface="Times New Roman" panose="02020603050405020304" pitchFamily="18" charset="0"/>
              </a:rPr>
              <a:t> </a:t>
            </a:r>
            <a:endParaRPr lang="en-GB" sz="1600" dirty="0">
              <a:solidFill>
                <a:schemeClr val="tx1">
                  <a:lumMod val="65000"/>
                  <a:lumOff val="35000"/>
                </a:schemeClr>
              </a:solidFill>
              <a:latin typeface="Times New Roman" panose="02020603050405020304" pitchFamily="18" charset="0"/>
              <a:ea typeface="Times New Roman" panose="02020603050405020304" pitchFamily="18" charset="0"/>
            </a:endParaRPr>
          </a:p>
          <a:p>
            <a:pPr>
              <a:spcAft>
                <a:spcPts val="0"/>
              </a:spcAft>
            </a:pPr>
            <a:r>
              <a:rPr lang="pl-PL" sz="1600" dirty="0">
                <a:solidFill>
                  <a:schemeClr val="tx1">
                    <a:lumMod val="65000"/>
                    <a:lumOff val="35000"/>
                  </a:schemeClr>
                </a:solidFill>
                <a:latin typeface="Times New Roman" panose="02020603050405020304" pitchFamily="18" charset="0"/>
                <a:ea typeface="Times New Roman" panose="02020603050405020304" pitchFamily="18" charset="0"/>
              </a:rPr>
              <a:t>Y = Co + bY + I</a:t>
            </a:r>
            <a:endParaRPr lang="en-GB" sz="1600" dirty="0">
              <a:solidFill>
                <a:schemeClr val="tx1">
                  <a:lumMod val="65000"/>
                  <a:lumOff val="35000"/>
                </a:schemeClr>
              </a:solidFill>
              <a:latin typeface="Times New Roman" panose="02020603050405020304" pitchFamily="18" charset="0"/>
              <a:ea typeface="Times New Roman" panose="02020603050405020304" pitchFamily="18" charset="0"/>
            </a:endParaRPr>
          </a:p>
          <a:p>
            <a:pPr>
              <a:spcAft>
                <a:spcPts val="0"/>
              </a:spcAft>
            </a:pPr>
            <a:r>
              <a:rPr lang="pl-PL" sz="1600" dirty="0">
                <a:solidFill>
                  <a:schemeClr val="tx1">
                    <a:lumMod val="65000"/>
                    <a:lumOff val="35000"/>
                  </a:schemeClr>
                </a:solidFill>
                <a:latin typeface="Times New Roman" panose="02020603050405020304" pitchFamily="18" charset="0"/>
                <a:ea typeface="Times New Roman" panose="02020603050405020304" pitchFamily="18" charset="0"/>
              </a:rPr>
              <a:t>Y-bY = Co + I</a:t>
            </a:r>
            <a:endParaRPr lang="en-GB" sz="1600" dirty="0">
              <a:solidFill>
                <a:schemeClr val="tx1">
                  <a:lumMod val="65000"/>
                  <a:lumOff val="35000"/>
                </a:schemeClr>
              </a:solidFill>
              <a:latin typeface="Times New Roman" panose="02020603050405020304" pitchFamily="18" charset="0"/>
              <a:ea typeface="Times New Roman" panose="02020603050405020304" pitchFamily="18" charset="0"/>
            </a:endParaRPr>
          </a:p>
          <a:p>
            <a:pPr>
              <a:spcAft>
                <a:spcPts val="0"/>
              </a:spcAft>
            </a:pPr>
            <a:r>
              <a:rPr lang="pl-PL" sz="1600" dirty="0">
                <a:solidFill>
                  <a:schemeClr val="tx1">
                    <a:lumMod val="65000"/>
                    <a:lumOff val="35000"/>
                  </a:schemeClr>
                </a:solidFill>
                <a:latin typeface="Times New Roman" panose="02020603050405020304" pitchFamily="18" charset="0"/>
                <a:ea typeface="Times New Roman" panose="02020603050405020304" pitchFamily="18" charset="0"/>
              </a:rPr>
              <a:t>Y(1-b) = Co + I</a:t>
            </a:r>
            <a:endParaRPr lang="en-GB" sz="1600" dirty="0">
              <a:solidFill>
                <a:schemeClr val="tx1">
                  <a:lumMod val="65000"/>
                  <a:lumOff val="35000"/>
                </a:schemeClr>
              </a:solidFill>
              <a:latin typeface="Times New Roman" panose="02020603050405020304" pitchFamily="18" charset="0"/>
              <a:ea typeface="Times New Roman" panose="02020603050405020304" pitchFamily="18" charset="0"/>
            </a:endParaRPr>
          </a:p>
          <a:p>
            <a:pPr>
              <a:spcAft>
                <a:spcPts val="0"/>
              </a:spcAft>
            </a:pPr>
            <a:r>
              <a:rPr lang="pl-PL" sz="1600" dirty="0">
                <a:solidFill>
                  <a:schemeClr val="tx1">
                    <a:lumMod val="65000"/>
                    <a:lumOff val="35000"/>
                  </a:schemeClr>
                </a:solidFill>
                <a:latin typeface="Times New Roman" panose="02020603050405020304" pitchFamily="18" charset="0"/>
                <a:ea typeface="Times New Roman" panose="02020603050405020304" pitchFamily="18" charset="0"/>
              </a:rPr>
              <a:t>Y = (Co + I) * 1/1-b</a:t>
            </a:r>
            <a:endParaRPr lang="en-GB" sz="1600" dirty="0">
              <a:solidFill>
                <a:schemeClr val="tx1">
                  <a:lumMod val="65000"/>
                  <a:lumOff val="35000"/>
                </a:schemeClr>
              </a:solidFill>
              <a:latin typeface="Times New Roman" panose="02020603050405020304" pitchFamily="18" charset="0"/>
              <a:ea typeface="Times New Roman" panose="02020603050405020304" pitchFamily="18" charset="0"/>
            </a:endParaRPr>
          </a:p>
          <a:p>
            <a:pPr>
              <a:spcAft>
                <a:spcPts val="0"/>
              </a:spcAft>
            </a:pPr>
            <a:r>
              <a:rPr lang="pl-PL" sz="1600" dirty="0">
                <a:solidFill>
                  <a:schemeClr val="tx1">
                    <a:lumMod val="65000"/>
                    <a:lumOff val="35000"/>
                  </a:schemeClr>
                </a:solidFill>
                <a:latin typeface="Times New Roman" panose="02020603050405020304" pitchFamily="18" charset="0"/>
                <a:ea typeface="Times New Roman" panose="02020603050405020304" pitchFamily="18" charset="0"/>
              </a:rPr>
              <a:t>Y = Co * 1/1-b + I * 1/1-b  </a:t>
            </a:r>
            <a:endParaRPr lang="en-GB" sz="1600" dirty="0">
              <a:solidFill>
                <a:schemeClr val="tx1">
                  <a:lumMod val="65000"/>
                  <a:lumOff val="35000"/>
                </a:schemeClr>
              </a:solidFill>
              <a:latin typeface="Times New Roman" panose="02020603050405020304" pitchFamily="18" charset="0"/>
              <a:ea typeface="Times New Roman" panose="02020603050405020304" pitchFamily="18" charset="0"/>
            </a:endParaRPr>
          </a:p>
          <a:p>
            <a:pPr>
              <a:spcAft>
                <a:spcPts val="0"/>
              </a:spcAft>
            </a:pPr>
            <a:r>
              <a:rPr lang="it-IT" sz="1600" b="1" dirty="0">
                <a:solidFill>
                  <a:schemeClr val="tx1">
                    <a:lumMod val="65000"/>
                    <a:lumOff val="35000"/>
                  </a:schemeClr>
                </a:solidFill>
                <a:latin typeface="Times New Roman" panose="02020603050405020304" pitchFamily="18" charset="0"/>
                <a:ea typeface="Times New Roman" panose="02020603050405020304" pitchFamily="18" charset="0"/>
                <a:sym typeface="Symbol" panose="05050102010706020507" pitchFamily="18" charset="2"/>
              </a:rPr>
              <a:t></a:t>
            </a:r>
            <a:r>
              <a:rPr lang="pl-PL" sz="1600" b="1" dirty="0">
                <a:solidFill>
                  <a:schemeClr val="tx1">
                    <a:lumMod val="65000"/>
                    <a:lumOff val="35000"/>
                  </a:schemeClr>
                </a:solidFill>
                <a:latin typeface="Times New Roman" panose="02020603050405020304" pitchFamily="18" charset="0"/>
                <a:ea typeface="Times New Roman" panose="02020603050405020304" pitchFamily="18" charset="0"/>
              </a:rPr>
              <a:t>Y/</a:t>
            </a:r>
            <a:r>
              <a:rPr lang="it-IT" sz="1600" b="1" dirty="0">
                <a:solidFill>
                  <a:schemeClr val="tx1">
                    <a:lumMod val="65000"/>
                    <a:lumOff val="35000"/>
                  </a:schemeClr>
                </a:solidFill>
                <a:latin typeface="Times New Roman" panose="02020603050405020304" pitchFamily="18" charset="0"/>
                <a:ea typeface="Times New Roman" panose="02020603050405020304" pitchFamily="18" charset="0"/>
                <a:sym typeface="Symbol" panose="05050102010706020507" pitchFamily="18" charset="2"/>
              </a:rPr>
              <a:t></a:t>
            </a:r>
            <a:r>
              <a:rPr lang="pl-PL" sz="1600" b="1" dirty="0">
                <a:solidFill>
                  <a:schemeClr val="tx1">
                    <a:lumMod val="65000"/>
                    <a:lumOff val="35000"/>
                  </a:schemeClr>
                </a:solidFill>
                <a:latin typeface="Times New Roman" panose="02020603050405020304" pitchFamily="18" charset="0"/>
                <a:ea typeface="Times New Roman" panose="02020603050405020304" pitchFamily="18" charset="0"/>
              </a:rPr>
              <a:t>I = 1/1-b</a:t>
            </a:r>
            <a:r>
              <a:rPr lang="pl-PL" sz="1600" dirty="0">
                <a:solidFill>
                  <a:schemeClr val="tx1">
                    <a:lumMod val="65000"/>
                    <a:lumOff val="35000"/>
                  </a:schemeClr>
                </a:solidFill>
                <a:latin typeface="Times New Roman" panose="02020603050405020304" pitchFamily="18" charset="0"/>
                <a:ea typeface="Times New Roman" panose="02020603050405020304" pitchFamily="18" charset="0"/>
              </a:rPr>
              <a:t> (gdje je b granicna sklonost ka potrosnji)    </a:t>
            </a:r>
            <a:endParaRPr lang="pl-PL" sz="1600" dirty="0" smtClean="0">
              <a:solidFill>
                <a:schemeClr val="tx1">
                  <a:lumMod val="65000"/>
                  <a:lumOff val="35000"/>
                </a:schemeClr>
              </a:solidFill>
              <a:latin typeface="Times New Roman" panose="02020603050405020304" pitchFamily="18" charset="0"/>
              <a:ea typeface="Times New Roman" panose="02020603050405020304" pitchFamily="18" charset="0"/>
            </a:endParaRPr>
          </a:p>
          <a:p>
            <a:pPr>
              <a:spcAft>
                <a:spcPts val="0"/>
              </a:spcAft>
            </a:pPr>
            <a:endParaRPr lang="en-GB" sz="1600" dirty="0">
              <a:solidFill>
                <a:schemeClr val="tx1">
                  <a:lumMod val="65000"/>
                  <a:lumOff val="35000"/>
                </a:schemeClr>
              </a:solidFill>
              <a:latin typeface="Times New Roman" panose="02020603050405020304" pitchFamily="18" charset="0"/>
              <a:ea typeface="Times New Roman" panose="02020603050405020304" pitchFamily="18" charset="0"/>
            </a:endParaRPr>
          </a:p>
          <a:p>
            <a:r>
              <a:rPr lang="pl-PL" sz="1600" dirty="0">
                <a:solidFill>
                  <a:schemeClr val="tx1">
                    <a:lumMod val="65000"/>
                    <a:lumOff val="35000"/>
                  </a:schemeClr>
                </a:solidFill>
                <a:latin typeface="Times New Roman" panose="02020603050405020304" pitchFamily="18" charset="0"/>
                <a:ea typeface="Times New Roman" panose="02020603050405020304" pitchFamily="18" charset="0"/>
              </a:rPr>
              <a:t> </a:t>
            </a:r>
            <a:r>
              <a:rPr lang="pl-PL" sz="1600" dirty="0" smtClean="0">
                <a:solidFill>
                  <a:schemeClr val="tx1">
                    <a:lumMod val="65000"/>
                    <a:lumOff val="35000"/>
                  </a:schemeClr>
                </a:solidFill>
                <a:latin typeface="Times New Roman" panose="02020603050405020304" pitchFamily="18" charset="0"/>
                <a:ea typeface="Times New Roman" panose="02020603050405020304" pitchFamily="18" charset="0"/>
              </a:rPr>
              <a:t>(b)   -  </a:t>
            </a:r>
            <a:r>
              <a:rPr lang="pl-PL" sz="1600" dirty="0">
                <a:solidFill>
                  <a:schemeClr val="tx1">
                    <a:lumMod val="65000"/>
                    <a:lumOff val="35000"/>
                  </a:schemeClr>
                </a:solidFill>
                <a:latin typeface="Times New Roman" panose="02020603050405020304" pitchFamily="18" charset="0"/>
                <a:ea typeface="Times New Roman" panose="02020603050405020304" pitchFamily="18" charset="0"/>
              </a:rPr>
              <a:t>granicna sklonost ka </a:t>
            </a:r>
            <a:r>
              <a:rPr lang="pl-PL" sz="1600" dirty="0" smtClean="0">
                <a:solidFill>
                  <a:schemeClr val="tx1">
                    <a:lumMod val="65000"/>
                    <a:lumOff val="35000"/>
                  </a:schemeClr>
                </a:solidFill>
                <a:latin typeface="Times New Roman" panose="02020603050405020304" pitchFamily="18" charset="0"/>
                <a:ea typeface="Times New Roman" panose="02020603050405020304" pitchFamily="18" charset="0"/>
              </a:rPr>
              <a:t>potrosnji   </a:t>
            </a:r>
            <a:endParaRPr lang="en-GB" sz="1600" dirty="0">
              <a:solidFill>
                <a:schemeClr val="tx1">
                  <a:lumMod val="65000"/>
                  <a:lumOff val="35000"/>
                </a:schemeClr>
              </a:solidFill>
              <a:latin typeface="Times New Roman" panose="02020603050405020304" pitchFamily="18" charset="0"/>
              <a:ea typeface="Times New Roman" panose="02020603050405020304" pitchFamily="18" charset="0"/>
            </a:endParaRPr>
          </a:p>
          <a:p>
            <a:pPr>
              <a:spcAft>
                <a:spcPts val="0"/>
              </a:spcAft>
            </a:pPr>
            <a:r>
              <a:rPr lang="pl-PL" sz="1600" dirty="0">
                <a:solidFill>
                  <a:schemeClr val="tx1">
                    <a:lumMod val="65000"/>
                    <a:lumOff val="35000"/>
                  </a:schemeClr>
                </a:solidFill>
                <a:latin typeface="Times New Roman" panose="02020603050405020304" pitchFamily="18" charset="0"/>
                <a:ea typeface="Times New Roman" panose="02020603050405020304" pitchFamily="18" charset="0"/>
              </a:rPr>
              <a:t>(1-b) – granicna sklonost ka stednji </a:t>
            </a:r>
            <a:endParaRPr lang="en-GB" sz="1600" dirty="0">
              <a:solidFill>
                <a:schemeClr val="tx1">
                  <a:lumMod val="65000"/>
                  <a:lumOff val="35000"/>
                </a:schemeClr>
              </a:solidFill>
              <a:latin typeface="Times New Roman" panose="02020603050405020304" pitchFamily="18" charset="0"/>
              <a:ea typeface="Times New Roman" panose="02020603050405020304" pitchFamily="18" charset="0"/>
            </a:endParaRPr>
          </a:p>
          <a:p>
            <a:pPr>
              <a:spcAft>
                <a:spcPts val="0"/>
              </a:spcAft>
            </a:pPr>
            <a:r>
              <a:rPr lang="pl-PL" sz="1600" dirty="0">
                <a:solidFill>
                  <a:schemeClr val="tx1">
                    <a:lumMod val="65000"/>
                    <a:lumOff val="35000"/>
                  </a:schemeClr>
                </a:solidFill>
                <a:latin typeface="Times New Roman" panose="02020603050405020304" pitchFamily="18" charset="0"/>
                <a:ea typeface="Times New Roman" panose="02020603050405020304" pitchFamily="18" charset="0"/>
              </a:rPr>
              <a:t> </a:t>
            </a:r>
            <a:endParaRPr lang="en-GB" sz="1600" dirty="0">
              <a:solidFill>
                <a:schemeClr val="tx1">
                  <a:lumMod val="65000"/>
                  <a:lumOff val="35000"/>
                </a:schemeClr>
              </a:solidFill>
              <a:latin typeface="Times New Roman" panose="02020603050405020304" pitchFamily="18" charset="0"/>
              <a:ea typeface="Times New Roman" panose="02020603050405020304" pitchFamily="18" charset="0"/>
            </a:endParaRPr>
          </a:p>
          <a:p>
            <a:pPr>
              <a:spcAft>
                <a:spcPts val="0"/>
              </a:spcAft>
            </a:pPr>
            <a:r>
              <a:rPr lang="pl-PL" sz="1600" b="1" dirty="0">
                <a:solidFill>
                  <a:schemeClr val="tx1">
                    <a:lumMod val="65000"/>
                    <a:lumOff val="35000"/>
                  </a:schemeClr>
                </a:solidFill>
                <a:latin typeface="Times New Roman" panose="02020603050405020304" pitchFamily="18" charset="0"/>
                <a:ea typeface="Times New Roman" panose="02020603050405020304" pitchFamily="18" charset="0"/>
              </a:rPr>
              <a:t>1-b+b = 1 (zbir granicne sklonosti ka stednji i potrosnji jednak je 1)</a:t>
            </a:r>
            <a:endParaRPr lang="en-GB" sz="1600" dirty="0">
              <a:solidFill>
                <a:schemeClr val="tx1">
                  <a:lumMod val="65000"/>
                  <a:lumOff val="35000"/>
                </a:schemeClr>
              </a:solidFill>
              <a:latin typeface="Times New Roman" panose="02020603050405020304" pitchFamily="18" charset="0"/>
              <a:ea typeface="Times New Roman" panose="02020603050405020304" pitchFamily="18" charset="0"/>
            </a:endParaRPr>
          </a:p>
          <a:p>
            <a:pPr>
              <a:spcAft>
                <a:spcPts val="0"/>
              </a:spcAft>
            </a:pPr>
            <a:endParaRPr lang="en-GB" sz="1600" dirty="0">
              <a:solidFill>
                <a:schemeClr val="tx1">
                  <a:lumMod val="65000"/>
                  <a:lumOff val="35000"/>
                </a:schemeClr>
              </a:solidFill>
              <a:latin typeface="Times New Roman" panose="02020603050405020304" pitchFamily="18" charset="0"/>
              <a:ea typeface="Times New Roman" panose="02020603050405020304" pitchFamily="18" charset="0"/>
            </a:endParaRPr>
          </a:p>
        </p:txBody>
      </p:sp>
      <p:sp>
        <p:nvSpPr>
          <p:cNvPr id="5" name="Rounded Rectangle 4"/>
          <p:cNvSpPr/>
          <p:nvPr/>
        </p:nvSpPr>
        <p:spPr>
          <a:xfrm>
            <a:off x="102286" y="237985"/>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1. Nacionalni dohodak u zatvorenoj ramjeni </a:t>
            </a:r>
            <a:endParaRPr lang="en-GB" sz="2000" b="1" i="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5467927" y="361900"/>
            <a:ext cx="3433641" cy="31096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dirty="0" smtClean="0"/>
              <a:t>Investicioni multiplikator </a:t>
            </a:r>
            <a:endParaRPr lang="en-GB" dirty="0"/>
          </a:p>
        </p:txBody>
      </p:sp>
      <p:sp>
        <p:nvSpPr>
          <p:cNvPr id="7" name="Title 1"/>
          <p:cNvSpPr txBox="1">
            <a:spLocks/>
          </p:cNvSpPr>
          <p:nvPr/>
        </p:nvSpPr>
        <p:spPr>
          <a:xfrm>
            <a:off x="1202663" y="1110138"/>
            <a:ext cx="6657482" cy="339971"/>
          </a:xfrm>
          <a:prstGeom prst="rect">
            <a:avLst/>
          </a:prstGeom>
          <a:solidFill>
            <a:schemeClr val="bg1">
              <a:lumMod val="9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Kako se izračunava i od čega zavisi investicioni multiplikator? </a:t>
            </a:r>
            <a:endParaRPr lang="sr-Latn-BA" sz="1600" b="1" i="1" dirty="0" smtClean="0">
              <a:solidFill>
                <a:schemeClr val="accent2"/>
              </a:solidFill>
              <a:latin typeface="Times New Roman" panose="02020603050405020304" pitchFamily="18" charset="0"/>
              <a:cs typeface="Times New Roman" panose="02020603050405020304" pitchFamily="18" charset="0"/>
            </a:endParaRPr>
          </a:p>
        </p:txBody>
      </p:sp>
      <p:sp>
        <p:nvSpPr>
          <p:cNvPr id="8" name="Cloud Callout 7"/>
          <p:cNvSpPr/>
          <p:nvPr/>
        </p:nvSpPr>
        <p:spPr>
          <a:xfrm flipH="1">
            <a:off x="392010" y="1023782"/>
            <a:ext cx="692727" cy="635792"/>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dirty="0" smtClean="0"/>
              <a:t>???</a:t>
            </a:r>
            <a:endParaRPr lang="en-GB" dirty="0"/>
          </a:p>
        </p:txBody>
      </p:sp>
      <p:sp>
        <p:nvSpPr>
          <p:cNvPr id="9" name="Title 1"/>
          <p:cNvSpPr txBox="1">
            <a:spLocks/>
          </p:cNvSpPr>
          <p:nvPr/>
        </p:nvSpPr>
        <p:spPr>
          <a:xfrm>
            <a:off x="5025480" y="1631151"/>
            <a:ext cx="3876088" cy="2793067"/>
          </a:xfrm>
          <a:prstGeom prst="rect">
            <a:avLst/>
          </a:prstGeom>
          <a:ln w="28575">
            <a:solidFill>
              <a:schemeClr val="accent2">
                <a:lumMod val="75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pPr>
            <a:r>
              <a:rPr lang="pl-PL" sz="1600" dirty="0">
                <a:solidFill>
                  <a:schemeClr val="tx1">
                    <a:lumMod val="65000"/>
                    <a:lumOff val="35000"/>
                  </a:schemeClr>
                </a:solidFill>
                <a:latin typeface="Times New Roman" panose="02020603050405020304" pitchFamily="18" charset="0"/>
                <a:ea typeface="Times New Roman" panose="02020603050405020304" pitchFamily="18" charset="0"/>
              </a:rPr>
              <a:t>b = </a:t>
            </a:r>
            <a:r>
              <a:rPr lang="it-IT" sz="1600" dirty="0">
                <a:solidFill>
                  <a:schemeClr val="tx1">
                    <a:lumMod val="65000"/>
                    <a:lumOff val="35000"/>
                  </a:schemeClr>
                </a:solidFill>
                <a:latin typeface="Times New Roman" panose="02020603050405020304" pitchFamily="18" charset="0"/>
                <a:ea typeface="Times New Roman" panose="02020603050405020304" pitchFamily="18" charset="0"/>
                <a:sym typeface="Symbol" panose="05050102010706020507" pitchFamily="18" charset="2"/>
              </a:rPr>
              <a:t></a:t>
            </a:r>
            <a:r>
              <a:rPr lang="pl-PL" sz="1600" dirty="0">
                <a:solidFill>
                  <a:schemeClr val="tx1">
                    <a:lumMod val="65000"/>
                    <a:lumOff val="35000"/>
                  </a:schemeClr>
                </a:solidFill>
                <a:latin typeface="Times New Roman" panose="02020603050405020304" pitchFamily="18" charset="0"/>
                <a:ea typeface="Times New Roman" panose="02020603050405020304" pitchFamily="18" charset="0"/>
              </a:rPr>
              <a:t>C/</a:t>
            </a:r>
            <a:r>
              <a:rPr lang="it-IT" sz="1600" dirty="0">
                <a:solidFill>
                  <a:schemeClr val="tx1">
                    <a:lumMod val="65000"/>
                    <a:lumOff val="35000"/>
                  </a:schemeClr>
                </a:solidFill>
                <a:latin typeface="Times New Roman" panose="02020603050405020304" pitchFamily="18" charset="0"/>
                <a:ea typeface="Times New Roman" panose="02020603050405020304" pitchFamily="18" charset="0"/>
                <a:sym typeface="Symbol" panose="05050102010706020507" pitchFamily="18" charset="2"/>
              </a:rPr>
              <a:t></a:t>
            </a:r>
            <a:r>
              <a:rPr lang="pl-PL" sz="1600" dirty="0">
                <a:solidFill>
                  <a:schemeClr val="tx1">
                    <a:lumMod val="65000"/>
                    <a:lumOff val="35000"/>
                  </a:schemeClr>
                </a:solidFill>
                <a:latin typeface="Times New Roman" panose="02020603050405020304" pitchFamily="18" charset="0"/>
                <a:ea typeface="Times New Roman" panose="02020603050405020304" pitchFamily="18" charset="0"/>
              </a:rPr>
              <a:t>Y (definisanje granicne sklonosti ka potrosnji; koliki je porast potrosnje nastao usljed porasta jedne jedinice dohotka) </a:t>
            </a:r>
            <a:endParaRPr lang="sr-Latn-BA" sz="1600" dirty="0" smtClean="0">
              <a:solidFill>
                <a:schemeClr val="tx1">
                  <a:lumMod val="65000"/>
                  <a:lumOff val="35000"/>
                </a:schemeClr>
              </a:solidFill>
              <a:latin typeface="Times New Roman" panose="02020603050405020304" pitchFamily="18" charset="0"/>
              <a:ea typeface="Times New Roman" panose="02020603050405020304" pitchFamily="18" charset="0"/>
            </a:endParaRPr>
          </a:p>
          <a:p>
            <a:pPr>
              <a:spcBef>
                <a:spcPts val="0"/>
              </a:spcBef>
            </a:pPr>
            <a:endParaRPr lang="pl-PL" sz="1600" dirty="0" smtClean="0">
              <a:solidFill>
                <a:prstClr val="black">
                  <a:lumMod val="65000"/>
                  <a:lumOff val="35000"/>
                </a:prstClr>
              </a:solidFill>
              <a:latin typeface="Times New Roman" panose="02020603050405020304" pitchFamily="18" charset="0"/>
              <a:ea typeface="Times New Roman" panose="02020603050405020304" pitchFamily="18" charset="0"/>
              <a:cs typeface="+mn-cs"/>
            </a:endParaRPr>
          </a:p>
          <a:p>
            <a:pPr lvl="0">
              <a:spcBef>
                <a:spcPts val="0"/>
              </a:spcBef>
            </a:pPr>
            <a:r>
              <a:rPr lang="pl-PL" sz="1600" dirty="0" smtClean="0">
                <a:solidFill>
                  <a:prstClr val="black">
                    <a:lumMod val="65000"/>
                    <a:lumOff val="35000"/>
                  </a:prstClr>
                </a:solidFill>
                <a:latin typeface="Times New Roman" panose="02020603050405020304" pitchFamily="18" charset="0"/>
                <a:ea typeface="Times New Roman" panose="02020603050405020304" pitchFamily="18" charset="0"/>
                <a:cs typeface="+mn-cs"/>
              </a:rPr>
              <a:t>1-b </a:t>
            </a:r>
            <a:r>
              <a:rPr lang="pl-PL" sz="1600" dirty="0">
                <a:solidFill>
                  <a:prstClr val="black">
                    <a:lumMod val="65000"/>
                    <a:lumOff val="35000"/>
                  </a:prstClr>
                </a:solidFill>
                <a:latin typeface="Times New Roman" panose="02020603050405020304" pitchFamily="18" charset="0"/>
                <a:ea typeface="Times New Roman" panose="02020603050405020304" pitchFamily="18" charset="0"/>
                <a:cs typeface="+mn-cs"/>
              </a:rPr>
              <a:t>= </a:t>
            </a:r>
            <a:r>
              <a:rPr lang="it-IT" sz="1600" dirty="0">
                <a:solidFill>
                  <a:prstClr val="black">
                    <a:lumMod val="65000"/>
                    <a:lumOff val="35000"/>
                  </a:prstClr>
                </a:solidFill>
                <a:latin typeface="Times New Roman" panose="02020603050405020304" pitchFamily="18" charset="0"/>
                <a:ea typeface="Times New Roman" panose="02020603050405020304" pitchFamily="18" charset="0"/>
                <a:cs typeface="+mn-cs"/>
                <a:sym typeface="Symbol" panose="05050102010706020507" pitchFamily="18" charset="2"/>
              </a:rPr>
              <a:t></a:t>
            </a:r>
            <a:r>
              <a:rPr lang="pl-PL" sz="1600" dirty="0">
                <a:solidFill>
                  <a:prstClr val="black">
                    <a:lumMod val="65000"/>
                    <a:lumOff val="35000"/>
                  </a:prstClr>
                </a:solidFill>
                <a:latin typeface="Times New Roman" panose="02020603050405020304" pitchFamily="18" charset="0"/>
                <a:ea typeface="Times New Roman" panose="02020603050405020304" pitchFamily="18" charset="0"/>
                <a:cs typeface="+mn-cs"/>
              </a:rPr>
              <a:t>S/</a:t>
            </a:r>
            <a:r>
              <a:rPr lang="it-IT" sz="1600" dirty="0">
                <a:solidFill>
                  <a:prstClr val="black">
                    <a:lumMod val="65000"/>
                    <a:lumOff val="35000"/>
                  </a:prstClr>
                </a:solidFill>
                <a:latin typeface="Times New Roman" panose="02020603050405020304" pitchFamily="18" charset="0"/>
                <a:ea typeface="Times New Roman" panose="02020603050405020304" pitchFamily="18" charset="0"/>
                <a:cs typeface="+mn-cs"/>
                <a:sym typeface="Symbol" panose="05050102010706020507" pitchFamily="18" charset="2"/>
              </a:rPr>
              <a:t></a:t>
            </a:r>
            <a:r>
              <a:rPr lang="pl-PL" sz="1600" dirty="0">
                <a:solidFill>
                  <a:prstClr val="black">
                    <a:lumMod val="65000"/>
                    <a:lumOff val="35000"/>
                  </a:prstClr>
                </a:solidFill>
                <a:latin typeface="Times New Roman" panose="02020603050405020304" pitchFamily="18" charset="0"/>
                <a:ea typeface="Times New Roman" panose="02020603050405020304" pitchFamily="18" charset="0"/>
                <a:cs typeface="+mn-cs"/>
              </a:rPr>
              <a:t>Y (definisanje granicne sklonosti ka stednji; koliki je porast potrosnje nastao usljed porasta jedne jedinice dohotka) </a:t>
            </a:r>
            <a:endParaRPr lang="en-GB" sz="1600" dirty="0">
              <a:solidFill>
                <a:prstClr val="black">
                  <a:lumMod val="65000"/>
                  <a:lumOff val="35000"/>
                </a:prstClr>
              </a:solidFill>
              <a:latin typeface="Times New Roman" panose="02020603050405020304" pitchFamily="18" charset="0"/>
              <a:ea typeface="Times New Roman" panose="02020603050405020304" pitchFamily="18" charset="0"/>
              <a:cs typeface="+mn-cs"/>
            </a:endParaRPr>
          </a:p>
          <a:p>
            <a:pPr lvl="0">
              <a:spcBef>
                <a:spcPts val="0"/>
              </a:spcBef>
            </a:pPr>
            <a:r>
              <a:rPr lang="pl-PL" sz="1600" dirty="0">
                <a:solidFill>
                  <a:prstClr val="black">
                    <a:lumMod val="65000"/>
                    <a:lumOff val="35000"/>
                  </a:prstClr>
                </a:solidFill>
                <a:latin typeface="Times New Roman" panose="02020603050405020304" pitchFamily="18" charset="0"/>
                <a:ea typeface="Times New Roman" panose="02020603050405020304" pitchFamily="18" charset="0"/>
                <a:cs typeface="+mn-cs"/>
              </a:rPr>
              <a:t> </a:t>
            </a:r>
            <a:endParaRPr lang="pl-PL" sz="1600" dirty="0" smtClean="0">
              <a:solidFill>
                <a:prstClr val="black">
                  <a:lumMod val="65000"/>
                  <a:lumOff val="35000"/>
                </a:prstClr>
              </a:solidFill>
              <a:latin typeface="Times New Roman" panose="02020603050405020304" pitchFamily="18" charset="0"/>
              <a:ea typeface="Times New Roman" panose="02020603050405020304" pitchFamily="18" charset="0"/>
              <a:cs typeface="+mn-cs"/>
            </a:endParaRPr>
          </a:p>
          <a:p>
            <a:pPr lvl="0">
              <a:spcBef>
                <a:spcPts val="0"/>
              </a:spcBef>
            </a:pPr>
            <a:r>
              <a:rPr lang="pl-PL" sz="1600" dirty="0" smtClean="0">
                <a:solidFill>
                  <a:prstClr val="black">
                    <a:lumMod val="65000"/>
                    <a:lumOff val="35000"/>
                  </a:prstClr>
                </a:solidFill>
                <a:latin typeface="Times New Roman" panose="02020603050405020304" pitchFamily="18" charset="0"/>
                <a:ea typeface="Times New Roman" panose="02020603050405020304" pitchFamily="18" charset="0"/>
              </a:rPr>
              <a:t>prosjecna </a:t>
            </a:r>
            <a:r>
              <a:rPr lang="pl-PL" sz="1600" dirty="0">
                <a:solidFill>
                  <a:prstClr val="black">
                    <a:lumMod val="65000"/>
                    <a:lumOff val="35000"/>
                  </a:prstClr>
                </a:solidFill>
                <a:latin typeface="Times New Roman" panose="02020603050405020304" pitchFamily="18" charset="0"/>
                <a:ea typeface="Times New Roman" panose="02020603050405020304" pitchFamily="18" charset="0"/>
              </a:rPr>
              <a:t>sklonost ka potrosnji = C/Y</a:t>
            </a:r>
            <a:endParaRPr lang="en-GB" sz="1600" dirty="0">
              <a:solidFill>
                <a:prstClr val="black">
                  <a:lumMod val="65000"/>
                  <a:lumOff val="35000"/>
                </a:prstClr>
              </a:solidFill>
              <a:latin typeface="Times New Roman" panose="02020603050405020304" pitchFamily="18" charset="0"/>
              <a:ea typeface="Times New Roman" panose="02020603050405020304" pitchFamily="18" charset="0"/>
            </a:endParaRPr>
          </a:p>
          <a:p>
            <a:pPr lvl="0">
              <a:spcBef>
                <a:spcPts val="0"/>
              </a:spcBef>
            </a:pPr>
            <a:r>
              <a:rPr lang="pl-PL" sz="1600" dirty="0">
                <a:solidFill>
                  <a:prstClr val="black">
                    <a:lumMod val="65000"/>
                    <a:lumOff val="35000"/>
                  </a:prstClr>
                </a:solidFill>
                <a:latin typeface="Times New Roman" panose="02020603050405020304" pitchFamily="18" charset="0"/>
                <a:ea typeface="Times New Roman" panose="02020603050405020304" pitchFamily="18" charset="0"/>
              </a:rPr>
              <a:t> </a:t>
            </a:r>
            <a:endParaRPr lang="en-GB" sz="1600" dirty="0">
              <a:solidFill>
                <a:prstClr val="black">
                  <a:lumMod val="65000"/>
                  <a:lumOff val="35000"/>
                </a:prstClr>
              </a:solidFill>
              <a:latin typeface="Times New Roman" panose="02020603050405020304" pitchFamily="18" charset="0"/>
              <a:ea typeface="Times New Roman" panose="02020603050405020304" pitchFamily="18" charset="0"/>
            </a:endParaRPr>
          </a:p>
          <a:p>
            <a:pPr lvl="0">
              <a:spcBef>
                <a:spcPts val="0"/>
              </a:spcBef>
            </a:pPr>
            <a:r>
              <a:rPr lang="pl-PL" sz="1600" dirty="0">
                <a:solidFill>
                  <a:prstClr val="black">
                    <a:lumMod val="65000"/>
                    <a:lumOff val="35000"/>
                  </a:prstClr>
                </a:solidFill>
                <a:latin typeface="Times New Roman" panose="02020603050405020304" pitchFamily="18" charset="0"/>
                <a:ea typeface="Times New Roman" panose="02020603050405020304" pitchFamily="18" charset="0"/>
              </a:rPr>
              <a:t>prosjecne sklonosti ka stednji = S/Y</a:t>
            </a:r>
            <a:endParaRPr lang="en-GB" sz="1600" dirty="0">
              <a:solidFill>
                <a:prstClr val="black">
                  <a:lumMod val="65000"/>
                  <a:lumOff val="35000"/>
                </a:prstClr>
              </a:solidFill>
              <a:latin typeface="Times New Roman" panose="02020603050405020304" pitchFamily="18" charset="0"/>
              <a:ea typeface="Times New Roman" panose="02020603050405020304" pitchFamily="18" charset="0"/>
            </a:endParaRPr>
          </a:p>
          <a:p>
            <a:pPr lvl="0">
              <a:spcBef>
                <a:spcPts val="0"/>
              </a:spcBef>
            </a:pPr>
            <a:endParaRPr lang="en-GB" sz="1600" dirty="0">
              <a:solidFill>
                <a:prstClr val="black">
                  <a:lumMod val="65000"/>
                  <a:lumOff val="35000"/>
                </a:prstClr>
              </a:solidFill>
              <a:latin typeface="Times New Roman" panose="02020603050405020304" pitchFamily="18" charset="0"/>
              <a:ea typeface="Times New Roman" panose="02020603050405020304" pitchFamily="18" charset="0"/>
              <a:cs typeface="+mn-cs"/>
            </a:endParaRPr>
          </a:p>
          <a:p>
            <a:pPr lvl="0">
              <a:spcBef>
                <a:spcPts val="0"/>
              </a:spcBef>
            </a:pPr>
            <a:endParaRPr lang="pl-PL" sz="1600" b="1" dirty="0" smtClean="0">
              <a:solidFill>
                <a:prstClr val="black">
                  <a:lumMod val="65000"/>
                  <a:lumOff val="35000"/>
                </a:prstClr>
              </a:solidFill>
              <a:latin typeface="Times New Roman" panose="02020603050405020304" pitchFamily="18" charset="0"/>
              <a:ea typeface="Times New Roman" panose="02020603050405020304" pitchFamily="18" charset="0"/>
              <a:cs typeface="+mn-cs"/>
            </a:endParaRPr>
          </a:p>
          <a:p>
            <a:pPr lvl="0">
              <a:spcBef>
                <a:spcPts val="0"/>
              </a:spcBef>
            </a:pPr>
            <a:endParaRPr lang="pl-PL" sz="1600" b="1" dirty="0">
              <a:solidFill>
                <a:prstClr val="black">
                  <a:lumMod val="65000"/>
                  <a:lumOff val="35000"/>
                </a:prstClr>
              </a:solidFill>
              <a:latin typeface="Times New Roman" panose="02020603050405020304" pitchFamily="18" charset="0"/>
              <a:ea typeface="Times New Roman" panose="02020603050405020304" pitchFamily="18" charset="0"/>
              <a:cs typeface="+mn-cs"/>
            </a:endParaRPr>
          </a:p>
          <a:p>
            <a:pPr lvl="0">
              <a:spcBef>
                <a:spcPts val="0"/>
              </a:spcBef>
            </a:pPr>
            <a:endParaRPr lang="pl-PL" sz="1600" b="1" dirty="0" smtClean="0">
              <a:solidFill>
                <a:prstClr val="black">
                  <a:lumMod val="65000"/>
                  <a:lumOff val="35000"/>
                </a:prstClr>
              </a:solidFill>
              <a:latin typeface="Times New Roman" panose="02020603050405020304" pitchFamily="18" charset="0"/>
              <a:ea typeface="Times New Roman" panose="02020603050405020304" pitchFamily="18" charset="0"/>
              <a:cs typeface="+mn-cs"/>
            </a:endParaRPr>
          </a:p>
          <a:p>
            <a:pPr lvl="0">
              <a:spcBef>
                <a:spcPts val="0"/>
              </a:spcBef>
            </a:pPr>
            <a:r>
              <a:rPr lang="pl-PL" sz="1600" b="1" u="sng" dirty="0" smtClean="0">
                <a:solidFill>
                  <a:prstClr val="black">
                    <a:lumMod val="65000"/>
                    <a:lumOff val="35000"/>
                  </a:prstClr>
                </a:solidFill>
                <a:latin typeface="Times New Roman" panose="02020603050405020304" pitchFamily="18" charset="0"/>
                <a:ea typeface="Times New Roman" panose="02020603050405020304" pitchFamily="18" charset="0"/>
                <a:cs typeface="+mn-cs"/>
              </a:rPr>
              <a:t>Odgovor:</a:t>
            </a:r>
            <a:r>
              <a:rPr lang="pl-PL" sz="1600" b="1" dirty="0" smtClean="0">
                <a:solidFill>
                  <a:prstClr val="black">
                    <a:lumMod val="65000"/>
                    <a:lumOff val="35000"/>
                  </a:prstClr>
                </a:solidFill>
                <a:latin typeface="Times New Roman" panose="02020603050405020304" pitchFamily="18" charset="0"/>
                <a:ea typeface="Times New Roman" panose="02020603050405020304" pitchFamily="18" charset="0"/>
                <a:cs typeface="+mn-cs"/>
              </a:rPr>
              <a:t> zato </a:t>
            </a:r>
            <a:r>
              <a:rPr lang="pl-PL" sz="1600" b="1" dirty="0">
                <a:solidFill>
                  <a:prstClr val="black">
                    <a:lumMod val="65000"/>
                    <a:lumOff val="35000"/>
                  </a:prstClr>
                </a:solidFill>
                <a:latin typeface="Times New Roman" panose="02020603050405020304" pitchFamily="18" charset="0"/>
                <a:ea typeface="Times New Roman" panose="02020603050405020304" pitchFamily="18" charset="0"/>
                <a:cs typeface="+mn-cs"/>
              </a:rPr>
              <a:t>sto rastom b smanjuje se nazivnik sto znaci da se ukupan izraz 1/1-b (koji ustvari </a:t>
            </a:r>
            <a:r>
              <a:rPr lang="pl-PL" sz="1600" b="1" dirty="0" smtClean="0">
                <a:solidFill>
                  <a:prstClr val="black">
                    <a:lumMod val="65000"/>
                    <a:lumOff val="35000"/>
                  </a:prstClr>
                </a:solidFill>
                <a:latin typeface="Times New Roman" panose="02020603050405020304" pitchFamily="18" charset="0"/>
                <a:ea typeface="Times New Roman" panose="02020603050405020304" pitchFamily="18" charset="0"/>
                <a:cs typeface="+mn-cs"/>
              </a:rPr>
              <a:t>ozanačava </a:t>
            </a:r>
            <a:r>
              <a:rPr lang="pl-PL" sz="1600" b="1" dirty="0">
                <a:solidFill>
                  <a:prstClr val="black">
                    <a:lumMod val="65000"/>
                    <a:lumOff val="35000"/>
                  </a:prstClr>
                </a:solidFill>
                <a:latin typeface="Times New Roman" panose="02020603050405020304" pitchFamily="18" charset="0"/>
                <a:ea typeface="Times New Roman" panose="02020603050405020304" pitchFamily="18" charset="0"/>
                <a:cs typeface="+mn-cs"/>
              </a:rPr>
              <a:t>incesticioni multiplikator) povecava. </a:t>
            </a:r>
            <a:endParaRPr lang="en-GB" sz="1600" dirty="0">
              <a:solidFill>
                <a:prstClr val="black">
                  <a:lumMod val="65000"/>
                  <a:lumOff val="35000"/>
                </a:prstClr>
              </a:solidFill>
              <a:latin typeface="Times New Roman" panose="02020603050405020304" pitchFamily="18" charset="0"/>
              <a:ea typeface="Times New Roman" panose="02020603050405020304" pitchFamily="18" charset="0"/>
              <a:cs typeface="+mn-cs"/>
            </a:endParaRPr>
          </a:p>
          <a:p>
            <a:pPr lvl="0">
              <a:spcBef>
                <a:spcPts val="0"/>
              </a:spcBef>
            </a:pPr>
            <a:r>
              <a:rPr lang="it-IT" sz="1600" dirty="0">
                <a:solidFill>
                  <a:prstClr val="black">
                    <a:lumMod val="65000"/>
                    <a:lumOff val="35000"/>
                  </a:prstClr>
                </a:solidFill>
                <a:latin typeface="Times New Roman" panose="02020603050405020304" pitchFamily="18" charset="0"/>
                <a:ea typeface="Times New Roman" panose="02020603050405020304" pitchFamily="18" charset="0"/>
                <a:cs typeface="+mn-cs"/>
              </a:rPr>
              <a:t> </a:t>
            </a:r>
            <a:endParaRPr lang="en-GB" sz="1600" dirty="0">
              <a:solidFill>
                <a:prstClr val="black">
                  <a:lumMod val="65000"/>
                  <a:lumOff val="35000"/>
                </a:prstClr>
              </a:solidFill>
              <a:latin typeface="Times New Roman" panose="02020603050405020304" pitchFamily="18" charset="0"/>
              <a:ea typeface="Times New Roman" panose="02020603050405020304" pitchFamily="18" charset="0"/>
              <a:cs typeface="+mn-cs"/>
            </a:endParaRPr>
          </a:p>
        </p:txBody>
      </p:sp>
      <p:sp>
        <p:nvSpPr>
          <p:cNvPr id="10" name="Title 1"/>
          <p:cNvSpPr txBox="1">
            <a:spLocks/>
          </p:cNvSpPr>
          <p:nvPr/>
        </p:nvSpPr>
        <p:spPr>
          <a:xfrm>
            <a:off x="5389067" y="4502354"/>
            <a:ext cx="3512501" cy="584735"/>
          </a:xfrm>
          <a:prstGeom prst="rect">
            <a:avLst/>
          </a:prstGeom>
          <a:solidFill>
            <a:schemeClr val="bg1">
              <a:lumMod val="9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l-PL" sz="1600" b="1" dirty="0" smtClean="0">
                <a:solidFill>
                  <a:prstClr val="black">
                    <a:lumMod val="65000"/>
                    <a:lumOff val="35000"/>
                  </a:prstClr>
                </a:solidFill>
                <a:latin typeface="Times New Roman" panose="02020603050405020304" pitchFamily="18" charset="0"/>
                <a:ea typeface="Times New Roman" panose="02020603050405020304" pitchFamily="18" charset="0"/>
              </a:rPr>
              <a:t>Zasto </a:t>
            </a:r>
            <a:r>
              <a:rPr lang="pl-PL" sz="1600" b="1" dirty="0">
                <a:solidFill>
                  <a:prstClr val="black">
                    <a:lumMod val="65000"/>
                    <a:lumOff val="35000"/>
                  </a:prstClr>
                </a:solidFill>
                <a:latin typeface="Times New Roman" panose="02020603050405020304" pitchFamily="18" charset="0"/>
                <a:ea typeface="Times New Roman" panose="02020603050405020304" pitchFamily="18" charset="0"/>
              </a:rPr>
              <a:t>je multiplikator </a:t>
            </a:r>
            <a:r>
              <a:rPr lang="pl-PL" sz="1600" b="1" dirty="0" smtClean="0">
                <a:solidFill>
                  <a:prstClr val="black">
                    <a:lumMod val="65000"/>
                    <a:lumOff val="35000"/>
                  </a:prstClr>
                </a:solidFill>
                <a:latin typeface="Times New Roman" panose="02020603050405020304" pitchFamily="18" charset="0"/>
                <a:ea typeface="Times New Roman" panose="02020603050405020304" pitchFamily="18" charset="0"/>
              </a:rPr>
              <a:t>veći </a:t>
            </a:r>
            <a:r>
              <a:rPr lang="pl-PL" sz="1600" b="1" dirty="0">
                <a:solidFill>
                  <a:prstClr val="black">
                    <a:lumMod val="65000"/>
                    <a:lumOff val="35000"/>
                  </a:prstClr>
                </a:solidFill>
                <a:latin typeface="Times New Roman" panose="02020603050405020304" pitchFamily="18" charset="0"/>
                <a:ea typeface="Times New Roman" panose="02020603050405020304" pitchFamily="18" charset="0"/>
              </a:rPr>
              <a:t>ako je veca granicna sklonost ka potrosnji?</a:t>
            </a:r>
          </a:p>
          <a:p>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 </a:t>
            </a:r>
            <a:endParaRPr lang="sr-Latn-BA" sz="1600" b="1" i="1" dirty="0" smtClean="0">
              <a:solidFill>
                <a:schemeClr val="accent2"/>
              </a:solidFill>
              <a:latin typeface="Times New Roman" panose="02020603050405020304" pitchFamily="18" charset="0"/>
              <a:cs typeface="Times New Roman" panose="02020603050405020304" pitchFamily="18" charset="0"/>
            </a:endParaRPr>
          </a:p>
        </p:txBody>
      </p:sp>
      <p:sp>
        <p:nvSpPr>
          <p:cNvPr id="11" name="Cloud Callout 10"/>
          <p:cNvSpPr/>
          <p:nvPr/>
        </p:nvSpPr>
        <p:spPr>
          <a:xfrm flipH="1">
            <a:off x="4679116" y="4395795"/>
            <a:ext cx="692727" cy="635792"/>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dirty="0" smtClean="0"/>
              <a:t>???</a:t>
            </a:r>
            <a:endParaRPr lang="en-GB" dirty="0"/>
          </a:p>
        </p:txBody>
      </p:sp>
    </p:spTree>
    <p:extLst>
      <p:ext uri="{BB962C8B-B14F-4D97-AF65-F5344CB8AC3E}">
        <p14:creationId xmlns:p14="http://schemas.microsoft.com/office/powerpoint/2010/main" val="11900107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15</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795" y="975135"/>
            <a:ext cx="572976" cy="710687"/>
          </a:xfrm>
          <a:prstGeom prst="rect">
            <a:avLst/>
          </a:prstGeom>
        </p:spPr>
      </p:pic>
      <p:sp>
        <p:nvSpPr>
          <p:cNvPr id="4" name="Rounded Rectangle 3"/>
          <p:cNvSpPr/>
          <p:nvPr/>
        </p:nvSpPr>
        <p:spPr>
          <a:xfrm>
            <a:off x="102286" y="237985"/>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1. Nacionalni dohodak u zatvorenoj ramjeni </a:t>
            </a:r>
            <a:endParaRPr lang="en-GB" sz="2000" b="1" i="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5467927" y="361900"/>
            <a:ext cx="3433641" cy="31096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dirty="0" smtClean="0"/>
              <a:t>Investicioni multiplikator </a:t>
            </a:r>
            <a:endParaRPr lang="en-GB" dirty="0"/>
          </a:p>
        </p:txBody>
      </p:sp>
      <p:sp>
        <p:nvSpPr>
          <p:cNvPr id="7" name="Title 1"/>
          <p:cNvSpPr txBox="1">
            <a:spLocks/>
          </p:cNvSpPr>
          <p:nvPr/>
        </p:nvSpPr>
        <p:spPr>
          <a:xfrm>
            <a:off x="890771" y="982449"/>
            <a:ext cx="7916968" cy="381948"/>
          </a:xfrm>
          <a:prstGeom prst="rect">
            <a:avLst/>
          </a:prstGeom>
          <a:solidFill>
            <a:schemeClr val="bg1">
              <a:lumMod val="8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indent="-285750">
              <a:buFont typeface="Wingdings" panose="05000000000000000000" pitchFamily="2" charset="2"/>
              <a:buChar char="ü"/>
            </a:pPr>
            <a:r>
              <a:rPr lang="sr-Latn-BA" sz="1600" b="1" i="1" u="sng" dirty="0" smtClean="0">
                <a:solidFill>
                  <a:schemeClr val="tx1">
                    <a:lumMod val="65000"/>
                    <a:lumOff val="35000"/>
                  </a:schemeClr>
                </a:solidFill>
                <a:latin typeface="Times New Roman" panose="02020603050405020304" pitchFamily="18" charset="0"/>
                <a:cs typeface="Times New Roman" panose="02020603050405020304" pitchFamily="18" charset="0"/>
              </a:rPr>
              <a:t>Primjer</a:t>
            </a:r>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 </a:t>
            </a:r>
            <a:r>
              <a:rPr lang="sr-Latn-BA" sz="1600" b="1" i="1" dirty="0" smtClean="0">
                <a:solidFill>
                  <a:schemeClr val="tx2"/>
                </a:solidFill>
                <a:latin typeface="Times New Roman" panose="02020603050405020304" pitchFamily="18" charset="0"/>
                <a:cs typeface="Times New Roman" panose="02020603050405020304" pitchFamily="18" charset="0"/>
              </a:rPr>
              <a:t>Investicioni multiplikator (obrnuto proporcionalan MSS,a direktno proporcionalan MSP).  </a:t>
            </a:r>
          </a:p>
        </p:txBody>
      </p:sp>
      <p:sp>
        <p:nvSpPr>
          <p:cNvPr id="8" name="Title 1"/>
          <p:cNvSpPr txBox="1">
            <a:spLocks/>
          </p:cNvSpPr>
          <p:nvPr/>
        </p:nvSpPr>
        <p:spPr>
          <a:xfrm>
            <a:off x="421584" y="3078191"/>
            <a:ext cx="2066756" cy="1570382"/>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Rješenje: </a:t>
            </a:r>
          </a:p>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c) </a:t>
            </a:r>
          </a:p>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MSP = b   = 0,5 </a:t>
            </a:r>
          </a:p>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MSS =1-b = 0,5 </a:t>
            </a:r>
          </a:p>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MSP + MSS =1</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9" name="Title 1"/>
          <p:cNvSpPr txBox="1">
            <a:spLocks/>
          </p:cNvSpPr>
          <p:nvPr/>
        </p:nvSpPr>
        <p:spPr>
          <a:xfrm>
            <a:off x="2861807" y="6044306"/>
            <a:ext cx="5945932" cy="437695"/>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indent="-342900" algn="just">
              <a:buAutoNum type="alphaLcParenR"/>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Primarni efekat od investicija je 1000</a:t>
            </a:r>
          </a:p>
          <a:p>
            <a:pPr marL="342900" indent="-342900" algn="just">
              <a:buAutoNum type="alphaLcParenR"/>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Sekundarni efekat od investicija je 1000, a konačni efeakt od investicija je 2000.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TextBox 9"/>
              <p:cNvSpPr txBox="1"/>
              <p:nvPr/>
            </p:nvSpPr>
            <p:spPr>
              <a:xfrm>
                <a:off x="445597" y="4749614"/>
                <a:ext cx="1876831" cy="400110"/>
              </a:xfrm>
              <a:prstGeom prst="rect">
                <a:avLst/>
              </a:prstGeom>
              <a:solidFill>
                <a:schemeClr val="bg1">
                  <a:lumMod val="95000"/>
                </a:schemeClr>
              </a:solidFill>
              <a:ln w="28575">
                <a:solidFill>
                  <a:schemeClr val="accent1">
                    <a:lumMod val="50000"/>
                  </a:schemeClr>
                </a:solidFill>
              </a:ln>
            </p:spPr>
            <p:txBody>
              <a:bodyPr wrap="square" lIns="0" tIns="0" rIns="0" bIns="0" rtlCol="0">
                <a:spAutoFit/>
              </a:bodyPr>
              <a:lstStyle/>
              <a:p>
                <a14:m>
                  <m:oMath xmlns:m="http://schemas.openxmlformats.org/officeDocument/2006/math">
                    <m:f>
                      <m:fPr>
                        <m:ctrlPr>
                          <a:rPr lang="en-GB" b="1" i="1" smtClean="0">
                            <a:latin typeface="Cambria Math" panose="02040503050406030204" pitchFamily="18" charset="0"/>
                          </a:rPr>
                        </m:ctrlPr>
                      </m:fPr>
                      <m:num>
                        <m:r>
                          <a:rPr lang="en-GB" b="1" i="0" smtClean="0">
                            <a:latin typeface="Cambria Math" panose="02040503050406030204" pitchFamily="18" charset="0"/>
                          </a:rPr>
                          <m:t>∆</m:t>
                        </m:r>
                        <m:r>
                          <a:rPr lang="sr-Latn-BA" b="1" i="0" smtClean="0">
                            <a:latin typeface="Cambria Math" panose="02040503050406030204" pitchFamily="18" charset="0"/>
                          </a:rPr>
                          <m:t>𝐘</m:t>
                        </m:r>
                      </m:num>
                      <m:den>
                        <m:r>
                          <a:rPr lang="en-GB" b="1" i="0" smtClean="0">
                            <a:latin typeface="Cambria Math" panose="02040503050406030204" pitchFamily="18" charset="0"/>
                          </a:rPr>
                          <m:t>∆</m:t>
                        </m:r>
                        <m:r>
                          <a:rPr lang="sr-Latn-BA" b="1" i="0" smtClean="0">
                            <a:latin typeface="Cambria Math" panose="02040503050406030204" pitchFamily="18" charset="0"/>
                          </a:rPr>
                          <m:t>𝐈</m:t>
                        </m:r>
                      </m:den>
                    </m:f>
                  </m:oMath>
                </a14:m>
                <a:r>
                  <a:rPr lang="sr-Latn-BA" b="1" dirty="0" smtClean="0"/>
                  <a:t>=</a:t>
                </a:r>
                <a14:m>
                  <m:oMath xmlns:m="http://schemas.openxmlformats.org/officeDocument/2006/math">
                    <m:f>
                      <m:fPr>
                        <m:ctrlPr>
                          <a:rPr lang="en-GB" b="1" i="1">
                            <a:latin typeface="Cambria Math" panose="02040503050406030204" pitchFamily="18" charset="0"/>
                          </a:rPr>
                        </m:ctrlPr>
                      </m:fPr>
                      <m:num>
                        <m:r>
                          <a:rPr lang="sr-Latn-BA" b="1" i="0" smtClean="0">
                            <a:latin typeface="Cambria Math" panose="02040503050406030204" pitchFamily="18" charset="0"/>
                          </a:rPr>
                          <m:t>𝟏</m:t>
                        </m:r>
                      </m:num>
                      <m:den>
                        <m:r>
                          <a:rPr lang="sr-Latn-BA" b="1" i="0" smtClean="0">
                            <a:latin typeface="Cambria Math" panose="02040503050406030204" pitchFamily="18" charset="0"/>
                          </a:rPr>
                          <m:t>𝟏</m:t>
                        </m:r>
                        <m:r>
                          <a:rPr lang="sr-Latn-BA" b="1" i="0" smtClean="0">
                            <a:latin typeface="Cambria Math" panose="02040503050406030204" pitchFamily="18" charset="0"/>
                          </a:rPr>
                          <m:t>−</m:t>
                        </m:r>
                        <m:r>
                          <a:rPr lang="sr-Latn-BA" b="1" i="0" smtClean="0">
                            <a:latin typeface="Cambria Math" panose="02040503050406030204" pitchFamily="18" charset="0"/>
                          </a:rPr>
                          <m:t>𝐌𝐒𝐏</m:t>
                        </m:r>
                      </m:den>
                    </m:f>
                  </m:oMath>
                </a14:m>
                <a:r>
                  <a:rPr lang="sr-Latn-BA" b="1" dirty="0" smtClean="0"/>
                  <a:t> =</a:t>
                </a:r>
                <a14:m>
                  <m:oMath xmlns:m="http://schemas.openxmlformats.org/officeDocument/2006/math">
                    <m:f>
                      <m:fPr>
                        <m:ctrlPr>
                          <a:rPr lang="en-GB" b="1" i="1">
                            <a:latin typeface="Cambria Math" panose="02040503050406030204" pitchFamily="18" charset="0"/>
                          </a:rPr>
                        </m:ctrlPr>
                      </m:fPr>
                      <m:num>
                        <m:r>
                          <a:rPr lang="sr-Latn-BA" b="1">
                            <a:latin typeface="Cambria Math" panose="02040503050406030204" pitchFamily="18" charset="0"/>
                          </a:rPr>
                          <m:t>𝟏</m:t>
                        </m:r>
                      </m:num>
                      <m:den>
                        <m:r>
                          <a:rPr lang="sr-Latn-BA" b="1">
                            <a:latin typeface="Cambria Math" panose="02040503050406030204" pitchFamily="18" charset="0"/>
                          </a:rPr>
                          <m:t>𝟏</m:t>
                        </m:r>
                        <m:r>
                          <a:rPr lang="sr-Latn-BA" b="1">
                            <a:latin typeface="Cambria Math" panose="02040503050406030204" pitchFamily="18" charset="0"/>
                          </a:rPr>
                          <m:t>−</m:t>
                        </m:r>
                        <m:r>
                          <a:rPr lang="sr-Latn-BA" b="1" i="0" smtClean="0">
                            <a:latin typeface="Cambria Math" panose="02040503050406030204" pitchFamily="18" charset="0"/>
                          </a:rPr>
                          <m:t>𝐛</m:t>
                        </m:r>
                      </m:den>
                    </m:f>
                  </m:oMath>
                </a14:m>
                <a:r>
                  <a:rPr lang="sr-Latn-BA" b="1" dirty="0" smtClean="0"/>
                  <a:t> </a:t>
                </a:r>
                <a:endParaRPr lang="en-GB" b="1" dirty="0"/>
              </a:p>
            </p:txBody>
          </p:sp>
        </mc:Choice>
        <mc:Fallback xmlns="">
          <p:sp>
            <p:nvSpPr>
              <p:cNvPr id="10" name="TextBox 9"/>
              <p:cNvSpPr txBox="1">
                <a:spLocks noRot="1" noChangeAspect="1" noMove="1" noResize="1" noEditPoints="1" noAdjustHandles="1" noChangeArrowheads="1" noChangeShapeType="1" noTextEdit="1"/>
              </p:cNvSpPr>
              <p:nvPr/>
            </p:nvSpPr>
            <p:spPr>
              <a:xfrm>
                <a:off x="445597" y="4749614"/>
                <a:ext cx="1876831" cy="400110"/>
              </a:xfrm>
              <a:prstGeom prst="rect">
                <a:avLst/>
              </a:prstGeom>
              <a:blipFill>
                <a:blip r:embed="rId4"/>
                <a:stretch>
                  <a:fillRect l="-2556" t="-2817" b="-12676"/>
                </a:stretch>
              </a:blipFill>
              <a:ln w="28575">
                <a:solidFill>
                  <a:schemeClr val="accent1">
                    <a:lumMod val="50000"/>
                  </a:schemeClr>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445597" y="5549351"/>
                <a:ext cx="1876831" cy="421462"/>
              </a:xfrm>
              <a:prstGeom prst="rect">
                <a:avLst/>
              </a:prstGeom>
              <a:solidFill>
                <a:schemeClr val="bg1">
                  <a:lumMod val="95000"/>
                </a:schemeClr>
              </a:solidFill>
              <a:ln w="28575">
                <a:solidFill>
                  <a:schemeClr val="accent1">
                    <a:lumMod val="50000"/>
                  </a:schemeClr>
                </a:solidFill>
              </a:ln>
            </p:spPr>
            <p:txBody>
              <a:bodyPr wrap="square" lIns="0" tIns="0" rIns="0" bIns="0" rtlCol="0">
                <a:spAutoFit/>
              </a:bodyPr>
              <a:lstStyle/>
              <a:p>
                <a14:m>
                  <m:oMath xmlns:m="http://schemas.openxmlformats.org/officeDocument/2006/math">
                    <m:f>
                      <m:fPr>
                        <m:ctrlPr>
                          <a:rPr lang="en-GB" b="1" i="1" smtClean="0">
                            <a:latin typeface="Cambria Math" panose="02040503050406030204" pitchFamily="18" charset="0"/>
                          </a:rPr>
                        </m:ctrlPr>
                      </m:fPr>
                      <m:num>
                        <m:r>
                          <a:rPr lang="en-GB" b="1" i="0" smtClean="0">
                            <a:latin typeface="Cambria Math" panose="02040503050406030204" pitchFamily="18" charset="0"/>
                          </a:rPr>
                          <m:t>∆</m:t>
                        </m:r>
                        <m:r>
                          <a:rPr lang="sr-Latn-BA" b="1" i="0" smtClean="0">
                            <a:latin typeface="Cambria Math" panose="02040503050406030204" pitchFamily="18" charset="0"/>
                          </a:rPr>
                          <m:t>𝐘</m:t>
                        </m:r>
                      </m:num>
                      <m:den>
                        <m:r>
                          <a:rPr lang="en-GB" b="1" i="0" smtClean="0">
                            <a:latin typeface="Cambria Math" panose="02040503050406030204" pitchFamily="18" charset="0"/>
                          </a:rPr>
                          <m:t>∆</m:t>
                        </m:r>
                        <m:r>
                          <a:rPr lang="sr-Latn-BA" b="1" i="0" smtClean="0">
                            <a:latin typeface="Cambria Math" panose="02040503050406030204" pitchFamily="18" charset="0"/>
                          </a:rPr>
                          <m:t>𝐈</m:t>
                        </m:r>
                      </m:den>
                    </m:f>
                  </m:oMath>
                </a14:m>
                <a:r>
                  <a:rPr lang="sr-Latn-BA" b="1" dirty="0" smtClean="0"/>
                  <a:t>=</a:t>
                </a:r>
                <a14:m>
                  <m:oMath xmlns:m="http://schemas.openxmlformats.org/officeDocument/2006/math">
                    <m:f>
                      <m:fPr>
                        <m:ctrlPr>
                          <a:rPr lang="en-GB" b="1" i="1">
                            <a:latin typeface="Cambria Math" panose="02040503050406030204" pitchFamily="18" charset="0"/>
                          </a:rPr>
                        </m:ctrlPr>
                      </m:fPr>
                      <m:num>
                        <m:r>
                          <a:rPr lang="sr-Latn-BA" b="1" i="0" smtClean="0">
                            <a:latin typeface="Cambria Math" panose="02040503050406030204" pitchFamily="18" charset="0"/>
                          </a:rPr>
                          <m:t>𝟏</m:t>
                        </m:r>
                      </m:num>
                      <m:den>
                        <m:r>
                          <a:rPr lang="sr-Latn-BA" b="1" i="0" smtClean="0">
                            <a:latin typeface="Cambria Math" panose="02040503050406030204" pitchFamily="18" charset="0"/>
                          </a:rPr>
                          <m:t>𝟏</m:t>
                        </m:r>
                        <m:r>
                          <a:rPr lang="sr-Latn-BA" b="1" i="0" smtClean="0">
                            <a:latin typeface="Cambria Math" panose="02040503050406030204" pitchFamily="18" charset="0"/>
                          </a:rPr>
                          <m:t>−</m:t>
                        </m:r>
                        <m:r>
                          <a:rPr lang="sr-Latn-BA" b="1" i="0" smtClean="0">
                            <a:latin typeface="Cambria Math" panose="02040503050406030204" pitchFamily="18" charset="0"/>
                          </a:rPr>
                          <m:t>𝟎</m:t>
                        </m:r>
                        <m:r>
                          <a:rPr lang="sr-Latn-BA" b="1" i="0" smtClean="0">
                            <a:latin typeface="Cambria Math" panose="02040503050406030204" pitchFamily="18" charset="0"/>
                          </a:rPr>
                          <m:t>,</m:t>
                        </m:r>
                        <m:r>
                          <a:rPr lang="sr-Latn-BA" b="1" i="1" smtClean="0">
                            <a:latin typeface="Cambria Math" panose="02040503050406030204" pitchFamily="18" charset="0"/>
                          </a:rPr>
                          <m:t>𝟓</m:t>
                        </m:r>
                      </m:den>
                    </m:f>
                  </m:oMath>
                </a14:m>
                <a:r>
                  <a:rPr lang="sr-Latn-BA" b="1" dirty="0" smtClean="0"/>
                  <a:t> =</a:t>
                </a:r>
                <a14:m>
                  <m:oMath xmlns:m="http://schemas.openxmlformats.org/officeDocument/2006/math">
                    <m:f>
                      <m:fPr>
                        <m:ctrlPr>
                          <a:rPr lang="en-GB" b="1" i="1">
                            <a:latin typeface="Cambria Math" panose="02040503050406030204" pitchFamily="18" charset="0"/>
                          </a:rPr>
                        </m:ctrlPr>
                      </m:fPr>
                      <m:num>
                        <m:r>
                          <a:rPr lang="sr-Latn-BA" b="1">
                            <a:latin typeface="Cambria Math" panose="02040503050406030204" pitchFamily="18" charset="0"/>
                          </a:rPr>
                          <m:t>𝟏</m:t>
                        </m:r>
                      </m:num>
                      <m:den>
                        <m:r>
                          <a:rPr lang="sr-Latn-BA" b="1" i="1" smtClean="0">
                            <a:latin typeface="Cambria Math" panose="02040503050406030204" pitchFamily="18" charset="0"/>
                          </a:rPr>
                          <m:t>𝟎</m:t>
                        </m:r>
                        <m:r>
                          <a:rPr lang="sr-Latn-BA" b="1" i="1" smtClean="0">
                            <a:latin typeface="Cambria Math" panose="02040503050406030204" pitchFamily="18" charset="0"/>
                          </a:rPr>
                          <m:t>,</m:t>
                        </m:r>
                        <m:r>
                          <a:rPr lang="sr-Latn-BA" b="1" i="1" smtClean="0">
                            <a:latin typeface="Cambria Math" panose="02040503050406030204" pitchFamily="18" charset="0"/>
                          </a:rPr>
                          <m:t>𝟓</m:t>
                        </m:r>
                      </m:den>
                    </m:f>
                  </m:oMath>
                </a14:m>
                <a:r>
                  <a:rPr lang="sr-Latn-BA" b="1" dirty="0" smtClean="0"/>
                  <a:t> </a:t>
                </a:r>
                <a:endParaRPr lang="en-GB" b="1" dirty="0"/>
              </a:p>
            </p:txBody>
          </p:sp>
        </mc:Choice>
        <mc:Fallback xmlns="">
          <p:sp>
            <p:nvSpPr>
              <p:cNvPr id="11" name="TextBox 10"/>
              <p:cNvSpPr txBox="1">
                <a:spLocks noRot="1" noChangeAspect="1" noMove="1" noResize="1" noEditPoints="1" noAdjustHandles="1" noChangeArrowheads="1" noChangeShapeType="1" noTextEdit="1"/>
              </p:cNvSpPr>
              <p:nvPr/>
            </p:nvSpPr>
            <p:spPr>
              <a:xfrm>
                <a:off x="445597" y="5549351"/>
                <a:ext cx="1876831" cy="421462"/>
              </a:xfrm>
              <a:prstGeom prst="rect">
                <a:avLst/>
              </a:prstGeom>
              <a:blipFill>
                <a:blip r:embed="rId5"/>
                <a:stretch>
                  <a:fillRect l="-2556" t="-2703" b="-8108"/>
                </a:stretch>
              </a:blipFill>
              <a:ln w="28575">
                <a:solidFill>
                  <a:schemeClr val="accent1">
                    <a:lumMod val="50000"/>
                  </a:schemeClr>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1366982" y="6222406"/>
                <a:ext cx="960643" cy="400110"/>
              </a:xfrm>
              <a:prstGeom prst="rect">
                <a:avLst/>
              </a:prstGeom>
              <a:solidFill>
                <a:schemeClr val="bg1">
                  <a:lumMod val="95000"/>
                </a:schemeClr>
              </a:solidFill>
              <a:ln w="28575">
                <a:solidFill>
                  <a:schemeClr val="accent1">
                    <a:lumMod val="50000"/>
                  </a:schemeClr>
                </a:solidFill>
              </a:ln>
            </p:spPr>
            <p:txBody>
              <a:bodyPr wrap="square" lIns="0" tIns="0" rIns="0" bIns="0" rtlCol="0">
                <a:spAutoFit/>
              </a:bodyPr>
              <a:lstStyle/>
              <a:p>
                <a14:m>
                  <m:oMath xmlns:m="http://schemas.openxmlformats.org/officeDocument/2006/math">
                    <m:f>
                      <m:fPr>
                        <m:ctrlPr>
                          <a:rPr lang="en-GB" b="1" i="1" smtClean="0">
                            <a:solidFill>
                              <a:srgbClr val="0070C0"/>
                            </a:solidFill>
                            <a:latin typeface="Cambria Math" panose="02040503050406030204" pitchFamily="18" charset="0"/>
                          </a:rPr>
                        </m:ctrlPr>
                      </m:fPr>
                      <m:num>
                        <m:r>
                          <a:rPr lang="en-GB" b="1" i="0" smtClean="0">
                            <a:solidFill>
                              <a:srgbClr val="0070C0"/>
                            </a:solidFill>
                            <a:latin typeface="Cambria Math" panose="02040503050406030204" pitchFamily="18" charset="0"/>
                          </a:rPr>
                          <m:t>∆</m:t>
                        </m:r>
                        <m:r>
                          <a:rPr lang="sr-Latn-BA" b="1" i="0" smtClean="0">
                            <a:solidFill>
                              <a:srgbClr val="0070C0"/>
                            </a:solidFill>
                            <a:latin typeface="Cambria Math" panose="02040503050406030204" pitchFamily="18" charset="0"/>
                          </a:rPr>
                          <m:t>𝐘</m:t>
                        </m:r>
                      </m:num>
                      <m:den>
                        <m:r>
                          <a:rPr lang="en-GB" b="1" i="0" smtClean="0">
                            <a:solidFill>
                              <a:srgbClr val="0070C0"/>
                            </a:solidFill>
                            <a:latin typeface="Cambria Math" panose="02040503050406030204" pitchFamily="18" charset="0"/>
                          </a:rPr>
                          <m:t>∆</m:t>
                        </m:r>
                        <m:r>
                          <a:rPr lang="sr-Latn-BA" b="1" i="0" smtClean="0">
                            <a:solidFill>
                              <a:srgbClr val="0070C0"/>
                            </a:solidFill>
                            <a:latin typeface="Cambria Math" panose="02040503050406030204" pitchFamily="18" charset="0"/>
                          </a:rPr>
                          <m:t>𝐈</m:t>
                        </m:r>
                      </m:den>
                    </m:f>
                  </m:oMath>
                </a14:m>
                <a:r>
                  <a:rPr lang="sr-Latn-BA" b="1" dirty="0" smtClean="0">
                    <a:solidFill>
                      <a:srgbClr val="0070C0"/>
                    </a:solidFill>
                  </a:rPr>
                  <a:t>=</a:t>
                </a:r>
                <a14:m>
                  <m:oMath xmlns:m="http://schemas.openxmlformats.org/officeDocument/2006/math">
                    <m:r>
                      <a:rPr lang="sr-Latn-BA" b="1" i="1" smtClean="0">
                        <a:solidFill>
                          <a:srgbClr val="0070C0"/>
                        </a:solidFill>
                        <a:latin typeface="Cambria Math" panose="02040503050406030204" pitchFamily="18" charset="0"/>
                      </a:rPr>
                      <m:t>𝟐</m:t>
                    </m:r>
                  </m:oMath>
                </a14:m>
                <a:endParaRPr lang="en-GB" b="1" dirty="0">
                  <a:solidFill>
                    <a:srgbClr val="0070C0"/>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366982" y="6222406"/>
                <a:ext cx="960643" cy="400110"/>
              </a:xfrm>
              <a:prstGeom prst="rect">
                <a:avLst/>
              </a:prstGeom>
              <a:blipFill>
                <a:blip r:embed="rId6"/>
                <a:stretch>
                  <a:fillRect l="-4908" t="-2857" b="-12857"/>
                </a:stretch>
              </a:blipFill>
              <a:ln w="28575">
                <a:solidFill>
                  <a:schemeClr val="accent1">
                    <a:lumMod val="50000"/>
                  </a:schemeClr>
                </a:solidFill>
              </a:ln>
            </p:spPr>
            <p:txBody>
              <a:bodyPr/>
              <a:lstStyle/>
              <a:p>
                <a:r>
                  <a:rPr lang="en-GB">
                    <a:noFill/>
                  </a:rPr>
                  <a:t> </a:t>
                </a:r>
              </a:p>
            </p:txBody>
          </p:sp>
        </mc:Fallback>
      </mc:AlternateContent>
      <p:sp>
        <p:nvSpPr>
          <p:cNvPr id="13" name="Down Arrow 12"/>
          <p:cNvSpPr/>
          <p:nvPr/>
        </p:nvSpPr>
        <p:spPr>
          <a:xfrm>
            <a:off x="1911991" y="5300461"/>
            <a:ext cx="415634" cy="1753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Down Arrow 13"/>
          <p:cNvSpPr/>
          <p:nvPr/>
        </p:nvSpPr>
        <p:spPr>
          <a:xfrm>
            <a:off x="1911991" y="6035291"/>
            <a:ext cx="415634" cy="1753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5" name="Table 14"/>
          <p:cNvGraphicFramePr>
            <a:graphicFrameLocks noGrp="1"/>
          </p:cNvGraphicFramePr>
          <p:nvPr>
            <p:extLst>
              <p:ext uri="{D42A27DB-BD31-4B8C-83A1-F6EECF244321}">
                <p14:modId xmlns:p14="http://schemas.microsoft.com/office/powerpoint/2010/main" val="150760949"/>
              </p:ext>
            </p:extLst>
          </p:nvPr>
        </p:nvGraphicFramePr>
        <p:xfrm>
          <a:off x="3810093" y="3201642"/>
          <a:ext cx="5091475" cy="2764208"/>
        </p:xfrm>
        <a:graphic>
          <a:graphicData uri="http://schemas.openxmlformats.org/drawingml/2006/table">
            <a:tbl>
              <a:tblPr/>
              <a:tblGrid>
                <a:gridCol w="665915">
                  <a:extLst>
                    <a:ext uri="{9D8B030D-6E8A-4147-A177-3AD203B41FA5}">
                      <a16:colId xmlns:a16="http://schemas.microsoft.com/office/drawing/2014/main" val="1022462161"/>
                    </a:ext>
                  </a:extLst>
                </a:gridCol>
                <a:gridCol w="832394">
                  <a:extLst>
                    <a:ext uri="{9D8B030D-6E8A-4147-A177-3AD203B41FA5}">
                      <a16:colId xmlns:a16="http://schemas.microsoft.com/office/drawing/2014/main" val="3704244632"/>
                    </a:ext>
                  </a:extLst>
                </a:gridCol>
                <a:gridCol w="665915">
                  <a:extLst>
                    <a:ext uri="{9D8B030D-6E8A-4147-A177-3AD203B41FA5}">
                      <a16:colId xmlns:a16="http://schemas.microsoft.com/office/drawing/2014/main" val="3944459965"/>
                    </a:ext>
                  </a:extLst>
                </a:gridCol>
                <a:gridCol w="763027">
                  <a:extLst>
                    <a:ext uri="{9D8B030D-6E8A-4147-A177-3AD203B41FA5}">
                      <a16:colId xmlns:a16="http://schemas.microsoft.com/office/drawing/2014/main" val="1407330011"/>
                    </a:ext>
                  </a:extLst>
                </a:gridCol>
                <a:gridCol w="776901">
                  <a:extLst>
                    <a:ext uri="{9D8B030D-6E8A-4147-A177-3AD203B41FA5}">
                      <a16:colId xmlns:a16="http://schemas.microsoft.com/office/drawing/2014/main" val="2043117883"/>
                    </a:ext>
                  </a:extLst>
                </a:gridCol>
                <a:gridCol w="1387323">
                  <a:extLst>
                    <a:ext uri="{9D8B030D-6E8A-4147-A177-3AD203B41FA5}">
                      <a16:colId xmlns:a16="http://schemas.microsoft.com/office/drawing/2014/main" val="3310884601"/>
                    </a:ext>
                  </a:extLst>
                </a:gridCol>
              </a:tblGrid>
              <a:tr h="172815">
                <a:tc>
                  <a:txBody>
                    <a:bodyPr/>
                    <a:lstStyle/>
                    <a:p>
                      <a:pPr algn="l" fontAlgn="b"/>
                      <a:endParaRPr lang="en-GB" sz="1200" b="0" i="0" u="none" strike="noStrike">
                        <a:solidFill>
                          <a:srgbClr val="000000"/>
                        </a:solidFill>
                        <a:effectLst/>
                        <a:latin typeface="Times New Roman" panose="02020603050405020304" pitchFamily="18"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200" b="0" i="0" u="none" strike="noStrike">
                        <a:solidFill>
                          <a:srgbClr val="000000"/>
                        </a:solidFill>
                        <a:effectLst/>
                        <a:latin typeface="Times New Roman" panose="02020603050405020304" pitchFamily="18"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1200" b="0" i="0" u="none" strike="noStrike">
                          <a:solidFill>
                            <a:srgbClr val="000000"/>
                          </a:solidFill>
                          <a:effectLst/>
                          <a:latin typeface="Times New Roman" panose="02020603050405020304" pitchFamily="18" charset="0"/>
                        </a:rPr>
                        <a:t>0,5</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GB" sz="1200" b="0" i="0" u="none" strike="noStrike">
                          <a:solidFill>
                            <a:srgbClr val="000000"/>
                          </a:solidFill>
                          <a:effectLst/>
                          <a:latin typeface="Times New Roman" panose="02020603050405020304" pitchFamily="18" charset="0"/>
                        </a:rPr>
                        <a:t>0,5</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l" fontAlgn="b"/>
                      <a:endParaRPr lang="en-GB" sz="1200" b="0" i="0" u="none" strike="noStrike">
                        <a:solidFill>
                          <a:srgbClr val="000000"/>
                        </a:solidFill>
                        <a:effectLst/>
                        <a:latin typeface="Times New Roman" panose="02020603050405020304" pitchFamily="18"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200" b="0" i="0" u="none" strike="noStrike">
                        <a:solidFill>
                          <a:srgbClr val="000000"/>
                        </a:solidFill>
                        <a:effectLst/>
                        <a:latin typeface="Times New Roman" panose="02020603050405020304" pitchFamily="18"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9801118"/>
                  </a:ext>
                </a:extLst>
              </a:tr>
              <a:tr h="172815">
                <a:tc rowSpan="2" gridSpan="2">
                  <a:txBody>
                    <a:bodyPr/>
                    <a:lstStyle/>
                    <a:p>
                      <a:pPr algn="l" fontAlgn="ctr"/>
                      <a:r>
                        <a:rPr lang="en-US" sz="1200" b="0" i="0" u="none" strike="noStrike">
                          <a:solidFill>
                            <a:srgbClr val="000000"/>
                          </a:solidFill>
                          <a:effectLst/>
                          <a:latin typeface="Times New Roman" panose="02020603050405020304" pitchFamily="18"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en-GB"/>
                    </a:p>
                  </a:txBody>
                  <a:tcPr/>
                </a:tc>
                <a:tc>
                  <a:txBody>
                    <a:bodyPr/>
                    <a:lstStyle/>
                    <a:p>
                      <a:pPr algn="l" fontAlgn="ctr"/>
                      <a:r>
                        <a:rPr lang="en-US" sz="1200" b="1" i="0" u="none" strike="noStrike">
                          <a:solidFill>
                            <a:srgbClr val="000000"/>
                          </a:solidFill>
                          <a:effectLst/>
                          <a:latin typeface="Times New Roman" panose="02020603050405020304" pitchFamily="18" charset="0"/>
                        </a:rPr>
                        <a:t>Štednja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en-US" sz="1200" b="1" i="0" u="none" strike="noStrike">
                          <a:solidFill>
                            <a:srgbClr val="000000"/>
                          </a:solidFill>
                          <a:effectLst/>
                          <a:latin typeface="Times New Roman" panose="02020603050405020304" pitchFamily="18" charset="0"/>
                        </a:rPr>
                        <a:t>Potrošnja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en-US" sz="1200" b="1" i="0" u="none" strike="noStrike">
                          <a:solidFill>
                            <a:srgbClr val="000000"/>
                          </a:solidFill>
                          <a:effectLst/>
                          <a:latin typeface="Times New Roman" panose="02020603050405020304" pitchFamily="18" charset="0"/>
                        </a:rPr>
                        <a:t>Investicije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en-US" sz="1200" b="1" i="0" u="none" strike="noStrike">
                          <a:solidFill>
                            <a:srgbClr val="000000"/>
                          </a:solidFill>
                          <a:effectLst/>
                          <a:latin typeface="Times New Roman" panose="02020603050405020304" pitchFamily="18" charset="0"/>
                        </a:rPr>
                        <a:t>Nacionalni dohodak</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543453141"/>
                  </a:ext>
                </a:extLst>
              </a:tr>
              <a:tr h="172815">
                <a:tc gridSpan="2" vMerge="1">
                  <a:txBody>
                    <a:bodyPr/>
                    <a:lstStyle/>
                    <a:p>
                      <a:endParaRPr lang="en-GB"/>
                    </a:p>
                  </a:txBody>
                  <a:tcPr/>
                </a:tc>
                <a:tc hMerge="1" vMerge="1">
                  <a:txBody>
                    <a:bodyPr/>
                    <a:lstStyle/>
                    <a:p>
                      <a:endParaRPr lang="en-GB"/>
                    </a:p>
                  </a:txBody>
                  <a:tcPr/>
                </a:tc>
                <a:tc>
                  <a:txBody>
                    <a:bodyPr/>
                    <a:lstStyle/>
                    <a:p>
                      <a:pPr algn="ctr" fontAlgn="ctr"/>
                      <a:r>
                        <a:rPr lang="en-US" sz="1200" b="1" i="0" u="none" strike="noStrike">
                          <a:solidFill>
                            <a:srgbClr val="000000"/>
                          </a:solidFill>
                          <a:effectLst/>
                          <a:latin typeface="Times New Roman" panose="02020603050405020304" pitchFamily="18" charset="0"/>
                        </a:rPr>
                        <a:t>dS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1" i="0" u="none" strike="noStrike">
                          <a:solidFill>
                            <a:srgbClr val="000000"/>
                          </a:solidFill>
                          <a:effectLst/>
                          <a:latin typeface="Times New Roman" panose="02020603050405020304" pitchFamily="18" charset="0"/>
                        </a:rPr>
                        <a:t>dC</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1" i="0" u="none" strike="noStrike">
                          <a:solidFill>
                            <a:srgbClr val="000000"/>
                          </a:solidFill>
                          <a:effectLst/>
                          <a:latin typeface="Times New Roman" panose="02020603050405020304" pitchFamily="18" charset="0"/>
                        </a:rPr>
                        <a:t>dI</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1" i="0" u="none" strike="noStrike">
                          <a:solidFill>
                            <a:srgbClr val="000000"/>
                          </a:solidFill>
                          <a:effectLst/>
                          <a:latin typeface="Times New Roman" panose="02020603050405020304" pitchFamily="18" charset="0"/>
                        </a:rPr>
                        <a:t>dND</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249691830"/>
                  </a:ext>
                </a:extLst>
              </a:tr>
              <a:tr h="172815">
                <a:tc gridSpan="2">
                  <a:txBody>
                    <a:bodyPr/>
                    <a:lstStyle/>
                    <a:p>
                      <a:pPr algn="l" fontAlgn="ctr"/>
                      <a:r>
                        <a:rPr lang="en-US" sz="1200" b="1" i="0" u="none" strike="noStrike">
                          <a:solidFill>
                            <a:srgbClr val="000000"/>
                          </a:solidFill>
                          <a:effectLst/>
                          <a:latin typeface="Times New Roman" panose="02020603050405020304" pitchFamily="18" charset="0"/>
                        </a:rPr>
                        <a:t>Primarni efekat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hMerge="1">
                  <a:txBody>
                    <a:bodyPr/>
                    <a:lstStyle/>
                    <a:p>
                      <a:endParaRPr lang="en-GB"/>
                    </a:p>
                  </a:txBody>
                  <a:tcPr/>
                </a:tc>
                <a:tc>
                  <a:txBody>
                    <a:bodyPr/>
                    <a:lstStyle/>
                    <a:p>
                      <a:pPr algn="l" fontAlgn="ctr"/>
                      <a:r>
                        <a:rPr lang="en-US" sz="1200" b="0" i="0" u="none" strike="noStrike">
                          <a:solidFill>
                            <a:srgbClr val="000000"/>
                          </a:solidFill>
                          <a:effectLst/>
                          <a:latin typeface="Times New Roman" panose="02020603050405020304" pitchFamily="18"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Times New Roman" panose="02020603050405020304" pitchFamily="18"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Times New Roman" panose="02020603050405020304" pitchFamily="18" charset="0"/>
                        </a:rPr>
                        <a:t>1000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Times New Roman" panose="02020603050405020304" pitchFamily="18" charset="0"/>
                        </a:rPr>
                        <a:t>1000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99141235"/>
                  </a:ext>
                </a:extLst>
              </a:tr>
              <a:tr h="172815">
                <a:tc rowSpan="7">
                  <a:txBody>
                    <a:bodyPr/>
                    <a:lstStyle/>
                    <a:p>
                      <a:pPr algn="ctr" fontAlgn="ctr"/>
                      <a:r>
                        <a:rPr lang="en-US" sz="1200" b="1" i="0" u="none" strike="noStrike">
                          <a:solidFill>
                            <a:srgbClr val="000000"/>
                          </a:solidFill>
                          <a:effectLst/>
                          <a:latin typeface="Times New Roman" panose="02020603050405020304" pitchFamily="18" charset="0"/>
                        </a:rPr>
                        <a:t>Sekundarni efekat</a:t>
                      </a:r>
                    </a:p>
                  </a:txBody>
                  <a:tcPr marL="7620" marR="7620" marT="762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panose="02020603050405020304" pitchFamily="18" charset="0"/>
                        </a:rPr>
                        <a:t>iteracija 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Times New Roman" panose="02020603050405020304" pitchFamily="18" charset="0"/>
                        </a:rPr>
                        <a:t>500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ctr"/>
                      <a:r>
                        <a:rPr lang="en-US" sz="1200" b="0" i="0" u="none" strike="noStrike">
                          <a:solidFill>
                            <a:srgbClr val="000000"/>
                          </a:solidFill>
                          <a:effectLst/>
                          <a:latin typeface="Times New Roman" panose="02020603050405020304" pitchFamily="18" charset="0"/>
                        </a:rPr>
                        <a:t>500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1200" b="0" i="0" u="none" strike="noStrike">
                          <a:solidFill>
                            <a:srgbClr val="000000"/>
                          </a:solidFill>
                          <a:effectLst/>
                          <a:latin typeface="Times New Roman" panose="02020603050405020304" pitchFamily="18"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Times New Roman" panose="02020603050405020304" pitchFamily="18" charset="0"/>
                        </a:rPr>
                        <a:t>500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3899479"/>
                  </a:ext>
                </a:extLst>
              </a:tr>
              <a:tr h="172815">
                <a:tc vMerge="1">
                  <a:txBody>
                    <a:bodyPr/>
                    <a:lstStyle/>
                    <a:p>
                      <a:endParaRPr lang="en-GB"/>
                    </a:p>
                  </a:txBody>
                  <a:tcPr/>
                </a:tc>
                <a:tc>
                  <a:txBody>
                    <a:bodyPr/>
                    <a:lstStyle/>
                    <a:p>
                      <a:pPr algn="l" fontAlgn="ctr"/>
                      <a:r>
                        <a:rPr lang="en-US" sz="1200" b="1" i="0" u="none" strike="noStrike">
                          <a:solidFill>
                            <a:srgbClr val="000000"/>
                          </a:solidFill>
                          <a:effectLst/>
                          <a:latin typeface="Times New Roman" panose="02020603050405020304" pitchFamily="18" charset="0"/>
                        </a:rPr>
                        <a:t>iteracija 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Times New Roman" panose="02020603050405020304" pitchFamily="18" charset="0"/>
                        </a:rPr>
                        <a:t>250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dirty="0">
                          <a:solidFill>
                            <a:srgbClr val="000000"/>
                          </a:solidFill>
                          <a:effectLst/>
                          <a:latin typeface="Times New Roman" panose="02020603050405020304" pitchFamily="18" charset="0"/>
                        </a:rPr>
                        <a:t>250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Times New Roman" panose="02020603050405020304" pitchFamily="18"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Times New Roman" panose="02020603050405020304" pitchFamily="18" charset="0"/>
                        </a:rPr>
                        <a:t>250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9019675"/>
                  </a:ext>
                </a:extLst>
              </a:tr>
              <a:tr h="172815">
                <a:tc vMerge="1">
                  <a:txBody>
                    <a:bodyPr/>
                    <a:lstStyle/>
                    <a:p>
                      <a:endParaRPr lang="en-GB"/>
                    </a:p>
                  </a:txBody>
                  <a:tcPr/>
                </a:tc>
                <a:tc>
                  <a:txBody>
                    <a:bodyPr/>
                    <a:lstStyle/>
                    <a:p>
                      <a:pPr algn="l" fontAlgn="ctr"/>
                      <a:r>
                        <a:rPr lang="en-US" sz="1200" b="1" i="0" u="none" strike="noStrike">
                          <a:solidFill>
                            <a:srgbClr val="000000"/>
                          </a:solidFill>
                          <a:effectLst/>
                          <a:latin typeface="Times New Roman" panose="02020603050405020304" pitchFamily="18" charset="0"/>
                        </a:rPr>
                        <a:t>iteracija 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Times New Roman" panose="02020603050405020304" pitchFamily="18" charset="0"/>
                        </a:rPr>
                        <a:t>125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Times New Roman" panose="02020603050405020304" pitchFamily="18" charset="0"/>
                        </a:rPr>
                        <a:t>125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Times New Roman" panose="02020603050405020304" pitchFamily="18"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Times New Roman" panose="02020603050405020304" pitchFamily="18" charset="0"/>
                        </a:rPr>
                        <a:t>125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5203520"/>
                  </a:ext>
                </a:extLst>
              </a:tr>
              <a:tr h="172815">
                <a:tc vMerge="1">
                  <a:txBody>
                    <a:bodyPr/>
                    <a:lstStyle/>
                    <a:p>
                      <a:endParaRPr lang="en-GB"/>
                    </a:p>
                  </a:txBody>
                  <a:tcPr/>
                </a:tc>
                <a:tc>
                  <a:txBody>
                    <a:bodyPr/>
                    <a:lstStyle/>
                    <a:p>
                      <a:pPr algn="l" fontAlgn="ctr"/>
                      <a:r>
                        <a:rPr lang="en-US" sz="1200" b="1" i="0" u="none" strike="noStrike">
                          <a:solidFill>
                            <a:srgbClr val="000000"/>
                          </a:solidFill>
                          <a:effectLst/>
                          <a:latin typeface="Times New Roman" panose="02020603050405020304" pitchFamily="18" charset="0"/>
                        </a:rPr>
                        <a:t>iteracija 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Times New Roman" panose="02020603050405020304" pitchFamily="18" charset="0"/>
                        </a:rPr>
                        <a:t>62,5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Times New Roman" panose="02020603050405020304" pitchFamily="18" charset="0"/>
                        </a:rPr>
                        <a:t>62,5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Times New Roman" panose="02020603050405020304" pitchFamily="18"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Times New Roman" panose="02020603050405020304" pitchFamily="18" charset="0"/>
                        </a:rPr>
                        <a:t>62,5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4942751"/>
                  </a:ext>
                </a:extLst>
              </a:tr>
              <a:tr h="172815">
                <a:tc vMerge="1">
                  <a:txBody>
                    <a:bodyPr/>
                    <a:lstStyle/>
                    <a:p>
                      <a:endParaRPr lang="en-GB"/>
                    </a:p>
                  </a:txBody>
                  <a:tcPr/>
                </a:tc>
                <a:tc>
                  <a:txBody>
                    <a:bodyPr/>
                    <a:lstStyle/>
                    <a:p>
                      <a:pPr algn="l" fontAlgn="ctr"/>
                      <a:r>
                        <a:rPr lang="en-US" sz="1200" b="1" i="0" u="none" strike="noStrike">
                          <a:solidFill>
                            <a:srgbClr val="000000"/>
                          </a:solidFill>
                          <a:effectLst/>
                          <a:latin typeface="Times New Roman" panose="02020603050405020304" pitchFamily="18" charset="0"/>
                        </a:rPr>
                        <a:t>iteracija 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Times New Roman" panose="02020603050405020304" pitchFamily="18" charset="0"/>
                        </a:rPr>
                        <a:t>31,25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Times New Roman" panose="02020603050405020304" pitchFamily="18" charset="0"/>
                        </a:rPr>
                        <a:t>31,25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Times New Roman" panose="02020603050405020304" pitchFamily="18"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Times New Roman" panose="02020603050405020304" pitchFamily="18" charset="0"/>
                        </a:rPr>
                        <a:t>31,25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8370734"/>
                  </a:ext>
                </a:extLst>
              </a:tr>
              <a:tr h="172815">
                <a:tc vMerge="1">
                  <a:txBody>
                    <a:bodyPr/>
                    <a:lstStyle/>
                    <a:p>
                      <a:endParaRPr lang="en-GB"/>
                    </a:p>
                  </a:txBody>
                  <a:tcPr/>
                </a:tc>
                <a:tc>
                  <a:txBody>
                    <a:bodyPr/>
                    <a:lstStyle/>
                    <a:p>
                      <a:pPr algn="l" fontAlgn="ctr"/>
                      <a:r>
                        <a:rPr lang="en-US" sz="1200" b="1" i="0" u="none" strike="noStrike">
                          <a:solidFill>
                            <a:srgbClr val="000000"/>
                          </a:solidFill>
                          <a:effectLst/>
                          <a:latin typeface="Times New Roman" panose="02020603050405020304" pitchFamily="18" charset="0"/>
                        </a:rPr>
                        <a:t>iteracija 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Times New Roman" panose="02020603050405020304" pitchFamily="18" charset="0"/>
                        </a:rPr>
                        <a:t>15,62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Times New Roman" panose="02020603050405020304" pitchFamily="18" charset="0"/>
                        </a:rPr>
                        <a:t>15,62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Times New Roman" panose="02020603050405020304" pitchFamily="18"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Times New Roman" panose="02020603050405020304" pitchFamily="18" charset="0"/>
                        </a:rPr>
                        <a:t>15,62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0971618"/>
                  </a:ext>
                </a:extLst>
              </a:tr>
              <a:tr h="142928">
                <a:tc vMerge="1">
                  <a:txBody>
                    <a:bodyPr/>
                    <a:lstStyle/>
                    <a:p>
                      <a:endParaRPr lang="en-GB"/>
                    </a:p>
                  </a:txBody>
                  <a:tcPr/>
                </a:tc>
                <a:tc>
                  <a:txBody>
                    <a:bodyPr/>
                    <a:lstStyle/>
                    <a:p>
                      <a:pPr algn="ctr" fontAlgn="ctr"/>
                      <a:r>
                        <a:rPr lang="en-US" sz="1200" b="1" i="0" u="none" strike="noStrike" dirty="0">
                          <a:solidFill>
                            <a:srgbClr val="000000"/>
                          </a:solidFill>
                          <a:effectLst/>
                          <a:latin typeface="Times New Roman" panose="02020603050405020304" pitchFamily="18" charset="0"/>
                        </a:rPr>
                        <a:t>...</a:t>
                      </a:r>
                    </a:p>
                  </a:txBody>
                  <a:tcPr marL="7620" marR="7620" marT="762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effectLst/>
                          <a:latin typeface="Times New Roman" panose="02020603050405020304" pitchFamily="18" charset="0"/>
                        </a:rPr>
                        <a:t>...</a:t>
                      </a:r>
                    </a:p>
                  </a:txBody>
                  <a:tcPr marL="7620" marR="7620" marT="762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effectLst/>
                          <a:latin typeface="Times New Roman" panose="02020603050405020304" pitchFamily="18" charset="0"/>
                        </a:rPr>
                        <a:t>...</a:t>
                      </a:r>
                    </a:p>
                  </a:txBody>
                  <a:tcPr marL="7620" marR="7620" marT="762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effectLst/>
                          <a:latin typeface="Times New Roman" panose="02020603050405020304" pitchFamily="18" charset="0"/>
                        </a:rPr>
                        <a:t> </a:t>
                      </a:r>
                    </a:p>
                  </a:txBody>
                  <a:tcPr marL="7620" marR="7620" marT="762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effectLst/>
                          <a:latin typeface="Times New Roman" panose="02020603050405020304" pitchFamily="18" charset="0"/>
                        </a:rPr>
                        <a:t>...</a:t>
                      </a:r>
                    </a:p>
                  </a:txBody>
                  <a:tcPr marL="7620" marR="7620" marT="762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1492430"/>
                  </a:ext>
                </a:extLst>
              </a:tr>
              <a:tr h="172815">
                <a:tc gridSpan="2">
                  <a:txBody>
                    <a:bodyPr/>
                    <a:lstStyle/>
                    <a:p>
                      <a:pPr algn="l" fontAlgn="ctr"/>
                      <a:r>
                        <a:rPr lang="en-US" sz="1200" b="1" i="0" u="none" strike="noStrike">
                          <a:solidFill>
                            <a:srgbClr val="000000"/>
                          </a:solidFill>
                          <a:effectLst/>
                          <a:latin typeface="Times New Roman" panose="02020603050405020304" pitchFamily="18" charset="0"/>
                        </a:rPr>
                        <a:t>Ukupno sekundarni</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hMerge="1">
                  <a:txBody>
                    <a:bodyPr/>
                    <a:lstStyle/>
                    <a:p>
                      <a:endParaRPr lang="en-GB"/>
                    </a:p>
                  </a:txBody>
                  <a:tcPr/>
                </a:tc>
                <a:tc>
                  <a:txBody>
                    <a:bodyPr/>
                    <a:lstStyle/>
                    <a:p>
                      <a:pPr algn="ctr" fontAlgn="ctr"/>
                      <a:r>
                        <a:rPr lang="en-US" sz="1200" b="0" i="0" u="none" strike="noStrike">
                          <a:solidFill>
                            <a:srgbClr val="000000"/>
                          </a:solidFill>
                          <a:effectLst/>
                          <a:latin typeface="Times New Roman" panose="02020603050405020304" pitchFamily="18" charset="0"/>
                        </a:rPr>
                        <a:t>1000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Times New Roman" panose="02020603050405020304" pitchFamily="18" charset="0"/>
                        </a:rPr>
                        <a:t>1000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effectLst/>
                          <a:latin typeface="Times New Roman" panose="02020603050405020304" pitchFamily="18"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Times New Roman" panose="02020603050405020304" pitchFamily="18" charset="0"/>
                        </a:rPr>
                        <a:t>1000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969168352"/>
                  </a:ext>
                </a:extLst>
              </a:tr>
              <a:tr h="172815">
                <a:tc gridSpan="2">
                  <a:txBody>
                    <a:bodyPr/>
                    <a:lstStyle/>
                    <a:p>
                      <a:pPr algn="l" fontAlgn="ctr"/>
                      <a:r>
                        <a:rPr lang="en-US" sz="1200" b="1" i="0" u="none" strike="noStrike">
                          <a:solidFill>
                            <a:srgbClr val="000000"/>
                          </a:solidFill>
                          <a:effectLst/>
                          <a:latin typeface="Times New Roman" panose="02020603050405020304" pitchFamily="18" charset="0"/>
                        </a:rPr>
                        <a:t>Konačni efekat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EAAAA"/>
                    </a:solidFill>
                  </a:tcPr>
                </a:tc>
                <a:tc hMerge="1">
                  <a:txBody>
                    <a:bodyPr/>
                    <a:lstStyle/>
                    <a:p>
                      <a:endParaRPr lang="en-GB"/>
                    </a:p>
                  </a:txBody>
                  <a:tcPr/>
                </a:tc>
                <a:tc>
                  <a:txBody>
                    <a:bodyPr/>
                    <a:lstStyle/>
                    <a:p>
                      <a:pPr algn="ctr" fontAlgn="ctr"/>
                      <a:r>
                        <a:rPr lang="en-US" sz="1200" b="0" i="0" u="none" strike="noStrike">
                          <a:solidFill>
                            <a:srgbClr val="000000"/>
                          </a:solidFill>
                          <a:effectLst/>
                          <a:latin typeface="Times New Roman" panose="02020603050405020304" pitchFamily="18" charset="0"/>
                        </a:rPr>
                        <a:t>1000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Times New Roman" panose="02020603050405020304" pitchFamily="18" charset="0"/>
                        </a:rPr>
                        <a:t>1000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Times New Roman" panose="02020603050405020304" pitchFamily="18"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Times New Roman" panose="02020603050405020304" pitchFamily="18" charset="0"/>
                        </a:rPr>
                        <a:t>2000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EAAAA"/>
                    </a:solidFill>
                  </a:tcPr>
                </a:tc>
                <a:extLst>
                  <a:ext uri="{0D108BD9-81ED-4DB2-BD59-A6C34878D82A}">
                    <a16:rowId xmlns:a16="http://schemas.microsoft.com/office/drawing/2014/main" val="3112373449"/>
                  </a:ext>
                </a:extLst>
              </a:tr>
              <a:tr h="145165">
                <a:tc>
                  <a:txBody>
                    <a:bodyPr/>
                    <a:lstStyle/>
                    <a:p>
                      <a:pPr algn="l" fontAlgn="ctr"/>
                      <a:endParaRPr lang="en-GB" sz="1000" b="0" i="0" u="none" strike="noStrike">
                        <a:solidFill>
                          <a:srgbClr val="000000"/>
                        </a:solidFill>
                        <a:effectLst/>
                        <a:latin typeface="Arial" panose="020B0604020202020204" pitchFamily="34"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GB" sz="1000" b="1" i="0" u="none" strike="noStrike">
                        <a:solidFill>
                          <a:srgbClr val="000000"/>
                        </a:solidFill>
                        <a:effectLst/>
                        <a:latin typeface="Arial" panose="020B0604020202020204" pitchFamily="34"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GB" sz="1000" b="0" i="0" u="none" strike="noStrike">
                        <a:solidFill>
                          <a:srgbClr val="000000"/>
                        </a:solidFill>
                        <a:effectLst/>
                        <a:latin typeface="Arial" panose="020B0604020202020204" pitchFamily="34"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GB" sz="1000" b="0" i="0" u="none" strike="noStrike">
                        <a:solidFill>
                          <a:srgbClr val="000000"/>
                        </a:solidFill>
                        <a:effectLst/>
                        <a:latin typeface="Arial" panose="020B0604020202020204" pitchFamily="34"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GB" sz="1000" b="0" i="0" u="none" strike="noStrike">
                        <a:solidFill>
                          <a:srgbClr val="000000"/>
                        </a:solidFill>
                        <a:effectLst/>
                        <a:latin typeface="Arial" panose="020B0604020202020204" pitchFamily="34"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GB" sz="1000" b="0" i="0" u="none" strike="noStrike">
                        <a:solidFill>
                          <a:srgbClr val="000000"/>
                        </a:solidFill>
                        <a:effectLst/>
                        <a:latin typeface="Arial" panose="020B0604020202020204" pitchFamily="34"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532453228"/>
                  </a:ext>
                </a:extLst>
              </a:tr>
              <a:tr h="158990">
                <a:tc gridSpan="2">
                  <a:txBody>
                    <a:bodyPr/>
                    <a:lstStyle/>
                    <a:p>
                      <a:pPr algn="l" fontAlgn="ctr"/>
                      <a:r>
                        <a:rPr lang="en-US" sz="1100" b="0" i="0" u="none" strike="noStrike">
                          <a:solidFill>
                            <a:srgbClr val="000000"/>
                          </a:solidFill>
                          <a:effectLst/>
                          <a:latin typeface="Calibri" panose="020F0502020204030204" pitchFamily="34" charset="0"/>
                        </a:rPr>
                        <a:t>Multiplikator (dND/dI)</a:t>
                      </a:r>
                    </a:p>
                  </a:txBody>
                  <a:tcPr marL="7620" marR="7620" marT="7620" marB="0" anchor="ctr">
                    <a:lnL>
                      <a:noFill/>
                    </a:lnL>
                    <a:lnR>
                      <a:noFill/>
                    </a:lnR>
                    <a:lnT>
                      <a:noFill/>
                    </a:lnT>
                    <a:lnB>
                      <a:noFill/>
                    </a:lnB>
                    <a:solidFill>
                      <a:srgbClr val="D9E1F2"/>
                    </a:solidFill>
                  </a:tcPr>
                </a:tc>
                <a:tc hMerge="1">
                  <a:txBody>
                    <a:bodyPr/>
                    <a:lstStyle/>
                    <a:p>
                      <a:endParaRPr lang="en-GB"/>
                    </a:p>
                  </a:txBody>
                  <a:tcPr/>
                </a:tc>
                <a:tc>
                  <a:txBody>
                    <a:bodyPr/>
                    <a:lstStyle/>
                    <a:p>
                      <a:pPr algn="r" fontAlgn="ctr"/>
                      <a:r>
                        <a:rPr lang="en-GB" sz="1100" b="0" i="0" u="none" strike="noStrike">
                          <a:solidFill>
                            <a:srgbClr val="000000"/>
                          </a:solidFill>
                          <a:effectLst/>
                          <a:latin typeface="Calibri" panose="020F0502020204030204" pitchFamily="34" charset="0"/>
                        </a:rPr>
                        <a:t> </a:t>
                      </a:r>
                    </a:p>
                  </a:txBody>
                  <a:tcPr marL="7620" marR="7620" marT="7620" marB="0" anchor="ctr">
                    <a:lnL>
                      <a:noFill/>
                    </a:lnL>
                    <a:lnR>
                      <a:noFill/>
                    </a:lnR>
                    <a:lnT>
                      <a:noFill/>
                    </a:lnT>
                    <a:lnB>
                      <a:noFill/>
                    </a:lnB>
                    <a:solidFill>
                      <a:srgbClr val="D9E1F2"/>
                    </a:solidFill>
                  </a:tcPr>
                </a:tc>
                <a:tc>
                  <a:txBody>
                    <a:bodyPr/>
                    <a:lstStyle/>
                    <a:p>
                      <a:pPr algn="l" fontAlgn="ctr"/>
                      <a:r>
                        <a:rPr lang="en-US" sz="1100" b="0" i="0" u="none" strike="noStrike">
                          <a:solidFill>
                            <a:srgbClr val="000000"/>
                          </a:solidFill>
                          <a:effectLst/>
                          <a:latin typeface="Calibri" panose="020F0502020204030204" pitchFamily="34" charset="0"/>
                        </a:rPr>
                        <a:t> </a:t>
                      </a:r>
                    </a:p>
                  </a:txBody>
                  <a:tcPr marL="7620" marR="7620" marT="7620" marB="0" anchor="ctr">
                    <a:lnL>
                      <a:noFill/>
                    </a:lnL>
                    <a:lnR>
                      <a:noFill/>
                    </a:lnR>
                    <a:lnT>
                      <a:noFill/>
                    </a:lnT>
                    <a:lnB>
                      <a:noFill/>
                    </a:lnB>
                    <a:solidFill>
                      <a:srgbClr val="D9E1F2"/>
                    </a:solidFill>
                  </a:tcPr>
                </a:tc>
                <a:tc>
                  <a:txBody>
                    <a:bodyPr/>
                    <a:lstStyle/>
                    <a:p>
                      <a:pPr algn="l" fontAlgn="ctr"/>
                      <a:r>
                        <a:rPr lang="en-US" sz="1100" b="0" i="0" u="none" strike="noStrike">
                          <a:solidFill>
                            <a:srgbClr val="000000"/>
                          </a:solidFill>
                          <a:effectLst/>
                          <a:latin typeface="Calibri" panose="020F0502020204030204" pitchFamily="34" charset="0"/>
                        </a:rPr>
                        <a:t> </a:t>
                      </a:r>
                    </a:p>
                  </a:txBody>
                  <a:tcPr marL="7620" marR="7620" marT="7620" marB="0" anchor="ctr">
                    <a:lnL>
                      <a:noFill/>
                    </a:lnL>
                    <a:lnR>
                      <a:noFill/>
                    </a:lnR>
                    <a:lnT>
                      <a:noFill/>
                    </a:lnT>
                    <a:lnB>
                      <a:noFill/>
                    </a:lnB>
                    <a:solidFill>
                      <a:srgbClr val="D9E1F2"/>
                    </a:solidFill>
                  </a:tcPr>
                </a:tc>
                <a:tc>
                  <a:txBody>
                    <a:bodyPr/>
                    <a:lstStyle/>
                    <a:p>
                      <a:pPr algn="r" fontAlgn="ctr"/>
                      <a:r>
                        <a:rPr lang="en-US" sz="1100" b="1" i="0" u="none" strike="noStrike" dirty="0">
                          <a:solidFill>
                            <a:srgbClr val="FFFFFF"/>
                          </a:solidFill>
                          <a:effectLst/>
                          <a:latin typeface="Calibri" panose="020F0502020204030204" pitchFamily="34" charset="0"/>
                        </a:rPr>
                        <a:t>2</a:t>
                      </a:r>
                    </a:p>
                  </a:txBody>
                  <a:tcPr marL="7620" marR="7620" marT="7620" marB="0" anchor="ctr">
                    <a:lnL>
                      <a:noFill/>
                    </a:lnL>
                    <a:lnR>
                      <a:noFill/>
                    </a:lnR>
                    <a:lnT>
                      <a:noFill/>
                    </a:lnT>
                    <a:lnB>
                      <a:noFill/>
                    </a:lnB>
                    <a:solidFill>
                      <a:srgbClr val="4472C4"/>
                    </a:solidFill>
                  </a:tcPr>
                </a:tc>
                <a:extLst>
                  <a:ext uri="{0D108BD9-81ED-4DB2-BD59-A6C34878D82A}">
                    <a16:rowId xmlns:a16="http://schemas.microsoft.com/office/drawing/2014/main" val="3556926186"/>
                  </a:ext>
                </a:extLst>
              </a:tr>
            </a:tbl>
          </a:graphicData>
        </a:graphic>
      </p:graphicFrame>
      <p:sp>
        <p:nvSpPr>
          <p:cNvPr id="16" name="Title 1"/>
          <p:cNvSpPr txBox="1">
            <a:spLocks/>
          </p:cNvSpPr>
          <p:nvPr/>
        </p:nvSpPr>
        <p:spPr>
          <a:xfrm>
            <a:off x="828885" y="1388557"/>
            <a:ext cx="7978854" cy="1570382"/>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Pretpostavimo da je u nacionalnoj ekonomiji došlo do povećanja investicija za 1000 novčanih jednica, te da je marginalna sklonost ka potrošnji  0,5 i marginalna sklonost ka štednji 0,5. Izračunati:</a:t>
            </a:r>
          </a:p>
          <a:p>
            <a:pPr marL="342900" indent="-342900" algn="just">
              <a:buAutoNum type="alphaLcParenR"/>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Primarni efekat povećanja investicija na povećanje nacionalnog dohodka</a:t>
            </a:r>
          </a:p>
          <a:p>
            <a:pPr marL="342900" indent="-342900" algn="just">
              <a:buAutoNum type="alphaLcParenR"/>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Sekundarni i konačni efekat povećanja investicija na povećanje nacionalnog dohodka </a:t>
            </a:r>
          </a:p>
          <a:p>
            <a:pPr marL="342900" indent="-342900" algn="just">
              <a:buAutoNum type="alphaLcParenR"/>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Vrijednost investicionog multiplikatora</a:t>
            </a:r>
          </a:p>
          <a:p>
            <a:pPr marL="342900" indent="-342900" algn="just">
              <a:buAutoNum type="alphaLcParenR"/>
            </a:pP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50405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16</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795" y="975135"/>
            <a:ext cx="572976" cy="710687"/>
          </a:xfrm>
          <a:prstGeom prst="rect">
            <a:avLst/>
          </a:prstGeom>
        </p:spPr>
      </p:pic>
      <p:sp>
        <p:nvSpPr>
          <p:cNvPr id="4" name="Rounded Rectangle 3"/>
          <p:cNvSpPr/>
          <p:nvPr/>
        </p:nvSpPr>
        <p:spPr>
          <a:xfrm>
            <a:off x="102286" y="237985"/>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1. Nacionalni dohodak u zatvorenoj ramjeni </a:t>
            </a:r>
            <a:endParaRPr lang="en-GB" sz="2000" b="1" i="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5467927" y="361900"/>
            <a:ext cx="3433641" cy="31096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dirty="0" smtClean="0"/>
              <a:t>Investicioni multiplikator </a:t>
            </a:r>
            <a:endParaRPr lang="en-GB" dirty="0"/>
          </a:p>
        </p:txBody>
      </p:sp>
      <p:sp>
        <p:nvSpPr>
          <p:cNvPr id="7" name="Title 1"/>
          <p:cNvSpPr txBox="1">
            <a:spLocks/>
          </p:cNvSpPr>
          <p:nvPr/>
        </p:nvSpPr>
        <p:spPr>
          <a:xfrm>
            <a:off x="890771" y="982449"/>
            <a:ext cx="7916968" cy="381948"/>
          </a:xfrm>
          <a:prstGeom prst="rect">
            <a:avLst/>
          </a:prstGeom>
          <a:solidFill>
            <a:schemeClr val="bg1">
              <a:lumMod val="8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indent="-285750">
              <a:buFont typeface="Wingdings" panose="05000000000000000000" pitchFamily="2" charset="2"/>
              <a:buChar char="ü"/>
            </a:pPr>
            <a:r>
              <a:rPr lang="sr-Latn-BA" sz="1600" b="1" i="1" u="sng" dirty="0" smtClean="0">
                <a:solidFill>
                  <a:schemeClr val="tx1">
                    <a:lumMod val="65000"/>
                    <a:lumOff val="35000"/>
                  </a:schemeClr>
                </a:solidFill>
                <a:latin typeface="Times New Roman" panose="02020603050405020304" pitchFamily="18" charset="0"/>
                <a:cs typeface="Times New Roman" panose="02020603050405020304" pitchFamily="18" charset="0"/>
              </a:rPr>
              <a:t>Primjer</a:t>
            </a:r>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 </a:t>
            </a:r>
            <a:r>
              <a:rPr lang="sr-Latn-BA" sz="1600" b="1" i="1" dirty="0" smtClean="0">
                <a:solidFill>
                  <a:schemeClr val="tx2"/>
                </a:solidFill>
                <a:latin typeface="Times New Roman" panose="02020603050405020304" pitchFamily="18" charset="0"/>
                <a:cs typeface="Times New Roman" panose="02020603050405020304" pitchFamily="18" charset="0"/>
              </a:rPr>
              <a:t>Investicioni multiplikator </a:t>
            </a:r>
          </a:p>
        </p:txBody>
      </p:sp>
      <p:sp>
        <p:nvSpPr>
          <p:cNvPr id="8" name="Title 1"/>
          <p:cNvSpPr txBox="1">
            <a:spLocks/>
          </p:cNvSpPr>
          <p:nvPr/>
        </p:nvSpPr>
        <p:spPr>
          <a:xfrm>
            <a:off x="421584" y="3078191"/>
            <a:ext cx="2066756" cy="1570382"/>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Rješenje: </a:t>
            </a:r>
          </a:p>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c) </a:t>
            </a:r>
          </a:p>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MSP = b   = 0,8 </a:t>
            </a:r>
          </a:p>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MSS =1-b = 0,2 </a:t>
            </a:r>
          </a:p>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MSP + MSS =1</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9" name="Title 1"/>
          <p:cNvSpPr txBox="1">
            <a:spLocks/>
          </p:cNvSpPr>
          <p:nvPr/>
        </p:nvSpPr>
        <p:spPr>
          <a:xfrm>
            <a:off x="2861807" y="6044306"/>
            <a:ext cx="5945932" cy="813694"/>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indent="-342900" algn="just">
              <a:buAutoNum type="alphaLcParenR"/>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Primarni efekat od investicija je 1000</a:t>
            </a:r>
          </a:p>
          <a:p>
            <a:pPr marL="342900" indent="-342900" algn="just">
              <a:buAutoNum type="alphaLcParenR"/>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Sekundarni efekat od investicija je 4000, a konačni efeakt od investicija je 5000.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TextBox 9"/>
              <p:cNvSpPr txBox="1"/>
              <p:nvPr/>
            </p:nvSpPr>
            <p:spPr>
              <a:xfrm>
                <a:off x="445597" y="4749614"/>
                <a:ext cx="1876831" cy="400110"/>
              </a:xfrm>
              <a:prstGeom prst="rect">
                <a:avLst/>
              </a:prstGeom>
              <a:solidFill>
                <a:schemeClr val="bg1">
                  <a:lumMod val="95000"/>
                </a:schemeClr>
              </a:solidFill>
              <a:ln w="28575">
                <a:solidFill>
                  <a:schemeClr val="accent1">
                    <a:lumMod val="50000"/>
                  </a:schemeClr>
                </a:solidFill>
              </a:ln>
            </p:spPr>
            <p:txBody>
              <a:bodyPr wrap="square" lIns="0" tIns="0" rIns="0" bIns="0" rtlCol="0">
                <a:spAutoFit/>
              </a:bodyPr>
              <a:lstStyle/>
              <a:p>
                <a14:m>
                  <m:oMath xmlns:m="http://schemas.openxmlformats.org/officeDocument/2006/math">
                    <m:f>
                      <m:fPr>
                        <m:ctrlPr>
                          <a:rPr lang="en-GB" b="1" i="1" smtClean="0">
                            <a:latin typeface="Cambria Math" panose="02040503050406030204" pitchFamily="18" charset="0"/>
                          </a:rPr>
                        </m:ctrlPr>
                      </m:fPr>
                      <m:num>
                        <m:r>
                          <a:rPr lang="en-GB" b="1" i="0" smtClean="0">
                            <a:latin typeface="Cambria Math" panose="02040503050406030204" pitchFamily="18" charset="0"/>
                          </a:rPr>
                          <m:t>∆</m:t>
                        </m:r>
                        <m:r>
                          <a:rPr lang="sr-Latn-BA" b="1" i="0" smtClean="0">
                            <a:latin typeface="Cambria Math" panose="02040503050406030204" pitchFamily="18" charset="0"/>
                          </a:rPr>
                          <m:t>𝐘</m:t>
                        </m:r>
                      </m:num>
                      <m:den>
                        <m:r>
                          <a:rPr lang="en-GB" b="1" i="0" smtClean="0">
                            <a:latin typeface="Cambria Math" panose="02040503050406030204" pitchFamily="18" charset="0"/>
                          </a:rPr>
                          <m:t>∆</m:t>
                        </m:r>
                        <m:r>
                          <a:rPr lang="sr-Latn-BA" b="1" i="0" smtClean="0">
                            <a:latin typeface="Cambria Math" panose="02040503050406030204" pitchFamily="18" charset="0"/>
                          </a:rPr>
                          <m:t>𝐈</m:t>
                        </m:r>
                      </m:den>
                    </m:f>
                  </m:oMath>
                </a14:m>
                <a:r>
                  <a:rPr lang="sr-Latn-BA" b="1" dirty="0" smtClean="0"/>
                  <a:t>=</a:t>
                </a:r>
                <a14:m>
                  <m:oMath xmlns:m="http://schemas.openxmlformats.org/officeDocument/2006/math">
                    <m:f>
                      <m:fPr>
                        <m:ctrlPr>
                          <a:rPr lang="en-GB" b="1" i="1">
                            <a:latin typeface="Cambria Math" panose="02040503050406030204" pitchFamily="18" charset="0"/>
                          </a:rPr>
                        </m:ctrlPr>
                      </m:fPr>
                      <m:num>
                        <m:r>
                          <a:rPr lang="sr-Latn-BA" b="1" i="0" smtClean="0">
                            <a:latin typeface="Cambria Math" panose="02040503050406030204" pitchFamily="18" charset="0"/>
                          </a:rPr>
                          <m:t>𝟏</m:t>
                        </m:r>
                      </m:num>
                      <m:den>
                        <m:r>
                          <a:rPr lang="sr-Latn-BA" b="1" i="0" smtClean="0">
                            <a:latin typeface="Cambria Math" panose="02040503050406030204" pitchFamily="18" charset="0"/>
                          </a:rPr>
                          <m:t>𝟏</m:t>
                        </m:r>
                        <m:r>
                          <a:rPr lang="sr-Latn-BA" b="1" i="0" smtClean="0">
                            <a:latin typeface="Cambria Math" panose="02040503050406030204" pitchFamily="18" charset="0"/>
                          </a:rPr>
                          <m:t>−</m:t>
                        </m:r>
                        <m:r>
                          <a:rPr lang="sr-Latn-BA" b="1" i="0" smtClean="0">
                            <a:latin typeface="Cambria Math" panose="02040503050406030204" pitchFamily="18" charset="0"/>
                          </a:rPr>
                          <m:t>𝐌𝐒𝐏</m:t>
                        </m:r>
                      </m:den>
                    </m:f>
                  </m:oMath>
                </a14:m>
                <a:r>
                  <a:rPr lang="sr-Latn-BA" b="1" dirty="0" smtClean="0"/>
                  <a:t> =</a:t>
                </a:r>
                <a14:m>
                  <m:oMath xmlns:m="http://schemas.openxmlformats.org/officeDocument/2006/math">
                    <m:f>
                      <m:fPr>
                        <m:ctrlPr>
                          <a:rPr lang="en-GB" b="1" i="1">
                            <a:latin typeface="Cambria Math" panose="02040503050406030204" pitchFamily="18" charset="0"/>
                          </a:rPr>
                        </m:ctrlPr>
                      </m:fPr>
                      <m:num>
                        <m:r>
                          <a:rPr lang="sr-Latn-BA" b="1">
                            <a:latin typeface="Cambria Math" panose="02040503050406030204" pitchFamily="18" charset="0"/>
                          </a:rPr>
                          <m:t>𝟏</m:t>
                        </m:r>
                      </m:num>
                      <m:den>
                        <m:r>
                          <a:rPr lang="sr-Latn-BA" b="1">
                            <a:latin typeface="Cambria Math" panose="02040503050406030204" pitchFamily="18" charset="0"/>
                          </a:rPr>
                          <m:t>𝟏</m:t>
                        </m:r>
                        <m:r>
                          <a:rPr lang="sr-Latn-BA" b="1">
                            <a:latin typeface="Cambria Math" panose="02040503050406030204" pitchFamily="18" charset="0"/>
                          </a:rPr>
                          <m:t>−</m:t>
                        </m:r>
                        <m:r>
                          <a:rPr lang="sr-Latn-BA" b="1" i="0" smtClean="0">
                            <a:latin typeface="Cambria Math" panose="02040503050406030204" pitchFamily="18" charset="0"/>
                          </a:rPr>
                          <m:t>𝐛</m:t>
                        </m:r>
                      </m:den>
                    </m:f>
                  </m:oMath>
                </a14:m>
                <a:r>
                  <a:rPr lang="sr-Latn-BA" b="1" dirty="0" smtClean="0"/>
                  <a:t> </a:t>
                </a:r>
                <a:endParaRPr lang="en-GB" b="1" dirty="0"/>
              </a:p>
            </p:txBody>
          </p:sp>
        </mc:Choice>
        <mc:Fallback xmlns="">
          <p:sp>
            <p:nvSpPr>
              <p:cNvPr id="10" name="TextBox 9"/>
              <p:cNvSpPr txBox="1">
                <a:spLocks noRot="1" noChangeAspect="1" noMove="1" noResize="1" noEditPoints="1" noAdjustHandles="1" noChangeArrowheads="1" noChangeShapeType="1" noTextEdit="1"/>
              </p:cNvSpPr>
              <p:nvPr/>
            </p:nvSpPr>
            <p:spPr>
              <a:xfrm>
                <a:off x="445597" y="4749614"/>
                <a:ext cx="1876831" cy="400110"/>
              </a:xfrm>
              <a:prstGeom prst="rect">
                <a:avLst/>
              </a:prstGeom>
              <a:blipFill>
                <a:blip r:embed="rId4"/>
                <a:stretch>
                  <a:fillRect l="-2556" t="-2817" b="-12676"/>
                </a:stretch>
              </a:blipFill>
              <a:ln w="28575">
                <a:solidFill>
                  <a:schemeClr val="accent1">
                    <a:lumMod val="50000"/>
                  </a:schemeClr>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445597" y="5549351"/>
                <a:ext cx="1876831" cy="421462"/>
              </a:xfrm>
              <a:prstGeom prst="rect">
                <a:avLst/>
              </a:prstGeom>
              <a:solidFill>
                <a:schemeClr val="bg1">
                  <a:lumMod val="95000"/>
                </a:schemeClr>
              </a:solidFill>
              <a:ln w="28575">
                <a:solidFill>
                  <a:schemeClr val="accent1">
                    <a:lumMod val="50000"/>
                  </a:schemeClr>
                </a:solidFill>
              </a:ln>
            </p:spPr>
            <p:txBody>
              <a:bodyPr wrap="square" lIns="0" tIns="0" rIns="0" bIns="0" rtlCol="0">
                <a:spAutoFit/>
              </a:bodyPr>
              <a:lstStyle/>
              <a:p>
                <a14:m>
                  <m:oMath xmlns:m="http://schemas.openxmlformats.org/officeDocument/2006/math">
                    <m:f>
                      <m:fPr>
                        <m:ctrlPr>
                          <a:rPr lang="en-GB" b="1" i="1" smtClean="0">
                            <a:latin typeface="Cambria Math" panose="02040503050406030204" pitchFamily="18" charset="0"/>
                          </a:rPr>
                        </m:ctrlPr>
                      </m:fPr>
                      <m:num>
                        <m:r>
                          <a:rPr lang="en-GB" b="1" i="0" smtClean="0">
                            <a:latin typeface="Cambria Math" panose="02040503050406030204" pitchFamily="18" charset="0"/>
                          </a:rPr>
                          <m:t>∆</m:t>
                        </m:r>
                        <m:r>
                          <a:rPr lang="sr-Latn-BA" b="1" i="0" smtClean="0">
                            <a:latin typeface="Cambria Math" panose="02040503050406030204" pitchFamily="18" charset="0"/>
                          </a:rPr>
                          <m:t>𝐘</m:t>
                        </m:r>
                      </m:num>
                      <m:den>
                        <m:r>
                          <a:rPr lang="en-GB" b="1" i="0" smtClean="0">
                            <a:latin typeface="Cambria Math" panose="02040503050406030204" pitchFamily="18" charset="0"/>
                          </a:rPr>
                          <m:t>∆</m:t>
                        </m:r>
                        <m:r>
                          <a:rPr lang="sr-Latn-BA" b="1" i="0" smtClean="0">
                            <a:latin typeface="Cambria Math" panose="02040503050406030204" pitchFamily="18" charset="0"/>
                          </a:rPr>
                          <m:t>𝐈</m:t>
                        </m:r>
                      </m:den>
                    </m:f>
                  </m:oMath>
                </a14:m>
                <a:r>
                  <a:rPr lang="sr-Latn-BA" b="1" dirty="0" smtClean="0"/>
                  <a:t>=</a:t>
                </a:r>
                <a14:m>
                  <m:oMath xmlns:m="http://schemas.openxmlformats.org/officeDocument/2006/math">
                    <m:f>
                      <m:fPr>
                        <m:ctrlPr>
                          <a:rPr lang="en-GB" b="1" i="1">
                            <a:latin typeface="Cambria Math" panose="02040503050406030204" pitchFamily="18" charset="0"/>
                          </a:rPr>
                        </m:ctrlPr>
                      </m:fPr>
                      <m:num>
                        <m:r>
                          <a:rPr lang="sr-Latn-BA" b="1" i="0" smtClean="0">
                            <a:latin typeface="Cambria Math" panose="02040503050406030204" pitchFamily="18" charset="0"/>
                          </a:rPr>
                          <m:t>𝟏</m:t>
                        </m:r>
                      </m:num>
                      <m:den>
                        <m:r>
                          <a:rPr lang="sr-Latn-BA" b="1" i="0" smtClean="0">
                            <a:latin typeface="Cambria Math" panose="02040503050406030204" pitchFamily="18" charset="0"/>
                          </a:rPr>
                          <m:t>𝟏</m:t>
                        </m:r>
                        <m:r>
                          <a:rPr lang="sr-Latn-BA" b="1" i="0" smtClean="0">
                            <a:latin typeface="Cambria Math" panose="02040503050406030204" pitchFamily="18" charset="0"/>
                          </a:rPr>
                          <m:t>−</m:t>
                        </m:r>
                        <m:r>
                          <a:rPr lang="sr-Latn-BA" b="1" i="0" smtClean="0">
                            <a:latin typeface="Cambria Math" panose="02040503050406030204" pitchFamily="18" charset="0"/>
                          </a:rPr>
                          <m:t>𝟎</m:t>
                        </m:r>
                        <m:r>
                          <a:rPr lang="sr-Latn-BA" b="1" i="0" smtClean="0">
                            <a:latin typeface="Cambria Math" panose="02040503050406030204" pitchFamily="18" charset="0"/>
                          </a:rPr>
                          <m:t>,</m:t>
                        </m:r>
                        <m:r>
                          <a:rPr lang="sr-Latn-BA" b="1" i="1" smtClean="0">
                            <a:latin typeface="Cambria Math" panose="02040503050406030204" pitchFamily="18" charset="0"/>
                          </a:rPr>
                          <m:t>𝟖</m:t>
                        </m:r>
                      </m:den>
                    </m:f>
                  </m:oMath>
                </a14:m>
                <a:r>
                  <a:rPr lang="sr-Latn-BA" b="1" dirty="0" smtClean="0"/>
                  <a:t> =</a:t>
                </a:r>
                <a14:m>
                  <m:oMath xmlns:m="http://schemas.openxmlformats.org/officeDocument/2006/math">
                    <m:f>
                      <m:fPr>
                        <m:ctrlPr>
                          <a:rPr lang="en-GB" b="1" i="1">
                            <a:latin typeface="Cambria Math" panose="02040503050406030204" pitchFamily="18" charset="0"/>
                          </a:rPr>
                        </m:ctrlPr>
                      </m:fPr>
                      <m:num>
                        <m:r>
                          <a:rPr lang="sr-Latn-BA" b="1">
                            <a:latin typeface="Cambria Math" panose="02040503050406030204" pitchFamily="18" charset="0"/>
                          </a:rPr>
                          <m:t>𝟏</m:t>
                        </m:r>
                      </m:num>
                      <m:den>
                        <m:r>
                          <a:rPr lang="sr-Latn-BA" b="1" i="1" smtClean="0">
                            <a:latin typeface="Cambria Math" panose="02040503050406030204" pitchFamily="18" charset="0"/>
                          </a:rPr>
                          <m:t>𝟎</m:t>
                        </m:r>
                        <m:r>
                          <a:rPr lang="sr-Latn-BA" b="1" i="1" smtClean="0">
                            <a:latin typeface="Cambria Math" panose="02040503050406030204" pitchFamily="18" charset="0"/>
                          </a:rPr>
                          <m:t>,</m:t>
                        </m:r>
                        <m:r>
                          <a:rPr lang="sr-Latn-BA" b="1" i="1" smtClean="0">
                            <a:latin typeface="Cambria Math" panose="02040503050406030204" pitchFamily="18" charset="0"/>
                          </a:rPr>
                          <m:t>𝟐</m:t>
                        </m:r>
                      </m:den>
                    </m:f>
                  </m:oMath>
                </a14:m>
                <a:r>
                  <a:rPr lang="sr-Latn-BA" b="1" dirty="0" smtClean="0"/>
                  <a:t> </a:t>
                </a:r>
                <a:endParaRPr lang="en-GB" b="1" dirty="0"/>
              </a:p>
            </p:txBody>
          </p:sp>
        </mc:Choice>
        <mc:Fallback xmlns="">
          <p:sp>
            <p:nvSpPr>
              <p:cNvPr id="11" name="TextBox 10"/>
              <p:cNvSpPr txBox="1">
                <a:spLocks noRot="1" noChangeAspect="1" noMove="1" noResize="1" noEditPoints="1" noAdjustHandles="1" noChangeArrowheads="1" noChangeShapeType="1" noTextEdit="1"/>
              </p:cNvSpPr>
              <p:nvPr/>
            </p:nvSpPr>
            <p:spPr>
              <a:xfrm>
                <a:off x="445597" y="5549351"/>
                <a:ext cx="1876831" cy="421462"/>
              </a:xfrm>
              <a:prstGeom prst="rect">
                <a:avLst/>
              </a:prstGeom>
              <a:blipFill>
                <a:blip r:embed="rId5"/>
                <a:stretch>
                  <a:fillRect l="-2556" t="-2703" b="-8108"/>
                </a:stretch>
              </a:blipFill>
              <a:ln w="28575">
                <a:solidFill>
                  <a:schemeClr val="accent1">
                    <a:lumMod val="50000"/>
                  </a:schemeClr>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1366982" y="6222406"/>
                <a:ext cx="960643" cy="398764"/>
              </a:xfrm>
              <a:prstGeom prst="rect">
                <a:avLst/>
              </a:prstGeom>
              <a:solidFill>
                <a:schemeClr val="bg1">
                  <a:lumMod val="95000"/>
                </a:schemeClr>
              </a:solidFill>
              <a:ln w="28575">
                <a:solidFill>
                  <a:schemeClr val="accent1">
                    <a:lumMod val="50000"/>
                  </a:schemeClr>
                </a:solidFill>
              </a:ln>
            </p:spPr>
            <p:txBody>
              <a:bodyPr wrap="square" lIns="0" tIns="0" rIns="0" bIns="0" rtlCol="0">
                <a:spAutoFit/>
              </a:bodyPr>
              <a:lstStyle/>
              <a:p>
                <a14:m>
                  <m:oMath xmlns:m="http://schemas.openxmlformats.org/officeDocument/2006/math">
                    <m:f>
                      <m:fPr>
                        <m:ctrlPr>
                          <a:rPr lang="en-GB" b="1" i="1" smtClean="0">
                            <a:solidFill>
                              <a:srgbClr val="0070C0"/>
                            </a:solidFill>
                            <a:latin typeface="Cambria Math" panose="02040503050406030204" pitchFamily="18" charset="0"/>
                          </a:rPr>
                        </m:ctrlPr>
                      </m:fPr>
                      <m:num>
                        <m:r>
                          <a:rPr lang="en-GB" b="1" i="0" smtClean="0">
                            <a:solidFill>
                              <a:srgbClr val="0070C0"/>
                            </a:solidFill>
                            <a:latin typeface="Cambria Math" panose="02040503050406030204" pitchFamily="18" charset="0"/>
                          </a:rPr>
                          <m:t>∆</m:t>
                        </m:r>
                        <m:r>
                          <a:rPr lang="sr-Latn-BA" b="1" i="0" smtClean="0">
                            <a:solidFill>
                              <a:srgbClr val="0070C0"/>
                            </a:solidFill>
                            <a:latin typeface="Cambria Math" panose="02040503050406030204" pitchFamily="18" charset="0"/>
                          </a:rPr>
                          <m:t>𝐘</m:t>
                        </m:r>
                      </m:num>
                      <m:den>
                        <m:r>
                          <a:rPr lang="en-GB" b="1" i="0" smtClean="0">
                            <a:solidFill>
                              <a:srgbClr val="0070C0"/>
                            </a:solidFill>
                            <a:latin typeface="Cambria Math" panose="02040503050406030204" pitchFamily="18" charset="0"/>
                          </a:rPr>
                          <m:t>∆</m:t>
                        </m:r>
                        <m:r>
                          <a:rPr lang="sr-Latn-BA" b="1" i="0" smtClean="0">
                            <a:solidFill>
                              <a:srgbClr val="0070C0"/>
                            </a:solidFill>
                            <a:latin typeface="Cambria Math" panose="02040503050406030204" pitchFamily="18" charset="0"/>
                          </a:rPr>
                          <m:t>𝐈</m:t>
                        </m:r>
                      </m:den>
                    </m:f>
                  </m:oMath>
                </a14:m>
                <a:r>
                  <a:rPr lang="sr-Latn-BA" b="1" dirty="0" smtClean="0">
                    <a:solidFill>
                      <a:srgbClr val="0070C0"/>
                    </a:solidFill>
                  </a:rPr>
                  <a:t>=</a:t>
                </a:r>
                <a14:m>
                  <m:oMath xmlns:m="http://schemas.openxmlformats.org/officeDocument/2006/math">
                    <m:r>
                      <a:rPr lang="sr-Latn-BA" b="1" i="1" dirty="0" smtClean="0">
                        <a:solidFill>
                          <a:srgbClr val="0070C0"/>
                        </a:solidFill>
                        <a:latin typeface="Cambria Math" panose="02040503050406030204" pitchFamily="18" charset="0"/>
                      </a:rPr>
                      <m:t>𝟓</m:t>
                    </m:r>
                  </m:oMath>
                </a14:m>
                <a:endParaRPr lang="en-GB" b="1" dirty="0">
                  <a:solidFill>
                    <a:srgbClr val="0070C0"/>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366982" y="6222406"/>
                <a:ext cx="960643" cy="398764"/>
              </a:xfrm>
              <a:prstGeom prst="rect">
                <a:avLst/>
              </a:prstGeom>
              <a:blipFill>
                <a:blip r:embed="rId6"/>
                <a:stretch>
                  <a:fillRect l="-4908" t="-2857" b="-12857"/>
                </a:stretch>
              </a:blipFill>
              <a:ln w="28575">
                <a:solidFill>
                  <a:schemeClr val="accent1">
                    <a:lumMod val="50000"/>
                  </a:schemeClr>
                </a:solidFill>
              </a:ln>
            </p:spPr>
            <p:txBody>
              <a:bodyPr/>
              <a:lstStyle/>
              <a:p>
                <a:r>
                  <a:rPr lang="en-GB">
                    <a:noFill/>
                  </a:rPr>
                  <a:t> </a:t>
                </a:r>
              </a:p>
            </p:txBody>
          </p:sp>
        </mc:Fallback>
      </mc:AlternateContent>
      <p:sp>
        <p:nvSpPr>
          <p:cNvPr id="13" name="Down Arrow 12"/>
          <p:cNvSpPr/>
          <p:nvPr/>
        </p:nvSpPr>
        <p:spPr>
          <a:xfrm>
            <a:off x="1911991" y="5300461"/>
            <a:ext cx="415634" cy="1753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Down Arrow 13"/>
          <p:cNvSpPr/>
          <p:nvPr/>
        </p:nvSpPr>
        <p:spPr>
          <a:xfrm>
            <a:off x="1911991" y="6035291"/>
            <a:ext cx="415634" cy="1753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itle 1"/>
          <p:cNvSpPr txBox="1">
            <a:spLocks/>
          </p:cNvSpPr>
          <p:nvPr/>
        </p:nvSpPr>
        <p:spPr>
          <a:xfrm>
            <a:off x="828885" y="1388557"/>
            <a:ext cx="7978854" cy="1570382"/>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Pretpostavimo da je u nacionalnoj ekonomiji došlo do povećanja investicija za 1000 novčanih jednica, te da je marginalna sklonost ka potrošnji  0,8 i marginalna sklonost ka štednji 0,2. Izračunati:</a:t>
            </a:r>
          </a:p>
          <a:p>
            <a:pPr marL="342900" indent="-342900" algn="just">
              <a:buAutoNum type="alphaLcParenR"/>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Primarni efekat povećanja investicija na povećanje nacionalnog dohodka</a:t>
            </a:r>
          </a:p>
          <a:p>
            <a:pPr marL="342900" indent="-342900" algn="just">
              <a:buAutoNum type="alphaLcParenR"/>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Sekundarni i konačni efekat povećanja investicija na povećanje nacionalnog dohodka </a:t>
            </a:r>
          </a:p>
          <a:p>
            <a:pPr marL="342900" indent="-342900" algn="just">
              <a:buAutoNum type="alphaLcParenR"/>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Vrijednost investicionog multiplikatora</a:t>
            </a:r>
          </a:p>
          <a:p>
            <a:pPr marL="342900" indent="-342900" algn="just">
              <a:buAutoNum type="alphaLcParenR"/>
            </a:pP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994854960"/>
              </p:ext>
            </p:extLst>
          </p:nvPr>
        </p:nvGraphicFramePr>
        <p:xfrm>
          <a:off x="3808629" y="2753836"/>
          <a:ext cx="4660900" cy="3101340"/>
        </p:xfrm>
        <a:graphic>
          <a:graphicData uri="http://schemas.openxmlformats.org/drawingml/2006/table">
            <a:tbl>
              <a:tblPr/>
              <a:tblGrid>
                <a:gridCol w="609600">
                  <a:extLst>
                    <a:ext uri="{9D8B030D-6E8A-4147-A177-3AD203B41FA5}">
                      <a16:colId xmlns:a16="http://schemas.microsoft.com/office/drawing/2014/main" val="1144394701"/>
                    </a:ext>
                  </a:extLst>
                </a:gridCol>
                <a:gridCol w="762000">
                  <a:extLst>
                    <a:ext uri="{9D8B030D-6E8A-4147-A177-3AD203B41FA5}">
                      <a16:colId xmlns:a16="http://schemas.microsoft.com/office/drawing/2014/main" val="124316717"/>
                    </a:ext>
                  </a:extLst>
                </a:gridCol>
                <a:gridCol w="609600">
                  <a:extLst>
                    <a:ext uri="{9D8B030D-6E8A-4147-A177-3AD203B41FA5}">
                      <a16:colId xmlns:a16="http://schemas.microsoft.com/office/drawing/2014/main" val="3259796103"/>
                    </a:ext>
                  </a:extLst>
                </a:gridCol>
                <a:gridCol w="698500">
                  <a:extLst>
                    <a:ext uri="{9D8B030D-6E8A-4147-A177-3AD203B41FA5}">
                      <a16:colId xmlns:a16="http://schemas.microsoft.com/office/drawing/2014/main" val="1624544155"/>
                    </a:ext>
                  </a:extLst>
                </a:gridCol>
                <a:gridCol w="711200">
                  <a:extLst>
                    <a:ext uri="{9D8B030D-6E8A-4147-A177-3AD203B41FA5}">
                      <a16:colId xmlns:a16="http://schemas.microsoft.com/office/drawing/2014/main" val="2594690868"/>
                    </a:ext>
                  </a:extLst>
                </a:gridCol>
                <a:gridCol w="1270000">
                  <a:extLst>
                    <a:ext uri="{9D8B030D-6E8A-4147-A177-3AD203B41FA5}">
                      <a16:colId xmlns:a16="http://schemas.microsoft.com/office/drawing/2014/main" val="3938861692"/>
                    </a:ext>
                  </a:extLst>
                </a:gridCol>
              </a:tblGrid>
              <a:tr h="198120">
                <a:tc>
                  <a:txBody>
                    <a:bodyPr/>
                    <a:lstStyle/>
                    <a:p>
                      <a:pPr algn="l" fontAlgn="b"/>
                      <a:endParaRPr lang="en-GB" sz="1200" b="0" i="0" u="none" strike="noStrike">
                        <a:solidFill>
                          <a:srgbClr val="000000"/>
                        </a:solidFill>
                        <a:effectLst/>
                        <a:latin typeface="Times New Roman" panose="02020603050405020304" pitchFamily="18"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200" b="0" i="0" u="none" strike="noStrike">
                        <a:solidFill>
                          <a:srgbClr val="000000"/>
                        </a:solidFill>
                        <a:effectLst/>
                        <a:latin typeface="Times New Roman" panose="02020603050405020304" pitchFamily="18"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1200" b="0" i="0" u="none" strike="noStrike">
                          <a:solidFill>
                            <a:srgbClr val="000000"/>
                          </a:solidFill>
                          <a:effectLst/>
                          <a:latin typeface="Times New Roman" panose="02020603050405020304" pitchFamily="18" charset="0"/>
                        </a:rPr>
                        <a:t>0,2</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GB" sz="1200" b="0" i="0" u="none" strike="noStrike">
                          <a:solidFill>
                            <a:srgbClr val="000000"/>
                          </a:solidFill>
                          <a:effectLst/>
                          <a:latin typeface="Times New Roman" panose="02020603050405020304" pitchFamily="18" charset="0"/>
                        </a:rPr>
                        <a:t>0,8</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l" fontAlgn="b"/>
                      <a:endParaRPr lang="en-GB" sz="1200" b="0" i="0" u="none" strike="noStrike">
                        <a:solidFill>
                          <a:srgbClr val="000000"/>
                        </a:solidFill>
                        <a:effectLst/>
                        <a:latin typeface="Times New Roman" panose="02020603050405020304" pitchFamily="18"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200" b="0" i="0" u="none" strike="noStrike">
                        <a:solidFill>
                          <a:srgbClr val="000000"/>
                        </a:solidFill>
                        <a:effectLst/>
                        <a:latin typeface="Times New Roman" panose="02020603050405020304" pitchFamily="18"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9263103"/>
                  </a:ext>
                </a:extLst>
              </a:tr>
              <a:tr h="198120">
                <a:tc rowSpan="2" gridSpan="2">
                  <a:txBody>
                    <a:bodyPr/>
                    <a:lstStyle/>
                    <a:p>
                      <a:pPr algn="l" fontAlgn="ctr"/>
                      <a:r>
                        <a:rPr lang="en-US" sz="1200" b="0" i="0" u="none" strike="noStrike">
                          <a:solidFill>
                            <a:srgbClr val="000000"/>
                          </a:solidFill>
                          <a:effectLst/>
                          <a:latin typeface="Times New Roman" panose="02020603050405020304" pitchFamily="18"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en-GB"/>
                    </a:p>
                  </a:txBody>
                  <a:tcPr/>
                </a:tc>
                <a:tc>
                  <a:txBody>
                    <a:bodyPr/>
                    <a:lstStyle/>
                    <a:p>
                      <a:pPr algn="l" fontAlgn="ctr"/>
                      <a:r>
                        <a:rPr lang="en-US" sz="1200" b="1" i="0" u="none" strike="noStrike">
                          <a:solidFill>
                            <a:srgbClr val="000000"/>
                          </a:solidFill>
                          <a:effectLst/>
                          <a:latin typeface="Times New Roman" panose="02020603050405020304" pitchFamily="18" charset="0"/>
                        </a:rPr>
                        <a:t>Štednja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en-US" sz="1200" b="1" i="0" u="none" strike="noStrike">
                          <a:solidFill>
                            <a:srgbClr val="000000"/>
                          </a:solidFill>
                          <a:effectLst/>
                          <a:latin typeface="Times New Roman" panose="02020603050405020304" pitchFamily="18" charset="0"/>
                        </a:rPr>
                        <a:t>Potrošnja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en-US" sz="1200" b="1" i="0" u="none" strike="noStrike">
                          <a:solidFill>
                            <a:srgbClr val="000000"/>
                          </a:solidFill>
                          <a:effectLst/>
                          <a:latin typeface="Times New Roman" panose="02020603050405020304" pitchFamily="18" charset="0"/>
                        </a:rPr>
                        <a:t>Investicije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en-US" sz="1200" b="1" i="0" u="none" strike="noStrike">
                          <a:solidFill>
                            <a:srgbClr val="000000"/>
                          </a:solidFill>
                          <a:effectLst/>
                          <a:latin typeface="Times New Roman" panose="02020603050405020304" pitchFamily="18" charset="0"/>
                        </a:rPr>
                        <a:t>Nacionalni dohodak</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1220042"/>
                  </a:ext>
                </a:extLst>
              </a:tr>
              <a:tr h="198120">
                <a:tc gridSpan="2" vMerge="1">
                  <a:txBody>
                    <a:bodyPr/>
                    <a:lstStyle/>
                    <a:p>
                      <a:endParaRPr lang="en-GB"/>
                    </a:p>
                  </a:txBody>
                  <a:tcPr/>
                </a:tc>
                <a:tc hMerge="1" vMerge="1">
                  <a:txBody>
                    <a:bodyPr/>
                    <a:lstStyle/>
                    <a:p>
                      <a:endParaRPr lang="en-GB"/>
                    </a:p>
                  </a:txBody>
                  <a:tcPr/>
                </a:tc>
                <a:tc>
                  <a:txBody>
                    <a:bodyPr/>
                    <a:lstStyle/>
                    <a:p>
                      <a:pPr algn="ctr" fontAlgn="ctr"/>
                      <a:r>
                        <a:rPr lang="en-US" sz="1200" b="1" i="0" u="none" strike="noStrike">
                          <a:solidFill>
                            <a:srgbClr val="000000"/>
                          </a:solidFill>
                          <a:effectLst/>
                          <a:latin typeface="Times New Roman" panose="02020603050405020304" pitchFamily="18" charset="0"/>
                        </a:rPr>
                        <a:t>dS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1" i="0" u="none" strike="noStrike">
                          <a:solidFill>
                            <a:srgbClr val="000000"/>
                          </a:solidFill>
                          <a:effectLst/>
                          <a:latin typeface="Times New Roman" panose="02020603050405020304" pitchFamily="18" charset="0"/>
                        </a:rPr>
                        <a:t>dC</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1" i="0" u="none" strike="noStrike">
                          <a:solidFill>
                            <a:srgbClr val="000000"/>
                          </a:solidFill>
                          <a:effectLst/>
                          <a:latin typeface="Times New Roman" panose="02020603050405020304" pitchFamily="18" charset="0"/>
                        </a:rPr>
                        <a:t>dI</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1" i="0" u="none" strike="noStrike">
                          <a:solidFill>
                            <a:srgbClr val="000000"/>
                          </a:solidFill>
                          <a:effectLst/>
                          <a:latin typeface="Times New Roman" panose="02020603050405020304" pitchFamily="18" charset="0"/>
                        </a:rPr>
                        <a:t>dND</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974558975"/>
                  </a:ext>
                </a:extLst>
              </a:tr>
              <a:tr h="198120">
                <a:tc gridSpan="2">
                  <a:txBody>
                    <a:bodyPr/>
                    <a:lstStyle/>
                    <a:p>
                      <a:pPr algn="l" fontAlgn="ctr"/>
                      <a:r>
                        <a:rPr lang="en-US" sz="1200" b="1" i="0" u="none" strike="noStrike">
                          <a:solidFill>
                            <a:srgbClr val="000000"/>
                          </a:solidFill>
                          <a:effectLst/>
                          <a:latin typeface="Times New Roman" panose="02020603050405020304" pitchFamily="18" charset="0"/>
                        </a:rPr>
                        <a:t>Primarni efekat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hMerge="1">
                  <a:txBody>
                    <a:bodyPr/>
                    <a:lstStyle/>
                    <a:p>
                      <a:endParaRPr lang="en-GB"/>
                    </a:p>
                  </a:txBody>
                  <a:tcPr/>
                </a:tc>
                <a:tc>
                  <a:txBody>
                    <a:bodyPr/>
                    <a:lstStyle/>
                    <a:p>
                      <a:pPr algn="l" fontAlgn="ctr"/>
                      <a:r>
                        <a:rPr lang="en-US" sz="1200" b="0" i="0" u="none" strike="noStrike">
                          <a:solidFill>
                            <a:srgbClr val="000000"/>
                          </a:solidFill>
                          <a:effectLst/>
                          <a:latin typeface="Times New Roman" panose="02020603050405020304" pitchFamily="18"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Times New Roman" panose="02020603050405020304" pitchFamily="18"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Times New Roman" panose="02020603050405020304" pitchFamily="18" charset="0"/>
                        </a:rPr>
                        <a:t>1000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Times New Roman" panose="02020603050405020304" pitchFamily="18" charset="0"/>
                        </a:rPr>
                        <a:t>1000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386372289"/>
                  </a:ext>
                </a:extLst>
              </a:tr>
              <a:tr h="198120">
                <a:tc rowSpan="7">
                  <a:txBody>
                    <a:bodyPr/>
                    <a:lstStyle/>
                    <a:p>
                      <a:pPr algn="ctr" fontAlgn="ctr"/>
                      <a:r>
                        <a:rPr lang="en-US" sz="1200" b="1" i="0" u="none" strike="noStrike">
                          <a:solidFill>
                            <a:srgbClr val="000000"/>
                          </a:solidFill>
                          <a:effectLst/>
                          <a:latin typeface="Times New Roman" panose="02020603050405020304" pitchFamily="18" charset="0"/>
                        </a:rPr>
                        <a:t>Sekundarni efekat</a:t>
                      </a:r>
                    </a:p>
                  </a:txBody>
                  <a:tcPr marL="7620" marR="7620" marT="762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panose="02020603050405020304" pitchFamily="18" charset="0"/>
                        </a:rPr>
                        <a:t>iteracija 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Times New Roman" panose="02020603050405020304" pitchFamily="18" charset="0"/>
                        </a:rPr>
                        <a:t>200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ctr"/>
                      <a:r>
                        <a:rPr lang="en-US" sz="1200" b="0" i="0" u="none" strike="noStrike">
                          <a:solidFill>
                            <a:srgbClr val="000000"/>
                          </a:solidFill>
                          <a:effectLst/>
                          <a:latin typeface="Times New Roman" panose="02020603050405020304" pitchFamily="18" charset="0"/>
                        </a:rPr>
                        <a:t>800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1200" b="0" i="0" u="none" strike="noStrike">
                          <a:solidFill>
                            <a:srgbClr val="000000"/>
                          </a:solidFill>
                          <a:effectLst/>
                          <a:latin typeface="Times New Roman" panose="02020603050405020304" pitchFamily="18"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Times New Roman" panose="02020603050405020304" pitchFamily="18" charset="0"/>
                        </a:rPr>
                        <a:t>800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4417586"/>
                  </a:ext>
                </a:extLst>
              </a:tr>
              <a:tr h="198120">
                <a:tc vMerge="1">
                  <a:txBody>
                    <a:bodyPr/>
                    <a:lstStyle/>
                    <a:p>
                      <a:endParaRPr lang="en-GB"/>
                    </a:p>
                  </a:txBody>
                  <a:tcPr/>
                </a:tc>
                <a:tc>
                  <a:txBody>
                    <a:bodyPr/>
                    <a:lstStyle/>
                    <a:p>
                      <a:pPr algn="l" fontAlgn="ctr"/>
                      <a:r>
                        <a:rPr lang="en-US" sz="1200" b="1" i="0" u="none" strike="noStrike">
                          <a:solidFill>
                            <a:srgbClr val="000000"/>
                          </a:solidFill>
                          <a:effectLst/>
                          <a:latin typeface="Times New Roman" panose="02020603050405020304" pitchFamily="18" charset="0"/>
                        </a:rPr>
                        <a:t>iteracija 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Times New Roman" panose="02020603050405020304" pitchFamily="18" charset="0"/>
                        </a:rPr>
                        <a:t>160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200" b="0" i="0" u="none" strike="noStrike">
                          <a:solidFill>
                            <a:srgbClr val="000000"/>
                          </a:solidFill>
                          <a:effectLst/>
                          <a:latin typeface="Times New Roman" panose="02020603050405020304" pitchFamily="18" charset="0"/>
                        </a:rPr>
                        <a:t>640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Times New Roman" panose="02020603050405020304" pitchFamily="18"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Times New Roman" panose="02020603050405020304" pitchFamily="18" charset="0"/>
                        </a:rPr>
                        <a:t>640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2798757"/>
                  </a:ext>
                </a:extLst>
              </a:tr>
              <a:tr h="198120">
                <a:tc vMerge="1">
                  <a:txBody>
                    <a:bodyPr/>
                    <a:lstStyle/>
                    <a:p>
                      <a:endParaRPr lang="en-GB"/>
                    </a:p>
                  </a:txBody>
                  <a:tcPr/>
                </a:tc>
                <a:tc>
                  <a:txBody>
                    <a:bodyPr/>
                    <a:lstStyle/>
                    <a:p>
                      <a:pPr algn="l" fontAlgn="ctr"/>
                      <a:r>
                        <a:rPr lang="en-US" sz="1200" b="1" i="0" u="none" strike="noStrike">
                          <a:solidFill>
                            <a:srgbClr val="000000"/>
                          </a:solidFill>
                          <a:effectLst/>
                          <a:latin typeface="Times New Roman" panose="02020603050405020304" pitchFamily="18" charset="0"/>
                        </a:rPr>
                        <a:t>iteracija 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Times New Roman" panose="02020603050405020304" pitchFamily="18" charset="0"/>
                        </a:rPr>
                        <a:t>128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200" b="0" i="0" u="none" strike="noStrike">
                          <a:solidFill>
                            <a:srgbClr val="000000"/>
                          </a:solidFill>
                          <a:effectLst/>
                          <a:latin typeface="Times New Roman" panose="02020603050405020304" pitchFamily="18" charset="0"/>
                        </a:rPr>
                        <a:t>512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Times New Roman" panose="02020603050405020304" pitchFamily="18"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Times New Roman" panose="02020603050405020304" pitchFamily="18" charset="0"/>
                        </a:rPr>
                        <a:t>512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3734552"/>
                  </a:ext>
                </a:extLst>
              </a:tr>
              <a:tr h="198120">
                <a:tc vMerge="1">
                  <a:txBody>
                    <a:bodyPr/>
                    <a:lstStyle/>
                    <a:p>
                      <a:endParaRPr lang="en-GB"/>
                    </a:p>
                  </a:txBody>
                  <a:tcPr/>
                </a:tc>
                <a:tc>
                  <a:txBody>
                    <a:bodyPr/>
                    <a:lstStyle/>
                    <a:p>
                      <a:pPr algn="l" fontAlgn="ctr"/>
                      <a:r>
                        <a:rPr lang="en-US" sz="1200" b="1" i="0" u="none" strike="noStrike">
                          <a:solidFill>
                            <a:srgbClr val="000000"/>
                          </a:solidFill>
                          <a:effectLst/>
                          <a:latin typeface="Times New Roman" panose="02020603050405020304" pitchFamily="18" charset="0"/>
                        </a:rPr>
                        <a:t>iteracija 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Times New Roman" panose="02020603050405020304" pitchFamily="18" charset="0"/>
                        </a:rPr>
                        <a:t>102,4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200" b="0" i="0" u="none" strike="noStrike">
                          <a:solidFill>
                            <a:srgbClr val="000000"/>
                          </a:solidFill>
                          <a:effectLst/>
                          <a:latin typeface="Times New Roman" panose="02020603050405020304" pitchFamily="18" charset="0"/>
                        </a:rPr>
                        <a:t>409,6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Times New Roman" panose="02020603050405020304" pitchFamily="18"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Times New Roman" panose="02020603050405020304" pitchFamily="18" charset="0"/>
                        </a:rPr>
                        <a:t>409,6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1913180"/>
                  </a:ext>
                </a:extLst>
              </a:tr>
              <a:tr h="198120">
                <a:tc vMerge="1">
                  <a:txBody>
                    <a:bodyPr/>
                    <a:lstStyle/>
                    <a:p>
                      <a:endParaRPr lang="en-GB"/>
                    </a:p>
                  </a:txBody>
                  <a:tcPr/>
                </a:tc>
                <a:tc>
                  <a:txBody>
                    <a:bodyPr/>
                    <a:lstStyle/>
                    <a:p>
                      <a:pPr algn="l" fontAlgn="ctr"/>
                      <a:r>
                        <a:rPr lang="en-US" sz="1200" b="1" i="0" u="none" strike="noStrike">
                          <a:solidFill>
                            <a:srgbClr val="000000"/>
                          </a:solidFill>
                          <a:effectLst/>
                          <a:latin typeface="Times New Roman" panose="02020603050405020304" pitchFamily="18" charset="0"/>
                        </a:rPr>
                        <a:t>iteracija 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Times New Roman" panose="02020603050405020304" pitchFamily="18" charset="0"/>
                        </a:rPr>
                        <a:t>81,92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200" b="0" i="0" u="none" strike="noStrike">
                          <a:solidFill>
                            <a:srgbClr val="000000"/>
                          </a:solidFill>
                          <a:effectLst/>
                          <a:latin typeface="Times New Roman" panose="02020603050405020304" pitchFamily="18" charset="0"/>
                        </a:rPr>
                        <a:t>327,68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Times New Roman" panose="02020603050405020304" pitchFamily="18"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Times New Roman" panose="02020603050405020304" pitchFamily="18" charset="0"/>
                        </a:rPr>
                        <a:t>327,68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7011057"/>
                  </a:ext>
                </a:extLst>
              </a:tr>
              <a:tr h="198120">
                <a:tc vMerge="1">
                  <a:txBody>
                    <a:bodyPr/>
                    <a:lstStyle/>
                    <a:p>
                      <a:endParaRPr lang="en-GB"/>
                    </a:p>
                  </a:txBody>
                  <a:tcPr/>
                </a:tc>
                <a:tc>
                  <a:txBody>
                    <a:bodyPr/>
                    <a:lstStyle/>
                    <a:p>
                      <a:pPr algn="l" fontAlgn="ctr"/>
                      <a:r>
                        <a:rPr lang="en-US" sz="1200" b="1" i="0" u="none" strike="noStrike">
                          <a:solidFill>
                            <a:srgbClr val="000000"/>
                          </a:solidFill>
                          <a:effectLst/>
                          <a:latin typeface="Times New Roman" panose="02020603050405020304" pitchFamily="18" charset="0"/>
                        </a:rPr>
                        <a:t>iteracija 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200" b="0" i="0" u="none" strike="noStrike">
                          <a:solidFill>
                            <a:srgbClr val="000000"/>
                          </a:solidFill>
                          <a:effectLst/>
                          <a:latin typeface="Times New Roman" panose="02020603050405020304" pitchFamily="18" charset="0"/>
                        </a:rPr>
                        <a:t>65,536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200" b="0" i="0" u="none" strike="noStrike">
                          <a:solidFill>
                            <a:srgbClr val="000000"/>
                          </a:solidFill>
                          <a:effectLst/>
                          <a:latin typeface="Times New Roman" panose="02020603050405020304" pitchFamily="18" charset="0"/>
                        </a:rPr>
                        <a:t>262,144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Times New Roman" panose="02020603050405020304" pitchFamily="18"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Times New Roman" panose="02020603050405020304" pitchFamily="18" charset="0"/>
                        </a:rPr>
                        <a:t>262,144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0518390"/>
                  </a:ext>
                </a:extLst>
              </a:tr>
              <a:tr h="182880">
                <a:tc vMerge="1">
                  <a:txBody>
                    <a:bodyPr/>
                    <a:lstStyle/>
                    <a:p>
                      <a:endParaRPr lang="en-GB"/>
                    </a:p>
                  </a:txBody>
                  <a:tcPr/>
                </a:tc>
                <a:tc>
                  <a:txBody>
                    <a:bodyPr/>
                    <a:lstStyle/>
                    <a:p>
                      <a:pPr algn="ctr" fontAlgn="ctr"/>
                      <a:r>
                        <a:rPr lang="en-US" sz="1200" b="1" i="0" u="none" strike="noStrike">
                          <a:solidFill>
                            <a:srgbClr val="000000"/>
                          </a:solidFill>
                          <a:effectLst/>
                          <a:latin typeface="Times New Roman" panose="02020603050405020304" pitchFamily="18" charset="0"/>
                        </a:rPr>
                        <a:t>...</a:t>
                      </a:r>
                    </a:p>
                  </a:txBody>
                  <a:tcPr marL="7620" marR="7620" marT="762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effectLst/>
                          <a:latin typeface="Times New Roman" panose="02020603050405020304" pitchFamily="18" charset="0"/>
                        </a:rPr>
                        <a:t>...</a:t>
                      </a:r>
                    </a:p>
                  </a:txBody>
                  <a:tcPr marL="7620" marR="7620" marT="762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effectLst/>
                          <a:latin typeface="Times New Roman" panose="02020603050405020304" pitchFamily="18" charset="0"/>
                        </a:rPr>
                        <a:t>...</a:t>
                      </a:r>
                    </a:p>
                  </a:txBody>
                  <a:tcPr marL="7620" marR="7620" marT="762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effectLst/>
                          <a:latin typeface="Times New Roman" panose="02020603050405020304" pitchFamily="18" charset="0"/>
                        </a:rPr>
                        <a:t> </a:t>
                      </a:r>
                    </a:p>
                  </a:txBody>
                  <a:tcPr marL="7620" marR="7620" marT="762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effectLst/>
                          <a:latin typeface="Times New Roman" panose="02020603050405020304" pitchFamily="18" charset="0"/>
                        </a:rPr>
                        <a:t>...</a:t>
                      </a:r>
                    </a:p>
                  </a:txBody>
                  <a:tcPr marL="7620" marR="7620" marT="762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3108286"/>
                  </a:ext>
                </a:extLst>
              </a:tr>
              <a:tr h="198120">
                <a:tc gridSpan="2">
                  <a:txBody>
                    <a:bodyPr/>
                    <a:lstStyle/>
                    <a:p>
                      <a:pPr algn="l" fontAlgn="ctr"/>
                      <a:r>
                        <a:rPr lang="en-US" sz="1200" b="1" i="0" u="none" strike="noStrike">
                          <a:solidFill>
                            <a:srgbClr val="000000"/>
                          </a:solidFill>
                          <a:effectLst/>
                          <a:latin typeface="Times New Roman" panose="02020603050405020304" pitchFamily="18" charset="0"/>
                        </a:rPr>
                        <a:t>Ukupno sekundarni</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hMerge="1">
                  <a:txBody>
                    <a:bodyPr/>
                    <a:lstStyle/>
                    <a:p>
                      <a:endParaRPr lang="en-GB"/>
                    </a:p>
                  </a:txBody>
                  <a:tcPr/>
                </a:tc>
                <a:tc>
                  <a:txBody>
                    <a:bodyPr/>
                    <a:lstStyle/>
                    <a:p>
                      <a:pPr algn="ctr" fontAlgn="ctr"/>
                      <a:r>
                        <a:rPr lang="en-US" sz="1200" b="0" i="0" u="none" strike="noStrike">
                          <a:solidFill>
                            <a:srgbClr val="000000"/>
                          </a:solidFill>
                          <a:effectLst/>
                          <a:latin typeface="Times New Roman" panose="02020603050405020304" pitchFamily="18" charset="0"/>
                        </a:rPr>
                        <a:t>1000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Times New Roman" panose="02020603050405020304" pitchFamily="18" charset="0"/>
                        </a:rPr>
                        <a:t>4000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effectLst/>
                          <a:latin typeface="Times New Roman" panose="02020603050405020304" pitchFamily="18"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Times New Roman" panose="02020603050405020304" pitchFamily="18" charset="0"/>
                        </a:rPr>
                        <a:t>4000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214483812"/>
                  </a:ext>
                </a:extLst>
              </a:tr>
              <a:tr h="198120">
                <a:tc gridSpan="2">
                  <a:txBody>
                    <a:bodyPr/>
                    <a:lstStyle/>
                    <a:p>
                      <a:pPr algn="l" fontAlgn="ctr"/>
                      <a:r>
                        <a:rPr lang="en-US" sz="1200" b="1" i="0" u="none" strike="noStrike">
                          <a:solidFill>
                            <a:srgbClr val="000000"/>
                          </a:solidFill>
                          <a:effectLst/>
                          <a:latin typeface="Times New Roman" panose="02020603050405020304" pitchFamily="18" charset="0"/>
                        </a:rPr>
                        <a:t>Konačni efekat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EAAAA"/>
                    </a:solidFill>
                  </a:tcPr>
                </a:tc>
                <a:tc hMerge="1">
                  <a:txBody>
                    <a:bodyPr/>
                    <a:lstStyle/>
                    <a:p>
                      <a:endParaRPr lang="en-GB"/>
                    </a:p>
                  </a:txBody>
                  <a:tcPr/>
                </a:tc>
                <a:tc>
                  <a:txBody>
                    <a:bodyPr/>
                    <a:lstStyle/>
                    <a:p>
                      <a:pPr algn="ctr" fontAlgn="ctr"/>
                      <a:r>
                        <a:rPr lang="en-US" sz="1200" b="0" i="0" u="none" strike="noStrike">
                          <a:solidFill>
                            <a:srgbClr val="000000"/>
                          </a:solidFill>
                          <a:effectLst/>
                          <a:latin typeface="Times New Roman" panose="02020603050405020304" pitchFamily="18" charset="0"/>
                        </a:rPr>
                        <a:t>1000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Times New Roman" panose="02020603050405020304" pitchFamily="18" charset="0"/>
                        </a:rPr>
                        <a:t>4000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Times New Roman" panose="02020603050405020304" pitchFamily="18"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Times New Roman" panose="02020603050405020304" pitchFamily="18" charset="0"/>
                        </a:rPr>
                        <a:t>5000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EAAAA"/>
                    </a:solidFill>
                  </a:tcPr>
                </a:tc>
                <a:extLst>
                  <a:ext uri="{0D108BD9-81ED-4DB2-BD59-A6C34878D82A}">
                    <a16:rowId xmlns:a16="http://schemas.microsoft.com/office/drawing/2014/main" val="3655533333"/>
                  </a:ext>
                </a:extLst>
              </a:tr>
              <a:tr h="182880">
                <a:tc>
                  <a:txBody>
                    <a:bodyPr/>
                    <a:lstStyle/>
                    <a:p>
                      <a:pPr algn="l" fontAlgn="ctr"/>
                      <a:endParaRPr lang="en-GB" sz="1000" b="0" i="0" u="none" strike="noStrike">
                        <a:solidFill>
                          <a:srgbClr val="000000"/>
                        </a:solidFill>
                        <a:effectLst/>
                        <a:latin typeface="Arial" panose="020B0604020202020204" pitchFamily="34"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GB" sz="1000" b="1" i="0" u="none" strike="noStrike">
                        <a:solidFill>
                          <a:srgbClr val="000000"/>
                        </a:solidFill>
                        <a:effectLst/>
                        <a:latin typeface="Arial" panose="020B0604020202020204" pitchFamily="34"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GB" sz="1000" b="0" i="0" u="none" strike="noStrike">
                        <a:solidFill>
                          <a:srgbClr val="000000"/>
                        </a:solidFill>
                        <a:effectLst/>
                        <a:latin typeface="Arial" panose="020B0604020202020204" pitchFamily="34"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GB" sz="1000" b="0" i="0" u="none" strike="noStrike">
                        <a:solidFill>
                          <a:srgbClr val="000000"/>
                        </a:solidFill>
                        <a:effectLst/>
                        <a:latin typeface="Arial" panose="020B0604020202020204" pitchFamily="34"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GB" sz="1000" b="0" i="0" u="none" strike="noStrike">
                        <a:solidFill>
                          <a:srgbClr val="000000"/>
                        </a:solidFill>
                        <a:effectLst/>
                        <a:latin typeface="Arial" panose="020B0604020202020204" pitchFamily="34"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GB" sz="1000" b="0" i="0" u="none" strike="noStrike">
                        <a:solidFill>
                          <a:srgbClr val="000000"/>
                        </a:solidFill>
                        <a:effectLst/>
                        <a:latin typeface="Arial" panose="020B0604020202020204" pitchFamily="34"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428179189"/>
                  </a:ext>
                </a:extLst>
              </a:tr>
              <a:tr h="182880">
                <a:tc gridSpan="2">
                  <a:txBody>
                    <a:bodyPr/>
                    <a:lstStyle/>
                    <a:p>
                      <a:pPr algn="l" fontAlgn="ctr"/>
                      <a:r>
                        <a:rPr lang="en-US" sz="1100" b="0" i="0" u="none" strike="noStrike">
                          <a:solidFill>
                            <a:srgbClr val="000000"/>
                          </a:solidFill>
                          <a:effectLst/>
                          <a:latin typeface="Calibri" panose="020F0502020204030204" pitchFamily="34" charset="0"/>
                        </a:rPr>
                        <a:t>Multiplikator (dND/dI)</a:t>
                      </a:r>
                    </a:p>
                  </a:txBody>
                  <a:tcPr marL="7620" marR="7620" marT="7620" marB="0" anchor="ctr">
                    <a:lnL>
                      <a:noFill/>
                    </a:lnL>
                    <a:lnR>
                      <a:noFill/>
                    </a:lnR>
                    <a:lnT>
                      <a:noFill/>
                    </a:lnT>
                    <a:lnB>
                      <a:noFill/>
                    </a:lnB>
                    <a:solidFill>
                      <a:srgbClr val="D9E1F2"/>
                    </a:solidFill>
                  </a:tcPr>
                </a:tc>
                <a:tc hMerge="1">
                  <a:txBody>
                    <a:bodyPr/>
                    <a:lstStyle/>
                    <a:p>
                      <a:endParaRPr lang="en-GB"/>
                    </a:p>
                  </a:txBody>
                  <a:tcPr/>
                </a:tc>
                <a:tc>
                  <a:txBody>
                    <a:bodyPr/>
                    <a:lstStyle/>
                    <a:p>
                      <a:pPr algn="r" fontAlgn="ctr"/>
                      <a:r>
                        <a:rPr lang="en-GB" sz="1100" b="0" i="0" u="none" strike="noStrike">
                          <a:solidFill>
                            <a:srgbClr val="000000"/>
                          </a:solidFill>
                          <a:effectLst/>
                          <a:latin typeface="Calibri" panose="020F0502020204030204" pitchFamily="34" charset="0"/>
                        </a:rPr>
                        <a:t> </a:t>
                      </a:r>
                    </a:p>
                  </a:txBody>
                  <a:tcPr marL="7620" marR="7620" marT="7620" marB="0" anchor="ctr">
                    <a:lnL>
                      <a:noFill/>
                    </a:lnL>
                    <a:lnR>
                      <a:noFill/>
                    </a:lnR>
                    <a:lnT>
                      <a:noFill/>
                    </a:lnT>
                    <a:lnB>
                      <a:noFill/>
                    </a:lnB>
                    <a:solidFill>
                      <a:srgbClr val="D9E1F2"/>
                    </a:solidFill>
                  </a:tcPr>
                </a:tc>
                <a:tc>
                  <a:txBody>
                    <a:bodyPr/>
                    <a:lstStyle/>
                    <a:p>
                      <a:pPr algn="l" fontAlgn="ctr"/>
                      <a:r>
                        <a:rPr lang="en-US" sz="1100" b="0" i="0" u="none" strike="noStrike">
                          <a:solidFill>
                            <a:srgbClr val="000000"/>
                          </a:solidFill>
                          <a:effectLst/>
                          <a:latin typeface="Calibri" panose="020F0502020204030204" pitchFamily="34" charset="0"/>
                        </a:rPr>
                        <a:t> </a:t>
                      </a:r>
                    </a:p>
                  </a:txBody>
                  <a:tcPr marL="7620" marR="7620" marT="7620" marB="0" anchor="ctr">
                    <a:lnL>
                      <a:noFill/>
                    </a:lnL>
                    <a:lnR>
                      <a:noFill/>
                    </a:lnR>
                    <a:lnT>
                      <a:noFill/>
                    </a:lnT>
                    <a:lnB>
                      <a:noFill/>
                    </a:lnB>
                    <a:solidFill>
                      <a:srgbClr val="D9E1F2"/>
                    </a:solidFill>
                  </a:tcPr>
                </a:tc>
                <a:tc>
                  <a:txBody>
                    <a:bodyPr/>
                    <a:lstStyle/>
                    <a:p>
                      <a:pPr algn="l" fontAlgn="ctr"/>
                      <a:r>
                        <a:rPr lang="en-US" sz="1100" b="0" i="0" u="none" strike="noStrike">
                          <a:solidFill>
                            <a:srgbClr val="000000"/>
                          </a:solidFill>
                          <a:effectLst/>
                          <a:latin typeface="Calibri" panose="020F0502020204030204" pitchFamily="34" charset="0"/>
                        </a:rPr>
                        <a:t> </a:t>
                      </a:r>
                    </a:p>
                  </a:txBody>
                  <a:tcPr marL="7620" marR="7620" marT="7620" marB="0" anchor="ctr">
                    <a:lnL>
                      <a:noFill/>
                    </a:lnL>
                    <a:lnR>
                      <a:noFill/>
                    </a:lnR>
                    <a:lnT>
                      <a:noFill/>
                    </a:lnT>
                    <a:lnB>
                      <a:noFill/>
                    </a:lnB>
                    <a:solidFill>
                      <a:srgbClr val="D9E1F2"/>
                    </a:solidFill>
                  </a:tcPr>
                </a:tc>
                <a:tc>
                  <a:txBody>
                    <a:bodyPr/>
                    <a:lstStyle/>
                    <a:p>
                      <a:pPr algn="r" fontAlgn="ctr"/>
                      <a:r>
                        <a:rPr lang="en-US" sz="1100" b="1" i="0" u="none" strike="noStrike" dirty="0">
                          <a:solidFill>
                            <a:srgbClr val="FFFFFF"/>
                          </a:solidFill>
                          <a:effectLst/>
                          <a:latin typeface="Calibri" panose="020F0502020204030204" pitchFamily="34" charset="0"/>
                        </a:rPr>
                        <a:t>5</a:t>
                      </a:r>
                    </a:p>
                  </a:txBody>
                  <a:tcPr marL="7620" marR="7620" marT="7620" marB="0" anchor="ctr">
                    <a:lnL>
                      <a:noFill/>
                    </a:lnL>
                    <a:lnR>
                      <a:noFill/>
                    </a:lnR>
                    <a:lnT>
                      <a:noFill/>
                    </a:lnT>
                    <a:lnB>
                      <a:noFill/>
                    </a:lnB>
                    <a:solidFill>
                      <a:srgbClr val="4472C4"/>
                    </a:solidFill>
                  </a:tcPr>
                </a:tc>
                <a:extLst>
                  <a:ext uri="{0D108BD9-81ED-4DB2-BD59-A6C34878D82A}">
                    <a16:rowId xmlns:a16="http://schemas.microsoft.com/office/drawing/2014/main" val="62316789"/>
                  </a:ext>
                </a:extLst>
              </a:tr>
            </a:tbl>
          </a:graphicData>
        </a:graphic>
      </p:graphicFrame>
    </p:spTree>
    <p:extLst>
      <p:ext uri="{BB962C8B-B14F-4D97-AF65-F5344CB8AC3E}">
        <p14:creationId xmlns:p14="http://schemas.microsoft.com/office/powerpoint/2010/main" val="27436454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17</a:t>
            </a:fld>
            <a:endParaRPr lang="en-US" dirty="0"/>
          </a:p>
        </p:txBody>
      </p:sp>
      <p:sp>
        <p:nvSpPr>
          <p:cNvPr id="3" name="Rounded Rectangle 2"/>
          <p:cNvSpPr/>
          <p:nvPr/>
        </p:nvSpPr>
        <p:spPr>
          <a:xfrm>
            <a:off x="102286" y="237985"/>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a:solidFill>
                  <a:schemeClr val="bg2">
                    <a:lumMod val="25000"/>
                  </a:schemeClr>
                </a:solidFill>
                <a:latin typeface="Times New Roman" panose="02020603050405020304" pitchFamily="18" charset="0"/>
                <a:cs typeface="Times New Roman" panose="02020603050405020304" pitchFamily="18" charset="0"/>
              </a:rPr>
              <a:t>2</a:t>
            </a:r>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 Efekti međunarodne razmjene na nacionalni dohodak </a:t>
            </a:r>
            <a:endParaRPr lang="en-GB" sz="2000" b="1" i="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1228436" y="1055798"/>
            <a:ext cx="7154430" cy="856129"/>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b="1" u="sng" dirty="0" smtClean="0">
                <a:solidFill>
                  <a:schemeClr val="tx1">
                    <a:lumMod val="65000"/>
                    <a:lumOff val="35000"/>
                  </a:schemeClr>
                </a:solidFill>
                <a:latin typeface="Times New Roman" panose="02020603050405020304" pitchFamily="18" charset="0"/>
                <a:cs typeface="Times New Roman" panose="02020603050405020304" pitchFamily="18" charset="0"/>
              </a:rPr>
              <a:t>Bruto nacionalni proizvod </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jedne zemlje (BNP) u otvorenoj ekonomiji definiše se kao zbir proizvodnje za domaću potrošnju (C), domaćih investicija (I), proizvodnje za budžetsku potrošnju (G)  i ostvarenog izvoza (X). </a:t>
            </a:r>
          </a:p>
          <a:p>
            <a:pPr marL="342900" indent="-342900" algn="just">
              <a:buAutoNum type="alphaLcParenR"/>
            </a:pP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123" y="1126518"/>
            <a:ext cx="759869" cy="409575"/>
          </a:xfrm>
          <a:prstGeom prst="rect">
            <a:avLst/>
          </a:prstGeom>
        </p:spPr>
      </p:pic>
      <p:sp>
        <p:nvSpPr>
          <p:cNvPr id="6" name="Title 1"/>
          <p:cNvSpPr txBox="1">
            <a:spLocks/>
          </p:cNvSpPr>
          <p:nvPr/>
        </p:nvSpPr>
        <p:spPr>
          <a:xfrm>
            <a:off x="1331972" y="2002526"/>
            <a:ext cx="2780893" cy="367640"/>
          </a:xfrm>
          <a:prstGeom prst="rect">
            <a:avLst/>
          </a:prstGeom>
          <a:solidFill>
            <a:schemeClr val="bg1">
              <a:lumMod val="95000"/>
            </a:schemeClr>
          </a:solidFill>
          <a:ln w="28575">
            <a:solidFill>
              <a:schemeClr val="accent1">
                <a:lumMod val="50000"/>
              </a:schemeClr>
            </a:solidFill>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a:solidFill>
                  <a:schemeClr val="tx1">
                    <a:lumMod val="65000"/>
                    <a:lumOff val="35000"/>
                  </a:schemeClr>
                </a:solidFill>
                <a:latin typeface="Times New Roman" panose="02020603050405020304" pitchFamily="18" charset="0"/>
                <a:cs typeface="Times New Roman" panose="02020603050405020304" pitchFamily="18" charset="0"/>
              </a:rPr>
              <a:t> </a:t>
            </a:r>
            <a:r>
              <a:rPr lang="sr-Latn-BA" sz="1800" dirty="0" smtClean="0">
                <a:solidFill>
                  <a:schemeClr val="tx1">
                    <a:lumMod val="65000"/>
                    <a:lumOff val="35000"/>
                  </a:schemeClr>
                </a:solidFill>
                <a:latin typeface="Times New Roman" panose="02020603050405020304" pitchFamily="18" charset="0"/>
                <a:cs typeface="Times New Roman" panose="02020603050405020304" pitchFamily="18" charset="0"/>
              </a:rPr>
              <a:t>BNP= </a:t>
            </a:r>
            <a:r>
              <a:rPr lang="sr-Latn-BA" sz="1800" dirty="0" smtClean="0">
                <a:solidFill>
                  <a:schemeClr val="tx1"/>
                </a:solidFill>
                <a:latin typeface="Times New Roman" panose="02020603050405020304" pitchFamily="18" charset="0"/>
                <a:cs typeface="Times New Roman" panose="02020603050405020304" pitchFamily="18" charset="0"/>
              </a:rPr>
              <a:t>C+I+G+X</a:t>
            </a:r>
            <a:endParaRPr lang="sr-Latn-BA" sz="1800" b="1" dirty="0" smtClean="0">
              <a:solidFill>
                <a:schemeClr val="accent2"/>
              </a:solidFill>
              <a:latin typeface="Times New Roman" panose="02020603050405020304" pitchFamily="18" charset="0"/>
              <a:cs typeface="Times New Roman" panose="02020603050405020304" pitchFamily="18" charset="0"/>
            </a:endParaRPr>
          </a:p>
        </p:txBody>
      </p:sp>
      <p:sp>
        <p:nvSpPr>
          <p:cNvPr id="7" name="Title 1"/>
          <p:cNvSpPr txBox="1">
            <a:spLocks/>
          </p:cNvSpPr>
          <p:nvPr/>
        </p:nvSpPr>
        <p:spPr>
          <a:xfrm>
            <a:off x="411296" y="5676440"/>
            <a:ext cx="4934249" cy="572402"/>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200" dirty="0" smtClean="0">
                <a:solidFill>
                  <a:schemeClr val="tx1">
                    <a:lumMod val="65000"/>
                    <a:lumOff val="35000"/>
                  </a:schemeClr>
                </a:solidFill>
                <a:latin typeface="Times New Roman" panose="02020603050405020304" pitchFamily="18" charset="0"/>
                <a:cs typeface="Times New Roman" panose="02020603050405020304" pitchFamily="18" charset="0"/>
              </a:rPr>
              <a:t>Razlika između državnog dohodka i državne potrošnje (T-G) = državnoj štednji (Sd): </a:t>
            </a:r>
            <a:endParaRPr lang="sr-Latn-BA" sz="1200" dirty="0">
              <a:solidFill>
                <a:schemeClr val="tx1">
                  <a:lumMod val="65000"/>
                  <a:lumOff val="35000"/>
                </a:schemeClr>
              </a:solidFill>
              <a:latin typeface="Times New Roman" panose="02020603050405020304" pitchFamily="18" charset="0"/>
              <a:cs typeface="Times New Roman" panose="02020603050405020304" pitchFamily="18" charset="0"/>
            </a:endParaRPr>
          </a:p>
          <a:p>
            <a:pPr algn="just"/>
            <a:endPar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endParaRPr>
          </a:p>
          <a:p>
            <a:pPr algn="just"/>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8" name="Curved Left Arrow 7"/>
          <p:cNvSpPr/>
          <p:nvPr/>
        </p:nvSpPr>
        <p:spPr>
          <a:xfrm flipH="1">
            <a:off x="842445" y="1571328"/>
            <a:ext cx="489527" cy="745289"/>
          </a:xfrm>
          <a:prstGeom prst="curvedLeftArrow">
            <a:avLst>
              <a:gd name="adj1" fmla="val 25000"/>
              <a:gd name="adj2" fmla="val 76123"/>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Curved Left Arrow 8"/>
          <p:cNvSpPr/>
          <p:nvPr/>
        </p:nvSpPr>
        <p:spPr>
          <a:xfrm flipH="1">
            <a:off x="738909" y="3285862"/>
            <a:ext cx="489527" cy="745289"/>
          </a:xfrm>
          <a:prstGeom prst="curvedLeftArrow">
            <a:avLst>
              <a:gd name="adj1" fmla="val 25000"/>
              <a:gd name="adj2" fmla="val 76123"/>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Title 1"/>
          <p:cNvSpPr txBox="1">
            <a:spLocks/>
          </p:cNvSpPr>
          <p:nvPr/>
        </p:nvSpPr>
        <p:spPr>
          <a:xfrm>
            <a:off x="1331972" y="3784237"/>
            <a:ext cx="2780893" cy="367640"/>
          </a:xfrm>
          <a:prstGeom prst="rect">
            <a:avLst/>
          </a:prstGeom>
          <a:solidFill>
            <a:schemeClr val="bg1">
              <a:lumMod val="95000"/>
            </a:schemeClr>
          </a:solidFill>
          <a:ln w="28575">
            <a:solidFill>
              <a:schemeClr val="accent1">
                <a:lumMod val="50000"/>
              </a:schemeClr>
            </a:solidFill>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a:solidFill>
                  <a:schemeClr val="tx1">
                    <a:lumMod val="65000"/>
                    <a:lumOff val="35000"/>
                  </a:schemeClr>
                </a:solidFill>
                <a:latin typeface="Times New Roman" panose="02020603050405020304" pitchFamily="18" charset="0"/>
                <a:cs typeface="Times New Roman" panose="02020603050405020304" pitchFamily="18" charset="0"/>
              </a:rPr>
              <a:t> </a:t>
            </a:r>
            <a:r>
              <a:rPr lang="sr-Latn-BA" sz="1800" dirty="0" smtClean="0">
                <a:solidFill>
                  <a:schemeClr val="tx1">
                    <a:lumMod val="65000"/>
                    <a:lumOff val="35000"/>
                  </a:schemeClr>
                </a:solidFill>
                <a:latin typeface="Times New Roman" panose="02020603050405020304" pitchFamily="18" charset="0"/>
                <a:cs typeface="Times New Roman" panose="02020603050405020304" pitchFamily="18" charset="0"/>
              </a:rPr>
              <a:t>BND= </a:t>
            </a:r>
            <a:r>
              <a:rPr lang="sr-Latn-BA" sz="1800" dirty="0" smtClean="0">
                <a:solidFill>
                  <a:schemeClr val="tx1"/>
                </a:solidFill>
                <a:latin typeface="Times New Roman" panose="02020603050405020304" pitchFamily="18" charset="0"/>
                <a:cs typeface="Times New Roman" panose="02020603050405020304" pitchFamily="18" charset="0"/>
              </a:rPr>
              <a:t>C+Sp+Ss+T+M</a:t>
            </a:r>
            <a:endParaRPr lang="sr-Latn-BA" sz="1800" b="1" dirty="0" smtClean="0">
              <a:solidFill>
                <a:schemeClr val="accent2"/>
              </a:solidFill>
              <a:latin typeface="Times New Roman" panose="02020603050405020304" pitchFamily="18" charset="0"/>
              <a:cs typeface="Times New Roman" panose="02020603050405020304" pitchFamily="18" charset="0"/>
            </a:endParaRPr>
          </a:p>
        </p:txBody>
      </p:sp>
      <p:sp>
        <p:nvSpPr>
          <p:cNvPr id="11" name="Title 1"/>
          <p:cNvSpPr txBox="1">
            <a:spLocks/>
          </p:cNvSpPr>
          <p:nvPr/>
        </p:nvSpPr>
        <p:spPr>
          <a:xfrm>
            <a:off x="2435717" y="4383613"/>
            <a:ext cx="2780893" cy="367640"/>
          </a:xfrm>
          <a:prstGeom prst="rect">
            <a:avLst/>
          </a:prstGeom>
          <a:solidFill>
            <a:schemeClr val="bg1">
              <a:lumMod val="95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a:solidFill>
                  <a:schemeClr val="tx1">
                    <a:lumMod val="65000"/>
                    <a:lumOff val="35000"/>
                  </a:schemeClr>
                </a:solidFill>
                <a:latin typeface="Times New Roman" panose="02020603050405020304" pitchFamily="18" charset="0"/>
                <a:cs typeface="Times New Roman" panose="02020603050405020304" pitchFamily="18" charset="0"/>
              </a:rPr>
              <a:t> </a:t>
            </a:r>
            <a:r>
              <a:rPr lang="sr-Latn-BA" sz="1800" dirty="0" smtClean="0">
                <a:solidFill>
                  <a:schemeClr val="tx1">
                    <a:lumMod val="65000"/>
                    <a:lumOff val="35000"/>
                  </a:schemeClr>
                </a:solidFill>
                <a:latin typeface="Times New Roman" panose="02020603050405020304" pitchFamily="18" charset="0"/>
                <a:cs typeface="Times New Roman" panose="02020603050405020304" pitchFamily="18" charset="0"/>
              </a:rPr>
              <a:t>BNP= </a:t>
            </a:r>
            <a:r>
              <a:rPr lang="sr-Latn-BA" sz="1800" dirty="0" smtClean="0">
                <a:solidFill>
                  <a:schemeClr val="tx1"/>
                </a:solidFill>
                <a:latin typeface="Times New Roman" panose="02020603050405020304" pitchFamily="18" charset="0"/>
                <a:cs typeface="Times New Roman" panose="02020603050405020304" pitchFamily="18" charset="0"/>
              </a:rPr>
              <a:t>C+I+G+X</a:t>
            </a:r>
            <a:endParaRPr lang="sr-Latn-BA" sz="1800" b="1" dirty="0" smtClean="0">
              <a:solidFill>
                <a:schemeClr val="accent2"/>
              </a:solidFill>
              <a:latin typeface="Times New Roman" panose="02020603050405020304" pitchFamily="18" charset="0"/>
              <a:cs typeface="Times New Roman" panose="02020603050405020304" pitchFamily="18" charset="0"/>
            </a:endParaRPr>
          </a:p>
        </p:txBody>
      </p:sp>
      <p:sp>
        <p:nvSpPr>
          <p:cNvPr id="12" name="Title 1"/>
          <p:cNvSpPr txBox="1">
            <a:spLocks/>
          </p:cNvSpPr>
          <p:nvPr/>
        </p:nvSpPr>
        <p:spPr>
          <a:xfrm>
            <a:off x="5788516" y="4383613"/>
            <a:ext cx="2780893" cy="367640"/>
          </a:xfrm>
          <a:prstGeom prst="rect">
            <a:avLst/>
          </a:prstGeom>
          <a:solidFill>
            <a:schemeClr val="bg1">
              <a:lumMod val="95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a:solidFill>
                  <a:schemeClr val="tx1">
                    <a:lumMod val="65000"/>
                    <a:lumOff val="35000"/>
                  </a:schemeClr>
                </a:solidFill>
                <a:latin typeface="Times New Roman" panose="02020603050405020304" pitchFamily="18" charset="0"/>
                <a:cs typeface="Times New Roman" panose="02020603050405020304" pitchFamily="18" charset="0"/>
              </a:rPr>
              <a:t> </a:t>
            </a:r>
            <a:r>
              <a:rPr lang="sr-Latn-BA" sz="1800" dirty="0" smtClean="0">
                <a:solidFill>
                  <a:schemeClr val="tx1">
                    <a:lumMod val="65000"/>
                    <a:lumOff val="35000"/>
                  </a:schemeClr>
                </a:solidFill>
                <a:latin typeface="Times New Roman" panose="02020603050405020304" pitchFamily="18" charset="0"/>
                <a:cs typeface="Times New Roman" panose="02020603050405020304" pitchFamily="18" charset="0"/>
              </a:rPr>
              <a:t>BND= </a:t>
            </a:r>
            <a:r>
              <a:rPr lang="sr-Latn-BA" sz="1800" dirty="0" smtClean="0">
                <a:solidFill>
                  <a:schemeClr val="tx1"/>
                </a:solidFill>
                <a:latin typeface="Times New Roman" panose="02020603050405020304" pitchFamily="18" charset="0"/>
                <a:cs typeface="Times New Roman" panose="02020603050405020304" pitchFamily="18" charset="0"/>
              </a:rPr>
              <a:t>C+Sp+Ss+T+M</a:t>
            </a:r>
            <a:endParaRPr lang="sr-Latn-BA" sz="1800" b="1" dirty="0" smtClean="0">
              <a:solidFill>
                <a:schemeClr val="accent2"/>
              </a:solidFill>
              <a:latin typeface="Times New Roman" panose="02020603050405020304" pitchFamily="18" charset="0"/>
              <a:cs typeface="Times New Roman" panose="02020603050405020304" pitchFamily="18" charset="0"/>
            </a:endParaRPr>
          </a:p>
        </p:txBody>
      </p:sp>
      <p:sp>
        <p:nvSpPr>
          <p:cNvPr id="13" name="Equal 12"/>
          <p:cNvSpPr/>
          <p:nvPr/>
        </p:nvSpPr>
        <p:spPr>
          <a:xfrm>
            <a:off x="5345545" y="4456597"/>
            <a:ext cx="314036" cy="241443"/>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Title 1"/>
          <p:cNvSpPr txBox="1">
            <a:spLocks/>
          </p:cNvSpPr>
          <p:nvPr/>
        </p:nvSpPr>
        <p:spPr>
          <a:xfrm>
            <a:off x="296624" y="4393498"/>
            <a:ext cx="1592960" cy="367640"/>
          </a:xfrm>
          <a:prstGeom prst="rect">
            <a:avLst/>
          </a:prstGeom>
          <a:solidFill>
            <a:schemeClr val="bg1">
              <a:lumMod val="95000"/>
            </a:schemeClr>
          </a:solidFill>
          <a:ln w="28575">
            <a:solidFill>
              <a:schemeClr val="accent1">
                <a:lumMod val="50000"/>
              </a:schemeClr>
            </a:solidFill>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a:solidFill>
                  <a:schemeClr val="tx1">
                    <a:lumMod val="65000"/>
                    <a:lumOff val="35000"/>
                  </a:schemeClr>
                </a:solidFill>
                <a:latin typeface="Times New Roman" panose="02020603050405020304" pitchFamily="18" charset="0"/>
                <a:cs typeface="Times New Roman" panose="02020603050405020304" pitchFamily="18" charset="0"/>
              </a:rPr>
              <a:t> </a:t>
            </a:r>
            <a:r>
              <a:rPr lang="sr-Latn-BA" sz="1800" dirty="0" smtClean="0">
                <a:solidFill>
                  <a:schemeClr val="tx1">
                    <a:lumMod val="65000"/>
                    <a:lumOff val="35000"/>
                  </a:schemeClr>
                </a:solidFill>
                <a:latin typeface="Times New Roman" panose="02020603050405020304" pitchFamily="18" charset="0"/>
                <a:cs typeface="Times New Roman" panose="02020603050405020304" pitchFamily="18" charset="0"/>
              </a:rPr>
              <a:t>BNP= BND</a:t>
            </a:r>
            <a:endParaRPr lang="sr-Latn-BA" sz="1800" b="1" dirty="0" smtClean="0">
              <a:solidFill>
                <a:schemeClr val="accent2"/>
              </a:solidFill>
              <a:latin typeface="Times New Roman" panose="02020603050405020304" pitchFamily="18" charset="0"/>
              <a:cs typeface="Times New Roman" panose="02020603050405020304" pitchFamily="18" charset="0"/>
            </a:endParaRPr>
          </a:p>
        </p:txBody>
      </p:sp>
      <p:sp>
        <p:nvSpPr>
          <p:cNvPr id="15" name="Right Arrow 14"/>
          <p:cNvSpPr/>
          <p:nvPr/>
        </p:nvSpPr>
        <p:spPr>
          <a:xfrm>
            <a:off x="2050473" y="4383613"/>
            <a:ext cx="256308" cy="45624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6" name="Title 1"/>
          <p:cNvSpPr txBox="1">
            <a:spLocks/>
          </p:cNvSpPr>
          <p:nvPr/>
        </p:nvSpPr>
        <p:spPr>
          <a:xfrm>
            <a:off x="3826163" y="4893199"/>
            <a:ext cx="3239655" cy="367640"/>
          </a:xfrm>
          <a:prstGeom prst="rect">
            <a:avLst/>
          </a:prstGeom>
          <a:solidFill>
            <a:schemeClr val="bg1">
              <a:lumMod val="95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a:solidFill>
                  <a:schemeClr val="tx1"/>
                </a:solidFill>
                <a:latin typeface="Times New Roman" panose="02020603050405020304" pitchFamily="18" charset="0"/>
                <a:cs typeface="Times New Roman" panose="02020603050405020304" pitchFamily="18" charset="0"/>
              </a:rPr>
              <a:t>C+I+G+X =C+Sp+Ss+T+M</a:t>
            </a:r>
            <a:endParaRPr lang="sr-Latn-BA" sz="1800" b="1" dirty="0">
              <a:solidFill>
                <a:schemeClr val="accent2"/>
              </a:solidFill>
              <a:latin typeface="Times New Roman" panose="02020603050405020304" pitchFamily="18" charset="0"/>
              <a:cs typeface="Times New Roman" panose="02020603050405020304" pitchFamily="18" charset="0"/>
            </a:endParaRPr>
          </a:p>
          <a:p>
            <a:pPr algn="ctr"/>
            <a:r>
              <a:rPr lang="sr-Latn-BA" sz="1800" dirty="0" smtClean="0">
                <a:solidFill>
                  <a:schemeClr val="tx1"/>
                </a:solidFill>
                <a:latin typeface="Times New Roman" panose="02020603050405020304" pitchFamily="18" charset="0"/>
                <a:cs typeface="Times New Roman" panose="02020603050405020304" pitchFamily="18" charset="0"/>
              </a:rPr>
              <a:t> </a:t>
            </a:r>
            <a:endParaRPr lang="sr-Latn-BA" sz="1800" b="1" dirty="0" smtClean="0">
              <a:solidFill>
                <a:schemeClr val="accent2"/>
              </a:solidFill>
              <a:latin typeface="Times New Roman" panose="02020603050405020304" pitchFamily="18" charset="0"/>
              <a:cs typeface="Times New Roman" panose="02020603050405020304" pitchFamily="18" charset="0"/>
            </a:endParaRPr>
          </a:p>
        </p:txBody>
      </p:sp>
      <p:sp>
        <p:nvSpPr>
          <p:cNvPr id="17" name="Title 1"/>
          <p:cNvSpPr txBox="1">
            <a:spLocks/>
          </p:cNvSpPr>
          <p:nvPr/>
        </p:nvSpPr>
        <p:spPr>
          <a:xfrm>
            <a:off x="4560819" y="5359049"/>
            <a:ext cx="3239655" cy="367640"/>
          </a:xfrm>
          <a:prstGeom prst="rect">
            <a:avLst/>
          </a:prstGeom>
          <a:solidFill>
            <a:schemeClr val="bg1">
              <a:lumMod val="95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chemeClr val="tx1"/>
                </a:solidFill>
                <a:latin typeface="Times New Roman" panose="02020603050405020304" pitchFamily="18" charset="0"/>
                <a:cs typeface="Times New Roman" panose="02020603050405020304" pitchFamily="18" charset="0"/>
              </a:rPr>
              <a:t>I+G+(X-M) =Sp+Ss+T</a:t>
            </a:r>
            <a:endParaRPr lang="sr-Latn-BA" sz="1800" b="1" dirty="0" smtClean="0">
              <a:solidFill>
                <a:schemeClr val="accent2"/>
              </a:solidFill>
              <a:latin typeface="Times New Roman" panose="02020603050405020304" pitchFamily="18" charset="0"/>
              <a:cs typeface="Times New Roman" panose="02020603050405020304" pitchFamily="18" charset="0"/>
            </a:endParaRPr>
          </a:p>
        </p:txBody>
      </p:sp>
      <p:cxnSp>
        <p:nvCxnSpPr>
          <p:cNvPr id="20" name="Straight Connector 19"/>
          <p:cNvCxnSpPr/>
          <p:nvPr/>
        </p:nvCxnSpPr>
        <p:spPr>
          <a:xfrm flipV="1">
            <a:off x="4081285" y="4897220"/>
            <a:ext cx="350982" cy="36764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215048" y="4902536"/>
            <a:ext cx="350982" cy="36764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Title 1"/>
          <p:cNvSpPr txBox="1">
            <a:spLocks/>
          </p:cNvSpPr>
          <p:nvPr/>
        </p:nvSpPr>
        <p:spPr>
          <a:xfrm>
            <a:off x="5245408" y="5778821"/>
            <a:ext cx="3239655" cy="367640"/>
          </a:xfrm>
          <a:prstGeom prst="rect">
            <a:avLst/>
          </a:prstGeom>
          <a:solidFill>
            <a:schemeClr val="bg1">
              <a:lumMod val="95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chemeClr val="tx1"/>
                </a:solidFill>
                <a:latin typeface="Times New Roman" panose="02020603050405020304" pitchFamily="18" charset="0"/>
                <a:cs typeface="Times New Roman" panose="02020603050405020304" pitchFamily="18" charset="0"/>
              </a:rPr>
              <a:t>I+G+(X-M) =Sp+Ss+T</a:t>
            </a:r>
            <a:endParaRPr lang="sr-Latn-BA" sz="1800" b="1" dirty="0" smtClean="0">
              <a:solidFill>
                <a:schemeClr val="accent2"/>
              </a:solidFill>
              <a:latin typeface="Times New Roman" panose="02020603050405020304" pitchFamily="18" charset="0"/>
              <a:cs typeface="Times New Roman" panose="02020603050405020304" pitchFamily="18" charset="0"/>
            </a:endParaRPr>
          </a:p>
        </p:txBody>
      </p:sp>
      <p:sp>
        <p:nvSpPr>
          <p:cNvPr id="26" name="Title 1"/>
          <p:cNvSpPr txBox="1">
            <a:spLocks/>
          </p:cNvSpPr>
          <p:nvPr/>
        </p:nvSpPr>
        <p:spPr>
          <a:xfrm>
            <a:off x="1380836" y="2844851"/>
            <a:ext cx="7154430" cy="1094458"/>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b="1" u="sng" dirty="0" smtClean="0">
                <a:solidFill>
                  <a:schemeClr val="tx1">
                    <a:lumMod val="65000"/>
                    <a:lumOff val="35000"/>
                  </a:schemeClr>
                </a:solidFill>
                <a:latin typeface="Times New Roman" panose="02020603050405020304" pitchFamily="18" charset="0"/>
                <a:cs typeface="Times New Roman" panose="02020603050405020304" pitchFamily="18" charset="0"/>
              </a:rPr>
              <a:t>Bruto nacionalni dohodak  </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jedne zemlje (BND) u otvorenoj ekonomiji definiše se kao zbir domaće potrošnje (C), poslovne štednje u vidu amortizacije i profita (Sp), privatne štednje stanovništva (Ss), dijela dohodka oporezivanog od strane  države (T) i uvoza (M). </a:t>
            </a:r>
          </a:p>
          <a:p>
            <a:pPr algn="just"/>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a:p>
            <a:pPr algn="just"/>
            <a:endPar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endParaRPr>
          </a:p>
          <a:p>
            <a:pPr algn="just"/>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27" name="Title 1"/>
          <p:cNvSpPr txBox="1">
            <a:spLocks/>
          </p:cNvSpPr>
          <p:nvPr/>
        </p:nvSpPr>
        <p:spPr>
          <a:xfrm>
            <a:off x="5766291" y="6225183"/>
            <a:ext cx="3239655" cy="367640"/>
          </a:xfrm>
          <a:prstGeom prst="rect">
            <a:avLst/>
          </a:prstGeom>
          <a:solidFill>
            <a:schemeClr val="bg1">
              <a:lumMod val="95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chemeClr val="tx1"/>
                </a:solidFill>
                <a:latin typeface="Times New Roman" panose="02020603050405020304" pitchFamily="18" charset="0"/>
                <a:cs typeface="Times New Roman" panose="02020603050405020304" pitchFamily="18" charset="0"/>
              </a:rPr>
              <a:t>(X-M) =Sp+Ss+Sd - I</a:t>
            </a:r>
            <a:endParaRPr lang="sr-Latn-BA" sz="1800" b="1" dirty="0" smtClean="0">
              <a:solidFill>
                <a:schemeClr val="accent2"/>
              </a:solidFill>
              <a:latin typeface="Times New Roman" panose="02020603050405020304" pitchFamily="18" charset="0"/>
              <a:cs typeface="Times New Roman" panose="02020603050405020304" pitchFamily="18" charset="0"/>
            </a:endParaRPr>
          </a:p>
        </p:txBody>
      </p:sp>
      <p:sp>
        <p:nvSpPr>
          <p:cNvPr id="28" name="Title 1"/>
          <p:cNvSpPr txBox="1">
            <a:spLocks/>
          </p:cNvSpPr>
          <p:nvPr/>
        </p:nvSpPr>
        <p:spPr>
          <a:xfrm>
            <a:off x="2678545" y="6277073"/>
            <a:ext cx="2536503" cy="315750"/>
          </a:xfrm>
          <a:prstGeom prst="rect">
            <a:avLst/>
          </a:prstGeom>
          <a:ln>
            <a:solidFill>
              <a:schemeClr val="accent6">
                <a:lumMod val="75000"/>
              </a:schemeClr>
            </a:solidFill>
            <a:prstDash val="sysDash"/>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200" dirty="0" smtClean="0">
                <a:solidFill>
                  <a:schemeClr val="tx1">
                    <a:lumMod val="65000"/>
                    <a:lumOff val="35000"/>
                  </a:schemeClr>
                </a:solidFill>
                <a:latin typeface="Times New Roman" panose="02020603050405020304" pitchFamily="18" charset="0"/>
                <a:cs typeface="Times New Roman" panose="02020603050405020304" pitchFamily="18" charset="0"/>
              </a:rPr>
              <a:t>Ako ukupnu štednju izrazimo zbirno: </a:t>
            </a:r>
            <a:endParaRPr lang="sr-Latn-BA" sz="1200" dirty="0">
              <a:solidFill>
                <a:schemeClr val="tx1">
                  <a:lumMod val="65000"/>
                  <a:lumOff val="35000"/>
                </a:schemeClr>
              </a:solidFill>
              <a:latin typeface="Times New Roman" panose="02020603050405020304" pitchFamily="18" charset="0"/>
              <a:cs typeface="Times New Roman" panose="02020603050405020304" pitchFamily="18" charset="0"/>
            </a:endParaRPr>
          </a:p>
          <a:p>
            <a:pPr algn="just"/>
            <a:endPar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endParaRPr>
          </a:p>
          <a:p>
            <a:pPr algn="just"/>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29" name="Title 1"/>
          <p:cNvSpPr txBox="1">
            <a:spLocks/>
          </p:cNvSpPr>
          <p:nvPr/>
        </p:nvSpPr>
        <p:spPr>
          <a:xfrm>
            <a:off x="1339866" y="6248842"/>
            <a:ext cx="1288440" cy="367640"/>
          </a:xfrm>
          <a:prstGeom prst="rect">
            <a:avLst/>
          </a:prstGeom>
          <a:solidFill>
            <a:schemeClr val="accent6">
              <a:lumMod val="20000"/>
              <a:lumOff val="80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chemeClr val="tx1"/>
                </a:solidFill>
                <a:latin typeface="Times New Roman" panose="02020603050405020304" pitchFamily="18" charset="0"/>
                <a:cs typeface="Times New Roman" panose="02020603050405020304" pitchFamily="18" charset="0"/>
              </a:rPr>
              <a:t>X-M =S-I</a:t>
            </a:r>
            <a:endParaRPr lang="sr-Latn-BA" sz="1800" b="1" dirty="0" smtClean="0">
              <a:solidFill>
                <a:schemeClr val="accent2"/>
              </a:solidFill>
              <a:latin typeface="Times New Roman" panose="02020603050405020304" pitchFamily="18" charset="0"/>
              <a:cs typeface="Times New Roman" panose="02020603050405020304" pitchFamily="18" charset="0"/>
            </a:endParaRPr>
          </a:p>
        </p:txBody>
      </p:sp>
      <p:sp>
        <p:nvSpPr>
          <p:cNvPr id="30" name="Left Arrow 29"/>
          <p:cNvSpPr/>
          <p:nvPr/>
        </p:nvSpPr>
        <p:spPr>
          <a:xfrm>
            <a:off x="5315526" y="6225183"/>
            <a:ext cx="314036" cy="36764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147659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18</a:t>
            </a:fld>
            <a:endParaRPr lang="en-US" dirty="0"/>
          </a:p>
        </p:txBody>
      </p:sp>
      <p:sp>
        <p:nvSpPr>
          <p:cNvPr id="3" name="Rounded Rectangle 2"/>
          <p:cNvSpPr/>
          <p:nvPr/>
        </p:nvSpPr>
        <p:spPr>
          <a:xfrm>
            <a:off x="102286" y="237985"/>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a:solidFill>
                  <a:schemeClr val="bg2">
                    <a:lumMod val="25000"/>
                  </a:schemeClr>
                </a:solidFill>
                <a:latin typeface="Times New Roman" panose="02020603050405020304" pitchFamily="18" charset="0"/>
                <a:cs typeface="Times New Roman" panose="02020603050405020304" pitchFamily="18" charset="0"/>
              </a:rPr>
              <a:t>2</a:t>
            </a:r>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 Efekti međunarodne razmjene na nacionalni dohodak </a:t>
            </a:r>
            <a:endParaRPr lang="en-GB" sz="2000" b="1" i="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526471" y="1016674"/>
            <a:ext cx="1288440" cy="367640"/>
          </a:xfrm>
          <a:prstGeom prst="rect">
            <a:avLst/>
          </a:prstGeom>
          <a:solidFill>
            <a:schemeClr val="accent6">
              <a:lumMod val="20000"/>
              <a:lumOff val="80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chemeClr val="tx1"/>
                </a:solidFill>
                <a:latin typeface="Times New Roman" panose="02020603050405020304" pitchFamily="18" charset="0"/>
                <a:cs typeface="Times New Roman" panose="02020603050405020304" pitchFamily="18" charset="0"/>
              </a:rPr>
              <a:t>X-M =S-I</a:t>
            </a:r>
            <a:endParaRPr lang="sr-Latn-BA" sz="1800" b="1" dirty="0" smtClean="0">
              <a:solidFill>
                <a:schemeClr val="accent2"/>
              </a:solidFill>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1989570" y="961930"/>
            <a:ext cx="7154430" cy="856129"/>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Odnos izvoza i uvoza prema štednji investicijama pokazuje korelaciju između vanjske trgovine i bruto nacionalnog dohodka jedne zemlje. </a:t>
            </a:r>
          </a:p>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Svaki višak izvoza u odnosu na uvoz povećava odnos štednje u odnosu na nivo investicija u toj zemlji. </a:t>
            </a:r>
          </a:p>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Veći uvoz nad izvozom, odražava se na povećanje investija u odnosu na štednju. </a:t>
            </a:r>
          </a:p>
          <a:p>
            <a:pPr marL="342900" indent="-342900" algn="just">
              <a:buAutoNum type="alphaLcParenR"/>
            </a:pP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7" name="Down Arrow 6"/>
          <p:cNvSpPr/>
          <p:nvPr/>
        </p:nvSpPr>
        <p:spPr>
          <a:xfrm>
            <a:off x="870509" y="1510910"/>
            <a:ext cx="600363" cy="8776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p:cNvSpPr txBox="1">
            <a:spLocks/>
          </p:cNvSpPr>
          <p:nvPr/>
        </p:nvSpPr>
        <p:spPr>
          <a:xfrm>
            <a:off x="1989570" y="2478804"/>
            <a:ext cx="7154430" cy="856129"/>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Ako važi </a:t>
            </a:r>
            <a:r>
              <a:rPr lang="sr-Latn-BA" sz="1600" u="sng" dirty="0" smtClean="0">
                <a:solidFill>
                  <a:schemeClr val="tx1">
                    <a:lumMod val="65000"/>
                    <a:lumOff val="35000"/>
                  </a:schemeClr>
                </a:solidFill>
                <a:latin typeface="Times New Roman" panose="02020603050405020304" pitchFamily="18" charset="0"/>
                <a:cs typeface="Times New Roman" panose="02020603050405020304" pitchFamily="18" charset="0"/>
              </a:rPr>
              <a:t>X-M = S-I</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to je isto što i </a:t>
            </a:r>
            <a:r>
              <a:rPr lang="sr-Latn-BA" sz="1600" u="sng" dirty="0" smtClean="0">
                <a:solidFill>
                  <a:schemeClr val="tx1">
                    <a:lumMod val="65000"/>
                    <a:lumOff val="35000"/>
                  </a:schemeClr>
                </a:solidFill>
                <a:latin typeface="Times New Roman" panose="02020603050405020304" pitchFamily="18" charset="0"/>
                <a:cs typeface="Times New Roman" panose="02020603050405020304" pitchFamily="18" charset="0"/>
              </a:rPr>
              <a:t>X+I = S+M. </a:t>
            </a:r>
          </a:p>
          <a:p>
            <a:pPr marL="342900" indent="-342900" algn="just">
              <a:buAutoNum type="alphaLcParenR"/>
            </a:pP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9" name="Title 1"/>
          <p:cNvSpPr txBox="1">
            <a:spLocks/>
          </p:cNvSpPr>
          <p:nvPr/>
        </p:nvSpPr>
        <p:spPr>
          <a:xfrm>
            <a:off x="457198" y="2478804"/>
            <a:ext cx="1288440" cy="367640"/>
          </a:xfrm>
          <a:prstGeom prst="rect">
            <a:avLst/>
          </a:prstGeom>
          <a:solidFill>
            <a:schemeClr val="accent6">
              <a:lumMod val="20000"/>
              <a:lumOff val="80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chemeClr val="tx1"/>
                </a:solidFill>
                <a:latin typeface="Times New Roman" panose="02020603050405020304" pitchFamily="18" charset="0"/>
                <a:cs typeface="Times New Roman" panose="02020603050405020304" pitchFamily="18" charset="0"/>
              </a:rPr>
              <a:t>X+I =S+M</a:t>
            </a:r>
            <a:endParaRPr lang="sr-Latn-BA" sz="1800" b="1" dirty="0" smtClean="0">
              <a:solidFill>
                <a:schemeClr val="accent2"/>
              </a:solidFill>
              <a:latin typeface="Times New Roman" panose="02020603050405020304" pitchFamily="18" charset="0"/>
              <a:cs typeface="Times New Roman" panose="02020603050405020304" pitchFamily="18" charset="0"/>
            </a:endParaRPr>
          </a:p>
        </p:txBody>
      </p:sp>
      <p:sp>
        <p:nvSpPr>
          <p:cNvPr id="10" name="Title 1"/>
          <p:cNvSpPr txBox="1">
            <a:spLocks/>
          </p:cNvSpPr>
          <p:nvPr/>
        </p:nvSpPr>
        <p:spPr>
          <a:xfrm>
            <a:off x="457198" y="3013964"/>
            <a:ext cx="2193638" cy="367640"/>
          </a:xfrm>
          <a:prstGeom prst="rect">
            <a:avLst/>
          </a:prstGeom>
          <a:solidFill>
            <a:schemeClr val="accent6">
              <a:lumMod val="20000"/>
              <a:lumOff val="80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chemeClr val="tx1"/>
                </a:solidFill>
                <a:latin typeface="Times New Roman" panose="02020603050405020304" pitchFamily="18" charset="0"/>
                <a:cs typeface="Times New Roman" panose="02020603050405020304" pitchFamily="18" charset="0"/>
              </a:rPr>
              <a:t>∆X-</a:t>
            </a:r>
            <a:r>
              <a:rPr lang="sr-Latn-BA" sz="1800" dirty="0">
                <a:solidFill>
                  <a:schemeClr val="tx1"/>
                </a:solidFill>
                <a:latin typeface="Times New Roman" panose="02020603050405020304" pitchFamily="18" charset="0"/>
                <a:cs typeface="Times New Roman" panose="02020603050405020304" pitchFamily="18" charset="0"/>
              </a:rPr>
              <a:t> </a:t>
            </a:r>
            <a:r>
              <a:rPr lang="sr-Latn-BA" sz="1800" dirty="0" smtClean="0">
                <a:solidFill>
                  <a:schemeClr val="tx1"/>
                </a:solidFill>
                <a:latin typeface="Times New Roman" panose="02020603050405020304" pitchFamily="18" charset="0"/>
                <a:cs typeface="Times New Roman" panose="02020603050405020304" pitchFamily="18" charset="0"/>
              </a:rPr>
              <a:t>∆M =</a:t>
            </a:r>
            <a:r>
              <a:rPr lang="sr-Latn-BA" sz="1800" dirty="0">
                <a:solidFill>
                  <a:schemeClr val="tx1"/>
                </a:solidFill>
                <a:latin typeface="Times New Roman" panose="02020603050405020304" pitchFamily="18" charset="0"/>
                <a:cs typeface="Times New Roman" panose="02020603050405020304" pitchFamily="18" charset="0"/>
              </a:rPr>
              <a:t> </a:t>
            </a:r>
            <a:r>
              <a:rPr lang="sr-Latn-BA" sz="1800" dirty="0" smtClean="0">
                <a:solidFill>
                  <a:schemeClr val="tx1"/>
                </a:solidFill>
                <a:latin typeface="Times New Roman" panose="02020603050405020304" pitchFamily="18" charset="0"/>
                <a:cs typeface="Times New Roman" panose="02020603050405020304" pitchFamily="18" charset="0"/>
              </a:rPr>
              <a:t>∆S- ∆I</a:t>
            </a:r>
            <a:endParaRPr lang="sr-Latn-BA" sz="1800" b="1" dirty="0" smtClean="0">
              <a:solidFill>
                <a:schemeClr val="accent2"/>
              </a:solidFill>
              <a:latin typeface="Times New Roman" panose="02020603050405020304" pitchFamily="18" charset="0"/>
              <a:cs typeface="Times New Roman" panose="02020603050405020304" pitchFamily="18" charset="0"/>
            </a:endParaRPr>
          </a:p>
        </p:txBody>
      </p:sp>
      <p:sp>
        <p:nvSpPr>
          <p:cNvPr id="11" name="Title 1"/>
          <p:cNvSpPr txBox="1">
            <a:spLocks/>
          </p:cNvSpPr>
          <p:nvPr/>
        </p:nvSpPr>
        <p:spPr>
          <a:xfrm>
            <a:off x="457198" y="3447709"/>
            <a:ext cx="2193638" cy="367640"/>
          </a:xfrm>
          <a:prstGeom prst="rect">
            <a:avLst/>
          </a:prstGeom>
          <a:solidFill>
            <a:schemeClr val="accent6">
              <a:lumMod val="20000"/>
              <a:lumOff val="80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chemeClr val="tx1"/>
                </a:solidFill>
                <a:latin typeface="Times New Roman" panose="02020603050405020304" pitchFamily="18" charset="0"/>
                <a:cs typeface="Times New Roman" panose="02020603050405020304" pitchFamily="18" charset="0"/>
              </a:rPr>
              <a:t>∆X+ </a:t>
            </a:r>
            <a:r>
              <a:rPr lang="sr-Latn-BA" sz="1800" dirty="0" smtClean="0">
                <a:solidFill>
                  <a:srgbClr val="FF0000"/>
                </a:solidFill>
                <a:latin typeface="Times New Roman" panose="02020603050405020304" pitchFamily="18" charset="0"/>
                <a:cs typeface="Times New Roman" panose="02020603050405020304" pitchFamily="18" charset="0"/>
              </a:rPr>
              <a:t>∆I</a:t>
            </a:r>
            <a:r>
              <a:rPr lang="sr-Latn-BA" sz="1800" dirty="0" smtClean="0">
                <a:solidFill>
                  <a:schemeClr val="tx1"/>
                </a:solidFill>
                <a:latin typeface="Times New Roman" panose="02020603050405020304" pitchFamily="18" charset="0"/>
                <a:cs typeface="Times New Roman" panose="02020603050405020304" pitchFamily="18" charset="0"/>
              </a:rPr>
              <a:t> =</a:t>
            </a:r>
            <a:r>
              <a:rPr lang="sr-Latn-BA" sz="1800" dirty="0">
                <a:solidFill>
                  <a:schemeClr val="tx1"/>
                </a:solidFill>
                <a:latin typeface="Times New Roman" panose="02020603050405020304" pitchFamily="18" charset="0"/>
                <a:cs typeface="Times New Roman" panose="02020603050405020304" pitchFamily="18" charset="0"/>
              </a:rPr>
              <a:t> </a:t>
            </a:r>
            <a:r>
              <a:rPr lang="sr-Latn-BA" sz="1800" dirty="0" smtClean="0">
                <a:solidFill>
                  <a:schemeClr val="tx1"/>
                </a:solidFill>
                <a:latin typeface="Times New Roman" panose="02020603050405020304" pitchFamily="18" charset="0"/>
                <a:cs typeface="Times New Roman" panose="02020603050405020304" pitchFamily="18" charset="0"/>
              </a:rPr>
              <a:t>∆S+∆M</a:t>
            </a:r>
            <a:endParaRPr lang="sr-Latn-BA" sz="1800" b="1" dirty="0" smtClean="0">
              <a:solidFill>
                <a:schemeClr val="accent2"/>
              </a:solidFill>
              <a:latin typeface="Times New Roman" panose="02020603050405020304" pitchFamily="18" charset="0"/>
              <a:cs typeface="Times New Roman" panose="02020603050405020304" pitchFamily="18" charset="0"/>
            </a:endParaRPr>
          </a:p>
        </p:txBody>
      </p:sp>
      <p:sp>
        <p:nvSpPr>
          <p:cNvPr id="12" name="Title 1"/>
          <p:cNvSpPr txBox="1">
            <a:spLocks/>
          </p:cNvSpPr>
          <p:nvPr/>
        </p:nvSpPr>
        <p:spPr>
          <a:xfrm>
            <a:off x="3097935" y="3957234"/>
            <a:ext cx="5441083" cy="404247"/>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Podjelimo sa /∆Y</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13" name="Title 1"/>
          <p:cNvSpPr txBox="1">
            <a:spLocks/>
          </p:cNvSpPr>
          <p:nvPr/>
        </p:nvSpPr>
        <p:spPr>
          <a:xfrm>
            <a:off x="457198" y="3928514"/>
            <a:ext cx="2193638" cy="367640"/>
          </a:xfrm>
          <a:prstGeom prst="rect">
            <a:avLst/>
          </a:prstGeom>
          <a:solidFill>
            <a:schemeClr val="accent6">
              <a:lumMod val="20000"/>
              <a:lumOff val="80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chemeClr val="tx1"/>
                </a:solidFill>
                <a:latin typeface="Times New Roman" panose="02020603050405020304" pitchFamily="18" charset="0"/>
                <a:cs typeface="Times New Roman" panose="02020603050405020304" pitchFamily="18" charset="0"/>
              </a:rPr>
              <a:t>∆X =</a:t>
            </a:r>
            <a:r>
              <a:rPr lang="sr-Latn-BA" sz="1800" dirty="0">
                <a:solidFill>
                  <a:schemeClr val="tx1"/>
                </a:solidFill>
                <a:latin typeface="Times New Roman" panose="02020603050405020304" pitchFamily="18" charset="0"/>
                <a:cs typeface="Times New Roman" panose="02020603050405020304" pitchFamily="18" charset="0"/>
              </a:rPr>
              <a:t> </a:t>
            </a:r>
            <a:r>
              <a:rPr lang="sr-Latn-BA" sz="1800" dirty="0" smtClean="0">
                <a:solidFill>
                  <a:schemeClr val="tx1"/>
                </a:solidFill>
                <a:latin typeface="Times New Roman" panose="02020603050405020304" pitchFamily="18" charset="0"/>
                <a:cs typeface="Times New Roman" panose="02020603050405020304" pitchFamily="18" charset="0"/>
              </a:rPr>
              <a:t>∆S+∆M</a:t>
            </a:r>
            <a:endParaRPr lang="sr-Latn-BA" sz="1800" b="1" dirty="0" smtClean="0">
              <a:solidFill>
                <a:schemeClr val="accent2"/>
              </a:solidFill>
              <a:latin typeface="Times New Roman" panose="02020603050405020304" pitchFamily="18" charset="0"/>
              <a:cs typeface="Times New Roman" panose="02020603050405020304" pitchFamily="18" charset="0"/>
            </a:endParaRPr>
          </a:p>
        </p:txBody>
      </p:sp>
      <p:sp>
        <p:nvSpPr>
          <p:cNvPr id="14" name="Title 1"/>
          <p:cNvSpPr txBox="1">
            <a:spLocks/>
          </p:cNvSpPr>
          <p:nvPr/>
        </p:nvSpPr>
        <p:spPr>
          <a:xfrm>
            <a:off x="2846243" y="5435518"/>
            <a:ext cx="5441083" cy="404247"/>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Granična sklonost ka štednji (s)</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15" name="Title 1"/>
          <p:cNvSpPr txBox="1">
            <a:spLocks/>
          </p:cNvSpPr>
          <p:nvPr/>
        </p:nvSpPr>
        <p:spPr>
          <a:xfrm>
            <a:off x="457198" y="4409319"/>
            <a:ext cx="3158838" cy="367640"/>
          </a:xfrm>
          <a:prstGeom prst="rect">
            <a:avLst/>
          </a:prstGeom>
          <a:solidFill>
            <a:schemeClr val="accent6">
              <a:lumMod val="20000"/>
              <a:lumOff val="80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chemeClr val="tx1"/>
                </a:solidFill>
                <a:latin typeface="Times New Roman" panose="02020603050405020304" pitchFamily="18" charset="0"/>
                <a:cs typeface="Times New Roman" panose="02020603050405020304" pitchFamily="18" charset="0"/>
              </a:rPr>
              <a:t>∆X/</a:t>
            </a:r>
            <a:r>
              <a:rPr lang="sr-Latn-BA" sz="1800" dirty="0" smtClean="0">
                <a:solidFill>
                  <a:srgbClr val="CC9900"/>
                </a:solidFill>
                <a:latin typeface="Times New Roman" panose="02020603050405020304" pitchFamily="18" charset="0"/>
                <a:cs typeface="Times New Roman" panose="02020603050405020304" pitchFamily="18" charset="0"/>
              </a:rPr>
              <a:t>∆Y </a:t>
            </a:r>
            <a:r>
              <a:rPr lang="sr-Latn-BA" sz="1800" dirty="0" smtClean="0">
                <a:solidFill>
                  <a:schemeClr val="tx1"/>
                </a:solidFill>
                <a:latin typeface="Times New Roman" panose="02020603050405020304" pitchFamily="18" charset="0"/>
                <a:cs typeface="Times New Roman" panose="02020603050405020304" pitchFamily="18" charset="0"/>
              </a:rPr>
              <a:t>=</a:t>
            </a:r>
            <a:r>
              <a:rPr lang="sr-Latn-BA" sz="1800" dirty="0">
                <a:solidFill>
                  <a:schemeClr val="tx1"/>
                </a:solidFill>
                <a:latin typeface="Times New Roman" panose="02020603050405020304" pitchFamily="18" charset="0"/>
                <a:cs typeface="Times New Roman" panose="02020603050405020304" pitchFamily="18" charset="0"/>
              </a:rPr>
              <a:t> </a:t>
            </a:r>
            <a:r>
              <a:rPr lang="sr-Latn-BA" sz="1800" dirty="0" smtClean="0">
                <a:solidFill>
                  <a:schemeClr val="tx1"/>
                </a:solidFill>
                <a:latin typeface="Times New Roman" panose="02020603050405020304" pitchFamily="18" charset="0"/>
                <a:cs typeface="Times New Roman" panose="02020603050405020304" pitchFamily="18" charset="0"/>
              </a:rPr>
              <a:t>∆S</a:t>
            </a:r>
            <a:r>
              <a:rPr lang="sr-Latn-BA" sz="1800" dirty="0">
                <a:solidFill>
                  <a:schemeClr val="tx1"/>
                </a:solidFill>
                <a:latin typeface="Times New Roman" panose="02020603050405020304" pitchFamily="18" charset="0"/>
                <a:cs typeface="Times New Roman" panose="02020603050405020304" pitchFamily="18" charset="0"/>
              </a:rPr>
              <a:t> /</a:t>
            </a:r>
            <a:r>
              <a:rPr lang="sr-Latn-BA" sz="1800" dirty="0">
                <a:solidFill>
                  <a:srgbClr val="CC9900"/>
                </a:solidFill>
                <a:latin typeface="Times New Roman" panose="02020603050405020304" pitchFamily="18" charset="0"/>
                <a:cs typeface="Times New Roman" panose="02020603050405020304" pitchFamily="18" charset="0"/>
              </a:rPr>
              <a:t>∆Y </a:t>
            </a:r>
            <a:r>
              <a:rPr lang="sr-Latn-BA" sz="1800" dirty="0" smtClean="0">
                <a:solidFill>
                  <a:schemeClr val="tx1"/>
                </a:solidFill>
                <a:latin typeface="Times New Roman" panose="02020603050405020304" pitchFamily="18" charset="0"/>
                <a:cs typeface="Times New Roman" panose="02020603050405020304" pitchFamily="18" charset="0"/>
              </a:rPr>
              <a:t>+∆M</a:t>
            </a:r>
            <a:r>
              <a:rPr lang="sr-Latn-BA" sz="1800" dirty="0">
                <a:solidFill>
                  <a:schemeClr val="tx1"/>
                </a:solidFill>
                <a:latin typeface="Times New Roman" panose="02020603050405020304" pitchFamily="18" charset="0"/>
                <a:cs typeface="Times New Roman" panose="02020603050405020304" pitchFamily="18" charset="0"/>
              </a:rPr>
              <a:t> /</a:t>
            </a:r>
            <a:r>
              <a:rPr lang="sr-Latn-BA" sz="1800" dirty="0">
                <a:solidFill>
                  <a:srgbClr val="CC9900"/>
                </a:solidFill>
                <a:latin typeface="Times New Roman" panose="02020603050405020304" pitchFamily="18" charset="0"/>
                <a:cs typeface="Times New Roman" panose="02020603050405020304" pitchFamily="18" charset="0"/>
              </a:rPr>
              <a:t>∆Y </a:t>
            </a:r>
            <a:endParaRPr lang="sr-Latn-BA" sz="1800" b="1" dirty="0" smtClean="0">
              <a:solidFill>
                <a:srgbClr val="CC9900"/>
              </a:solidFill>
              <a:latin typeface="Times New Roman" panose="02020603050405020304" pitchFamily="18" charset="0"/>
              <a:cs typeface="Times New Roman" panose="02020603050405020304" pitchFamily="18" charset="0"/>
            </a:endParaRPr>
          </a:p>
        </p:txBody>
      </p:sp>
      <p:sp>
        <p:nvSpPr>
          <p:cNvPr id="16" name="Title 1"/>
          <p:cNvSpPr txBox="1">
            <a:spLocks/>
          </p:cNvSpPr>
          <p:nvPr/>
        </p:nvSpPr>
        <p:spPr>
          <a:xfrm>
            <a:off x="526471" y="4855418"/>
            <a:ext cx="3158838" cy="367640"/>
          </a:xfrm>
          <a:prstGeom prst="rect">
            <a:avLst/>
          </a:prstGeom>
          <a:solidFill>
            <a:schemeClr val="accent6">
              <a:lumMod val="20000"/>
              <a:lumOff val="80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chemeClr val="tx1"/>
                </a:solidFill>
                <a:latin typeface="Times New Roman" panose="02020603050405020304" pitchFamily="18" charset="0"/>
                <a:cs typeface="Times New Roman" panose="02020603050405020304" pitchFamily="18" charset="0"/>
              </a:rPr>
              <a:t>∆X/</a:t>
            </a:r>
            <a:r>
              <a:rPr lang="sr-Latn-BA" sz="1800" dirty="0" smtClean="0">
                <a:solidFill>
                  <a:srgbClr val="CC9900"/>
                </a:solidFill>
                <a:latin typeface="Times New Roman" panose="02020603050405020304" pitchFamily="18" charset="0"/>
                <a:cs typeface="Times New Roman" panose="02020603050405020304" pitchFamily="18" charset="0"/>
              </a:rPr>
              <a:t>∆Y </a:t>
            </a:r>
            <a:r>
              <a:rPr lang="sr-Latn-BA" sz="1800" dirty="0" smtClean="0">
                <a:solidFill>
                  <a:schemeClr val="tx1"/>
                </a:solidFill>
                <a:latin typeface="Times New Roman" panose="02020603050405020304" pitchFamily="18" charset="0"/>
                <a:cs typeface="Times New Roman" panose="02020603050405020304" pitchFamily="18" charset="0"/>
              </a:rPr>
              <a:t>=</a:t>
            </a:r>
            <a:r>
              <a:rPr lang="sr-Latn-BA" sz="1800" dirty="0">
                <a:solidFill>
                  <a:schemeClr val="tx1"/>
                </a:solidFill>
                <a:latin typeface="Times New Roman" panose="02020603050405020304" pitchFamily="18" charset="0"/>
                <a:cs typeface="Times New Roman" panose="02020603050405020304" pitchFamily="18" charset="0"/>
              </a:rPr>
              <a:t> </a:t>
            </a:r>
            <a:r>
              <a:rPr lang="sr-Latn-BA" sz="1800" dirty="0" smtClean="0">
                <a:solidFill>
                  <a:schemeClr val="tx1"/>
                </a:solidFill>
                <a:latin typeface="Times New Roman" panose="02020603050405020304" pitchFamily="18" charset="0"/>
                <a:cs typeface="Times New Roman" panose="02020603050405020304" pitchFamily="18" charset="0"/>
              </a:rPr>
              <a:t>∆S</a:t>
            </a:r>
            <a:r>
              <a:rPr lang="sr-Latn-BA" sz="1800" dirty="0">
                <a:solidFill>
                  <a:schemeClr val="tx1"/>
                </a:solidFill>
                <a:latin typeface="Times New Roman" panose="02020603050405020304" pitchFamily="18" charset="0"/>
                <a:cs typeface="Times New Roman" panose="02020603050405020304" pitchFamily="18" charset="0"/>
              </a:rPr>
              <a:t> /</a:t>
            </a:r>
            <a:r>
              <a:rPr lang="sr-Latn-BA" sz="1800" dirty="0">
                <a:solidFill>
                  <a:srgbClr val="CC9900"/>
                </a:solidFill>
                <a:latin typeface="Times New Roman" panose="02020603050405020304" pitchFamily="18" charset="0"/>
                <a:cs typeface="Times New Roman" panose="02020603050405020304" pitchFamily="18" charset="0"/>
              </a:rPr>
              <a:t>∆Y </a:t>
            </a:r>
            <a:r>
              <a:rPr lang="sr-Latn-BA" sz="1800" dirty="0" smtClean="0">
                <a:solidFill>
                  <a:schemeClr val="tx1"/>
                </a:solidFill>
                <a:latin typeface="Times New Roman" panose="02020603050405020304" pitchFamily="18" charset="0"/>
                <a:cs typeface="Times New Roman" panose="02020603050405020304" pitchFamily="18" charset="0"/>
              </a:rPr>
              <a:t>+∆M</a:t>
            </a:r>
            <a:r>
              <a:rPr lang="sr-Latn-BA" sz="1800" dirty="0">
                <a:solidFill>
                  <a:schemeClr val="tx1"/>
                </a:solidFill>
                <a:latin typeface="Times New Roman" panose="02020603050405020304" pitchFamily="18" charset="0"/>
                <a:cs typeface="Times New Roman" panose="02020603050405020304" pitchFamily="18" charset="0"/>
              </a:rPr>
              <a:t> /</a:t>
            </a:r>
            <a:r>
              <a:rPr lang="sr-Latn-BA" sz="1800" dirty="0">
                <a:solidFill>
                  <a:srgbClr val="CC9900"/>
                </a:solidFill>
                <a:latin typeface="Times New Roman" panose="02020603050405020304" pitchFamily="18" charset="0"/>
                <a:cs typeface="Times New Roman" panose="02020603050405020304" pitchFamily="18" charset="0"/>
              </a:rPr>
              <a:t>∆Y </a:t>
            </a:r>
            <a:endParaRPr lang="sr-Latn-BA" sz="1800" b="1" dirty="0" smtClean="0">
              <a:solidFill>
                <a:srgbClr val="CC9900"/>
              </a:solidFill>
              <a:latin typeface="Times New Roman" panose="02020603050405020304" pitchFamily="18" charset="0"/>
              <a:cs typeface="Times New Roman" panose="02020603050405020304" pitchFamily="18" charset="0"/>
            </a:endParaRPr>
          </a:p>
        </p:txBody>
      </p:sp>
      <p:sp>
        <p:nvSpPr>
          <p:cNvPr id="17" name="Title 1"/>
          <p:cNvSpPr txBox="1">
            <a:spLocks/>
          </p:cNvSpPr>
          <p:nvPr/>
        </p:nvSpPr>
        <p:spPr>
          <a:xfrm>
            <a:off x="632689" y="5433748"/>
            <a:ext cx="1182222" cy="367640"/>
          </a:xfrm>
          <a:prstGeom prst="rect">
            <a:avLst/>
          </a:prstGeom>
          <a:solidFill>
            <a:schemeClr val="accent6">
              <a:lumMod val="20000"/>
              <a:lumOff val="80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chemeClr val="tx1"/>
                </a:solidFill>
                <a:latin typeface="Times New Roman" panose="02020603050405020304" pitchFamily="18" charset="0"/>
                <a:cs typeface="Times New Roman" panose="02020603050405020304" pitchFamily="18" charset="0"/>
              </a:rPr>
              <a:t>∆S</a:t>
            </a:r>
            <a:r>
              <a:rPr lang="sr-Latn-BA" sz="1800" dirty="0">
                <a:solidFill>
                  <a:schemeClr val="tx1"/>
                </a:solidFill>
                <a:latin typeface="Times New Roman" panose="02020603050405020304" pitchFamily="18" charset="0"/>
                <a:cs typeface="Times New Roman" panose="02020603050405020304" pitchFamily="18" charset="0"/>
              </a:rPr>
              <a:t> /</a:t>
            </a:r>
            <a:r>
              <a:rPr lang="sr-Latn-BA" sz="1800" dirty="0">
                <a:solidFill>
                  <a:srgbClr val="CC9900"/>
                </a:solidFill>
                <a:latin typeface="Times New Roman" panose="02020603050405020304" pitchFamily="18" charset="0"/>
                <a:cs typeface="Times New Roman" panose="02020603050405020304" pitchFamily="18" charset="0"/>
              </a:rPr>
              <a:t>∆</a:t>
            </a:r>
            <a:r>
              <a:rPr lang="sr-Latn-BA" sz="1800" dirty="0" smtClean="0">
                <a:solidFill>
                  <a:srgbClr val="CC9900"/>
                </a:solidFill>
                <a:latin typeface="Times New Roman" panose="02020603050405020304" pitchFamily="18" charset="0"/>
                <a:cs typeface="Times New Roman" panose="02020603050405020304" pitchFamily="18" charset="0"/>
              </a:rPr>
              <a:t>Y</a:t>
            </a:r>
            <a:endParaRPr lang="sr-Latn-BA" sz="1800" b="1" dirty="0" smtClean="0">
              <a:solidFill>
                <a:srgbClr val="CC9900"/>
              </a:solidFill>
              <a:latin typeface="Times New Roman" panose="02020603050405020304" pitchFamily="18" charset="0"/>
              <a:cs typeface="Times New Roman" panose="02020603050405020304" pitchFamily="18" charset="0"/>
            </a:endParaRPr>
          </a:p>
        </p:txBody>
      </p:sp>
      <p:sp>
        <p:nvSpPr>
          <p:cNvPr id="18" name="Title 1"/>
          <p:cNvSpPr txBox="1">
            <a:spLocks/>
          </p:cNvSpPr>
          <p:nvPr/>
        </p:nvSpPr>
        <p:spPr>
          <a:xfrm>
            <a:off x="632689" y="6024291"/>
            <a:ext cx="1288475" cy="367640"/>
          </a:xfrm>
          <a:prstGeom prst="rect">
            <a:avLst/>
          </a:prstGeom>
          <a:solidFill>
            <a:schemeClr val="accent6">
              <a:lumMod val="20000"/>
              <a:lumOff val="80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chemeClr val="tx1"/>
                </a:solidFill>
                <a:latin typeface="Times New Roman" panose="02020603050405020304" pitchFamily="18" charset="0"/>
                <a:cs typeface="Times New Roman" panose="02020603050405020304" pitchFamily="18" charset="0"/>
              </a:rPr>
              <a:t>∆M</a:t>
            </a:r>
            <a:r>
              <a:rPr lang="sr-Latn-BA" sz="1800" dirty="0">
                <a:solidFill>
                  <a:schemeClr val="tx1"/>
                </a:solidFill>
                <a:latin typeface="Times New Roman" panose="02020603050405020304" pitchFamily="18" charset="0"/>
                <a:cs typeface="Times New Roman" panose="02020603050405020304" pitchFamily="18" charset="0"/>
              </a:rPr>
              <a:t> /</a:t>
            </a:r>
            <a:r>
              <a:rPr lang="sr-Latn-BA" sz="1800" dirty="0">
                <a:solidFill>
                  <a:srgbClr val="CC9900"/>
                </a:solidFill>
                <a:latin typeface="Times New Roman" panose="02020603050405020304" pitchFamily="18" charset="0"/>
                <a:cs typeface="Times New Roman" panose="02020603050405020304" pitchFamily="18" charset="0"/>
              </a:rPr>
              <a:t>∆Y </a:t>
            </a:r>
            <a:endParaRPr lang="sr-Latn-BA" sz="1800" b="1" dirty="0" smtClean="0">
              <a:solidFill>
                <a:srgbClr val="CC9900"/>
              </a:solidFill>
              <a:latin typeface="Times New Roman" panose="02020603050405020304" pitchFamily="18" charset="0"/>
              <a:cs typeface="Times New Roman" panose="02020603050405020304" pitchFamily="18" charset="0"/>
            </a:endParaRPr>
          </a:p>
        </p:txBody>
      </p:sp>
      <p:sp>
        <p:nvSpPr>
          <p:cNvPr id="19" name="Title 1"/>
          <p:cNvSpPr txBox="1">
            <a:spLocks/>
          </p:cNvSpPr>
          <p:nvPr/>
        </p:nvSpPr>
        <p:spPr>
          <a:xfrm>
            <a:off x="3250335" y="3715902"/>
            <a:ext cx="5441083" cy="404247"/>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Uz uslov da su ivesticije konstante, odnosno da je </a:t>
            </a:r>
            <a:r>
              <a:rPr lang="sr-Latn-BA" sz="1600" u="sng" dirty="0" smtClean="0">
                <a:solidFill>
                  <a:schemeClr val="tx1">
                    <a:lumMod val="65000"/>
                    <a:lumOff val="35000"/>
                  </a:schemeClr>
                </a:solidFill>
                <a:latin typeface="Times New Roman" panose="02020603050405020304" pitchFamily="18" charset="0"/>
                <a:cs typeface="Times New Roman" panose="02020603050405020304" pitchFamily="18" charset="0"/>
              </a:rPr>
              <a:t>∆I =0, </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tada je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20" name="Title 1"/>
          <p:cNvSpPr txBox="1">
            <a:spLocks/>
          </p:cNvSpPr>
          <p:nvPr/>
        </p:nvSpPr>
        <p:spPr>
          <a:xfrm>
            <a:off x="2785774" y="6021801"/>
            <a:ext cx="5441083" cy="404247"/>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Granična sklonost ka uvozu (m)</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21" name="Title 1"/>
          <p:cNvSpPr txBox="1">
            <a:spLocks/>
          </p:cNvSpPr>
          <p:nvPr/>
        </p:nvSpPr>
        <p:spPr>
          <a:xfrm>
            <a:off x="6347689" y="270833"/>
            <a:ext cx="2630055" cy="578321"/>
          </a:xfrm>
          <a:prstGeom prst="rect">
            <a:avLst/>
          </a:prstGeom>
          <a:ln/>
        </p:spPr>
        <p:style>
          <a:lnRef idx="1">
            <a:schemeClr val="accent4"/>
          </a:lnRef>
          <a:fillRef idx="2">
            <a:schemeClr val="accent4"/>
          </a:fillRef>
          <a:effectRef idx="1">
            <a:schemeClr val="accent4"/>
          </a:effectRef>
          <a:fontRef idx="minor">
            <a:schemeClr val="dk1"/>
          </a:fontRef>
        </p:style>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chemeClr val="tx1"/>
                </a:solidFill>
                <a:latin typeface="Times New Roman" panose="02020603050405020304" pitchFamily="18" charset="0"/>
                <a:cs typeface="Times New Roman" panose="02020603050405020304" pitchFamily="18" charset="0"/>
              </a:rPr>
              <a:t>spoljnotrgovinski multiplikator </a:t>
            </a:r>
            <a:endParaRPr lang="sr-Latn-BA" sz="1800" b="1" dirty="0" smtClean="0">
              <a:solidFill>
                <a:srgbClr val="CC99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65063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19</a:t>
            </a:fld>
            <a:endParaRPr lang="en-US" dirty="0"/>
          </a:p>
        </p:txBody>
      </p:sp>
      <p:sp>
        <p:nvSpPr>
          <p:cNvPr id="3" name="Rounded Rectangle 2"/>
          <p:cNvSpPr/>
          <p:nvPr/>
        </p:nvSpPr>
        <p:spPr>
          <a:xfrm>
            <a:off x="102286" y="237985"/>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a:solidFill>
                  <a:schemeClr val="bg2">
                    <a:lumMod val="25000"/>
                  </a:schemeClr>
                </a:solidFill>
                <a:latin typeface="Times New Roman" panose="02020603050405020304" pitchFamily="18" charset="0"/>
                <a:cs typeface="Times New Roman" panose="02020603050405020304" pitchFamily="18" charset="0"/>
              </a:rPr>
              <a:t>2</a:t>
            </a:r>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 Efekti međunarodne razmjene na nacionalni dohodak </a:t>
            </a:r>
            <a:endParaRPr lang="en-GB" sz="2000" b="1" i="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526471" y="7154516"/>
            <a:ext cx="8395855" cy="2215991"/>
          </a:xfrm>
          <a:prstGeom prst="rect">
            <a:avLst/>
          </a:prstGeom>
        </p:spPr>
        <p:txBody>
          <a:bodyPr wrap="square">
            <a:spAutoFit/>
          </a:bodyPr>
          <a:lstStyle/>
          <a:p>
            <a:pPr>
              <a:spcAft>
                <a:spcPts val="0"/>
              </a:spcAft>
            </a:pPr>
            <a:r>
              <a:rPr lang="hr-HR" sz="1200" dirty="0">
                <a:solidFill>
                  <a:srgbClr val="0000FF"/>
                </a:solidFill>
                <a:latin typeface="Times New Roman" panose="02020603050405020304" pitchFamily="18" charset="0"/>
                <a:ea typeface="Times New Roman" panose="02020603050405020304" pitchFamily="18" charset="0"/>
              </a:rPr>
              <a:t> </a:t>
            </a:r>
            <a:endParaRPr lang="en-GB" sz="1200" dirty="0">
              <a:latin typeface="Times New Roman" panose="02020603050405020304" pitchFamily="18" charset="0"/>
              <a:ea typeface="Times New Roman" panose="02020603050405020304" pitchFamily="18" charset="0"/>
            </a:endParaRPr>
          </a:p>
          <a:p>
            <a:pPr>
              <a:spcAft>
                <a:spcPts val="0"/>
              </a:spcAft>
            </a:pPr>
            <a:r>
              <a:rPr lang="hr-HR" sz="1200" dirty="0">
                <a:solidFill>
                  <a:srgbClr val="0000FF"/>
                </a:solidFill>
                <a:latin typeface="Times New Roman" panose="02020603050405020304" pitchFamily="18" charset="0"/>
                <a:ea typeface="Times New Roman" panose="02020603050405020304" pitchFamily="18" charset="0"/>
              </a:rPr>
              <a:t> </a:t>
            </a:r>
            <a:endParaRPr lang="en-GB" sz="1200" dirty="0">
              <a:latin typeface="Times New Roman" panose="02020603050405020304" pitchFamily="18" charset="0"/>
              <a:ea typeface="Times New Roman" panose="02020603050405020304" pitchFamily="18" charset="0"/>
            </a:endParaRPr>
          </a:p>
          <a:p>
            <a:pPr>
              <a:spcAft>
                <a:spcPts val="0"/>
              </a:spcAft>
            </a:pPr>
            <a:r>
              <a:rPr lang="hr-HR" sz="1200" dirty="0">
                <a:solidFill>
                  <a:srgbClr val="0000FF"/>
                </a:solidFill>
                <a:latin typeface="Times New Roman" panose="02020603050405020304" pitchFamily="18" charset="0"/>
                <a:ea typeface="Times New Roman" panose="02020603050405020304" pitchFamily="18" charset="0"/>
              </a:rPr>
              <a:t>→ takodje, posto su u otvorenoj </a:t>
            </a:r>
            <a:r>
              <a:rPr lang="hr-HR" sz="1200" dirty="0">
                <a:solidFill>
                  <a:srgbClr val="0000FF"/>
                </a:solidFill>
                <a:latin typeface="Times New Roman" panose="02020603050405020304" pitchFamily="18" charset="0"/>
                <a:ea typeface="Times New Roman" panose="02020603050405020304" pitchFamily="18" charset="0"/>
                <a:sym typeface="Symbol" panose="05050102010706020507" pitchFamily="18" charset="2"/>
              </a:rPr>
              <a:t></a:t>
            </a:r>
            <a:r>
              <a:rPr lang="hr-HR" sz="1200" dirty="0">
                <a:solidFill>
                  <a:srgbClr val="0000FF"/>
                </a:solidFill>
                <a:latin typeface="Times New Roman" panose="02020603050405020304" pitchFamily="18" charset="0"/>
                <a:ea typeface="Times New Roman" panose="02020603050405020304" pitchFamily="18" charset="0"/>
              </a:rPr>
              <a:t>C/</a:t>
            </a:r>
            <a:r>
              <a:rPr lang="hr-HR" sz="1200" dirty="0">
                <a:solidFill>
                  <a:srgbClr val="0000FF"/>
                </a:solidFill>
                <a:latin typeface="Times New Roman" panose="02020603050405020304" pitchFamily="18" charset="0"/>
                <a:ea typeface="Times New Roman" panose="02020603050405020304" pitchFamily="18" charset="0"/>
                <a:sym typeface="Symbol" panose="05050102010706020507" pitchFamily="18" charset="2"/>
              </a:rPr>
              <a:t></a:t>
            </a:r>
            <a:r>
              <a:rPr lang="hr-HR" sz="1200" dirty="0">
                <a:solidFill>
                  <a:srgbClr val="0000FF"/>
                </a:solidFill>
                <a:latin typeface="Times New Roman" panose="02020603050405020304" pitchFamily="18" charset="0"/>
                <a:ea typeface="Times New Roman" panose="02020603050405020304" pitchFamily="18" charset="0"/>
              </a:rPr>
              <a:t>Y + </a:t>
            </a:r>
            <a:r>
              <a:rPr lang="hr-HR" sz="1200" dirty="0">
                <a:solidFill>
                  <a:srgbClr val="0000FF"/>
                </a:solidFill>
                <a:latin typeface="Times New Roman" panose="02020603050405020304" pitchFamily="18" charset="0"/>
                <a:ea typeface="Times New Roman" panose="02020603050405020304" pitchFamily="18" charset="0"/>
                <a:sym typeface="Symbol" panose="05050102010706020507" pitchFamily="18" charset="2"/>
              </a:rPr>
              <a:t></a:t>
            </a:r>
            <a:r>
              <a:rPr lang="hr-HR" sz="1200" dirty="0">
                <a:solidFill>
                  <a:srgbClr val="0000FF"/>
                </a:solidFill>
                <a:latin typeface="Times New Roman" panose="02020603050405020304" pitchFamily="18" charset="0"/>
                <a:ea typeface="Times New Roman" panose="02020603050405020304" pitchFamily="18" charset="0"/>
              </a:rPr>
              <a:t>S/</a:t>
            </a:r>
            <a:r>
              <a:rPr lang="hr-HR" sz="1200" dirty="0">
                <a:solidFill>
                  <a:srgbClr val="0000FF"/>
                </a:solidFill>
                <a:latin typeface="Times New Roman" panose="02020603050405020304" pitchFamily="18" charset="0"/>
                <a:ea typeface="Times New Roman" panose="02020603050405020304" pitchFamily="18" charset="0"/>
                <a:sym typeface="Symbol" panose="05050102010706020507" pitchFamily="18" charset="2"/>
              </a:rPr>
              <a:t></a:t>
            </a:r>
            <a:r>
              <a:rPr lang="hr-HR" sz="1200" dirty="0">
                <a:solidFill>
                  <a:srgbClr val="0000FF"/>
                </a:solidFill>
                <a:latin typeface="Times New Roman" panose="02020603050405020304" pitchFamily="18" charset="0"/>
                <a:ea typeface="Times New Roman" panose="02020603050405020304" pitchFamily="18" charset="0"/>
              </a:rPr>
              <a:t>Y + </a:t>
            </a:r>
            <a:r>
              <a:rPr lang="hr-HR" sz="1200" dirty="0">
                <a:solidFill>
                  <a:srgbClr val="0000FF"/>
                </a:solidFill>
                <a:latin typeface="Times New Roman" panose="02020603050405020304" pitchFamily="18" charset="0"/>
                <a:ea typeface="Times New Roman" panose="02020603050405020304" pitchFamily="18" charset="0"/>
                <a:sym typeface="Symbol" panose="05050102010706020507" pitchFamily="18" charset="2"/>
              </a:rPr>
              <a:t></a:t>
            </a:r>
            <a:r>
              <a:rPr lang="hr-HR" sz="1200" dirty="0">
                <a:solidFill>
                  <a:srgbClr val="0000FF"/>
                </a:solidFill>
                <a:latin typeface="Times New Roman" panose="02020603050405020304" pitchFamily="18" charset="0"/>
                <a:ea typeface="Times New Roman" panose="02020603050405020304" pitchFamily="18" charset="0"/>
              </a:rPr>
              <a:t>M/</a:t>
            </a:r>
            <a:r>
              <a:rPr lang="hr-HR" sz="1200" dirty="0">
                <a:solidFill>
                  <a:srgbClr val="0000FF"/>
                </a:solidFill>
                <a:latin typeface="Times New Roman" panose="02020603050405020304" pitchFamily="18" charset="0"/>
                <a:ea typeface="Times New Roman" panose="02020603050405020304" pitchFamily="18" charset="0"/>
                <a:sym typeface="Symbol" panose="05050102010706020507" pitchFamily="18" charset="2"/>
              </a:rPr>
              <a:t></a:t>
            </a:r>
            <a:r>
              <a:rPr lang="hr-HR" sz="1200" dirty="0">
                <a:solidFill>
                  <a:srgbClr val="0000FF"/>
                </a:solidFill>
                <a:latin typeface="Times New Roman" panose="02020603050405020304" pitchFamily="18" charset="0"/>
                <a:ea typeface="Times New Roman" panose="02020603050405020304" pitchFamily="18" charset="0"/>
              </a:rPr>
              <a:t>Y = 1 (zbir ove tri granicne sklonosti je jednak jedan) tako da je izraz </a:t>
            </a:r>
            <a:r>
              <a:rPr lang="hr-HR" sz="1200" dirty="0">
                <a:solidFill>
                  <a:srgbClr val="0000FF"/>
                </a:solidFill>
                <a:latin typeface="Times New Roman" panose="02020603050405020304" pitchFamily="18" charset="0"/>
                <a:ea typeface="Times New Roman" panose="02020603050405020304" pitchFamily="18" charset="0"/>
                <a:sym typeface="Symbol" panose="05050102010706020507" pitchFamily="18" charset="2"/>
              </a:rPr>
              <a:t></a:t>
            </a:r>
            <a:r>
              <a:rPr lang="hr-HR" sz="1200" dirty="0">
                <a:solidFill>
                  <a:srgbClr val="0000FF"/>
                </a:solidFill>
                <a:latin typeface="Times New Roman" panose="02020603050405020304" pitchFamily="18" charset="0"/>
                <a:ea typeface="Times New Roman" panose="02020603050405020304" pitchFamily="18" charset="0"/>
              </a:rPr>
              <a:t>S/</a:t>
            </a:r>
            <a:r>
              <a:rPr lang="hr-HR" sz="1200" dirty="0">
                <a:solidFill>
                  <a:srgbClr val="0000FF"/>
                </a:solidFill>
                <a:latin typeface="Times New Roman" panose="02020603050405020304" pitchFamily="18" charset="0"/>
                <a:ea typeface="Times New Roman" panose="02020603050405020304" pitchFamily="18" charset="0"/>
                <a:sym typeface="Symbol" panose="05050102010706020507" pitchFamily="18" charset="2"/>
              </a:rPr>
              <a:t></a:t>
            </a:r>
            <a:r>
              <a:rPr lang="hr-HR" sz="1200" dirty="0">
                <a:solidFill>
                  <a:srgbClr val="0000FF"/>
                </a:solidFill>
                <a:latin typeface="Times New Roman" panose="02020603050405020304" pitchFamily="18" charset="0"/>
                <a:ea typeface="Times New Roman" panose="02020603050405020304" pitchFamily="18" charset="0"/>
              </a:rPr>
              <a:t>Y + </a:t>
            </a:r>
            <a:r>
              <a:rPr lang="hr-HR" sz="1200" dirty="0">
                <a:solidFill>
                  <a:srgbClr val="0000FF"/>
                </a:solidFill>
                <a:latin typeface="Times New Roman" panose="02020603050405020304" pitchFamily="18" charset="0"/>
                <a:ea typeface="Times New Roman" panose="02020603050405020304" pitchFamily="18" charset="0"/>
                <a:sym typeface="Symbol" panose="05050102010706020507" pitchFamily="18" charset="2"/>
              </a:rPr>
              <a:t></a:t>
            </a:r>
            <a:r>
              <a:rPr lang="hr-HR" sz="1200" dirty="0">
                <a:solidFill>
                  <a:srgbClr val="0000FF"/>
                </a:solidFill>
                <a:latin typeface="Times New Roman" panose="02020603050405020304" pitchFamily="18" charset="0"/>
                <a:ea typeface="Times New Roman" panose="02020603050405020304" pitchFamily="18" charset="0"/>
              </a:rPr>
              <a:t>M/</a:t>
            </a:r>
            <a:r>
              <a:rPr lang="hr-HR" sz="1200" dirty="0">
                <a:solidFill>
                  <a:srgbClr val="0000FF"/>
                </a:solidFill>
                <a:latin typeface="Times New Roman" panose="02020603050405020304" pitchFamily="18" charset="0"/>
                <a:ea typeface="Times New Roman" panose="02020603050405020304" pitchFamily="18" charset="0"/>
                <a:sym typeface="Symbol" panose="05050102010706020507" pitchFamily="18" charset="2"/>
              </a:rPr>
              <a:t></a:t>
            </a:r>
            <a:r>
              <a:rPr lang="hr-HR" sz="1200" dirty="0">
                <a:solidFill>
                  <a:srgbClr val="0000FF"/>
                </a:solidFill>
                <a:latin typeface="Times New Roman" panose="02020603050405020304" pitchFamily="18" charset="0"/>
                <a:ea typeface="Times New Roman" panose="02020603050405020304" pitchFamily="18" charset="0"/>
              </a:rPr>
              <a:t>Y = 1 - </a:t>
            </a:r>
            <a:r>
              <a:rPr lang="hr-HR" sz="1200" dirty="0">
                <a:solidFill>
                  <a:srgbClr val="0000FF"/>
                </a:solidFill>
                <a:latin typeface="Times New Roman" panose="02020603050405020304" pitchFamily="18" charset="0"/>
                <a:ea typeface="Times New Roman" panose="02020603050405020304" pitchFamily="18" charset="0"/>
                <a:sym typeface="Symbol" panose="05050102010706020507" pitchFamily="18" charset="2"/>
              </a:rPr>
              <a:t></a:t>
            </a:r>
            <a:r>
              <a:rPr lang="hr-HR" sz="1200" dirty="0">
                <a:solidFill>
                  <a:srgbClr val="0000FF"/>
                </a:solidFill>
                <a:latin typeface="Times New Roman" panose="02020603050405020304" pitchFamily="18" charset="0"/>
                <a:ea typeface="Times New Roman" panose="02020603050405020304" pitchFamily="18" charset="0"/>
              </a:rPr>
              <a:t>C/</a:t>
            </a:r>
            <a:r>
              <a:rPr lang="hr-HR" sz="1200" dirty="0">
                <a:solidFill>
                  <a:srgbClr val="0000FF"/>
                </a:solidFill>
                <a:latin typeface="Times New Roman" panose="02020603050405020304" pitchFamily="18" charset="0"/>
                <a:ea typeface="Times New Roman" panose="02020603050405020304" pitchFamily="18" charset="0"/>
                <a:sym typeface="Symbol" panose="05050102010706020507" pitchFamily="18" charset="2"/>
              </a:rPr>
              <a:t></a:t>
            </a:r>
            <a:r>
              <a:rPr lang="hr-HR" sz="1200" dirty="0">
                <a:solidFill>
                  <a:srgbClr val="0000FF"/>
                </a:solidFill>
                <a:latin typeface="Times New Roman" panose="02020603050405020304" pitchFamily="18" charset="0"/>
                <a:ea typeface="Times New Roman" panose="02020603050405020304" pitchFamily="18" charset="0"/>
              </a:rPr>
              <a:t>Y tako da je izvozni multiplikator </a:t>
            </a:r>
            <a:r>
              <a:rPr lang="hr-HR" sz="1400" b="1" dirty="0">
                <a:solidFill>
                  <a:srgbClr val="0000FF"/>
                </a:solidFill>
                <a:latin typeface="Times New Roman" panose="02020603050405020304" pitchFamily="18" charset="0"/>
                <a:ea typeface="Times New Roman" panose="02020603050405020304" pitchFamily="18" charset="0"/>
              </a:rPr>
              <a:t>kao i investicioni</a:t>
            </a:r>
            <a:r>
              <a:rPr lang="hr-HR" sz="1200" dirty="0">
                <a:solidFill>
                  <a:srgbClr val="0000FF"/>
                </a:solidFill>
                <a:latin typeface="Times New Roman" panose="02020603050405020304" pitchFamily="18" charset="0"/>
                <a:ea typeface="Times New Roman" panose="02020603050405020304" pitchFamily="18" charset="0"/>
              </a:rPr>
              <a:t> u zatvorenoj direktno srazmjeran granicnoj sklonosti potrosnji  obrnuto srazmjeran granicnim sklonostima stednje i uvoza; </a:t>
            </a:r>
            <a:endParaRPr lang="en-GB" sz="1200" dirty="0">
              <a:latin typeface="Times New Roman" panose="02020603050405020304" pitchFamily="18" charset="0"/>
              <a:ea typeface="Times New Roman" panose="02020603050405020304" pitchFamily="18" charset="0"/>
            </a:endParaRPr>
          </a:p>
          <a:p>
            <a:pPr>
              <a:spcAft>
                <a:spcPts val="0"/>
              </a:spcAft>
            </a:pPr>
            <a:r>
              <a:rPr lang="hr-HR" sz="1200" dirty="0">
                <a:solidFill>
                  <a:srgbClr val="0000FF"/>
                </a:solidFill>
                <a:latin typeface="Times New Roman" panose="02020603050405020304" pitchFamily="18" charset="0"/>
                <a:ea typeface="Times New Roman" panose="02020603050405020304" pitchFamily="18" charset="0"/>
              </a:rPr>
              <a:t> </a:t>
            </a:r>
            <a:endParaRPr lang="en-GB" sz="1200" dirty="0">
              <a:latin typeface="Times New Roman" panose="02020603050405020304" pitchFamily="18" charset="0"/>
              <a:ea typeface="Times New Roman" panose="02020603050405020304" pitchFamily="18" charset="0"/>
            </a:endParaRPr>
          </a:p>
          <a:p>
            <a:pPr>
              <a:spcAft>
                <a:spcPts val="0"/>
              </a:spcAft>
            </a:pPr>
            <a:r>
              <a:rPr lang="hr-HR" sz="1200" dirty="0">
                <a:solidFill>
                  <a:srgbClr val="0000FF"/>
                </a:solidFill>
                <a:latin typeface="Times New Roman" panose="02020603050405020304" pitchFamily="18" charset="0"/>
                <a:ea typeface="Times New Roman" panose="02020603050405020304" pitchFamily="18" charset="0"/>
              </a:rPr>
              <a:t> → moze </a:t>
            </a:r>
            <a:r>
              <a:rPr lang="hr-HR" sz="1400" b="1" dirty="0">
                <a:solidFill>
                  <a:srgbClr val="0000FF"/>
                </a:solidFill>
                <a:latin typeface="Times New Roman" panose="02020603050405020304" pitchFamily="18" charset="0"/>
                <a:ea typeface="Times New Roman" panose="02020603050405020304" pitchFamily="18" charset="0"/>
              </a:rPr>
              <a:t>da se racuna i kao 1/ (1 - </a:t>
            </a:r>
            <a:r>
              <a:rPr lang="hr-HR" sz="1400" b="1" dirty="0">
                <a:solidFill>
                  <a:srgbClr val="0000FF"/>
                </a:solidFill>
                <a:latin typeface="Times New Roman" panose="02020603050405020304" pitchFamily="18" charset="0"/>
                <a:ea typeface="Times New Roman" panose="02020603050405020304" pitchFamily="18" charset="0"/>
                <a:sym typeface="Symbol" panose="05050102010706020507" pitchFamily="18" charset="2"/>
              </a:rPr>
              <a:t></a:t>
            </a:r>
            <a:r>
              <a:rPr lang="hr-HR" sz="1400" b="1" dirty="0">
                <a:solidFill>
                  <a:srgbClr val="0000FF"/>
                </a:solidFill>
                <a:latin typeface="Times New Roman" panose="02020603050405020304" pitchFamily="18" charset="0"/>
                <a:ea typeface="Times New Roman" panose="02020603050405020304" pitchFamily="18" charset="0"/>
              </a:rPr>
              <a:t>C/</a:t>
            </a:r>
            <a:r>
              <a:rPr lang="hr-HR" sz="1400" b="1" dirty="0">
                <a:solidFill>
                  <a:srgbClr val="0000FF"/>
                </a:solidFill>
                <a:latin typeface="Times New Roman" panose="02020603050405020304" pitchFamily="18" charset="0"/>
                <a:ea typeface="Times New Roman" panose="02020603050405020304" pitchFamily="18" charset="0"/>
                <a:sym typeface="Symbol" panose="05050102010706020507" pitchFamily="18" charset="2"/>
              </a:rPr>
              <a:t></a:t>
            </a:r>
            <a:r>
              <a:rPr lang="hr-HR" sz="1400" b="1" dirty="0">
                <a:solidFill>
                  <a:srgbClr val="0000FF"/>
                </a:solidFill>
                <a:latin typeface="Times New Roman" panose="02020603050405020304" pitchFamily="18" charset="0"/>
                <a:ea typeface="Times New Roman" panose="02020603050405020304" pitchFamily="18" charset="0"/>
              </a:rPr>
              <a:t>Y)</a:t>
            </a:r>
            <a:r>
              <a:rPr lang="hr-HR" sz="1200" dirty="0">
                <a:solidFill>
                  <a:srgbClr val="0000FF"/>
                </a:solidFill>
                <a:latin typeface="Times New Roman" panose="02020603050405020304" pitchFamily="18" charset="0"/>
                <a:ea typeface="Times New Roman" panose="02020603050405020304" pitchFamily="18" charset="0"/>
              </a:rPr>
              <a:t> isto kao i investicioni samo sto je sad otvorena ekonomija pa imamo i m = </a:t>
            </a:r>
            <a:r>
              <a:rPr lang="hr-HR" sz="1200" dirty="0">
                <a:solidFill>
                  <a:srgbClr val="0000FF"/>
                </a:solidFill>
                <a:latin typeface="Times New Roman" panose="02020603050405020304" pitchFamily="18" charset="0"/>
                <a:ea typeface="Times New Roman" panose="02020603050405020304" pitchFamily="18" charset="0"/>
                <a:sym typeface="Symbol" panose="05050102010706020507" pitchFamily="18" charset="2"/>
              </a:rPr>
              <a:t></a:t>
            </a:r>
            <a:r>
              <a:rPr lang="hr-HR" sz="1200" dirty="0">
                <a:solidFill>
                  <a:srgbClr val="0000FF"/>
                </a:solidFill>
                <a:latin typeface="Times New Roman" panose="02020603050405020304" pitchFamily="18" charset="0"/>
                <a:ea typeface="Times New Roman" panose="02020603050405020304" pitchFamily="18" charset="0"/>
              </a:rPr>
              <a:t>M/</a:t>
            </a:r>
            <a:r>
              <a:rPr lang="hr-HR" sz="1200" dirty="0">
                <a:solidFill>
                  <a:srgbClr val="0000FF"/>
                </a:solidFill>
                <a:latin typeface="Times New Roman" panose="02020603050405020304" pitchFamily="18" charset="0"/>
                <a:ea typeface="Times New Roman" panose="02020603050405020304" pitchFamily="18" charset="0"/>
                <a:sym typeface="Symbol" panose="05050102010706020507" pitchFamily="18" charset="2"/>
              </a:rPr>
              <a:t></a:t>
            </a:r>
            <a:r>
              <a:rPr lang="hr-HR" sz="1200" dirty="0">
                <a:solidFill>
                  <a:srgbClr val="0000FF"/>
                </a:solidFill>
                <a:latin typeface="Times New Roman" panose="02020603050405020304" pitchFamily="18" charset="0"/>
                <a:ea typeface="Times New Roman" panose="02020603050405020304" pitchFamily="18" charset="0"/>
              </a:rPr>
              <a:t>Y</a:t>
            </a:r>
            <a:endParaRPr lang="en-GB" sz="1200" dirty="0">
              <a:latin typeface="Times New Roman" panose="02020603050405020304" pitchFamily="18" charset="0"/>
              <a:ea typeface="Times New Roman" panose="02020603050405020304" pitchFamily="18" charset="0"/>
            </a:endParaRPr>
          </a:p>
          <a:p>
            <a:pPr>
              <a:spcAft>
                <a:spcPts val="0"/>
              </a:spcAft>
            </a:pPr>
            <a:r>
              <a:rPr lang="hr-HR" sz="1200" dirty="0">
                <a:solidFill>
                  <a:srgbClr val="0000FF"/>
                </a:solidFill>
                <a:latin typeface="Times New Roman" panose="02020603050405020304" pitchFamily="18" charset="0"/>
                <a:ea typeface="Times New Roman" panose="02020603050405020304" pitchFamily="18" charset="0"/>
              </a:rPr>
              <a:t> </a:t>
            </a:r>
            <a:endParaRPr lang="en-GB" sz="1200" dirty="0">
              <a:latin typeface="Times New Roman" panose="02020603050405020304" pitchFamily="18" charset="0"/>
              <a:ea typeface="Times New Roman" panose="02020603050405020304" pitchFamily="18" charset="0"/>
            </a:endParaRPr>
          </a:p>
          <a:p>
            <a:pPr>
              <a:spcAft>
                <a:spcPts val="0"/>
              </a:spcAft>
            </a:pPr>
            <a:r>
              <a:rPr lang="hr-HR" sz="1200" dirty="0">
                <a:solidFill>
                  <a:srgbClr val="0000FF"/>
                </a:solidFill>
                <a:latin typeface="Times New Roman" panose="02020603050405020304" pitchFamily="18" charset="0"/>
                <a:ea typeface="Times New Roman" panose="02020603050405020304" pitchFamily="18" charset="0"/>
              </a:rPr>
              <a:t>→ </a:t>
            </a:r>
            <a:r>
              <a:rPr lang="hr-HR" sz="1400" b="1" dirty="0">
                <a:solidFill>
                  <a:srgbClr val="0000FF"/>
                </a:solidFill>
                <a:latin typeface="Times New Roman" panose="02020603050405020304" pitchFamily="18" charset="0"/>
                <a:ea typeface="Times New Roman" panose="02020603050405020304" pitchFamily="18" charset="0"/>
              </a:rPr>
              <a:t>logika tumacenja</a:t>
            </a:r>
            <a:r>
              <a:rPr lang="hr-HR" sz="1200" dirty="0">
                <a:solidFill>
                  <a:srgbClr val="0000FF"/>
                </a:solidFill>
                <a:latin typeface="Times New Roman" panose="02020603050405020304" pitchFamily="18" charset="0"/>
                <a:ea typeface="Times New Roman" panose="02020603050405020304" pitchFamily="18" charset="0"/>
              </a:rPr>
              <a:t> i djelovanja spoljnotrgovinskog u otvorenoj potpuno ista kao investicionog u zatvorenoj ekonomiji</a:t>
            </a:r>
            <a:endParaRPr lang="en-GB" sz="1200" dirty="0">
              <a:latin typeface="Times New Roman" panose="02020603050405020304" pitchFamily="18" charset="0"/>
              <a:ea typeface="Times New Roman" panose="02020603050405020304" pitchFamily="18" charset="0"/>
            </a:endParaRPr>
          </a:p>
          <a:p>
            <a:pPr>
              <a:spcAft>
                <a:spcPts val="0"/>
              </a:spcAft>
            </a:pPr>
            <a:r>
              <a:rPr lang="hr-HR" sz="1200" dirty="0">
                <a:solidFill>
                  <a:srgbClr val="0000FF"/>
                </a:solidFill>
                <a:latin typeface="Times New Roman" panose="02020603050405020304" pitchFamily="18" charset="0"/>
                <a:ea typeface="Times New Roman" panose="02020603050405020304" pitchFamily="18" charset="0"/>
              </a:rPr>
              <a:t> </a:t>
            </a:r>
            <a:endParaRPr lang="en-GB" sz="1200" dirty="0">
              <a:latin typeface="Times New Roman" panose="02020603050405020304" pitchFamily="18" charset="0"/>
              <a:ea typeface="Times New Roman" panose="02020603050405020304" pitchFamily="18" charset="0"/>
            </a:endParaRPr>
          </a:p>
          <a:p>
            <a:pPr algn="ctr">
              <a:spcAft>
                <a:spcPts val="0"/>
              </a:spcAft>
            </a:pPr>
            <a:r>
              <a:rPr lang="hr-HR" sz="1200" dirty="0">
                <a:solidFill>
                  <a:srgbClr val="0000FF"/>
                </a:solidFill>
                <a:latin typeface="Times New Roman" panose="02020603050405020304" pitchFamily="18"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p:txBody>
      </p:sp>
      <p:sp>
        <p:nvSpPr>
          <p:cNvPr id="6" name="Title 1"/>
          <p:cNvSpPr txBox="1">
            <a:spLocks/>
          </p:cNvSpPr>
          <p:nvPr/>
        </p:nvSpPr>
        <p:spPr>
          <a:xfrm>
            <a:off x="378691" y="961931"/>
            <a:ext cx="3334327" cy="356762"/>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Sa kad imamo: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8" name="Title 1"/>
          <p:cNvSpPr txBox="1">
            <a:spLocks/>
          </p:cNvSpPr>
          <p:nvPr/>
        </p:nvSpPr>
        <p:spPr>
          <a:xfrm>
            <a:off x="3713018" y="1354766"/>
            <a:ext cx="460068" cy="310161"/>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I </a:t>
            </a:r>
            <a:endParaRPr lang="sr-Latn-BA" sz="1600" u="sng" dirty="0" smtClean="0">
              <a:solidFill>
                <a:schemeClr val="tx1">
                  <a:lumMod val="65000"/>
                  <a:lumOff val="35000"/>
                </a:schemeClr>
              </a:solidFill>
              <a:latin typeface="Times New Roman" panose="02020603050405020304" pitchFamily="18" charset="0"/>
              <a:cs typeface="Times New Roman" panose="02020603050405020304" pitchFamily="18" charset="0"/>
            </a:endParaRPr>
          </a:p>
          <a:p>
            <a:pPr marL="342900" indent="-342900" algn="just">
              <a:buAutoNum type="alphaLcParenR"/>
            </a:pP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12" name="Title 1"/>
          <p:cNvSpPr txBox="1">
            <a:spLocks/>
          </p:cNvSpPr>
          <p:nvPr/>
        </p:nvSpPr>
        <p:spPr>
          <a:xfrm>
            <a:off x="323276" y="4785230"/>
            <a:ext cx="1533234" cy="404247"/>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14" name="Title 1"/>
          <p:cNvSpPr txBox="1">
            <a:spLocks/>
          </p:cNvSpPr>
          <p:nvPr/>
        </p:nvSpPr>
        <p:spPr>
          <a:xfrm>
            <a:off x="3810000" y="2136710"/>
            <a:ext cx="3526533" cy="333368"/>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Prebacimo ∆Y na desnu stranu </a:t>
            </a:r>
          </a:p>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16" name="Title 1"/>
          <p:cNvSpPr txBox="1">
            <a:spLocks/>
          </p:cNvSpPr>
          <p:nvPr/>
        </p:nvSpPr>
        <p:spPr>
          <a:xfrm>
            <a:off x="378691" y="1347288"/>
            <a:ext cx="3158838" cy="367640"/>
          </a:xfrm>
          <a:prstGeom prst="rect">
            <a:avLst/>
          </a:prstGeom>
          <a:solidFill>
            <a:schemeClr val="accent6">
              <a:lumMod val="20000"/>
              <a:lumOff val="80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chemeClr val="tx1"/>
                </a:solidFill>
                <a:latin typeface="Times New Roman" panose="02020603050405020304" pitchFamily="18" charset="0"/>
                <a:cs typeface="Times New Roman" panose="02020603050405020304" pitchFamily="18" charset="0"/>
              </a:rPr>
              <a:t>∆X/</a:t>
            </a:r>
            <a:r>
              <a:rPr lang="sr-Latn-BA" sz="1800" dirty="0" smtClean="0">
                <a:solidFill>
                  <a:srgbClr val="CC9900"/>
                </a:solidFill>
                <a:latin typeface="Times New Roman" panose="02020603050405020304" pitchFamily="18" charset="0"/>
                <a:cs typeface="Times New Roman" panose="02020603050405020304" pitchFamily="18" charset="0"/>
              </a:rPr>
              <a:t>∆Y </a:t>
            </a:r>
            <a:r>
              <a:rPr lang="sr-Latn-BA" sz="1800" dirty="0" smtClean="0">
                <a:solidFill>
                  <a:schemeClr val="tx1"/>
                </a:solidFill>
                <a:latin typeface="Times New Roman" panose="02020603050405020304" pitchFamily="18" charset="0"/>
                <a:cs typeface="Times New Roman" panose="02020603050405020304" pitchFamily="18" charset="0"/>
              </a:rPr>
              <a:t>=</a:t>
            </a:r>
            <a:r>
              <a:rPr lang="sr-Latn-BA" sz="1800" dirty="0">
                <a:solidFill>
                  <a:schemeClr val="tx1"/>
                </a:solidFill>
                <a:latin typeface="Times New Roman" panose="02020603050405020304" pitchFamily="18" charset="0"/>
                <a:cs typeface="Times New Roman" panose="02020603050405020304" pitchFamily="18" charset="0"/>
              </a:rPr>
              <a:t> </a:t>
            </a:r>
            <a:r>
              <a:rPr lang="sr-Latn-BA" sz="1800" dirty="0" smtClean="0">
                <a:solidFill>
                  <a:schemeClr val="tx1"/>
                </a:solidFill>
                <a:latin typeface="Times New Roman" panose="02020603050405020304" pitchFamily="18" charset="0"/>
                <a:cs typeface="Times New Roman" panose="02020603050405020304" pitchFamily="18" charset="0"/>
              </a:rPr>
              <a:t>∆S</a:t>
            </a:r>
            <a:r>
              <a:rPr lang="sr-Latn-BA" sz="1800" dirty="0">
                <a:solidFill>
                  <a:schemeClr val="tx1"/>
                </a:solidFill>
                <a:latin typeface="Times New Roman" panose="02020603050405020304" pitchFamily="18" charset="0"/>
                <a:cs typeface="Times New Roman" panose="02020603050405020304" pitchFamily="18" charset="0"/>
              </a:rPr>
              <a:t> /</a:t>
            </a:r>
            <a:r>
              <a:rPr lang="sr-Latn-BA" sz="1800" dirty="0">
                <a:solidFill>
                  <a:srgbClr val="CC9900"/>
                </a:solidFill>
                <a:latin typeface="Times New Roman" panose="02020603050405020304" pitchFamily="18" charset="0"/>
                <a:cs typeface="Times New Roman" panose="02020603050405020304" pitchFamily="18" charset="0"/>
              </a:rPr>
              <a:t>∆Y </a:t>
            </a:r>
            <a:r>
              <a:rPr lang="sr-Latn-BA" sz="1800" dirty="0" smtClean="0">
                <a:solidFill>
                  <a:schemeClr val="tx1"/>
                </a:solidFill>
                <a:latin typeface="Times New Roman" panose="02020603050405020304" pitchFamily="18" charset="0"/>
                <a:cs typeface="Times New Roman" panose="02020603050405020304" pitchFamily="18" charset="0"/>
              </a:rPr>
              <a:t>+∆M</a:t>
            </a:r>
            <a:r>
              <a:rPr lang="sr-Latn-BA" sz="1800" dirty="0">
                <a:solidFill>
                  <a:schemeClr val="tx1"/>
                </a:solidFill>
                <a:latin typeface="Times New Roman" panose="02020603050405020304" pitchFamily="18" charset="0"/>
                <a:cs typeface="Times New Roman" panose="02020603050405020304" pitchFamily="18" charset="0"/>
              </a:rPr>
              <a:t> /</a:t>
            </a:r>
            <a:r>
              <a:rPr lang="sr-Latn-BA" sz="1800" dirty="0">
                <a:solidFill>
                  <a:srgbClr val="CC9900"/>
                </a:solidFill>
                <a:latin typeface="Times New Roman" panose="02020603050405020304" pitchFamily="18" charset="0"/>
                <a:cs typeface="Times New Roman" panose="02020603050405020304" pitchFamily="18" charset="0"/>
              </a:rPr>
              <a:t>∆Y </a:t>
            </a:r>
            <a:endParaRPr lang="sr-Latn-BA" sz="1800" b="1" dirty="0" smtClean="0">
              <a:solidFill>
                <a:srgbClr val="CC9900"/>
              </a:solidFill>
              <a:latin typeface="Times New Roman" panose="02020603050405020304" pitchFamily="18" charset="0"/>
              <a:cs typeface="Times New Roman" panose="02020603050405020304" pitchFamily="18" charset="0"/>
            </a:endParaRPr>
          </a:p>
        </p:txBody>
      </p:sp>
      <p:sp>
        <p:nvSpPr>
          <p:cNvPr id="17" name="Title 1"/>
          <p:cNvSpPr txBox="1">
            <a:spLocks/>
          </p:cNvSpPr>
          <p:nvPr/>
        </p:nvSpPr>
        <p:spPr>
          <a:xfrm>
            <a:off x="5257374" y="1122518"/>
            <a:ext cx="1427004" cy="367640"/>
          </a:xfrm>
          <a:prstGeom prst="rect">
            <a:avLst/>
          </a:prstGeom>
          <a:solidFill>
            <a:schemeClr val="accent6">
              <a:lumMod val="20000"/>
              <a:lumOff val="80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chemeClr val="tx1"/>
                </a:solidFill>
                <a:latin typeface="Times New Roman" panose="02020603050405020304" pitchFamily="18" charset="0"/>
                <a:cs typeface="Times New Roman" panose="02020603050405020304" pitchFamily="18" charset="0"/>
              </a:rPr>
              <a:t>∆S</a:t>
            </a:r>
            <a:r>
              <a:rPr lang="sr-Latn-BA" sz="1800" dirty="0">
                <a:solidFill>
                  <a:schemeClr val="tx1"/>
                </a:solidFill>
                <a:latin typeface="Times New Roman" panose="02020603050405020304" pitchFamily="18" charset="0"/>
                <a:cs typeface="Times New Roman" panose="02020603050405020304" pitchFamily="18" charset="0"/>
              </a:rPr>
              <a:t> /</a:t>
            </a:r>
            <a:r>
              <a:rPr lang="sr-Latn-BA" sz="1800" dirty="0">
                <a:solidFill>
                  <a:srgbClr val="CC9900"/>
                </a:solidFill>
                <a:latin typeface="Times New Roman" panose="02020603050405020304" pitchFamily="18" charset="0"/>
                <a:cs typeface="Times New Roman" panose="02020603050405020304" pitchFamily="18" charset="0"/>
              </a:rPr>
              <a:t>∆</a:t>
            </a:r>
            <a:r>
              <a:rPr lang="sr-Latn-BA" sz="1800" dirty="0" smtClean="0">
                <a:solidFill>
                  <a:srgbClr val="CC9900"/>
                </a:solidFill>
                <a:latin typeface="Times New Roman" panose="02020603050405020304" pitchFamily="18" charset="0"/>
                <a:cs typeface="Times New Roman" panose="02020603050405020304" pitchFamily="18" charset="0"/>
              </a:rPr>
              <a:t>Y =s</a:t>
            </a:r>
            <a:endParaRPr lang="sr-Latn-BA" sz="1800" b="1" dirty="0" smtClean="0">
              <a:solidFill>
                <a:srgbClr val="CC9900"/>
              </a:solidFill>
              <a:latin typeface="Times New Roman" panose="02020603050405020304" pitchFamily="18" charset="0"/>
              <a:cs typeface="Times New Roman" panose="02020603050405020304" pitchFamily="18" charset="0"/>
            </a:endParaRPr>
          </a:p>
        </p:txBody>
      </p:sp>
      <p:sp>
        <p:nvSpPr>
          <p:cNvPr id="18" name="Title 1"/>
          <p:cNvSpPr txBox="1">
            <a:spLocks/>
          </p:cNvSpPr>
          <p:nvPr/>
        </p:nvSpPr>
        <p:spPr>
          <a:xfrm>
            <a:off x="316343" y="4976047"/>
            <a:ext cx="2094348" cy="673367"/>
          </a:xfrm>
          <a:prstGeom prst="rect">
            <a:avLst/>
          </a:prstGeom>
          <a:ln/>
        </p:spPr>
        <p:style>
          <a:lnRef idx="1">
            <a:schemeClr val="accent4"/>
          </a:lnRef>
          <a:fillRef idx="2">
            <a:schemeClr val="accent4"/>
          </a:fillRef>
          <a:effectRef idx="1">
            <a:schemeClr val="accent4"/>
          </a:effectRef>
          <a:fontRef idx="minor">
            <a:schemeClr val="dk1"/>
          </a:fontRef>
        </p:style>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chemeClr val="tx1"/>
                </a:solidFill>
                <a:latin typeface="Times New Roman" panose="02020603050405020304" pitchFamily="18" charset="0"/>
                <a:cs typeface="Times New Roman" panose="02020603050405020304" pitchFamily="18" charset="0"/>
              </a:rPr>
              <a:t>Izvozni multiplikator </a:t>
            </a:r>
            <a:endParaRPr lang="sr-Latn-BA" sz="1800" b="1" dirty="0" smtClean="0">
              <a:solidFill>
                <a:srgbClr val="CC9900"/>
              </a:solidFill>
              <a:latin typeface="Times New Roman" panose="02020603050405020304" pitchFamily="18" charset="0"/>
              <a:cs typeface="Times New Roman" panose="02020603050405020304" pitchFamily="18" charset="0"/>
            </a:endParaRPr>
          </a:p>
        </p:txBody>
      </p:sp>
      <p:sp>
        <p:nvSpPr>
          <p:cNvPr id="19" name="Title 1"/>
          <p:cNvSpPr txBox="1">
            <a:spLocks/>
          </p:cNvSpPr>
          <p:nvPr/>
        </p:nvSpPr>
        <p:spPr>
          <a:xfrm>
            <a:off x="341744" y="5720375"/>
            <a:ext cx="2032000" cy="574379"/>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Multiplikator spoljne trgovine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20" name="Title 1"/>
          <p:cNvSpPr txBox="1">
            <a:spLocks/>
          </p:cNvSpPr>
          <p:nvPr/>
        </p:nvSpPr>
        <p:spPr>
          <a:xfrm>
            <a:off x="6932901" y="1497415"/>
            <a:ext cx="1758517" cy="404247"/>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Granična sklonost ka uvozu (m)</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22" name="Title 1"/>
          <p:cNvSpPr txBox="1">
            <a:spLocks/>
          </p:cNvSpPr>
          <p:nvPr/>
        </p:nvSpPr>
        <p:spPr>
          <a:xfrm>
            <a:off x="6957314" y="1151998"/>
            <a:ext cx="1478068" cy="367640"/>
          </a:xfrm>
          <a:prstGeom prst="rect">
            <a:avLst/>
          </a:prstGeom>
          <a:solidFill>
            <a:schemeClr val="accent6">
              <a:lumMod val="20000"/>
              <a:lumOff val="80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chemeClr val="tx1"/>
                </a:solidFill>
                <a:latin typeface="Times New Roman" panose="02020603050405020304" pitchFamily="18" charset="0"/>
                <a:cs typeface="Times New Roman" panose="02020603050405020304" pitchFamily="18" charset="0"/>
              </a:rPr>
              <a:t>∆M</a:t>
            </a:r>
            <a:r>
              <a:rPr lang="sr-Latn-BA" sz="1800" dirty="0">
                <a:solidFill>
                  <a:schemeClr val="tx1"/>
                </a:solidFill>
                <a:latin typeface="Times New Roman" panose="02020603050405020304" pitchFamily="18" charset="0"/>
                <a:cs typeface="Times New Roman" panose="02020603050405020304" pitchFamily="18" charset="0"/>
              </a:rPr>
              <a:t> /</a:t>
            </a:r>
            <a:r>
              <a:rPr lang="sr-Latn-BA" sz="1800" dirty="0">
                <a:solidFill>
                  <a:srgbClr val="CC9900"/>
                </a:solidFill>
                <a:latin typeface="Times New Roman" panose="02020603050405020304" pitchFamily="18" charset="0"/>
                <a:cs typeface="Times New Roman" panose="02020603050405020304" pitchFamily="18" charset="0"/>
              </a:rPr>
              <a:t>∆Y </a:t>
            </a:r>
            <a:r>
              <a:rPr lang="sr-Latn-BA" sz="1800" dirty="0" smtClean="0">
                <a:solidFill>
                  <a:srgbClr val="CC9900"/>
                </a:solidFill>
                <a:latin typeface="Times New Roman" panose="02020603050405020304" pitchFamily="18" charset="0"/>
                <a:cs typeface="Times New Roman" panose="02020603050405020304" pitchFamily="18" charset="0"/>
              </a:rPr>
              <a:t>=m</a:t>
            </a:r>
            <a:endParaRPr lang="sr-Latn-BA" sz="1800" b="1" dirty="0" smtClean="0">
              <a:solidFill>
                <a:srgbClr val="CC9900"/>
              </a:solidFill>
              <a:latin typeface="Times New Roman" panose="02020603050405020304" pitchFamily="18" charset="0"/>
              <a:cs typeface="Times New Roman" panose="02020603050405020304" pitchFamily="18" charset="0"/>
            </a:endParaRPr>
          </a:p>
        </p:txBody>
      </p:sp>
      <p:sp>
        <p:nvSpPr>
          <p:cNvPr id="23" name="Title 1"/>
          <p:cNvSpPr txBox="1">
            <a:spLocks/>
          </p:cNvSpPr>
          <p:nvPr/>
        </p:nvSpPr>
        <p:spPr>
          <a:xfrm>
            <a:off x="378691" y="2032166"/>
            <a:ext cx="3158838" cy="367640"/>
          </a:xfrm>
          <a:prstGeom prst="rect">
            <a:avLst/>
          </a:prstGeom>
          <a:solidFill>
            <a:schemeClr val="accent6">
              <a:lumMod val="20000"/>
              <a:lumOff val="80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chemeClr val="tx1"/>
                </a:solidFill>
                <a:latin typeface="Times New Roman" panose="02020603050405020304" pitchFamily="18" charset="0"/>
                <a:cs typeface="Times New Roman" panose="02020603050405020304" pitchFamily="18" charset="0"/>
              </a:rPr>
              <a:t>∆X/</a:t>
            </a:r>
            <a:r>
              <a:rPr lang="sr-Latn-BA" sz="1800" dirty="0" smtClean="0">
                <a:solidFill>
                  <a:srgbClr val="CC9900"/>
                </a:solidFill>
                <a:latin typeface="Times New Roman" panose="02020603050405020304" pitchFamily="18" charset="0"/>
                <a:cs typeface="Times New Roman" panose="02020603050405020304" pitchFamily="18" charset="0"/>
              </a:rPr>
              <a:t>∆Y </a:t>
            </a:r>
            <a:r>
              <a:rPr lang="sr-Latn-BA" sz="1800" dirty="0" smtClean="0">
                <a:solidFill>
                  <a:schemeClr val="tx1"/>
                </a:solidFill>
                <a:latin typeface="Times New Roman" panose="02020603050405020304" pitchFamily="18" charset="0"/>
                <a:cs typeface="Times New Roman" panose="02020603050405020304" pitchFamily="18" charset="0"/>
              </a:rPr>
              <a:t>=</a:t>
            </a:r>
            <a:r>
              <a:rPr lang="sr-Latn-BA" sz="1800" dirty="0">
                <a:solidFill>
                  <a:schemeClr val="tx1"/>
                </a:solidFill>
                <a:latin typeface="Times New Roman" panose="02020603050405020304" pitchFamily="18" charset="0"/>
                <a:cs typeface="Times New Roman" panose="02020603050405020304" pitchFamily="18" charset="0"/>
              </a:rPr>
              <a:t> </a:t>
            </a:r>
            <a:r>
              <a:rPr lang="sr-Latn-BA" sz="1800" dirty="0" smtClean="0">
                <a:solidFill>
                  <a:schemeClr val="tx1"/>
                </a:solidFill>
                <a:latin typeface="Times New Roman" panose="02020603050405020304" pitchFamily="18" charset="0"/>
                <a:cs typeface="Times New Roman" panose="02020603050405020304" pitchFamily="18" charset="0"/>
              </a:rPr>
              <a:t>s+m</a:t>
            </a:r>
            <a:endParaRPr lang="sr-Latn-BA" sz="1800" b="1" dirty="0" smtClean="0">
              <a:solidFill>
                <a:srgbClr val="CC9900"/>
              </a:solidFill>
              <a:latin typeface="Times New Roman" panose="02020603050405020304" pitchFamily="18" charset="0"/>
              <a:cs typeface="Times New Roman" panose="02020603050405020304" pitchFamily="18" charset="0"/>
            </a:endParaRPr>
          </a:p>
        </p:txBody>
      </p:sp>
      <p:sp>
        <p:nvSpPr>
          <p:cNvPr id="24" name="Down Arrow 23"/>
          <p:cNvSpPr/>
          <p:nvPr/>
        </p:nvSpPr>
        <p:spPr>
          <a:xfrm>
            <a:off x="526471" y="1796163"/>
            <a:ext cx="434111" cy="1979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itle 1"/>
          <p:cNvSpPr txBox="1">
            <a:spLocks/>
          </p:cNvSpPr>
          <p:nvPr/>
        </p:nvSpPr>
        <p:spPr>
          <a:xfrm>
            <a:off x="5164618" y="1449420"/>
            <a:ext cx="1871206" cy="404247"/>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Granična sklonost</a:t>
            </a:r>
          </a:p>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ka štednji (s)</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26" name="Title 1"/>
          <p:cNvSpPr txBox="1">
            <a:spLocks/>
          </p:cNvSpPr>
          <p:nvPr/>
        </p:nvSpPr>
        <p:spPr>
          <a:xfrm>
            <a:off x="323275" y="2558284"/>
            <a:ext cx="3158838" cy="367640"/>
          </a:xfrm>
          <a:prstGeom prst="rect">
            <a:avLst/>
          </a:prstGeom>
          <a:solidFill>
            <a:schemeClr val="accent6">
              <a:lumMod val="20000"/>
              <a:lumOff val="80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chemeClr val="tx1"/>
                </a:solidFill>
                <a:latin typeface="Times New Roman" panose="02020603050405020304" pitchFamily="18" charset="0"/>
                <a:cs typeface="Times New Roman" panose="02020603050405020304" pitchFamily="18" charset="0"/>
              </a:rPr>
              <a:t>∆X= </a:t>
            </a:r>
            <a:r>
              <a:rPr lang="sr-Latn-BA" sz="1800" dirty="0">
                <a:solidFill>
                  <a:srgbClr val="CC9900"/>
                </a:solidFill>
                <a:latin typeface="Times New Roman" panose="02020603050405020304" pitchFamily="18" charset="0"/>
                <a:cs typeface="Times New Roman" panose="02020603050405020304" pitchFamily="18" charset="0"/>
              </a:rPr>
              <a:t>∆ Y </a:t>
            </a:r>
            <a:r>
              <a:rPr lang="sr-Latn-BA" sz="1800" dirty="0" smtClean="0">
                <a:solidFill>
                  <a:srgbClr val="CC9900"/>
                </a:solidFill>
                <a:latin typeface="Times New Roman" panose="02020603050405020304" pitchFamily="18" charset="0"/>
                <a:cs typeface="Times New Roman" panose="02020603050405020304" pitchFamily="18" charset="0"/>
              </a:rPr>
              <a:t>*(</a:t>
            </a:r>
            <a:r>
              <a:rPr lang="sr-Latn-BA" sz="1800" dirty="0" smtClean="0">
                <a:solidFill>
                  <a:schemeClr val="tx1"/>
                </a:solidFill>
                <a:latin typeface="Times New Roman" panose="02020603050405020304" pitchFamily="18" charset="0"/>
                <a:cs typeface="Times New Roman" panose="02020603050405020304" pitchFamily="18" charset="0"/>
              </a:rPr>
              <a:t>s+m)</a:t>
            </a:r>
            <a:endParaRPr lang="sr-Latn-BA" sz="1800" b="1" dirty="0" smtClean="0">
              <a:solidFill>
                <a:srgbClr val="CC9900"/>
              </a:solidFill>
              <a:latin typeface="Times New Roman" panose="02020603050405020304" pitchFamily="18" charset="0"/>
              <a:cs typeface="Times New Roman" panose="02020603050405020304" pitchFamily="18" charset="0"/>
            </a:endParaRPr>
          </a:p>
        </p:txBody>
      </p:sp>
      <p:sp>
        <p:nvSpPr>
          <p:cNvPr id="27" name="Title 1"/>
          <p:cNvSpPr txBox="1">
            <a:spLocks/>
          </p:cNvSpPr>
          <p:nvPr/>
        </p:nvSpPr>
        <p:spPr>
          <a:xfrm>
            <a:off x="3810000" y="2649690"/>
            <a:ext cx="4262582" cy="333368"/>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Ako zamjenimo lijevu i desnu stranu, to je isto </a:t>
            </a:r>
          </a:p>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28" name="Title 1"/>
          <p:cNvSpPr txBox="1">
            <a:spLocks/>
          </p:cNvSpPr>
          <p:nvPr/>
        </p:nvSpPr>
        <p:spPr>
          <a:xfrm>
            <a:off x="378691" y="3143619"/>
            <a:ext cx="3158838" cy="367640"/>
          </a:xfrm>
          <a:prstGeom prst="rect">
            <a:avLst/>
          </a:prstGeom>
          <a:solidFill>
            <a:schemeClr val="accent6">
              <a:lumMod val="20000"/>
              <a:lumOff val="80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rgbClr val="CC9900"/>
                </a:solidFill>
                <a:latin typeface="Times New Roman" panose="02020603050405020304" pitchFamily="18" charset="0"/>
                <a:cs typeface="Times New Roman" panose="02020603050405020304" pitchFamily="18" charset="0"/>
              </a:rPr>
              <a:t>∆ </a:t>
            </a:r>
            <a:r>
              <a:rPr lang="sr-Latn-BA" sz="1800" dirty="0">
                <a:solidFill>
                  <a:srgbClr val="CC9900"/>
                </a:solidFill>
                <a:latin typeface="Times New Roman" panose="02020603050405020304" pitchFamily="18" charset="0"/>
                <a:cs typeface="Times New Roman" panose="02020603050405020304" pitchFamily="18" charset="0"/>
              </a:rPr>
              <a:t>Y </a:t>
            </a:r>
            <a:r>
              <a:rPr lang="sr-Latn-BA" sz="1800" dirty="0" smtClean="0">
                <a:solidFill>
                  <a:srgbClr val="CC9900"/>
                </a:solidFill>
                <a:latin typeface="Times New Roman" panose="02020603050405020304" pitchFamily="18" charset="0"/>
                <a:cs typeface="Times New Roman" panose="02020603050405020304" pitchFamily="18" charset="0"/>
              </a:rPr>
              <a:t>*(</a:t>
            </a:r>
            <a:r>
              <a:rPr lang="sr-Latn-BA" sz="1800" dirty="0" smtClean="0">
                <a:solidFill>
                  <a:schemeClr val="tx1"/>
                </a:solidFill>
                <a:latin typeface="Times New Roman" panose="02020603050405020304" pitchFamily="18" charset="0"/>
                <a:cs typeface="Times New Roman" panose="02020603050405020304" pitchFamily="18" charset="0"/>
              </a:rPr>
              <a:t>s+m)=</a:t>
            </a:r>
            <a:r>
              <a:rPr lang="sr-Latn-BA" sz="1800" dirty="0">
                <a:solidFill>
                  <a:schemeClr val="tx1"/>
                </a:solidFill>
                <a:latin typeface="Times New Roman" panose="02020603050405020304" pitchFamily="18" charset="0"/>
                <a:cs typeface="Times New Roman" panose="02020603050405020304" pitchFamily="18" charset="0"/>
              </a:rPr>
              <a:t> ∆X</a:t>
            </a:r>
            <a:r>
              <a:rPr lang="sr-Latn-BA" sz="1800" dirty="0" smtClean="0">
                <a:solidFill>
                  <a:schemeClr val="tx1"/>
                </a:solidFill>
                <a:latin typeface="Times New Roman" panose="02020603050405020304" pitchFamily="18" charset="0"/>
                <a:cs typeface="Times New Roman" panose="02020603050405020304" pitchFamily="18" charset="0"/>
              </a:rPr>
              <a:t> </a:t>
            </a:r>
            <a:endParaRPr lang="sr-Latn-BA" sz="1800" b="1" dirty="0" smtClean="0">
              <a:solidFill>
                <a:srgbClr val="CC9900"/>
              </a:solidFill>
              <a:latin typeface="Times New Roman" panose="02020603050405020304" pitchFamily="18" charset="0"/>
              <a:cs typeface="Times New Roman" panose="02020603050405020304" pitchFamily="18" charset="0"/>
            </a:endParaRPr>
          </a:p>
        </p:txBody>
      </p:sp>
      <p:sp>
        <p:nvSpPr>
          <p:cNvPr id="29" name="Title 1"/>
          <p:cNvSpPr txBox="1">
            <a:spLocks/>
          </p:cNvSpPr>
          <p:nvPr/>
        </p:nvSpPr>
        <p:spPr>
          <a:xfrm>
            <a:off x="378691" y="3685144"/>
            <a:ext cx="3158838" cy="367640"/>
          </a:xfrm>
          <a:prstGeom prst="rect">
            <a:avLst/>
          </a:prstGeom>
          <a:solidFill>
            <a:schemeClr val="accent6">
              <a:lumMod val="20000"/>
              <a:lumOff val="80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rgbClr val="CC9900"/>
                </a:solidFill>
                <a:latin typeface="Times New Roman" panose="02020603050405020304" pitchFamily="18" charset="0"/>
                <a:cs typeface="Times New Roman" panose="02020603050405020304" pitchFamily="18" charset="0"/>
              </a:rPr>
              <a:t>∆ Y/ ∆X = </a:t>
            </a:r>
            <a:r>
              <a:rPr lang="sr-Latn-BA" sz="1800" dirty="0">
                <a:solidFill>
                  <a:srgbClr val="CC9900"/>
                </a:solidFill>
                <a:latin typeface="Times New Roman" panose="02020603050405020304" pitchFamily="18" charset="0"/>
                <a:cs typeface="Times New Roman" panose="02020603050405020304" pitchFamily="18" charset="0"/>
              </a:rPr>
              <a:t> </a:t>
            </a:r>
            <a:r>
              <a:rPr lang="sr-Latn-BA" sz="1800" dirty="0" smtClean="0">
                <a:solidFill>
                  <a:srgbClr val="CC9900"/>
                </a:solidFill>
                <a:latin typeface="Times New Roman" panose="02020603050405020304" pitchFamily="18" charset="0"/>
                <a:cs typeface="Times New Roman" panose="02020603050405020304" pitchFamily="18" charset="0"/>
              </a:rPr>
              <a:t>1/(</a:t>
            </a:r>
            <a:r>
              <a:rPr lang="sr-Latn-BA" sz="1800" dirty="0" smtClean="0">
                <a:solidFill>
                  <a:schemeClr val="tx1"/>
                </a:solidFill>
                <a:latin typeface="Times New Roman" panose="02020603050405020304" pitchFamily="18" charset="0"/>
                <a:cs typeface="Times New Roman" panose="02020603050405020304" pitchFamily="18" charset="0"/>
              </a:rPr>
              <a:t>s+m) </a:t>
            </a:r>
            <a:endParaRPr lang="sr-Latn-BA" sz="1800" b="1" dirty="0" smtClean="0">
              <a:solidFill>
                <a:srgbClr val="CC9900"/>
              </a:solidFill>
              <a:latin typeface="Times New Roman" panose="02020603050405020304" pitchFamily="18" charset="0"/>
              <a:cs typeface="Times New Roman" panose="02020603050405020304" pitchFamily="18" charset="0"/>
            </a:endParaRPr>
          </a:p>
        </p:txBody>
      </p:sp>
      <p:sp>
        <p:nvSpPr>
          <p:cNvPr id="30" name="Title 1"/>
          <p:cNvSpPr txBox="1">
            <a:spLocks/>
          </p:cNvSpPr>
          <p:nvPr/>
        </p:nvSpPr>
        <p:spPr>
          <a:xfrm>
            <a:off x="341744" y="4250256"/>
            <a:ext cx="3676073" cy="367640"/>
          </a:xfrm>
          <a:prstGeom prst="rect">
            <a:avLst/>
          </a:prstGeom>
          <a:solidFill>
            <a:schemeClr val="accent3">
              <a:lumMod val="75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b="1" dirty="0" smtClean="0">
                <a:solidFill>
                  <a:schemeClr val="tx1"/>
                </a:solidFill>
                <a:latin typeface="Times New Roman" panose="02020603050405020304" pitchFamily="18" charset="0"/>
                <a:cs typeface="Times New Roman" panose="02020603050405020304" pitchFamily="18" charset="0"/>
              </a:rPr>
              <a:t>∆ Y/ ∆X </a:t>
            </a:r>
            <a:r>
              <a:rPr lang="sr-Latn-BA" sz="1800" dirty="0" smtClean="0">
                <a:solidFill>
                  <a:schemeClr val="tx1"/>
                </a:solidFill>
                <a:latin typeface="Times New Roman" panose="02020603050405020304" pitchFamily="18" charset="0"/>
                <a:cs typeface="Times New Roman" panose="02020603050405020304" pitchFamily="18" charset="0"/>
              </a:rPr>
              <a:t>= </a:t>
            </a:r>
            <a:r>
              <a:rPr lang="sr-Latn-BA" sz="1800" dirty="0">
                <a:solidFill>
                  <a:schemeClr val="tx1"/>
                </a:solidFill>
                <a:latin typeface="Times New Roman" panose="02020603050405020304" pitchFamily="18" charset="0"/>
                <a:cs typeface="Times New Roman" panose="02020603050405020304" pitchFamily="18" charset="0"/>
              </a:rPr>
              <a:t> </a:t>
            </a:r>
            <a:r>
              <a:rPr lang="sr-Latn-BA" sz="1800" dirty="0" smtClean="0">
                <a:solidFill>
                  <a:schemeClr val="tx1"/>
                </a:solidFill>
                <a:latin typeface="Times New Roman" panose="02020603050405020304" pitchFamily="18" charset="0"/>
                <a:cs typeface="Times New Roman" panose="02020603050405020304" pitchFamily="18" charset="0"/>
              </a:rPr>
              <a:t>1/(</a:t>
            </a:r>
            <a:r>
              <a:rPr lang="sr-Latn-BA" sz="1800" dirty="0">
                <a:solidFill>
                  <a:schemeClr val="tx1"/>
                </a:solidFill>
                <a:latin typeface="Times New Roman" panose="02020603050405020304" pitchFamily="18" charset="0"/>
                <a:cs typeface="Times New Roman" panose="02020603050405020304" pitchFamily="18" charset="0"/>
              </a:rPr>
              <a:t>∆S /∆Y </a:t>
            </a:r>
            <a:r>
              <a:rPr lang="sr-Latn-BA" sz="1800" dirty="0" smtClean="0">
                <a:solidFill>
                  <a:schemeClr val="tx1"/>
                </a:solidFill>
                <a:latin typeface="Times New Roman" panose="02020603050405020304" pitchFamily="18" charset="0"/>
                <a:cs typeface="Times New Roman" panose="02020603050405020304" pitchFamily="18" charset="0"/>
              </a:rPr>
              <a:t>+</a:t>
            </a:r>
            <a:r>
              <a:rPr lang="sr-Latn-BA" sz="1800" dirty="0">
                <a:solidFill>
                  <a:schemeClr val="tx1"/>
                </a:solidFill>
                <a:latin typeface="Times New Roman" panose="02020603050405020304" pitchFamily="18" charset="0"/>
                <a:cs typeface="Times New Roman" panose="02020603050405020304" pitchFamily="18" charset="0"/>
              </a:rPr>
              <a:t> ∆M /∆Y </a:t>
            </a:r>
            <a:r>
              <a:rPr lang="sr-Latn-BA" sz="1800" dirty="0" smtClean="0">
                <a:solidFill>
                  <a:schemeClr val="tx1"/>
                </a:solidFill>
                <a:latin typeface="Times New Roman" panose="02020603050405020304" pitchFamily="18" charset="0"/>
                <a:cs typeface="Times New Roman" panose="02020603050405020304" pitchFamily="18" charset="0"/>
              </a:rPr>
              <a:t>) </a:t>
            </a:r>
            <a:endParaRPr lang="sr-Latn-BA" sz="1800" b="1" dirty="0" smtClean="0">
              <a:solidFill>
                <a:schemeClr val="tx1"/>
              </a:solidFill>
              <a:latin typeface="Times New Roman" panose="02020603050405020304" pitchFamily="18" charset="0"/>
              <a:cs typeface="Times New Roman" panose="02020603050405020304" pitchFamily="18" charset="0"/>
            </a:endParaRPr>
          </a:p>
        </p:txBody>
      </p:sp>
      <p:sp>
        <p:nvSpPr>
          <p:cNvPr id="31" name="Right Brace 30"/>
          <p:cNvSpPr/>
          <p:nvPr/>
        </p:nvSpPr>
        <p:spPr>
          <a:xfrm rot="5400000">
            <a:off x="815728" y="4232138"/>
            <a:ext cx="289706" cy="884239"/>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2" name="Title 1"/>
          <p:cNvSpPr txBox="1">
            <a:spLocks/>
          </p:cNvSpPr>
          <p:nvPr/>
        </p:nvSpPr>
        <p:spPr>
          <a:xfrm>
            <a:off x="2927052" y="4977120"/>
            <a:ext cx="5764366" cy="1119468"/>
          </a:xfrm>
          <a:prstGeom prst="rect">
            <a:avLst/>
          </a:prstGeom>
        </p:spPr>
        <p:style>
          <a:lnRef idx="2">
            <a:schemeClr val="accent4"/>
          </a:lnRef>
          <a:fillRef idx="1">
            <a:schemeClr val="lt1"/>
          </a:fillRef>
          <a:effectRef idx="0">
            <a:schemeClr val="accent4"/>
          </a:effectRef>
          <a:fontRef idx="minor">
            <a:schemeClr val="dk1"/>
          </a:fontRef>
        </p:style>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b="1" i="1" dirty="0" smtClean="0">
                <a:solidFill>
                  <a:schemeClr val="accent4">
                    <a:lumMod val="50000"/>
                  </a:schemeClr>
                </a:solidFill>
                <a:latin typeface="Times New Roman" panose="02020603050405020304" pitchFamily="18" charset="0"/>
                <a:cs typeface="Times New Roman" panose="02020603050405020304" pitchFamily="18" charset="0"/>
              </a:rPr>
              <a:t>Multiplikator spoljne trgovine </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pokazuje promjenu </a:t>
            </a:r>
            <a:r>
              <a:rPr lang="sr-Latn-BA" sz="1600" b="1" dirty="0" smtClean="0">
                <a:solidFill>
                  <a:schemeClr val="tx1">
                    <a:lumMod val="65000"/>
                    <a:lumOff val="35000"/>
                  </a:schemeClr>
                </a:solidFill>
                <a:latin typeface="Times New Roman" panose="02020603050405020304" pitchFamily="18" charset="0"/>
                <a:cs typeface="Times New Roman" panose="02020603050405020304" pitchFamily="18" charset="0"/>
              </a:rPr>
              <a:t>nacionalnog dohodka </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pri promjeni </a:t>
            </a:r>
            <a:r>
              <a:rPr lang="sr-Latn-BA" sz="1600" b="1" dirty="0" smtClean="0">
                <a:solidFill>
                  <a:schemeClr val="tx1">
                    <a:lumMod val="65000"/>
                    <a:lumOff val="35000"/>
                  </a:schemeClr>
                </a:solidFill>
                <a:latin typeface="Times New Roman" panose="02020603050405020304" pitchFamily="18" charset="0"/>
                <a:cs typeface="Times New Roman" panose="02020603050405020304" pitchFamily="18" charset="0"/>
              </a:rPr>
              <a:t>izvoza</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i pokazuje za koliko će se promjeniti dohodak, ako se izvoz poveća za 1 jedinicu, (kao i investicioni multiplikator uvijek je veći od 1).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33" name="Right Arrow 32"/>
          <p:cNvSpPr/>
          <p:nvPr/>
        </p:nvSpPr>
        <p:spPr>
          <a:xfrm>
            <a:off x="2534945" y="5302796"/>
            <a:ext cx="304800" cy="543050"/>
          </a:xfrm>
          <a:prstGeom prst="rightArrow">
            <a:avLst/>
          </a:prstGeom>
          <a:solidFill>
            <a:schemeClr val="bg1">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itle 1"/>
          <p:cNvSpPr txBox="1">
            <a:spLocks/>
          </p:cNvSpPr>
          <p:nvPr/>
        </p:nvSpPr>
        <p:spPr>
          <a:xfrm>
            <a:off x="5711592" y="4075842"/>
            <a:ext cx="2772279" cy="607780"/>
          </a:xfrm>
          <a:prstGeom prst="rect">
            <a:avLst/>
          </a:prstGeom>
          <a:solidFill>
            <a:schemeClr val="accent3">
              <a:lumMod val="75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chemeClr val="tx1"/>
                </a:solidFill>
                <a:latin typeface="Times New Roman" panose="02020603050405020304" pitchFamily="18" charset="0"/>
                <a:cs typeface="Times New Roman" panose="02020603050405020304" pitchFamily="18" charset="0"/>
              </a:rPr>
              <a:t>∆Y </a:t>
            </a:r>
            <a:r>
              <a:rPr lang="sr-Latn-BA" sz="1800" dirty="0">
                <a:solidFill>
                  <a:schemeClr val="tx1"/>
                </a:solidFill>
                <a:latin typeface="Times New Roman" panose="02020603050405020304" pitchFamily="18" charset="0"/>
                <a:cs typeface="Times New Roman" panose="02020603050405020304" pitchFamily="18" charset="0"/>
              </a:rPr>
              <a:t>/</a:t>
            </a:r>
            <a:r>
              <a:rPr lang="sr-Latn-BA" sz="1800" dirty="0" smtClean="0">
                <a:solidFill>
                  <a:schemeClr val="tx1"/>
                </a:solidFill>
                <a:latin typeface="Times New Roman" panose="02020603050405020304" pitchFamily="18" charset="0"/>
                <a:cs typeface="Times New Roman" panose="02020603050405020304" pitchFamily="18" charset="0"/>
              </a:rPr>
              <a:t>∆</a:t>
            </a:r>
            <a:r>
              <a:rPr lang="sr-Latn-BA" sz="1800" dirty="0">
                <a:solidFill>
                  <a:schemeClr val="tx1"/>
                </a:solidFill>
                <a:latin typeface="Times New Roman" panose="02020603050405020304" pitchFamily="18" charset="0"/>
                <a:cs typeface="Times New Roman" panose="02020603050405020304" pitchFamily="18" charset="0"/>
              </a:rPr>
              <a:t>X</a:t>
            </a:r>
            <a:r>
              <a:rPr lang="sr-Latn-BA" sz="1800" dirty="0" smtClean="0">
                <a:solidFill>
                  <a:schemeClr val="tx1"/>
                </a:solidFill>
                <a:latin typeface="Times New Roman" panose="02020603050405020304" pitchFamily="18" charset="0"/>
                <a:cs typeface="Times New Roman" panose="02020603050405020304" pitchFamily="18" charset="0"/>
              </a:rPr>
              <a:t> =spoljnotrgovinski multiplikaotor </a:t>
            </a:r>
            <a:endParaRPr lang="sr-Latn-BA" sz="1800" b="1" dirty="0" smtClean="0">
              <a:solidFill>
                <a:schemeClr val="tx1"/>
              </a:solidFill>
              <a:latin typeface="Times New Roman" panose="02020603050405020304" pitchFamily="18" charset="0"/>
              <a:cs typeface="Times New Roman" panose="02020603050405020304" pitchFamily="18" charset="0"/>
            </a:endParaRPr>
          </a:p>
        </p:txBody>
      </p:sp>
      <p:sp>
        <p:nvSpPr>
          <p:cNvPr id="36" name="Right Arrow 35"/>
          <p:cNvSpPr/>
          <p:nvPr/>
        </p:nvSpPr>
        <p:spPr>
          <a:xfrm>
            <a:off x="4193657" y="4183798"/>
            <a:ext cx="1366634" cy="543050"/>
          </a:xfrm>
          <a:prstGeom prst="rightArrow">
            <a:avLst/>
          </a:prstGeom>
          <a:solidFill>
            <a:schemeClr val="bg1">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itle 1"/>
          <p:cNvSpPr txBox="1">
            <a:spLocks/>
          </p:cNvSpPr>
          <p:nvPr/>
        </p:nvSpPr>
        <p:spPr>
          <a:xfrm>
            <a:off x="6292271" y="241170"/>
            <a:ext cx="2630055" cy="578321"/>
          </a:xfrm>
          <a:prstGeom prst="rect">
            <a:avLst/>
          </a:prstGeom>
          <a:ln/>
        </p:spPr>
        <p:style>
          <a:lnRef idx="1">
            <a:schemeClr val="accent4"/>
          </a:lnRef>
          <a:fillRef idx="2">
            <a:schemeClr val="accent4"/>
          </a:fillRef>
          <a:effectRef idx="1">
            <a:schemeClr val="accent4"/>
          </a:effectRef>
          <a:fontRef idx="minor">
            <a:schemeClr val="dk1"/>
          </a:fontRef>
        </p:style>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chemeClr val="tx1"/>
                </a:solidFill>
                <a:latin typeface="Times New Roman" panose="02020603050405020304" pitchFamily="18" charset="0"/>
                <a:cs typeface="Times New Roman" panose="02020603050405020304" pitchFamily="18" charset="0"/>
              </a:rPr>
              <a:t>spoljnotrgovinski multiplikator </a:t>
            </a:r>
            <a:endParaRPr lang="sr-Latn-BA" sz="1800" b="1" dirty="0" smtClean="0">
              <a:solidFill>
                <a:srgbClr val="CC99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77162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2</a:t>
            </a:fld>
            <a:endParaRPr lang="en-US" dirty="0"/>
          </a:p>
        </p:txBody>
      </p:sp>
      <p:sp>
        <p:nvSpPr>
          <p:cNvPr id="7" name="Rounded Rectangle 6"/>
          <p:cNvSpPr/>
          <p:nvPr/>
        </p:nvSpPr>
        <p:spPr>
          <a:xfrm>
            <a:off x="150938" y="197993"/>
            <a:ext cx="8510192" cy="880762"/>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sr-Latn-BA" sz="3200" b="1" dirty="0" smtClean="0">
                <a:solidFill>
                  <a:schemeClr val="bg2">
                    <a:lumMod val="25000"/>
                  </a:schemeClr>
                </a:solidFill>
                <a:latin typeface="Times New Roman" panose="02020603050405020304" pitchFamily="18" charset="0"/>
                <a:cs typeface="Times New Roman" panose="02020603050405020304" pitchFamily="18" charset="0"/>
              </a:rPr>
              <a:t>Međunarodni ekonomski odnosi </a:t>
            </a:r>
            <a:endParaRPr lang="en-GB" sz="3200" b="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9" name="Title 1"/>
          <p:cNvSpPr txBox="1">
            <a:spLocks/>
          </p:cNvSpPr>
          <p:nvPr/>
        </p:nvSpPr>
        <p:spPr>
          <a:xfrm>
            <a:off x="466869" y="3063341"/>
            <a:ext cx="8428216" cy="1053395"/>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r-Latn-BA" sz="3200" b="1" dirty="0" smtClean="0">
                <a:solidFill>
                  <a:schemeClr val="tx2">
                    <a:lumMod val="60000"/>
                    <a:lumOff val="40000"/>
                  </a:schemeClr>
                </a:solidFill>
                <a:latin typeface="Times New Roman" panose="02020603050405020304" pitchFamily="18" charset="0"/>
                <a:cs typeface="Times New Roman" panose="02020603050405020304" pitchFamily="18" charset="0"/>
              </a:rPr>
              <a:t>                  Vježbe </a:t>
            </a:r>
            <a:r>
              <a:rPr lang="sr-Latn-BA" sz="3000" b="1" dirty="0" smtClean="0">
                <a:solidFill>
                  <a:schemeClr val="tx2">
                    <a:lumMod val="60000"/>
                    <a:lumOff val="40000"/>
                  </a:schemeClr>
                </a:solidFill>
                <a:latin typeface="Times New Roman" panose="02020603050405020304" pitchFamily="18" charset="0"/>
                <a:cs typeface="Times New Roman" panose="02020603050405020304" pitchFamily="18" charset="0"/>
              </a:rPr>
              <a:t>___________________________________________</a:t>
            </a:r>
          </a:p>
          <a:p>
            <a:endParaRPr lang="sr-Latn-BA" sz="3000" b="1" dirty="0" smtClean="0">
              <a:solidFill>
                <a:schemeClr val="tx2">
                  <a:lumMod val="60000"/>
                  <a:lumOff val="40000"/>
                </a:schemeClr>
              </a:solidFill>
              <a:latin typeface="Times New Roman" panose="02020603050405020304" pitchFamily="18" charset="0"/>
              <a:cs typeface="Times New Roman" panose="02020603050405020304" pitchFamily="18" charset="0"/>
            </a:endParaRPr>
          </a:p>
          <a:p>
            <a:endParaRPr lang="sr-Latn-BA" sz="3000" b="1" dirty="0" smtClean="0">
              <a:solidFill>
                <a:schemeClr val="tx2">
                  <a:lumMod val="60000"/>
                  <a:lumOff val="40000"/>
                </a:schemeClr>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
            </a:pPr>
            <a:endParaRPr lang="sr-Latn-BA" sz="3200" b="1" dirty="0" smtClean="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12" name="Title 1"/>
          <p:cNvSpPr txBox="1">
            <a:spLocks/>
          </p:cNvSpPr>
          <p:nvPr/>
        </p:nvSpPr>
        <p:spPr>
          <a:xfrm>
            <a:off x="5839931" y="6269940"/>
            <a:ext cx="3121458" cy="536261"/>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r-Latn-BA" sz="1600" b="1" dirty="0">
                <a:solidFill>
                  <a:schemeClr val="tx1">
                    <a:lumMod val="65000"/>
                    <a:lumOff val="35000"/>
                  </a:schemeClr>
                </a:solidFill>
                <a:latin typeface="Times New Roman" panose="02020603050405020304" pitchFamily="18" charset="0"/>
                <a:cs typeface="Times New Roman" panose="02020603050405020304" pitchFamily="18" charset="0"/>
              </a:rPr>
              <a:t>m</a:t>
            </a:r>
            <a:r>
              <a:rPr lang="sr-Latn-BA" sz="1600" b="1" dirty="0" smtClean="0">
                <a:solidFill>
                  <a:schemeClr val="tx1">
                    <a:lumMod val="65000"/>
                    <a:lumOff val="35000"/>
                  </a:schemeClr>
                </a:solidFill>
                <a:latin typeface="Times New Roman" panose="02020603050405020304" pitchFamily="18" charset="0"/>
                <a:cs typeface="Times New Roman" panose="02020603050405020304" pitchFamily="18" charset="0"/>
              </a:rPr>
              <a:t>r Dragana-Vujičić Stefanović, </a:t>
            </a:r>
          </a:p>
          <a:p>
            <a:r>
              <a:rPr lang="sr-Latn-BA" sz="1600" b="1" dirty="0" smtClean="0">
                <a:solidFill>
                  <a:schemeClr val="tx1">
                    <a:lumMod val="65000"/>
                    <a:lumOff val="35000"/>
                  </a:schemeClr>
                </a:solidFill>
                <a:latin typeface="Times New Roman" panose="02020603050405020304" pitchFamily="18" charset="0"/>
                <a:cs typeface="Times New Roman" panose="02020603050405020304" pitchFamily="18" charset="0"/>
              </a:rPr>
              <a:t>Viši asistent </a:t>
            </a:r>
          </a:p>
          <a:p>
            <a:r>
              <a:rPr lang="sr-Latn-BA" sz="2400" b="1" dirty="0" smtClean="0">
                <a:solidFill>
                  <a:schemeClr val="tx1">
                    <a:lumMod val="65000"/>
                    <a:lumOff val="35000"/>
                  </a:schemeClr>
                </a:solidFill>
                <a:latin typeface="Times New Roman" panose="02020603050405020304" pitchFamily="18" charset="0"/>
                <a:cs typeface="Times New Roman" panose="02020603050405020304" pitchFamily="18" charset="0"/>
              </a:rPr>
              <a:t> </a:t>
            </a:r>
            <a:endParaRPr lang="sr-Latn-BA" sz="3200" b="1" dirty="0" smtClean="0">
              <a:solidFill>
                <a:schemeClr val="tx1">
                  <a:lumMod val="65000"/>
                  <a:lumOff val="35000"/>
                </a:schemeClr>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806" y="2940687"/>
            <a:ext cx="1756813" cy="993854"/>
          </a:xfrm>
          <a:prstGeom prst="rect">
            <a:avLst/>
          </a:prstGeom>
        </p:spPr>
      </p:pic>
      <p:sp>
        <p:nvSpPr>
          <p:cNvPr id="11" name="Title 1"/>
          <p:cNvSpPr txBox="1">
            <a:spLocks/>
          </p:cNvSpPr>
          <p:nvPr/>
        </p:nvSpPr>
        <p:spPr>
          <a:xfrm>
            <a:off x="466869" y="4193082"/>
            <a:ext cx="7878330" cy="445294"/>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indent="-342900">
              <a:buFont typeface="Wingdings" panose="05000000000000000000" pitchFamily="2" charset="2"/>
              <a:buChar char="§"/>
            </a:pPr>
            <a:r>
              <a:rPr lang="sr-Latn-BA" sz="2400" b="1" dirty="0" smtClean="0">
                <a:solidFill>
                  <a:schemeClr val="bg1">
                    <a:lumMod val="50000"/>
                  </a:schemeClr>
                </a:solidFill>
                <a:latin typeface="Times New Roman" panose="02020603050405020304" pitchFamily="18" charset="0"/>
                <a:cs typeface="Times New Roman" panose="02020603050405020304" pitchFamily="18" charset="0"/>
              </a:rPr>
              <a:t>Protekcionističke koncepcije   </a:t>
            </a:r>
          </a:p>
          <a:p>
            <a:endParaRPr lang="sr-Latn-BA" sz="2400" b="1" dirty="0" smtClean="0">
              <a:solidFill>
                <a:srgbClr val="FF0000"/>
              </a:solidFill>
              <a:latin typeface="Times New Roman" panose="02020603050405020304" pitchFamily="18" charset="0"/>
              <a:cs typeface="Times New Roman" panose="02020603050405020304" pitchFamily="18" charset="0"/>
            </a:endParaRPr>
          </a:p>
        </p:txBody>
      </p:sp>
      <p:sp>
        <p:nvSpPr>
          <p:cNvPr id="13" name="Title 1"/>
          <p:cNvSpPr txBox="1">
            <a:spLocks/>
          </p:cNvSpPr>
          <p:nvPr/>
        </p:nvSpPr>
        <p:spPr>
          <a:xfrm>
            <a:off x="1459213" y="4633818"/>
            <a:ext cx="7201917" cy="466269"/>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indent="-342900">
              <a:buFont typeface="Wingdings" panose="05000000000000000000" pitchFamily="2" charset="2"/>
              <a:buChar char="§"/>
            </a:pPr>
            <a:r>
              <a:rPr lang="sr-Latn-BA" sz="2400" b="1" dirty="0" smtClean="0">
                <a:solidFill>
                  <a:schemeClr val="bg1">
                    <a:lumMod val="50000"/>
                  </a:schemeClr>
                </a:solidFill>
                <a:latin typeface="Times New Roman" panose="02020603050405020304" pitchFamily="18" charset="0"/>
                <a:cs typeface="Times New Roman" panose="02020603050405020304" pitchFamily="18" charset="0"/>
              </a:rPr>
              <a:t>Kejnzov model </a:t>
            </a:r>
          </a:p>
          <a:p>
            <a:pPr marL="342900" indent="-342900">
              <a:buFont typeface="Wingdings" panose="05000000000000000000" pitchFamily="2" charset="2"/>
              <a:buChar char="§"/>
            </a:pPr>
            <a:r>
              <a:rPr lang="sr-Latn-BA" sz="2400" b="1" dirty="0" smtClean="0">
                <a:solidFill>
                  <a:schemeClr val="bg1">
                    <a:lumMod val="50000"/>
                  </a:schemeClr>
                </a:solidFill>
                <a:latin typeface="Times New Roman" panose="02020603050405020304" pitchFamily="18" charset="0"/>
                <a:cs typeface="Times New Roman" panose="02020603050405020304" pitchFamily="18" charset="0"/>
              </a:rPr>
              <a:t>Međ.ekonomija i spoljnotrgovinski multiplikator  </a:t>
            </a:r>
            <a:endParaRPr lang="sr-Latn-BA" sz="2400" b="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07035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20</a:t>
            </a:fld>
            <a:endParaRPr lang="en-US" dirty="0"/>
          </a:p>
        </p:txBody>
      </p:sp>
      <p:sp>
        <p:nvSpPr>
          <p:cNvPr id="3" name="Rounded Rectangle 2"/>
          <p:cNvSpPr/>
          <p:nvPr/>
        </p:nvSpPr>
        <p:spPr>
          <a:xfrm>
            <a:off x="102286" y="237985"/>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a:solidFill>
                  <a:schemeClr val="bg2">
                    <a:lumMod val="25000"/>
                  </a:schemeClr>
                </a:solidFill>
                <a:latin typeface="Times New Roman" panose="02020603050405020304" pitchFamily="18" charset="0"/>
                <a:cs typeface="Times New Roman" panose="02020603050405020304" pitchFamily="18" charset="0"/>
              </a:rPr>
              <a:t>2</a:t>
            </a:r>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 Efekti međunarodne razmjene na nacionalni dohodak </a:t>
            </a:r>
            <a:endParaRPr lang="en-GB" sz="2000" b="1" i="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378691" y="961931"/>
            <a:ext cx="3334327" cy="356762"/>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Sa kad imamo: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8" name="Title 1"/>
          <p:cNvSpPr txBox="1">
            <a:spLocks/>
          </p:cNvSpPr>
          <p:nvPr/>
        </p:nvSpPr>
        <p:spPr>
          <a:xfrm>
            <a:off x="3713018" y="1354766"/>
            <a:ext cx="460068" cy="310161"/>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I </a:t>
            </a:r>
            <a:endParaRPr lang="sr-Latn-BA" sz="1600" u="sng" dirty="0" smtClean="0">
              <a:solidFill>
                <a:schemeClr val="tx1">
                  <a:lumMod val="65000"/>
                  <a:lumOff val="35000"/>
                </a:schemeClr>
              </a:solidFill>
              <a:latin typeface="Times New Roman" panose="02020603050405020304" pitchFamily="18" charset="0"/>
              <a:cs typeface="Times New Roman" panose="02020603050405020304" pitchFamily="18" charset="0"/>
            </a:endParaRPr>
          </a:p>
          <a:p>
            <a:pPr marL="342900" indent="-342900" algn="just">
              <a:buAutoNum type="alphaLcParenR"/>
            </a:pP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12" name="Title 1"/>
          <p:cNvSpPr txBox="1">
            <a:spLocks/>
          </p:cNvSpPr>
          <p:nvPr/>
        </p:nvSpPr>
        <p:spPr>
          <a:xfrm>
            <a:off x="323276" y="4785230"/>
            <a:ext cx="1533234" cy="404247"/>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17" name="Title 1"/>
          <p:cNvSpPr txBox="1">
            <a:spLocks/>
          </p:cNvSpPr>
          <p:nvPr/>
        </p:nvSpPr>
        <p:spPr>
          <a:xfrm>
            <a:off x="4452387" y="2598983"/>
            <a:ext cx="1427004" cy="367640"/>
          </a:xfrm>
          <a:prstGeom prst="rect">
            <a:avLst/>
          </a:prstGeom>
          <a:solidFill>
            <a:schemeClr val="accent6">
              <a:lumMod val="20000"/>
              <a:lumOff val="80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chemeClr val="tx1"/>
                </a:solidFill>
                <a:latin typeface="Times New Roman" panose="02020603050405020304" pitchFamily="18" charset="0"/>
                <a:cs typeface="Times New Roman" panose="02020603050405020304" pitchFamily="18" charset="0"/>
              </a:rPr>
              <a:t>∆S</a:t>
            </a:r>
            <a:r>
              <a:rPr lang="sr-Latn-BA" sz="1800" dirty="0">
                <a:solidFill>
                  <a:schemeClr val="tx1"/>
                </a:solidFill>
                <a:latin typeface="Times New Roman" panose="02020603050405020304" pitchFamily="18" charset="0"/>
                <a:cs typeface="Times New Roman" panose="02020603050405020304" pitchFamily="18" charset="0"/>
              </a:rPr>
              <a:t> /∆</a:t>
            </a:r>
            <a:r>
              <a:rPr lang="sr-Latn-BA" sz="1800" dirty="0" smtClean="0">
                <a:solidFill>
                  <a:schemeClr val="tx1"/>
                </a:solidFill>
                <a:latin typeface="Times New Roman" panose="02020603050405020304" pitchFamily="18" charset="0"/>
                <a:cs typeface="Times New Roman" panose="02020603050405020304" pitchFamily="18" charset="0"/>
              </a:rPr>
              <a:t>Y =s</a:t>
            </a:r>
            <a:endParaRPr lang="sr-Latn-BA" sz="1800" b="1" dirty="0" smtClean="0">
              <a:solidFill>
                <a:schemeClr val="tx1"/>
              </a:solidFill>
              <a:latin typeface="Times New Roman" panose="02020603050405020304" pitchFamily="18" charset="0"/>
              <a:cs typeface="Times New Roman" panose="02020603050405020304" pitchFamily="18" charset="0"/>
            </a:endParaRPr>
          </a:p>
        </p:txBody>
      </p:sp>
      <p:sp>
        <p:nvSpPr>
          <p:cNvPr id="18" name="Title 1"/>
          <p:cNvSpPr txBox="1">
            <a:spLocks/>
          </p:cNvSpPr>
          <p:nvPr/>
        </p:nvSpPr>
        <p:spPr>
          <a:xfrm>
            <a:off x="1817236" y="936316"/>
            <a:ext cx="2436093" cy="341196"/>
          </a:xfrm>
          <a:prstGeom prst="rect">
            <a:avLst/>
          </a:prstGeom>
          <a:ln/>
        </p:spPr>
        <p:style>
          <a:lnRef idx="1">
            <a:schemeClr val="accent4"/>
          </a:lnRef>
          <a:fillRef idx="2">
            <a:schemeClr val="accent4"/>
          </a:fillRef>
          <a:effectRef idx="1">
            <a:schemeClr val="accent4"/>
          </a:effectRef>
          <a:fontRef idx="minor">
            <a:schemeClr val="dk1"/>
          </a:fontRef>
        </p:style>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chemeClr val="tx1"/>
                </a:solidFill>
                <a:latin typeface="Times New Roman" panose="02020603050405020304" pitchFamily="18" charset="0"/>
                <a:cs typeface="Times New Roman" panose="02020603050405020304" pitchFamily="18" charset="0"/>
              </a:rPr>
              <a:t>Izvozni multiplikator </a:t>
            </a:r>
            <a:endParaRPr lang="sr-Latn-BA" sz="1800" b="1" dirty="0" smtClean="0">
              <a:solidFill>
                <a:srgbClr val="CC9900"/>
              </a:solidFill>
              <a:latin typeface="Times New Roman" panose="02020603050405020304" pitchFamily="18" charset="0"/>
              <a:cs typeface="Times New Roman" panose="02020603050405020304" pitchFamily="18" charset="0"/>
            </a:endParaRPr>
          </a:p>
        </p:txBody>
      </p:sp>
      <p:sp>
        <p:nvSpPr>
          <p:cNvPr id="20" name="Title 1"/>
          <p:cNvSpPr txBox="1">
            <a:spLocks/>
          </p:cNvSpPr>
          <p:nvPr/>
        </p:nvSpPr>
        <p:spPr>
          <a:xfrm>
            <a:off x="5890865" y="1683845"/>
            <a:ext cx="2917285" cy="404247"/>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Granična sklonost ka potrošnji</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22" name="Title 1"/>
          <p:cNvSpPr txBox="1">
            <a:spLocks/>
          </p:cNvSpPr>
          <p:nvPr/>
        </p:nvSpPr>
        <p:spPr>
          <a:xfrm>
            <a:off x="4452387" y="3424578"/>
            <a:ext cx="1478068" cy="367640"/>
          </a:xfrm>
          <a:prstGeom prst="rect">
            <a:avLst/>
          </a:prstGeom>
          <a:solidFill>
            <a:schemeClr val="accent6">
              <a:lumMod val="20000"/>
              <a:lumOff val="80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chemeClr val="tx1"/>
                </a:solidFill>
                <a:latin typeface="Times New Roman" panose="02020603050405020304" pitchFamily="18" charset="0"/>
                <a:cs typeface="Times New Roman" panose="02020603050405020304" pitchFamily="18" charset="0"/>
              </a:rPr>
              <a:t>∆M</a:t>
            </a:r>
            <a:r>
              <a:rPr lang="sr-Latn-BA" sz="1800" dirty="0">
                <a:solidFill>
                  <a:schemeClr val="tx1"/>
                </a:solidFill>
                <a:latin typeface="Times New Roman" panose="02020603050405020304" pitchFamily="18" charset="0"/>
                <a:cs typeface="Times New Roman" panose="02020603050405020304" pitchFamily="18" charset="0"/>
              </a:rPr>
              <a:t> /∆Y </a:t>
            </a:r>
            <a:r>
              <a:rPr lang="sr-Latn-BA" sz="1800" dirty="0" smtClean="0">
                <a:solidFill>
                  <a:schemeClr val="tx1"/>
                </a:solidFill>
                <a:latin typeface="Times New Roman" panose="02020603050405020304" pitchFamily="18" charset="0"/>
                <a:cs typeface="Times New Roman" panose="02020603050405020304" pitchFamily="18" charset="0"/>
              </a:rPr>
              <a:t>=m</a:t>
            </a:r>
            <a:endParaRPr lang="sr-Latn-BA" sz="1800" b="1" dirty="0" smtClean="0">
              <a:solidFill>
                <a:schemeClr val="tx1"/>
              </a:solidFill>
              <a:latin typeface="Times New Roman" panose="02020603050405020304" pitchFamily="18" charset="0"/>
              <a:cs typeface="Times New Roman" panose="02020603050405020304" pitchFamily="18" charset="0"/>
            </a:endParaRPr>
          </a:p>
        </p:txBody>
      </p:sp>
      <p:sp>
        <p:nvSpPr>
          <p:cNvPr id="24" name="Down Arrow 23"/>
          <p:cNvSpPr/>
          <p:nvPr/>
        </p:nvSpPr>
        <p:spPr>
          <a:xfrm>
            <a:off x="526471" y="1844663"/>
            <a:ext cx="434111" cy="1979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itle 1"/>
          <p:cNvSpPr txBox="1">
            <a:spLocks/>
          </p:cNvSpPr>
          <p:nvPr/>
        </p:nvSpPr>
        <p:spPr>
          <a:xfrm>
            <a:off x="6040983" y="2668203"/>
            <a:ext cx="2767167" cy="363984"/>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Granična sklonost ka štednji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27" name="Title 1"/>
          <p:cNvSpPr txBox="1">
            <a:spLocks/>
          </p:cNvSpPr>
          <p:nvPr/>
        </p:nvSpPr>
        <p:spPr>
          <a:xfrm>
            <a:off x="204842" y="2249140"/>
            <a:ext cx="4262582" cy="333368"/>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Pošto u otvorenoj ekonomiji </a:t>
            </a:r>
          </a:p>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30" name="Title 1"/>
          <p:cNvSpPr txBox="1">
            <a:spLocks/>
          </p:cNvSpPr>
          <p:nvPr/>
        </p:nvSpPr>
        <p:spPr>
          <a:xfrm>
            <a:off x="204842" y="1372330"/>
            <a:ext cx="3676073" cy="367640"/>
          </a:xfrm>
          <a:prstGeom prst="rect">
            <a:avLst/>
          </a:prstGeom>
          <a:solidFill>
            <a:schemeClr val="accent3">
              <a:lumMod val="75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chemeClr val="tx1"/>
                </a:solidFill>
                <a:latin typeface="Times New Roman" panose="02020603050405020304" pitchFamily="18" charset="0"/>
                <a:cs typeface="Times New Roman" panose="02020603050405020304" pitchFamily="18" charset="0"/>
              </a:rPr>
              <a:t>∆ Y/ ∆X = </a:t>
            </a:r>
            <a:r>
              <a:rPr lang="sr-Latn-BA" sz="1800" dirty="0">
                <a:solidFill>
                  <a:schemeClr val="tx1"/>
                </a:solidFill>
                <a:latin typeface="Times New Roman" panose="02020603050405020304" pitchFamily="18" charset="0"/>
                <a:cs typeface="Times New Roman" panose="02020603050405020304" pitchFamily="18" charset="0"/>
              </a:rPr>
              <a:t> </a:t>
            </a:r>
            <a:r>
              <a:rPr lang="sr-Latn-BA" sz="1800" dirty="0" smtClean="0">
                <a:solidFill>
                  <a:schemeClr val="tx1"/>
                </a:solidFill>
                <a:latin typeface="Times New Roman" panose="02020603050405020304" pitchFamily="18" charset="0"/>
                <a:cs typeface="Times New Roman" panose="02020603050405020304" pitchFamily="18" charset="0"/>
              </a:rPr>
              <a:t>1/(</a:t>
            </a:r>
            <a:r>
              <a:rPr lang="sr-Latn-BA" sz="1800" dirty="0">
                <a:solidFill>
                  <a:schemeClr val="tx1"/>
                </a:solidFill>
                <a:latin typeface="Times New Roman" panose="02020603050405020304" pitchFamily="18" charset="0"/>
                <a:cs typeface="Times New Roman" panose="02020603050405020304" pitchFamily="18" charset="0"/>
              </a:rPr>
              <a:t>∆S /∆Y </a:t>
            </a:r>
            <a:r>
              <a:rPr lang="sr-Latn-BA" sz="1800" dirty="0" smtClean="0">
                <a:solidFill>
                  <a:schemeClr val="tx1"/>
                </a:solidFill>
                <a:latin typeface="Times New Roman" panose="02020603050405020304" pitchFamily="18" charset="0"/>
                <a:cs typeface="Times New Roman" panose="02020603050405020304" pitchFamily="18" charset="0"/>
              </a:rPr>
              <a:t>+</a:t>
            </a:r>
            <a:r>
              <a:rPr lang="sr-Latn-BA" sz="1800" dirty="0">
                <a:solidFill>
                  <a:schemeClr val="tx1"/>
                </a:solidFill>
                <a:latin typeface="Times New Roman" panose="02020603050405020304" pitchFamily="18" charset="0"/>
                <a:cs typeface="Times New Roman" panose="02020603050405020304" pitchFamily="18" charset="0"/>
              </a:rPr>
              <a:t> ∆M /∆Y </a:t>
            </a:r>
            <a:r>
              <a:rPr lang="sr-Latn-BA" sz="1800" dirty="0" smtClean="0">
                <a:solidFill>
                  <a:schemeClr val="tx1"/>
                </a:solidFill>
                <a:latin typeface="Times New Roman" panose="02020603050405020304" pitchFamily="18" charset="0"/>
                <a:cs typeface="Times New Roman" panose="02020603050405020304" pitchFamily="18" charset="0"/>
              </a:rPr>
              <a:t>) </a:t>
            </a:r>
            <a:endParaRPr lang="sr-Latn-BA" sz="1800" b="1" dirty="0" smtClean="0">
              <a:solidFill>
                <a:srgbClr val="CC9900"/>
              </a:solidFill>
              <a:latin typeface="Times New Roman" panose="02020603050405020304" pitchFamily="18" charset="0"/>
              <a:cs typeface="Times New Roman" panose="02020603050405020304" pitchFamily="18" charset="0"/>
            </a:endParaRPr>
          </a:p>
        </p:txBody>
      </p:sp>
      <p:sp>
        <p:nvSpPr>
          <p:cNvPr id="32" name="Title 1"/>
          <p:cNvSpPr txBox="1">
            <a:spLocks/>
          </p:cNvSpPr>
          <p:nvPr/>
        </p:nvSpPr>
        <p:spPr>
          <a:xfrm>
            <a:off x="5165889" y="5748485"/>
            <a:ext cx="2898913" cy="352804"/>
          </a:xfrm>
          <a:prstGeom prst="rect">
            <a:avLst/>
          </a:prstGeom>
          <a:solidFill>
            <a:schemeClr val="accent3">
              <a:lumMod val="75000"/>
            </a:schemeClr>
          </a:solidFill>
        </p:spPr>
        <p:style>
          <a:lnRef idx="2">
            <a:schemeClr val="accent4"/>
          </a:lnRef>
          <a:fillRef idx="1">
            <a:schemeClr val="lt1"/>
          </a:fillRef>
          <a:effectRef idx="0">
            <a:schemeClr val="accent4"/>
          </a:effectRef>
          <a:fontRef idx="minor">
            <a:schemeClr val="dk1"/>
          </a:fontRef>
        </p:style>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b="1" i="1" dirty="0" smtClean="0">
                <a:solidFill>
                  <a:schemeClr val="bg1"/>
                </a:solidFill>
                <a:latin typeface="Times New Roman" panose="02020603050405020304" pitchFamily="18" charset="0"/>
                <a:cs typeface="Times New Roman" panose="02020603050405020304" pitchFamily="18" charset="0"/>
              </a:rPr>
              <a:t>Multiplikator spoljne trgovine</a:t>
            </a:r>
            <a:endParaRPr lang="sr-Latn-BA" sz="1600" dirty="0">
              <a:solidFill>
                <a:schemeClr val="bg1"/>
              </a:solidFill>
              <a:latin typeface="Times New Roman" panose="02020603050405020304" pitchFamily="18" charset="0"/>
              <a:cs typeface="Times New Roman" panose="02020603050405020304" pitchFamily="18" charset="0"/>
            </a:endParaRPr>
          </a:p>
        </p:txBody>
      </p:sp>
      <p:sp>
        <p:nvSpPr>
          <p:cNvPr id="36" name="Title 1"/>
          <p:cNvSpPr txBox="1">
            <a:spLocks/>
          </p:cNvSpPr>
          <p:nvPr/>
        </p:nvSpPr>
        <p:spPr>
          <a:xfrm>
            <a:off x="102286" y="2593301"/>
            <a:ext cx="3676073" cy="367640"/>
          </a:xfrm>
          <a:prstGeom prst="rect">
            <a:avLst/>
          </a:prstGeom>
          <a:solidFill>
            <a:schemeClr val="accent6">
              <a:lumMod val="20000"/>
              <a:lumOff val="80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chemeClr val="tx1"/>
                </a:solidFill>
                <a:latin typeface="Times New Roman" panose="02020603050405020304" pitchFamily="18" charset="0"/>
                <a:cs typeface="Times New Roman" panose="02020603050405020304" pitchFamily="18" charset="0"/>
              </a:rPr>
              <a:t>∆C/∆Y +</a:t>
            </a:r>
            <a:r>
              <a:rPr lang="sr-Latn-BA" sz="1800" dirty="0">
                <a:solidFill>
                  <a:schemeClr val="tx1"/>
                </a:solidFill>
                <a:latin typeface="Times New Roman" panose="02020603050405020304" pitchFamily="18" charset="0"/>
                <a:cs typeface="Times New Roman" panose="02020603050405020304" pitchFamily="18" charset="0"/>
              </a:rPr>
              <a:t> </a:t>
            </a:r>
            <a:r>
              <a:rPr lang="sr-Latn-BA" sz="1800" dirty="0" smtClean="0">
                <a:solidFill>
                  <a:schemeClr val="tx1"/>
                </a:solidFill>
                <a:latin typeface="Times New Roman" panose="02020603050405020304" pitchFamily="18" charset="0"/>
                <a:cs typeface="Times New Roman" panose="02020603050405020304" pitchFamily="18" charset="0"/>
              </a:rPr>
              <a:t>∆S/∆Y +</a:t>
            </a:r>
            <a:r>
              <a:rPr lang="sr-Latn-BA" sz="1800" dirty="0">
                <a:solidFill>
                  <a:schemeClr val="tx1"/>
                </a:solidFill>
                <a:latin typeface="Times New Roman" panose="02020603050405020304" pitchFamily="18" charset="0"/>
                <a:cs typeface="Times New Roman" panose="02020603050405020304" pitchFamily="18" charset="0"/>
              </a:rPr>
              <a:t> </a:t>
            </a:r>
            <a:r>
              <a:rPr lang="sr-Latn-BA" sz="1800" dirty="0" smtClean="0">
                <a:solidFill>
                  <a:schemeClr val="tx1"/>
                </a:solidFill>
                <a:latin typeface="Times New Roman" panose="02020603050405020304" pitchFamily="18" charset="0"/>
                <a:cs typeface="Times New Roman" panose="02020603050405020304" pitchFamily="18" charset="0"/>
              </a:rPr>
              <a:t>∆M/</a:t>
            </a:r>
            <a:r>
              <a:rPr lang="sr-Latn-BA" sz="1800" dirty="0">
                <a:solidFill>
                  <a:schemeClr val="tx1"/>
                </a:solidFill>
                <a:latin typeface="Times New Roman" panose="02020603050405020304" pitchFamily="18" charset="0"/>
                <a:cs typeface="Times New Roman" panose="02020603050405020304" pitchFamily="18" charset="0"/>
              </a:rPr>
              <a:t>∆</a:t>
            </a:r>
            <a:r>
              <a:rPr lang="sr-Latn-BA" sz="1800" dirty="0" smtClean="0">
                <a:solidFill>
                  <a:schemeClr val="tx1"/>
                </a:solidFill>
                <a:latin typeface="Times New Roman" panose="02020603050405020304" pitchFamily="18" charset="0"/>
                <a:cs typeface="Times New Roman" panose="02020603050405020304" pitchFamily="18" charset="0"/>
              </a:rPr>
              <a:t>Y = 1 </a:t>
            </a:r>
            <a:endParaRPr lang="sr-Latn-BA" sz="1800" b="1" dirty="0" smtClean="0">
              <a:solidFill>
                <a:schemeClr val="tx1"/>
              </a:solidFill>
              <a:latin typeface="Times New Roman" panose="02020603050405020304" pitchFamily="18" charset="0"/>
              <a:cs typeface="Times New Roman" panose="02020603050405020304" pitchFamily="18" charset="0"/>
            </a:endParaRPr>
          </a:p>
        </p:txBody>
      </p:sp>
      <p:sp>
        <p:nvSpPr>
          <p:cNvPr id="37" name="Title 1"/>
          <p:cNvSpPr txBox="1">
            <a:spLocks/>
          </p:cNvSpPr>
          <p:nvPr/>
        </p:nvSpPr>
        <p:spPr>
          <a:xfrm>
            <a:off x="153085" y="3035546"/>
            <a:ext cx="3596878" cy="423207"/>
          </a:xfrm>
          <a:prstGeom prst="rect">
            <a:avLst/>
          </a:prstGeom>
          <a:solidFill>
            <a:schemeClr val="bg1"/>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chemeClr val="tx1"/>
                </a:solidFill>
                <a:latin typeface="Times New Roman" panose="02020603050405020304" pitchFamily="18" charset="0"/>
                <a:cs typeface="Times New Roman" panose="02020603050405020304" pitchFamily="18" charset="0"/>
              </a:rPr>
              <a:t>Zbir ove tri granične sklonosti je = 1</a:t>
            </a:r>
            <a:endParaRPr lang="sr-Latn-BA" sz="1800" b="1" dirty="0" smtClean="0">
              <a:solidFill>
                <a:schemeClr val="tx1"/>
              </a:solidFill>
              <a:latin typeface="Times New Roman" panose="02020603050405020304" pitchFamily="18" charset="0"/>
              <a:cs typeface="Times New Roman" panose="02020603050405020304" pitchFamily="18" charset="0"/>
            </a:endParaRPr>
          </a:p>
        </p:txBody>
      </p:sp>
      <p:sp>
        <p:nvSpPr>
          <p:cNvPr id="38" name="Title 1"/>
          <p:cNvSpPr txBox="1">
            <a:spLocks/>
          </p:cNvSpPr>
          <p:nvPr/>
        </p:nvSpPr>
        <p:spPr>
          <a:xfrm>
            <a:off x="4382231" y="1667699"/>
            <a:ext cx="1427004" cy="367640"/>
          </a:xfrm>
          <a:prstGeom prst="rect">
            <a:avLst/>
          </a:prstGeom>
          <a:solidFill>
            <a:schemeClr val="accent6">
              <a:lumMod val="20000"/>
              <a:lumOff val="80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chemeClr val="tx1"/>
                </a:solidFill>
                <a:latin typeface="Times New Roman" panose="02020603050405020304" pitchFamily="18" charset="0"/>
                <a:cs typeface="Times New Roman" panose="02020603050405020304" pitchFamily="18" charset="0"/>
              </a:rPr>
              <a:t>∆C </a:t>
            </a:r>
            <a:r>
              <a:rPr lang="sr-Latn-BA" sz="1800" dirty="0">
                <a:solidFill>
                  <a:schemeClr val="tx1"/>
                </a:solidFill>
                <a:latin typeface="Times New Roman" panose="02020603050405020304" pitchFamily="18" charset="0"/>
                <a:cs typeface="Times New Roman" panose="02020603050405020304" pitchFamily="18" charset="0"/>
              </a:rPr>
              <a:t>/∆</a:t>
            </a:r>
            <a:r>
              <a:rPr lang="sr-Latn-BA" sz="1800" dirty="0" smtClean="0">
                <a:solidFill>
                  <a:schemeClr val="tx1"/>
                </a:solidFill>
                <a:latin typeface="Times New Roman" panose="02020603050405020304" pitchFamily="18" charset="0"/>
                <a:cs typeface="Times New Roman" panose="02020603050405020304" pitchFamily="18" charset="0"/>
              </a:rPr>
              <a:t>Y =b</a:t>
            </a:r>
            <a:endParaRPr lang="sr-Latn-BA" sz="1800" b="1" dirty="0" smtClean="0">
              <a:solidFill>
                <a:schemeClr val="tx1"/>
              </a:solidFill>
              <a:latin typeface="Times New Roman" panose="02020603050405020304" pitchFamily="18" charset="0"/>
              <a:cs typeface="Times New Roman" panose="02020603050405020304" pitchFamily="18" charset="0"/>
            </a:endParaRPr>
          </a:p>
        </p:txBody>
      </p:sp>
      <p:sp>
        <p:nvSpPr>
          <p:cNvPr id="39" name="Title 1"/>
          <p:cNvSpPr txBox="1">
            <a:spLocks/>
          </p:cNvSpPr>
          <p:nvPr/>
        </p:nvSpPr>
        <p:spPr>
          <a:xfrm>
            <a:off x="314040" y="4184452"/>
            <a:ext cx="6055965" cy="814452"/>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Izvozni multiplikator (kao i investicioni) u zatvorenoj ekonomoiji je </a:t>
            </a:r>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direktno srazmjeran graničnoj sklonosti ka potrošnji </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i </a:t>
            </a:r>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obrnuto</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srazmjeran </a:t>
            </a:r>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graničnim sklonostima štednje i uvoza</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41" name="Title 1"/>
          <p:cNvSpPr txBox="1">
            <a:spLocks/>
          </p:cNvSpPr>
          <p:nvPr/>
        </p:nvSpPr>
        <p:spPr>
          <a:xfrm>
            <a:off x="113487" y="3688737"/>
            <a:ext cx="3676073" cy="367640"/>
          </a:xfrm>
          <a:prstGeom prst="rect">
            <a:avLst/>
          </a:prstGeom>
          <a:solidFill>
            <a:schemeClr val="accent6">
              <a:lumMod val="20000"/>
              <a:lumOff val="80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chemeClr val="tx1"/>
                </a:solidFill>
                <a:latin typeface="Times New Roman" panose="02020603050405020304" pitchFamily="18" charset="0"/>
                <a:cs typeface="Times New Roman" panose="02020603050405020304" pitchFamily="18" charset="0"/>
              </a:rPr>
              <a:t> ∆S/∆Y +</a:t>
            </a:r>
            <a:r>
              <a:rPr lang="sr-Latn-BA" sz="1800" dirty="0">
                <a:solidFill>
                  <a:schemeClr val="tx1"/>
                </a:solidFill>
                <a:latin typeface="Times New Roman" panose="02020603050405020304" pitchFamily="18" charset="0"/>
                <a:cs typeface="Times New Roman" panose="02020603050405020304" pitchFamily="18" charset="0"/>
              </a:rPr>
              <a:t> </a:t>
            </a:r>
            <a:r>
              <a:rPr lang="sr-Latn-BA" sz="1800" dirty="0" smtClean="0">
                <a:solidFill>
                  <a:schemeClr val="tx1"/>
                </a:solidFill>
                <a:latin typeface="Times New Roman" panose="02020603050405020304" pitchFamily="18" charset="0"/>
                <a:cs typeface="Times New Roman" panose="02020603050405020304" pitchFamily="18" charset="0"/>
              </a:rPr>
              <a:t>∆M/</a:t>
            </a:r>
            <a:r>
              <a:rPr lang="sr-Latn-BA" sz="1800" dirty="0">
                <a:solidFill>
                  <a:schemeClr val="tx1"/>
                </a:solidFill>
                <a:latin typeface="Times New Roman" panose="02020603050405020304" pitchFamily="18" charset="0"/>
                <a:cs typeface="Times New Roman" panose="02020603050405020304" pitchFamily="18" charset="0"/>
              </a:rPr>
              <a:t>∆</a:t>
            </a:r>
            <a:r>
              <a:rPr lang="sr-Latn-BA" sz="1800" dirty="0" smtClean="0">
                <a:solidFill>
                  <a:schemeClr val="tx1"/>
                </a:solidFill>
                <a:latin typeface="Times New Roman" panose="02020603050405020304" pitchFamily="18" charset="0"/>
                <a:cs typeface="Times New Roman" panose="02020603050405020304" pitchFamily="18" charset="0"/>
              </a:rPr>
              <a:t>Y = 1-</a:t>
            </a:r>
            <a:r>
              <a:rPr lang="sr-Latn-BA" sz="1800" dirty="0">
                <a:solidFill>
                  <a:schemeClr val="tx1"/>
                </a:solidFill>
                <a:latin typeface="Times New Roman" panose="02020603050405020304" pitchFamily="18" charset="0"/>
                <a:cs typeface="Times New Roman" panose="02020603050405020304" pitchFamily="18" charset="0"/>
              </a:rPr>
              <a:t> ∆C/∆Y</a:t>
            </a:r>
            <a:r>
              <a:rPr lang="sr-Latn-BA" sz="1800" dirty="0" smtClean="0">
                <a:solidFill>
                  <a:schemeClr val="tx1"/>
                </a:solidFill>
                <a:latin typeface="Times New Roman" panose="02020603050405020304" pitchFamily="18" charset="0"/>
                <a:cs typeface="Times New Roman" panose="02020603050405020304" pitchFamily="18" charset="0"/>
              </a:rPr>
              <a:t> </a:t>
            </a:r>
            <a:endParaRPr lang="sr-Latn-BA" sz="1800" b="1" dirty="0" smtClean="0">
              <a:solidFill>
                <a:schemeClr val="tx1"/>
              </a:solidFill>
              <a:latin typeface="Times New Roman" panose="02020603050405020304" pitchFamily="18" charset="0"/>
              <a:cs typeface="Times New Roman" panose="02020603050405020304" pitchFamily="18" charset="0"/>
            </a:endParaRPr>
          </a:p>
        </p:txBody>
      </p:sp>
      <p:cxnSp>
        <p:nvCxnSpPr>
          <p:cNvPr id="7" name="Straight Connector 6"/>
          <p:cNvCxnSpPr/>
          <p:nvPr/>
        </p:nvCxnSpPr>
        <p:spPr>
          <a:xfrm flipV="1">
            <a:off x="1357744" y="2923034"/>
            <a:ext cx="1653604" cy="4858"/>
          </a:xfrm>
          <a:prstGeom prst="line">
            <a:avLst/>
          </a:prstGeom>
          <a:ln w="28575">
            <a:solidFill>
              <a:srgbClr val="FF66CC"/>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772120" y="1723100"/>
            <a:ext cx="1940898" cy="10774"/>
          </a:xfrm>
          <a:prstGeom prst="line">
            <a:avLst/>
          </a:prstGeom>
          <a:ln w="28575">
            <a:solidFill>
              <a:srgbClr val="CC99F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526471" y="3998526"/>
            <a:ext cx="1658075" cy="0"/>
          </a:xfrm>
          <a:prstGeom prst="line">
            <a:avLst/>
          </a:prstGeom>
          <a:ln w="28575">
            <a:solidFill>
              <a:srgbClr val="CC99FF"/>
            </a:solidFill>
          </a:ln>
        </p:spPr>
        <p:style>
          <a:lnRef idx="1">
            <a:schemeClr val="accent1"/>
          </a:lnRef>
          <a:fillRef idx="0">
            <a:schemeClr val="accent1"/>
          </a:fillRef>
          <a:effectRef idx="0">
            <a:schemeClr val="accent1"/>
          </a:effectRef>
          <a:fontRef idx="minor">
            <a:schemeClr val="tx1"/>
          </a:fontRef>
        </p:style>
      </p:cxnSp>
      <p:sp>
        <p:nvSpPr>
          <p:cNvPr id="44" name="Title 1"/>
          <p:cNvSpPr txBox="1">
            <a:spLocks/>
          </p:cNvSpPr>
          <p:nvPr/>
        </p:nvSpPr>
        <p:spPr>
          <a:xfrm>
            <a:off x="6082049" y="3451988"/>
            <a:ext cx="2767167" cy="363984"/>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Granična sklonost ka uvozu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15" name="Curved Left Arrow 14"/>
          <p:cNvSpPr/>
          <p:nvPr/>
        </p:nvSpPr>
        <p:spPr>
          <a:xfrm>
            <a:off x="3789560" y="2923034"/>
            <a:ext cx="383526" cy="88719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5" name="Title 1"/>
          <p:cNvSpPr txBox="1">
            <a:spLocks/>
          </p:cNvSpPr>
          <p:nvPr/>
        </p:nvSpPr>
        <p:spPr>
          <a:xfrm>
            <a:off x="323276" y="5057933"/>
            <a:ext cx="6055965" cy="814452"/>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Može da se računa i kao 1 / (1-</a:t>
            </a:r>
            <a:r>
              <a:rPr lang="sr-Latn-BA" sz="1600" dirty="0">
                <a:solidFill>
                  <a:schemeClr val="tx1"/>
                </a:solidFill>
                <a:latin typeface="Times New Roman" panose="02020603050405020304" pitchFamily="18" charset="0"/>
                <a:cs typeface="Times New Roman" panose="02020603050405020304" pitchFamily="18" charset="0"/>
              </a:rPr>
              <a:t> ∆C/∆Y </a:t>
            </a:r>
            <a:r>
              <a:rPr lang="sr-Latn-BA" sz="1600" dirty="0" smtClean="0">
                <a:solidFill>
                  <a:schemeClr val="tx1"/>
                </a:solidFill>
                <a:latin typeface="Times New Roman" panose="02020603050405020304" pitchFamily="18" charset="0"/>
                <a:cs typeface="Times New Roman" panose="02020603050405020304" pitchFamily="18" charset="0"/>
              </a:rPr>
              <a:t>) isto kao investicioni, samo što je sad otvorena ekonomija pa imamo i m=</a:t>
            </a:r>
            <a:r>
              <a:rPr lang="sr-Latn-BA" sz="1600" dirty="0">
                <a:solidFill>
                  <a:schemeClr val="tx1"/>
                </a:solidFill>
                <a:latin typeface="Times New Roman" panose="02020603050405020304" pitchFamily="18" charset="0"/>
                <a:cs typeface="Times New Roman" panose="02020603050405020304" pitchFamily="18" charset="0"/>
              </a:rPr>
              <a:t> ∆M /∆</a:t>
            </a:r>
            <a:r>
              <a:rPr lang="sr-Latn-BA" sz="1600" dirty="0" smtClean="0">
                <a:solidFill>
                  <a:schemeClr val="tx1"/>
                </a:solidFill>
                <a:latin typeface="Times New Roman" panose="02020603050405020304" pitchFamily="18" charset="0"/>
                <a:cs typeface="Times New Roman" panose="02020603050405020304" pitchFamily="18" charset="0"/>
              </a:rPr>
              <a:t>Y.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46" name="Title 1"/>
          <p:cNvSpPr txBox="1">
            <a:spLocks/>
          </p:cNvSpPr>
          <p:nvPr/>
        </p:nvSpPr>
        <p:spPr>
          <a:xfrm>
            <a:off x="593421" y="5771976"/>
            <a:ext cx="2898913" cy="352804"/>
          </a:xfrm>
          <a:prstGeom prst="rect">
            <a:avLst/>
          </a:prstGeom>
          <a:solidFill>
            <a:schemeClr val="accent1">
              <a:lumMod val="50000"/>
            </a:schemeClr>
          </a:solidFill>
          <a:ln>
            <a:solidFill>
              <a:srgbClr val="0070C0"/>
            </a:solidFill>
          </a:ln>
        </p:spPr>
        <p:style>
          <a:lnRef idx="2">
            <a:schemeClr val="accent4"/>
          </a:lnRef>
          <a:fillRef idx="1">
            <a:schemeClr val="lt1"/>
          </a:fillRef>
          <a:effectRef idx="0">
            <a:schemeClr val="accent4"/>
          </a:effectRef>
          <a:fontRef idx="minor">
            <a:schemeClr val="dk1"/>
          </a:fontRef>
        </p:style>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b="1" i="1" dirty="0" smtClean="0">
                <a:solidFill>
                  <a:schemeClr val="bg1"/>
                </a:solidFill>
                <a:latin typeface="Times New Roman" panose="02020603050405020304" pitchFamily="18" charset="0"/>
                <a:cs typeface="Times New Roman" panose="02020603050405020304" pitchFamily="18" charset="0"/>
              </a:rPr>
              <a:t>Investicioni multiplikator </a:t>
            </a:r>
            <a:endParaRPr lang="sr-Latn-BA" sz="1600" dirty="0">
              <a:solidFill>
                <a:schemeClr val="bg1"/>
              </a:solidFill>
              <a:latin typeface="Times New Roman" panose="02020603050405020304" pitchFamily="18" charset="0"/>
              <a:cs typeface="Times New Roman" panose="02020603050405020304" pitchFamily="18" charset="0"/>
            </a:endParaRPr>
          </a:p>
        </p:txBody>
      </p:sp>
      <p:sp>
        <p:nvSpPr>
          <p:cNvPr id="47" name="Title 1"/>
          <p:cNvSpPr txBox="1">
            <a:spLocks/>
          </p:cNvSpPr>
          <p:nvPr/>
        </p:nvSpPr>
        <p:spPr>
          <a:xfrm>
            <a:off x="603646" y="6233624"/>
            <a:ext cx="2898913" cy="352804"/>
          </a:xfrm>
          <a:prstGeom prst="rect">
            <a:avLst/>
          </a:prstGeom>
          <a:solidFill>
            <a:schemeClr val="bg1"/>
          </a:solidFill>
          <a:ln>
            <a:solidFill>
              <a:srgbClr val="0070C0"/>
            </a:solidFill>
            <a:prstDash val="sysDash"/>
          </a:ln>
        </p:spPr>
        <p:style>
          <a:lnRef idx="2">
            <a:schemeClr val="accent4"/>
          </a:lnRef>
          <a:fillRef idx="1">
            <a:schemeClr val="lt1"/>
          </a:fillRef>
          <a:effectRef idx="0">
            <a:schemeClr val="accent4"/>
          </a:effectRef>
          <a:fontRef idx="minor">
            <a:schemeClr val="dk1"/>
          </a:fontRef>
        </p:style>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b="1" i="1" dirty="0" smtClean="0">
                <a:solidFill>
                  <a:schemeClr val="tx1"/>
                </a:solidFill>
                <a:latin typeface="Times New Roman" panose="02020603050405020304" pitchFamily="18" charset="0"/>
                <a:cs typeface="Times New Roman" panose="02020603050405020304" pitchFamily="18" charset="0"/>
              </a:rPr>
              <a:t>U zatvorenoj ekonomiji </a:t>
            </a:r>
            <a:endParaRPr lang="sr-Latn-BA" sz="1600" dirty="0">
              <a:solidFill>
                <a:schemeClr val="tx1"/>
              </a:solidFill>
              <a:latin typeface="Times New Roman" panose="02020603050405020304" pitchFamily="18" charset="0"/>
              <a:cs typeface="Times New Roman" panose="02020603050405020304" pitchFamily="18" charset="0"/>
            </a:endParaRPr>
          </a:p>
        </p:txBody>
      </p:sp>
      <p:sp>
        <p:nvSpPr>
          <p:cNvPr id="48" name="Title 1"/>
          <p:cNvSpPr txBox="1">
            <a:spLocks/>
          </p:cNvSpPr>
          <p:nvPr/>
        </p:nvSpPr>
        <p:spPr>
          <a:xfrm>
            <a:off x="5176114" y="6143693"/>
            <a:ext cx="2898913" cy="352804"/>
          </a:xfrm>
          <a:prstGeom prst="rect">
            <a:avLst/>
          </a:prstGeom>
          <a:solidFill>
            <a:schemeClr val="bg1"/>
          </a:solidFill>
          <a:ln>
            <a:solidFill>
              <a:srgbClr val="0070C0"/>
            </a:solidFill>
            <a:prstDash val="sysDash"/>
          </a:ln>
        </p:spPr>
        <p:style>
          <a:lnRef idx="2">
            <a:schemeClr val="accent4"/>
          </a:lnRef>
          <a:fillRef idx="1">
            <a:schemeClr val="lt1"/>
          </a:fillRef>
          <a:effectRef idx="0">
            <a:schemeClr val="accent4"/>
          </a:effectRef>
          <a:fontRef idx="minor">
            <a:schemeClr val="dk1"/>
          </a:fontRef>
        </p:style>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b="1" i="1" dirty="0" smtClean="0">
                <a:solidFill>
                  <a:schemeClr val="tx1"/>
                </a:solidFill>
                <a:latin typeface="Times New Roman" panose="02020603050405020304" pitchFamily="18" charset="0"/>
                <a:cs typeface="Times New Roman" panose="02020603050405020304" pitchFamily="18" charset="0"/>
              </a:rPr>
              <a:t>U otvorenoj ekonomiji </a:t>
            </a:r>
            <a:endParaRPr lang="sr-Latn-BA" sz="1600" dirty="0">
              <a:solidFill>
                <a:schemeClr val="tx1"/>
              </a:solidFill>
              <a:latin typeface="Times New Roman" panose="02020603050405020304" pitchFamily="18" charset="0"/>
              <a:cs typeface="Times New Roman" panose="02020603050405020304" pitchFamily="18" charset="0"/>
            </a:endParaRPr>
          </a:p>
        </p:txBody>
      </p:sp>
      <p:sp>
        <p:nvSpPr>
          <p:cNvPr id="21" name="Left-Right Arrow 20"/>
          <p:cNvSpPr/>
          <p:nvPr/>
        </p:nvSpPr>
        <p:spPr>
          <a:xfrm>
            <a:off x="3668768" y="5891600"/>
            <a:ext cx="1330912" cy="638050"/>
          </a:xfrm>
          <a:prstGeom prst="leftRightArrow">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itle 1"/>
          <p:cNvSpPr txBox="1">
            <a:spLocks/>
          </p:cNvSpPr>
          <p:nvPr/>
        </p:nvSpPr>
        <p:spPr>
          <a:xfrm>
            <a:off x="4382231" y="2020911"/>
            <a:ext cx="4327660" cy="228230"/>
          </a:xfrm>
          <a:prstGeom prst="rect">
            <a:avLst/>
          </a:prstGeom>
          <a:solidFill>
            <a:schemeClr val="bg1">
              <a:lumMod val="7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400" dirty="0" smtClean="0">
                <a:solidFill>
                  <a:schemeClr val="tx1">
                    <a:lumMod val="65000"/>
                    <a:lumOff val="35000"/>
                  </a:schemeClr>
                </a:solidFill>
                <a:latin typeface="Times New Roman" panose="02020603050405020304" pitchFamily="18" charset="0"/>
                <a:cs typeface="Times New Roman" panose="02020603050405020304" pitchFamily="18" charset="0"/>
              </a:rPr>
              <a:t>= Porast potrošnje u jednoj jedinici porasta dohodka</a:t>
            </a:r>
            <a:endParaRPr lang="sr-Latn-BA" sz="14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50" name="Title 1"/>
          <p:cNvSpPr txBox="1">
            <a:spLocks/>
          </p:cNvSpPr>
          <p:nvPr/>
        </p:nvSpPr>
        <p:spPr>
          <a:xfrm>
            <a:off x="4461740" y="3001570"/>
            <a:ext cx="4327660" cy="228230"/>
          </a:xfrm>
          <a:prstGeom prst="rect">
            <a:avLst/>
          </a:prstGeom>
          <a:solidFill>
            <a:schemeClr val="bg1">
              <a:lumMod val="7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400" dirty="0" smtClean="0">
                <a:solidFill>
                  <a:schemeClr val="tx1">
                    <a:lumMod val="65000"/>
                    <a:lumOff val="35000"/>
                  </a:schemeClr>
                </a:solidFill>
                <a:latin typeface="Times New Roman" panose="02020603050405020304" pitchFamily="18" charset="0"/>
                <a:cs typeface="Times New Roman" panose="02020603050405020304" pitchFamily="18" charset="0"/>
              </a:rPr>
              <a:t>= Porast štednje  u jednoj jedinici porasta dohodka</a:t>
            </a:r>
            <a:endParaRPr lang="sr-Latn-BA" sz="14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51" name="Title 1"/>
          <p:cNvSpPr txBox="1">
            <a:spLocks/>
          </p:cNvSpPr>
          <p:nvPr/>
        </p:nvSpPr>
        <p:spPr>
          <a:xfrm>
            <a:off x="4451515" y="3838732"/>
            <a:ext cx="4327660" cy="228230"/>
          </a:xfrm>
          <a:prstGeom prst="rect">
            <a:avLst/>
          </a:prstGeom>
          <a:solidFill>
            <a:schemeClr val="bg1">
              <a:lumMod val="7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400" dirty="0" smtClean="0">
                <a:solidFill>
                  <a:schemeClr val="tx1">
                    <a:lumMod val="65000"/>
                    <a:lumOff val="35000"/>
                  </a:schemeClr>
                </a:solidFill>
                <a:latin typeface="Times New Roman" panose="02020603050405020304" pitchFamily="18" charset="0"/>
                <a:cs typeface="Times New Roman" panose="02020603050405020304" pitchFamily="18" charset="0"/>
              </a:rPr>
              <a:t>= Porast uvoza  u jednoj jedinici porasta dohodka</a:t>
            </a:r>
            <a:endParaRPr lang="sr-Latn-BA" sz="14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35" name="Title 1"/>
          <p:cNvSpPr txBox="1">
            <a:spLocks/>
          </p:cNvSpPr>
          <p:nvPr/>
        </p:nvSpPr>
        <p:spPr>
          <a:xfrm>
            <a:off x="6347689" y="270833"/>
            <a:ext cx="2630055" cy="578321"/>
          </a:xfrm>
          <a:prstGeom prst="rect">
            <a:avLst/>
          </a:prstGeom>
          <a:ln/>
        </p:spPr>
        <p:style>
          <a:lnRef idx="1">
            <a:schemeClr val="accent4"/>
          </a:lnRef>
          <a:fillRef idx="2">
            <a:schemeClr val="accent4"/>
          </a:fillRef>
          <a:effectRef idx="1">
            <a:schemeClr val="accent4"/>
          </a:effectRef>
          <a:fontRef idx="minor">
            <a:schemeClr val="dk1"/>
          </a:fontRef>
        </p:style>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chemeClr val="tx1"/>
                </a:solidFill>
                <a:latin typeface="Times New Roman" panose="02020603050405020304" pitchFamily="18" charset="0"/>
                <a:cs typeface="Times New Roman" panose="02020603050405020304" pitchFamily="18" charset="0"/>
              </a:rPr>
              <a:t>spoljnotrgovinski multiplikator </a:t>
            </a:r>
            <a:endParaRPr lang="sr-Latn-BA" sz="1800" b="1" dirty="0" smtClean="0">
              <a:solidFill>
                <a:srgbClr val="CC99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19574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21</a:t>
            </a:fld>
            <a:endParaRPr lang="en-US" dirty="0"/>
          </a:p>
        </p:txBody>
      </p:sp>
      <p:sp>
        <p:nvSpPr>
          <p:cNvPr id="4" name="Rounded Rectangle 3"/>
          <p:cNvSpPr/>
          <p:nvPr/>
        </p:nvSpPr>
        <p:spPr>
          <a:xfrm>
            <a:off x="102286" y="237985"/>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a:solidFill>
                  <a:schemeClr val="bg2">
                    <a:lumMod val="25000"/>
                  </a:schemeClr>
                </a:solidFill>
                <a:latin typeface="Times New Roman" panose="02020603050405020304" pitchFamily="18" charset="0"/>
                <a:cs typeface="Times New Roman" panose="02020603050405020304" pitchFamily="18" charset="0"/>
              </a:rPr>
              <a:t>2</a:t>
            </a:r>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 Efekti međunarodne razmjene na nacionalni dohodak </a:t>
            </a:r>
            <a:endParaRPr lang="en-GB" sz="2000" b="1" i="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6292271" y="335771"/>
            <a:ext cx="2630055" cy="347822"/>
          </a:xfrm>
          <a:prstGeom prst="rect">
            <a:avLst/>
          </a:prstGeom>
          <a:ln/>
        </p:spPr>
        <p:style>
          <a:lnRef idx="1">
            <a:schemeClr val="accent4"/>
          </a:lnRef>
          <a:fillRef idx="2">
            <a:schemeClr val="accent4"/>
          </a:fillRef>
          <a:effectRef idx="1">
            <a:schemeClr val="accent4"/>
          </a:effectRef>
          <a:fontRef idx="minor">
            <a:schemeClr val="dk1"/>
          </a:fontRef>
        </p:style>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chemeClr val="tx1"/>
                </a:solidFill>
                <a:latin typeface="Times New Roman" panose="02020603050405020304" pitchFamily="18" charset="0"/>
                <a:cs typeface="Times New Roman" panose="02020603050405020304" pitchFamily="18" charset="0"/>
              </a:rPr>
              <a:t>Izvozni multiplikator </a:t>
            </a:r>
            <a:endParaRPr lang="sr-Latn-BA" sz="1800" b="1" dirty="0" smtClean="0">
              <a:solidFill>
                <a:srgbClr val="CC99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795" y="975135"/>
            <a:ext cx="572976" cy="710687"/>
          </a:xfrm>
          <a:prstGeom prst="rect">
            <a:avLst/>
          </a:prstGeom>
        </p:spPr>
      </p:pic>
      <p:sp>
        <p:nvSpPr>
          <p:cNvPr id="7" name="Title 1"/>
          <p:cNvSpPr txBox="1">
            <a:spLocks/>
          </p:cNvSpPr>
          <p:nvPr/>
        </p:nvSpPr>
        <p:spPr>
          <a:xfrm>
            <a:off x="890771" y="980452"/>
            <a:ext cx="7916968" cy="381948"/>
          </a:xfrm>
          <a:prstGeom prst="rect">
            <a:avLst/>
          </a:prstGeom>
          <a:solidFill>
            <a:schemeClr val="bg1">
              <a:lumMod val="8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indent="-285750">
              <a:buFont typeface="Wingdings" panose="05000000000000000000" pitchFamily="2" charset="2"/>
              <a:buChar char="ü"/>
            </a:pPr>
            <a:r>
              <a:rPr lang="sr-Latn-BA" sz="1600" b="1" i="1" u="sng" dirty="0" smtClean="0">
                <a:solidFill>
                  <a:schemeClr val="tx1">
                    <a:lumMod val="65000"/>
                    <a:lumOff val="35000"/>
                  </a:schemeClr>
                </a:solidFill>
                <a:latin typeface="Times New Roman" panose="02020603050405020304" pitchFamily="18" charset="0"/>
                <a:cs typeface="Times New Roman" panose="02020603050405020304" pitchFamily="18" charset="0"/>
              </a:rPr>
              <a:t>Primjer</a:t>
            </a:r>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 </a:t>
            </a:r>
            <a:r>
              <a:rPr lang="sr-Latn-BA" sz="1600" b="1" i="1" dirty="0" smtClean="0">
                <a:solidFill>
                  <a:schemeClr val="tx2"/>
                </a:solidFill>
                <a:latin typeface="Times New Roman" panose="02020603050405020304" pitchFamily="18" charset="0"/>
                <a:cs typeface="Times New Roman" panose="02020603050405020304" pitchFamily="18" charset="0"/>
              </a:rPr>
              <a:t>Spoljnotrgovinski  multiplikator </a:t>
            </a:r>
          </a:p>
        </p:txBody>
      </p:sp>
      <p:sp>
        <p:nvSpPr>
          <p:cNvPr id="8" name="Title 1"/>
          <p:cNvSpPr txBox="1">
            <a:spLocks/>
          </p:cNvSpPr>
          <p:nvPr/>
        </p:nvSpPr>
        <p:spPr>
          <a:xfrm>
            <a:off x="828885" y="1561473"/>
            <a:ext cx="7978854" cy="1570382"/>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Pretpostavimo....</a:t>
            </a:r>
          </a:p>
          <a:p>
            <a:pPr marL="285750" indent="-285750" algn="just">
              <a:buFont typeface="Wingdings" panose="05000000000000000000" pitchFamily="2" charset="2"/>
              <a:buChar char="ü"/>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Stanje ravnoteže jedne nacionalne ekonomije zemlje A </a:t>
            </a:r>
          </a:p>
          <a:p>
            <a:pPr marL="285750" indent="-285750" algn="just">
              <a:buFont typeface="Wingdings" panose="05000000000000000000" pitchFamily="2" charset="2"/>
              <a:buChar char="ü"/>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Štednja i uvoz jednake investicijama i izvozu  (X+I = S+M) </a:t>
            </a:r>
          </a:p>
          <a:p>
            <a:pPr marL="285750" indent="-285750" algn="just">
              <a:buFont typeface="Wingdings" panose="05000000000000000000" pitchFamily="2" charset="2"/>
              <a:buChar char="ü"/>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Konstatne cijene, fiksni devizni kursevi </a:t>
            </a:r>
          </a:p>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Uslijed promjena u dohodku zemlje A, povećan izvoz iz zemlje B u zemlju A za 10 jedinica </a:t>
            </a:r>
          </a:p>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Pod dejstvom spoljnotrgovinskog multiplikatora ukupan </a:t>
            </a:r>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efekat izvoza na nacionalni dohodak </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zemlje B biće </a:t>
            </a:r>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veći od direktnog efekta povećanja dohodka za vrijednosti izvršenog izvoza </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od 10 jedinica , a </a:t>
            </a:r>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srazmjerno veličini spoljnotrgovinskog multiplikatora</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9" name="Oval 8"/>
          <p:cNvSpPr/>
          <p:nvPr/>
        </p:nvSpPr>
        <p:spPr>
          <a:xfrm>
            <a:off x="183028" y="5561071"/>
            <a:ext cx="1775770" cy="4802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dirty="0" smtClean="0"/>
              <a:t>Zemlja A</a:t>
            </a:r>
            <a:endParaRPr lang="en-GB" dirty="0"/>
          </a:p>
        </p:txBody>
      </p:sp>
      <p:sp>
        <p:nvSpPr>
          <p:cNvPr id="10" name="Oval 9"/>
          <p:cNvSpPr/>
          <p:nvPr/>
        </p:nvSpPr>
        <p:spPr>
          <a:xfrm>
            <a:off x="2664529" y="5561071"/>
            <a:ext cx="1775770" cy="48029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sr-Latn-BA" dirty="0" smtClean="0"/>
              <a:t>Zemlja b</a:t>
            </a:r>
            <a:endParaRPr lang="en-GB" dirty="0"/>
          </a:p>
        </p:txBody>
      </p:sp>
      <p:sp>
        <p:nvSpPr>
          <p:cNvPr id="11" name="Curved Down Arrow 10"/>
          <p:cNvSpPr/>
          <p:nvPr/>
        </p:nvSpPr>
        <p:spPr>
          <a:xfrm flipH="1">
            <a:off x="735498" y="4480604"/>
            <a:ext cx="2859514" cy="989238"/>
          </a:xfrm>
          <a:prstGeom prst="curvedDown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Rounded Rectangle 11"/>
          <p:cNvSpPr/>
          <p:nvPr/>
        </p:nvSpPr>
        <p:spPr>
          <a:xfrm>
            <a:off x="1400182" y="4769014"/>
            <a:ext cx="1530146" cy="2870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latin typeface="Times New Roman" panose="02020603050405020304" pitchFamily="18" charset="0"/>
                <a:cs typeface="Times New Roman" panose="02020603050405020304" pitchFamily="18" charset="0"/>
              </a:rPr>
              <a:t>↑</a:t>
            </a:r>
            <a:r>
              <a:rPr lang="sr-Latn-BA" dirty="0" smtClean="0">
                <a:solidFill>
                  <a:schemeClr val="tx1"/>
                </a:solidFill>
                <a:latin typeface="Times New Roman" panose="02020603050405020304" pitchFamily="18" charset="0"/>
                <a:cs typeface="Times New Roman" panose="02020603050405020304" pitchFamily="18" charset="0"/>
              </a:rPr>
              <a:t> Izvoz </a:t>
            </a:r>
            <a:endParaRPr lang="en-GB" dirty="0">
              <a:solidFill>
                <a:schemeClr val="tx1"/>
              </a:solidFill>
            </a:endParaRPr>
          </a:p>
        </p:txBody>
      </p:sp>
      <p:sp>
        <p:nvSpPr>
          <p:cNvPr id="13" name="Title 1"/>
          <p:cNvSpPr txBox="1">
            <a:spLocks/>
          </p:cNvSpPr>
          <p:nvPr/>
        </p:nvSpPr>
        <p:spPr>
          <a:xfrm>
            <a:off x="4818312" y="3593101"/>
            <a:ext cx="4104014" cy="988135"/>
          </a:xfrm>
          <a:prstGeom prst="rect">
            <a:avLst/>
          </a:prstGeom>
          <a:solidFill>
            <a:schemeClr val="bg1">
              <a:lumMod val="95000"/>
            </a:schemeClr>
          </a:solidFill>
          <a:ln>
            <a:solidFill>
              <a:srgbClr val="0070C0"/>
            </a:solidFill>
            <a:prstDash val="sysDash"/>
          </a:ln>
        </p:spPr>
        <p:style>
          <a:lnRef idx="2">
            <a:schemeClr val="accent4"/>
          </a:lnRef>
          <a:fillRef idx="1">
            <a:schemeClr val="lt1"/>
          </a:fillRef>
          <a:effectRef idx="0">
            <a:schemeClr val="accent4"/>
          </a:effectRef>
          <a:fontRef idx="minor">
            <a:schemeClr val="dk1"/>
          </a:fontRef>
        </p:style>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i="1" dirty="0" smtClean="0">
                <a:solidFill>
                  <a:schemeClr val="tx1"/>
                </a:solidFill>
                <a:latin typeface="Times New Roman" panose="02020603050405020304" pitchFamily="18" charset="0"/>
                <a:cs typeface="Times New Roman" panose="02020603050405020304" pitchFamily="18" charset="0"/>
              </a:rPr>
              <a:t>Spoljnotrgovinski multiplikator određuju: </a:t>
            </a:r>
          </a:p>
          <a:p>
            <a:pPr marL="285750" indent="-285750" algn="just">
              <a:buFontTx/>
              <a:buChar char="-"/>
            </a:pPr>
            <a:r>
              <a:rPr lang="sr-Latn-BA" sz="1600" i="1" dirty="0" smtClean="0">
                <a:solidFill>
                  <a:schemeClr val="tx1"/>
                </a:solidFill>
                <a:latin typeface="Times New Roman" panose="02020603050405020304" pitchFamily="18" charset="0"/>
                <a:cs typeface="Times New Roman" panose="02020603050405020304" pitchFamily="18" charset="0"/>
              </a:rPr>
              <a:t>Sklonost ka potrošnji </a:t>
            </a:r>
          </a:p>
          <a:p>
            <a:pPr marL="285750" indent="-285750" algn="just">
              <a:buFontTx/>
              <a:buChar char="-"/>
            </a:pPr>
            <a:r>
              <a:rPr lang="sr-Latn-BA" sz="1600" i="1" dirty="0" smtClean="0">
                <a:solidFill>
                  <a:schemeClr val="tx1"/>
                </a:solidFill>
                <a:latin typeface="Times New Roman" panose="02020603050405020304" pitchFamily="18" charset="0"/>
                <a:cs typeface="Times New Roman" panose="02020603050405020304" pitchFamily="18" charset="0"/>
              </a:rPr>
              <a:t>Sklonost ka štednji, </a:t>
            </a:r>
          </a:p>
          <a:p>
            <a:pPr marL="285750" indent="-285750" algn="just">
              <a:buFontTx/>
              <a:buChar char="-"/>
            </a:pPr>
            <a:r>
              <a:rPr lang="sr-Latn-BA" sz="1600" i="1" dirty="0" smtClean="0">
                <a:solidFill>
                  <a:schemeClr val="tx1"/>
                </a:solidFill>
                <a:latin typeface="Times New Roman" panose="02020603050405020304" pitchFamily="18" charset="0"/>
                <a:cs typeface="Times New Roman" panose="02020603050405020304" pitchFamily="18" charset="0"/>
              </a:rPr>
              <a:t>Sklonost ka uvozu </a:t>
            </a:r>
          </a:p>
          <a:p>
            <a:pPr algn="just"/>
            <a:endParaRPr lang="sr-Latn-BA" sz="1600" dirty="0">
              <a:solidFill>
                <a:schemeClr val="tx1"/>
              </a:solidFill>
              <a:latin typeface="Times New Roman" panose="02020603050405020304" pitchFamily="18" charset="0"/>
              <a:cs typeface="Times New Roman" panose="02020603050405020304" pitchFamily="18" charset="0"/>
            </a:endParaRPr>
          </a:p>
        </p:txBody>
      </p:sp>
      <p:sp>
        <p:nvSpPr>
          <p:cNvPr id="14" name="Title 1"/>
          <p:cNvSpPr txBox="1">
            <a:spLocks/>
          </p:cNvSpPr>
          <p:nvPr/>
        </p:nvSpPr>
        <p:spPr>
          <a:xfrm>
            <a:off x="4818312" y="4688441"/>
            <a:ext cx="3676073" cy="367640"/>
          </a:xfrm>
          <a:prstGeom prst="rect">
            <a:avLst/>
          </a:prstGeom>
          <a:solidFill>
            <a:schemeClr val="accent6">
              <a:lumMod val="20000"/>
              <a:lumOff val="80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chemeClr val="tx1"/>
                </a:solidFill>
                <a:latin typeface="Times New Roman" panose="02020603050405020304" pitchFamily="18" charset="0"/>
                <a:cs typeface="Times New Roman" panose="02020603050405020304" pitchFamily="18" charset="0"/>
              </a:rPr>
              <a:t>∆C/∆Y +</a:t>
            </a:r>
            <a:r>
              <a:rPr lang="sr-Latn-BA" sz="1800" dirty="0">
                <a:solidFill>
                  <a:schemeClr val="tx1"/>
                </a:solidFill>
                <a:latin typeface="Times New Roman" panose="02020603050405020304" pitchFamily="18" charset="0"/>
                <a:cs typeface="Times New Roman" panose="02020603050405020304" pitchFamily="18" charset="0"/>
              </a:rPr>
              <a:t> </a:t>
            </a:r>
            <a:r>
              <a:rPr lang="sr-Latn-BA" sz="1800" dirty="0" smtClean="0">
                <a:solidFill>
                  <a:schemeClr val="tx1"/>
                </a:solidFill>
                <a:latin typeface="Times New Roman" panose="02020603050405020304" pitchFamily="18" charset="0"/>
                <a:cs typeface="Times New Roman" panose="02020603050405020304" pitchFamily="18" charset="0"/>
              </a:rPr>
              <a:t>∆S/∆Y +</a:t>
            </a:r>
            <a:r>
              <a:rPr lang="sr-Latn-BA" sz="1800" dirty="0">
                <a:solidFill>
                  <a:schemeClr val="tx1"/>
                </a:solidFill>
                <a:latin typeface="Times New Roman" panose="02020603050405020304" pitchFamily="18" charset="0"/>
                <a:cs typeface="Times New Roman" panose="02020603050405020304" pitchFamily="18" charset="0"/>
              </a:rPr>
              <a:t> </a:t>
            </a:r>
            <a:r>
              <a:rPr lang="sr-Latn-BA" sz="1800" dirty="0" smtClean="0">
                <a:solidFill>
                  <a:schemeClr val="tx1"/>
                </a:solidFill>
                <a:latin typeface="Times New Roman" panose="02020603050405020304" pitchFamily="18" charset="0"/>
                <a:cs typeface="Times New Roman" panose="02020603050405020304" pitchFamily="18" charset="0"/>
              </a:rPr>
              <a:t>∆M/</a:t>
            </a:r>
            <a:r>
              <a:rPr lang="sr-Latn-BA" sz="1800" dirty="0">
                <a:solidFill>
                  <a:schemeClr val="tx1"/>
                </a:solidFill>
                <a:latin typeface="Times New Roman" panose="02020603050405020304" pitchFamily="18" charset="0"/>
                <a:cs typeface="Times New Roman" panose="02020603050405020304" pitchFamily="18" charset="0"/>
              </a:rPr>
              <a:t>∆</a:t>
            </a:r>
            <a:r>
              <a:rPr lang="sr-Latn-BA" sz="1800" dirty="0" smtClean="0">
                <a:solidFill>
                  <a:schemeClr val="tx1"/>
                </a:solidFill>
                <a:latin typeface="Times New Roman" panose="02020603050405020304" pitchFamily="18" charset="0"/>
                <a:cs typeface="Times New Roman" panose="02020603050405020304" pitchFamily="18" charset="0"/>
              </a:rPr>
              <a:t>Y = 1 </a:t>
            </a:r>
            <a:endParaRPr lang="sr-Latn-BA" sz="1800" b="1" dirty="0" smtClean="0">
              <a:solidFill>
                <a:schemeClr val="tx1"/>
              </a:solidFill>
              <a:latin typeface="Times New Roman" panose="02020603050405020304" pitchFamily="18" charset="0"/>
              <a:cs typeface="Times New Roman" panose="02020603050405020304" pitchFamily="18" charset="0"/>
            </a:endParaRPr>
          </a:p>
        </p:txBody>
      </p:sp>
      <p:sp>
        <p:nvSpPr>
          <p:cNvPr id="15" name="Title 1"/>
          <p:cNvSpPr txBox="1">
            <a:spLocks/>
          </p:cNvSpPr>
          <p:nvPr/>
        </p:nvSpPr>
        <p:spPr>
          <a:xfrm>
            <a:off x="4818311" y="5178736"/>
            <a:ext cx="3676073" cy="367640"/>
          </a:xfrm>
          <a:prstGeom prst="rect">
            <a:avLst/>
          </a:prstGeom>
          <a:solidFill>
            <a:schemeClr val="accent6">
              <a:lumMod val="20000"/>
              <a:lumOff val="80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chemeClr val="tx1"/>
                </a:solidFill>
                <a:latin typeface="Times New Roman" panose="02020603050405020304" pitchFamily="18" charset="0"/>
                <a:cs typeface="Times New Roman" panose="02020603050405020304" pitchFamily="18" charset="0"/>
              </a:rPr>
              <a:t> ∆S/∆Y +</a:t>
            </a:r>
            <a:r>
              <a:rPr lang="sr-Latn-BA" sz="1800" dirty="0">
                <a:solidFill>
                  <a:schemeClr val="tx1"/>
                </a:solidFill>
                <a:latin typeface="Times New Roman" panose="02020603050405020304" pitchFamily="18" charset="0"/>
                <a:cs typeface="Times New Roman" panose="02020603050405020304" pitchFamily="18" charset="0"/>
              </a:rPr>
              <a:t> </a:t>
            </a:r>
            <a:r>
              <a:rPr lang="sr-Latn-BA" sz="1800" dirty="0" smtClean="0">
                <a:solidFill>
                  <a:schemeClr val="tx1"/>
                </a:solidFill>
                <a:latin typeface="Times New Roman" panose="02020603050405020304" pitchFamily="18" charset="0"/>
                <a:cs typeface="Times New Roman" panose="02020603050405020304" pitchFamily="18" charset="0"/>
              </a:rPr>
              <a:t>∆M/</a:t>
            </a:r>
            <a:r>
              <a:rPr lang="sr-Latn-BA" sz="1800" dirty="0">
                <a:solidFill>
                  <a:schemeClr val="tx1"/>
                </a:solidFill>
                <a:latin typeface="Times New Roman" panose="02020603050405020304" pitchFamily="18" charset="0"/>
                <a:cs typeface="Times New Roman" panose="02020603050405020304" pitchFamily="18" charset="0"/>
              </a:rPr>
              <a:t>∆</a:t>
            </a:r>
            <a:r>
              <a:rPr lang="sr-Latn-BA" sz="1800" dirty="0" smtClean="0">
                <a:solidFill>
                  <a:schemeClr val="tx1"/>
                </a:solidFill>
                <a:latin typeface="Times New Roman" panose="02020603050405020304" pitchFamily="18" charset="0"/>
                <a:cs typeface="Times New Roman" panose="02020603050405020304" pitchFamily="18" charset="0"/>
              </a:rPr>
              <a:t>Y = 1-</a:t>
            </a:r>
            <a:r>
              <a:rPr lang="sr-Latn-BA" sz="1800" dirty="0">
                <a:solidFill>
                  <a:schemeClr val="tx1"/>
                </a:solidFill>
                <a:latin typeface="Times New Roman" panose="02020603050405020304" pitchFamily="18" charset="0"/>
                <a:cs typeface="Times New Roman" panose="02020603050405020304" pitchFamily="18" charset="0"/>
              </a:rPr>
              <a:t> ∆C/∆Y</a:t>
            </a:r>
            <a:r>
              <a:rPr lang="sr-Latn-BA" sz="1800" dirty="0" smtClean="0">
                <a:solidFill>
                  <a:schemeClr val="tx1"/>
                </a:solidFill>
                <a:latin typeface="Times New Roman" panose="02020603050405020304" pitchFamily="18" charset="0"/>
                <a:cs typeface="Times New Roman" panose="02020603050405020304" pitchFamily="18" charset="0"/>
              </a:rPr>
              <a:t> </a:t>
            </a:r>
            <a:endParaRPr lang="sr-Latn-BA" sz="1800" b="1" dirty="0" smtClean="0">
              <a:solidFill>
                <a:schemeClr val="tx1"/>
              </a:solidFill>
              <a:latin typeface="Times New Roman" panose="02020603050405020304" pitchFamily="18" charset="0"/>
              <a:cs typeface="Times New Roman" panose="02020603050405020304" pitchFamily="18" charset="0"/>
            </a:endParaRPr>
          </a:p>
        </p:txBody>
      </p:sp>
      <p:cxnSp>
        <p:nvCxnSpPr>
          <p:cNvPr id="16" name="Straight Connector 15"/>
          <p:cNvCxnSpPr/>
          <p:nvPr/>
        </p:nvCxnSpPr>
        <p:spPr>
          <a:xfrm flipV="1">
            <a:off x="6130512" y="5037624"/>
            <a:ext cx="1653604" cy="4858"/>
          </a:xfrm>
          <a:prstGeom prst="line">
            <a:avLst/>
          </a:prstGeom>
          <a:ln w="28575">
            <a:solidFill>
              <a:srgbClr val="FF66CC"/>
            </a:solidFill>
          </a:ln>
        </p:spPr>
        <p:style>
          <a:lnRef idx="1">
            <a:schemeClr val="accent1"/>
          </a:lnRef>
          <a:fillRef idx="0">
            <a:schemeClr val="accent1"/>
          </a:fillRef>
          <a:effectRef idx="0">
            <a:schemeClr val="accent1"/>
          </a:effectRef>
          <a:fontRef idx="minor">
            <a:schemeClr val="tx1"/>
          </a:fontRef>
        </p:style>
      </p:cxnSp>
      <p:sp>
        <p:nvSpPr>
          <p:cNvPr id="18" name="Title 1"/>
          <p:cNvSpPr txBox="1">
            <a:spLocks/>
          </p:cNvSpPr>
          <p:nvPr/>
        </p:nvSpPr>
        <p:spPr>
          <a:xfrm>
            <a:off x="4818310" y="5610049"/>
            <a:ext cx="3676073" cy="367640"/>
          </a:xfrm>
          <a:prstGeom prst="rect">
            <a:avLst/>
          </a:prstGeom>
          <a:solidFill>
            <a:schemeClr val="accent3">
              <a:lumMod val="75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chemeClr val="tx1"/>
                </a:solidFill>
                <a:latin typeface="Times New Roman" panose="02020603050405020304" pitchFamily="18" charset="0"/>
                <a:cs typeface="Times New Roman" panose="02020603050405020304" pitchFamily="18" charset="0"/>
              </a:rPr>
              <a:t>∆ Y/ ∆X = </a:t>
            </a:r>
            <a:r>
              <a:rPr lang="sr-Latn-BA" sz="1800" dirty="0">
                <a:solidFill>
                  <a:schemeClr val="tx1"/>
                </a:solidFill>
                <a:latin typeface="Times New Roman" panose="02020603050405020304" pitchFamily="18" charset="0"/>
                <a:cs typeface="Times New Roman" panose="02020603050405020304" pitchFamily="18" charset="0"/>
              </a:rPr>
              <a:t> </a:t>
            </a:r>
            <a:r>
              <a:rPr lang="sr-Latn-BA" sz="1800" dirty="0" smtClean="0">
                <a:solidFill>
                  <a:schemeClr val="tx1"/>
                </a:solidFill>
                <a:latin typeface="Times New Roman" panose="02020603050405020304" pitchFamily="18" charset="0"/>
                <a:cs typeface="Times New Roman" panose="02020603050405020304" pitchFamily="18" charset="0"/>
              </a:rPr>
              <a:t>1/(</a:t>
            </a:r>
            <a:r>
              <a:rPr lang="sr-Latn-BA" sz="1800" dirty="0">
                <a:solidFill>
                  <a:schemeClr val="tx1"/>
                </a:solidFill>
                <a:latin typeface="Times New Roman" panose="02020603050405020304" pitchFamily="18" charset="0"/>
                <a:cs typeface="Times New Roman" panose="02020603050405020304" pitchFamily="18" charset="0"/>
              </a:rPr>
              <a:t>∆S /∆Y </a:t>
            </a:r>
            <a:r>
              <a:rPr lang="sr-Latn-BA" sz="1800" dirty="0" smtClean="0">
                <a:solidFill>
                  <a:schemeClr val="tx1"/>
                </a:solidFill>
                <a:latin typeface="Times New Roman" panose="02020603050405020304" pitchFamily="18" charset="0"/>
                <a:cs typeface="Times New Roman" panose="02020603050405020304" pitchFamily="18" charset="0"/>
              </a:rPr>
              <a:t>+</a:t>
            </a:r>
            <a:r>
              <a:rPr lang="sr-Latn-BA" sz="1800" dirty="0">
                <a:solidFill>
                  <a:schemeClr val="tx1"/>
                </a:solidFill>
                <a:latin typeface="Times New Roman" panose="02020603050405020304" pitchFamily="18" charset="0"/>
                <a:cs typeface="Times New Roman" panose="02020603050405020304" pitchFamily="18" charset="0"/>
              </a:rPr>
              <a:t> ∆M /∆Y </a:t>
            </a:r>
            <a:r>
              <a:rPr lang="sr-Latn-BA" sz="1800" dirty="0" smtClean="0">
                <a:solidFill>
                  <a:schemeClr val="tx1"/>
                </a:solidFill>
                <a:latin typeface="Times New Roman" panose="02020603050405020304" pitchFamily="18" charset="0"/>
                <a:cs typeface="Times New Roman" panose="02020603050405020304" pitchFamily="18" charset="0"/>
              </a:rPr>
              <a:t>) </a:t>
            </a:r>
            <a:endParaRPr lang="sr-Latn-BA" sz="1800" b="1" dirty="0" smtClean="0">
              <a:solidFill>
                <a:srgbClr val="CC9900"/>
              </a:solidFill>
              <a:latin typeface="Times New Roman" panose="02020603050405020304" pitchFamily="18" charset="0"/>
              <a:cs typeface="Times New Roman" panose="02020603050405020304" pitchFamily="18" charset="0"/>
            </a:endParaRPr>
          </a:p>
        </p:txBody>
      </p:sp>
      <p:cxnSp>
        <p:nvCxnSpPr>
          <p:cNvPr id="19" name="Straight Connector 18"/>
          <p:cNvCxnSpPr/>
          <p:nvPr/>
        </p:nvCxnSpPr>
        <p:spPr>
          <a:xfrm>
            <a:off x="6444676" y="5880016"/>
            <a:ext cx="1658075" cy="0"/>
          </a:xfrm>
          <a:prstGeom prst="line">
            <a:avLst/>
          </a:prstGeom>
          <a:ln w="28575">
            <a:solidFill>
              <a:srgbClr val="FF66C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346426" y="5504655"/>
            <a:ext cx="1653604" cy="4858"/>
          </a:xfrm>
          <a:prstGeom prst="line">
            <a:avLst/>
          </a:prstGeom>
          <a:ln w="28575">
            <a:solidFill>
              <a:srgbClr val="FF66CC"/>
            </a:solidFill>
          </a:ln>
        </p:spPr>
        <p:style>
          <a:lnRef idx="1">
            <a:schemeClr val="accent1"/>
          </a:lnRef>
          <a:fillRef idx="0">
            <a:schemeClr val="accent1"/>
          </a:fillRef>
          <a:effectRef idx="0">
            <a:schemeClr val="accent1"/>
          </a:effectRef>
          <a:fontRef idx="minor">
            <a:schemeClr val="tx1"/>
          </a:fontRef>
        </p:style>
      </p:cxnSp>
      <p:sp>
        <p:nvSpPr>
          <p:cNvPr id="21" name="Title 1"/>
          <p:cNvSpPr txBox="1">
            <a:spLocks/>
          </p:cNvSpPr>
          <p:nvPr/>
        </p:nvSpPr>
        <p:spPr>
          <a:xfrm>
            <a:off x="4849255" y="6063836"/>
            <a:ext cx="3676073" cy="367640"/>
          </a:xfrm>
          <a:prstGeom prst="rect">
            <a:avLst/>
          </a:prstGeom>
          <a:solidFill>
            <a:schemeClr val="accent3">
              <a:lumMod val="75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r-Latn-BA" sz="1800" dirty="0" smtClean="0">
                <a:solidFill>
                  <a:schemeClr val="tx1"/>
                </a:solidFill>
                <a:latin typeface="Times New Roman" panose="02020603050405020304" pitchFamily="18" charset="0"/>
                <a:cs typeface="Times New Roman" panose="02020603050405020304" pitchFamily="18" charset="0"/>
              </a:rPr>
              <a:t>   ∆ Y/ ∆X = </a:t>
            </a:r>
            <a:r>
              <a:rPr lang="sr-Latn-BA" sz="1800" dirty="0">
                <a:solidFill>
                  <a:schemeClr val="tx1"/>
                </a:solidFill>
                <a:latin typeface="Times New Roman" panose="02020603050405020304" pitchFamily="18" charset="0"/>
                <a:cs typeface="Times New Roman" panose="02020603050405020304" pitchFamily="18" charset="0"/>
              </a:rPr>
              <a:t> </a:t>
            </a:r>
            <a:r>
              <a:rPr lang="sr-Latn-BA" sz="1800" dirty="0" smtClean="0">
                <a:solidFill>
                  <a:schemeClr val="tx1"/>
                </a:solidFill>
                <a:latin typeface="Times New Roman" panose="02020603050405020304" pitchFamily="18" charset="0"/>
                <a:cs typeface="Times New Roman" panose="02020603050405020304" pitchFamily="18" charset="0"/>
              </a:rPr>
              <a:t>1/ (1- </a:t>
            </a:r>
            <a:r>
              <a:rPr lang="sr-Latn-BA" sz="1800" dirty="0">
                <a:solidFill>
                  <a:schemeClr val="tx1"/>
                </a:solidFill>
                <a:latin typeface="Times New Roman" panose="02020603050405020304" pitchFamily="18" charset="0"/>
                <a:cs typeface="Times New Roman" panose="02020603050405020304" pitchFamily="18" charset="0"/>
              </a:rPr>
              <a:t>∆C/∆</a:t>
            </a:r>
            <a:r>
              <a:rPr lang="sr-Latn-BA" sz="1800" dirty="0" smtClean="0">
                <a:solidFill>
                  <a:schemeClr val="tx1"/>
                </a:solidFill>
                <a:latin typeface="Times New Roman" panose="02020603050405020304" pitchFamily="18" charset="0"/>
                <a:cs typeface="Times New Roman" panose="02020603050405020304" pitchFamily="18" charset="0"/>
              </a:rPr>
              <a:t>Y) </a:t>
            </a:r>
            <a:endParaRPr lang="sr-Latn-BA" sz="1800" b="1" dirty="0">
              <a:solidFill>
                <a:schemeClr val="tx1"/>
              </a:solidFill>
              <a:latin typeface="Times New Roman" panose="02020603050405020304" pitchFamily="18" charset="0"/>
              <a:cs typeface="Times New Roman" panose="02020603050405020304" pitchFamily="18" charset="0"/>
            </a:endParaRPr>
          </a:p>
          <a:p>
            <a:pPr algn="ctr"/>
            <a:endParaRPr lang="sr-Latn-BA" sz="1800" b="1" dirty="0" smtClean="0">
              <a:solidFill>
                <a:srgbClr val="CC9900"/>
              </a:solidFill>
              <a:latin typeface="Times New Roman" panose="02020603050405020304" pitchFamily="18" charset="0"/>
              <a:cs typeface="Times New Roman" panose="02020603050405020304" pitchFamily="18" charset="0"/>
            </a:endParaRPr>
          </a:p>
        </p:txBody>
      </p:sp>
      <p:cxnSp>
        <p:nvCxnSpPr>
          <p:cNvPr id="22" name="Straight Connector 21"/>
          <p:cNvCxnSpPr/>
          <p:nvPr/>
        </p:nvCxnSpPr>
        <p:spPr>
          <a:xfrm flipV="1">
            <a:off x="7134108" y="5512377"/>
            <a:ext cx="1089221" cy="3359"/>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6412703" y="6394118"/>
            <a:ext cx="1089221" cy="3359"/>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91676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22</a:t>
            </a:fld>
            <a:endParaRPr lang="en-US" dirty="0"/>
          </a:p>
        </p:txBody>
      </p:sp>
      <p:sp>
        <p:nvSpPr>
          <p:cNvPr id="4" name="Rounded Rectangle 3"/>
          <p:cNvSpPr/>
          <p:nvPr/>
        </p:nvSpPr>
        <p:spPr>
          <a:xfrm>
            <a:off x="102286" y="237985"/>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a:solidFill>
                  <a:schemeClr val="bg2">
                    <a:lumMod val="25000"/>
                  </a:schemeClr>
                </a:solidFill>
                <a:latin typeface="Times New Roman" panose="02020603050405020304" pitchFamily="18" charset="0"/>
                <a:cs typeface="Times New Roman" panose="02020603050405020304" pitchFamily="18" charset="0"/>
              </a:rPr>
              <a:t>2</a:t>
            </a:r>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 Efekti međunarodne razmjene na nacionalni dohodak </a:t>
            </a:r>
            <a:endParaRPr lang="en-GB" sz="2000" b="1" i="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6236852" y="237985"/>
            <a:ext cx="2630055" cy="578321"/>
          </a:xfrm>
          <a:prstGeom prst="rect">
            <a:avLst/>
          </a:prstGeom>
          <a:ln/>
        </p:spPr>
        <p:style>
          <a:lnRef idx="1">
            <a:schemeClr val="accent4"/>
          </a:lnRef>
          <a:fillRef idx="2">
            <a:schemeClr val="accent4"/>
          </a:fillRef>
          <a:effectRef idx="1">
            <a:schemeClr val="accent4"/>
          </a:effectRef>
          <a:fontRef idx="minor">
            <a:schemeClr val="dk1"/>
          </a:fontRef>
        </p:style>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chemeClr val="tx1"/>
                </a:solidFill>
                <a:latin typeface="Times New Roman" panose="02020603050405020304" pitchFamily="18" charset="0"/>
                <a:cs typeface="Times New Roman" panose="02020603050405020304" pitchFamily="18" charset="0"/>
              </a:rPr>
              <a:t>spoljnotrgovinski multiplikator </a:t>
            </a:r>
            <a:endParaRPr lang="sr-Latn-BA" sz="1800" b="1" dirty="0" smtClean="0">
              <a:solidFill>
                <a:srgbClr val="CC99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334" y="942512"/>
            <a:ext cx="390199" cy="483981"/>
          </a:xfrm>
          <a:prstGeom prst="rect">
            <a:avLst/>
          </a:prstGeom>
        </p:spPr>
      </p:pic>
      <p:sp>
        <p:nvSpPr>
          <p:cNvPr id="7" name="Title 1"/>
          <p:cNvSpPr txBox="1">
            <a:spLocks/>
          </p:cNvSpPr>
          <p:nvPr/>
        </p:nvSpPr>
        <p:spPr>
          <a:xfrm>
            <a:off x="738371" y="868635"/>
            <a:ext cx="7916968" cy="381948"/>
          </a:xfrm>
          <a:prstGeom prst="rect">
            <a:avLst/>
          </a:prstGeom>
          <a:solidFill>
            <a:schemeClr val="bg1">
              <a:lumMod val="8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indent="-285750">
              <a:buFont typeface="Wingdings" panose="05000000000000000000" pitchFamily="2" charset="2"/>
              <a:buChar char="ü"/>
            </a:pPr>
            <a:r>
              <a:rPr lang="sr-Latn-BA" sz="1600" b="1" i="1" u="sng" dirty="0" smtClean="0">
                <a:solidFill>
                  <a:schemeClr val="tx1">
                    <a:lumMod val="65000"/>
                    <a:lumOff val="35000"/>
                  </a:schemeClr>
                </a:solidFill>
                <a:latin typeface="Times New Roman" panose="02020603050405020304" pitchFamily="18" charset="0"/>
                <a:cs typeface="Times New Roman" panose="02020603050405020304" pitchFamily="18" charset="0"/>
              </a:rPr>
              <a:t>Primjer</a:t>
            </a:r>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 </a:t>
            </a:r>
            <a:r>
              <a:rPr lang="sr-Latn-BA" sz="1600" b="1" i="1" dirty="0" smtClean="0">
                <a:solidFill>
                  <a:schemeClr val="tx2"/>
                </a:solidFill>
                <a:latin typeface="Times New Roman" panose="02020603050405020304" pitchFamily="18" charset="0"/>
                <a:cs typeface="Times New Roman" panose="02020603050405020304" pitchFamily="18" charset="0"/>
              </a:rPr>
              <a:t>Spoljnotrgovinski  multiplikator </a:t>
            </a:r>
          </a:p>
        </p:txBody>
      </p:sp>
      <p:sp>
        <p:nvSpPr>
          <p:cNvPr id="8" name="Title 1"/>
          <p:cNvSpPr txBox="1">
            <a:spLocks/>
          </p:cNvSpPr>
          <p:nvPr/>
        </p:nvSpPr>
        <p:spPr>
          <a:xfrm>
            <a:off x="738371" y="1261854"/>
            <a:ext cx="3274816" cy="936985"/>
          </a:xfrm>
          <a:prstGeom prst="rect">
            <a:avLst/>
          </a:prstGeom>
          <a:solidFill>
            <a:schemeClr val="bg1">
              <a:lumMod val="9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400" dirty="0" smtClean="0">
                <a:solidFill>
                  <a:schemeClr val="tx1">
                    <a:lumMod val="65000"/>
                    <a:lumOff val="35000"/>
                  </a:schemeClr>
                </a:solidFill>
                <a:latin typeface="Times New Roman" panose="02020603050405020304" pitchFamily="18" charset="0"/>
                <a:cs typeface="Times New Roman" panose="02020603050405020304" pitchFamily="18" charset="0"/>
              </a:rPr>
              <a:t>Pretpostavimo....</a:t>
            </a:r>
          </a:p>
          <a:p>
            <a:pPr algn="just"/>
            <a:r>
              <a:rPr lang="sr-Latn-BA" sz="1400" dirty="0" smtClean="0">
                <a:solidFill>
                  <a:schemeClr val="tx1">
                    <a:lumMod val="65000"/>
                    <a:lumOff val="35000"/>
                  </a:schemeClr>
                </a:solidFill>
                <a:latin typeface="Times New Roman" panose="02020603050405020304" pitchFamily="18" charset="0"/>
                <a:cs typeface="Times New Roman" panose="02020603050405020304" pitchFamily="18" charset="0"/>
              </a:rPr>
              <a:t>- uvoz je porastao za 1500</a:t>
            </a:r>
          </a:p>
          <a:p>
            <a:pPr marL="285750" indent="-285750" algn="just">
              <a:buFontTx/>
              <a:buChar char="-"/>
            </a:pPr>
            <a:r>
              <a:rPr lang="sr-Latn-BA" sz="1400" dirty="0" smtClean="0">
                <a:solidFill>
                  <a:schemeClr val="tx1">
                    <a:lumMod val="65000"/>
                    <a:lumOff val="35000"/>
                  </a:schemeClr>
                </a:solidFill>
                <a:latin typeface="Times New Roman" panose="02020603050405020304" pitchFamily="18" charset="0"/>
                <a:cs typeface="Times New Roman" panose="02020603050405020304" pitchFamily="18" charset="0"/>
              </a:rPr>
              <a:t>stednja </a:t>
            </a:r>
            <a:r>
              <a:rPr lang="sr-Latn-BA" sz="1400" dirty="0">
                <a:solidFill>
                  <a:schemeClr val="tx1">
                    <a:lumMod val="65000"/>
                    <a:lumOff val="35000"/>
                  </a:schemeClr>
                </a:solidFill>
                <a:latin typeface="Times New Roman" panose="02020603050405020304" pitchFamily="18" charset="0"/>
                <a:cs typeface="Times New Roman" panose="02020603050405020304" pitchFamily="18" charset="0"/>
              </a:rPr>
              <a:t>je porasla za </a:t>
            </a:r>
            <a:r>
              <a:rPr lang="sr-Latn-BA" sz="1400" dirty="0" smtClean="0">
                <a:solidFill>
                  <a:schemeClr val="tx1">
                    <a:lumMod val="65000"/>
                    <a:lumOff val="35000"/>
                  </a:schemeClr>
                </a:solidFill>
                <a:latin typeface="Times New Roman" panose="02020603050405020304" pitchFamily="18" charset="0"/>
                <a:cs typeface="Times New Roman" panose="02020603050405020304" pitchFamily="18" charset="0"/>
              </a:rPr>
              <a:t>1500</a:t>
            </a:r>
          </a:p>
          <a:p>
            <a:pPr marL="285750" indent="-285750" algn="just">
              <a:buFontTx/>
              <a:buChar char="-"/>
            </a:pPr>
            <a:r>
              <a:rPr lang="sr-Latn-BA" sz="1400" dirty="0" smtClean="0">
                <a:solidFill>
                  <a:schemeClr val="tx1">
                    <a:lumMod val="65000"/>
                    <a:lumOff val="35000"/>
                  </a:schemeClr>
                </a:solidFill>
                <a:latin typeface="Times New Roman" panose="02020603050405020304" pitchFamily="18" charset="0"/>
                <a:cs typeface="Times New Roman" panose="02020603050405020304" pitchFamily="18" charset="0"/>
              </a:rPr>
              <a:t> </a:t>
            </a:r>
            <a:r>
              <a:rPr lang="sr-Latn-BA" sz="1400" dirty="0">
                <a:solidFill>
                  <a:schemeClr val="tx1">
                    <a:lumMod val="65000"/>
                    <a:lumOff val="35000"/>
                  </a:schemeClr>
                </a:solidFill>
                <a:latin typeface="Times New Roman" panose="02020603050405020304" pitchFamily="18" charset="0"/>
                <a:cs typeface="Times New Roman" panose="02020603050405020304" pitchFamily="18" charset="0"/>
              </a:rPr>
              <a:t>izvoz je </a:t>
            </a:r>
            <a:r>
              <a:rPr lang="sr-Latn-BA" sz="1400" dirty="0" smtClean="0">
                <a:solidFill>
                  <a:schemeClr val="tx1">
                    <a:lumMod val="65000"/>
                    <a:lumOff val="35000"/>
                  </a:schemeClr>
                </a:solidFill>
                <a:latin typeface="Times New Roman" panose="02020603050405020304" pitchFamily="18" charset="0"/>
                <a:cs typeface="Times New Roman" panose="02020603050405020304" pitchFamily="18" charset="0"/>
              </a:rPr>
              <a:t>porastao </a:t>
            </a:r>
            <a:r>
              <a:rPr lang="sr-Latn-BA" sz="1400" dirty="0">
                <a:solidFill>
                  <a:schemeClr val="tx1">
                    <a:lumMod val="65000"/>
                    <a:lumOff val="35000"/>
                  </a:schemeClr>
                </a:solidFill>
                <a:latin typeface="Times New Roman" panose="02020603050405020304" pitchFamily="18" charset="0"/>
                <a:cs typeface="Times New Roman" panose="02020603050405020304" pitchFamily="18" charset="0"/>
              </a:rPr>
              <a:t>za </a:t>
            </a:r>
            <a:r>
              <a:rPr lang="sr-Latn-BA" sz="1400" dirty="0" smtClean="0">
                <a:solidFill>
                  <a:schemeClr val="tx1">
                    <a:lumMod val="65000"/>
                    <a:lumOff val="35000"/>
                  </a:schemeClr>
                </a:solidFill>
                <a:latin typeface="Times New Roman" panose="02020603050405020304" pitchFamily="18" charset="0"/>
                <a:cs typeface="Times New Roman" panose="02020603050405020304" pitchFamily="18" charset="0"/>
              </a:rPr>
              <a:t>3000</a:t>
            </a:r>
          </a:p>
        </p:txBody>
      </p:sp>
      <p:sp>
        <p:nvSpPr>
          <p:cNvPr id="9" name="Title 1"/>
          <p:cNvSpPr txBox="1">
            <a:spLocks/>
          </p:cNvSpPr>
          <p:nvPr/>
        </p:nvSpPr>
        <p:spPr>
          <a:xfrm>
            <a:off x="5494019" y="2128366"/>
            <a:ext cx="3372887" cy="734581"/>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400" b="1" i="1" u="sng" dirty="0" smtClean="0">
                <a:solidFill>
                  <a:schemeClr val="tx1">
                    <a:lumMod val="65000"/>
                    <a:lumOff val="35000"/>
                  </a:schemeClr>
                </a:solidFill>
                <a:latin typeface="Times New Roman" panose="02020603050405020304" pitchFamily="18" charset="0"/>
                <a:cs typeface="Times New Roman" panose="02020603050405020304" pitchFamily="18" charset="0"/>
              </a:rPr>
              <a:t>Rješenje</a:t>
            </a:r>
            <a:r>
              <a:rPr lang="sr-Latn-BA" sz="1400" b="1" i="1" dirty="0" smtClean="0">
                <a:solidFill>
                  <a:schemeClr val="tx1">
                    <a:lumMod val="65000"/>
                    <a:lumOff val="35000"/>
                  </a:schemeClr>
                </a:solidFill>
                <a:latin typeface="Times New Roman" panose="02020603050405020304" pitchFamily="18" charset="0"/>
                <a:cs typeface="Times New Roman" panose="02020603050405020304" pitchFamily="18" charset="0"/>
              </a:rPr>
              <a:t>:</a:t>
            </a:r>
          </a:p>
          <a:p>
            <a:pPr algn="just"/>
            <a:r>
              <a:rPr lang="sr-Latn-BA" sz="1400" b="1" i="1" dirty="0" smtClean="0">
                <a:solidFill>
                  <a:schemeClr val="tx1">
                    <a:lumMod val="65000"/>
                    <a:lumOff val="35000"/>
                  </a:schemeClr>
                </a:solidFill>
                <a:latin typeface="Times New Roman" panose="02020603050405020304" pitchFamily="18" charset="0"/>
                <a:cs typeface="Times New Roman" panose="02020603050405020304" pitchFamily="18" charset="0"/>
              </a:rPr>
              <a:t>∆uvoz +∆štednje= ∆izvoz + ∆Investicije</a:t>
            </a:r>
          </a:p>
          <a:p>
            <a:pPr algn="just"/>
            <a:r>
              <a:rPr lang="sr-Latn-BA" sz="1400" b="1" i="1" dirty="0" smtClean="0">
                <a:solidFill>
                  <a:schemeClr val="tx1">
                    <a:lumMod val="65000"/>
                    <a:lumOff val="35000"/>
                  </a:schemeClr>
                </a:solidFill>
                <a:latin typeface="Times New Roman" panose="02020603050405020304" pitchFamily="18" charset="0"/>
                <a:cs typeface="Times New Roman" panose="02020603050405020304" pitchFamily="18" charset="0"/>
              </a:rPr>
              <a:t>M+S = X + I  (investije su ostale iste dI=0). </a:t>
            </a:r>
            <a:endParaRPr lang="sr-Latn-BA" sz="1400" b="1" i="1"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10" name="Title 1"/>
          <p:cNvSpPr txBox="1">
            <a:spLocks/>
          </p:cNvSpPr>
          <p:nvPr/>
        </p:nvSpPr>
        <p:spPr>
          <a:xfrm>
            <a:off x="5685568" y="7799208"/>
            <a:ext cx="3372887" cy="1570382"/>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400" b="1" i="1" dirty="0" smtClean="0">
                <a:solidFill>
                  <a:schemeClr val="tx1">
                    <a:lumMod val="65000"/>
                    <a:lumOff val="35000"/>
                  </a:schemeClr>
                </a:solidFill>
                <a:latin typeface="Times New Roman" panose="02020603050405020304" pitchFamily="18" charset="0"/>
                <a:cs typeface="Times New Roman" panose="02020603050405020304" pitchFamily="18" charset="0"/>
              </a:rPr>
              <a:t>Rješenje:</a:t>
            </a:r>
          </a:p>
          <a:p>
            <a:pPr algn="just"/>
            <a:r>
              <a:rPr lang="sr-Latn-BA" sz="1400" b="1" i="1" dirty="0" smtClean="0">
                <a:solidFill>
                  <a:schemeClr val="tx1">
                    <a:lumMod val="65000"/>
                    <a:lumOff val="35000"/>
                  </a:schemeClr>
                </a:solidFill>
                <a:latin typeface="Times New Roman" panose="02020603050405020304" pitchFamily="18" charset="0"/>
                <a:cs typeface="Times New Roman" panose="02020603050405020304" pitchFamily="18" charset="0"/>
              </a:rPr>
              <a:t>∆uvoz +∆štednje= ∆izvoz + ∆Investicije</a:t>
            </a:r>
          </a:p>
          <a:p>
            <a:pPr algn="just"/>
            <a:r>
              <a:rPr lang="sr-Latn-BA" sz="1400" b="1" i="1" dirty="0" smtClean="0">
                <a:solidFill>
                  <a:schemeClr val="tx1">
                    <a:lumMod val="65000"/>
                    <a:lumOff val="35000"/>
                  </a:schemeClr>
                </a:solidFill>
                <a:latin typeface="Times New Roman" panose="02020603050405020304" pitchFamily="18" charset="0"/>
                <a:cs typeface="Times New Roman" panose="02020603050405020304" pitchFamily="18" charset="0"/>
              </a:rPr>
              <a:t>M+S = X + I  </a:t>
            </a:r>
            <a:endParaRPr lang="sr-Latn-BA" sz="1400" b="1" i="1" dirty="0">
              <a:solidFill>
                <a:schemeClr val="tx1">
                  <a:lumMod val="65000"/>
                  <a:lumOff val="35000"/>
                </a:schemeClr>
              </a:solidFill>
              <a:latin typeface="Times New Roman" panose="02020603050405020304" pitchFamily="18" charset="0"/>
              <a:cs typeface="Times New Roman" panose="02020603050405020304" pitchFamily="18" charset="0"/>
            </a:endParaRPr>
          </a:p>
          <a:p>
            <a:pPr algn="just"/>
            <a:r>
              <a:rPr lang="sr-Latn-BA" sz="1400" dirty="0" smtClean="0">
                <a:solidFill>
                  <a:schemeClr val="tx1">
                    <a:lumMod val="65000"/>
                    <a:lumOff val="35000"/>
                  </a:schemeClr>
                </a:solidFill>
                <a:latin typeface="Times New Roman" panose="02020603050405020304" pitchFamily="18" charset="0"/>
                <a:cs typeface="Times New Roman" panose="02020603050405020304" pitchFamily="18" charset="0"/>
              </a:rPr>
              <a:t>dUVOZ+dŠTEDNJA=dIZVOZ+dinvesticije </a:t>
            </a:r>
            <a:r>
              <a:rPr lang="sr-Latn-BA" sz="1400" dirty="0">
                <a:solidFill>
                  <a:schemeClr val="tx1">
                    <a:lumMod val="65000"/>
                    <a:lumOff val="35000"/>
                  </a:schemeClr>
                </a:solidFill>
                <a:latin typeface="Times New Roman" panose="02020603050405020304" pitchFamily="18" charset="0"/>
                <a:cs typeface="Times New Roman" panose="02020603050405020304" pitchFamily="18" charset="0"/>
              </a:rPr>
              <a:t>(koje su stale iste, dI=0) Ovdje su marginalne sklonosti potrosnji 0,4 , stednji 0,3 , i uvozu 0,3 : ukupno 1 (to je bitno naglasiti;   multiplikator je ovdje 1.66667 i rast dohotka ukupno je 5000</a:t>
            </a:r>
          </a:p>
        </p:txBody>
      </p:sp>
      <p:sp>
        <p:nvSpPr>
          <p:cNvPr id="11" name="Title 1"/>
          <p:cNvSpPr txBox="1">
            <a:spLocks/>
          </p:cNvSpPr>
          <p:nvPr/>
        </p:nvSpPr>
        <p:spPr>
          <a:xfrm>
            <a:off x="6029977" y="3344468"/>
            <a:ext cx="1126640" cy="269875"/>
          </a:xfrm>
          <a:prstGeom prst="rect">
            <a:avLst/>
          </a:prstGeom>
          <a:solidFill>
            <a:schemeClr val="accent6">
              <a:lumMod val="20000"/>
              <a:lumOff val="80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chemeClr val="tx1"/>
                </a:solidFill>
                <a:latin typeface="Times New Roman" panose="02020603050405020304" pitchFamily="18" charset="0"/>
                <a:cs typeface="Times New Roman" panose="02020603050405020304" pitchFamily="18" charset="0"/>
              </a:rPr>
              <a:t>∆</a:t>
            </a:r>
            <a:r>
              <a:rPr lang="sr-Latn-BA" sz="1600" dirty="0" smtClean="0">
                <a:solidFill>
                  <a:schemeClr val="tx1"/>
                </a:solidFill>
                <a:latin typeface="Times New Roman" panose="02020603050405020304" pitchFamily="18" charset="0"/>
                <a:cs typeface="Times New Roman" panose="02020603050405020304" pitchFamily="18" charset="0"/>
              </a:rPr>
              <a:t>S</a:t>
            </a:r>
            <a:r>
              <a:rPr lang="sr-Latn-BA" sz="1600" dirty="0">
                <a:solidFill>
                  <a:schemeClr val="tx1"/>
                </a:solidFill>
                <a:latin typeface="Times New Roman" panose="02020603050405020304" pitchFamily="18" charset="0"/>
                <a:cs typeface="Times New Roman" panose="02020603050405020304" pitchFamily="18" charset="0"/>
              </a:rPr>
              <a:t> /∆</a:t>
            </a:r>
            <a:r>
              <a:rPr lang="sr-Latn-BA" sz="1600" dirty="0" smtClean="0">
                <a:solidFill>
                  <a:schemeClr val="tx1"/>
                </a:solidFill>
                <a:latin typeface="Times New Roman" panose="02020603050405020304" pitchFamily="18" charset="0"/>
                <a:cs typeface="Times New Roman" panose="02020603050405020304" pitchFamily="18" charset="0"/>
              </a:rPr>
              <a:t>Y =s</a:t>
            </a:r>
            <a:endParaRPr lang="sr-Latn-BA" sz="1600" b="1" dirty="0" smtClean="0">
              <a:solidFill>
                <a:schemeClr val="tx1"/>
              </a:solidFill>
              <a:latin typeface="Times New Roman" panose="02020603050405020304" pitchFamily="18" charset="0"/>
              <a:cs typeface="Times New Roman" panose="02020603050405020304" pitchFamily="18" charset="0"/>
            </a:endParaRPr>
          </a:p>
        </p:txBody>
      </p:sp>
      <p:sp>
        <p:nvSpPr>
          <p:cNvPr id="12" name="Title 1"/>
          <p:cNvSpPr txBox="1">
            <a:spLocks/>
          </p:cNvSpPr>
          <p:nvPr/>
        </p:nvSpPr>
        <p:spPr>
          <a:xfrm>
            <a:off x="5599142" y="3052478"/>
            <a:ext cx="2912389" cy="264718"/>
          </a:xfrm>
          <a:prstGeom prst="rect">
            <a:avLst/>
          </a:prstGeom>
          <a:solidFill>
            <a:schemeClr val="bg1">
              <a:lumMod val="8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indent="-285750" algn="just">
              <a:buFont typeface="Wingdings" panose="05000000000000000000" pitchFamily="2" charset="2"/>
              <a:buChar char="§"/>
            </a:pPr>
            <a:r>
              <a:rPr lang="sr-Latn-BA" sz="1400" dirty="0" smtClean="0">
                <a:solidFill>
                  <a:schemeClr val="tx1">
                    <a:lumMod val="65000"/>
                    <a:lumOff val="35000"/>
                  </a:schemeClr>
                </a:solidFill>
                <a:latin typeface="Times New Roman" panose="02020603050405020304" pitchFamily="18" charset="0"/>
                <a:cs typeface="Times New Roman" panose="02020603050405020304" pitchFamily="18" charset="0"/>
              </a:rPr>
              <a:t>Marginalna sklonost ka štednji: </a:t>
            </a:r>
            <a:endParaRPr lang="sr-Latn-BA" sz="14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13" name="Title 1"/>
          <p:cNvSpPr txBox="1">
            <a:spLocks/>
          </p:cNvSpPr>
          <p:nvPr/>
        </p:nvSpPr>
        <p:spPr>
          <a:xfrm>
            <a:off x="5915818" y="3562594"/>
            <a:ext cx="2912389" cy="277744"/>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400" dirty="0">
                <a:solidFill>
                  <a:schemeClr val="tx1">
                    <a:lumMod val="65000"/>
                    <a:lumOff val="35000"/>
                  </a:schemeClr>
                </a:solidFill>
                <a:latin typeface="Times New Roman" panose="02020603050405020304" pitchFamily="18" charset="0"/>
                <a:cs typeface="Times New Roman" panose="02020603050405020304" pitchFamily="18" charset="0"/>
              </a:rPr>
              <a:t>s</a:t>
            </a:r>
            <a:r>
              <a:rPr lang="sr-Latn-BA" sz="1400" dirty="0" smtClean="0">
                <a:solidFill>
                  <a:schemeClr val="tx1">
                    <a:lumMod val="65000"/>
                    <a:lumOff val="35000"/>
                  </a:schemeClr>
                </a:solidFill>
                <a:latin typeface="Times New Roman" panose="02020603050405020304" pitchFamily="18" charset="0"/>
                <a:cs typeface="Times New Roman" panose="02020603050405020304" pitchFamily="18" charset="0"/>
              </a:rPr>
              <a:t>= ∆S /∆Y = 1500 /5000= </a:t>
            </a:r>
            <a:r>
              <a:rPr lang="sr-Latn-BA" sz="1400" b="1" dirty="0" smtClean="0">
                <a:solidFill>
                  <a:schemeClr val="tx1">
                    <a:lumMod val="65000"/>
                    <a:lumOff val="35000"/>
                  </a:schemeClr>
                </a:solidFill>
                <a:latin typeface="Times New Roman" panose="02020603050405020304" pitchFamily="18" charset="0"/>
                <a:cs typeface="Times New Roman" panose="02020603050405020304" pitchFamily="18" charset="0"/>
              </a:rPr>
              <a:t>0,3 </a:t>
            </a:r>
            <a:endParaRPr lang="sr-Latn-BA" sz="1400" b="1"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14" name="Title 1"/>
          <p:cNvSpPr txBox="1">
            <a:spLocks/>
          </p:cNvSpPr>
          <p:nvPr/>
        </p:nvSpPr>
        <p:spPr>
          <a:xfrm>
            <a:off x="5599141" y="3904922"/>
            <a:ext cx="2912389" cy="277744"/>
          </a:xfrm>
          <a:prstGeom prst="rect">
            <a:avLst/>
          </a:prstGeom>
          <a:solidFill>
            <a:schemeClr val="bg1">
              <a:lumMod val="8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indent="-285750" algn="just">
              <a:buFont typeface="Wingdings" panose="05000000000000000000" pitchFamily="2" charset="2"/>
              <a:buChar char="§"/>
            </a:pPr>
            <a:r>
              <a:rPr lang="sr-Latn-BA" sz="1400" dirty="0" smtClean="0">
                <a:solidFill>
                  <a:schemeClr val="tx1">
                    <a:lumMod val="65000"/>
                    <a:lumOff val="35000"/>
                  </a:schemeClr>
                </a:solidFill>
                <a:latin typeface="Times New Roman" panose="02020603050405020304" pitchFamily="18" charset="0"/>
                <a:cs typeface="Times New Roman" panose="02020603050405020304" pitchFamily="18" charset="0"/>
              </a:rPr>
              <a:t>Marginalna sklonost ka uvozu: </a:t>
            </a:r>
            <a:endParaRPr lang="sr-Latn-BA" sz="14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15" name="Title 1"/>
          <p:cNvSpPr txBox="1">
            <a:spLocks/>
          </p:cNvSpPr>
          <p:nvPr/>
        </p:nvSpPr>
        <p:spPr>
          <a:xfrm>
            <a:off x="5985467" y="4230521"/>
            <a:ext cx="1215659" cy="269875"/>
          </a:xfrm>
          <a:prstGeom prst="rect">
            <a:avLst/>
          </a:prstGeom>
          <a:solidFill>
            <a:schemeClr val="accent6">
              <a:lumMod val="20000"/>
              <a:lumOff val="80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chemeClr val="tx1"/>
                </a:solidFill>
                <a:latin typeface="Times New Roman" panose="02020603050405020304" pitchFamily="18" charset="0"/>
                <a:cs typeface="Times New Roman" panose="02020603050405020304" pitchFamily="18" charset="0"/>
              </a:rPr>
              <a:t>∆</a:t>
            </a:r>
            <a:r>
              <a:rPr lang="sr-Latn-BA" sz="1600" dirty="0">
                <a:solidFill>
                  <a:schemeClr val="tx1"/>
                </a:solidFill>
                <a:latin typeface="Times New Roman" panose="02020603050405020304" pitchFamily="18" charset="0"/>
                <a:cs typeface="Times New Roman" panose="02020603050405020304" pitchFamily="18" charset="0"/>
              </a:rPr>
              <a:t>M</a:t>
            </a:r>
            <a:r>
              <a:rPr lang="sr-Latn-BA" sz="1600" dirty="0" smtClean="0">
                <a:solidFill>
                  <a:schemeClr val="tx1"/>
                </a:solidFill>
                <a:latin typeface="Times New Roman" panose="02020603050405020304" pitchFamily="18" charset="0"/>
                <a:cs typeface="Times New Roman" panose="02020603050405020304" pitchFamily="18" charset="0"/>
              </a:rPr>
              <a:t> </a:t>
            </a:r>
            <a:r>
              <a:rPr lang="sr-Latn-BA" sz="1600" dirty="0">
                <a:solidFill>
                  <a:schemeClr val="tx1"/>
                </a:solidFill>
                <a:latin typeface="Times New Roman" panose="02020603050405020304" pitchFamily="18" charset="0"/>
                <a:cs typeface="Times New Roman" panose="02020603050405020304" pitchFamily="18" charset="0"/>
              </a:rPr>
              <a:t>/∆</a:t>
            </a:r>
            <a:r>
              <a:rPr lang="sr-Latn-BA" sz="1600" dirty="0" smtClean="0">
                <a:solidFill>
                  <a:schemeClr val="tx1"/>
                </a:solidFill>
                <a:latin typeface="Times New Roman" panose="02020603050405020304" pitchFamily="18" charset="0"/>
                <a:cs typeface="Times New Roman" panose="02020603050405020304" pitchFamily="18" charset="0"/>
              </a:rPr>
              <a:t>Y =m</a:t>
            </a:r>
            <a:endParaRPr lang="sr-Latn-BA" sz="1600" b="1" dirty="0" smtClean="0">
              <a:solidFill>
                <a:schemeClr val="tx1"/>
              </a:solidFill>
              <a:latin typeface="Times New Roman" panose="02020603050405020304" pitchFamily="18" charset="0"/>
              <a:cs typeface="Times New Roman" panose="02020603050405020304" pitchFamily="18" charset="0"/>
            </a:endParaRPr>
          </a:p>
        </p:txBody>
      </p:sp>
      <p:sp>
        <p:nvSpPr>
          <p:cNvPr id="16" name="Title 1"/>
          <p:cNvSpPr txBox="1">
            <a:spLocks/>
          </p:cNvSpPr>
          <p:nvPr/>
        </p:nvSpPr>
        <p:spPr>
          <a:xfrm>
            <a:off x="5915816" y="4432658"/>
            <a:ext cx="2912389" cy="277744"/>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400" dirty="0" smtClean="0">
                <a:solidFill>
                  <a:schemeClr val="tx1">
                    <a:lumMod val="65000"/>
                    <a:lumOff val="35000"/>
                  </a:schemeClr>
                </a:solidFill>
                <a:latin typeface="Times New Roman" panose="02020603050405020304" pitchFamily="18" charset="0"/>
                <a:cs typeface="Times New Roman" panose="02020603050405020304" pitchFamily="18" charset="0"/>
              </a:rPr>
              <a:t>m= ∆M /∆Y = 1500 /5000= </a:t>
            </a:r>
            <a:r>
              <a:rPr lang="sr-Latn-BA" sz="1400" b="1" dirty="0" smtClean="0">
                <a:solidFill>
                  <a:schemeClr val="tx1">
                    <a:lumMod val="65000"/>
                    <a:lumOff val="35000"/>
                  </a:schemeClr>
                </a:solidFill>
                <a:latin typeface="Times New Roman" panose="02020603050405020304" pitchFamily="18" charset="0"/>
                <a:cs typeface="Times New Roman" panose="02020603050405020304" pitchFamily="18" charset="0"/>
              </a:rPr>
              <a:t>0,3 </a:t>
            </a:r>
            <a:endParaRPr lang="sr-Latn-BA" sz="1400" b="1"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17" name="Title 1"/>
          <p:cNvSpPr txBox="1">
            <a:spLocks/>
          </p:cNvSpPr>
          <p:nvPr/>
        </p:nvSpPr>
        <p:spPr>
          <a:xfrm>
            <a:off x="5599140" y="4791962"/>
            <a:ext cx="2912389" cy="277744"/>
          </a:xfrm>
          <a:prstGeom prst="rect">
            <a:avLst/>
          </a:prstGeom>
          <a:solidFill>
            <a:schemeClr val="bg1">
              <a:lumMod val="8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indent="-285750" algn="just">
              <a:buFont typeface="Wingdings" panose="05000000000000000000" pitchFamily="2" charset="2"/>
              <a:buChar char="§"/>
            </a:pPr>
            <a:r>
              <a:rPr lang="sr-Latn-BA" sz="1400" dirty="0" smtClean="0">
                <a:solidFill>
                  <a:schemeClr val="tx1">
                    <a:lumMod val="65000"/>
                    <a:lumOff val="35000"/>
                  </a:schemeClr>
                </a:solidFill>
                <a:latin typeface="Times New Roman" panose="02020603050405020304" pitchFamily="18" charset="0"/>
                <a:cs typeface="Times New Roman" panose="02020603050405020304" pitchFamily="18" charset="0"/>
              </a:rPr>
              <a:t>Marginalna sklonost ka potrošnji: </a:t>
            </a:r>
            <a:endParaRPr lang="sr-Latn-BA" sz="14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18" name="Title 1"/>
          <p:cNvSpPr txBox="1">
            <a:spLocks/>
          </p:cNvSpPr>
          <p:nvPr/>
        </p:nvSpPr>
        <p:spPr>
          <a:xfrm>
            <a:off x="5950837" y="5101313"/>
            <a:ext cx="1342036" cy="327841"/>
          </a:xfrm>
          <a:prstGeom prst="rect">
            <a:avLst/>
          </a:prstGeom>
          <a:solidFill>
            <a:schemeClr val="accent6">
              <a:lumMod val="20000"/>
              <a:lumOff val="80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chemeClr val="tx1"/>
                </a:solidFill>
                <a:latin typeface="Times New Roman" panose="02020603050405020304" pitchFamily="18" charset="0"/>
                <a:cs typeface="Times New Roman" panose="02020603050405020304" pitchFamily="18" charset="0"/>
              </a:rPr>
              <a:t>∆</a:t>
            </a:r>
            <a:r>
              <a:rPr lang="sr-Latn-BA" sz="1400" dirty="0" smtClean="0">
                <a:solidFill>
                  <a:schemeClr val="tx1"/>
                </a:solidFill>
                <a:latin typeface="Times New Roman" panose="02020603050405020304" pitchFamily="18" charset="0"/>
                <a:cs typeface="Times New Roman" panose="02020603050405020304" pitchFamily="18" charset="0"/>
              </a:rPr>
              <a:t>C </a:t>
            </a:r>
            <a:r>
              <a:rPr lang="sr-Latn-BA" sz="1400" dirty="0">
                <a:solidFill>
                  <a:schemeClr val="tx1"/>
                </a:solidFill>
                <a:latin typeface="Times New Roman" panose="02020603050405020304" pitchFamily="18" charset="0"/>
                <a:cs typeface="Times New Roman" panose="02020603050405020304" pitchFamily="18" charset="0"/>
              </a:rPr>
              <a:t>/∆</a:t>
            </a:r>
            <a:r>
              <a:rPr lang="sr-Latn-BA" sz="1400" dirty="0" smtClean="0">
                <a:solidFill>
                  <a:schemeClr val="tx1"/>
                </a:solidFill>
                <a:latin typeface="Times New Roman" panose="02020603050405020304" pitchFamily="18" charset="0"/>
                <a:cs typeface="Times New Roman" panose="02020603050405020304" pitchFamily="18" charset="0"/>
              </a:rPr>
              <a:t>Y =b</a:t>
            </a:r>
            <a:endParaRPr lang="sr-Latn-BA" sz="1400" b="1" dirty="0" smtClean="0">
              <a:solidFill>
                <a:schemeClr val="tx1"/>
              </a:solidFill>
              <a:latin typeface="Times New Roman" panose="02020603050405020304" pitchFamily="18" charset="0"/>
              <a:cs typeface="Times New Roman" panose="02020603050405020304" pitchFamily="18" charset="0"/>
            </a:endParaRPr>
          </a:p>
        </p:txBody>
      </p:sp>
      <p:sp>
        <p:nvSpPr>
          <p:cNvPr id="19" name="Title 1"/>
          <p:cNvSpPr txBox="1">
            <a:spLocks/>
          </p:cNvSpPr>
          <p:nvPr/>
        </p:nvSpPr>
        <p:spPr>
          <a:xfrm>
            <a:off x="5915815" y="5379688"/>
            <a:ext cx="2912389" cy="277744"/>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400" dirty="0">
                <a:solidFill>
                  <a:schemeClr val="tx1">
                    <a:lumMod val="65000"/>
                    <a:lumOff val="35000"/>
                  </a:schemeClr>
                </a:solidFill>
                <a:latin typeface="Times New Roman" panose="02020603050405020304" pitchFamily="18" charset="0"/>
                <a:cs typeface="Times New Roman" panose="02020603050405020304" pitchFamily="18" charset="0"/>
              </a:rPr>
              <a:t>b</a:t>
            </a:r>
            <a:r>
              <a:rPr lang="sr-Latn-BA" sz="1400" dirty="0" smtClean="0">
                <a:solidFill>
                  <a:schemeClr val="tx1">
                    <a:lumMod val="65000"/>
                    <a:lumOff val="35000"/>
                  </a:schemeClr>
                </a:solidFill>
                <a:latin typeface="Times New Roman" panose="02020603050405020304" pitchFamily="18" charset="0"/>
                <a:cs typeface="Times New Roman" panose="02020603050405020304" pitchFamily="18" charset="0"/>
              </a:rPr>
              <a:t>= ∆C /∆Y = 2000 /5000= </a:t>
            </a:r>
            <a:r>
              <a:rPr lang="sr-Latn-BA" sz="1400" b="1" dirty="0" smtClean="0">
                <a:solidFill>
                  <a:schemeClr val="tx1">
                    <a:lumMod val="65000"/>
                    <a:lumOff val="35000"/>
                  </a:schemeClr>
                </a:solidFill>
                <a:latin typeface="Times New Roman" panose="02020603050405020304" pitchFamily="18" charset="0"/>
                <a:cs typeface="Times New Roman" panose="02020603050405020304" pitchFamily="18" charset="0"/>
              </a:rPr>
              <a:t>0,4 </a:t>
            </a:r>
            <a:endParaRPr lang="sr-Latn-BA" sz="1400" b="1"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20" name="Title 1"/>
          <p:cNvSpPr txBox="1">
            <a:spLocks/>
          </p:cNvSpPr>
          <p:nvPr/>
        </p:nvSpPr>
        <p:spPr>
          <a:xfrm>
            <a:off x="5692287" y="5667973"/>
            <a:ext cx="3194326" cy="492761"/>
          </a:xfrm>
          <a:prstGeom prst="rect">
            <a:avLst/>
          </a:prstGeom>
          <a:solidFill>
            <a:schemeClr val="bg1">
              <a:lumMod val="8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400" dirty="0" smtClean="0">
                <a:solidFill>
                  <a:schemeClr val="tx1">
                    <a:lumMod val="65000"/>
                    <a:lumOff val="35000"/>
                  </a:schemeClr>
                </a:solidFill>
                <a:latin typeface="Times New Roman" panose="02020603050405020304" pitchFamily="18" charset="0"/>
                <a:cs typeface="Times New Roman" panose="02020603050405020304" pitchFamily="18" charset="0"/>
              </a:rPr>
              <a:t>Zbir marginalnih sklonosti je =1 (=,3+0,3+0,4=1). </a:t>
            </a:r>
            <a:endParaRPr lang="sr-Latn-BA" sz="1400" b="1"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21" name="Title 1"/>
          <p:cNvSpPr txBox="1">
            <a:spLocks/>
          </p:cNvSpPr>
          <p:nvPr/>
        </p:nvSpPr>
        <p:spPr>
          <a:xfrm>
            <a:off x="264687" y="6218967"/>
            <a:ext cx="1462513" cy="365506"/>
          </a:xfrm>
          <a:prstGeom prst="rect">
            <a:avLst/>
          </a:prstGeom>
          <a:solidFill>
            <a:schemeClr val="bg1">
              <a:lumMod val="8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400" dirty="0" smtClean="0">
                <a:solidFill>
                  <a:schemeClr val="tx1">
                    <a:lumMod val="65000"/>
                    <a:lumOff val="35000"/>
                  </a:schemeClr>
                </a:solidFill>
                <a:latin typeface="Times New Roman" panose="02020603050405020304" pitchFamily="18" charset="0"/>
                <a:cs typeface="Times New Roman" panose="02020603050405020304" pitchFamily="18" charset="0"/>
              </a:rPr>
              <a:t>Multiplikator je:</a:t>
            </a:r>
            <a:endParaRPr lang="sr-Latn-BA" sz="1400" b="1"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graphicFrame>
        <p:nvGraphicFramePr>
          <p:cNvPr id="22" name="Table 21"/>
          <p:cNvGraphicFramePr>
            <a:graphicFrameLocks noGrp="1"/>
          </p:cNvGraphicFramePr>
          <p:nvPr>
            <p:extLst>
              <p:ext uri="{D42A27DB-BD31-4B8C-83A1-F6EECF244321}">
                <p14:modId xmlns:p14="http://schemas.microsoft.com/office/powerpoint/2010/main" val="3892823636"/>
              </p:ext>
            </p:extLst>
          </p:nvPr>
        </p:nvGraphicFramePr>
        <p:xfrm>
          <a:off x="287014" y="2576721"/>
          <a:ext cx="5203683" cy="3479773"/>
        </p:xfrm>
        <a:graphic>
          <a:graphicData uri="http://schemas.openxmlformats.org/drawingml/2006/table">
            <a:tbl>
              <a:tblPr/>
              <a:tblGrid>
                <a:gridCol w="928500">
                  <a:extLst>
                    <a:ext uri="{9D8B030D-6E8A-4147-A177-3AD203B41FA5}">
                      <a16:colId xmlns:a16="http://schemas.microsoft.com/office/drawing/2014/main" val="2285338936"/>
                    </a:ext>
                  </a:extLst>
                </a:gridCol>
                <a:gridCol w="683621">
                  <a:extLst>
                    <a:ext uri="{9D8B030D-6E8A-4147-A177-3AD203B41FA5}">
                      <a16:colId xmlns:a16="http://schemas.microsoft.com/office/drawing/2014/main" val="1223014754"/>
                    </a:ext>
                  </a:extLst>
                </a:gridCol>
                <a:gridCol w="714231">
                  <a:extLst>
                    <a:ext uri="{9D8B030D-6E8A-4147-A177-3AD203B41FA5}">
                      <a16:colId xmlns:a16="http://schemas.microsoft.com/office/drawing/2014/main" val="3782566633"/>
                    </a:ext>
                  </a:extLst>
                </a:gridCol>
                <a:gridCol w="775451">
                  <a:extLst>
                    <a:ext uri="{9D8B030D-6E8A-4147-A177-3AD203B41FA5}">
                      <a16:colId xmlns:a16="http://schemas.microsoft.com/office/drawing/2014/main" val="94428772"/>
                    </a:ext>
                  </a:extLst>
                </a:gridCol>
                <a:gridCol w="744841">
                  <a:extLst>
                    <a:ext uri="{9D8B030D-6E8A-4147-A177-3AD203B41FA5}">
                      <a16:colId xmlns:a16="http://schemas.microsoft.com/office/drawing/2014/main" val="367021335"/>
                    </a:ext>
                  </a:extLst>
                </a:gridCol>
                <a:gridCol w="663214">
                  <a:extLst>
                    <a:ext uri="{9D8B030D-6E8A-4147-A177-3AD203B41FA5}">
                      <a16:colId xmlns:a16="http://schemas.microsoft.com/office/drawing/2014/main" val="3496570110"/>
                    </a:ext>
                  </a:extLst>
                </a:gridCol>
                <a:gridCol w="693825">
                  <a:extLst>
                    <a:ext uri="{9D8B030D-6E8A-4147-A177-3AD203B41FA5}">
                      <a16:colId xmlns:a16="http://schemas.microsoft.com/office/drawing/2014/main" val="1710741603"/>
                    </a:ext>
                  </a:extLst>
                </a:gridCol>
              </a:tblGrid>
              <a:tr h="130863">
                <a:tc>
                  <a:txBody>
                    <a:bodyPr/>
                    <a:lstStyle/>
                    <a:p>
                      <a:pPr algn="l" fontAlgn="b"/>
                      <a:endParaRPr lang="en-GB" sz="1000" b="0" i="0" u="none" strike="noStrike">
                        <a:effectLst/>
                        <a:latin typeface="Times New Roman" panose="02020603050405020304" pitchFamily="18" charset="0"/>
                      </a:endParaRPr>
                    </a:p>
                  </a:txBody>
                  <a:tcPr marL="7469" marR="7469" marT="746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1000" b="0" i="0" u="none" strike="noStrike">
                          <a:effectLst/>
                          <a:latin typeface="Times New Roman" panose="02020603050405020304" pitchFamily="18" charset="0"/>
                        </a:rPr>
                        <a:t>0,3</a:t>
                      </a:r>
                    </a:p>
                  </a:txBody>
                  <a:tcPr marL="7469" marR="7469" marT="7469" marB="0" anchor="b">
                    <a:lnL>
                      <a:noFill/>
                    </a:lnL>
                    <a:lnR>
                      <a:noFill/>
                    </a:lnR>
                    <a:lnT>
                      <a:noFill/>
                    </a:lnT>
                    <a:lnB w="6350" cap="flat" cmpd="sng" algn="ctr">
                      <a:solidFill>
                        <a:srgbClr val="000000"/>
                      </a:solidFill>
                      <a:prstDash val="solid"/>
                      <a:round/>
                      <a:headEnd type="none" w="med" len="med"/>
                      <a:tailEnd type="none" w="med" len="med"/>
                    </a:lnB>
                    <a:solidFill>
                      <a:srgbClr val="FDE9D9"/>
                    </a:solidFill>
                  </a:tcPr>
                </a:tc>
                <a:tc>
                  <a:txBody>
                    <a:bodyPr/>
                    <a:lstStyle/>
                    <a:p>
                      <a:pPr algn="r" fontAlgn="b"/>
                      <a:r>
                        <a:rPr lang="en-GB" sz="1000" b="0" i="0" u="none" strike="noStrike">
                          <a:effectLst/>
                          <a:latin typeface="Times New Roman" panose="02020603050405020304" pitchFamily="18" charset="0"/>
                        </a:rPr>
                        <a:t>0,3</a:t>
                      </a:r>
                    </a:p>
                  </a:txBody>
                  <a:tcPr marL="7469" marR="7469" marT="7469"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effectLst/>
                          <a:latin typeface="Times New Roman" panose="02020603050405020304" pitchFamily="18" charset="0"/>
                        </a:rPr>
                        <a:t>0,4</a:t>
                      </a:r>
                    </a:p>
                  </a:txBody>
                  <a:tcPr marL="7469" marR="7469" marT="7469" marB="0" anchor="b">
                    <a:lnL>
                      <a:noFill/>
                    </a:lnL>
                    <a:lnR>
                      <a:noFill/>
                    </a:lnR>
                    <a:lnT>
                      <a:noFill/>
                    </a:lnT>
                    <a:lnB w="6350" cap="flat" cmpd="sng" algn="ctr">
                      <a:solidFill>
                        <a:srgbClr val="000000"/>
                      </a:solidFill>
                      <a:prstDash val="solid"/>
                      <a:round/>
                      <a:headEnd type="none" w="med" len="med"/>
                      <a:tailEnd type="none" w="med" len="med"/>
                    </a:lnB>
                    <a:solidFill>
                      <a:srgbClr val="C5D9F1"/>
                    </a:solidFill>
                  </a:tcPr>
                </a:tc>
                <a:tc>
                  <a:txBody>
                    <a:bodyPr/>
                    <a:lstStyle/>
                    <a:p>
                      <a:pPr algn="l" fontAlgn="b"/>
                      <a:endParaRPr lang="en-GB" sz="1000" b="0" i="0" u="none" strike="noStrike">
                        <a:effectLst/>
                        <a:latin typeface="Times New Roman" panose="02020603050405020304" pitchFamily="18" charset="0"/>
                      </a:endParaRPr>
                    </a:p>
                  </a:txBody>
                  <a:tcPr marL="7469" marR="7469" marT="746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000" b="0" i="0" u="none" strike="noStrike">
                        <a:effectLst/>
                        <a:latin typeface="Times New Roman" panose="02020603050405020304" pitchFamily="18" charset="0"/>
                      </a:endParaRPr>
                    </a:p>
                  </a:txBody>
                  <a:tcPr marL="7469" marR="7469" marT="746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000" b="0" i="0" u="none" strike="noStrike">
                        <a:effectLst/>
                        <a:latin typeface="Times New Roman" panose="02020603050405020304" pitchFamily="18" charset="0"/>
                      </a:endParaRPr>
                    </a:p>
                  </a:txBody>
                  <a:tcPr marL="7469" marR="7469" marT="7469"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1506434"/>
                  </a:ext>
                </a:extLst>
              </a:tr>
              <a:tr h="255613">
                <a:tc>
                  <a:txBody>
                    <a:bodyPr/>
                    <a:lstStyle/>
                    <a:p>
                      <a:pPr algn="l" fontAlgn="b"/>
                      <a:r>
                        <a:rPr lang="en-GB" sz="1000" b="0" i="0" u="none" strike="noStrike">
                          <a:effectLst/>
                          <a:latin typeface="Times New Roman" panose="02020603050405020304" pitchFamily="18" charset="0"/>
                        </a:rPr>
                        <a:t> </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DUVOZ</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GB" sz="1000" b="0" i="0" u="none" strike="noStrike">
                          <a:effectLst/>
                          <a:latin typeface="Times New Roman" panose="02020603050405020304" pitchFamily="18" charset="0"/>
                        </a:rPr>
                        <a:t>DŠTEDNJA</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GB" sz="1000" b="0" i="0" u="none" strike="noStrike">
                          <a:effectLst/>
                          <a:latin typeface="Times New Roman" panose="02020603050405020304" pitchFamily="18" charset="0"/>
                        </a:rPr>
                        <a:t>DPOTROŠNJA</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GB" sz="1000" b="0" i="0" u="none" strike="noStrike">
                          <a:effectLst/>
                          <a:latin typeface="Times New Roman" panose="02020603050405020304" pitchFamily="18" charset="0"/>
                        </a:rPr>
                        <a:t>DINVESTICIJE</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GB" sz="1000" b="0" i="0" u="none" strike="noStrike">
                          <a:effectLst/>
                          <a:latin typeface="Times New Roman" panose="02020603050405020304" pitchFamily="18" charset="0"/>
                        </a:rPr>
                        <a:t>DIZVOZ</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GB" sz="1000" b="0" i="0" u="none" strike="noStrike">
                          <a:effectLst/>
                          <a:latin typeface="Times New Roman" panose="02020603050405020304" pitchFamily="18" charset="0"/>
                        </a:rPr>
                        <a:t>DDOHODAK</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80091315"/>
                  </a:ext>
                </a:extLst>
              </a:tr>
              <a:tr h="255613">
                <a:tc>
                  <a:txBody>
                    <a:bodyPr/>
                    <a:lstStyle/>
                    <a:p>
                      <a:pPr algn="l" fontAlgn="b"/>
                      <a:r>
                        <a:rPr lang="en-GB" sz="1000" b="0" i="0" u="none" strike="noStrike">
                          <a:effectLst/>
                          <a:latin typeface="Times New Roman" panose="02020603050405020304" pitchFamily="18" charset="0"/>
                        </a:rPr>
                        <a:t>PRIMARNI EFEKAT</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GB" sz="1000" b="0" i="0" u="none" strike="noStrike">
                          <a:effectLst/>
                          <a:latin typeface="Times New Roman" panose="02020603050405020304" pitchFamily="18" charset="0"/>
                        </a:rPr>
                        <a:t> </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 </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 </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const</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000" b="0" i="0" u="none" strike="noStrike">
                          <a:effectLst/>
                          <a:latin typeface="Times New Roman" panose="02020603050405020304" pitchFamily="18" charset="0"/>
                        </a:rPr>
                        <a:t>3.000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r" fontAlgn="b"/>
                      <a:r>
                        <a:rPr lang="en-GB" sz="1000" b="0" i="0" u="none" strike="noStrike">
                          <a:effectLst/>
                          <a:latin typeface="Times New Roman" panose="02020603050405020304" pitchFamily="18" charset="0"/>
                        </a:rPr>
                        <a:t>3000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465599043"/>
                  </a:ext>
                </a:extLst>
              </a:tr>
              <a:tr h="255613">
                <a:tc>
                  <a:txBody>
                    <a:bodyPr/>
                    <a:lstStyle/>
                    <a:p>
                      <a:pPr algn="l" fontAlgn="b"/>
                      <a:r>
                        <a:rPr lang="en-GB" sz="1000" b="0" i="0" u="none" strike="noStrike">
                          <a:effectLst/>
                          <a:latin typeface="Times New Roman" panose="02020603050405020304" pitchFamily="18" charset="0"/>
                        </a:rPr>
                        <a:t>SEKUNDARNI EFEKTI</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 </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 </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 </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 </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 </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 </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5793285"/>
                  </a:ext>
                </a:extLst>
              </a:tr>
              <a:tr h="130863">
                <a:tc>
                  <a:txBody>
                    <a:bodyPr/>
                    <a:lstStyle/>
                    <a:p>
                      <a:pPr algn="l" fontAlgn="b"/>
                      <a:r>
                        <a:rPr lang="en-GB" sz="1000" b="0" i="0" u="none" strike="noStrike">
                          <a:effectLst/>
                          <a:latin typeface="Times New Roman" panose="02020603050405020304" pitchFamily="18" charset="0"/>
                        </a:rPr>
                        <a:t>iteracija 1</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900</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900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1200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const</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1200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0322621"/>
                  </a:ext>
                </a:extLst>
              </a:tr>
              <a:tr h="130863">
                <a:tc>
                  <a:txBody>
                    <a:bodyPr/>
                    <a:lstStyle/>
                    <a:p>
                      <a:pPr algn="l" fontAlgn="b"/>
                      <a:r>
                        <a:rPr lang="en-GB" sz="1000" b="0" i="0" u="none" strike="noStrike">
                          <a:effectLst/>
                          <a:latin typeface="Times New Roman" panose="02020603050405020304" pitchFamily="18" charset="0"/>
                        </a:rPr>
                        <a:t>iteracija 2</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360</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360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480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const</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480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0375170"/>
                  </a:ext>
                </a:extLst>
              </a:tr>
              <a:tr h="130863">
                <a:tc>
                  <a:txBody>
                    <a:bodyPr/>
                    <a:lstStyle/>
                    <a:p>
                      <a:pPr algn="l" fontAlgn="b"/>
                      <a:r>
                        <a:rPr lang="en-GB" sz="1000" b="0" i="0" u="none" strike="noStrike">
                          <a:effectLst/>
                          <a:latin typeface="Times New Roman" panose="02020603050405020304" pitchFamily="18" charset="0"/>
                        </a:rPr>
                        <a:t>iteracija 3</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144</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144</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192</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const</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192</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7069891"/>
                  </a:ext>
                </a:extLst>
              </a:tr>
              <a:tr h="130863">
                <a:tc>
                  <a:txBody>
                    <a:bodyPr/>
                    <a:lstStyle/>
                    <a:p>
                      <a:pPr algn="l" fontAlgn="b"/>
                      <a:r>
                        <a:rPr lang="en-GB" sz="1000" b="0" i="0" u="none" strike="noStrike">
                          <a:effectLst/>
                          <a:latin typeface="Times New Roman" panose="02020603050405020304" pitchFamily="18" charset="0"/>
                        </a:rPr>
                        <a:t>iteracija 4</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57,6</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57,6</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76,8</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const</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76,8</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1532390"/>
                  </a:ext>
                </a:extLst>
              </a:tr>
              <a:tr h="130863">
                <a:tc>
                  <a:txBody>
                    <a:bodyPr/>
                    <a:lstStyle/>
                    <a:p>
                      <a:pPr algn="l" fontAlgn="b"/>
                      <a:r>
                        <a:rPr lang="en-GB" sz="1000" b="0" i="0" u="none" strike="noStrike">
                          <a:effectLst/>
                          <a:latin typeface="Times New Roman" panose="02020603050405020304" pitchFamily="18" charset="0"/>
                        </a:rPr>
                        <a:t>iteracija 5</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23,04</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23,04</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30,72</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const</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30,72</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8163302"/>
                  </a:ext>
                </a:extLst>
              </a:tr>
              <a:tr h="130863">
                <a:tc>
                  <a:txBody>
                    <a:bodyPr/>
                    <a:lstStyle/>
                    <a:p>
                      <a:pPr algn="l" fontAlgn="b"/>
                      <a:r>
                        <a:rPr lang="en-GB" sz="1000" b="0" i="0" u="none" strike="noStrike">
                          <a:effectLst/>
                          <a:latin typeface="Times New Roman" panose="02020603050405020304" pitchFamily="18" charset="0"/>
                        </a:rPr>
                        <a:t>iteracija 6</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9,216</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9,216</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12,288</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const</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12,288</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3892939"/>
                  </a:ext>
                </a:extLst>
              </a:tr>
              <a:tr h="130863">
                <a:tc>
                  <a:txBody>
                    <a:bodyPr/>
                    <a:lstStyle/>
                    <a:p>
                      <a:pPr algn="l" fontAlgn="b"/>
                      <a:r>
                        <a:rPr lang="en-GB" sz="1000" b="0" i="0" u="none" strike="noStrike">
                          <a:effectLst/>
                          <a:latin typeface="Times New Roman" panose="02020603050405020304" pitchFamily="18" charset="0"/>
                        </a:rPr>
                        <a:t>iteracija 7</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3,6864</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3,6864</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4,9152</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const</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4,9152</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5566563"/>
                  </a:ext>
                </a:extLst>
              </a:tr>
              <a:tr h="130863">
                <a:tc>
                  <a:txBody>
                    <a:bodyPr/>
                    <a:lstStyle/>
                    <a:p>
                      <a:pPr algn="l" fontAlgn="b"/>
                      <a:r>
                        <a:rPr lang="en-GB" sz="1000" b="0" i="0" u="none" strike="noStrike">
                          <a:effectLst/>
                          <a:latin typeface="Times New Roman" panose="02020603050405020304" pitchFamily="18" charset="0"/>
                        </a:rPr>
                        <a:t>iteracija 8</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1,47456</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1,47456</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1,96608</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const</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1,96608</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3110886"/>
                  </a:ext>
                </a:extLst>
              </a:tr>
              <a:tr h="130863">
                <a:tc>
                  <a:txBody>
                    <a:bodyPr/>
                    <a:lstStyle/>
                    <a:p>
                      <a:pPr algn="l" fontAlgn="b"/>
                      <a:r>
                        <a:rPr lang="en-GB" sz="1000" b="0" i="0" u="none" strike="noStrike">
                          <a:effectLst/>
                          <a:latin typeface="Times New Roman" panose="02020603050405020304" pitchFamily="18" charset="0"/>
                        </a:rPr>
                        <a:t>iteracija 9</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0,589824</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0,589824</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0,786432</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const</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0,786432</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4068354"/>
                  </a:ext>
                </a:extLst>
              </a:tr>
              <a:tr h="130863">
                <a:tc>
                  <a:txBody>
                    <a:bodyPr/>
                    <a:lstStyle/>
                    <a:p>
                      <a:pPr algn="l" fontAlgn="b"/>
                      <a:r>
                        <a:rPr lang="en-GB" sz="1000" b="0" i="0" u="none" strike="noStrike">
                          <a:effectLst/>
                          <a:latin typeface="Times New Roman" panose="02020603050405020304" pitchFamily="18" charset="0"/>
                        </a:rPr>
                        <a:t>iteracija 10</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0,2359296</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0,2359296</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0,3145728</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const</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0,3145728</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1555421"/>
                  </a:ext>
                </a:extLst>
              </a:tr>
              <a:tr h="130863">
                <a:tc>
                  <a:txBody>
                    <a:bodyPr/>
                    <a:lstStyle/>
                    <a:p>
                      <a:pPr algn="l" fontAlgn="b"/>
                      <a:r>
                        <a:rPr lang="en-GB" sz="1000" b="0" i="0" u="none" strike="noStrike">
                          <a:effectLst/>
                          <a:latin typeface="Times New Roman" panose="02020603050405020304" pitchFamily="18" charset="0"/>
                        </a:rPr>
                        <a:t>iteracija 11</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0,09437184</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0,09437184</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0,12582912</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const</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0,12582912</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9881686"/>
                  </a:ext>
                </a:extLst>
              </a:tr>
              <a:tr h="255613">
                <a:tc>
                  <a:txBody>
                    <a:bodyPr/>
                    <a:lstStyle/>
                    <a:p>
                      <a:pPr algn="l" fontAlgn="b"/>
                      <a:r>
                        <a:rPr lang="en-GB" sz="1000" b="1" i="0" u="none" strike="noStrike">
                          <a:effectLst/>
                          <a:latin typeface="Times New Roman" panose="02020603050405020304" pitchFamily="18" charset="0"/>
                        </a:rPr>
                        <a:t>ukupno sekundarni </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GB" sz="1000" b="1" i="0" u="none" strike="noStrike">
                          <a:effectLst/>
                          <a:latin typeface="Times New Roman" panose="02020603050405020304" pitchFamily="18" charset="0"/>
                        </a:rPr>
                        <a:t>1499,937085</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l" fontAlgn="b"/>
                      <a:r>
                        <a:rPr lang="en-GB" sz="1000" b="1" i="0" u="none" strike="noStrike">
                          <a:effectLst/>
                          <a:latin typeface="Times New Roman" panose="02020603050405020304" pitchFamily="18" charset="0"/>
                        </a:rPr>
                        <a:t>1499,937085</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GB" sz="1000" b="1" i="0" u="none" strike="noStrike">
                          <a:effectLst/>
                          <a:latin typeface="Times New Roman" panose="02020603050405020304" pitchFamily="18" charset="0"/>
                        </a:rPr>
                        <a:t>1999,916114</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GB" sz="1000" b="0" i="0" u="none" strike="noStrike">
                          <a:effectLst/>
                          <a:latin typeface="Times New Roman" panose="02020603050405020304" pitchFamily="18" charset="0"/>
                        </a:rPr>
                        <a:t>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GB" sz="1000" b="0" i="0" u="none" strike="noStrike">
                          <a:effectLst/>
                          <a:latin typeface="Times New Roman" panose="02020603050405020304" pitchFamily="18" charset="0"/>
                        </a:rPr>
                        <a:t>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1" i="0" u="none" strike="noStrike">
                          <a:effectLst/>
                          <a:latin typeface="Times New Roman" panose="02020603050405020304" pitchFamily="18" charset="0"/>
                        </a:rPr>
                        <a:t>1999,916114</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2264476097"/>
                  </a:ext>
                </a:extLst>
              </a:tr>
              <a:tr h="255613">
                <a:tc>
                  <a:txBody>
                    <a:bodyPr/>
                    <a:lstStyle/>
                    <a:p>
                      <a:pPr algn="l" fontAlgn="b"/>
                      <a:r>
                        <a:rPr lang="en-GB" sz="1000" b="1" i="0" u="none" strike="noStrike">
                          <a:effectLst/>
                          <a:latin typeface="Times New Roman" panose="02020603050405020304" pitchFamily="18" charset="0"/>
                        </a:rPr>
                        <a:t>åefekata (ukupno)</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n-GB" sz="1000" b="1" i="0" u="none" strike="noStrike">
                          <a:effectLst/>
                          <a:latin typeface="Times New Roman" panose="02020603050405020304" pitchFamily="18" charset="0"/>
                        </a:rPr>
                        <a:t>» 1500</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n-GB" sz="1000" b="1" i="0" u="none" strike="noStrike">
                          <a:effectLst/>
                          <a:latin typeface="Times New Roman" panose="02020603050405020304" pitchFamily="18" charset="0"/>
                        </a:rPr>
                        <a:t>» 1500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n-GB" sz="1000" b="1" i="0" u="none" strike="noStrike">
                          <a:effectLst/>
                          <a:latin typeface="Times New Roman" panose="02020603050405020304" pitchFamily="18" charset="0"/>
                        </a:rPr>
                        <a:t>» 2000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n-GB" sz="1000" b="1" i="0" u="none" strike="noStrike">
                          <a:effectLst/>
                          <a:latin typeface="Times New Roman" panose="02020603050405020304" pitchFamily="18" charset="0"/>
                        </a:rPr>
                        <a:t> </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n-GB" sz="1000" b="1" i="0" u="none" strike="noStrike">
                          <a:effectLst/>
                          <a:latin typeface="Times New Roman" panose="02020603050405020304" pitchFamily="18" charset="0"/>
                        </a:rPr>
                        <a:t> </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n-GB" sz="1000" b="1" i="0" u="none" strike="noStrike" dirty="0">
                          <a:effectLst/>
                          <a:latin typeface="Times New Roman" panose="02020603050405020304" pitchFamily="18" charset="0"/>
                        </a:rPr>
                        <a:t>4999,916114</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408137573"/>
                  </a:ext>
                </a:extLst>
              </a:tr>
            </a:tbl>
          </a:graphicData>
        </a:graphic>
      </p:graphicFrame>
      <p:sp>
        <p:nvSpPr>
          <p:cNvPr id="23" name="Title 1"/>
          <p:cNvSpPr txBox="1">
            <a:spLocks/>
          </p:cNvSpPr>
          <p:nvPr/>
        </p:nvSpPr>
        <p:spPr>
          <a:xfrm>
            <a:off x="2075155" y="6172558"/>
            <a:ext cx="2913405" cy="261818"/>
          </a:xfrm>
          <a:prstGeom prst="rect">
            <a:avLst/>
          </a:prstGeom>
          <a:solidFill>
            <a:schemeClr val="accent3">
              <a:lumMod val="75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400" dirty="0" smtClean="0">
                <a:solidFill>
                  <a:schemeClr val="tx1"/>
                </a:solidFill>
                <a:latin typeface="Times New Roman" panose="02020603050405020304" pitchFamily="18" charset="0"/>
                <a:cs typeface="Times New Roman" panose="02020603050405020304" pitchFamily="18" charset="0"/>
              </a:rPr>
              <a:t>∆ Y/ ∆X = </a:t>
            </a:r>
            <a:r>
              <a:rPr lang="sr-Latn-BA" sz="1400" dirty="0">
                <a:solidFill>
                  <a:schemeClr val="tx1"/>
                </a:solidFill>
                <a:latin typeface="Times New Roman" panose="02020603050405020304" pitchFamily="18" charset="0"/>
                <a:cs typeface="Times New Roman" panose="02020603050405020304" pitchFamily="18" charset="0"/>
              </a:rPr>
              <a:t> </a:t>
            </a:r>
            <a:r>
              <a:rPr lang="sr-Latn-BA" sz="1400" dirty="0" smtClean="0">
                <a:solidFill>
                  <a:schemeClr val="tx1"/>
                </a:solidFill>
                <a:latin typeface="Times New Roman" panose="02020603050405020304" pitchFamily="18" charset="0"/>
                <a:cs typeface="Times New Roman" panose="02020603050405020304" pitchFamily="18" charset="0"/>
              </a:rPr>
              <a:t>1/(</a:t>
            </a:r>
            <a:r>
              <a:rPr lang="sr-Latn-BA" sz="1400" dirty="0">
                <a:solidFill>
                  <a:schemeClr val="tx1"/>
                </a:solidFill>
                <a:latin typeface="Times New Roman" panose="02020603050405020304" pitchFamily="18" charset="0"/>
                <a:cs typeface="Times New Roman" panose="02020603050405020304" pitchFamily="18" charset="0"/>
              </a:rPr>
              <a:t>∆S /∆Y </a:t>
            </a:r>
            <a:r>
              <a:rPr lang="sr-Latn-BA" sz="1400" dirty="0" smtClean="0">
                <a:solidFill>
                  <a:schemeClr val="tx1"/>
                </a:solidFill>
                <a:latin typeface="Times New Roman" panose="02020603050405020304" pitchFamily="18" charset="0"/>
                <a:cs typeface="Times New Roman" panose="02020603050405020304" pitchFamily="18" charset="0"/>
              </a:rPr>
              <a:t>+</a:t>
            </a:r>
            <a:r>
              <a:rPr lang="sr-Latn-BA" sz="1400" dirty="0">
                <a:solidFill>
                  <a:schemeClr val="tx1"/>
                </a:solidFill>
                <a:latin typeface="Times New Roman" panose="02020603050405020304" pitchFamily="18" charset="0"/>
                <a:cs typeface="Times New Roman" panose="02020603050405020304" pitchFamily="18" charset="0"/>
              </a:rPr>
              <a:t> ∆M /∆Y </a:t>
            </a:r>
            <a:r>
              <a:rPr lang="sr-Latn-BA" sz="1400" dirty="0" smtClean="0">
                <a:solidFill>
                  <a:schemeClr val="tx1"/>
                </a:solidFill>
                <a:latin typeface="Times New Roman" panose="02020603050405020304" pitchFamily="18" charset="0"/>
                <a:cs typeface="Times New Roman" panose="02020603050405020304" pitchFamily="18" charset="0"/>
              </a:rPr>
              <a:t>) </a:t>
            </a:r>
            <a:endParaRPr lang="sr-Latn-BA" sz="1400" b="1" dirty="0" smtClean="0">
              <a:solidFill>
                <a:srgbClr val="CC9900"/>
              </a:solidFill>
              <a:latin typeface="Times New Roman" panose="02020603050405020304" pitchFamily="18" charset="0"/>
              <a:cs typeface="Times New Roman" panose="02020603050405020304" pitchFamily="18" charset="0"/>
            </a:endParaRPr>
          </a:p>
        </p:txBody>
      </p:sp>
      <p:sp>
        <p:nvSpPr>
          <p:cNvPr id="24" name="Title 1"/>
          <p:cNvSpPr txBox="1">
            <a:spLocks/>
          </p:cNvSpPr>
          <p:nvPr/>
        </p:nvSpPr>
        <p:spPr>
          <a:xfrm>
            <a:off x="5490697" y="1270528"/>
            <a:ext cx="3129280" cy="778214"/>
          </a:xfrm>
          <a:prstGeom prst="rect">
            <a:avLst/>
          </a:prstGeom>
          <a:solidFill>
            <a:schemeClr val="bg1">
              <a:lumMod val="9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400" dirty="0" smtClean="0">
                <a:solidFill>
                  <a:schemeClr val="tx1">
                    <a:lumMod val="65000"/>
                    <a:lumOff val="35000"/>
                  </a:schemeClr>
                </a:solidFill>
                <a:latin typeface="Times New Roman" panose="02020603050405020304" pitchFamily="18" charset="0"/>
                <a:cs typeface="Times New Roman" panose="02020603050405020304" pitchFamily="18" charset="0"/>
              </a:rPr>
              <a:t>Izračunati: marginalne </a:t>
            </a:r>
            <a:r>
              <a:rPr lang="sr-Latn-BA" sz="1400" dirty="0">
                <a:solidFill>
                  <a:schemeClr val="tx1">
                    <a:lumMod val="65000"/>
                    <a:lumOff val="35000"/>
                  </a:schemeClr>
                </a:solidFill>
                <a:latin typeface="Times New Roman" panose="02020603050405020304" pitchFamily="18" charset="0"/>
                <a:cs typeface="Times New Roman" panose="02020603050405020304" pitchFamily="18" charset="0"/>
              </a:rPr>
              <a:t>sklonosti </a:t>
            </a:r>
            <a:r>
              <a:rPr lang="sr-Latn-BA" sz="1400" dirty="0" smtClean="0">
                <a:solidFill>
                  <a:schemeClr val="tx1">
                    <a:lumMod val="65000"/>
                    <a:lumOff val="35000"/>
                  </a:schemeClr>
                </a:solidFill>
                <a:latin typeface="Times New Roman" panose="02020603050405020304" pitchFamily="18" charset="0"/>
                <a:cs typeface="Times New Roman" panose="02020603050405020304" pitchFamily="18" charset="0"/>
              </a:rPr>
              <a:t>potrosnji, stednji i </a:t>
            </a:r>
            <a:r>
              <a:rPr lang="sr-Latn-BA" sz="1400" dirty="0">
                <a:solidFill>
                  <a:schemeClr val="tx1">
                    <a:lumMod val="65000"/>
                    <a:lumOff val="35000"/>
                  </a:schemeClr>
                </a:solidFill>
                <a:latin typeface="Times New Roman" panose="02020603050405020304" pitchFamily="18" charset="0"/>
                <a:cs typeface="Times New Roman" panose="02020603050405020304" pitchFamily="18" charset="0"/>
              </a:rPr>
              <a:t>uvozu </a:t>
            </a:r>
            <a:r>
              <a:rPr lang="sr-Latn-BA" sz="1400" dirty="0" smtClean="0">
                <a:solidFill>
                  <a:schemeClr val="tx1">
                    <a:lumMod val="65000"/>
                    <a:lumOff val="35000"/>
                  </a:schemeClr>
                </a:solidFill>
                <a:latin typeface="Times New Roman" panose="02020603050405020304" pitchFamily="18" charset="0"/>
                <a:cs typeface="Times New Roman" panose="02020603050405020304" pitchFamily="18" charset="0"/>
              </a:rPr>
              <a:t>0,3, te spoljnotrgovinski multiplikator?</a:t>
            </a:r>
            <a:endParaRPr lang="sr-Latn-BA" sz="14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25" name="Cloud Callout 24"/>
          <p:cNvSpPr/>
          <p:nvPr/>
        </p:nvSpPr>
        <p:spPr>
          <a:xfrm flipH="1">
            <a:off x="4657577" y="1288225"/>
            <a:ext cx="833120" cy="59656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dirty="0" smtClean="0"/>
              <a:t>???</a:t>
            </a:r>
            <a:endParaRPr lang="en-GB" dirty="0"/>
          </a:p>
        </p:txBody>
      </p:sp>
      <p:sp>
        <p:nvSpPr>
          <p:cNvPr id="26" name="Title 1"/>
          <p:cNvSpPr txBox="1">
            <a:spLocks/>
          </p:cNvSpPr>
          <p:nvPr/>
        </p:nvSpPr>
        <p:spPr>
          <a:xfrm>
            <a:off x="2075155" y="6504849"/>
            <a:ext cx="2913405" cy="243578"/>
          </a:xfrm>
          <a:prstGeom prst="rect">
            <a:avLst/>
          </a:prstGeom>
          <a:solidFill>
            <a:schemeClr val="bg1"/>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400" dirty="0" smtClean="0">
                <a:solidFill>
                  <a:schemeClr val="tx1"/>
                </a:solidFill>
                <a:latin typeface="Times New Roman" panose="02020603050405020304" pitchFamily="18" charset="0"/>
                <a:cs typeface="Times New Roman" panose="02020603050405020304" pitchFamily="18" charset="0"/>
              </a:rPr>
              <a:t>5000/ 3000 = </a:t>
            </a:r>
            <a:r>
              <a:rPr lang="sr-Latn-BA" sz="1400" dirty="0">
                <a:solidFill>
                  <a:schemeClr val="tx1"/>
                </a:solidFill>
                <a:latin typeface="Times New Roman" panose="02020603050405020304" pitchFamily="18" charset="0"/>
                <a:cs typeface="Times New Roman" panose="02020603050405020304" pitchFamily="18" charset="0"/>
              </a:rPr>
              <a:t> </a:t>
            </a:r>
            <a:r>
              <a:rPr lang="sr-Latn-BA" sz="1400" dirty="0" smtClean="0">
                <a:solidFill>
                  <a:schemeClr val="tx1"/>
                </a:solidFill>
                <a:latin typeface="Times New Roman" panose="02020603050405020304" pitchFamily="18" charset="0"/>
                <a:cs typeface="Times New Roman" panose="02020603050405020304" pitchFamily="18" charset="0"/>
              </a:rPr>
              <a:t>1/(0,3 +0,3) </a:t>
            </a:r>
            <a:endParaRPr lang="sr-Latn-BA" sz="1400" b="1" dirty="0" smtClean="0">
              <a:solidFill>
                <a:srgbClr val="CC99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42845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23</a:t>
            </a:fld>
            <a:endParaRPr lang="en-US" dirty="0"/>
          </a:p>
        </p:txBody>
      </p:sp>
      <p:sp>
        <p:nvSpPr>
          <p:cNvPr id="4" name="Rounded Rectangle 3"/>
          <p:cNvSpPr/>
          <p:nvPr/>
        </p:nvSpPr>
        <p:spPr>
          <a:xfrm>
            <a:off x="102286" y="237985"/>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a:solidFill>
                  <a:schemeClr val="bg2">
                    <a:lumMod val="25000"/>
                  </a:schemeClr>
                </a:solidFill>
                <a:latin typeface="Times New Roman" panose="02020603050405020304" pitchFamily="18" charset="0"/>
                <a:cs typeface="Times New Roman" panose="02020603050405020304" pitchFamily="18" charset="0"/>
              </a:rPr>
              <a:t>2</a:t>
            </a:r>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 Efekti međunarodne razmjene na nacionalni dohodak </a:t>
            </a:r>
            <a:endParaRPr lang="en-GB" sz="2000" b="1" i="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6236852" y="237985"/>
            <a:ext cx="2630055" cy="578321"/>
          </a:xfrm>
          <a:prstGeom prst="rect">
            <a:avLst/>
          </a:prstGeom>
          <a:ln/>
        </p:spPr>
        <p:style>
          <a:lnRef idx="1">
            <a:schemeClr val="accent4"/>
          </a:lnRef>
          <a:fillRef idx="2">
            <a:schemeClr val="accent4"/>
          </a:fillRef>
          <a:effectRef idx="1">
            <a:schemeClr val="accent4"/>
          </a:effectRef>
          <a:fontRef idx="minor">
            <a:schemeClr val="dk1"/>
          </a:fontRef>
        </p:style>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chemeClr val="tx1"/>
                </a:solidFill>
                <a:latin typeface="Times New Roman" panose="02020603050405020304" pitchFamily="18" charset="0"/>
                <a:cs typeface="Times New Roman" panose="02020603050405020304" pitchFamily="18" charset="0"/>
              </a:rPr>
              <a:t>spoljnotrgovinski multiplikator </a:t>
            </a:r>
            <a:endParaRPr lang="sr-Latn-BA" sz="1800" b="1" dirty="0" smtClean="0">
              <a:solidFill>
                <a:srgbClr val="CC99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334" y="942512"/>
            <a:ext cx="390199" cy="483981"/>
          </a:xfrm>
          <a:prstGeom prst="rect">
            <a:avLst/>
          </a:prstGeom>
        </p:spPr>
      </p:pic>
      <p:sp>
        <p:nvSpPr>
          <p:cNvPr id="9" name="Title 1"/>
          <p:cNvSpPr txBox="1">
            <a:spLocks/>
          </p:cNvSpPr>
          <p:nvPr/>
        </p:nvSpPr>
        <p:spPr>
          <a:xfrm>
            <a:off x="5841139" y="1195870"/>
            <a:ext cx="3372887" cy="734581"/>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400" b="1" i="1" u="sng" dirty="0" smtClean="0">
                <a:solidFill>
                  <a:schemeClr val="tx1">
                    <a:lumMod val="65000"/>
                    <a:lumOff val="35000"/>
                  </a:schemeClr>
                </a:solidFill>
                <a:latin typeface="Times New Roman" panose="02020603050405020304" pitchFamily="18" charset="0"/>
                <a:cs typeface="Times New Roman" panose="02020603050405020304" pitchFamily="18" charset="0"/>
              </a:rPr>
              <a:t>Rješenje</a:t>
            </a:r>
            <a:r>
              <a:rPr lang="sr-Latn-BA" sz="1400" b="1" i="1" dirty="0" smtClean="0">
                <a:solidFill>
                  <a:schemeClr val="tx1">
                    <a:lumMod val="65000"/>
                    <a:lumOff val="35000"/>
                  </a:schemeClr>
                </a:solidFill>
                <a:latin typeface="Times New Roman" panose="02020603050405020304" pitchFamily="18" charset="0"/>
                <a:cs typeface="Times New Roman" panose="02020603050405020304" pitchFamily="18" charset="0"/>
              </a:rPr>
              <a:t>:</a:t>
            </a:r>
          </a:p>
          <a:p>
            <a:pPr algn="just"/>
            <a:r>
              <a:rPr lang="sr-Latn-BA" sz="1400" b="1" i="1" dirty="0" smtClean="0">
                <a:solidFill>
                  <a:schemeClr val="tx1">
                    <a:lumMod val="65000"/>
                    <a:lumOff val="35000"/>
                  </a:schemeClr>
                </a:solidFill>
                <a:latin typeface="Times New Roman" panose="02020603050405020304" pitchFamily="18" charset="0"/>
                <a:cs typeface="Times New Roman" panose="02020603050405020304" pitchFamily="18" charset="0"/>
              </a:rPr>
              <a:t>∆uvoz +∆štednje= ∆izvoz + ∆Investicije</a:t>
            </a:r>
          </a:p>
          <a:p>
            <a:pPr algn="just"/>
            <a:r>
              <a:rPr lang="sr-Latn-BA" sz="1400" b="1" i="1" dirty="0" smtClean="0">
                <a:solidFill>
                  <a:schemeClr val="tx1">
                    <a:lumMod val="65000"/>
                    <a:lumOff val="35000"/>
                  </a:schemeClr>
                </a:solidFill>
                <a:latin typeface="Times New Roman" panose="02020603050405020304" pitchFamily="18" charset="0"/>
                <a:cs typeface="Times New Roman" panose="02020603050405020304" pitchFamily="18" charset="0"/>
              </a:rPr>
              <a:t>M+S = X + I  (investije su ostale iste dI=0). </a:t>
            </a:r>
            <a:endParaRPr lang="sr-Latn-BA" sz="1400" b="1" i="1"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10" name="Title 1"/>
          <p:cNvSpPr txBox="1">
            <a:spLocks/>
          </p:cNvSpPr>
          <p:nvPr/>
        </p:nvSpPr>
        <p:spPr>
          <a:xfrm>
            <a:off x="5685568" y="7799208"/>
            <a:ext cx="3372887" cy="1570382"/>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400" b="1" i="1" dirty="0" smtClean="0">
                <a:solidFill>
                  <a:schemeClr val="tx1">
                    <a:lumMod val="65000"/>
                    <a:lumOff val="35000"/>
                  </a:schemeClr>
                </a:solidFill>
                <a:latin typeface="Times New Roman" panose="02020603050405020304" pitchFamily="18" charset="0"/>
                <a:cs typeface="Times New Roman" panose="02020603050405020304" pitchFamily="18" charset="0"/>
              </a:rPr>
              <a:t>Rješenje:</a:t>
            </a:r>
          </a:p>
          <a:p>
            <a:pPr algn="just"/>
            <a:r>
              <a:rPr lang="sr-Latn-BA" sz="1400" b="1" i="1" dirty="0" smtClean="0">
                <a:solidFill>
                  <a:schemeClr val="tx1">
                    <a:lumMod val="65000"/>
                    <a:lumOff val="35000"/>
                  </a:schemeClr>
                </a:solidFill>
                <a:latin typeface="Times New Roman" panose="02020603050405020304" pitchFamily="18" charset="0"/>
                <a:cs typeface="Times New Roman" panose="02020603050405020304" pitchFamily="18" charset="0"/>
              </a:rPr>
              <a:t>∆uvoz +∆štednje= ∆izvoz + ∆Investicije</a:t>
            </a:r>
          </a:p>
          <a:p>
            <a:pPr algn="just"/>
            <a:r>
              <a:rPr lang="sr-Latn-BA" sz="1400" b="1" i="1" dirty="0" smtClean="0">
                <a:solidFill>
                  <a:schemeClr val="tx1">
                    <a:lumMod val="65000"/>
                    <a:lumOff val="35000"/>
                  </a:schemeClr>
                </a:solidFill>
                <a:latin typeface="Times New Roman" panose="02020603050405020304" pitchFamily="18" charset="0"/>
                <a:cs typeface="Times New Roman" panose="02020603050405020304" pitchFamily="18" charset="0"/>
              </a:rPr>
              <a:t>M+S = X + I  </a:t>
            </a:r>
            <a:endParaRPr lang="sr-Latn-BA" sz="1400" b="1" i="1" dirty="0">
              <a:solidFill>
                <a:schemeClr val="tx1">
                  <a:lumMod val="65000"/>
                  <a:lumOff val="35000"/>
                </a:schemeClr>
              </a:solidFill>
              <a:latin typeface="Times New Roman" panose="02020603050405020304" pitchFamily="18" charset="0"/>
              <a:cs typeface="Times New Roman" panose="02020603050405020304" pitchFamily="18" charset="0"/>
            </a:endParaRPr>
          </a:p>
          <a:p>
            <a:pPr algn="just"/>
            <a:r>
              <a:rPr lang="sr-Latn-BA" sz="1400" dirty="0" smtClean="0">
                <a:solidFill>
                  <a:schemeClr val="tx1">
                    <a:lumMod val="65000"/>
                    <a:lumOff val="35000"/>
                  </a:schemeClr>
                </a:solidFill>
                <a:latin typeface="Times New Roman" panose="02020603050405020304" pitchFamily="18" charset="0"/>
                <a:cs typeface="Times New Roman" panose="02020603050405020304" pitchFamily="18" charset="0"/>
              </a:rPr>
              <a:t>dUVOZ+dŠTEDNJA=dIZVOZ+dinvesticije </a:t>
            </a:r>
            <a:r>
              <a:rPr lang="sr-Latn-BA" sz="1400" dirty="0">
                <a:solidFill>
                  <a:schemeClr val="tx1">
                    <a:lumMod val="65000"/>
                    <a:lumOff val="35000"/>
                  </a:schemeClr>
                </a:solidFill>
                <a:latin typeface="Times New Roman" panose="02020603050405020304" pitchFamily="18" charset="0"/>
                <a:cs typeface="Times New Roman" panose="02020603050405020304" pitchFamily="18" charset="0"/>
              </a:rPr>
              <a:t>(koje su stale iste, dI=0) Ovdje su marginalne sklonosti potrosnji 0,4 , stednji 0,3 , i uvozu 0,3 : ukupno 1 (to je bitno naglasiti;   multiplikator je ovdje 1.66667 i rast dohotka ukupno je 5000</a:t>
            </a:r>
          </a:p>
        </p:txBody>
      </p:sp>
      <p:sp>
        <p:nvSpPr>
          <p:cNvPr id="11" name="Title 1"/>
          <p:cNvSpPr txBox="1">
            <a:spLocks/>
          </p:cNvSpPr>
          <p:nvPr/>
        </p:nvSpPr>
        <p:spPr>
          <a:xfrm>
            <a:off x="5969441" y="2389040"/>
            <a:ext cx="1126640" cy="269875"/>
          </a:xfrm>
          <a:prstGeom prst="rect">
            <a:avLst/>
          </a:prstGeom>
          <a:solidFill>
            <a:schemeClr val="accent6">
              <a:lumMod val="20000"/>
              <a:lumOff val="80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chemeClr val="tx1"/>
                </a:solidFill>
                <a:latin typeface="Times New Roman" panose="02020603050405020304" pitchFamily="18" charset="0"/>
                <a:cs typeface="Times New Roman" panose="02020603050405020304" pitchFamily="18" charset="0"/>
              </a:rPr>
              <a:t>∆</a:t>
            </a:r>
            <a:r>
              <a:rPr lang="sr-Latn-BA" sz="1600" dirty="0" smtClean="0">
                <a:solidFill>
                  <a:schemeClr val="tx1"/>
                </a:solidFill>
                <a:latin typeface="Times New Roman" panose="02020603050405020304" pitchFamily="18" charset="0"/>
                <a:cs typeface="Times New Roman" panose="02020603050405020304" pitchFamily="18" charset="0"/>
              </a:rPr>
              <a:t>S</a:t>
            </a:r>
            <a:r>
              <a:rPr lang="sr-Latn-BA" sz="1600" dirty="0">
                <a:solidFill>
                  <a:schemeClr val="tx1"/>
                </a:solidFill>
                <a:latin typeface="Times New Roman" panose="02020603050405020304" pitchFamily="18" charset="0"/>
                <a:cs typeface="Times New Roman" panose="02020603050405020304" pitchFamily="18" charset="0"/>
              </a:rPr>
              <a:t> /∆</a:t>
            </a:r>
            <a:r>
              <a:rPr lang="sr-Latn-BA" sz="1600" dirty="0" smtClean="0">
                <a:solidFill>
                  <a:schemeClr val="tx1"/>
                </a:solidFill>
                <a:latin typeface="Times New Roman" panose="02020603050405020304" pitchFamily="18" charset="0"/>
                <a:cs typeface="Times New Roman" panose="02020603050405020304" pitchFamily="18" charset="0"/>
              </a:rPr>
              <a:t>Y =s</a:t>
            </a:r>
            <a:endParaRPr lang="sr-Latn-BA" sz="1600" b="1" dirty="0" smtClean="0">
              <a:solidFill>
                <a:schemeClr val="tx1"/>
              </a:solidFill>
              <a:latin typeface="Times New Roman" panose="02020603050405020304" pitchFamily="18" charset="0"/>
              <a:cs typeface="Times New Roman" panose="02020603050405020304" pitchFamily="18" charset="0"/>
            </a:endParaRPr>
          </a:p>
        </p:txBody>
      </p:sp>
      <p:sp>
        <p:nvSpPr>
          <p:cNvPr id="12" name="Title 1"/>
          <p:cNvSpPr txBox="1">
            <a:spLocks/>
          </p:cNvSpPr>
          <p:nvPr/>
        </p:nvSpPr>
        <p:spPr>
          <a:xfrm>
            <a:off x="5950837" y="2076467"/>
            <a:ext cx="2912389" cy="264718"/>
          </a:xfrm>
          <a:prstGeom prst="rect">
            <a:avLst/>
          </a:prstGeom>
          <a:solidFill>
            <a:schemeClr val="bg1">
              <a:lumMod val="8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indent="-285750" algn="just">
              <a:buFont typeface="Wingdings" panose="05000000000000000000" pitchFamily="2" charset="2"/>
              <a:buChar char="§"/>
            </a:pPr>
            <a:r>
              <a:rPr lang="sr-Latn-BA" sz="1400" dirty="0" smtClean="0">
                <a:solidFill>
                  <a:schemeClr val="tx1">
                    <a:lumMod val="65000"/>
                    <a:lumOff val="35000"/>
                  </a:schemeClr>
                </a:solidFill>
                <a:latin typeface="Times New Roman" panose="02020603050405020304" pitchFamily="18" charset="0"/>
                <a:cs typeface="Times New Roman" panose="02020603050405020304" pitchFamily="18" charset="0"/>
              </a:rPr>
              <a:t>Marginalna sklonost ka štednji: </a:t>
            </a:r>
            <a:endParaRPr lang="sr-Latn-BA" sz="14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13" name="Title 1"/>
          <p:cNvSpPr txBox="1">
            <a:spLocks/>
          </p:cNvSpPr>
          <p:nvPr/>
        </p:nvSpPr>
        <p:spPr>
          <a:xfrm>
            <a:off x="5915815" y="2698443"/>
            <a:ext cx="2912389" cy="277744"/>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400" dirty="0">
                <a:solidFill>
                  <a:schemeClr val="tx1">
                    <a:lumMod val="65000"/>
                    <a:lumOff val="35000"/>
                  </a:schemeClr>
                </a:solidFill>
                <a:latin typeface="Times New Roman" panose="02020603050405020304" pitchFamily="18" charset="0"/>
                <a:cs typeface="Times New Roman" panose="02020603050405020304" pitchFamily="18" charset="0"/>
              </a:rPr>
              <a:t>s</a:t>
            </a:r>
            <a:r>
              <a:rPr lang="sr-Latn-BA" sz="1400" dirty="0" smtClean="0">
                <a:solidFill>
                  <a:schemeClr val="tx1">
                    <a:lumMod val="65000"/>
                    <a:lumOff val="35000"/>
                  </a:schemeClr>
                </a:solidFill>
                <a:latin typeface="Times New Roman" panose="02020603050405020304" pitchFamily="18" charset="0"/>
                <a:cs typeface="Times New Roman" panose="02020603050405020304" pitchFamily="18" charset="0"/>
              </a:rPr>
              <a:t>= ∆S /∆Y = 1500 /5000= </a:t>
            </a:r>
            <a:r>
              <a:rPr lang="sr-Latn-BA" sz="1400" b="1" dirty="0" smtClean="0">
                <a:solidFill>
                  <a:schemeClr val="tx1">
                    <a:lumMod val="65000"/>
                    <a:lumOff val="35000"/>
                  </a:schemeClr>
                </a:solidFill>
                <a:latin typeface="Times New Roman" panose="02020603050405020304" pitchFamily="18" charset="0"/>
                <a:cs typeface="Times New Roman" panose="02020603050405020304" pitchFamily="18" charset="0"/>
              </a:rPr>
              <a:t>0,3 </a:t>
            </a:r>
            <a:endParaRPr lang="sr-Latn-BA" sz="1400" b="1"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14" name="Title 1"/>
          <p:cNvSpPr txBox="1">
            <a:spLocks/>
          </p:cNvSpPr>
          <p:nvPr/>
        </p:nvSpPr>
        <p:spPr>
          <a:xfrm>
            <a:off x="5915814" y="3242142"/>
            <a:ext cx="2912389" cy="277744"/>
          </a:xfrm>
          <a:prstGeom prst="rect">
            <a:avLst/>
          </a:prstGeom>
          <a:solidFill>
            <a:schemeClr val="bg1">
              <a:lumMod val="8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indent="-285750" algn="just">
              <a:buFont typeface="Wingdings" panose="05000000000000000000" pitchFamily="2" charset="2"/>
              <a:buChar char="§"/>
            </a:pPr>
            <a:r>
              <a:rPr lang="sr-Latn-BA" sz="1400" dirty="0" smtClean="0">
                <a:solidFill>
                  <a:schemeClr val="tx1">
                    <a:lumMod val="65000"/>
                    <a:lumOff val="35000"/>
                  </a:schemeClr>
                </a:solidFill>
                <a:latin typeface="Times New Roman" panose="02020603050405020304" pitchFamily="18" charset="0"/>
                <a:cs typeface="Times New Roman" panose="02020603050405020304" pitchFamily="18" charset="0"/>
              </a:rPr>
              <a:t>Marginalna sklonost ka uvozu: </a:t>
            </a:r>
            <a:endParaRPr lang="sr-Latn-BA" sz="14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15" name="Title 1"/>
          <p:cNvSpPr txBox="1">
            <a:spLocks/>
          </p:cNvSpPr>
          <p:nvPr/>
        </p:nvSpPr>
        <p:spPr>
          <a:xfrm>
            <a:off x="5950837" y="3559993"/>
            <a:ext cx="1215659" cy="269875"/>
          </a:xfrm>
          <a:prstGeom prst="rect">
            <a:avLst/>
          </a:prstGeom>
          <a:solidFill>
            <a:schemeClr val="accent6">
              <a:lumMod val="20000"/>
              <a:lumOff val="80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chemeClr val="tx1"/>
                </a:solidFill>
                <a:latin typeface="Times New Roman" panose="02020603050405020304" pitchFamily="18" charset="0"/>
                <a:cs typeface="Times New Roman" panose="02020603050405020304" pitchFamily="18" charset="0"/>
              </a:rPr>
              <a:t>∆</a:t>
            </a:r>
            <a:r>
              <a:rPr lang="sr-Latn-BA" sz="1600" dirty="0">
                <a:solidFill>
                  <a:schemeClr val="tx1"/>
                </a:solidFill>
                <a:latin typeface="Times New Roman" panose="02020603050405020304" pitchFamily="18" charset="0"/>
                <a:cs typeface="Times New Roman" panose="02020603050405020304" pitchFamily="18" charset="0"/>
              </a:rPr>
              <a:t>M</a:t>
            </a:r>
            <a:r>
              <a:rPr lang="sr-Latn-BA" sz="1600" dirty="0" smtClean="0">
                <a:solidFill>
                  <a:schemeClr val="tx1"/>
                </a:solidFill>
                <a:latin typeface="Times New Roman" panose="02020603050405020304" pitchFamily="18" charset="0"/>
                <a:cs typeface="Times New Roman" panose="02020603050405020304" pitchFamily="18" charset="0"/>
              </a:rPr>
              <a:t> </a:t>
            </a:r>
            <a:r>
              <a:rPr lang="sr-Latn-BA" sz="1600" dirty="0">
                <a:solidFill>
                  <a:schemeClr val="tx1"/>
                </a:solidFill>
                <a:latin typeface="Times New Roman" panose="02020603050405020304" pitchFamily="18" charset="0"/>
                <a:cs typeface="Times New Roman" panose="02020603050405020304" pitchFamily="18" charset="0"/>
              </a:rPr>
              <a:t>/∆</a:t>
            </a:r>
            <a:r>
              <a:rPr lang="sr-Latn-BA" sz="1600" dirty="0" smtClean="0">
                <a:solidFill>
                  <a:schemeClr val="tx1"/>
                </a:solidFill>
                <a:latin typeface="Times New Roman" panose="02020603050405020304" pitchFamily="18" charset="0"/>
                <a:cs typeface="Times New Roman" panose="02020603050405020304" pitchFamily="18" charset="0"/>
              </a:rPr>
              <a:t>Y =m</a:t>
            </a:r>
            <a:endParaRPr lang="sr-Latn-BA" sz="1600" b="1" dirty="0" smtClean="0">
              <a:solidFill>
                <a:schemeClr val="tx1"/>
              </a:solidFill>
              <a:latin typeface="Times New Roman" panose="02020603050405020304" pitchFamily="18" charset="0"/>
              <a:cs typeface="Times New Roman" panose="02020603050405020304" pitchFamily="18" charset="0"/>
            </a:endParaRPr>
          </a:p>
        </p:txBody>
      </p:sp>
      <p:sp>
        <p:nvSpPr>
          <p:cNvPr id="16" name="Title 1"/>
          <p:cNvSpPr txBox="1">
            <a:spLocks/>
          </p:cNvSpPr>
          <p:nvPr/>
        </p:nvSpPr>
        <p:spPr>
          <a:xfrm>
            <a:off x="5915813" y="3835227"/>
            <a:ext cx="2912389" cy="277744"/>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400" dirty="0" smtClean="0">
                <a:solidFill>
                  <a:schemeClr val="tx1">
                    <a:lumMod val="65000"/>
                    <a:lumOff val="35000"/>
                  </a:schemeClr>
                </a:solidFill>
                <a:latin typeface="Times New Roman" panose="02020603050405020304" pitchFamily="18" charset="0"/>
                <a:cs typeface="Times New Roman" panose="02020603050405020304" pitchFamily="18" charset="0"/>
              </a:rPr>
              <a:t>m= ∆M /∆Y = 1500 /5000= </a:t>
            </a:r>
            <a:r>
              <a:rPr lang="sr-Latn-BA" sz="1400" b="1" dirty="0" smtClean="0">
                <a:solidFill>
                  <a:schemeClr val="tx1">
                    <a:lumMod val="65000"/>
                    <a:lumOff val="35000"/>
                  </a:schemeClr>
                </a:solidFill>
                <a:latin typeface="Times New Roman" panose="02020603050405020304" pitchFamily="18" charset="0"/>
                <a:cs typeface="Times New Roman" panose="02020603050405020304" pitchFamily="18" charset="0"/>
              </a:rPr>
              <a:t>0,3 </a:t>
            </a:r>
            <a:endParaRPr lang="sr-Latn-BA" sz="1400" b="1"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17" name="Title 1"/>
          <p:cNvSpPr txBox="1">
            <a:spLocks/>
          </p:cNvSpPr>
          <p:nvPr/>
        </p:nvSpPr>
        <p:spPr>
          <a:xfrm>
            <a:off x="5915812" y="4347489"/>
            <a:ext cx="2912389" cy="277744"/>
          </a:xfrm>
          <a:prstGeom prst="rect">
            <a:avLst/>
          </a:prstGeom>
          <a:solidFill>
            <a:schemeClr val="bg1">
              <a:lumMod val="8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indent="-285750" algn="just">
              <a:buFont typeface="Wingdings" panose="05000000000000000000" pitchFamily="2" charset="2"/>
              <a:buChar char="§"/>
            </a:pPr>
            <a:r>
              <a:rPr lang="sr-Latn-BA" sz="1400" dirty="0" smtClean="0">
                <a:solidFill>
                  <a:schemeClr val="tx1">
                    <a:lumMod val="65000"/>
                    <a:lumOff val="35000"/>
                  </a:schemeClr>
                </a:solidFill>
                <a:latin typeface="Times New Roman" panose="02020603050405020304" pitchFamily="18" charset="0"/>
                <a:cs typeface="Times New Roman" panose="02020603050405020304" pitchFamily="18" charset="0"/>
              </a:rPr>
              <a:t>Marginalna sklonost ka potrošnji: </a:t>
            </a:r>
            <a:endParaRPr lang="sr-Latn-BA" sz="14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18" name="Title 1"/>
          <p:cNvSpPr txBox="1">
            <a:spLocks/>
          </p:cNvSpPr>
          <p:nvPr/>
        </p:nvSpPr>
        <p:spPr>
          <a:xfrm>
            <a:off x="5969441" y="4604366"/>
            <a:ext cx="1342036" cy="327841"/>
          </a:xfrm>
          <a:prstGeom prst="rect">
            <a:avLst/>
          </a:prstGeom>
          <a:solidFill>
            <a:schemeClr val="accent6">
              <a:lumMod val="20000"/>
              <a:lumOff val="80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chemeClr val="tx1"/>
                </a:solidFill>
                <a:latin typeface="Times New Roman" panose="02020603050405020304" pitchFamily="18" charset="0"/>
                <a:cs typeface="Times New Roman" panose="02020603050405020304" pitchFamily="18" charset="0"/>
              </a:rPr>
              <a:t>∆</a:t>
            </a:r>
            <a:r>
              <a:rPr lang="sr-Latn-BA" sz="1400" dirty="0" smtClean="0">
                <a:solidFill>
                  <a:schemeClr val="tx1"/>
                </a:solidFill>
                <a:latin typeface="Times New Roman" panose="02020603050405020304" pitchFamily="18" charset="0"/>
                <a:cs typeface="Times New Roman" panose="02020603050405020304" pitchFamily="18" charset="0"/>
              </a:rPr>
              <a:t>C </a:t>
            </a:r>
            <a:r>
              <a:rPr lang="sr-Latn-BA" sz="1400" dirty="0">
                <a:solidFill>
                  <a:schemeClr val="tx1"/>
                </a:solidFill>
                <a:latin typeface="Times New Roman" panose="02020603050405020304" pitchFamily="18" charset="0"/>
                <a:cs typeface="Times New Roman" panose="02020603050405020304" pitchFamily="18" charset="0"/>
              </a:rPr>
              <a:t>/∆</a:t>
            </a:r>
            <a:r>
              <a:rPr lang="sr-Latn-BA" sz="1400" dirty="0" smtClean="0">
                <a:solidFill>
                  <a:schemeClr val="tx1"/>
                </a:solidFill>
                <a:latin typeface="Times New Roman" panose="02020603050405020304" pitchFamily="18" charset="0"/>
                <a:cs typeface="Times New Roman" panose="02020603050405020304" pitchFamily="18" charset="0"/>
              </a:rPr>
              <a:t>Y =b</a:t>
            </a:r>
            <a:endParaRPr lang="sr-Latn-BA" sz="1400" b="1" dirty="0" smtClean="0">
              <a:solidFill>
                <a:schemeClr val="tx1"/>
              </a:solidFill>
              <a:latin typeface="Times New Roman" panose="02020603050405020304" pitchFamily="18" charset="0"/>
              <a:cs typeface="Times New Roman" panose="02020603050405020304" pitchFamily="18" charset="0"/>
            </a:endParaRPr>
          </a:p>
        </p:txBody>
      </p:sp>
      <p:sp>
        <p:nvSpPr>
          <p:cNvPr id="19" name="Title 1"/>
          <p:cNvSpPr txBox="1">
            <a:spLocks/>
          </p:cNvSpPr>
          <p:nvPr/>
        </p:nvSpPr>
        <p:spPr>
          <a:xfrm>
            <a:off x="5855282" y="4904977"/>
            <a:ext cx="2912389" cy="277744"/>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400" dirty="0">
                <a:solidFill>
                  <a:schemeClr val="tx1">
                    <a:lumMod val="65000"/>
                    <a:lumOff val="35000"/>
                  </a:schemeClr>
                </a:solidFill>
                <a:latin typeface="Times New Roman" panose="02020603050405020304" pitchFamily="18" charset="0"/>
                <a:cs typeface="Times New Roman" panose="02020603050405020304" pitchFamily="18" charset="0"/>
              </a:rPr>
              <a:t>b</a:t>
            </a:r>
            <a:r>
              <a:rPr lang="sr-Latn-BA" sz="1400" dirty="0" smtClean="0">
                <a:solidFill>
                  <a:schemeClr val="tx1">
                    <a:lumMod val="65000"/>
                    <a:lumOff val="35000"/>
                  </a:schemeClr>
                </a:solidFill>
                <a:latin typeface="Times New Roman" panose="02020603050405020304" pitchFamily="18" charset="0"/>
                <a:cs typeface="Times New Roman" panose="02020603050405020304" pitchFamily="18" charset="0"/>
              </a:rPr>
              <a:t>= ∆C /∆Y = 2000 /5000= </a:t>
            </a:r>
            <a:r>
              <a:rPr lang="sr-Latn-BA" sz="1400" b="1" dirty="0" smtClean="0">
                <a:solidFill>
                  <a:schemeClr val="tx1">
                    <a:lumMod val="65000"/>
                    <a:lumOff val="35000"/>
                  </a:schemeClr>
                </a:solidFill>
                <a:latin typeface="Times New Roman" panose="02020603050405020304" pitchFamily="18" charset="0"/>
                <a:cs typeface="Times New Roman" panose="02020603050405020304" pitchFamily="18" charset="0"/>
              </a:rPr>
              <a:t>0,4 </a:t>
            </a:r>
            <a:endParaRPr lang="sr-Latn-BA" sz="1400" b="1"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20" name="Title 1"/>
          <p:cNvSpPr txBox="1">
            <a:spLocks/>
          </p:cNvSpPr>
          <p:nvPr/>
        </p:nvSpPr>
        <p:spPr>
          <a:xfrm>
            <a:off x="5809868" y="5413166"/>
            <a:ext cx="3194326" cy="492761"/>
          </a:xfrm>
          <a:prstGeom prst="rect">
            <a:avLst/>
          </a:prstGeom>
          <a:solidFill>
            <a:schemeClr val="bg1">
              <a:lumMod val="8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400" dirty="0" smtClean="0">
                <a:solidFill>
                  <a:schemeClr val="tx1">
                    <a:lumMod val="65000"/>
                    <a:lumOff val="35000"/>
                  </a:schemeClr>
                </a:solidFill>
                <a:latin typeface="Times New Roman" panose="02020603050405020304" pitchFamily="18" charset="0"/>
                <a:cs typeface="Times New Roman" panose="02020603050405020304" pitchFamily="18" charset="0"/>
              </a:rPr>
              <a:t>Zbir marginalnih sklonosti je=1 (0,3+0,3+0,4=1). </a:t>
            </a:r>
            <a:endParaRPr lang="sr-Latn-BA" sz="1400" b="1"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21" name="Title 1"/>
          <p:cNvSpPr txBox="1">
            <a:spLocks/>
          </p:cNvSpPr>
          <p:nvPr/>
        </p:nvSpPr>
        <p:spPr>
          <a:xfrm>
            <a:off x="295167" y="4527649"/>
            <a:ext cx="1462513" cy="365506"/>
          </a:xfrm>
          <a:prstGeom prst="rect">
            <a:avLst/>
          </a:prstGeom>
          <a:solidFill>
            <a:schemeClr val="bg1">
              <a:lumMod val="8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400" dirty="0" smtClean="0">
                <a:solidFill>
                  <a:schemeClr val="tx1">
                    <a:lumMod val="65000"/>
                    <a:lumOff val="35000"/>
                  </a:schemeClr>
                </a:solidFill>
                <a:latin typeface="Times New Roman" panose="02020603050405020304" pitchFamily="18" charset="0"/>
                <a:cs typeface="Times New Roman" panose="02020603050405020304" pitchFamily="18" charset="0"/>
              </a:rPr>
              <a:t>Multiplikator je:</a:t>
            </a:r>
            <a:endParaRPr lang="sr-Latn-BA" sz="1400" b="1"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graphicFrame>
        <p:nvGraphicFramePr>
          <p:cNvPr id="22" name="Table 21"/>
          <p:cNvGraphicFramePr>
            <a:graphicFrameLocks noGrp="1"/>
          </p:cNvGraphicFramePr>
          <p:nvPr>
            <p:extLst>
              <p:ext uri="{D42A27DB-BD31-4B8C-83A1-F6EECF244321}">
                <p14:modId xmlns:p14="http://schemas.microsoft.com/office/powerpoint/2010/main" val="3606615925"/>
              </p:ext>
            </p:extLst>
          </p:nvPr>
        </p:nvGraphicFramePr>
        <p:xfrm>
          <a:off x="395457" y="862939"/>
          <a:ext cx="5203683" cy="3479773"/>
        </p:xfrm>
        <a:graphic>
          <a:graphicData uri="http://schemas.openxmlformats.org/drawingml/2006/table">
            <a:tbl>
              <a:tblPr/>
              <a:tblGrid>
                <a:gridCol w="928500">
                  <a:extLst>
                    <a:ext uri="{9D8B030D-6E8A-4147-A177-3AD203B41FA5}">
                      <a16:colId xmlns:a16="http://schemas.microsoft.com/office/drawing/2014/main" val="2285338936"/>
                    </a:ext>
                  </a:extLst>
                </a:gridCol>
                <a:gridCol w="683621">
                  <a:extLst>
                    <a:ext uri="{9D8B030D-6E8A-4147-A177-3AD203B41FA5}">
                      <a16:colId xmlns:a16="http://schemas.microsoft.com/office/drawing/2014/main" val="1223014754"/>
                    </a:ext>
                  </a:extLst>
                </a:gridCol>
                <a:gridCol w="714231">
                  <a:extLst>
                    <a:ext uri="{9D8B030D-6E8A-4147-A177-3AD203B41FA5}">
                      <a16:colId xmlns:a16="http://schemas.microsoft.com/office/drawing/2014/main" val="3782566633"/>
                    </a:ext>
                  </a:extLst>
                </a:gridCol>
                <a:gridCol w="775451">
                  <a:extLst>
                    <a:ext uri="{9D8B030D-6E8A-4147-A177-3AD203B41FA5}">
                      <a16:colId xmlns:a16="http://schemas.microsoft.com/office/drawing/2014/main" val="94428772"/>
                    </a:ext>
                  </a:extLst>
                </a:gridCol>
                <a:gridCol w="744841">
                  <a:extLst>
                    <a:ext uri="{9D8B030D-6E8A-4147-A177-3AD203B41FA5}">
                      <a16:colId xmlns:a16="http://schemas.microsoft.com/office/drawing/2014/main" val="367021335"/>
                    </a:ext>
                  </a:extLst>
                </a:gridCol>
                <a:gridCol w="663214">
                  <a:extLst>
                    <a:ext uri="{9D8B030D-6E8A-4147-A177-3AD203B41FA5}">
                      <a16:colId xmlns:a16="http://schemas.microsoft.com/office/drawing/2014/main" val="3496570110"/>
                    </a:ext>
                  </a:extLst>
                </a:gridCol>
                <a:gridCol w="693825">
                  <a:extLst>
                    <a:ext uri="{9D8B030D-6E8A-4147-A177-3AD203B41FA5}">
                      <a16:colId xmlns:a16="http://schemas.microsoft.com/office/drawing/2014/main" val="1710741603"/>
                    </a:ext>
                  </a:extLst>
                </a:gridCol>
              </a:tblGrid>
              <a:tr h="130863">
                <a:tc>
                  <a:txBody>
                    <a:bodyPr/>
                    <a:lstStyle/>
                    <a:p>
                      <a:pPr algn="l" fontAlgn="b"/>
                      <a:endParaRPr lang="en-GB" sz="1000" b="0" i="0" u="none" strike="noStrike">
                        <a:effectLst/>
                        <a:latin typeface="Times New Roman" panose="02020603050405020304" pitchFamily="18" charset="0"/>
                      </a:endParaRPr>
                    </a:p>
                  </a:txBody>
                  <a:tcPr marL="7469" marR="7469" marT="746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1000" b="0" i="0" u="none" strike="noStrike">
                          <a:effectLst/>
                          <a:latin typeface="Times New Roman" panose="02020603050405020304" pitchFamily="18" charset="0"/>
                        </a:rPr>
                        <a:t>0,3</a:t>
                      </a:r>
                    </a:p>
                  </a:txBody>
                  <a:tcPr marL="7469" marR="7469" marT="7469" marB="0" anchor="b">
                    <a:lnL>
                      <a:noFill/>
                    </a:lnL>
                    <a:lnR>
                      <a:noFill/>
                    </a:lnR>
                    <a:lnT>
                      <a:noFill/>
                    </a:lnT>
                    <a:lnB w="6350" cap="flat" cmpd="sng" algn="ctr">
                      <a:solidFill>
                        <a:srgbClr val="000000"/>
                      </a:solidFill>
                      <a:prstDash val="solid"/>
                      <a:round/>
                      <a:headEnd type="none" w="med" len="med"/>
                      <a:tailEnd type="none" w="med" len="med"/>
                    </a:lnB>
                    <a:solidFill>
                      <a:srgbClr val="FDE9D9"/>
                    </a:solidFill>
                  </a:tcPr>
                </a:tc>
                <a:tc>
                  <a:txBody>
                    <a:bodyPr/>
                    <a:lstStyle/>
                    <a:p>
                      <a:pPr algn="r" fontAlgn="b"/>
                      <a:r>
                        <a:rPr lang="en-GB" sz="1000" b="0" i="0" u="none" strike="noStrike">
                          <a:effectLst/>
                          <a:latin typeface="Times New Roman" panose="02020603050405020304" pitchFamily="18" charset="0"/>
                        </a:rPr>
                        <a:t>0,3</a:t>
                      </a:r>
                    </a:p>
                  </a:txBody>
                  <a:tcPr marL="7469" marR="7469" marT="7469"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effectLst/>
                          <a:latin typeface="Times New Roman" panose="02020603050405020304" pitchFamily="18" charset="0"/>
                        </a:rPr>
                        <a:t>0,4</a:t>
                      </a:r>
                    </a:p>
                  </a:txBody>
                  <a:tcPr marL="7469" marR="7469" marT="7469" marB="0" anchor="b">
                    <a:lnL>
                      <a:noFill/>
                    </a:lnL>
                    <a:lnR>
                      <a:noFill/>
                    </a:lnR>
                    <a:lnT>
                      <a:noFill/>
                    </a:lnT>
                    <a:lnB w="6350" cap="flat" cmpd="sng" algn="ctr">
                      <a:solidFill>
                        <a:srgbClr val="000000"/>
                      </a:solidFill>
                      <a:prstDash val="solid"/>
                      <a:round/>
                      <a:headEnd type="none" w="med" len="med"/>
                      <a:tailEnd type="none" w="med" len="med"/>
                    </a:lnB>
                    <a:solidFill>
                      <a:srgbClr val="C5D9F1"/>
                    </a:solidFill>
                  </a:tcPr>
                </a:tc>
                <a:tc>
                  <a:txBody>
                    <a:bodyPr/>
                    <a:lstStyle/>
                    <a:p>
                      <a:pPr algn="l" fontAlgn="b"/>
                      <a:endParaRPr lang="en-GB" sz="1000" b="0" i="0" u="none" strike="noStrike">
                        <a:effectLst/>
                        <a:latin typeface="Times New Roman" panose="02020603050405020304" pitchFamily="18" charset="0"/>
                      </a:endParaRPr>
                    </a:p>
                  </a:txBody>
                  <a:tcPr marL="7469" marR="7469" marT="746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000" b="0" i="0" u="none" strike="noStrike">
                        <a:effectLst/>
                        <a:latin typeface="Times New Roman" panose="02020603050405020304" pitchFamily="18" charset="0"/>
                      </a:endParaRPr>
                    </a:p>
                  </a:txBody>
                  <a:tcPr marL="7469" marR="7469" marT="746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000" b="0" i="0" u="none" strike="noStrike">
                        <a:effectLst/>
                        <a:latin typeface="Times New Roman" panose="02020603050405020304" pitchFamily="18" charset="0"/>
                      </a:endParaRPr>
                    </a:p>
                  </a:txBody>
                  <a:tcPr marL="7469" marR="7469" marT="7469"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1506434"/>
                  </a:ext>
                </a:extLst>
              </a:tr>
              <a:tr h="255613">
                <a:tc>
                  <a:txBody>
                    <a:bodyPr/>
                    <a:lstStyle/>
                    <a:p>
                      <a:pPr algn="l" fontAlgn="b"/>
                      <a:r>
                        <a:rPr lang="en-GB" sz="1000" b="0" i="0" u="none" strike="noStrike">
                          <a:effectLst/>
                          <a:latin typeface="Times New Roman" panose="02020603050405020304" pitchFamily="18" charset="0"/>
                        </a:rPr>
                        <a:t> </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DUVOZ</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GB" sz="1000" b="0" i="0" u="none" strike="noStrike">
                          <a:effectLst/>
                          <a:latin typeface="Times New Roman" panose="02020603050405020304" pitchFamily="18" charset="0"/>
                        </a:rPr>
                        <a:t>DŠTEDNJA</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GB" sz="1000" b="0" i="0" u="none" strike="noStrike">
                          <a:effectLst/>
                          <a:latin typeface="Times New Roman" panose="02020603050405020304" pitchFamily="18" charset="0"/>
                        </a:rPr>
                        <a:t>DPOTROŠNJA</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GB" sz="1000" b="0" i="0" u="none" strike="noStrike">
                          <a:effectLst/>
                          <a:latin typeface="Times New Roman" panose="02020603050405020304" pitchFamily="18" charset="0"/>
                        </a:rPr>
                        <a:t>DINVESTICIJE</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GB" sz="1000" b="0" i="0" u="none" strike="noStrike">
                          <a:effectLst/>
                          <a:latin typeface="Times New Roman" panose="02020603050405020304" pitchFamily="18" charset="0"/>
                        </a:rPr>
                        <a:t>DIZVOZ</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GB" sz="1000" b="0" i="0" u="none" strike="noStrike">
                          <a:effectLst/>
                          <a:latin typeface="Times New Roman" panose="02020603050405020304" pitchFamily="18" charset="0"/>
                        </a:rPr>
                        <a:t>DDOHODAK</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80091315"/>
                  </a:ext>
                </a:extLst>
              </a:tr>
              <a:tr h="255613">
                <a:tc>
                  <a:txBody>
                    <a:bodyPr/>
                    <a:lstStyle/>
                    <a:p>
                      <a:pPr algn="l" fontAlgn="b"/>
                      <a:r>
                        <a:rPr lang="en-GB" sz="1000" b="0" i="0" u="none" strike="noStrike">
                          <a:effectLst/>
                          <a:latin typeface="Times New Roman" panose="02020603050405020304" pitchFamily="18" charset="0"/>
                        </a:rPr>
                        <a:t>PRIMARNI EFEKAT</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GB" sz="1000" b="0" i="0" u="none" strike="noStrike">
                          <a:effectLst/>
                          <a:latin typeface="Times New Roman" panose="02020603050405020304" pitchFamily="18" charset="0"/>
                        </a:rPr>
                        <a:t> </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 </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 </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const</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000" b="0" i="0" u="none" strike="noStrike">
                          <a:effectLst/>
                          <a:latin typeface="Times New Roman" panose="02020603050405020304" pitchFamily="18" charset="0"/>
                        </a:rPr>
                        <a:t>3.000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r" fontAlgn="b"/>
                      <a:r>
                        <a:rPr lang="en-GB" sz="1000" b="0" i="0" u="none" strike="noStrike">
                          <a:effectLst/>
                          <a:latin typeface="Times New Roman" panose="02020603050405020304" pitchFamily="18" charset="0"/>
                        </a:rPr>
                        <a:t>3000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465599043"/>
                  </a:ext>
                </a:extLst>
              </a:tr>
              <a:tr h="255613">
                <a:tc>
                  <a:txBody>
                    <a:bodyPr/>
                    <a:lstStyle/>
                    <a:p>
                      <a:pPr algn="l" fontAlgn="b"/>
                      <a:r>
                        <a:rPr lang="en-GB" sz="1000" b="0" i="0" u="none" strike="noStrike">
                          <a:effectLst/>
                          <a:latin typeface="Times New Roman" panose="02020603050405020304" pitchFamily="18" charset="0"/>
                        </a:rPr>
                        <a:t>SEKUNDARNI EFEKTI</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 </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 </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 </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 </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 </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 </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5793285"/>
                  </a:ext>
                </a:extLst>
              </a:tr>
              <a:tr h="130863">
                <a:tc>
                  <a:txBody>
                    <a:bodyPr/>
                    <a:lstStyle/>
                    <a:p>
                      <a:pPr algn="l" fontAlgn="b"/>
                      <a:r>
                        <a:rPr lang="en-GB" sz="1000" b="0" i="0" u="none" strike="noStrike">
                          <a:effectLst/>
                          <a:latin typeface="Times New Roman" panose="02020603050405020304" pitchFamily="18" charset="0"/>
                        </a:rPr>
                        <a:t>iteracija 1</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900</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900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1200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const</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1200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0322621"/>
                  </a:ext>
                </a:extLst>
              </a:tr>
              <a:tr h="130863">
                <a:tc>
                  <a:txBody>
                    <a:bodyPr/>
                    <a:lstStyle/>
                    <a:p>
                      <a:pPr algn="l" fontAlgn="b"/>
                      <a:r>
                        <a:rPr lang="en-GB" sz="1000" b="0" i="0" u="none" strike="noStrike">
                          <a:effectLst/>
                          <a:latin typeface="Times New Roman" panose="02020603050405020304" pitchFamily="18" charset="0"/>
                        </a:rPr>
                        <a:t>iteracija 2</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360</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360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480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const</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480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0375170"/>
                  </a:ext>
                </a:extLst>
              </a:tr>
              <a:tr h="130863">
                <a:tc>
                  <a:txBody>
                    <a:bodyPr/>
                    <a:lstStyle/>
                    <a:p>
                      <a:pPr algn="l" fontAlgn="b"/>
                      <a:r>
                        <a:rPr lang="en-GB" sz="1000" b="0" i="0" u="none" strike="noStrike">
                          <a:effectLst/>
                          <a:latin typeface="Times New Roman" panose="02020603050405020304" pitchFamily="18" charset="0"/>
                        </a:rPr>
                        <a:t>iteracija 3</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144</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144</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192</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const</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192</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7069891"/>
                  </a:ext>
                </a:extLst>
              </a:tr>
              <a:tr h="130863">
                <a:tc>
                  <a:txBody>
                    <a:bodyPr/>
                    <a:lstStyle/>
                    <a:p>
                      <a:pPr algn="l" fontAlgn="b"/>
                      <a:r>
                        <a:rPr lang="en-GB" sz="1000" b="0" i="0" u="none" strike="noStrike">
                          <a:effectLst/>
                          <a:latin typeface="Times New Roman" panose="02020603050405020304" pitchFamily="18" charset="0"/>
                        </a:rPr>
                        <a:t>iteracija 4</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57,6</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57,6</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76,8</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const</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76,8</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1532390"/>
                  </a:ext>
                </a:extLst>
              </a:tr>
              <a:tr h="130863">
                <a:tc>
                  <a:txBody>
                    <a:bodyPr/>
                    <a:lstStyle/>
                    <a:p>
                      <a:pPr algn="l" fontAlgn="b"/>
                      <a:r>
                        <a:rPr lang="en-GB" sz="1000" b="0" i="0" u="none" strike="noStrike">
                          <a:effectLst/>
                          <a:latin typeface="Times New Roman" panose="02020603050405020304" pitchFamily="18" charset="0"/>
                        </a:rPr>
                        <a:t>iteracija 5</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23,04</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23,04</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30,72</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const</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30,72</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8163302"/>
                  </a:ext>
                </a:extLst>
              </a:tr>
              <a:tr h="130863">
                <a:tc>
                  <a:txBody>
                    <a:bodyPr/>
                    <a:lstStyle/>
                    <a:p>
                      <a:pPr algn="l" fontAlgn="b"/>
                      <a:r>
                        <a:rPr lang="en-GB" sz="1000" b="0" i="0" u="none" strike="noStrike">
                          <a:effectLst/>
                          <a:latin typeface="Times New Roman" panose="02020603050405020304" pitchFamily="18" charset="0"/>
                        </a:rPr>
                        <a:t>iteracija 6</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9,216</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9,216</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12,288</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const</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12,288</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3892939"/>
                  </a:ext>
                </a:extLst>
              </a:tr>
              <a:tr h="130863">
                <a:tc>
                  <a:txBody>
                    <a:bodyPr/>
                    <a:lstStyle/>
                    <a:p>
                      <a:pPr algn="l" fontAlgn="b"/>
                      <a:r>
                        <a:rPr lang="en-GB" sz="1000" b="0" i="0" u="none" strike="noStrike">
                          <a:effectLst/>
                          <a:latin typeface="Times New Roman" panose="02020603050405020304" pitchFamily="18" charset="0"/>
                        </a:rPr>
                        <a:t>iteracija 7</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3,6864</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3,6864</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4,9152</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const</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4,9152</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5566563"/>
                  </a:ext>
                </a:extLst>
              </a:tr>
              <a:tr h="130863">
                <a:tc>
                  <a:txBody>
                    <a:bodyPr/>
                    <a:lstStyle/>
                    <a:p>
                      <a:pPr algn="l" fontAlgn="b"/>
                      <a:r>
                        <a:rPr lang="en-GB" sz="1000" b="0" i="0" u="none" strike="noStrike">
                          <a:effectLst/>
                          <a:latin typeface="Times New Roman" panose="02020603050405020304" pitchFamily="18" charset="0"/>
                        </a:rPr>
                        <a:t>iteracija 8</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1,47456</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1,47456</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1,96608</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const</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1,96608</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3110886"/>
                  </a:ext>
                </a:extLst>
              </a:tr>
              <a:tr h="130863">
                <a:tc>
                  <a:txBody>
                    <a:bodyPr/>
                    <a:lstStyle/>
                    <a:p>
                      <a:pPr algn="l" fontAlgn="b"/>
                      <a:r>
                        <a:rPr lang="en-GB" sz="1000" b="0" i="0" u="none" strike="noStrike">
                          <a:effectLst/>
                          <a:latin typeface="Times New Roman" panose="02020603050405020304" pitchFamily="18" charset="0"/>
                        </a:rPr>
                        <a:t>iteracija 9</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0,589824</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0,589824</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0,786432</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const</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0,786432</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4068354"/>
                  </a:ext>
                </a:extLst>
              </a:tr>
              <a:tr h="130863">
                <a:tc>
                  <a:txBody>
                    <a:bodyPr/>
                    <a:lstStyle/>
                    <a:p>
                      <a:pPr algn="l" fontAlgn="b"/>
                      <a:r>
                        <a:rPr lang="en-GB" sz="1000" b="0" i="0" u="none" strike="noStrike">
                          <a:effectLst/>
                          <a:latin typeface="Times New Roman" panose="02020603050405020304" pitchFamily="18" charset="0"/>
                        </a:rPr>
                        <a:t>iteracija 10</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0,2359296</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0,2359296</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0,3145728</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const</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0,3145728</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1555421"/>
                  </a:ext>
                </a:extLst>
              </a:tr>
              <a:tr h="130863">
                <a:tc>
                  <a:txBody>
                    <a:bodyPr/>
                    <a:lstStyle/>
                    <a:p>
                      <a:pPr algn="l" fontAlgn="b"/>
                      <a:r>
                        <a:rPr lang="en-GB" sz="1000" b="0" i="0" u="none" strike="noStrike">
                          <a:effectLst/>
                          <a:latin typeface="Times New Roman" panose="02020603050405020304" pitchFamily="18" charset="0"/>
                        </a:rPr>
                        <a:t>iteracija 11</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0,09437184</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0,09437184</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0,12582912</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const</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0,12582912</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9881686"/>
                  </a:ext>
                </a:extLst>
              </a:tr>
              <a:tr h="255613">
                <a:tc>
                  <a:txBody>
                    <a:bodyPr/>
                    <a:lstStyle/>
                    <a:p>
                      <a:pPr algn="l" fontAlgn="b"/>
                      <a:r>
                        <a:rPr lang="en-GB" sz="1000" b="1" i="0" u="none" strike="noStrike">
                          <a:effectLst/>
                          <a:latin typeface="Times New Roman" panose="02020603050405020304" pitchFamily="18" charset="0"/>
                        </a:rPr>
                        <a:t>ukupno sekundarni </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GB" sz="1000" b="1" i="0" u="none" strike="noStrike">
                          <a:effectLst/>
                          <a:latin typeface="Times New Roman" panose="02020603050405020304" pitchFamily="18" charset="0"/>
                        </a:rPr>
                        <a:t>1499,937085</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l" fontAlgn="b"/>
                      <a:r>
                        <a:rPr lang="en-GB" sz="1000" b="1" i="0" u="none" strike="noStrike">
                          <a:effectLst/>
                          <a:latin typeface="Times New Roman" panose="02020603050405020304" pitchFamily="18" charset="0"/>
                        </a:rPr>
                        <a:t>1499,937085</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GB" sz="1000" b="1" i="0" u="none" strike="noStrike">
                          <a:effectLst/>
                          <a:latin typeface="Times New Roman" panose="02020603050405020304" pitchFamily="18" charset="0"/>
                        </a:rPr>
                        <a:t>1999,916114</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GB" sz="1000" b="0" i="0" u="none" strike="noStrike">
                          <a:effectLst/>
                          <a:latin typeface="Times New Roman" panose="02020603050405020304" pitchFamily="18" charset="0"/>
                        </a:rPr>
                        <a:t>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GB" sz="1000" b="0" i="0" u="none" strike="noStrike">
                          <a:effectLst/>
                          <a:latin typeface="Times New Roman" panose="02020603050405020304" pitchFamily="18" charset="0"/>
                        </a:rPr>
                        <a:t>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1" i="0" u="none" strike="noStrike">
                          <a:effectLst/>
                          <a:latin typeface="Times New Roman" panose="02020603050405020304" pitchFamily="18" charset="0"/>
                        </a:rPr>
                        <a:t>1999,916114</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2264476097"/>
                  </a:ext>
                </a:extLst>
              </a:tr>
              <a:tr h="255613">
                <a:tc>
                  <a:txBody>
                    <a:bodyPr/>
                    <a:lstStyle/>
                    <a:p>
                      <a:pPr algn="l" fontAlgn="b"/>
                      <a:r>
                        <a:rPr lang="en-GB" sz="1000" b="1" i="0" u="none" strike="noStrike">
                          <a:effectLst/>
                          <a:latin typeface="Times New Roman" panose="02020603050405020304" pitchFamily="18" charset="0"/>
                        </a:rPr>
                        <a:t>åefekata (ukupno)</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n-GB" sz="1000" b="1" i="0" u="none" strike="noStrike">
                          <a:effectLst/>
                          <a:latin typeface="Times New Roman" panose="02020603050405020304" pitchFamily="18" charset="0"/>
                        </a:rPr>
                        <a:t>» 1500</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n-GB" sz="1000" b="1" i="0" u="none" strike="noStrike">
                          <a:effectLst/>
                          <a:latin typeface="Times New Roman" panose="02020603050405020304" pitchFamily="18" charset="0"/>
                        </a:rPr>
                        <a:t>» 1500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n-GB" sz="1000" b="1" i="0" u="none" strike="noStrike">
                          <a:effectLst/>
                          <a:latin typeface="Times New Roman" panose="02020603050405020304" pitchFamily="18" charset="0"/>
                        </a:rPr>
                        <a:t>» 2000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n-GB" sz="1000" b="1" i="0" u="none" strike="noStrike">
                          <a:effectLst/>
                          <a:latin typeface="Times New Roman" panose="02020603050405020304" pitchFamily="18" charset="0"/>
                        </a:rPr>
                        <a:t> </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n-GB" sz="1000" b="1" i="0" u="none" strike="noStrike">
                          <a:effectLst/>
                          <a:latin typeface="Times New Roman" panose="02020603050405020304" pitchFamily="18" charset="0"/>
                        </a:rPr>
                        <a:t> </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n-GB" sz="1000" b="1" i="0" u="none" strike="noStrike" dirty="0">
                          <a:effectLst/>
                          <a:latin typeface="Times New Roman" panose="02020603050405020304" pitchFamily="18" charset="0"/>
                        </a:rPr>
                        <a:t>4999,916114</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408137573"/>
                  </a:ext>
                </a:extLst>
              </a:tr>
            </a:tbl>
          </a:graphicData>
        </a:graphic>
      </p:graphicFrame>
      <p:sp>
        <p:nvSpPr>
          <p:cNvPr id="23" name="Title 1"/>
          <p:cNvSpPr txBox="1">
            <a:spLocks/>
          </p:cNvSpPr>
          <p:nvPr/>
        </p:nvSpPr>
        <p:spPr>
          <a:xfrm>
            <a:off x="1912595" y="4579493"/>
            <a:ext cx="2913405" cy="261818"/>
          </a:xfrm>
          <a:prstGeom prst="rect">
            <a:avLst/>
          </a:prstGeom>
          <a:solidFill>
            <a:schemeClr val="accent3">
              <a:lumMod val="75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400" dirty="0" smtClean="0">
                <a:solidFill>
                  <a:schemeClr val="tx1"/>
                </a:solidFill>
                <a:latin typeface="Times New Roman" panose="02020603050405020304" pitchFamily="18" charset="0"/>
                <a:cs typeface="Times New Roman" panose="02020603050405020304" pitchFamily="18" charset="0"/>
              </a:rPr>
              <a:t>∆ Y/ ∆X = </a:t>
            </a:r>
            <a:r>
              <a:rPr lang="sr-Latn-BA" sz="1400" dirty="0">
                <a:solidFill>
                  <a:schemeClr val="tx1"/>
                </a:solidFill>
                <a:latin typeface="Times New Roman" panose="02020603050405020304" pitchFamily="18" charset="0"/>
                <a:cs typeface="Times New Roman" panose="02020603050405020304" pitchFamily="18" charset="0"/>
              </a:rPr>
              <a:t> </a:t>
            </a:r>
            <a:r>
              <a:rPr lang="sr-Latn-BA" sz="1400" dirty="0" smtClean="0">
                <a:solidFill>
                  <a:schemeClr val="tx1"/>
                </a:solidFill>
                <a:latin typeface="Times New Roman" panose="02020603050405020304" pitchFamily="18" charset="0"/>
                <a:cs typeface="Times New Roman" panose="02020603050405020304" pitchFamily="18" charset="0"/>
              </a:rPr>
              <a:t>1/(</a:t>
            </a:r>
            <a:r>
              <a:rPr lang="sr-Latn-BA" sz="1400" dirty="0">
                <a:solidFill>
                  <a:schemeClr val="tx1"/>
                </a:solidFill>
                <a:latin typeface="Times New Roman" panose="02020603050405020304" pitchFamily="18" charset="0"/>
                <a:cs typeface="Times New Roman" panose="02020603050405020304" pitchFamily="18" charset="0"/>
              </a:rPr>
              <a:t>∆S /∆Y </a:t>
            </a:r>
            <a:r>
              <a:rPr lang="sr-Latn-BA" sz="1400" dirty="0" smtClean="0">
                <a:solidFill>
                  <a:schemeClr val="tx1"/>
                </a:solidFill>
                <a:latin typeface="Times New Roman" panose="02020603050405020304" pitchFamily="18" charset="0"/>
                <a:cs typeface="Times New Roman" panose="02020603050405020304" pitchFamily="18" charset="0"/>
              </a:rPr>
              <a:t>+</a:t>
            </a:r>
            <a:r>
              <a:rPr lang="sr-Latn-BA" sz="1400" dirty="0">
                <a:solidFill>
                  <a:schemeClr val="tx1"/>
                </a:solidFill>
                <a:latin typeface="Times New Roman" panose="02020603050405020304" pitchFamily="18" charset="0"/>
                <a:cs typeface="Times New Roman" panose="02020603050405020304" pitchFamily="18" charset="0"/>
              </a:rPr>
              <a:t> ∆M /∆Y </a:t>
            </a:r>
            <a:r>
              <a:rPr lang="sr-Latn-BA" sz="1400" dirty="0" smtClean="0">
                <a:solidFill>
                  <a:schemeClr val="tx1"/>
                </a:solidFill>
                <a:latin typeface="Times New Roman" panose="02020603050405020304" pitchFamily="18" charset="0"/>
                <a:cs typeface="Times New Roman" panose="02020603050405020304" pitchFamily="18" charset="0"/>
              </a:rPr>
              <a:t>) </a:t>
            </a:r>
            <a:endParaRPr lang="sr-Latn-BA" sz="1400" b="1" dirty="0" smtClean="0">
              <a:solidFill>
                <a:srgbClr val="CC9900"/>
              </a:solidFill>
              <a:latin typeface="Times New Roman" panose="02020603050405020304" pitchFamily="18" charset="0"/>
              <a:cs typeface="Times New Roman" panose="02020603050405020304" pitchFamily="18" charset="0"/>
            </a:endParaRPr>
          </a:p>
        </p:txBody>
      </p:sp>
      <p:sp>
        <p:nvSpPr>
          <p:cNvPr id="26" name="Title 1"/>
          <p:cNvSpPr txBox="1">
            <a:spLocks/>
          </p:cNvSpPr>
          <p:nvPr/>
        </p:nvSpPr>
        <p:spPr>
          <a:xfrm>
            <a:off x="1912594" y="4947917"/>
            <a:ext cx="2913405" cy="243578"/>
          </a:xfrm>
          <a:prstGeom prst="rect">
            <a:avLst/>
          </a:prstGeom>
          <a:solidFill>
            <a:schemeClr val="bg1"/>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400" dirty="0" smtClean="0">
                <a:solidFill>
                  <a:schemeClr val="tx1"/>
                </a:solidFill>
                <a:latin typeface="Times New Roman" panose="02020603050405020304" pitchFamily="18" charset="0"/>
                <a:cs typeface="Times New Roman" panose="02020603050405020304" pitchFamily="18" charset="0"/>
              </a:rPr>
              <a:t>5000/ 3000 = </a:t>
            </a:r>
            <a:r>
              <a:rPr lang="sr-Latn-BA" sz="1400" dirty="0">
                <a:solidFill>
                  <a:schemeClr val="tx1"/>
                </a:solidFill>
                <a:latin typeface="Times New Roman" panose="02020603050405020304" pitchFamily="18" charset="0"/>
                <a:cs typeface="Times New Roman" panose="02020603050405020304" pitchFamily="18" charset="0"/>
              </a:rPr>
              <a:t> </a:t>
            </a:r>
            <a:r>
              <a:rPr lang="sr-Latn-BA" sz="1400" dirty="0" smtClean="0">
                <a:solidFill>
                  <a:schemeClr val="tx1"/>
                </a:solidFill>
                <a:latin typeface="Times New Roman" panose="02020603050405020304" pitchFamily="18" charset="0"/>
                <a:cs typeface="Times New Roman" panose="02020603050405020304" pitchFamily="18" charset="0"/>
              </a:rPr>
              <a:t>1/(0,3 +0,3) </a:t>
            </a:r>
            <a:endParaRPr lang="sr-Latn-BA" sz="1400" b="1" dirty="0" smtClean="0">
              <a:solidFill>
                <a:srgbClr val="CC9900"/>
              </a:solidFill>
              <a:latin typeface="Times New Roman" panose="02020603050405020304" pitchFamily="18" charset="0"/>
              <a:cs typeface="Times New Roman" panose="02020603050405020304" pitchFamily="18" charset="0"/>
            </a:endParaRPr>
          </a:p>
        </p:txBody>
      </p:sp>
      <p:sp>
        <p:nvSpPr>
          <p:cNvPr id="27" name="Title 1"/>
          <p:cNvSpPr txBox="1">
            <a:spLocks/>
          </p:cNvSpPr>
          <p:nvPr/>
        </p:nvSpPr>
        <p:spPr>
          <a:xfrm>
            <a:off x="1888338" y="5324727"/>
            <a:ext cx="2913405" cy="243578"/>
          </a:xfrm>
          <a:prstGeom prst="rect">
            <a:avLst/>
          </a:prstGeom>
          <a:solidFill>
            <a:schemeClr val="bg1"/>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400" dirty="0" smtClean="0">
                <a:solidFill>
                  <a:schemeClr val="tx1"/>
                </a:solidFill>
                <a:latin typeface="Times New Roman" panose="02020603050405020304" pitchFamily="18" charset="0"/>
                <a:cs typeface="Times New Roman" panose="02020603050405020304" pitchFamily="18" charset="0"/>
              </a:rPr>
              <a:t>1,66=  1/0,6 </a:t>
            </a:r>
            <a:endParaRPr lang="sr-Latn-BA" sz="1400" b="1" dirty="0" smtClean="0">
              <a:solidFill>
                <a:srgbClr val="CC9900"/>
              </a:solidFill>
              <a:latin typeface="Times New Roman" panose="02020603050405020304" pitchFamily="18" charset="0"/>
              <a:cs typeface="Times New Roman" panose="02020603050405020304" pitchFamily="18" charset="0"/>
            </a:endParaRPr>
          </a:p>
        </p:txBody>
      </p:sp>
      <p:sp>
        <p:nvSpPr>
          <p:cNvPr id="28" name="Title 1"/>
          <p:cNvSpPr txBox="1">
            <a:spLocks/>
          </p:cNvSpPr>
          <p:nvPr/>
        </p:nvSpPr>
        <p:spPr>
          <a:xfrm>
            <a:off x="1876914" y="5657432"/>
            <a:ext cx="2913405" cy="243578"/>
          </a:xfrm>
          <a:prstGeom prst="rect">
            <a:avLst/>
          </a:prstGeom>
          <a:solidFill>
            <a:schemeClr val="bg1"/>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400" dirty="0" smtClean="0">
                <a:solidFill>
                  <a:schemeClr val="tx1"/>
                </a:solidFill>
                <a:latin typeface="Times New Roman" panose="02020603050405020304" pitchFamily="18" charset="0"/>
                <a:cs typeface="Times New Roman" panose="02020603050405020304" pitchFamily="18" charset="0"/>
              </a:rPr>
              <a:t>1,66=  1,66 </a:t>
            </a:r>
            <a:endParaRPr lang="sr-Latn-BA" sz="1400" b="1" dirty="0" smtClean="0">
              <a:solidFill>
                <a:srgbClr val="CC9900"/>
              </a:solidFill>
              <a:latin typeface="Times New Roman" panose="02020603050405020304" pitchFamily="18" charset="0"/>
              <a:cs typeface="Times New Roman" panose="02020603050405020304" pitchFamily="18" charset="0"/>
            </a:endParaRPr>
          </a:p>
        </p:txBody>
      </p:sp>
      <p:sp>
        <p:nvSpPr>
          <p:cNvPr id="3" name="Bent Arrow 2"/>
          <p:cNvSpPr/>
          <p:nvPr/>
        </p:nvSpPr>
        <p:spPr>
          <a:xfrm flipV="1">
            <a:off x="635659" y="4947917"/>
            <a:ext cx="1122021" cy="95309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2907305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24</a:t>
            </a:fld>
            <a:endParaRPr lang="en-US" dirty="0"/>
          </a:p>
        </p:txBody>
      </p:sp>
      <p:sp>
        <p:nvSpPr>
          <p:cNvPr id="4" name="Rounded Rectangle 3"/>
          <p:cNvSpPr/>
          <p:nvPr/>
        </p:nvSpPr>
        <p:spPr>
          <a:xfrm>
            <a:off x="102286" y="237985"/>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a:solidFill>
                  <a:schemeClr val="bg2">
                    <a:lumMod val="25000"/>
                  </a:schemeClr>
                </a:solidFill>
                <a:latin typeface="Times New Roman" panose="02020603050405020304" pitchFamily="18" charset="0"/>
                <a:cs typeface="Times New Roman" panose="02020603050405020304" pitchFamily="18" charset="0"/>
              </a:rPr>
              <a:t>2</a:t>
            </a:r>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 Efekti međunarodne razmjene na nacionalni dohodak </a:t>
            </a:r>
            <a:endParaRPr lang="en-GB" sz="2000" b="1" i="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6236852" y="237985"/>
            <a:ext cx="2630055" cy="578321"/>
          </a:xfrm>
          <a:prstGeom prst="rect">
            <a:avLst/>
          </a:prstGeom>
          <a:ln/>
        </p:spPr>
        <p:style>
          <a:lnRef idx="1">
            <a:schemeClr val="accent4"/>
          </a:lnRef>
          <a:fillRef idx="2">
            <a:schemeClr val="accent4"/>
          </a:fillRef>
          <a:effectRef idx="1">
            <a:schemeClr val="accent4"/>
          </a:effectRef>
          <a:fontRef idx="minor">
            <a:schemeClr val="dk1"/>
          </a:fontRef>
        </p:style>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chemeClr val="tx1"/>
                </a:solidFill>
                <a:latin typeface="Times New Roman" panose="02020603050405020304" pitchFamily="18" charset="0"/>
                <a:cs typeface="Times New Roman" panose="02020603050405020304" pitchFamily="18" charset="0"/>
              </a:rPr>
              <a:t>spoljnotrgovinski multiplikator </a:t>
            </a:r>
            <a:endParaRPr lang="sr-Latn-BA" sz="1800" b="1" dirty="0" smtClean="0">
              <a:solidFill>
                <a:srgbClr val="CC99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334" y="942512"/>
            <a:ext cx="390199" cy="483981"/>
          </a:xfrm>
          <a:prstGeom prst="rect">
            <a:avLst/>
          </a:prstGeom>
        </p:spPr>
      </p:pic>
      <p:sp>
        <p:nvSpPr>
          <p:cNvPr id="7" name="Title 1"/>
          <p:cNvSpPr txBox="1">
            <a:spLocks/>
          </p:cNvSpPr>
          <p:nvPr/>
        </p:nvSpPr>
        <p:spPr>
          <a:xfrm>
            <a:off x="738371" y="868635"/>
            <a:ext cx="7916968" cy="288592"/>
          </a:xfrm>
          <a:prstGeom prst="rect">
            <a:avLst/>
          </a:prstGeom>
          <a:solidFill>
            <a:schemeClr val="bg1">
              <a:lumMod val="8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indent="-285750">
              <a:buFont typeface="Wingdings" panose="05000000000000000000" pitchFamily="2" charset="2"/>
              <a:buChar char="ü"/>
            </a:pPr>
            <a:r>
              <a:rPr lang="sr-Latn-BA" sz="1600" b="1" i="1" u="sng" dirty="0" smtClean="0">
                <a:solidFill>
                  <a:schemeClr val="tx1">
                    <a:lumMod val="65000"/>
                    <a:lumOff val="35000"/>
                  </a:schemeClr>
                </a:solidFill>
                <a:latin typeface="Times New Roman" panose="02020603050405020304" pitchFamily="18" charset="0"/>
                <a:cs typeface="Times New Roman" panose="02020603050405020304" pitchFamily="18" charset="0"/>
              </a:rPr>
              <a:t>Primjer</a:t>
            </a:r>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 </a:t>
            </a:r>
            <a:r>
              <a:rPr lang="sr-Latn-BA" sz="1600" b="1" i="1" dirty="0" smtClean="0">
                <a:solidFill>
                  <a:schemeClr val="tx2"/>
                </a:solidFill>
                <a:latin typeface="Times New Roman" panose="02020603050405020304" pitchFamily="18" charset="0"/>
                <a:cs typeface="Times New Roman" panose="02020603050405020304" pitchFamily="18" charset="0"/>
              </a:rPr>
              <a:t>Spoljnotrgovinski  multiplikator </a:t>
            </a:r>
          </a:p>
        </p:txBody>
      </p:sp>
      <p:sp>
        <p:nvSpPr>
          <p:cNvPr id="8" name="Title 1"/>
          <p:cNvSpPr txBox="1">
            <a:spLocks/>
          </p:cNvSpPr>
          <p:nvPr/>
        </p:nvSpPr>
        <p:spPr>
          <a:xfrm>
            <a:off x="738371" y="1200477"/>
            <a:ext cx="8128536" cy="1735346"/>
          </a:xfrm>
          <a:prstGeom prst="rect">
            <a:avLst/>
          </a:prstGeom>
          <a:solidFill>
            <a:schemeClr val="bg1">
              <a:lumMod val="9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Definišite i izračunate:</a:t>
            </a:r>
          </a:p>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(1)</a:t>
            </a:r>
          </a:p>
          <a:p>
            <a:pPr marL="742950" lvl="1" indent="-285750" algn="just">
              <a:spcAft>
                <a:spcPts val="0"/>
              </a:spcAft>
              <a:buFont typeface="+mj-lt"/>
              <a:buAutoNum type="alphaLcParenR"/>
              <a:tabLst>
                <a:tab pos="457200" algn="l"/>
              </a:tabLst>
            </a:pPr>
            <a:r>
              <a:rPr lang="hr-HR" sz="1600" dirty="0" smtClean="0">
                <a:latin typeface="Times New Roman" panose="02020603050405020304" pitchFamily="18" charset="0"/>
                <a:ea typeface="Times New Roman" panose="02020603050405020304" pitchFamily="18" charset="0"/>
              </a:rPr>
              <a:t>marginalnu </a:t>
            </a:r>
            <a:r>
              <a:rPr lang="hr-HR" sz="1600" dirty="0">
                <a:latin typeface="Times New Roman" panose="02020603050405020304" pitchFamily="18" charset="0"/>
                <a:ea typeface="Times New Roman" panose="02020603050405020304" pitchFamily="18" charset="0"/>
              </a:rPr>
              <a:t>sklonost potrošnji</a:t>
            </a:r>
            <a:endParaRPr lang="en-GB" sz="1600" dirty="0">
              <a:latin typeface="Times New Roman" panose="02020603050405020304" pitchFamily="18" charset="0"/>
              <a:ea typeface="Times New Roman" panose="02020603050405020304" pitchFamily="18" charset="0"/>
            </a:endParaRPr>
          </a:p>
          <a:p>
            <a:pPr marL="742950" lvl="1" indent="-285750" algn="just">
              <a:spcAft>
                <a:spcPts val="0"/>
              </a:spcAft>
              <a:buFont typeface="+mj-lt"/>
              <a:buAutoNum type="alphaLcParenR"/>
              <a:tabLst>
                <a:tab pos="457200" algn="l"/>
              </a:tabLst>
            </a:pPr>
            <a:r>
              <a:rPr lang="hr-HR" sz="1600" dirty="0">
                <a:latin typeface="Times New Roman" panose="02020603050405020304" pitchFamily="18" charset="0"/>
                <a:ea typeface="Times New Roman" panose="02020603050405020304" pitchFamily="18" charset="0"/>
              </a:rPr>
              <a:t>graničnu sklonost ka štednji</a:t>
            </a:r>
            <a:endParaRPr lang="en-GB" sz="1600" dirty="0">
              <a:latin typeface="Times New Roman" panose="02020603050405020304" pitchFamily="18" charset="0"/>
              <a:ea typeface="Times New Roman" panose="02020603050405020304" pitchFamily="18" charset="0"/>
            </a:endParaRPr>
          </a:p>
          <a:p>
            <a:pPr marL="742950" lvl="1" indent="-285750" algn="just">
              <a:spcAft>
                <a:spcPts val="0"/>
              </a:spcAft>
              <a:buFont typeface="+mj-lt"/>
              <a:buAutoNum type="alphaLcParenR"/>
              <a:tabLst>
                <a:tab pos="457200" algn="l"/>
              </a:tabLst>
            </a:pPr>
            <a:r>
              <a:rPr lang="hr-HR" sz="1600" dirty="0">
                <a:latin typeface="Times New Roman" panose="02020603050405020304" pitchFamily="18" charset="0"/>
                <a:ea typeface="Times New Roman" panose="02020603050405020304" pitchFamily="18" charset="0"/>
              </a:rPr>
              <a:t>marginalnu sklonost ka uvozu</a:t>
            </a:r>
            <a:endParaRPr lang="en-GB" sz="1600" dirty="0">
              <a:latin typeface="Times New Roman" panose="02020603050405020304" pitchFamily="18" charset="0"/>
              <a:ea typeface="Times New Roman" panose="02020603050405020304" pitchFamily="18" charset="0"/>
            </a:endParaRPr>
          </a:p>
          <a:p>
            <a:pPr marL="742950" lvl="1" indent="-285750" algn="just">
              <a:spcAft>
                <a:spcPts val="0"/>
              </a:spcAft>
              <a:buFont typeface="+mj-lt"/>
              <a:buAutoNum type="alphaLcParenR"/>
              <a:tabLst>
                <a:tab pos="457200" algn="l"/>
              </a:tabLst>
            </a:pPr>
            <a:r>
              <a:rPr lang="hr-HR" sz="1600" dirty="0">
                <a:latin typeface="Times New Roman" panose="02020603050405020304" pitchFamily="18" charset="0"/>
                <a:ea typeface="Times New Roman" panose="02020603050405020304" pitchFamily="18" charset="0"/>
              </a:rPr>
              <a:t>ako je povećanje dohotka od 3.000 novčanih jedinica izazvalo povećanje potrošnje, štednje i uvoza za 1.200, 900 i 900 novčanih jedinica, </a:t>
            </a:r>
            <a:r>
              <a:rPr lang="hr-HR" sz="1600" dirty="0" smtClean="0">
                <a:latin typeface="Times New Roman" panose="02020603050405020304" pitchFamily="18" charset="0"/>
                <a:ea typeface="Times New Roman" panose="02020603050405020304" pitchFamily="18" charset="0"/>
              </a:rPr>
              <a:t>respektivno</a:t>
            </a:r>
            <a:r>
              <a:rPr lang="hr-HR" sz="1600" dirty="0">
                <a:latin typeface="Times New Roman" panose="02020603050405020304" pitchFamily="18" charset="0"/>
                <a:ea typeface="Times New Roman" panose="02020603050405020304" pitchFamily="18" charset="0"/>
              </a:rPr>
              <a:t>.</a:t>
            </a:r>
            <a:endPar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9" name="Title 1"/>
          <p:cNvSpPr txBox="1">
            <a:spLocks/>
          </p:cNvSpPr>
          <p:nvPr/>
        </p:nvSpPr>
        <p:spPr>
          <a:xfrm>
            <a:off x="738371" y="3442748"/>
            <a:ext cx="1730509" cy="296132"/>
          </a:xfrm>
          <a:prstGeom prst="rect">
            <a:avLst/>
          </a:prstGeom>
          <a:solidFill>
            <a:schemeClr val="accent3">
              <a:lumMod val="75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400" dirty="0" smtClean="0">
                <a:solidFill>
                  <a:schemeClr val="tx1"/>
                </a:solidFill>
                <a:latin typeface="Times New Roman" panose="02020603050405020304" pitchFamily="18" charset="0"/>
                <a:cs typeface="Times New Roman" panose="02020603050405020304" pitchFamily="18" charset="0"/>
              </a:rPr>
              <a:t>∆ Y=3000</a:t>
            </a:r>
            <a:endParaRPr lang="sr-Latn-BA" sz="1400" b="1" dirty="0" smtClean="0">
              <a:solidFill>
                <a:srgbClr val="CC9900"/>
              </a:solidFill>
              <a:latin typeface="Times New Roman" panose="02020603050405020304" pitchFamily="18" charset="0"/>
              <a:cs typeface="Times New Roman" panose="02020603050405020304" pitchFamily="18" charset="0"/>
            </a:endParaRPr>
          </a:p>
        </p:txBody>
      </p:sp>
      <p:sp>
        <p:nvSpPr>
          <p:cNvPr id="10" name="Title 1"/>
          <p:cNvSpPr txBox="1">
            <a:spLocks/>
          </p:cNvSpPr>
          <p:nvPr/>
        </p:nvSpPr>
        <p:spPr>
          <a:xfrm>
            <a:off x="746244" y="3856587"/>
            <a:ext cx="1722635" cy="327841"/>
          </a:xfrm>
          <a:prstGeom prst="rect">
            <a:avLst/>
          </a:prstGeom>
          <a:solidFill>
            <a:schemeClr val="accent6">
              <a:lumMod val="20000"/>
              <a:lumOff val="80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chemeClr val="tx1"/>
                </a:solidFill>
                <a:latin typeface="Times New Roman" panose="02020603050405020304" pitchFamily="18" charset="0"/>
                <a:cs typeface="Times New Roman" panose="02020603050405020304" pitchFamily="18" charset="0"/>
              </a:rPr>
              <a:t>∆</a:t>
            </a:r>
            <a:r>
              <a:rPr lang="sr-Latn-BA" sz="1400" dirty="0" smtClean="0">
                <a:solidFill>
                  <a:schemeClr val="tx1"/>
                </a:solidFill>
                <a:latin typeface="Times New Roman" panose="02020603050405020304" pitchFamily="18" charset="0"/>
                <a:cs typeface="Times New Roman" panose="02020603050405020304" pitchFamily="18" charset="0"/>
              </a:rPr>
              <a:t>C= 1200</a:t>
            </a:r>
            <a:endParaRPr lang="sr-Latn-BA" sz="1400" b="1" dirty="0" smtClean="0">
              <a:solidFill>
                <a:schemeClr val="tx1"/>
              </a:solidFill>
              <a:latin typeface="Times New Roman" panose="02020603050405020304" pitchFamily="18" charset="0"/>
              <a:cs typeface="Times New Roman" panose="02020603050405020304" pitchFamily="18" charset="0"/>
            </a:endParaRPr>
          </a:p>
        </p:txBody>
      </p:sp>
      <p:sp>
        <p:nvSpPr>
          <p:cNvPr id="11" name="Title 1"/>
          <p:cNvSpPr txBox="1">
            <a:spLocks/>
          </p:cNvSpPr>
          <p:nvPr/>
        </p:nvSpPr>
        <p:spPr>
          <a:xfrm>
            <a:off x="705603" y="4302135"/>
            <a:ext cx="1722635" cy="327841"/>
          </a:xfrm>
          <a:prstGeom prst="rect">
            <a:avLst/>
          </a:prstGeom>
          <a:solidFill>
            <a:schemeClr val="accent6">
              <a:lumMod val="20000"/>
              <a:lumOff val="80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chemeClr val="tx1"/>
                </a:solidFill>
                <a:latin typeface="Times New Roman" panose="02020603050405020304" pitchFamily="18" charset="0"/>
                <a:cs typeface="Times New Roman" panose="02020603050405020304" pitchFamily="18" charset="0"/>
              </a:rPr>
              <a:t>∆</a:t>
            </a:r>
            <a:r>
              <a:rPr lang="sr-Latn-BA" sz="1400" dirty="0">
                <a:solidFill>
                  <a:schemeClr val="tx1"/>
                </a:solidFill>
                <a:latin typeface="Times New Roman" panose="02020603050405020304" pitchFamily="18" charset="0"/>
                <a:cs typeface="Times New Roman" panose="02020603050405020304" pitchFamily="18" charset="0"/>
              </a:rPr>
              <a:t>S</a:t>
            </a:r>
            <a:r>
              <a:rPr lang="sr-Latn-BA" sz="1400" dirty="0" smtClean="0">
                <a:solidFill>
                  <a:schemeClr val="tx1"/>
                </a:solidFill>
                <a:latin typeface="Times New Roman" panose="02020603050405020304" pitchFamily="18" charset="0"/>
                <a:cs typeface="Times New Roman" panose="02020603050405020304" pitchFamily="18" charset="0"/>
              </a:rPr>
              <a:t>= 900</a:t>
            </a:r>
            <a:endParaRPr lang="sr-Latn-BA" sz="1400" b="1" dirty="0" smtClean="0">
              <a:solidFill>
                <a:schemeClr val="tx1"/>
              </a:solidFill>
              <a:latin typeface="Times New Roman" panose="02020603050405020304" pitchFamily="18" charset="0"/>
              <a:cs typeface="Times New Roman" panose="02020603050405020304" pitchFamily="18" charset="0"/>
            </a:endParaRPr>
          </a:p>
        </p:txBody>
      </p:sp>
      <p:sp>
        <p:nvSpPr>
          <p:cNvPr id="12" name="Title 1"/>
          <p:cNvSpPr txBox="1">
            <a:spLocks/>
          </p:cNvSpPr>
          <p:nvPr/>
        </p:nvSpPr>
        <p:spPr>
          <a:xfrm>
            <a:off x="738371" y="4715974"/>
            <a:ext cx="1722635" cy="327841"/>
          </a:xfrm>
          <a:prstGeom prst="rect">
            <a:avLst/>
          </a:prstGeom>
          <a:solidFill>
            <a:schemeClr val="accent6">
              <a:lumMod val="20000"/>
              <a:lumOff val="80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chemeClr val="tx1"/>
                </a:solidFill>
                <a:latin typeface="Times New Roman" panose="02020603050405020304" pitchFamily="18" charset="0"/>
                <a:cs typeface="Times New Roman" panose="02020603050405020304" pitchFamily="18" charset="0"/>
              </a:rPr>
              <a:t>∆</a:t>
            </a:r>
            <a:r>
              <a:rPr lang="sr-Latn-BA" sz="1400" dirty="0">
                <a:solidFill>
                  <a:schemeClr val="tx1"/>
                </a:solidFill>
                <a:latin typeface="Times New Roman" panose="02020603050405020304" pitchFamily="18" charset="0"/>
                <a:cs typeface="Times New Roman" panose="02020603050405020304" pitchFamily="18" charset="0"/>
              </a:rPr>
              <a:t>M</a:t>
            </a:r>
            <a:r>
              <a:rPr lang="sr-Latn-BA" sz="1400" dirty="0" smtClean="0">
                <a:solidFill>
                  <a:schemeClr val="tx1"/>
                </a:solidFill>
                <a:latin typeface="Times New Roman" panose="02020603050405020304" pitchFamily="18" charset="0"/>
                <a:cs typeface="Times New Roman" panose="02020603050405020304" pitchFamily="18" charset="0"/>
              </a:rPr>
              <a:t>= 900</a:t>
            </a:r>
            <a:endParaRPr lang="sr-Latn-BA" sz="1400" b="1" dirty="0" smtClean="0">
              <a:solidFill>
                <a:schemeClr val="tx1"/>
              </a:solidFill>
              <a:latin typeface="Times New Roman" panose="02020603050405020304" pitchFamily="18" charset="0"/>
              <a:cs typeface="Times New Roman" panose="02020603050405020304" pitchFamily="18" charset="0"/>
            </a:endParaRPr>
          </a:p>
        </p:txBody>
      </p:sp>
      <p:sp>
        <p:nvSpPr>
          <p:cNvPr id="13" name="Title 1"/>
          <p:cNvSpPr txBox="1">
            <a:spLocks/>
          </p:cNvSpPr>
          <p:nvPr/>
        </p:nvSpPr>
        <p:spPr>
          <a:xfrm>
            <a:off x="587532" y="2964805"/>
            <a:ext cx="3141187" cy="360236"/>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b="1" i="1" u="sng" dirty="0" smtClean="0">
                <a:solidFill>
                  <a:schemeClr val="tx1">
                    <a:lumMod val="65000"/>
                    <a:lumOff val="35000"/>
                  </a:schemeClr>
                </a:solidFill>
                <a:latin typeface="Times New Roman" panose="02020603050405020304" pitchFamily="18" charset="0"/>
                <a:cs typeface="Times New Roman" panose="02020603050405020304" pitchFamily="18" charset="0"/>
              </a:rPr>
              <a:t>(1) Rješenje (marginalne slonosti) : </a:t>
            </a:r>
            <a:endParaRPr lang="sr-Latn-BA" sz="1600" b="1" i="1" u="sng"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14" name="Title 1"/>
          <p:cNvSpPr txBox="1">
            <a:spLocks/>
          </p:cNvSpPr>
          <p:nvPr/>
        </p:nvSpPr>
        <p:spPr>
          <a:xfrm>
            <a:off x="2810942" y="3214723"/>
            <a:ext cx="6055965" cy="814452"/>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a) Marginalna sklonost potrošnji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15" name="Title 1"/>
          <p:cNvSpPr txBox="1">
            <a:spLocks/>
          </p:cNvSpPr>
          <p:nvPr/>
        </p:nvSpPr>
        <p:spPr>
          <a:xfrm>
            <a:off x="2992561" y="3528746"/>
            <a:ext cx="1342036" cy="327841"/>
          </a:xfrm>
          <a:prstGeom prst="rect">
            <a:avLst/>
          </a:prstGeom>
          <a:solidFill>
            <a:schemeClr val="accent6">
              <a:lumMod val="20000"/>
              <a:lumOff val="80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chemeClr val="tx1"/>
                </a:solidFill>
                <a:latin typeface="Times New Roman" panose="02020603050405020304" pitchFamily="18" charset="0"/>
                <a:cs typeface="Times New Roman" panose="02020603050405020304" pitchFamily="18" charset="0"/>
              </a:rPr>
              <a:t>∆</a:t>
            </a:r>
            <a:r>
              <a:rPr lang="sr-Latn-BA" sz="1400" dirty="0" smtClean="0">
                <a:solidFill>
                  <a:schemeClr val="tx1"/>
                </a:solidFill>
                <a:latin typeface="Times New Roman" panose="02020603050405020304" pitchFamily="18" charset="0"/>
                <a:cs typeface="Times New Roman" panose="02020603050405020304" pitchFamily="18" charset="0"/>
              </a:rPr>
              <a:t>C </a:t>
            </a:r>
            <a:r>
              <a:rPr lang="sr-Latn-BA" sz="1400" dirty="0">
                <a:solidFill>
                  <a:schemeClr val="tx1"/>
                </a:solidFill>
                <a:latin typeface="Times New Roman" panose="02020603050405020304" pitchFamily="18" charset="0"/>
                <a:cs typeface="Times New Roman" panose="02020603050405020304" pitchFamily="18" charset="0"/>
              </a:rPr>
              <a:t>/∆</a:t>
            </a:r>
            <a:r>
              <a:rPr lang="sr-Latn-BA" sz="1400" dirty="0" smtClean="0">
                <a:solidFill>
                  <a:schemeClr val="tx1"/>
                </a:solidFill>
                <a:latin typeface="Times New Roman" panose="02020603050405020304" pitchFamily="18" charset="0"/>
                <a:cs typeface="Times New Roman" panose="02020603050405020304" pitchFamily="18" charset="0"/>
              </a:rPr>
              <a:t>Y =b</a:t>
            </a:r>
            <a:endParaRPr lang="sr-Latn-BA" sz="1400" b="1" dirty="0" smtClean="0">
              <a:solidFill>
                <a:schemeClr val="tx1"/>
              </a:solidFill>
              <a:latin typeface="Times New Roman" panose="02020603050405020304" pitchFamily="18" charset="0"/>
              <a:cs typeface="Times New Roman" panose="02020603050405020304" pitchFamily="18" charset="0"/>
            </a:endParaRPr>
          </a:p>
        </p:txBody>
      </p:sp>
      <p:sp>
        <p:nvSpPr>
          <p:cNvPr id="16" name="Title 1"/>
          <p:cNvSpPr txBox="1">
            <a:spLocks/>
          </p:cNvSpPr>
          <p:nvPr/>
        </p:nvSpPr>
        <p:spPr>
          <a:xfrm>
            <a:off x="4748453" y="3520331"/>
            <a:ext cx="1642038" cy="327841"/>
          </a:xfrm>
          <a:prstGeom prst="rect">
            <a:avLst/>
          </a:prstGeom>
          <a:solidFill>
            <a:schemeClr val="bg1"/>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600" dirty="0" smtClean="0">
                <a:solidFill>
                  <a:schemeClr val="tx1"/>
                </a:solidFill>
                <a:latin typeface="Times New Roman" panose="02020603050405020304" pitchFamily="18" charset="0"/>
                <a:cs typeface="Times New Roman" panose="02020603050405020304" pitchFamily="18" charset="0"/>
              </a:rPr>
              <a:t>=1200/3000</a:t>
            </a:r>
            <a:endParaRPr lang="sr-Latn-BA" sz="1600" b="1" dirty="0" smtClean="0">
              <a:solidFill>
                <a:schemeClr val="tx1"/>
              </a:solidFill>
              <a:latin typeface="Times New Roman" panose="02020603050405020304" pitchFamily="18" charset="0"/>
              <a:cs typeface="Times New Roman" panose="02020603050405020304" pitchFamily="18" charset="0"/>
            </a:endParaRPr>
          </a:p>
        </p:txBody>
      </p:sp>
      <p:sp>
        <p:nvSpPr>
          <p:cNvPr id="17" name="Title 1"/>
          <p:cNvSpPr txBox="1">
            <a:spLocks/>
          </p:cNvSpPr>
          <p:nvPr/>
        </p:nvSpPr>
        <p:spPr>
          <a:xfrm>
            <a:off x="6804347" y="3458028"/>
            <a:ext cx="944496" cy="327841"/>
          </a:xfrm>
          <a:prstGeom prst="rect">
            <a:avLst/>
          </a:prstGeom>
          <a:solidFill>
            <a:schemeClr val="bg1"/>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600" dirty="0" smtClean="0">
                <a:solidFill>
                  <a:schemeClr val="tx1"/>
                </a:solidFill>
                <a:latin typeface="Times New Roman" panose="02020603050405020304" pitchFamily="18" charset="0"/>
                <a:cs typeface="Times New Roman" panose="02020603050405020304" pitchFamily="18" charset="0"/>
              </a:rPr>
              <a:t>=0,4</a:t>
            </a:r>
            <a:endParaRPr lang="sr-Latn-BA" sz="1600" b="1" dirty="0" smtClean="0">
              <a:solidFill>
                <a:schemeClr val="tx1"/>
              </a:solidFill>
              <a:latin typeface="Times New Roman" panose="02020603050405020304" pitchFamily="18" charset="0"/>
              <a:cs typeface="Times New Roman" panose="02020603050405020304" pitchFamily="18" charset="0"/>
            </a:endParaRPr>
          </a:p>
        </p:txBody>
      </p:sp>
      <p:sp>
        <p:nvSpPr>
          <p:cNvPr id="18" name="Title 1"/>
          <p:cNvSpPr txBox="1">
            <a:spLocks/>
          </p:cNvSpPr>
          <p:nvPr/>
        </p:nvSpPr>
        <p:spPr>
          <a:xfrm>
            <a:off x="2861593" y="4249321"/>
            <a:ext cx="6055965" cy="358825"/>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dirty="0">
                <a:solidFill>
                  <a:schemeClr val="tx1">
                    <a:lumMod val="65000"/>
                    <a:lumOff val="35000"/>
                  </a:schemeClr>
                </a:solidFill>
                <a:latin typeface="Times New Roman" panose="02020603050405020304" pitchFamily="18" charset="0"/>
                <a:cs typeface="Times New Roman" panose="02020603050405020304" pitchFamily="18" charset="0"/>
              </a:rPr>
              <a:t>b</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Marginalna sklonost štednji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19" name="Title 1"/>
          <p:cNvSpPr txBox="1">
            <a:spLocks/>
          </p:cNvSpPr>
          <p:nvPr/>
        </p:nvSpPr>
        <p:spPr>
          <a:xfrm>
            <a:off x="3100259" y="4603406"/>
            <a:ext cx="1126640" cy="269875"/>
          </a:xfrm>
          <a:prstGeom prst="rect">
            <a:avLst/>
          </a:prstGeom>
          <a:solidFill>
            <a:schemeClr val="accent6">
              <a:lumMod val="20000"/>
              <a:lumOff val="80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chemeClr val="tx1"/>
                </a:solidFill>
                <a:latin typeface="Times New Roman" panose="02020603050405020304" pitchFamily="18" charset="0"/>
                <a:cs typeface="Times New Roman" panose="02020603050405020304" pitchFamily="18" charset="0"/>
              </a:rPr>
              <a:t>∆</a:t>
            </a:r>
            <a:r>
              <a:rPr lang="sr-Latn-BA" sz="1600" dirty="0" smtClean="0">
                <a:solidFill>
                  <a:schemeClr val="tx1"/>
                </a:solidFill>
                <a:latin typeface="Times New Roman" panose="02020603050405020304" pitchFamily="18" charset="0"/>
                <a:cs typeface="Times New Roman" panose="02020603050405020304" pitchFamily="18" charset="0"/>
              </a:rPr>
              <a:t>S</a:t>
            </a:r>
            <a:r>
              <a:rPr lang="sr-Latn-BA" sz="1600" dirty="0">
                <a:solidFill>
                  <a:schemeClr val="tx1"/>
                </a:solidFill>
                <a:latin typeface="Times New Roman" panose="02020603050405020304" pitchFamily="18" charset="0"/>
                <a:cs typeface="Times New Roman" panose="02020603050405020304" pitchFamily="18" charset="0"/>
              </a:rPr>
              <a:t> /∆</a:t>
            </a:r>
            <a:r>
              <a:rPr lang="sr-Latn-BA" sz="1600" dirty="0" smtClean="0">
                <a:solidFill>
                  <a:schemeClr val="tx1"/>
                </a:solidFill>
                <a:latin typeface="Times New Roman" panose="02020603050405020304" pitchFamily="18" charset="0"/>
                <a:cs typeface="Times New Roman" panose="02020603050405020304" pitchFamily="18" charset="0"/>
              </a:rPr>
              <a:t>Y =s</a:t>
            </a:r>
            <a:endParaRPr lang="sr-Latn-BA" sz="1600" b="1" dirty="0" smtClean="0">
              <a:solidFill>
                <a:schemeClr val="tx1"/>
              </a:solidFill>
              <a:latin typeface="Times New Roman" panose="02020603050405020304" pitchFamily="18" charset="0"/>
              <a:cs typeface="Times New Roman" panose="02020603050405020304" pitchFamily="18" charset="0"/>
            </a:endParaRPr>
          </a:p>
        </p:txBody>
      </p:sp>
      <p:sp>
        <p:nvSpPr>
          <p:cNvPr id="20" name="Title 1"/>
          <p:cNvSpPr txBox="1">
            <a:spLocks/>
          </p:cNvSpPr>
          <p:nvPr/>
        </p:nvSpPr>
        <p:spPr>
          <a:xfrm>
            <a:off x="4775546" y="4609737"/>
            <a:ext cx="1642038" cy="327841"/>
          </a:xfrm>
          <a:prstGeom prst="rect">
            <a:avLst/>
          </a:prstGeom>
          <a:solidFill>
            <a:schemeClr val="bg1"/>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600" dirty="0" smtClean="0">
                <a:solidFill>
                  <a:schemeClr val="tx1"/>
                </a:solidFill>
                <a:latin typeface="Times New Roman" panose="02020603050405020304" pitchFamily="18" charset="0"/>
                <a:cs typeface="Times New Roman" panose="02020603050405020304" pitchFamily="18" charset="0"/>
              </a:rPr>
              <a:t>=900/3000</a:t>
            </a:r>
            <a:endParaRPr lang="sr-Latn-BA" sz="1600" b="1" dirty="0" smtClean="0">
              <a:solidFill>
                <a:schemeClr val="tx1"/>
              </a:solidFill>
              <a:latin typeface="Times New Roman" panose="02020603050405020304" pitchFamily="18" charset="0"/>
              <a:cs typeface="Times New Roman" panose="02020603050405020304" pitchFamily="18" charset="0"/>
            </a:endParaRPr>
          </a:p>
        </p:txBody>
      </p:sp>
      <p:sp>
        <p:nvSpPr>
          <p:cNvPr id="21" name="Title 1"/>
          <p:cNvSpPr txBox="1">
            <a:spLocks/>
          </p:cNvSpPr>
          <p:nvPr/>
        </p:nvSpPr>
        <p:spPr>
          <a:xfrm>
            <a:off x="6804347" y="4590242"/>
            <a:ext cx="944496" cy="327841"/>
          </a:xfrm>
          <a:prstGeom prst="rect">
            <a:avLst/>
          </a:prstGeom>
          <a:solidFill>
            <a:schemeClr val="bg1"/>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600" dirty="0" smtClean="0">
                <a:solidFill>
                  <a:schemeClr val="tx1"/>
                </a:solidFill>
                <a:latin typeface="Times New Roman" panose="02020603050405020304" pitchFamily="18" charset="0"/>
                <a:cs typeface="Times New Roman" panose="02020603050405020304" pitchFamily="18" charset="0"/>
              </a:rPr>
              <a:t>=0,3</a:t>
            </a:r>
            <a:endParaRPr lang="sr-Latn-BA" sz="1600" b="1" dirty="0" smtClean="0">
              <a:solidFill>
                <a:schemeClr val="tx1"/>
              </a:solidFill>
              <a:latin typeface="Times New Roman" panose="02020603050405020304" pitchFamily="18" charset="0"/>
              <a:cs typeface="Times New Roman" panose="02020603050405020304" pitchFamily="18" charset="0"/>
            </a:endParaRPr>
          </a:p>
        </p:txBody>
      </p:sp>
      <p:sp>
        <p:nvSpPr>
          <p:cNvPr id="22" name="Title 1"/>
          <p:cNvSpPr txBox="1">
            <a:spLocks/>
          </p:cNvSpPr>
          <p:nvPr/>
        </p:nvSpPr>
        <p:spPr>
          <a:xfrm>
            <a:off x="2838987" y="5297271"/>
            <a:ext cx="6055965" cy="358825"/>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dirty="0">
                <a:solidFill>
                  <a:schemeClr val="tx1">
                    <a:lumMod val="65000"/>
                    <a:lumOff val="35000"/>
                  </a:schemeClr>
                </a:solidFill>
                <a:latin typeface="Times New Roman" panose="02020603050405020304" pitchFamily="18" charset="0"/>
                <a:cs typeface="Times New Roman" panose="02020603050405020304" pitchFamily="18" charset="0"/>
              </a:rPr>
              <a:t>b</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Marginalna sklonost uvozu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23" name="Title 1"/>
          <p:cNvSpPr txBox="1">
            <a:spLocks/>
          </p:cNvSpPr>
          <p:nvPr/>
        </p:nvSpPr>
        <p:spPr>
          <a:xfrm>
            <a:off x="3011240" y="5606367"/>
            <a:ext cx="1215659" cy="269875"/>
          </a:xfrm>
          <a:prstGeom prst="rect">
            <a:avLst/>
          </a:prstGeom>
          <a:solidFill>
            <a:schemeClr val="accent6">
              <a:lumMod val="20000"/>
              <a:lumOff val="80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smtClean="0">
                <a:solidFill>
                  <a:schemeClr val="tx1"/>
                </a:solidFill>
                <a:latin typeface="Times New Roman" panose="02020603050405020304" pitchFamily="18" charset="0"/>
                <a:cs typeface="Times New Roman" panose="02020603050405020304" pitchFamily="18" charset="0"/>
              </a:rPr>
              <a:t>∆</a:t>
            </a:r>
            <a:r>
              <a:rPr lang="sr-Latn-BA" sz="1600" dirty="0">
                <a:solidFill>
                  <a:schemeClr val="tx1"/>
                </a:solidFill>
                <a:latin typeface="Times New Roman" panose="02020603050405020304" pitchFamily="18" charset="0"/>
                <a:cs typeface="Times New Roman" panose="02020603050405020304" pitchFamily="18" charset="0"/>
              </a:rPr>
              <a:t>M</a:t>
            </a:r>
            <a:r>
              <a:rPr lang="sr-Latn-BA" sz="1600" dirty="0" smtClean="0">
                <a:solidFill>
                  <a:schemeClr val="tx1"/>
                </a:solidFill>
                <a:latin typeface="Times New Roman" panose="02020603050405020304" pitchFamily="18" charset="0"/>
                <a:cs typeface="Times New Roman" panose="02020603050405020304" pitchFamily="18" charset="0"/>
              </a:rPr>
              <a:t> </a:t>
            </a:r>
            <a:r>
              <a:rPr lang="sr-Latn-BA" sz="1600" dirty="0">
                <a:solidFill>
                  <a:schemeClr val="tx1"/>
                </a:solidFill>
                <a:latin typeface="Times New Roman" panose="02020603050405020304" pitchFamily="18" charset="0"/>
                <a:cs typeface="Times New Roman" panose="02020603050405020304" pitchFamily="18" charset="0"/>
              </a:rPr>
              <a:t>/∆</a:t>
            </a:r>
            <a:r>
              <a:rPr lang="sr-Latn-BA" sz="1600" dirty="0" smtClean="0">
                <a:solidFill>
                  <a:schemeClr val="tx1"/>
                </a:solidFill>
                <a:latin typeface="Times New Roman" panose="02020603050405020304" pitchFamily="18" charset="0"/>
                <a:cs typeface="Times New Roman" panose="02020603050405020304" pitchFamily="18" charset="0"/>
              </a:rPr>
              <a:t>Y =m</a:t>
            </a:r>
            <a:endParaRPr lang="sr-Latn-BA" sz="1600" b="1" dirty="0" smtClean="0">
              <a:solidFill>
                <a:schemeClr val="tx1"/>
              </a:solidFill>
              <a:latin typeface="Times New Roman" panose="02020603050405020304" pitchFamily="18" charset="0"/>
              <a:cs typeface="Times New Roman" panose="02020603050405020304" pitchFamily="18" charset="0"/>
            </a:endParaRPr>
          </a:p>
        </p:txBody>
      </p:sp>
      <p:sp>
        <p:nvSpPr>
          <p:cNvPr id="24" name="Title 1"/>
          <p:cNvSpPr txBox="1">
            <a:spLocks/>
          </p:cNvSpPr>
          <p:nvPr/>
        </p:nvSpPr>
        <p:spPr>
          <a:xfrm>
            <a:off x="4802639" y="5577383"/>
            <a:ext cx="1642038" cy="327841"/>
          </a:xfrm>
          <a:prstGeom prst="rect">
            <a:avLst/>
          </a:prstGeom>
          <a:solidFill>
            <a:schemeClr val="bg1"/>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600" dirty="0" smtClean="0">
                <a:solidFill>
                  <a:schemeClr val="tx1"/>
                </a:solidFill>
                <a:latin typeface="Times New Roman" panose="02020603050405020304" pitchFamily="18" charset="0"/>
                <a:cs typeface="Times New Roman" panose="02020603050405020304" pitchFamily="18" charset="0"/>
              </a:rPr>
              <a:t>=900/3000</a:t>
            </a:r>
            <a:endParaRPr lang="sr-Latn-BA" sz="1600" b="1" dirty="0" smtClean="0">
              <a:solidFill>
                <a:schemeClr val="tx1"/>
              </a:solidFill>
              <a:latin typeface="Times New Roman" panose="02020603050405020304" pitchFamily="18" charset="0"/>
              <a:cs typeface="Times New Roman" panose="02020603050405020304" pitchFamily="18" charset="0"/>
            </a:endParaRPr>
          </a:p>
        </p:txBody>
      </p:sp>
      <p:sp>
        <p:nvSpPr>
          <p:cNvPr id="26" name="Title 1"/>
          <p:cNvSpPr txBox="1">
            <a:spLocks/>
          </p:cNvSpPr>
          <p:nvPr/>
        </p:nvSpPr>
        <p:spPr>
          <a:xfrm>
            <a:off x="6889193" y="5548401"/>
            <a:ext cx="944496" cy="327841"/>
          </a:xfrm>
          <a:prstGeom prst="rect">
            <a:avLst/>
          </a:prstGeom>
          <a:solidFill>
            <a:schemeClr val="bg1"/>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600" dirty="0" smtClean="0">
                <a:solidFill>
                  <a:schemeClr val="tx1"/>
                </a:solidFill>
                <a:latin typeface="Times New Roman" panose="02020603050405020304" pitchFamily="18" charset="0"/>
                <a:cs typeface="Times New Roman" panose="02020603050405020304" pitchFamily="18" charset="0"/>
              </a:rPr>
              <a:t>=0,3</a:t>
            </a:r>
            <a:endParaRPr lang="sr-Latn-BA" sz="1600" b="1" dirty="0" smtClean="0">
              <a:solidFill>
                <a:schemeClr val="tx1"/>
              </a:solidFill>
              <a:latin typeface="Times New Roman" panose="02020603050405020304" pitchFamily="18" charset="0"/>
              <a:cs typeface="Times New Roman" panose="02020603050405020304" pitchFamily="18" charset="0"/>
            </a:endParaRPr>
          </a:p>
        </p:txBody>
      </p:sp>
      <p:sp>
        <p:nvSpPr>
          <p:cNvPr id="27" name="Title 1"/>
          <p:cNvSpPr txBox="1">
            <a:spLocks/>
          </p:cNvSpPr>
          <p:nvPr/>
        </p:nvSpPr>
        <p:spPr>
          <a:xfrm>
            <a:off x="6823846" y="3487010"/>
            <a:ext cx="944496" cy="327841"/>
          </a:xfrm>
          <a:prstGeom prst="rect">
            <a:avLst/>
          </a:prstGeom>
          <a:solidFill>
            <a:schemeClr val="bg1">
              <a:lumMod val="95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600" dirty="0" smtClean="0">
                <a:solidFill>
                  <a:schemeClr val="tx1"/>
                </a:solidFill>
                <a:latin typeface="Times New Roman" panose="02020603050405020304" pitchFamily="18" charset="0"/>
                <a:cs typeface="Times New Roman" panose="02020603050405020304" pitchFamily="18" charset="0"/>
              </a:rPr>
              <a:t>=0,4</a:t>
            </a:r>
            <a:endParaRPr lang="sr-Latn-BA" sz="1600" b="1" dirty="0" smtClean="0">
              <a:solidFill>
                <a:schemeClr val="tx1"/>
              </a:solidFill>
              <a:latin typeface="Times New Roman" panose="02020603050405020304" pitchFamily="18" charset="0"/>
              <a:cs typeface="Times New Roman" panose="02020603050405020304" pitchFamily="18" charset="0"/>
            </a:endParaRPr>
          </a:p>
        </p:txBody>
      </p:sp>
      <p:sp>
        <p:nvSpPr>
          <p:cNvPr id="28" name="Title 1"/>
          <p:cNvSpPr txBox="1">
            <a:spLocks/>
          </p:cNvSpPr>
          <p:nvPr/>
        </p:nvSpPr>
        <p:spPr>
          <a:xfrm>
            <a:off x="6823846" y="4619224"/>
            <a:ext cx="944496" cy="327841"/>
          </a:xfrm>
          <a:prstGeom prst="rect">
            <a:avLst/>
          </a:prstGeom>
          <a:solidFill>
            <a:schemeClr val="bg1">
              <a:lumMod val="95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600" dirty="0" smtClean="0">
                <a:solidFill>
                  <a:schemeClr val="tx1"/>
                </a:solidFill>
                <a:latin typeface="Times New Roman" panose="02020603050405020304" pitchFamily="18" charset="0"/>
                <a:cs typeface="Times New Roman" panose="02020603050405020304" pitchFamily="18" charset="0"/>
              </a:rPr>
              <a:t>=0,3</a:t>
            </a:r>
            <a:endParaRPr lang="sr-Latn-BA" sz="1600" b="1" dirty="0" smtClean="0">
              <a:solidFill>
                <a:schemeClr val="tx1"/>
              </a:solidFill>
              <a:latin typeface="Times New Roman" panose="02020603050405020304" pitchFamily="18" charset="0"/>
              <a:cs typeface="Times New Roman" panose="02020603050405020304" pitchFamily="18" charset="0"/>
            </a:endParaRPr>
          </a:p>
        </p:txBody>
      </p:sp>
      <p:sp>
        <p:nvSpPr>
          <p:cNvPr id="29" name="Title 1"/>
          <p:cNvSpPr txBox="1">
            <a:spLocks/>
          </p:cNvSpPr>
          <p:nvPr/>
        </p:nvSpPr>
        <p:spPr>
          <a:xfrm>
            <a:off x="6908692" y="5577383"/>
            <a:ext cx="944496" cy="327841"/>
          </a:xfrm>
          <a:prstGeom prst="rect">
            <a:avLst/>
          </a:prstGeom>
          <a:solidFill>
            <a:schemeClr val="bg1">
              <a:lumMod val="95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600" dirty="0" smtClean="0">
                <a:solidFill>
                  <a:schemeClr val="tx1"/>
                </a:solidFill>
                <a:latin typeface="Times New Roman" panose="02020603050405020304" pitchFamily="18" charset="0"/>
                <a:cs typeface="Times New Roman" panose="02020603050405020304" pitchFamily="18" charset="0"/>
              </a:rPr>
              <a:t>=0,3</a:t>
            </a:r>
            <a:endParaRPr lang="sr-Latn-BA" sz="1600" b="1" dirty="0" smtClean="0">
              <a:solidFill>
                <a:schemeClr val="tx1"/>
              </a:solidFill>
              <a:latin typeface="Times New Roman" panose="02020603050405020304" pitchFamily="18" charset="0"/>
              <a:cs typeface="Times New Roman" panose="02020603050405020304" pitchFamily="18" charset="0"/>
            </a:endParaRPr>
          </a:p>
        </p:txBody>
      </p:sp>
      <p:sp>
        <p:nvSpPr>
          <p:cNvPr id="30" name="Right Arrow 29"/>
          <p:cNvSpPr/>
          <p:nvPr/>
        </p:nvSpPr>
        <p:spPr>
          <a:xfrm>
            <a:off x="4410852" y="3526647"/>
            <a:ext cx="227723" cy="3152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ight Arrow 30"/>
          <p:cNvSpPr/>
          <p:nvPr/>
        </p:nvSpPr>
        <p:spPr>
          <a:xfrm>
            <a:off x="6504830" y="3526647"/>
            <a:ext cx="227723" cy="3152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ight Arrow 31"/>
          <p:cNvSpPr/>
          <p:nvPr/>
        </p:nvSpPr>
        <p:spPr>
          <a:xfrm>
            <a:off x="4424212" y="4631857"/>
            <a:ext cx="227723" cy="3152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ight Arrow 32"/>
          <p:cNvSpPr/>
          <p:nvPr/>
        </p:nvSpPr>
        <p:spPr>
          <a:xfrm>
            <a:off x="6534094" y="4622370"/>
            <a:ext cx="227723" cy="3152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ight Arrow 33"/>
          <p:cNvSpPr/>
          <p:nvPr/>
        </p:nvSpPr>
        <p:spPr>
          <a:xfrm>
            <a:off x="4463098" y="5606367"/>
            <a:ext cx="227723" cy="3152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ight Arrow 34"/>
          <p:cNvSpPr/>
          <p:nvPr/>
        </p:nvSpPr>
        <p:spPr>
          <a:xfrm>
            <a:off x="6596123" y="5577383"/>
            <a:ext cx="227723" cy="3152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619425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25</a:t>
            </a:fld>
            <a:endParaRPr lang="en-US" dirty="0"/>
          </a:p>
        </p:txBody>
      </p:sp>
      <p:sp>
        <p:nvSpPr>
          <p:cNvPr id="3" name="Rounded Rectangle 2"/>
          <p:cNvSpPr/>
          <p:nvPr/>
        </p:nvSpPr>
        <p:spPr>
          <a:xfrm>
            <a:off x="102286" y="237985"/>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a:solidFill>
                  <a:schemeClr val="bg2">
                    <a:lumMod val="25000"/>
                  </a:schemeClr>
                </a:solidFill>
                <a:latin typeface="Times New Roman" panose="02020603050405020304" pitchFamily="18" charset="0"/>
                <a:cs typeface="Times New Roman" panose="02020603050405020304" pitchFamily="18" charset="0"/>
              </a:rPr>
              <a:t>2</a:t>
            </a:r>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 Efekti međunarodne razmjene na nacionalni dohodak </a:t>
            </a:r>
            <a:endParaRPr lang="en-GB" sz="2000" b="1" i="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501076" y="868635"/>
            <a:ext cx="8365831" cy="381948"/>
          </a:xfrm>
          <a:prstGeom prst="rect">
            <a:avLst/>
          </a:prstGeom>
          <a:solidFill>
            <a:schemeClr val="bg1">
              <a:lumMod val="8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indent="-285750">
              <a:buFont typeface="Wingdings" panose="05000000000000000000" pitchFamily="2" charset="2"/>
              <a:buChar char="ü"/>
            </a:pPr>
            <a:r>
              <a:rPr lang="sr-Latn-BA" sz="1600" b="1" i="1" u="sng" dirty="0" smtClean="0">
                <a:solidFill>
                  <a:schemeClr val="tx1">
                    <a:lumMod val="65000"/>
                    <a:lumOff val="35000"/>
                  </a:schemeClr>
                </a:solidFill>
                <a:latin typeface="Times New Roman" panose="02020603050405020304" pitchFamily="18" charset="0"/>
                <a:cs typeface="Times New Roman" panose="02020603050405020304" pitchFamily="18" charset="0"/>
              </a:rPr>
              <a:t>Primjer</a:t>
            </a:r>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 </a:t>
            </a:r>
            <a:r>
              <a:rPr lang="sr-Latn-BA" sz="1600" b="1" i="1" dirty="0" smtClean="0">
                <a:solidFill>
                  <a:schemeClr val="tx2"/>
                </a:solidFill>
                <a:latin typeface="Times New Roman" panose="02020603050405020304" pitchFamily="18" charset="0"/>
                <a:cs typeface="Times New Roman" panose="02020603050405020304" pitchFamily="18" charset="0"/>
              </a:rPr>
              <a:t>Spoljnotrgovinski  multiplikator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334" y="942512"/>
            <a:ext cx="390199" cy="483981"/>
          </a:xfrm>
          <a:prstGeom prst="rect">
            <a:avLst/>
          </a:prstGeom>
        </p:spPr>
      </p:pic>
      <p:sp>
        <p:nvSpPr>
          <p:cNvPr id="6" name="Title 1"/>
          <p:cNvSpPr txBox="1">
            <a:spLocks/>
          </p:cNvSpPr>
          <p:nvPr/>
        </p:nvSpPr>
        <p:spPr>
          <a:xfrm>
            <a:off x="501076" y="1250582"/>
            <a:ext cx="8365831" cy="2071051"/>
          </a:xfrm>
          <a:prstGeom prst="rect">
            <a:avLst/>
          </a:prstGeom>
          <a:solidFill>
            <a:schemeClr val="bg1">
              <a:lumMod val="9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r>
              <a:rPr lang="hr-HR" sz="1600" dirty="0" smtClean="0">
                <a:solidFill>
                  <a:schemeClr val="tx1">
                    <a:lumMod val="65000"/>
                    <a:lumOff val="35000"/>
                  </a:schemeClr>
                </a:solidFill>
                <a:latin typeface="Times New Roman" panose="02020603050405020304" pitchFamily="18" charset="0"/>
                <a:cs typeface="Times New Roman" panose="02020603050405020304" pitchFamily="18" charset="0"/>
              </a:rPr>
              <a:t>Uz </a:t>
            </a:r>
            <a:r>
              <a:rPr lang="hr-HR" sz="1600" dirty="0">
                <a:solidFill>
                  <a:schemeClr val="tx1">
                    <a:lumMod val="65000"/>
                    <a:lumOff val="35000"/>
                  </a:schemeClr>
                </a:solidFill>
                <a:latin typeface="Times New Roman" panose="02020603050405020304" pitchFamily="18" charset="0"/>
                <a:cs typeface="Times New Roman" panose="02020603050405020304" pitchFamily="18" charset="0"/>
              </a:rPr>
              <a:t>korištenje vrijednosti dobijenih u prethodnom zadatku i uz pretpostavku da je zemlja ostvarila autonomno povećanje izvoza od 3.000 novčanih jedinica, definišite i izračunajte:</a:t>
            </a:r>
            <a:endParaRPr lang="en-GB" sz="1600" dirty="0">
              <a:solidFill>
                <a:schemeClr val="tx1">
                  <a:lumMod val="65000"/>
                  <a:lumOff val="35000"/>
                </a:schemeClr>
              </a:solidFill>
              <a:latin typeface="Times New Roman" panose="02020603050405020304" pitchFamily="18" charset="0"/>
              <a:cs typeface="Times New Roman" panose="02020603050405020304" pitchFamily="18" charset="0"/>
            </a:endParaRPr>
          </a:p>
          <a:p>
            <a:r>
              <a:rPr lang="hr-HR" sz="1600" dirty="0">
                <a:solidFill>
                  <a:schemeClr val="tx1">
                    <a:lumMod val="65000"/>
                    <a:lumOff val="35000"/>
                  </a:schemeClr>
                </a:solidFill>
                <a:latin typeface="Times New Roman" panose="02020603050405020304" pitchFamily="18" charset="0"/>
                <a:cs typeface="Times New Roman" panose="02020603050405020304" pitchFamily="18" charset="0"/>
              </a:rPr>
              <a:t>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a:p>
            <a:r>
              <a:rPr lang="sr-Latn-BA" sz="1600" dirty="0" smtClean="0">
                <a:solidFill>
                  <a:schemeClr val="tx1">
                    <a:lumMod val="65000"/>
                    <a:lumOff val="35000"/>
                  </a:schemeClr>
                </a:solidFill>
                <a:latin typeface="Times New Roman" panose="02020603050405020304" pitchFamily="18" charset="0"/>
                <a:ea typeface="+mj-ea"/>
                <a:cs typeface="Times New Roman" panose="02020603050405020304" pitchFamily="18" charset="0"/>
              </a:rPr>
              <a:t>(2) </a:t>
            </a:r>
            <a:r>
              <a:rPr lang="hr-HR" sz="1600" dirty="0" smtClean="0">
                <a:solidFill>
                  <a:schemeClr val="tx1">
                    <a:lumMod val="65000"/>
                    <a:lumOff val="35000"/>
                  </a:schemeClr>
                </a:solidFill>
                <a:latin typeface="Times New Roman" panose="02020603050405020304" pitchFamily="18" charset="0"/>
                <a:ea typeface="+mj-ea"/>
                <a:cs typeface="Times New Roman" panose="02020603050405020304" pitchFamily="18" charset="0"/>
              </a:rPr>
              <a:t>primarni </a:t>
            </a:r>
            <a:r>
              <a:rPr lang="hr-HR" sz="1600" dirty="0">
                <a:solidFill>
                  <a:schemeClr val="tx1">
                    <a:lumMod val="65000"/>
                    <a:lumOff val="35000"/>
                  </a:schemeClr>
                </a:solidFill>
                <a:latin typeface="Times New Roman" panose="02020603050405020304" pitchFamily="18" charset="0"/>
                <a:ea typeface="+mj-ea"/>
                <a:cs typeface="Times New Roman" panose="02020603050405020304" pitchFamily="18" charset="0"/>
              </a:rPr>
              <a:t>efekat povećanja dohotka izazvan autonomnim povećanjem </a:t>
            </a:r>
            <a:r>
              <a:rPr lang="hr-HR" sz="1600" dirty="0" smtClean="0">
                <a:solidFill>
                  <a:schemeClr val="tx1">
                    <a:lumMod val="65000"/>
                    <a:lumOff val="35000"/>
                  </a:schemeClr>
                </a:solidFill>
                <a:latin typeface="Times New Roman" panose="02020603050405020304" pitchFamily="18" charset="0"/>
                <a:ea typeface="+mj-ea"/>
                <a:cs typeface="Times New Roman" panose="02020603050405020304" pitchFamily="18" charset="0"/>
              </a:rPr>
              <a:t>izvoza</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a:p>
            <a:r>
              <a:rPr lang="sr-Latn-BA" sz="1600" dirty="0" smtClean="0">
                <a:solidFill>
                  <a:schemeClr val="tx1">
                    <a:lumMod val="65000"/>
                    <a:lumOff val="35000"/>
                  </a:schemeClr>
                </a:solidFill>
                <a:latin typeface="Times New Roman" panose="02020603050405020304" pitchFamily="18" charset="0"/>
                <a:ea typeface="+mj-ea"/>
                <a:cs typeface="Times New Roman" panose="02020603050405020304" pitchFamily="18" charset="0"/>
              </a:rPr>
              <a:t>(3) </a:t>
            </a:r>
            <a:r>
              <a:rPr lang="hr-HR" sz="1600" dirty="0" smtClean="0">
                <a:solidFill>
                  <a:schemeClr val="tx1">
                    <a:lumMod val="65000"/>
                    <a:lumOff val="35000"/>
                  </a:schemeClr>
                </a:solidFill>
                <a:latin typeface="Times New Roman" panose="02020603050405020304" pitchFamily="18" charset="0"/>
                <a:ea typeface="+mj-ea"/>
                <a:cs typeface="Times New Roman" panose="02020603050405020304" pitchFamily="18" charset="0"/>
              </a:rPr>
              <a:t>prve </a:t>
            </a:r>
            <a:r>
              <a:rPr lang="hr-HR" sz="1600" dirty="0">
                <a:solidFill>
                  <a:schemeClr val="tx1">
                    <a:lumMod val="65000"/>
                    <a:lumOff val="35000"/>
                  </a:schemeClr>
                </a:solidFill>
                <a:latin typeface="Times New Roman" panose="02020603050405020304" pitchFamily="18" charset="0"/>
                <a:ea typeface="+mj-ea"/>
                <a:cs typeface="Times New Roman" panose="02020603050405020304" pitchFamily="18" charset="0"/>
              </a:rPr>
              <a:t>tri iteracije sekundarnih efekata povećanja nacionalnog dohotka, kao i povećanja štednje, uvoza i potrošnje ako pretpostavimo da su granične sklonosti ovih veličina jednake vrijednostima iz zadatka broj </a:t>
            </a:r>
            <a:r>
              <a:rPr lang="hr-HR" sz="1600" dirty="0" smtClean="0">
                <a:solidFill>
                  <a:schemeClr val="tx1">
                    <a:lumMod val="65000"/>
                    <a:lumOff val="35000"/>
                  </a:schemeClr>
                </a:solidFill>
                <a:latin typeface="Times New Roman" panose="02020603050405020304" pitchFamily="18" charset="0"/>
                <a:ea typeface="+mj-ea"/>
                <a:cs typeface="Times New Roman" panose="02020603050405020304" pitchFamily="18" charset="0"/>
              </a:rPr>
              <a:t>(1) , </a:t>
            </a:r>
            <a:r>
              <a:rPr lang="hr-HR" sz="1600" dirty="0">
                <a:solidFill>
                  <a:schemeClr val="tx1">
                    <a:lumMod val="65000"/>
                    <a:lumOff val="35000"/>
                  </a:schemeClr>
                </a:solidFill>
                <a:latin typeface="Times New Roman" panose="02020603050405020304" pitchFamily="18" charset="0"/>
                <a:ea typeface="+mj-ea"/>
                <a:cs typeface="Times New Roman" panose="02020603050405020304" pitchFamily="18" charset="0"/>
              </a:rPr>
              <a:t>te uz pretpostavku da investicije ne zavise od promjena nacionalnog </a:t>
            </a:r>
            <a:r>
              <a:rPr lang="hr-HR" sz="1600" dirty="0" smtClean="0">
                <a:solidFill>
                  <a:schemeClr val="tx1">
                    <a:lumMod val="65000"/>
                    <a:lumOff val="35000"/>
                  </a:schemeClr>
                </a:solidFill>
                <a:latin typeface="Times New Roman" panose="02020603050405020304" pitchFamily="18" charset="0"/>
                <a:ea typeface="+mj-ea"/>
                <a:cs typeface="Times New Roman" panose="02020603050405020304" pitchFamily="18" charset="0"/>
              </a:rPr>
              <a:t>dohotka</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a:p>
            <a:r>
              <a:rPr lang="sr-Latn-BA" sz="1600" dirty="0" smtClean="0">
                <a:solidFill>
                  <a:schemeClr val="tx1">
                    <a:lumMod val="65000"/>
                    <a:lumOff val="35000"/>
                  </a:schemeClr>
                </a:solidFill>
                <a:latin typeface="Times New Roman" panose="02020603050405020304" pitchFamily="18" charset="0"/>
                <a:ea typeface="+mj-ea"/>
                <a:cs typeface="Times New Roman" panose="02020603050405020304" pitchFamily="18" charset="0"/>
              </a:rPr>
              <a:t>(4) </a:t>
            </a:r>
            <a:r>
              <a:rPr lang="hr-HR" sz="1600" dirty="0" smtClean="0">
                <a:solidFill>
                  <a:schemeClr val="tx1">
                    <a:lumMod val="65000"/>
                    <a:lumOff val="35000"/>
                  </a:schemeClr>
                </a:solidFill>
                <a:latin typeface="Times New Roman" panose="02020603050405020304" pitchFamily="18" charset="0"/>
                <a:ea typeface="+mj-ea"/>
                <a:cs typeface="Times New Roman" panose="02020603050405020304" pitchFamily="18" charset="0"/>
              </a:rPr>
              <a:t>spoljnotrgovinski </a:t>
            </a:r>
            <a:r>
              <a:rPr lang="hr-HR" sz="1600" dirty="0">
                <a:solidFill>
                  <a:schemeClr val="tx1">
                    <a:lumMod val="65000"/>
                    <a:lumOff val="35000"/>
                  </a:schemeClr>
                </a:solidFill>
                <a:latin typeface="Times New Roman" panose="02020603050405020304" pitchFamily="18" charset="0"/>
                <a:ea typeface="+mj-ea"/>
                <a:cs typeface="Times New Roman" panose="02020603050405020304" pitchFamily="18" charset="0"/>
              </a:rPr>
              <a:t>multiplikator</a:t>
            </a:r>
            <a:endParaRPr lang="en-GB" sz="1600" dirty="0">
              <a:solidFill>
                <a:schemeClr val="tx1">
                  <a:lumMod val="65000"/>
                  <a:lumOff val="35000"/>
                </a:schemeClr>
              </a:solidFill>
              <a:latin typeface="Times New Roman" panose="02020603050405020304" pitchFamily="18" charset="0"/>
              <a:ea typeface="+mj-ea"/>
              <a:cs typeface="Times New Roman" panose="02020603050405020304" pitchFamily="18" charset="0"/>
            </a:endParaRPr>
          </a:p>
          <a:p>
            <a:pPr algn="just"/>
            <a:endPar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934719539"/>
              </p:ext>
            </p:extLst>
          </p:nvPr>
        </p:nvGraphicFramePr>
        <p:xfrm>
          <a:off x="738371" y="4247972"/>
          <a:ext cx="6322829" cy="1446098"/>
        </p:xfrm>
        <a:graphic>
          <a:graphicData uri="http://schemas.openxmlformats.org/drawingml/2006/table">
            <a:tbl>
              <a:tblPr/>
              <a:tblGrid>
                <a:gridCol w="1132756">
                  <a:extLst>
                    <a:ext uri="{9D8B030D-6E8A-4147-A177-3AD203B41FA5}">
                      <a16:colId xmlns:a16="http://schemas.microsoft.com/office/drawing/2014/main" val="4157808781"/>
                    </a:ext>
                  </a:extLst>
                </a:gridCol>
                <a:gridCol w="834007">
                  <a:extLst>
                    <a:ext uri="{9D8B030D-6E8A-4147-A177-3AD203B41FA5}">
                      <a16:colId xmlns:a16="http://schemas.microsoft.com/office/drawing/2014/main" val="2009388670"/>
                    </a:ext>
                  </a:extLst>
                </a:gridCol>
                <a:gridCol w="871351">
                  <a:extLst>
                    <a:ext uri="{9D8B030D-6E8A-4147-A177-3AD203B41FA5}">
                      <a16:colId xmlns:a16="http://schemas.microsoft.com/office/drawing/2014/main" val="3934141557"/>
                    </a:ext>
                  </a:extLst>
                </a:gridCol>
                <a:gridCol w="946038">
                  <a:extLst>
                    <a:ext uri="{9D8B030D-6E8A-4147-A177-3AD203B41FA5}">
                      <a16:colId xmlns:a16="http://schemas.microsoft.com/office/drawing/2014/main" val="1586067580"/>
                    </a:ext>
                  </a:extLst>
                </a:gridCol>
                <a:gridCol w="908694">
                  <a:extLst>
                    <a:ext uri="{9D8B030D-6E8A-4147-A177-3AD203B41FA5}">
                      <a16:colId xmlns:a16="http://schemas.microsoft.com/office/drawing/2014/main" val="2383964033"/>
                    </a:ext>
                  </a:extLst>
                </a:gridCol>
                <a:gridCol w="809111">
                  <a:extLst>
                    <a:ext uri="{9D8B030D-6E8A-4147-A177-3AD203B41FA5}">
                      <a16:colId xmlns:a16="http://schemas.microsoft.com/office/drawing/2014/main" val="813142020"/>
                    </a:ext>
                  </a:extLst>
                </a:gridCol>
                <a:gridCol w="820872">
                  <a:extLst>
                    <a:ext uri="{9D8B030D-6E8A-4147-A177-3AD203B41FA5}">
                      <a16:colId xmlns:a16="http://schemas.microsoft.com/office/drawing/2014/main" val="2413896359"/>
                    </a:ext>
                  </a:extLst>
                </a:gridCol>
              </a:tblGrid>
              <a:tr h="164312">
                <a:tc>
                  <a:txBody>
                    <a:bodyPr/>
                    <a:lstStyle/>
                    <a:p>
                      <a:pPr algn="l" fontAlgn="b"/>
                      <a:endParaRPr lang="en-GB" sz="1000" b="0" i="0" u="none" strike="noStrike">
                        <a:effectLst/>
                        <a:latin typeface="Times New Roman" panose="02020603050405020304" pitchFamily="18" charset="0"/>
                      </a:endParaRPr>
                    </a:p>
                  </a:txBody>
                  <a:tcPr marL="7469" marR="7469" marT="746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1000" b="0" i="0" u="none" strike="noStrike">
                          <a:effectLst/>
                          <a:latin typeface="Times New Roman" panose="02020603050405020304" pitchFamily="18" charset="0"/>
                        </a:rPr>
                        <a:t>0,3</a:t>
                      </a:r>
                    </a:p>
                  </a:txBody>
                  <a:tcPr marL="7469" marR="7469" marT="7469" marB="0" anchor="b">
                    <a:lnL>
                      <a:noFill/>
                    </a:lnL>
                    <a:lnR>
                      <a:noFill/>
                    </a:lnR>
                    <a:lnT>
                      <a:noFill/>
                    </a:lnT>
                    <a:lnB w="6350" cap="flat" cmpd="sng" algn="ctr">
                      <a:solidFill>
                        <a:srgbClr val="000000"/>
                      </a:solidFill>
                      <a:prstDash val="solid"/>
                      <a:round/>
                      <a:headEnd type="none" w="med" len="med"/>
                      <a:tailEnd type="none" w="med" len="med"/>
                    </a:lnB>
                    <a:solidFill>
                      <a:srgbClr val="FDE9D9"/>
                    </a:solidFill>
                  </a:tcPr>
                </a:tc>
                <a:tc>
                  <a:txBody>
                    <a:bodyPr/>
                    <a:lstStyle/>
                    <a:p>
                      <a:pPr algn="r" fontAlgn="b"/>
                      <a:r>
                        <a:rPr lang="en-GB" sz="1000" b="0" i="0" u="none" strike="noStrike">
                          <a:effectLst/>
                          <a:latin typeface="Times New Roman" panose="02020603050405020304" pitchFamily="18" charset="0"/>
                        </a:rPr>
                        <a:t>0,3</a:t>
                      </a:r>
                    </a:p>
                  </a:txBody>
                  <a:tcPr marL="7469" marR="7469" marT="7469"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effectLst/>
                          <a:latin typeface="Times New Roman" panose="02020603050405020304" pitchFamily="18" charset="0"/>
                        </a:rPr>
                        <a:t>0,4</a:t>
                      </a:r>
                    </a:p>
                  </a:txBody>
                  <a:tcPr marL="7469" marR="7469" marT="7469" marB="0" anchor="b">
                    <a:lnL>
                      <a:noFill/>
                    </a:lnL>
                    <a:lnR>
                      <a:noFill/>
                    </a:lnR>
                    <a:lnT>
                      <a:noFill/>
                    </a:lnT>
                    <a:lnB w="6350" cap="flat" cmpd="sng" algn="ctr">
                      <a:solidFill>
                        <a:srgbClr val="000000"/>
                      </a:solidFill>
                      <a:prstDash val="solid"/>
                      <a:round/>
                      <a:headEnd type="none" w="med" len="med"/>
                      <a:tailEnd type="none" w="med" len="med"/>
                    </a:lnB>
                    <a:solidFill>
                      <a:srgbClr val="EBF1DE"/>
                    </a:solidFill>
                  </a:tcPr>
                </a:tc>
                <a:tc>
                  <a:txBody>
                    <a:bodyPr/>
                    <a:lstStyle/>
                    <a:p>
                      <a:pPr algn="l" fontAlgn="b"/>
                      <a:endParaRPr lang="en-GB" sz="1000" b="0" i="0" u="none" strike="noStrike">
                        <a:effectLst/>
                        <a:latin typeface="Times New Roman" panose="02020603050405020304" pitchFamily="18" charset="0"/>
                      </a:endParaRPr>
                    </a:p>
                  </a:txBody>
                  <a:tcPr marL="7469" marR="7469" marT="746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000" b="0" i="0" u="none" strike="noStrike">
                        <a:effectLst/>
                        <a:latin typeface="Times New Roman" panose="02020603050405020304" pitchFamily="18" charset="0"/>
                      </a:endParaRPr>
                    </a:p>
                  </a:txBody>
                  <a:tcPr marL="7469" marR="7469" marT="746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000" b="0" i="0" u="none" strike="noStrike">
                        <a:effectLst/>
                        <a:latin typeface="Times New Roman" panose="02020603050405020304" pitchFamily="18" charset="0"/>
                      </a:endParaRPr>
                    </a:p>
                  </a:txBody>
                  <a:tcPr marL="7469" marR="7469" marT="7469"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5122007"/>
                  </a:ext>
                </a:extLst>
              </a:tr>
              <a:tr h="164312">
                <a:tc>
                  <a:txBody>
                    <a:bodyPr/>
                    <a:lstStyle/>
                    <a:p>
                      <a:pPr algn="l" fontAlgn="b"/>
                      <a:r>
                        <a:rPr lang="en-GB" sz="1000" b="0" i="0" u="none" strike="noStrike">
                          <a:effectLst/>
                          <a:latin typeface="Times New Roman" panose="02020603050405020304" pitchFamily="18" charset="0"/>
                        </a:rPr>
                        <a:t> </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dirty="0">
                          <a:effectLst/>
                          <a:latin typeface="Times New Roman" panose="02020603050405020304" pitchFamily="18" charset="0"/>
                        </a:rPr>
                        <a:t>D UVOZ</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GB" sz="1000" b="0" i="0" u="none" strike="noStrike">
                          <a:effectLst/>
                          <a:latin typeface="Times New Roman" panose="02020603050405020304" pitchFamily="18" charset="0"/>
                        </a:rPr>
                        <a:t>D ŠTEDNJA</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GB" sz="1000" b="0" i="0" u="none" strike="noStrike">
                          <a:effectLst/>
                          <a:latin typeface="Times New Roman" panose="02020603050405020304" pitchFamily="18" charset="0"/>
                        </a:rPr>
                        <a:t>D POTROŠNJA</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GB" sz="1000" b="0" i="0" u="none" strike="noStrike">
                          <a:effectLst/>
                          <a:latin typeface="Times New Roman" panose="02020603050405020304" pitchFamily="18" charset="0"/>
                        </a:rPr>
                        <a:t>D INVESTICIJE</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GB" sz="1000" b="0" i="0" u="none" strike="noStrike">
                          <a:effectLst/>
                          <a:latin typeface="Times New Roman" panose="02020603050405020304" pitchFamily="18" charset="0"/>
                        </a:rPr>
                        <a:t>D IZVOZ</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GB" sz="1000" b="0" i="0" u="none" strike="noStrike">
                          <a:effectLst/>
                          <a:latin typeface="Times New Roman" panose="02020603050405020304" pitchFamily="18" charset="0"/>
                        </a:rPr>
                        <a:t>D DOHODAK</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3645905121"/>
                  </a:ext>
                </a:extLst>
              </a:tr>
              <a:tr h="164312">
                <a:tc>
                  <a:txBody>
                    <a:bodyPr/>
                    <a:lstStyle/>
                    <a:p>
                      <a:pPr algn="l" fontAlgn="b"/>
                      <a:r>
                        <a:rPr lang="en-GB" sz="1000" b="0" i="0" u="none" strike="noStrike">
                          <a:effectLst/>
                          <a:latin typeface="Times New Roman" panose="02020603050405020304" pitchFamily="18" charset="0"/>
                        </a:rPr>
                        <a:t>PRIMARNI EFEKAT</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GB" sz="1000" b="0" i="0" u="none" strike="noStrike">
                          <a:effectLst/>
                          <a:latin typeface="Times New Roman" panose="02020603050405020304" pitchFamily="18" charset="0"/>
                        </a:rPr>
                        <a:t> </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 </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 </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const</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000" b="0" i="0" u="none" strike="noStrike">
                          <a:effectLst/>
                          <a:latin typeface="Times New Roman" panose="02020603050405020304" pitchFamily="18" charset="0"/>
                        </a:rPr>
                        <a:t>3.000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r" fontAlgn="b"/>
                      <a:r>
                        <a:rPr lang="en-GB" sz="1000" b="0" i="0" u="none" strike="noStrike" dirty="0">
                          <a:effectLst/>
                          <a:latin typeface="Times New Roman" panose="02020603050405020304" pitchFamily="18" charset="0"/>
                        </a:rPr>
                        <a:t>3000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657532234"/>
                  </a:ext>
                </a:extLst>
              </a:tr>
              <a:tr h="306218">
                <a:tc>
                  <a:txBody>
                    <a:bodyPr/>
                    <a:lstStyle/>
                    <a:p>
                      <a:pPr algn="l" fontAlgn="b"/>
                      <a:r>
                        <a:rPr lang="en-GB" sz="1000" b="0" i="0" u="none" strike="noStrike">
                          <a:effectLst/>
                          <a:latin typeface="Times New Roman" panose="02020603050405020304" pitchFamily="18" charset="0"/>
                        </a:rPr>
                        <a:t>SEKUNDARNI EFEKTI</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 </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 </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 </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 </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 </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 </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1913020"/>
                  </a:ext>
                </a:extLst>
              </a:tr>
              <a:tr h="164312">
                <a:tc>
                  <a:txBody>
                    <a:bodyPr/>
                    <a:lstStyle/>
                    <a:p>
                      <a:pPr algn="l" fontAlgn="b"/>
                      <a:r>
                        <a:rPr lang="en-GB" sz="1000" b="0" i="0" u="none" strike="noStrike">
                          <a:effectLst/>
                          <a:latin typeface="Times New Roman" panose="02020603050405020304" pitchFamily="18" charset="0"/>
                        </a:rPr>
                        <a:t>iteracija 1</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900</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900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1200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const</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1200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5868040"/>
                  </a:ext>
                </a:extLst>
              </a:tr>
              <a:tr h="164312">
                <a:tc>
                  <a:txBody>
                    <a:bodyPr/>
                    <a:lstStyle/>
                    <a:p>
                      <a:pPr algn="l" fontAlgn="b"/>
                      <a:r>
                        <a:rPr lang="en-GB" sz="1000" b="0" i="0" u="none" strike="noStrike">
                          <a:effectLst/>
                          <a:latin typeface="Times New Roman" panose="02020603050405020304" pitchFamily="18" charset="0"/>
                        </a:rPr>
                        <a:t>iteracija 2</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360</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360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480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const</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480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6846161"/>
                  </a:ext>
                </a:extLst>
              </a:tr>
              <a:tr h="164312">
                <a:tc>
                  <a:txBody>
                    <a:bodyPr/>
                    <a:lstStyle/>
                    <a:p>
                      <a:pPr algn="l" fontAlgn="b"/>
                      <a:r>
                        <a:rPr lang="en-GB" sz="1000" b="0" i="0" u="none" strike="noStrike">
                          <a:effectLst/>
                          <a:latin typeface="Times New Roman" panose="02020603050405020304" pitchFamily="18" charset="0"/>
                        </a:rPr>
                        <a:t>iteracija 3</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144</a:t>
                      </a:r>
                    </a:p>
                  </a:txBody>
                  <a:tcPr marL="7469" marR="7469" marT="7469"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144</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a:effectLst/>
                          <a:latin typeface="Times New Roman" panose="02020603050405020304" pitchFamily="18" charset="0"/>
                        </a:rPr>
                        <a:t>192</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const</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effectLst/>
                          <a:latin typeface="Times New Roman" panose="02020603050405020304" pitchFamily="18" charset="0"/>
                        </a:rPr>
                        <a:t>0</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dirty="0">
                          <a:effectLst/>
                          <a:latin typeface="Times New Roman" panose="02020603050405020304" pitchFamily="18" charset="0"/>
                        </a:rPr>
                        <a:t>192</a:t>
                      </a:r>
                    </a:p>
                  </a:txBody>
                  <a:tcPr marL="7469" marR="7469" marT="7469"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1584111"/>
                  </a:ext>
                </a:extLst>
              </a:tr>
            </a:tbl>
          </a:graphicData>
        </a:graphic>
      </p:graphicFrame>
      <p:sp>
        <p:nvSpPr>
          <p:cNvPr id="8" name="Title 1"/>
          <p:cNvSpPr txBox="1">
            <a:spLocks/>
          </p:cNvSpPr>
          <p:nvPr/>
        </p:nvSpPr>
        <p:spPr>
          <a:xfrm>
            <a:off x="587532" y="3449585"/>
            <a:ext cx="5215389" cy="360236"/>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b="1" i="1" u="sng" dirty="0" smtClean="0">
                <a:solidFill>
                  <a:schemeClr val="tx1">
                    <a:lumMod val="65000"/>
                    <a:lumOff val="35000"/>
                  </a:schemeClr>
                </a:solidFill>
                <a:latin typeface="Times New Roman" panose="02020603050405020304" pitchFamily="18" charset="0"/>
                <a:cs typeface="Times New Roman" panose="02020603050405020304" pitchFamily="18" charset="0"/>
              </a:rPr>
              <a:t>(2) Rješenje (primarni efekat povećanja dohodka ) : </a:t>
            </a:r>
            <a:endParaRPr lang="sr-Latn-BA" sz="1600" b="1" i="1" u="sng"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9" name="Title 1"/>
          <p:cNvSpPr txBox="1">
            <a:spLocks/>
          </p:cNvSpPr>
          <p:nvPr/>
        </p:nvSpPr>
        <p:spPr>
          <a:xfrm>
            <a:off x="6108873" y="3434392"/>
            <a:ext cx="944496" cy="269011"/>
          </a:xfrm>
          <a:prstGeom prst="rect">
            <a:avLst/>
          </a:prstGeom>
          <a:solidFill>
            <a:schemeClr val="bg1">
              <a:lumMod val="95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600" dirty="0" smtClean="0">
                <a:solidFill>
                  <a:schemeClr val="tx1"/>
                </a:solidFill>
                <a:latin typeface="Times New Roman" panose="02020603050405020304" pitchFamily="18" charset="0"/>
                <a:cs typeface="Times New Roman" panose="02020603050405020304" pitchFamily="18" charset="0"/>
              </a:rPr>
              <a:t>=3000</a:t>
            </a:r>
            <a:endParaRPr lang="sr-Latn-BA" sz="1600" b="1" dirty="0" smtClean="0">
              <a:solidFill>
                <a:schemeClr val="tx1"/>
              </a:solidFill>
              <a:latin typeface="Times New Roman" panose="02020603050405020304" pitchFamily="18" charset="0"/>
              <a:cs typeface="Times New Roman" panose="02020603050405020304" pitchFamily="18" charset="0"/>
            </a:endParaRPr>
          </a:p>
        </p:txBody>
      </p:sp>
      <p:sp>
        <p:nvSpPr>
          <p:cNvPr id="10" name="Title 1"/>
          <p:cNvSpPr txBox="1">
            <a:spLocks/>
          </p:cNvSpPr>
          <p:nvPr/>
        </p:nvSpPr>
        <p:spPr>
          <a:xfrm>
            <a:off x="501076" y="3950474"/>
            <a:ext cx="7552189" cy="360236"/>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b="1" i="1" u="sng" dirty="0" smtClean="0">
                <a:solidFill>
                  <a:schemeClr val="tx1">
                    <a:lumMod val="65000"/>
                    <a:lumOff val="35000"/>
                  </a:schemeClr>
                </a:solidFill>
                <a:latin typeface="Times New Roman" panose="02020603050405020304" pitchFamily="18" charset="0"/>
                <a:cs typeface="Times New Roman" panose="02020603050405020304" pitchFamily="18" charset="0"/>
              </a:rPr>
              <a:t>(3) Rješenje (prve tri iteracije sekundarnih efekata povećanja nacionalnog dohodka ) : </a:t>
            </a:r>
            <a:endParaRPr lang="sr-Latn-BA" sz="1600" b="1" i="1" u="sng"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11" name="Title 1"/>
          <p:cNvSpPr txBox="1">
            <a:spLocks/>
          </p:cNvSpPr>
          <p:nvPr/>
        </p:nvSpPr>
        <p:spPr>
          <a:xfrm>
            <a:off x="738371" y="6237761"/>
            <a:ext cx="2913405" cy="261818"/>
          </a:xfrm>
          <a:prstGeom prst="rect">
            <a:avLst/>
          </a:prstGeom>
          <a:solidFill>
            <a:schemeClr val="accent3">
              <a:lumMod val="75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400" dirty="0" smtClean="0">
                <a:solidFill>
                  <a:schemeClr val="tx1"/>
                </a:solidFill>
                <a:latin typeface="Times New Roman" panose="02020603050405020304" pitchFamily="18" charset="0"/>
                <a:cs typeface="Times New Roman" panose="02020603050405020304" pitchFamily="18" charset="0"/>
              </a:rPr>
              <a:t>∆ Y/ ∆X = </a:t>
            </a:r>
            <a:r>
              <a:rPr lang="sr-Latn-BA" sz="1400" dirty="0">
                <a:solidFill>
                  <a:schemeClr val="tx1"/>
                </a:solidFill>
                <a:latin typeface="Times New Roman" panose="02020603050405020304" pitchFamily="18" charset="0"/>
                <a:cs typeface="Times New Roman" panose="02020603050405020304" pitchFamily="18" charset="0"/>
              </a:rPr>
              <a:t> </a:t>
            </a:r>
            <a:r>
              <a:rPr lang="sr-Latn-BA" sz="1400" dirty="0" smtClean="0">
                <a:solidFill>
                  <a:schemeClr val="tx1"/>
                </a:solidFill>
                <a:latin typeface="Times New Roman" panose="02020603050405020304" pitchFamily="18" charset="0"/>
                <a:cs typeface="Times New Roman" panose="02020603050405020304" pitchFamily="18" charset="0"/>
              </a:rPr>
              <a:t>1/(</a:t>
            </a:r>
            <a:r>
              <a:rPr lang="sr-Latn-BA" sz="1400" dirty="0">
                <a:solidFill>
                  <a:schemeClr val="tx1"/>
                </a:solidFill>
                <a:latin typeface="Times New Roman" panose="02020603050405020304" pitchFamily="18" charset="0"/>
                <a:cs typeface="Times New Roman" panose="02020603050405020304" pitchFamily="18" charset="0"/>
              </a:rPr>
              <a:t>∆S /∆Y </a:t>
            </a:r>
            <a:r>
              <a:rPr lang="sr-Latn-BA" sz="1400" dirty="0" smtClean="0">
                <a:solidFill>
                  <a:schemeClr val="tx1"/>
                </a:solidFill>
                <a:latin typeface="Times New Roman" panose="02020603050405020304" pitchFamily="18" charset="0"/>
                <a:cs typeface="Times New Roman" panose="02020603050405020304" pitchFamily="18" charset="0"/>
              </a:rPr>
              <a:t>+</a:t>
            </a:r>
            <a:r>
              <a:rPr lang="sr-Latn-BA" sz="1400" dirty="0">
                <a:solidFill>
                  <a:schemeClr val="tx1"/>
                </a:solidFill>
                <a:latin typeface="Times New Roman" panose="02020603050405020304" pitchFamily="18" charset="0"/>
                <a:cs typeface="Times New Roman" panose="02020603050405020304" pitchFamily="18" charset="0"/>
              </a:rPr>
              <a:t> ∆M /∆Y </a:t>
            </a:r>
            <a:r>
              <a:rPr lang="sr-Latn-BA" sz="1400" dirty="0" smtClean="0">
                <a:solidFill>
                  <a:schemeClr val="tx1"/>
                </a:solidFill>
                <a:latin typeface="Times New Roman" panose="02020603050405020304" pitchFamily="18" charset="0"/>
                <a:cs typeface="Times New Roman" panose="02020603050405020304" pitchFamily="18" charset="0"/>
              </a:rPr>
              <a:t>) </a:t>
            </a:r>
            <a:endParaRPr lang="sr-Latn-BA" sz="1400" b="1" dirty="0" smtClean="0">
              <a:solidFill>
                <a:srgbClr val="CC9900"/>
              </a:solidFill>
              <a:latin typeface="Times New Roman" panose="02020603050405020304" pitchFamily="18" charset="0"/>
              <a:cs typeface="Times New Roman" panose="02020603050405020304" pitchFamily="18" charset="0"/>
            </a:endParaRPr>
          </a:p>
        </p:txBody>
      </p:sp>
      <p:sp>
        <p:nvSpPr>
          <p:cNvPr id="12" name="Title 1"/>
          <p:cNvSpPr txBox="1">
            <a:spLocks/>
          </p:cNvSpPr>
          <p:nvPr/>
        </p:nvSpPr>
        <p:spPr>
          <a:xfrm>
            <a:off x="587532" y="5811450"/>
            <a:ext cx="7552189" cy="360236"/>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b="1" i="1" u="sng" dirty="0" smtClean="0">
                <a:solidFill>
                  <a:schemeClr val="tx1">
                    <a:lumMod val="65000"/>
                    <a:lumOff val="35000"/>
                  </a:schemeClr>
                </a:solidFill>
                <a:latin typeface="Times New Roman" panose="02020603050405020304" pitchFamily="18" charset="0"/>
                <a:cs typeface="Times New Roman" panose="02020603050405020304" pitchFamily="18" charset="0"/>
              </a:rPr>
              <a:t>(3) Rješenje (prve tri iteracije sekundarnih efekata povećanja nacionalnog dohodka ) : </a:t>
            </a:r>
            <a:endParaRPr lang="sr-Latn-BA" sz="1600" b="1" i="1" u="sng"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13" name="Title 1"/>
          <p:cNvSpPr txBox="1">
            <a:spLocks/>
          </p:cNvSpPr>
          <p:nvPr/>
        </p:nvSpPr>
        <p:spPr>
          <a:xfrm>
            <a:off x="4011111" y="6223925"/>
            <a:ext cx="1566730" cy="261818"/>
          </a:xfrm>
          <a:prstGeom prst="rect">
            <a:avLst/>
          </a:prstGeom>
          <a:solidFill>
            <a:schemeClr val="bg1"/>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400" dirty="0" smtClean="0">
                <a:solidFill>
                  <a:schemeClr val="tx1"/>
                </a:solidFill>
                <a:latin typeface="Times New Roman" panose="02020603050405020304" pitchFamily="18" charset="0"/>
                <a:cs typeface="Times New Roman" panose="02020603050405020304" pitchFamily="18" charset="0"/>
              </a:rPr>
              <a:t>=  1/(0,3 +0,3) </a:t>
            </a:r>
            <a:endParaRPr lang="sr-Latn-BA" sz="1400" b="1" dirty="0" smtClean="0">
              <a:solidFill>
                <a:srgbClr val="CC9900"/>
              </a:solidFill>
              <a:latin typeface="Times New Roman" panose="02020603050405020304" pitchFamily="18" charset="0"/>
              <a:cs typeface="Times New Roman" panose="02020603050405020304" pitchFamily="18" charset="0"/>
            </a:endParaRPr>
          </a:p>
        </p:txBody>
      </p:sp>
      <p:sp>
        <p:nvSpPr>
          <p:cNvPr id="14" name="Title 1"/>
          <p:cNvSpPr txBox="1">
            <a:spLocks/>
          </p:cNvSpPr>
          <p:nvPr/>
        </p:nvSpPr>
        <p:spPr>
          <a:xfrm>
            <a:off x="5846797" y="6201147"/>
            <a:ext cx="1110517" cy="284595"/>
          </a:xfrm>
          <a:prstGeom prst="rect">
            <a:avLst/>
          </a:prstGeom>
          <a:solidFill>
            <a:schemeClr val="bg1"/>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400" dirty="0" smtClean="0">
                <a:solidFill>
                  <a:schemeClr val="tx1"/>
                </a:solidFill>
                <a:latin typeface="Times New Roman" panose="02020603050405020304" pitchFamily="18" charset="0"/>
                <a:cs typeface="Times New Roman" panose="02020603050405020304" pitchFamily="18" charset="0"/>
              </a:rPr>
              <a:t>=  1/0,6</a:t>
            </a:r>
            <a:endParaRPr lang="sr-Latn-BA" sz="1400" b="1" dirty="0" smtClean="0">
              <a:solidFill>
                <a:srgbClr val="CC9900"/>
              </a:solidFill>
              <a:latin typeface="Times New Roman" panose="02020603050405020304" pitchFamily="18" charset="0"/>
              <a:cs typeface="Times New Roman" panose="02020603050405020304" pitchFamily="18" charset="0"/>
            </a:endParaRPr>
          </a:p>
        </p:txBody>
      </p:sp>
      <p:sp>
        <p:nvSpPr>
          <p:cNvPr id="15" name="Title 1"/>
          <p:cNvSpPr txBox="1">
            <a:spLocks/>
          </p:cNvSpPr>
          <p:nvPr/>
        </p:nvSpPr>
        <p:spPr>
          <a:xfrm>
            <a:off x="7298161" y="6146768"/>
            <a:ext cx="931940" cy="290814"/>
          </a:xfrm>
          <a:prstGeom prst="rect">
            <a:avLst/>
          </a:prstGeom>
          <a:solidFill>
            <a:schemeClr val="bg1">
              <a:lumMod val="95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400" dirty="0" smtClean="0">
                <a:solidFill>
                  <a:schemeClr val="tx1"/>
                </a:solidFill>
                <a:latin typeface="Times New Roman" panose="02020603050405020304" pitchFamily="18" charset="0"/>
                <a:cs typeface="Times New Roman" panose="02020603050405020304" pitchFamily="18" charset="0"/>
              </a:rPr>
              <a:t>=  1,66</a:t>
            </a:r>
            <a:endParaRPr lang="sr-Latn-BA" sz="1400" b="1" dirty="0" smtClean="0">
              <a:solidFill>
                <a:srgbClr val="CC9900"/>
              </a:solidFill>
              <a:latin typeface="Times New Roman" panose="02020603050405020304" pitchFamily="18" charset="0"/>
              <a:cs typeface="Times New Roman" panose="02020603050405020304" pitchFamily="18" charset="0"/>
            </a:endParaRPr>
          </a:p>
        </p:txBody>
      </p:sp>
      <p:sp>
        <p:nvSpPr>
          <p:cNvPr id="16" name="Right Arrow 15"/>
          <p:cNvSpPr/>
          <p:nvPr/>
        </p:nvSpPr>
        <p:spPr>
          <a:xfrm>
            <a:off x="3742155" y="6237761"/>
            <a:ext cx="249741" cy="211910"/>
          </a:xfrm>
          <a:prstGeom prst="rightArrow">
            <a:avLst>
              <a:gd name="adj1" fmla="val 50000"/>
              <a:gd name="adj2" fmla="val 377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ight Arrow 16"/>
          <p:cNvSpPr/>
          <p:nvPr/>
        </p:nvSpPr>
        <p:spPr>
          <a:xfrm>
            <a:off x="5597056" y="6216632"/>
            <a:ext cx="249741" cy="211910"/>
          </a:xfrm>
          <a:prstGeom prst="rightArrow">
            <a:avLst>
              <a:gd name="adj1" fmla="val 50000"/>
              <a:gd name="adj2" fmla="val 377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ight Arrow 17"/>
          <p:cNvSpPr/>
          <p:nvPr/>
        </p:nvSpPr>
        <p:spPr>
          <a:xfrm>
            <a:off x="7002866" y="6225672"/>
            <a:ext cx="249741" cy="211910"/>
          </a:xfrm>
          <a:prstGeom prst="rightArrow">
            <a:avLst>
              <a:gd name="adj1" fmla="val 50000"/>
              <a:gd name="adj2" fmla="val 377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010274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26</a:t>
            </a:fld>
            <a:endParaRPr lang="en-US" dirty="0"/>
          </a:p>
        </p:txBody>
      </p:sp>
      <p:sp>
        <p:nvSpPr>
          <p:cNvPr id="3" name="Rounded Rectangle 2"/>
          <p:cNvSpPr/>
          <p:nvPr/>
        </p:nvSpPr>
        <p:spPr>
          <a:xfrm>
            <a:off x="102286" y="223236"/>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a:solidFill>
                  <a:schemeClr val="bg2">
                    <a:lumMod val="25000"/>
                  </a:schemeClr>
                </a:solidFill>
                <a:latin typeface="Times New Roman" panose="02020603050405020304" pitchFamily="18" charset="0"/>
                <a:cs typeface="Times New Roman" panose="02020603050405020304" pitchFamily="18" charset="0"/>
              </a:rPr>
              <a:t>2</a:t>
            </a:r>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 Efekti međunarodne razmjene na nacionalni dohodak </a:t>
            </a:r>
            <a:endParaRPr lang="en-GB" sz="2000" b="1" i="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501076" y="868635"/>
            <a:ext cx="8365831" cy="381948"/>
          </a:xfrm>
          <a:prstGeom prst="rect">
            <a:avLst/>
          </a:prstGeom>
          <a:solidFill>
            <a:schemeClr val="bg1">
              <a:lumMod val="8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indent="-285750">
              <a:buFont typeface="Wingdings" panose="05000000000000000000" pitchFamily="2" charset="2"/>
              <a:buChar char="ü"/>
            </a:pPr>
            <a:r>
              <a:rPr lang="sr-Latn-BA" sz="1600" b="1" i="1" u="sng" dirty="0" smtClean="0">
                <a:solidFill>
                  <a:schemeClr val="tx1">
                    <a:lumMod val="65000"/>
                    <a:lumOff val="35000"/>
                  </a:schemeClr>
                </a:solidFill>
                <a:latin typeface="Times New Roman" panose="02020603050405020304" pitchFamily="18" charset="0"/>
                <a:cs typeface="Times New Roman" panose="02020603050405020304" pitchFamily="18" charset="0"/>
              </a:rPr>
              <a:t>Primjer</a:t>
            </a:r>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 </a:t>
            </a:r>
            <a:r>
              <a:rPr lang="sr-Latn-BA" sz="1600" b="1" i="1" dirty="0" smtClean="0">
                <a:solidFill>
                  <a:schemeClr val="tx2"/>
                </a:solidFill>
                <a:latin typeface="Times New Roman" panose="02020603050405020304" pitchFamily="18" charset="0"/>
                <a:cs typeface="Times New Roman" panose="02020603050405020304" pitchFamily="18" charset="0"/>
              </a:rPr>
              <a:t>Spoljnotrgovinski  multiplikator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334" y="942512"/>
            <a:ext cx="390199" cy="483981"/>
          </a:xfrm>
          <a:prstGeom prst="rect">
            <a:avLst/>
          </a:prstGeom>
        </p:spPr>
      </p:pic>
      <p:sp>
        <p:nvSpPr>
          <p:cNvPr id="6" name="Title 1"/>
          <p:cNvSpPr txBox="1">
            <a:spLocks/>
          </p:cNvSpPr>
          <p:nvPr/>
        </p:nvSpPr>
        <p:spPr>
          <a:xfrm>
            <a:off x="544305" y="1409005"/>
            <a:ext cx="8365831" cy="781749"/>
          </a:xfrm>
          <a:prstGeom prst="rect">
            <a:avLst/>
          </a:prstGeom>
          <a:solidFill>
            <a:schemeClr val="bg1">
              <a:lumMod val="9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(5)</a:t>
            </a:r>
            <a:r>
              <a:rPr lang="hr-HR" dirty="0"/>
              <a:t> </a:t>
            </a:r>
            <a:r>
              <a:rPr lang="hr-HR" sz="1600" dirty="0">
                <a:solidFill>
                  <a:schemeClr val="tx1">
                    <a:lumMod val="65000"/>
                    <a:lumOff val="35000"/>
                  </a:schemeClr>
                </a:solidFill>
                <a:latin typeface="Times New Roman" panose="02020603050405020304" pitchFamily="18" charset="0"/>
                <a:cs typeface="Times New Roman" panose="02020603050405020304" pitchFamily="18" charset="0"/>
              </a:rPr>
              <a:t>koliki je konačan efekat (primarni + sekundarni) povećanja izvoza na povećanje nacionalnog dohotka i kojom veličinom je to povećanje definisano</a:t>
            </a:r>
            <a:endParaRPr lang="en-GB" sz="1600" dirty="0">
              <a:solidFill>
                <a:schemeClr val="tx1">
                  <a:lumMod val="65000"/>
                  <a:lumOff val="35000"/>
                </a:schemeClr>
              </a:solidFill>
              <a:latin typeface="Times New Roman" panose="02020603050405020304" pitchFamily="18" charset="0"/>
              <a:cs typeface="Times New Roman" panose="02020603050405020304" pitchFamily="18" charset="0"/>
            </a:endParaRPr>
          </a:p>
          <a:p>
            <a:pPr lvl="0"/>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a:t>
            </a:r>
            <a:endParaRPr lang="en-GB" sz="1600" dirty="0">
              <a:solidFill>
                <a:schemeClr val="tx1">
                  <a:lumMod val="65000"/>
                  <a:lumOff val="35000"/>
                </a:schemeClr>
              </a:solidFill>
              <a:latin typeface="Times New Roman" panose="02020603050405020304" pitchFamily="18" charset="0"/>
              <a:ea typeface="+mj-ea"/>
              <a:cs typeface="Times New Roman" panose="02020603050405020304" pitchFamily="18" charset="0"/>
            </a:endParaRPr>
          </a:p>
          <a:p>
            <a:pPr algn="just"/>
            <a:endPar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8" name="Title 1"/>
          <p:cNvSpPr txBox="1">
            <a:spLocks/>
          </p:cNvSpPr>
          <p:nvPr/>
        </p:nvSpPr>
        <p:spPr>
          <a:xfrm>
            <a:off x="506537" y="2688236"/>
            <a:ext cx="8545098" cy="360236"/>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b="1" i="1" u="sng" dirty="0" smtClean="0">
                <a:solidFill>
                  <a:schemeClr val="tx1">
                    <a:lumMod val="65000"/>
                    <a:lumOff val="35000"/>
                  </a:schemeClr>
                </a:solidFill>
                <a:latin typeface="Times New Roman" panose="02020603050405020304" pitchFamily="18" charset="0"/>
                <a:cs typeface="Times New Roman" panose="02020603050405020304" pitchFamily="18" charset="0"/>
              </a:rPr>
              <a:t>(5) Rješenje (konačni efekat povećanja izvoza na povećanje nacionalnog dohodka  ) : </a:t>
            </a:r>
            <a:endParaRPr lang="sr-Latn-BA" sz="1600" b="1" i="1" u="sng"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11" name="Title 1"/>
          <p:cNvSpPr txBox="1">
            <a:spLocks/>
          </p:cNvSpPr>
          <p:nvPr/>
        </p:nvSpPr>
        <p:spPr>
          <a:xfrm>
            <a:off x="677411" y="3831638"/>
            <a:ext cx="2913405" cy="261818"/>
          </a:xfrm>
          <a:prstGeom prst="rect">
            <a:avLst/>
          </a:prstGeom>
          <a:solidFill>
            <a:schemeClr val="accent3">
              <a:lumMod val="75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400" dirty="0" smtClean="0">
                <a:solidFill>
                  <a:schemeClr val="tx1"/>
                </a:solidFill>
                <a:latin typeface="Times New Roman" panose="02020603050405020304" pitchFamily="18" charset="0"/>
                <a:cs typeface="Times New Roman" panose="02020603050405020304" pitchFamily="18" charset="0"/>
              </a:rPr>
              <a:t>∆ Y/ ∆X = </a:t>
            </a:r>
            <a:r>
              <a:rPr lang="sr-Latn-BA" sz="1400" dirty="0">
                <a:solidFill>
                  <a:schemeClr val="tx1"/>
                </a:solidFill>
                <a:latin typeface="Times New Roman" panose="02020603050405020304" pitchFamily="18" charset="0"/>
                <a:cs typeface="Times New Roman" panose="02020603050405020304" pitchFamily="18" charset="0"/>
              </a:rPr>
              <a:t> </a:t>
            </a:r>
            <a:r>
              <a:rPr lang="sr-Latn-BA" sz="1400" dirty="0" smtClean="0">
                <a:solidFill>
                  <a:schemeClr val="tx1"/>
                </a:solidFill>
                <a:latin typeface="Times New Roman" panose="02020603050405020304" pitchFamily="18" charset="0"/>
                <a:cs typeface="Times New Roman" panose="02020603050405020304" pitchFamily="18" charset="0"/>
              </a:rPr>
              <a:t>1/(</a:t>
            </a:r>
            <a:r>
              <a:rPr lang="sr-Latn-BA" sz="1400" dirty="0">
                <a:solidFill>
                  <a:schemeClr val="tx1"/>
                </a:solidFill>
                <a:latin typeface="Times New Roman" panose="02020603050405020304" pitchFamily="18" charset="0"/>
                <a:cs typeface="Times New Roman" panose="02020603050405020304" pitchFamily="18" charset="0"/>
              </a:rPr>
              <a:t>∆S /∆Y </a:t>
            </a:r>
            <a:r>
              <a:rPr lang="sr-Latn-BA" sz="1400" dirty="0" smtClean="0">
                <a:solidFill>
                  <a:schemeClr val="tx1"/>
                </a:solidFill>
                <a:latin typeface="Times New Roman" panose="02020603050405020304" pitchFamily="18" charset="0"/>
                <a:cs typeface="Times New Roman" panose="02020603050405020304" pitchFamily="18" charset="0"/>
              </a:rPr>
              <a:t>+</a:t>
            </a:r>
            <a:r>
              <a:rPr lang="sr-Latn-BA" sz="1400" dirty="0">
                <a:solidFill>
                  <a:schemeClr val="tx1"/>
                </a:solidFill>
                <a:latin typeface="Times New Roman" panose="02020603050405020304" pitchFamily="18" charset="0"/>
                <a:cs typeface="Times New Roman" panose="02020603050405020304" pitchFamily="18" charset="0"/>
              </a:rPr>
              <a:t> ∆M /∆Y </a:t>
            </a:r>
            <a:r>
              <a:rPr lang="sr-Latn-BA" sz="1400" dirty="0" smtClean="0">
                <a:solidFill>
                  <a:schemeClr val="tx1"/>
                </a:solidFill>
                <a:latin typeface="Times New Roman" panose="02020603050405020304" pitchFamily="18" charset="0"/>
                <a:cs typeface="Times New Roman" panose="02020603050405020304" pitchFamily="18" charset="0"/>
              </a:rPr>
              <a:t>) </a:t>
            </a:r>
            <a:endParaRPr lang="sr-Latn-BA" sz="1400" b="1" dirty="0" smtClean="0">
              <a:solidFill>
                <a:srgbClr val="CC9900"/>
              </a:solidFill>
              <a:latin typeface="Times New Roman" panose="02020603050405020304" pitchFamily="18" charset="0"/>
              <a:cs typeface="Times New Roman" panose="02020603050405020304" pitchFamily="18" charset="0"/>
            </a:endParaRPr>
          </a:p>
        </p:txBody>
      </p:sp>
      <p:sp>
        <p:nvSpPr>
          <p:cNvPr id="13" name="Title 1"/>
          <p:cNvSpPr txBox="1">
            <a:spLocks/>
          </p:cNvSpPr>
          <p:nvPr/>
        </p:nvSpPr>
        <p:spPr>
          <a:xfrm>
            <a:off x="2024086" y="4167344"/>
            <a:ext cx="1566730" cy="261818"/>
          </a:xfrm>
          <a:prstGeom prst="rect">
            <a:avLst/>
          </a:prstGeom>
          <a:solidFill>
            <a:schemeClr val="bg1"/>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400" dirty="0" smtClean="0">
                <a:solidFill>
                  <a:schemeClr val="tx1"/>
                </a:solidFill>
                <a:latin typeface="Times New Roman" panose="02020603050405020304" pitchFamily="18" charset="0"/>
                <a:cs typeface="Times New Roman" panose="02020603050405020304" pitchFamily="18" charset="0"/>
              </a:rPr>
              <a:t>=  1/(0,3 +0,3) </a:t>
            </a:r>
            <a:endParaRPr lang="sr-Latn-BA" sz="1400" b="1" dirty="0" smtClean="0">
              <a:solidFill>
                <a:srgbClr val="CC9900"/>
              </a:solidFill>
              <a:latin typeface="Times New Roman" panose="02020603050405020304" pitchFamily="18" charset="0"/>
              <a:cs typeface="Times New Roman" panose="02020603050405020304" pitchFamily="18" charset="0"/>
            </a:endParaRPr>
          </a:p>
        </p:txBody>
      </p:sp>
      <p:sp>
        <p:nvSpPr>
          <p:cNvPr id="14" name="Title 1"/>
          <p:cNvSpPr txBox="1">
            <a:spLocks/>
          </p:cNvSpPr>
          <p:nvPr/>
        </p:nvSpPr>
        <p:spPr>
          <a:xfrm>
            <a:off x="2480299" y="4573952"/>
            <a:ext cx="1110517" cy="284595"/>
          </a:xfrm>
          <a:prstGeom prst="rect">
            <a:avLst/>
          </a:prstGeom>
          <a:solidFill>
            <a:schemeClr val="bg1"/>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400" dirty="0" smtClean="0">
                <a:solidFill>
                  <a:schemeClr val="tx1"/>
                </a:solidFill>
                <a:latin typeface="Times New Roman" panose="02020603050405020304" pitchFamily="18" charset="0"/>
                <a:cs typeface="Times New Roman" panose="02020603050405020304" pitchFamily="18" charset="0"/>
              </a:rPr>
              <a:t>=  1/0,6</a:t>
            </a:r>
            <a:endParaRPr lang="sr-Latn-BA" sz="1400" b="1" dirty="0" smtClean="0">
              <a:solidFill>
                <a:srgbClr val="CC9900"/>
              </a:solidFill>
              <a:latin typeface="Times New Roman" panose="02020603050405020304" pitchFamily="18" charset="0"/>
              <a:cs typeface="Times New Roman" panose="02020603050405020304" pitchFamily="18" charset="0"/>
            </a:endParaRPr>
          </a:p>
        </p:txBody>
      </p:sp>
      <p:sp>
        <p:nvSpPr>
          <p:cNvPr id="15" name="Title 1"/>
          <p:cNvSpPr txBox="1">
            <a:spLocks/>
          </p:cNvSpPr>
          <p:nvPr/>
        </p:nvSpPr>
        <p:spPr>
          <a:xfrm>
            <a:off x="2650277" y="4941452"/>
            <a:ext cx="931940" cy="290814"/>
          </a:xfrm>
          <a:prstGeom prst="rect">
            <a:avLst/>
          </a:prstGeom>
          <a:solidFill>
            <a:schemeClr val="bg1">
              <a:lumMod val="95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400" dirty="0" smtClean="0">
                <a:solidFill>
                  <a:schemeClr val="tx1"/>
                </a:solidFill>
                <a:latin typeface="Times New Roman" panose="02020603050405020304" pitchFamily="18" charset="0"/>
                <a:cs typeface="Times New Roman" panose="02020603050405020304" pitchFamily="18" charset="0"/>
              </a:rPr>
              <a:t>=  1,66</a:t>
            </a:r>
            <a:endParaRPr lang="sr-Latn-BA" sz="1400" b="1" dirty="0" smtClean="0">
              <a:solidFill>
                <a:srgbClr val="CC9900"/>
              </a:solidFill>
              <a:latin typeface="Times New Roman" panose="02020603050405020304" pitchFamily="18" charset="0"/>
              <a:cs typeface="Times New Roman" panose="02020603050405020304" pitchFamily="18" charset="0"/>
            </a:endParaRPr>
          </a:p>
        </p:txBody>
      </p:sp>
      <p:sp>
        <p:nvSpPr>
          <p:cNvPr id="19" name="Title 1"/>
          <p:cNvSpPr txBox="1">
            <a:spLocks/>
          </p:cNvSpPr>
          <p:nvPr/>
        </p:nvSpPr>
        <p:spPr>
          <a:xfrm>
            <a:off x="587532" y="3305360"/>
            <a:ext cx="4431508" cy="321481"/>
          </a:xfrm>
          <a:prstGeom prst="rect">
            <a:avLst/>
          </a:prstGeom>
          <a:solidFill>
            <a:schemeClr val="bg1">
              <a:lumMod val="95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600" dirty="0" smtClean="0">
                <a:solidFill>
                  <a:schemeClr val="tx1"/>
                </a:solidFill>
                <a:latin typeface="Times New Roman" panose="02020603050405020304" pitchFamily="18" charset="0"/>
                <a:cs typeface="Times New Roman" panose="02020603050405020304" pitchFamily="18" charset="0"/>
              </a:rPr>
              <a:t>Ovo je def.spoljnotrgovinskom multiplikatorom </a:t>
            </a:r>
            <a:endParaRPr lang="sr-Latn-BA" sz="1600" b="1" dirty="0" smtClean="0">
              <a:solidFill>
                <a:schemeClr val="tx1"/>
              </a:solidFill>
              <a:latin typeface="Times New Roman" panose="02020603050405020304" pitchFamily="18" charset="0"/>
              <a:cs typeface="Times New Roman" panose="02020603050405020304" pitchFamily="18" charset="0"/>
            </a:endParaRPr>
          </a:p>
        </p:txBody>
      </p:sp>
      <p:sp>
        <p:nvSpPr>
          <p:cNvPr id="20" name="Title 1"/>
          <p:cNvSpPr txBox="1">
            <a:spLocks/>
          </p:cNvSpPr>
          <p:nvPr/>
        </p:nvSpPr>
        <p:spPr>
          <a:xfrm>
            <a:off x="337418" y="5261554"/>
            <a:ext cx="8085222" cy="280457"/>
          </a:xfrm>
          <a:prstGeom prst="rect">
            <a:avLst/>
          </a:prstGeom>
          <a:solidFill>
            <a:schemeClr val="bg1">
              <a:lumMod val="95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r-Latn-BA" sz="1600" dirty="0" smtClean="0">
                <a:solidFill>
                  <a:schemeClr val="tx1"/>
                </a:solidFill>
                <a:latin typeface="Times New Roman" panose="02020603050405020304" pitchFamily="18" charset="0"/>
                <a:cs typeface="Times New Roman" panose="02020603050405020304" pitchFamily="18" charset="0"/>
              </a:rPr>
              <a:t>Ukupan efekat je 3000*1,667= 5000 , (primarni 3000, sekundarni 2000)  </a:t>
            </a:r>
            <a:endParaRPr lang="sr-Latn-BA" sz="1600" b="1" dirty="0" smtClean="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93485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23273" y="3129396"/>
            <a:ext cx="8442036" cy="1908982"/>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4800" b="1" i="1" dirty="0" smtClean="0">
                <a:solidFill>
                  <a:schemeClr val="tx2">
                    <a:lumMod val="60000"/>
                    <a:lumOff val="40000"/>
                  </a:schemeClr>
                </a:solidFill>
                <a:latin typeface="Times New Roman" panose="02020603050405020304" pitchFamily="18" charset="0"/>
                <a:cs typeface="Times New Roman" panose="02020603050405020304" pitchFamily="18" charset="0"/>
              </a:rPr>
              <a:t>Hvala na pažnji. </a:t>
            </a:r>
            <a:endParaRPr lang="en-GB" sz="4800" b="1" i="1"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930" y="5139978"/>
            <a:ext cx="1793577" cy="1476081"/>
          </a:xfrm>
          <a:prstGeom prst="rect">
            <a:avLst/>
          </a:prstGeom>
        </p:spPr>
      </p:pic>
      <p:sp>
        <p:nvSpPr>
          <p:cNvPr id="3" name="Slide Number Placeholder 2"/>
          <p:cNvSpPr>
            <a:spLocks noGrp="1"/>
          </p:cNvSpPr>
          <p:nvPr>
            <p:ph type="sldNum" sz="quarter" idx="12"/>
          </p:nvPr>
        </p:nvSpPr>
        <p:spPr/>
        <p:txBody>
          <a:bodyPr/>
          <a:lstStyle/>
          <a:p>
            <a:fld id="{6D22F896-40B5-4ADD-8801-0D06FADFA095}" type="slidenum">
              <a:rPr lang="en-US" smtClean="0"/>
              <a:t>27</a:t>
            </a:fld>
            <a:endParaRPr lang="en-US" dirty="0"/>
          </a:p>
        </p:txBody>
      </p:sp>
      <p:pic>
        <p:nvPicPr>
          <p:cNvPr id="6" name="Picture 5" descr="Ekonomski_fakultet_memorandum-01"/>
          <p:cNvPicPr/>
          <p:nvPr/>
        </p:nvPicPr>
        <p:blipFill>
          <a:blip r:embed="rId3"/>
          <a:srcRect l="19667" t="3636" r="20273" b="88020"/>
          <a:stretch>
            <a:fillRect/>
          </a:stretch>
        </p:blipFill>
        <p:spPr bwMode="auto">
          <a:xfrm>
            <a:off x="1278044" y="223851"/>
            <a:ext cx="5870108" cy="954995"/>
          </a:xfrm>
          <a:prstGeom prst="rect">
            <a:avLst/>
          </a:prstGeom>
          <a:noFill/>
          <a:ln w="9525">
            <a:noFill/>
            <a:miter lim="800000"/>
            <a:headEnd/>
            <a:tailEnd/>
          </a:ln>
        </p:spPr>
      </p:pic>
    </p:spTree>
    <p:extLst>
      <p:ext uri="{BB962C8B-B14F-4D97-AF65-F5344CB8AC3E}">
        <p14:creationId xmlns:p14="http://schemas.microsoft.com/office/powerpoint/2010/main" val="15661845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28</a:t>
            </a:fld>
            <a:endParaRPr lang="en-US" dirty="0"/>
          </a:p>
        </p:txBody>
      </p:sp>
      <p:sp>
        <p:nvSpPr>
          <p:cNvPr id="7" name="Rounded Rectangle 6"/>
          <p:cNvSpPr/>
          <p:nvPr/>
        </p:nvSpPr>
        <p:spPr>
          <a:xfrm>
            <a:off x="150938" y="197993"/>
            <a:ext cx="8510192" cy="880762"/>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sr-Latn-BA" sz="3200" b="1" dirty="0" smtClean="0">
                <a:solidFill>
                  <a:schemeClr val="bg2">
                    <a:lumMod val="25000"/>
                  </a:schemeClr>
                </a:solidFill>
                <a:latin typeface="Times New Roman" panose="02020603050405020304" pitchFamily="18" charset="0"/>
                <a:cs typeface="Times New Roman" panose="02020603050405020304" pitchFamily="18" charset="0"/>
              </a:rPr>
              <a:t>Međunarodni ekonomski odnosi </a:t>
            </a:r>
            <a:endParaRPr lang="en-GB" sz="3200" b="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9" name="Title 1"/>
          <p:cNvSpPr txBox="1">
            <a:spLocks/>
          </p:cNvSpPr>
          <p:nvPr/>
        </p:nvSpPr>
        <p:spPr>
          <a:xfrm>
            <a:off x="466869" y="3063341"/>
            <a:ext cx="8428216" cy="1053395"/>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r-Latn-BA" sz="3200" b="1" dirty="0" smtClean="0">
                <a:solidFill>
                  <a:schemeClr val="tx2">
                    <a:lumMod val="60000"/>
                    <a:lumOff val="40000"/>
                  </a:schemeClr>
                </a:solidFill>
                <a:latin typeface="Times New Roman" panose="02020603050405020304" pitchFamily="18" charset="0"/>
                <a:cs typeface="Times New Roman" panose="02020603050405020304" pitchFamily="18" charset="0"/>
              </a:rPr>
              <a:t>                  Vježbe </a:t>
            </a:r>
          </a:p>
          <a:p>
            <a:r>
              <a:rPr lang="sr-Latn-BA" sz="3000" b="1" dirty="0" smtClean="0">
                <a:solidFill>
                  <a:schemeClr val="tx2">
                    <a:lumMod val="60000"/>
                    <a:lumOff val="40000"/>
                  </a:schemeClr>
                </a:solidFill>
                <a:latin typeface="Times New Roman" panose="02020603050405020304" pitchFamily="18" charset="0"/>
                <a:cs typeface="Times New Roman" panose="02020603050405020304" pitchFamily="18" charset="0"/>
              </a:rPr>
              <a:t>___________________________________________</a:t>
            </a:r>
          </a:p>
          <a:p>
            <a:endParaRPr lang="sr-Latn-BA" sz="3000" b="1" dirty="0" smtClean="0">
              <a:solidFill>
                <a:schemeClr val="tx2">
                  <a:lumMod val="60000"/>
                  <a:lumOff val="40000"/>
                </a:schemeClr>
              </a:solidFill>
              <a:latin typeface="Times New Roman" panose="02020603050405020304" pitchFamily="18" charset="0"/>
              <a:cs typeface="Times New Roman" panose="02020603050405020304" pitchFamily="18" charset="0"/>
            </a:endParaRPr>
          </a:p>
          <a:p>
            <a:endParaRPr lang="sr-Latn-BA" sz="3000" b="1" dirty="0" smtClean="0">
              <a:solidFill>
                <a:schemeClr val="tx2">
                  <a:lumMod val="60000"/>
                  <a:lumOff val="40000"/>
                </a:schemeClr>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
            </a:pPr>
            <a:endParaRPr lang="sr-Latn-BA" sz="3200" b="1" dirty="0" smtClean="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12" name="Title 1"/>
          <p:cNvSpPr txBox="1">
            <a:spLocks/>
          </p:cNvSpPr>
          <p:nvPr/>
        </p:nvSpPr>
        <p:spPr>
          <a:xfrm>
            <a:off x="5034717" y="5429322"/>
            <a:ext cx="3121458" cy="536261"/>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r-Latn-BA" sz="1600" b="1" dirty="0">
                <a:solidFill>
                  <a:schemeClr val="tx1">
                    <a:lumMod val="65000"/>
                    <a:lumOff val="35000"/>
                  </a:schemeClr>
                </a:solidFill>
                <a:latin typeface="Times New Roman" panose="02020603050405020304" pitchFamily="18" charset="0"/>
                <a:cs typeface="Times New Roman" panose="02020603050405020304" pitchFamily="18" charset="0"/>
              </a:rPr>
              <a:t>m</a:t>
            </a:r>
            <a:r>
              <a:rPr lang="sr-Latn-BA" sz="1600" b="1" dirty="0" smtClean="0">
                <a:solidFill>
                  <a:schemeClr val="tx1">
                    <a:lumMod val="65000"/>
                    <a:lumOff val="35000"/>
                  </a:schemeClr>
                </a:solidFill>
                <a:latin typeface="Times New Roman" panose="02020603050405020304" pitchFamily="18" charset="0"/>
                <a:cs typeface="Times New Roman" panose="02020603050405020304" pitchFamily="18" charset="0"/>
              </a:rPr>
              <a:t>r Dragana Vujičić -Stefanović, </a:t>
            </a:r>
          </a:p>
          <a:p>
            <a:r>
              <a:rPr lang="sr-Latn-BA" sz="1600" b="1" dirty="0" smtClean="0">
                <a:solidFill>
                  <a:schemeClr val="tx1">
                    <a:lumMod val="65000"/>
                    <a:lumOff val="35000"/>
                  </a:schemeClr>
                </a:solidFill>
                <a:latin typeface="Times New Roman" panose="02020603050405020304" pitchFamily="18" charset="0"/>
                <a:cs typeface="Times New Roman" panose="02020603050405020304" pitchFamily="18" charset="0"/>
              </a:rPr>
              <a:t>Viši asistent </a:t>
            </a:r>
          </a:p>
          <a:p>
            <a:r>
              <a:rPr lang="sr-Latn-BA" sz="2400" b="1" dirty="0" smtClean="0">
                <a:solidFill>
                  <a:schemeClr val="tx1">
                    <a:lumMod val="65000"/>
                    <a:lumOff val="35000"/>
                  </a:schemeClr>
                </a:solidFill>
                <a:latin typeface="Times New Roman" panose="02020603050405020304" pitchFamily="18" charset="0"/>
                <a:cs typeface="Times New Roman" panose="02020603050405020304" pitchFamily="18" charset="0"/>
              </a:rPr>
              <a:t> </a:t>
            </a:r>
            <a:endParaRPr lang="sr-Latn-BA" sz="3200" b="1" dirty="0" smtClean="0">
              <a:solidFill>
                <a:schemeClr val="tx1">
                  <a:lumMod val="65000"/>
                  <a:lumOff val="35000"/>
                </a:schemeClr>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806" y="2940687"/>
            <a:ext cx="1756813" cy="993854"/>
          </a:xfrm>
          <a:prstGeom prst="rect">
            <a:avLst/>
          </a:prstGeom>
        </p:spPr>
      </p:pic>
      <p:sp>
        <p:nvSpPr>
          <p:cNvPr id="11" name="Title 1"/>
          <p:cNvSpPr txBox="1">
            <a:spLocks/>
          </p:cNvSpPr>
          <p:nvPr/>
        </p:nvSpPr>
        <p:spPr>
          <a:xfrm>
            <a:off x="580806" y="4188524"/>
            <a:ext cx="7878330" cy="445294"/>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indent="-342900" algn="just">
              <a:buFont typeface="Wingdings" panose="05000000000000000000" pitchFamily="2" charset="2"/>
              <a:buChar char="§"/>
            </a:pPr>
            <a:r>
              <a:rPr lang="sr-Latn-BA" sz="2400" b="1" dirty="0" smtClean="0">
                <a:solidFill>
                  <a:schemeClr val="bg1">
                    <a:lumMod val="50000"/>
                  </a:schemeClr>
                </a:solidFill>
                <a:latin typeface="Times New Roman" panose="02020603050405020304" pitchFamily="18" charset="0"/>
                <a:cs typeface="Times New Roman" panose="02020603050405020304" pitchFamily="18" charset="0"/>
              </a:rPr>
              <a:t>Carine </a:t>
            </a:r>
          </a:p>
          <a:p>
            <a:endParaRPr lang="sr-Latn-BA" sz="2400" b="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39579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29</a:t>
            </a:fld>
            <a:endParaRPr lang="en-US" dirty="0"/>
          </a:p>
        </p:txBody>
      </p:sp>
      <p:sp>
        <p:nvSpPr>
          <p:cNvPr id="3" name="Rounded Rectangle 2"/>
          <p:cNvSpPr/>
          <p:nvPr/>
        </p:nvSpPr>
        <p:spPr>
          <a:xfrm>
            <a:off x="102286" y="237985"/>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Savremeni razvoj međunarodne trgovinske politike </a:t>
            </a:r>
            <a:endParaRPr lang="en-GB" sz="2000" b="1" i="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255497" y="935914"/>
            <a:ext cx="8365831" cy="364376"/>
          </a:xfrm>
          <a:prstGeom prst="rect">
            <a:avLst/>
          </a:prstGeom>
          <a:solidFill>
            <a:schemeClr val="bg1">
              <a:lumMod val="9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indent="-285750">
              <a:buFont typeface="Wingdings" panose="05000000000000000000" pitchFamily="2" charset="2"/>
              <a:buChar char="§"/>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Poslije II svjetskog rata, razvoj trgovinske politike kroz različite faze: </a:t>
            </a:r>
            <a:endParaRPr lang="en-GB" sz="1600" dirty="0">
              <a:solidFill>
                <a:schemeClr val="tx1">
                  <a:lumMod val="65000"/>
                  <a:lumOff val="35000"/>
                </a:schemeClr>
              </a:solidFill>
              <a:latin typeface="Times New Roman" panose="02020603050405020304" pitchFamily="18" charset="0"/>
              <a:cs typeface="Times New Roman" panose="02020603050405020304" pitchFamily="18" charset="0"/>
            </a:endParaRPr>
          </a:p>
          <a:p>
            <a:pPr lvl="0"/>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a:t>
            </a:r>
            <a:endParaRPr lang="en-GB" sz="1600" dirty="0">
              <a:solidFill>
                <a:schemeClr val="tx1">
                  <a:lumMod val="65000"/>
                  <a:lumOff val="35000"/>
                </a:schemeClr>
              </a:solidFill>
              <a:latin typeface="Times New Roman" panose="02020603050405020304" pitchFamily="18" charset="0"/>
              <a:ea typeface="+mj-ea"/>
              <a:cs typeface="Times New Roman" panose="02020603050405020304" pitchFamily="18" charset="0"/>
            </a:endParaRPr>
          </a:p>
          <a:p>
            <a:pPr algn="just"/>
            <a:endPar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5" name="Oval 4"/>
          <p:cNvSpPr/>
          <p:nvPr/>
        </p:nvSpPr>
        <p:spPr>
          <a:xfrm>
            <a:off x="255497" y="1403483"/>
            <a:ext cx="1139193" cy="46181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sz="1600" b="1" dirty="0" smtClean="0"/>
              <a:t>I Faza</a:t>
            </a:r>
            <a:endParaRPr lang="en-GB" sz="1600" b="1" dirty="0"/>
          </a:p>
        </p:txBody>
      </p:sp>
      <p:sp>
        <p:nvSpPr>
          <p:cNvPr id="6" name="Title 1"/>
          <p:cNvSpPr txBox="1">
            <a:spLocks/>
          </p:cNvSpPr>
          <p:nvPr/>
        </p:nvSpPr>
        <p:spPr>
          <a:xfrm>
            <a:off x="1713345" y="3223145"/>
            <a:ext cx="7144328" cy="3103764"/>
          </a:xfrm>
          <a:prstGeom prst="rect">
            <a:avLst/>
          </a:prstGeom>
          <a:ln>
            <a:solidFill>
              <a:schemeClr val="accent3">
                <a:lumMod val="75000"/>
              </a:schemeClr>
            </a:solidFill>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indent="-285750" algn="just">
              <a:buFont typeface="Wingdings" panose="05000000000000000000" pitchFamily="2" charset="2"/>
              <a:buChar char="Ø"/>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(od 1972.god.-1990.god.). </a:t>
            </a:r>
          </a:p>
          <a:p>
            <a:pPr marL="285750" indent="-285750" algn="just">
              <a:buFont typeface="Wingdings" panose="05000000000000000000" pitchFamily="2" charset="2"/>
              <a:buChar char="Ø"/>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Jačanje protekcionizma (intezivira se primjena svih oblika zaštite, jača bilateralizam u međ.trgovini); </a:t>
            </a:r>
          </a:p>
          <a:p>
            <a:pPr marL="285750" indent="-285750" algn="just">
              <a:buFont typeface="Wingdings" panose="05000000000000000000" pitchFamily="2" charset="2"/>
              <a:buChar char="Ø"/>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Z cilju zaštite sopstvene ekonomije, sve više zemalja počinje koristiti proteksionističke mjere zaštite (devalvacija $, proteklcionističke mjere dogovorene na bilateralnoj osnovi „dobrovoljno ograničenje uvoza“- npr,za tekstil, čelik, odjeću...</a:t>
            </a:r>
          </a:p>
          <a:p>
            <a:pPr marL="285750" indent="-285750" algn="just">
              <a:buFont typeface="Wingdings" panose="05000000000000000000" pitchFamily="2" charset="2"/>
              <a:buChar char="Ø"/>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Najveći pritisak u cilju primjene ove mjere izvršili su SAD i zemlje EU na Japan (direktno ali i putem GATT-a), </a:t>
            </a:r>
          </a:p>
          <a:p>
            <a:pPr marL="285750" indent="-285750" algn="just">
              <a:buFont typeface="Wingdings" panose="05000000000000000000" pitchFamily="2" charset="2"/>
              <a:buChar char="Ø"/>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Jedan tkđ. primjenjuje jake protekcionističke mjere – jedan od instrumenata protekcionizma u Japanu je vrlo komplikovana procedura uvoza (poštovanje strogih sanitarnih, tehničkih i sigurnosnih standarda). Posljedica – mali obim strane robe na japanskom tržištu. </a:t>
            </a:r>
          </a:p>
          <a:p>
            <a:pPr marL="285750" indent="-285750" algn="just">
              <a:buFont typeface="Wingdings" panose="05000000000000000000" pitchFamily="2" charset="2"/>
              <a:buChar char="Ø"/>
            </a:pPr>
            <a:endPar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endPar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7" name="Oval 6"/>
          <p:cNvSpPr/>
          <p:nvPr/>
        </p:nvSpPr>
        <p:spPr>
          <a:xfrm>
            <a:off x="255496" y="3042938"/>
            <a:ext cx="1139193" cy="461818"/>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sz="1600" b="1" dirty="0" smtClean="0"/>
              <a:t>I Faza</a:t>
            </a:r>
            <a:endParaRPr lang="en-GB" sz="1600" b="1" dirty="0"/>
          </a:p>
        </p:txBody>
      </p:sp>
      <p:sp>
        <p:nvSpPr>
          <p:cNvPr id="8" name="Title 1"/>
          <p:cNvSpPr txBox="1">
            <a:spLocks/>
          </p:cNvSpPr>
          <p:nvPr/>
        </p:nvSpPr>
        <p:spPr>
          <a:xfrm>
            <a:off x="1713345" y="1555883"/>
            <a:ext cx="7144328" cy="1505972"/>
          </a:xfrm>
          <a:prstGeom prst="rect">
            <a:avLst/>
          </a:prstGeom>
          <a:ln>
            <a:solidFill>
              <a:schemeClr val="accent2">
                <a:lumMod val="75000"/>
              </a:schemeClr>
            </a:solidFill>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indent="-285750" algn="just">
              <a:buFont typeface="Wingdings" panose="05000000000000000000" pitchFamily="2" charset="2"/>
              <a:buChar char="Ø"/>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(od II sv.rata – 1972.god.)</a:t>
            </a:r>
          </a:p>
          <a:p>
            <a:pPr marL="285750" indent="-285750" algn="just">
              <a:buFont typeface="Wingdings" panose="05000000000000000000" pitchFamily="2" charset="2"/>
              <a:buChar char="Ø"/>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Jačanje koncepta </a:t>
            </a:r>
            <a:r>
              <a:rPr lang="sr-Latn-BA" sz="1600" b="1" i="1" dirty="0" smtClean="0">
                <a:solidFill>
                  <a:schemeClr val="accent2">
                    <a:lumMod val="75000"/>
                  </a:schemeClr>
                </a:solidFill>
                <a:latin typeface="Times New Roman" panose="02020603050405020304" pitchFamily="18" charset="0"/>
                <a:cs typeface="Times New Roman" panose="02020603050405020304" pitchFamily="18" charset="0"/>
              </a:rPr>
              <a:t>liberalizma</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u međunarodnoj trgovini </a:t>
            </a:r>
          </a:p>
          <a:p>
            <a:pPr marL="285750" indent="-285750" algn="just">
              <a:buFont typeface="Wingdings" panose="05000000000000000000" pitchFamily="2" charset="2"/>
              <a:buChar char="Ø"/>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Intezivan ↑ovima međunarodne trgovine </a:t>
            </a:r>
          </a:p>
          <a:p>
            <a:pPr marL="285750" indent="-285750" algn="just">
              <a:buFont typeface="Wingdings" panose="05000000000000000000" pitchFamily="2" charset="2"/>
              <a:buChar char="Ø"/>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SAD kao vodeća ekonomska sila je zagovarao liberalizam, jer u tom periodu nije imao odgovarajuću konkurenciju (ostale zemlje kao što su Japan i zapadnoevropske zemlje bile su u stadijumu jačanja sopstvene ekonomije).</a:t>
            </a:r>
          </a:p>
          <a:p>
            <a:pPr marL="285750" indent="-285750" algn="just">
              <a:buFont typeface="Wingdings" panose="05000000000000000000" pitchFamily="2" charset="2"/>
              <a:buChar char="Ø"/>
            </a:pPr>
            <a:endPar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9" name="Bent Arrow 8"/>
          <p:cNvSpPr/>
          <p:nvPr/>
        </p:nvSpPr>
        <p:spPr>
          <a:xfrm flipV="1">
            <a:off x="685799" y="1916323"/>
            <a:ext cx="868218" cy="785091"/>
          </a:xfrm>
          <a:prstGeom prst="ben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Bent Arrow 9"/>
          <p:cNvSpPr/>
          <p:nvPr/>
        </p:nvSpPr>
        <p:spPr>
          <a:xfrm flipV="1">
            <a:off x="685799" y="3654130"/>
            <a:ext cx="868218" cy="785091"/>
          </a:xfrm>
          <a:prstGeom prst="ben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9758430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3</a:t>
            </a:fld>
            <a:endParaRPr lang="en-US" dirty="0"/>
          </a:p>
        </p:txBody>
      </p:sp>
      <p:sp>
        <p:nvSpPr>
          <p:cNvPr id="3" name="Rounded Rectangle 2"/>
          <p:cNvSpPr/>
          <p:nvPr/>
        </p:nvSpPr>
        <p:spPr>
          <a:xfrm>
            <a:off x="176178" y="237985"/>
            <a:ext cx="8792332"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Protekcionističke koncepcije u teoriji međunarodnih ekonomskih odnosa </a:t>
            </a:r>
            <a:endParaRPr lang="en-GB" sz="2000" b="1" i="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295507" y="959928"/>
            <a:ext cx="8442091" cy="1155199"/>
          </a:xfrm>
          <a:prstGeom prst="rect">
            <a:avLst/>
          </a:prstGeom>
          <a:solidFill>
            <a:schemeClr val="bg1">
              <a:lumMod val="9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r-Latn-BA" sz="1800" dirty="0" smtClean="0">
                <a:solidFill>
                  <a:schemeClr val="tx1"/>
                </a:solidFill>
                <a:latin typeface="Times New Roman" panose="02020603050405020304" pitchFamily="18" charset="0"/>
                <a:cs typeface="Times New Roman" panose="02020603050405020304" pitchFamily="18" charset="0"/>
              </a:rPr>
              <a:t>Poslije Prvog svjetskog rata javlja se potreba u industrijski razvijenim zemljama (kapitalističkim zemljama) da zaštite nacionalne ekonomije, posebno u novonastalim industrijskim zemljama kao što je bila SAD.  </a:t>
            </a:r>
            <a:endParaRPr lang="sr-Latn-BA" sz="1800" dirty="0">
              <a:solidFill>
                <a:schemeClr val="tx1"/>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295506" y="2293676"/>
            <a:ext cx="8442091" cy="1155199"/>
          </a:xfrm>
          <a:prstGeom prst="rect">
            <a:avLst/>
          </a:prstGeom>
          <a:solidFill>
            <a:schemeClr val="bg1">
              <a:lumMod val="9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r-Latn-BA" sz="1800" dirty="0" smtClean="0">
                <a:solidFill>
                  <a:schemeClr val="tx1"/>
                </a:solidFill>
                <a:latin typeface="Times New Roman" panose="02020603050405020304" pitchFamily="18" charset="0"/>
                <a:cs typeface="Times New Roman" panose="02020603050405020304" pitchFamily="18" charset="0"/>
              </a:rPr>
              <a:t>Protekcionizam se prvi put javlja u SAD, u stavu ministra finansija SAD (Aleksandra Hamiltona), koji je zagovarao zaštitu mlade industije SAD u odnosu na visokorazvijenu industriju V.Britanije. </a:t>
            </a:r>
            <a:endParaRPr lang="sr-Latn-BA" sz="1800" dirty="0">
              <a:solidFill>
                <a:schemeClr val="tx1"/>
              </a:solidFill>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295506" y="3627424"/>
            <a:ext cx="2530822" cy="2779064"/>
          </a:xfrm>
          <a:prstGeom prst="rect">
            <a:avLst/>
          </a:prstGeom>
        </p:spPr>
        <p:style>
          <a:lnRef idx="2">
            <a:schemeClr val="accent6"/>
          </a:lnRef>
          <a:fillRef idx="1">
            <a:schemeClr val="lt1"/>
          </a:fillRef>
          <a:effectRef idx="0">
            <a:schemeClr val="accent6"/>
          </a:effectRef>
          <a:fontRef idx="minor">
            <a:schemeClr val="dk1"/>
          </a:fontRef>
        </p:style>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r-Latn-BA" sz="1800" dirty="0" smtClean="0">
                <a:solidFill>
                  <a:schemeClr val="tx1"/>
                </a:solidFill>
                <a:latin typeface="Times New Roman" panose="02020603050405020304" pitchFamily="18" charset="0"/>
                <a:cs typeface="Times New Roman" panose="02020603050405020304" pitchFamily="18" charset="0"/>
              </a:rPr>
              <a:t>Njemački ekonomista Fridrih List (Friedrich List) je bio stava da sve zemlje prolaze kroz ≠ faze razvoja, i da uvijek postoji opravdan razlog da se u određenom stepenu razvoja zaštiti određena grana industrije. </a:t>
            </a:r>
            <a:endParaRPr lang="sr-Latn-BA" sz="1800" dirty="0">
              <a:solidFill>
                <a:schemeClr val="tx1"/>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3131127" y="3731492"/>
            <a:ext cx="4313382" cy="3694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dirty="0" smtClean="0"/>
              <a:t>1. Koje grane industrije treba zaštititi?</a:t>
            </a:r>
            <a:endParaRPr lang="en-GB" dirty="0"/>
          </a:p>
        </p:txBody>
      </p:sp>
      <p:sp>
        <p:nvSpPr>
          <p:cNvPr id="8" name="Rounded Rectangle 7"/>
          <p:cNvSpPr/>
          <p:nvPr/>
        </p:nvSpPr>
        <p:spPr>
          <a:xfrm>
            <a:off x="3131127" y="4776445"/>
            <a:ext cx="4313382" cy="3694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dirty="0" smtClean="0"/>
              <a:t>2. Koja stopa zaštite je optimalna?</a:t>
            </a:r>
            <a:endParaRPr lang="en-GB" dirty="0"/>
          </a:p>
        </p:txBody>
      </p:sp>
      <p:sp>
        <p:nvSpPr>
          <p:cNvPr id="9" name="Rounded Rectangle 8"/>
          <p:cNvSpPr/>
          <p:nvPr/>
        </p:nvSpPr>
        <p:spPr>
          <a:xfrm>
            <a:off x="3131127" y="5806659"/>
            <a:ext cx="4313382" cy="3694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dirty="0"/>
              <a:t>3</a:t>
            </a:r>
            <a:r>
              <a:rPr lang="sr-Latn-BA" dirty="0" smtClean="0"/>
              <a:t>. Na koji rok je zaštita opravdana? </a:t>
            </a:r>
            <a:endParaRPr lang="en-GB" dirty="0"/>
          </a:p>
        </p:txBody>
      </p:sp>
      <p:sp>
        <p:nvSpPr>
          <p:cNvPr id="10" name="Rounded Rectangle 9"/>
          <p:cNvSpPr/>
          <p:nvPr/>
        </p:nvSpPr>
        <p:spPr>
          <a:xfrm>
            <a:off x="3893127" y="4131376"/>
            <a:ext cx="4918364" cy="5329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r-Latn-BA" dirty="0" smtClean="0">
                <a:solidFill>
                  <a:schemeClr val="tx1"/>
                </a:solidFill>
              </a:rPr>
              <a:t>Zavisno od prirodnih bogatstava i nacionalni prioriteta zemlje. </a:t>
            </a:r>
            <a:endParaRPr lang="en-GB" dirty="0">
              <a:solidFill>
                <a:schemeClr val="tx1"/>
              </a:solidFill>
            </a:endParaRPr>
          </a:p>
        </p:txBody>
      </p:sp>
      <p:sp>
        <p:nvSpPr>
          <p:cNvPr id="11" name="Bent Arrow 10"/>
          <p:cNvSpPr/>
          <p:nvPr/>
        </p:nvSpPr>
        <p:spPr>
          <a:xfrm flipV="1">
            <a:off x="3260435" y="4136616"/>
            <a:ext cx="632691" cy="458053"/>
          </a:xfrm>
          <a:prstGeom prst="bentArrow">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Rounded Rectangle 11"/>
          <p:cNvSpPr/>
          <p:nvPr/>
        </p:nvSpPr>
        <p:spPr>
          <a:xfrm>
            <a:off x="3893126" y="5195509"/>
            <a:ext cx="4918364" cy="5329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r-Latn-BA" dirty="0">
                <a:solidFill>
                  <a:schemeClr val="tx1"/>
                </a:solidFill>
              </a:rPr>
              <a:t>d</a:t>
            </a:r>
            <a:r>
              <a:rPr lang="sr-Latn-BA" dirty="0" smtClean="0">
                <a:solidFill>
                  <a:schemeClr val="tx1"/>
                </a:solidFill>
              </a:rPr>
              <a:t>o 20..30 godina.... </a:t>
            </a:r>
            <a:endParaRPr lang="en-GB" dirty="0">
              <a:solidFill>
                <a:schemeClr val="tx1"/>
              </a:solidFill>
            </a:endParaRPr>
          </a:p>
        </p:txBody>
      </p:sp>
      <p:sp>
        <p:nvSpPr>
          <p:cNvPr id="13" name="Rounded Rectangle 12"/>
          <p:cNvSpPr/>
          <p:nvPr/>
        </p:nvSpPr>
        <p:spPr>
          <a:xfrm>
            <a:off x="3893126" y="6265890"/>
            <a:ext cx="4918364" cy="5329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r-Latn-BA" dirty="0">
                <a:solidFill>
                  <a:schemeClr val="tx1"/>
                </a:solidFill>
              </a:rPr>
              <a:t>d</a:t>
            </a:r>
            <a:r>
              <a:rPr lang="sr-Latn-BA" dirty="0" smtClean="0">
                <a:solidFill>
                  <a:schemeClr val="tx1"/>
                </a:solidFill>
              </a:rPr>
              <a:t>o 25% vrijednosti proizvedene robe</a:t>
            </a:r>
            <a:endParaRPr lang="en-GB" dirty="0">
              <a:solidFill>
                <a:schemeClr val="tx1"/>
              </a:solidFill>
            </a:endParaRPr>
          </a:p>
        </p:txBody>
      </p:sp>
    </p:spTree>
    <p:extLst>
      <p:ext uri="{BB962C8B-B14F-4D97-AF65-F5344CB8AC3E}">
        <p14:creationId xmlns:p14="http://schemas.microsoft.com/office/powerpoint/2010/main" val="32385811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30</a:t>
            </a:fld>
            <a:endParaRPr lang="en-US" dirty="0"/>
          </a:p>
        </p:txBody>
      </p:sp>
      <p:sp>
        <p:nvSpPr>
          <p:cNvPr id="3" name="Rounded Rectangle 2"/>
          <p:cNvSpPr/>
          <p:nvPr/>
        </p:nvSpPr>
        <p:spPr>
          <a:xfrm>
            <a:off x="102286" y="237985"/>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Savremeni razvoj međunarodne trgovinske politike </a:t>
            </a:r>
            <a:endParaRPr lang="en-GB" sz="2000" b="1" i="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1759527" y="987945"/>
            <a:ext cx="7144328" cy="3713364"/>
          </a:xfrm>
          <a:prstGeom prst="rect">
            <a:avLst/>
          </a:prstGeom>
          <a:ln>
            <a:solidFill>
              <a:schemeClr val="accent3">
                <a:lumMod val="75000"/>
              </a:schemeClr>
            </a:solidFill>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indent="-285750" algn="just">
              <a:buFont typeface="Wingdings" panose="05000000000000000000" pitchFamily="2" charset="2"/>
              <a:buChar char="Ø"/>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Sektori sa visokim protekcionizmom:</a:t>
            </a:r>
          </a:p>
          <a:p>
            <a:pPr marL="285750" indent="-285750" algn="just">
              <a:buFont typeface="Wingdings" panose="05000000000000000000" pitchFamily="2" charset="2"/>
              <a:buChar char="ü"/>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Poljoprovreda: stalno povećanej inteziteta zaštite, posebno u zemljama EU.</a:t>
            </a:r>
          </a:p>
          <a:p>
            <a:pPr marL="285750" indent="-285750" algn="just">
              <a:buFont typeface="Wingdings" panose="05000000000000000000" pitchFamily="2" charset="2"/>
              <a:buChar char="ü"/>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Teksti: značajan proizvod ZuR. Sektor koji je naviše optereće protekcionističkim mjerama. (u SaD carina na teksti 5x veća u odnosu na procsječne carine). </a:t>
            </a:r>
          </a:p>
          <a:p>
            <a:pPr marL="285750" indent="-285750" algn="just">
              <a:buFont typeface="Wingdings" panose="05000000000000000000" pitchFamily="2" charset="2"/>
              <a:buChar char="Ø"/>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Navjeću štetu od ↑ protekcionističkih mjera su imale ZuR. ZuR su zahtjevale od GATT-a odobravanje preferencijala za cca 2000 proizvoda, a ostvarile su olakšice samo za oko 80 proizvoda (i to od strane samo 10 razvijenih zemalja). Nisu odobreni preferncijali ni za poljoprivredu, ni za tekstil, proizvodnja odjeće, naještaja, čelika... ZuR su podsticale obezbjeđenje fer pravila u međ.trgovini (npr.obilježavanje porijekla proizvoda gdje komplikovan proces i pravila otežavaju izvoz proizvoda ZuR na tržište razvijenih zemalja.</a:t>
            </a:r>
          </a:p>
          <a:p>
            <a:pPr marL="285750" indent="-285750" algn="just">
              <a:buFont typeface="Wingdings" panose="05000000000000000000" pitchFamily="2" charset="2"/>
              <a:buChar char="Ø"/>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Industrijski razvijene zemlje onemogućavaju razvoj ZuR kroz industrijski protekcionizam ili super protekcionizam (npr. naplaćuju nisku carinu na proizvode gdje je odobrena koncecija-npr. pamuk, ali je puno carinsko opterećenje na gotov tekstilni proizvod). </a:t>
            </a:r>
          </a:p>
          <a:p>
            <a:pPr marL="285750" indent="-285750" algn="just">
              <a:buFont typeface="Wingdings" panose="05000000000000000000" pitchFamily="2" charset="2"/>
              <a:buChar char="ü"/>
            </a:pPr>
            <a:endPar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5" name="Oval 4"/>
          <p:cNvSpPr/>
          <p:nvPr/>
        </p:nvSpPr>
        <p:spPr>
          <a:xfrm>
            <a:off x="301678" y="4876800"/>
            <a:ext cx="1240795" cy="461818"/>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sz="1600" b="1" dirty="0" smtClean="0"/>
              <a:t>III Faza</a:t>
            </a:r>
            <a:endParaRPr lang="en-GB" sz="1600" b="1" dirty="0"/>
          </a:p>
        </p:txBody>
      </p:sp>
      <p:sp>
        <p:nvSpPr>
          <p:cNvPr id="6" name="Bent Arrow 5"/>
          <p:cNvSpPr/>
          <p:nvPr/>
        </p:nvSpPr>
        <p:spPr>
          <a:xfrm flipV="1">
            <a:off x="674255" y="5438834"/>
            <a:ext cx="868218" cy="785091"/>
          </a:xfrm>
          <a:prstGeom prst="ben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Title 1"/>
          <p:cNvSpPr txBox="1">
            <a:spLocks/>
          </p:cNvSpPr>
          <p:nvPr/>
        </p:nvSpPr>
        <p:spPr>
          <a:xfrm>
            <a:off x="1759527" y="4917111"/>
            <a:ext cx="7144328" cy="1612998"/>
          </a:xfrm>
          <a:prstGeom prst="rect">
            <a:avLst/>
          </a:prstGeom>
          <a:ln>
            <a:solidFill>
              <a:schemeClr val="accent3">
                <a:lumMod val="75000"/>
              </a:schemeClr>
            </a:solidFill>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indent="-285750" algn="just">
              <a:buFont typeface="Wingdings" panose="05000000000000000000" pitchFamily="2" charset="2"/>
              <a:buChar char="Ø"/>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Počinje 1990.ih godina....</a:t>
            </a:r>
          </a:p>
          <a:p>
            <a:pPr marL="285750" indent="-285750" algn="just">
              <a:buFont typeface="Wingdings" panose="05000000000000000000" pitchFamily="2" charset="2"/>
              <a:buChar char="Ø"/>
            </a:pPr>
            <a:r>
              <a:rPr lang="sr-Latn-BA" sz="1600" b="1" i="1" dirty="0" smtClean="0">
                <a:solidFill>
                  <a:srgbClr val="00B050"/>
                </a:solidFill>
                <a:latin typeface="Times New Roman" panose="02020603050405020304" pitchFamily="18" charset="0"/>
                <a:cs typeface="Times New Roman" panose="02020603050405020304" pitchFamily="18" charset="0"/>
              </a:rPr>
              <a:t>Ponovo</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a:t>
            </a:r>
            <a:r>
              <a:rPr lang="sr-Latn-BA" sz="1600" b="1" i="1" dirty="0" smtClean="0">
                <a:solidFill>
                  <a:srgbClr val="00B050"/>
                </a:solidFill>
                <a:latin typeface="Times New Roman" panose="02020603050405020304" pitchFamily="18" charset="0"/>
                <a:cs typeface="Times New Roman" panose="02020603050405020304" pitchFamily="18" charset="0"/>
              </a:rPr>
              <a:t>jačanje liberalističkih koncepcija</a:t>
            </a:r>
          </a:p>
          <a:p>
            <a:pPr marL="285750" indent="-285750" algn="just">
              <a:buFont typeface="Wingdings" panose="05000000000000000000" pitchFamily="2" charset="2"/>
              <a:buChar char="Ø"/>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1995.osnivanje Svjetske trgovinske organizacije (WTO)</a:t>
            </a:r>
          </a:p>
          <a:p>
            <a:pPr marL="285750" indent="-285750" algn="just">
              <a:buFont typeface="Wingdings" panose="05000000000000000000" pitchFamily="2" charset="2"/>
              <a:buChar char="Ø"/>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Paralelno sa osnivanjem MMF i Svjetkse banke (koji regulišu novac i investicije), predviđeno je sporazumjevanje na </a:t>
            </a:r>
            <a:r>
              <a:rPr lang="sr-Latn-BA" sz="1600" b="1" i="1" dirty="0" smtClean="0">
                <a:solidFill>
                  <a:srgbClr val="00B050"/>
                </a:solidFill>
                <a:latin typeface="Times New Roman" panose="02020603050405020304" pitchFamily="18" charset="0"/>
                <a:cs typeface="Times New Roman" panose="02020603050405020304" pitchFamily="18" charset="0"/>
              </a:rPr>
              <a:t>multilateralnom nivou </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(cilj. </a:t>
            </a:r>
            <a:r>
              <a:rPr lang="sr-Latn-BA" sz="1600" dirty="0">
                <a:solidFill>
                  <a:schemeClr val="tx1">
                    <a:lumMod val="65000"/>
                    <a:lumOff val="35000"/>
                  </a:schemeClr>
                </a:solidFill>
                <a:latin typeface="Times New Roman" panose="02020603050405020304" pitchFamily="18" charset="0"/>
                <a:cs typeface="Times New Roman" panose="02020603050405020304" pitchFamily="18" charset="0"/>
              </a:rPr>
              <a:t>o</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bezbjeđivanje istih uslova međ.trgovine za sve učesnike u međ.tržištu), </a:t>
            </a:r>
          </a:p>
          <a:p>
            <a:pPr marL="285750" indent="-285750" algn="just">
              <a:buFont typeface="Wingdings" panose="05000000000000000000" pitchFamily="2" charset="2"/>
              <a:buChar char="Ø"/>
            </a:pPr>
            <a:endPar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endParaRPr>
          </a:p>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a:t>
            </a:r>
          </a:p>
          <a:p>
            <a:pPr algn="just"/>
            <a:endPar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55481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31</a:t>
            </a:fld>
            <a:endParaRPr lang="en-US" dirty="0"/>
          </a:p>
        </p:txBody>
      </p:sp>
      <p:sp>
        <p:nvSpPr>
          <p:cNvPr id="3" name="Title 1"/>
          <p:cNvSpPr txBox="1">
            <a:spLocks/>
          </p:cNvSpPr>
          <p:nvPr/>
        </p:nvSpPr>
        <p:spPr>
          <a:xfrm>
            <a:off x="1330037" y="909023"/>
            <a:ext cx="7615380" cy="2214021"/>
          </a:xfrm>
          <a:prstGeom prst="rect">
            <a:avLst/>
          </a:prstGeom>
          <a:ln>
            <a:solidFill>
              <a:schemeClr val="accent3">
                <a:lumMod val="75000"/>
              </a:schemeClr>
            </a:solidFill>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indent="-285750" algn="just">
              <a:buFont typeface="Wingdings" panose="05000000000000000000" pitchFamily="2" charset="2"/>
              <a:buChar char="Ø"/>
            </a:pPr>
            <a:r>
              <a:rPr lang="sr-Latn-BA" sz="1600" b="1" u="sng" dirty="0" smtClean="0">
                <a:solidFill>
                  <a:srgbClr val="00B050"/>
                </a:solidFill>
                <a:latin typeface="Times New Roman" panose="02020603050405020304" pitchFamily="18" charset="0"/>
                <a:cs typeface="Times New Roman" panose="02020603050405020304" pitchFamily="18" charset="0"/>
              </a:rPr>
              <a:t>GATT – General Agreeement on Tariffs and Trade</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–Opšti sporazume o carinama i trgovini je pravni sporazume između mnogih zemalaja čija je ukupna svrha bihala promocija međunarodne trgovine smanjenjem ili uklanjanjem trgoivnskih barijera poput carina ili kovata.  Prema njegovoj preambuli, svrha joj je bila „značajno smanjenje carina i ukidanje preferencijala na uzajamnoj i obostrano povoljnoj osnovi“. </a:t>
            </a:r>
            <a:b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b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Potpisale su ga 23 države u Ženevi, 30.oktobra 1948.godine – ostala je na snazi do 01.januara 1995.godine, kada je Svjetska trgovinska organizacija (WTO) osnovana nakon sporazuma u 123 države u Marakešu 14.aprila 1994.godine. Nasljednik GATT-a je WTO. </a:t>
            </a:r>
          </a:p>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a:t>
            </a:r>
          </a:p>
          <a:p>
            <a:pPr algn="just"/>
            <a:endPar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194651" y="154528"/>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Savremeni razvoj međunarodne trgovinske politike </a:t>
            </a:r>
            <a:endParaRPr lang="en-GB" sz="2000" b="1" i="1" dirty="0">
              <a:solidFill>
                <a:schemeClr val="bg2">
                  <a:lumMod val="25000"/>
                </a:schemeClr>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976" y="3710353"/>
            <a:ext cx="904478" cy="916000"/>
          </a:xfrm>
          <a:prstGeom prst="rect">
            <a:avLst/>
          </a:prstGeom>
        </p:spPr>
      </p:pic>
      <p:sp>
        <p:nvSpPr>
          <p:cNvPr id="8" name="Title 1"/>
          <p:cNvSpPr txBox="1">
            <a:spLocks/>
          </p:cNvSpPr>
          <p:nvPr/>
        </p:nvSpPr>
        <p:spPr>
          <a:xfrm>
            <a:off x="1330037" y="3334145"/>
            <a:ext cx="7615381" cy="1816198"/>
          </a:xfrm>
          <a:prstGeom prst="rect">
            <a:avLst/>
          </a:prstGeom>
          <a:ln>
            <a:solidFill>
              <a:schemeClr val="accent3">
                <a:lumMod val="75000"/>
              </a:schemeClr>
            </a:solidFill>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indent="-285750" algn="just">
              <a:buFont typeface="Wingdings" panose="05000000000000000000" pitchFamily="2" charset="2"/>
              <a:buChar char="Ø"/>
            </a:pPr>
            <a:r>
              <a:rPr lang="sr-Latn-BA" sz="1600" b="1" u="sng" dirty="0" smtClean="0">
                <a:solidFill>
                  <a:srgbClr val="00B050"/>
                </a:solidFill>
                <a:latin typeface="Times New Roman" panose="02020603050405020304" pitchFamily="18" charset="0"/>
                <a:cs typeface="Times New Roman" panose="02020603050405020304" pitchFamily="18" charset="0"/>
              </a:rPr>
              <a:t>Pravila WTO </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reguliŠu način međunarodne trgovine robom, uslugama i intelektualnom svojinom, na multilateralnom nivou bazirajući se na konceptu </a:t>
            </a:r>
            <a:r>
              <a:rPr lang="sr-Latn-BA" sz="1600" b="1" i="1" dirty="0" smtClean="0">
                <a:solidFill>
                  <a:srgbClr val="00B050"/>
                </a:solidFill>
                <a:latin typeface="Times New Roman" panose="02020603050405020304" pitchFamily="18" charset="0"/>
                <a:cs typeface="Times New Roman" panose="02020603050405020304" pitchFamily="18" charset="0"/>
              </a:rPr>
              <a:t>smanjenja svih oblika ograničenja u vanjskoj trgovini.  </a:t>
            </a:r>
            <a:r>
              <a:rPr lang="sr-Latn-BA" sz="1600" dirty="0">
                <a:solidFill>
                  <a:schemeClr val="tx1">
                    <a:lumMod val="65000"/>
                    <a:lumOff val="35000"/>
                  </a:schemeClr>
                </a:solidFill>
                <a:latin typeface="Times New Roman" panose="02020603050405020304" pitchFamily="18" charset="0"/>
                <a:cs typeface="Times New Roman" panose="02020603050405020304" pitchFamily="18" charset="0"/>
              </a:rPr>
              <a:t>Istovremeno</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povećava se intezitet stvaranja regionalnih integracija (u cilju zaštite sopstvenih interesa integrisanih zemalja).  </a:t>
            </a:r>
          </a:p>
          <a:p>
            <a:pPr marL="285750" indent="-285750" algn="just">
              <a:buFont typeface="Wingdings" panose="05000000000000000000" pitchFamily="2" charset="2"/>
              <a:buChar char="Ø"/>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Osnivanje WTO je veoma bitan faktor povećanja međunarodne razmjene, koja ima tendenciju stalnog rasta, pri tome većeg od rasta brutonacionalnog dohodka u svijetu.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endParaRPr lang="sr-Latn-BA" sz="1600" b="1" i="1" dirty="0" smtClean="0">
              <a:solidFill>
                <a:srgbClr val="00B050"/>
              </a:solidFill>
              <a:latin typeface="Times New Roman" panose="02020603050405020304" pitchFamily="18" charset="0"/>
              <a:cs typeface="Times New Roman" panose="02020603050405020304" pitchFamily="18" charset="0"/>
            </a:endParaRPr>
          </a:p>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a:t>
            </a:r>
          </a:p>
          <a:p>
            <a:pPr algn="just"/>
            <a:endPar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86" y="909023"/>
            <a:ext cx="1153859" cy="760786"/>
          </a:xfrm>
          <a:prstGeom prst="rect">
            <a:avLst/>
          </a:prstGeom>
        </p:spPr>
      </p:pic>
      <p:sp>
        <p:nvSpPr>
          <p:cNvPr id="15" name="Left-Right Arrow 14"/>
          <p:cNvSpPr/>
          <p:nvPr/>
        </p:nvSpPr>
        <p:spPr>
          <a:xfrm>
            <a:off x="4054764" y="5485016"/>
            <a:ext cx="1394690" cy="73890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15"/>
          <p:cNvSpPr/>
          <p:nvPr/>
        </p:nvSpPr>
        <p:spPr>
          <a:xfrm>
            <a:off x="951345" y="5361444"/>
            <a:ext cx="2798619" cy="10450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dirty="0" smtClean="0"/>
              <a:t>Jačanje potrebe utvrđivanja jedinstvenih pravila u međunarodnoj razmjeni </a:t>
            </a:r>
            <a:endParaRPr lang="en-GB" dirty="0"/>
          </a:p>
        </p:txBody>
      </p:sp>
      <p:sp>
        <p:nvSpPr>
          <p:cNvPr id="17" name="Rounded Rectangle 16"/>
          <p:cNvSpPr/>
          <p:nvPr/>
        </p:nvSpPr>
        <p:spPr>
          <a:xfrm>
            <a:off x="5763491" y="5331948"/>
            <a:ext cx="2798619" cy="10450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dirty="0" smtClean="0"/>
              <a:t>Vrsta i oblici prisutnih instrumenata zaštite u vanjskoj trgovini se stalno povećavaju. </a:t>
            </a:r>
            <a:endParaRPr lang="en-GB" dirty="0"/>
          </a:p>
        </p:txBody>
      </p:sp>
    </p:spTree>
    <p:extLst>
      <p:ext uri="{BB962C8B-B14F-4D97-AF65-F5344CB8AC3E}">
        <p14:creationId xmlns:p14="http://schemas.microsoft.com/office/powerpoint/2010/main" val="21954511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32</a:t>
            </a:fld>
            <a:endParaRPr lang="en-US" dirty="0"/>
          </a:p>
        </p:txBody>
      </p:sp>
      <p:sp>
        <p:nvSpPr>
          <p:cNvPr id="3" name="Rounded Rectangle 2"/>
          <p:cNvSpPr/>
          <p:nvPr/>
        </p:nvSpPr>
        <p:spPr>
          <a:xfrm>
            <a:off x="194651" y="126819"/>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Instrumenti vanjske trgovine </a:t>
            </a:r>
            <a:endParaRPr lang="en-GB" sz="2000" b="1" i="1" dirty="0">
              <a:solidFill>
                <a:schemeClr val="bg2">
                  <a:lumMod val="25000"/>
                </a:schemeClr>
              </a:solidFill>
              <a:latin typeface="Times New Roman" panose="02020603050405020304" pitchFamily="18" charset="0"/>
              <a:cs typeface="Times New Roman" panose="02020603050405020304" pitchFamily="18" charset="0"/>
            </a:endParaRPr>
          </a:p>
        </p:txBody>
      </p:sp>
      <p:pic>
        <p:nvPicPr>
          <p:cNvPr id="1028" name="Picture 4" descr="How the Internet Affects International Tra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193" y="858362"/>
            <a:ext cx="2990850" cy="214908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3430619" y="825895"/>
            <a:ext cx="5547302" cy="2214021"/>
          </a:xfrm>
          <a:prstGeom prst="rect">
            <a:avLst/>
          </a:prstGeom>
          <a:ln>
            <a:solidFill>
              <a:schemeClr val="accent3">
                <a:lumMod val="75000"/>
              </a:schemeClr>
            </a:solidFill>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indent="-285750" algn="just">
              <a:buFont typeface="Wingdings" panose="05000000000000000000" pitchFamily="2" charset="2"/>
              <a:buChar char="Ø"/>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Države u skladu sa ciljevima nacionalnih ekonomija svojim instrumentima i mjerama </a:t>
            </a:r>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skreću tokove razmjene </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roba i faktora proizvodnje. </a:t>
            </a:r>
          </a:p>
          <a:p>
            <a:pPr marL="285750" indent="-285750" algn="just">
              <a:buFont typeface="Wingdings" panose="05000000000000000000" pitchFamily="2" charset="2"/>
              <a:buChar char="Ø"/>
            </a:pPr>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Intervencionizam</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 sistem mjera (instrmenata) i politike vanjske trgovine jedne zemlje u odnosu na okurženje.  </a:t>
            </a:r>
          </a:p>
          <a:p>
            <a:pPr marL="285750" indent="-285750" algn="just">
              <a:buFont typeface="Wingdings" panose="05000000000000000000" pitchFamily="2" charset="2"/>
              <a:buChar char="Ø"/>
            </a:pPr>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Protekcionizam</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je uži pojam od intervencionizma, i definiše se sistem mjera i instrumenata vanjske trgovine koji ima za cilj zaštitu domaće privrede.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310" y="4648383"/>
            <a:ext cx="911514" cy="595522"/>
          </a:xfrm>
          <a:prstGeom prst="rect">
            <a:avLst/>
          </a:prstGeom>
        </p:spPr>
      </p:pic>
      <p:sp>
        <p:nvSpPr>
          <p:cNvPr id="8" name="Title 1"/>
          <p:cNvSpPr txBox="1">
            <a:spLocks/>
          </p:cNvSpPr>
          <p:nvPr/>
        </p:nvSpPr>
        <p:spPr>
          <a:xfrm>
            <a:off x="2521527" y="3195597"/>
            <a:ext cx="6456394" cy="2214021"/>
          </a:xfrm>
          <a:prstGeom prst="rect">
            <a:avLst/>
          </a:prstGeom>
          <a:ln>
            <a:solidFill>
              <a:schemeClr val="accent3">
                <a:lumMod val="75000"/>
              </a:schemeClr>
            </a:solidFill>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a:t>
            </a:r>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Ciljevi protekcionističkih mjera su ∆ kategorija</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a:t>
            </a:r>
          </a:p>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Ciljevi protekcionističkih mjera mogu biti: ↑proizvodnje, ↑zaposlenosti, uravnoteženje platnog bilansa, stabilnost deviznog kursa, supstitucija tokova izvoza i uvoza.... </a:t>
            </a:r>
          </a:p>
          <a:p>
            <a:pPr marL="285750" indent="-285750" algn="just">
              <a:buFont typeface="Wingdings" panose="05000000000000000000" pitchFamily="2" charset="2"/>
              <a:buChar char="Ø"/>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U periodu merkantilizma – ciljevi →zaštita mlade manufakturne proizvodnje </a:t>
            </a:r>
          </a:p>
          <a:p>
            <a:pPr marL="285750" indent="-285750" algn="just">
              <a:buFont typeface="Wingdings" panose="05000000000000000000" pitchFamily="2" charset="2"/>
              <a:buChar char="Ø"/>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U liberalizmu nisu zagovarane protekcionističke mjere </a:t>
            </a:r>
          </a:p>
          <a:p>
            <a:pPr marL="285750" indent="-285750" algn="just">
              <a:buFont typeface="Wingdings" panose="05000000000000000000" pitchFamily="2" charset="2"/>
              <a:buChar char="Ø"/>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U neoklasičnom liberalizmu, zagovaranje zaštite mlade industrije zemalja čiji razvoj kasni u odnsou na razvijene ind.zemlje </a:t>
            </a:r>
          </a:p>
          <a:p>
            <a:pPr algn="just"/>
            <a:endPar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endPar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5" name="Cloud Callout 4"/>
          <p:cNvSpPr/>
          <p:nvPr/>
        </p:nvSpPr>
        <p:spPr>
          <a:xfrm flipH="1">
            <a:off x="71435" y="3149309"/>
            <a:ext cx="2376200" cy="1256436"/>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sz="1600" b="1" dirty="0" smtClean="0">
                <a:solidFill>
                  <a:schemeClr val="tx1"/>
                </a:solidFill>
              </a:rPr>
              <a:t>Šta su ciljevi protekcionističkih mjera???</a:t>
            </a:r>
            <a:endParaRPr lang="en-GB" sz="1600" b="1" dirty="0">
              <a:solidFill>
                <a:schemeClr val="tx1"/>
              </a:solidFill>
            </a:endParaRPr>
          </a:p>
        </p:txBody>
      </p:sp>
      <p:sp>
        <p:nvSpPr>
          <p:cNvPr id="10" name="Title 1"/>
          <p:cNvSpPr txBox="1">
            <a:spLocks/>
          </p:cNvSpPr>
          <p:nvPr/>
        </p:nvSpPr>
        <p:spPr>
          <a:xfrm>
            <a:off x="2521526" y="5597768"/>
            <a:ext cx="6437919" cy="1022254"/>
          </a:xfrm>
          <a:prstGeom prst="rect">
            <a:avLst/>
          </a:prstGeom>
          <a:ln>
            <a:solidFill>
              <a:schemeClr val="accent3">
                <a:lumMod val="75000"/>
              </a:schemeClr>
            </a:solidFill>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a:t>
            </a:r>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Postojanje nacionalnog ili ekonomskog regionalnog prostora i definisanog cilja zaštite. </a:t>
            </a:r>
          </a:p>
          <a:p>
            <a:pPr algn="just"/>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PP: ≠u konkurentnosti, ≠u dinamici i strukturi privredno razvoja, ≠sitema deviznih kurseva, ∆ u ponađšanju, ∆u potrebama i ukusu potrošača...</a:t>
            </a:r>
            <a:endPar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35435" y="4676123"/>
            <a:ext cx="544929" cy="545761"/>
          </a:xfrm>
          <a:prstGeom prst="rect">
            <a:avLst/>
          </a:prstGeom>
        </p:spPr>
      </p:pic>
      <p:sp>
        <p:nvSpPr>
          <p:cNvPr id="9" name="Oval Callout 8"/>
          <p:cNvSpPr/>
          <p:nvPr/>
        </p:nvSpPr>
        <p:spPr>
          <a:xfrm flipH="1">
            <a:off x="92375" y="5336270"/>
            <a:ext cx="2447622" cy="1162582"/>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sz="1600" b="1" dirty="0" smtClean="0">
                <a:solidFill>
                  <a:schemeClr val="tx1"/>
                </a:solidFill>
              </a:rPr>
              <a:t>Šta su pretpostavke protekcionizma???</a:t>
            </a:r>
            <a:endParaRPr lang="en-GB" sz="1600" b="1" dirty="0">
              <a:solidFill>
                <a:schemeClr val="tx1"/>
              </a:solidFill>
            </a:endParaRPr>
          </a:p>
        </p:txBody>
      </p:sp>
    </p:spTree>
    <p:extLst>
      <p:ext uri="{BB962C8B-B14F-4D97-AF65-F5344CB8AC3E}">
        <p14:creationId xmlns:p14="http://schemas.microsoft.com/office/powerpoint/2010/main" val="2169749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33</a:t>
            </a:fld>
            <a:endParaRPr lang="en-US" dirty="0"/>
          </a:p>
        </p:txBody>
      </p:sp>
      <p:pic>
        <p:nvPicPr>
          <p:cNvPr id="3" name="Picture 2" descr="Što je integracija? Međunarodna ekonomska integracija - Poslovni port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4691" y="4726664"/>
            <a:ext cx="1699557" cy="827537"/>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94651" y="126819"/>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Oblici i vrste instrumenata zaštite </a:t>
            </a:r>
            <a:endParaRPr lang="en-GB" sz="2000" b="1" i="1" dirty="0">
              <a:solidFill>
                <a:schemeClr val="bg2">
                  <a:lumMod val="25000"/>
                </a:schemeClr>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7043" t="-1616" r="34278" b="1616"/>
          <a:stretch/>
        </p:blipFill>
        <p:spPr>
          <a:xfrm>
            <a:off x="4949780" y="1203588"/>
            <a:ext cx="1136073" cy="1031612"/>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2218"/>
          <a:stretch/>
        </p:blipFill>
        <p:spPr>
          <a:xfrm>
            <a:off x="502515" y="1203588"/>
            <a:ext cx="1085273" cy="1151685"/>
          </a:xfrm>
          <a:prstGeom prst="rect">
            <a:avLst/>
          </a:prstGeom>
        </p:spPr>
      </p:pic>
      <p:sp>
        <p:nvSpPr>
          <p:cNvPr id="7" name="Title 1"/>
          <p:cNvSpPr txBox="1">
            <a:spLocks/>
          </p:cNvSpPr>
          <p:nvPr/>
        </p:nvSpPr>
        <p:spPr>
          <a:xfrm>
            <a:off x="502515" y="785159"/>
            <a:ext cx="7154430" cy="322627"/>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Zaštita u međunarodnoj razmjeni može da bude: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8" name="Title 1"/>
          <p:cNvSpPr txBox="1">
            <a:spLocks/>
          </p:cNvSpPr>
          <p:nvPr/>
        </p:nvSpPr>
        <p:spPr>
          <a:xfrm>
            <a:off x="1726333" y="1203588"/>
            <a:ext cx="2735831" cy="303358"/>
          </a:xfrm>
          <a:prstGeom prst="rect">
            <a:avLst/>
          </a:prstGeom>
          <a:solidFill>
            <a:schemeClr val="accent6">
              <a:lumMod val="20000"/>
              <a:lumOff val="80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r-Latn-BA" sz="1800" dirty="0" smtClean="0">
                <a:solidFill>
                  <a:schemeClr val="tx1"/>
                </a:solidFill>
                <a:latin typeface="Times New Roman" panose="02020603050405020304" pitchFamily="18" charset="0"/>
                <a:cs typeface="Times New Roman" panose="02020603050405020304" pitchFamily="18" charset="0"/>
              </a:rPr>
              <a:t>Oblik </a:t>
            </a:r>
            <a:r>
              <a:rPr lang="sr-Latn-BA" sz="1800" b="1" i="1" dirty="0" smtClean="0">
                <a:solidFill>
                  <a:schemeClr val="tx1"/>
                </a:solidFill>
                <a:latin typeface="Times New Roman" panose="02020603050405020304" pitchFamily="18" charset="0"/>
                <a:cs typeface="Times New Roman" panose="02020603050405020304" pitchFamily="18" charset="0"/>
              </a:rPr>
              <a:t>pasivne</a:t>
            </a:r>
            <a:r>
              <a:rPr lang="sr-Latn-BA" sz="1800" dirty="0" smtClean="0">
                <a:solidFill>
                  <a:schemeClr val="tx1"/>
                </a:solidFill>
                <a:latin typeface="Times New Roman" panose="02020603050405020304" pitchFamily="18" charset="0"/>
                <a:cs typeface="Times New Roman" panose="02020603050405020304" pitchFamily="18" charset="0"/>
              </a:rPr>
              <a:t> zaštite </a:t>
            </a:r>
            <a:endParaRPr lang="sr-Latn-BA" sz="1600" b="1" dirty="0" smtClean="0">
              <a:solidFill>
                <a:schemeClr val="tx1"/>
              </a:solidFill>
              <a:latin typeface="Times New Roman" panose="02020603050405020304" pitchFamily="18" charset="0"/>
              <a:cs typeface="Times New Roman" panose="02020603050405020304" pitchFamily="18" charset="0"/>
            </a:endParaRPr>
          </a:p>
        </p:txBody>
      </p:sp>
      <p:sp>
        <p:nvSpPr>
          <p:cNvPr id="9" name="Title 1"/>
          <p:cNvSpPr txBox="1">
            <a:spLocks/>
          </p:cNvSpPr>
          <p:nvPr/>
        </p:nvSpPr>
        <p:spPr>
          <a:xfrm>
            <a:off x="6202307" y="1203588"/>
            <a:ext cx="2734831" cy="303358"/>
          </a:xfrm>
          <a:prstGeom prst="rect">
            <a:avLst/>
          </a:prstGeom>
          <a:solidFill>
            <a:schemeClr val="accent6">
              <a:lumMod val="20000"/>
              <a:lumOff val="80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r-Latn-BA" sz="1800" dirty="0" smtClean="0">
                <a:solidFill>
                  <a:schemeClr val="tx1"/>
                </a:solidFill>
                <a:latin typeface="Times New Roman" panose="02020603050405020304" pitchFamily="18" charset="0"/>
                <a:cs typeface="Times New Roman" panose="02020603050405020304" pitchFamily="18" charset="0"/>
              </a:rPr>
              <a:t>Oblik </a:t>
            </a:r>
            <a:r>
              <a:rPr lang="sr-Latn-BA" sz="1800" b="1" i="1" dirty="0" smtClean="0">
                <a:solidFill>
                  <a:schemeClr val="tx1"/>
                </a:solidFill>
                <a:latin typeface="Times New Roman" panose="02020603050405020304" pitchFamily="18" charset="0"/>
                <a:cs typeface="Times New Roman" panose="02020603050405020304" pitchFamily="18" charset="0"/>
              </a:rPr>
              <a:t>aktivne</a:t>
            </a:r>
            <a:r>
              <a:rPr lang="sr-Latn-BA" sz="1800" dirty="0" smtClean="0">
                <a:solidFill>
                  <a:schemeClr val="tx1"/>
                </a:solidFill>
                <a:latin typeface="Times New Roman" panose="02020603050405020304" pitchFamily="18" charset="0"/>
                <a:cs typeface="Times New Roman" panose="02020603050405020304" pitchFamily="18" charset="0"/>
              </a:rPr>
              <a:t> zaštite </a:t>
            </a:r>
            <a:endParaRPr lang="sr-Latn-BA" sz="1600" b="1" dirty="0" smtClean="0">
              <a:solidFill>
                <a:schemeClr val="tx1"/>
              </a:solidFill>
              <a:latin typeface="Times New Roman" panose="02020603050405020304" pitchFamily="18" charset="0"/>
              <a:cs typeface="Times New Roman" panose="02020603050405020304" pitchFamily="18" charset="0"/>
            </a:endParaRPr>
          </a:p>
        </p:txBody>
      </p:sp>
      <p:sp>
        <p:nvSpPr>
          <p:cNvPr id="10" name="Title 1"/>
          <p:cNvSpPr txBox="1">
            <a:spLocks/>
          </p:cNvSpPr>
          <p:nvPr/>
        </p:nvSpPr>
        <p:spPr>
          <a:xfrm>
            <a:off x="1726333" y="1631876"/>
            <a:ext cx="2735832" cy="603324"/>
          </a:xfrm>
          <a:prstGeom prst="rect">
            <a:avLst/>
          </a:prstGeom>
          <a:solidFill>
            <a:schemeClr val="accent6">
              <a:lumMod val="20000"/>
              <a:lumOff val="80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r-Latn-BA" sz="1800" dirty="0" smtClean="0">
                <a:solidFill>
                  <a:schemeClr val="tx1"/>
                </a:solidFill>
                <a:latin typeface="Times New Roman" panose="02020603050405020304" pitchFamily="18" charset="0"/>
                <a:cs typeface="Times New Roman" panose="02020603050405020304" pitchFamily="18" charset="0"/>
              </a:rPr>
              <a:t>Instrumenti koji djeluju na ↓ uvoza </a:t>
            </a:r>
            <a:endParaRPr lang="sr-Latn-BA" sz="1600" b="1" dirty="0" smtClean="0">
              <a:solidFill>
                <a:schemeClr val="tx1"/>
              </a:solidFill>
              <a:latin typeface="Times New Roman" panose="02020603050405020304" pitchFamily="18" charset="0"/>
              <a:cs typeface="Times New Roman" panose="02020603050405020304" pitchFamily="18" charset="0"/>
            </a:endParaRPr>
          </a:p>
        </p:txBody>
      </p:sp>
      <p:sp>
        <p:nvSpPr>
          <p:cNvPr id="11" name="Title 1"/>
          <p:cNvSpPr txBox="1">
            <a:spLocks/>
          </p:cNvSpPr>
          <p:nvPr/>
        </p:nvSpPr>
        <p:spPr>
          <a:xfrm>
            <a:off x="6202308" y="1602748"/>
            <a:ext cx="2735832" cy="603324"/>
          </a:xfrm>
          <a:prstGeom prst="rect">
            <a:avLst/>
          </a:prstGeom>
          <a:solidFill>
            <a:schemeClr val="accent6">
              <a:lumMod val="20000"/>
              <a:lumOff val="80000"/>
            </a:schemeClr>
          </a:solidFill>
          <a:ln w="28575">
            <a:solidFill>
              <a:schemeClr val="accent1">
                <a:lumMod val="50000"/>
              </a:schemeClr>
            </a:solidFill>
            <a:prstDash val="sysDot"/>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r-Latn-BA" sz="1800" dirty="0" smtClean="0">
                <a:solidFill>
                  <a:schemeClr val="tx1"/>
                </a:solidFill>
                <a:latin typeface="Times New Roman" panose="02020603050405020304" pitchFamily="18" charset="0"/>
                <a:cs typeface="Times New Roman" panose="02020603050405020304" pitchFamily="18" charset="0"/>
              </a:rPr>
              <a:t>Instrumenti koji djeluju na ↑ (stimulisanje) izvoza  </a:t>
            </a:r>
            <a:endParaRPr lang="sr-Latn-BA" sz="1600" b="1" dirty="0" smtClean="0">
              <a:solidFill>
                <a:schemeClr val="tx1"/>
              </a:solidFill>
              <a:latin typeface="Times New Roman" panose="02020603050405020304" pitchFamily="18" charset="0"/>
              <a:cs typeface="Times New Roman" panose="02020603050405020304" pitchFamily="18" charset="0"/>
            </a:endParaRPr>
          </a:p>
        </p:txBody>
      </p:sp>
      <p:sp>
        <p:nvSpPr>
          <p:cNvPr id="12" name="Title 1"/>
          <p:cNvSpPr txBox="1">
            <a:spLocks/>
          </p:cNvSpPr>
          <p:nvPr/>
        </p:nvSpPr>
        <p:spPr>
          <a:xfrm>
            <a:off x="571307" y="2506700"/>
            <a:ext cx="3890857" cy="381948"/>
          </a:xfrm>
          <a:prstGeom prst="rect">
            <a:avLst/>
          </a:prstGeom>
          <a:solidFill>
            <a:schemeClr val="bg1">
              <a:lumMod val="8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r-Latn-BA" sz="1600" b="1" i="1" dirty="0" smtClean="0">
                <a:solidFill>
                  <a:schemeClr val="tx2"/>
                </a:solidFill>
                <a:latin typeface="Times New Roman" panose="02020603050405020304" pitchFamily="18" charset="0"/>
                <a:cs typeface="Times New Roman" panose="02020603050405020304" pitchFamily="18" charset="0"/>
              </a:rPr>
              <a:t>Instrumenti kvalitativnog oblika zaštite </a:t>
            </a:r>
          </a:p>
        </p:txBody>
      </p:sp>
      <p:sp>
        <p:nvSpPr>
          <p:cNvPr id="13" name="Title 1"/>
          <p:cNvSpPr txBox="1">
            <a:spLocks/>
          </p:cNvSpPr>
          <p:nvPr/>
        </p:nvSpPr>
        <p:spPr>
          <a:xfrm>
            <a:off x="571307" y="3616682"/>
            <a:ext cx="3890857" cy="381948"/>
          </a:xfrm>
          <a:prstGeom prst="rect">
            <a:avLst/>
          </a:prstGeom>
          <a:solidFill>
            <a:schemeClr val="bg1">
              <a:lumMod val="8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r-Latn-BA" sz="1600" b="1" i="1" dirty="0" smtClean="0">
                <a:solidFill>
                  <a:schemeClr val="tx2"/>
                </a:solidFill>
                <a:latin typeface="Times New Roman" panose="02020603050405020304" pitchFamily="18" charset="0"/>
                <a:cs typeface="Times New Roman" panose="02020603050405020304" pitchFamily="18" charset="0"/>
              </a:rPr>
              <a:t>Instrumenti kvantitativnog  oblika zaštite </a:t>
            </a:r>
          </a:p>
        </p:txBody>
      </p:sp>
      <p:sp>
        <p:nvSpPr>
          <p:cNvPr id="14" name="Title 1"/>
          <p:cNvSpPr txBox="1">
            <a:spLocks/>
          </p:cNvSpPr>
          <p:nvPr/>
        </p:nvSpPr>
        <p:spPr>
          <a:xfrm>
            <a:off x="1237673" y="2994859"/>
            <a:ext cx="3224489" cy="533431"/>
          </a:xfrm>
          <a:prstGeom prst="rect">
            <a:avLst/>
          </a:prstGeom>
        </p:spPr>
        <p:style>
          <a:lnRef idx="2">
            <a:schemeClr val="accent2"/>
          </a:lnRef>
          <a:fillRef idx="1">
            <a:schemeClr val="lt1"/>
          </a:fillRef>
          <a:effectRef idx="0">
            <a:schemeClr val="accent2"/>
          </a:effectRef>
          <a:fontRef idx="minor">
            <a:schemeClr val="dk1"/>
          </a:fontRef>
        </p:style>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r-Latn-BA" sz="1600" dirty="0" smtClean="0">
                <a:solidFill>
                  <a:schemeClr val="tx2"/>
                </a:solidFill>
                <a:latin typeface="Times New Roman" panose="02020603050405020304" pitchFamily="18" charset="0"/>
                <a:cs typeface="Times New Roman" panose="02020603050405020304" pitchFamily="18" charset="0"/>
              </a:rPr>
              <a:t>Djeluju na formiranje uvoznih cjena (carine) </a:t>
            </a:r>
          </a:p>
        </p:txBody>
      </p:sp>
      <p:sp>
        <p:nvSpPr>
          <p:cNvPr id="15" name="Bent Arrow 14"/>
          <p:cNvSpPr/>
          <p:nvPr/>
        </p:nvSpPr>
        <p:spPr>
          <a:xfrm flipV="1">
            <a:off x="654338" y="2906467"/>
            <a:ext cx="583335" cy="52946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Title 1"/>
          <p:cNvSpPr txBox="1">
            <a:spLocks/>
          </p:cNvSpPr>
          <p:nvPr/>
        </p:nvSpPr>
        <p:spPr>
          <a:xfrm>
            <a:off x="1237673" y="4088335"/>
            <a:ext cx="3224489" cy="382066"/>
          </a:xfrm>
          <a:prstGeom prst="rect">
            <a:avLst/>
          </a:prstGeom>
        </p:spPr>
        <p:style>
          <a:lnRef idx="2">
            <a:schemeClr val="accent2"/>
          </a:lnRef>
          <a:fillRef idx="1">
            <a:schemeClr val="lt1"/>
          </a:fillRef>
          <a:effectRef idx="0">
            <a:schemeClr val="accent2"/>
          </a:effectRef>
          <a:fontRef idx="minor">
            <a:schemeClr val="dk1"/>
          </a:fontRef>
        </p:style>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r-Latn-BA" sz="1600" dirty="0" smtClean="0">
                <a:solidFill>
                  <a:schemeClr val="tx2"/>
                </a:solidFill>
                <a:latin typeface="Times New Roman" panose="02020603050405020304" pitchFamily="18" charset="0"/>
                <a:cs typeface="Times New Roman" panose="02020603050405020304" pitchFamily="18" charset="0"/>
              </a:rPr>
              <a:t>Djeluju regulišući Q uvoza </a:t>
            </a:r>
          </a:p>
        </p:txBody>
      </p:sp>
      <p:sp>
        <p:nvSpPr>
          <p:cNvPr id="17" name="Bent Arrow 16"/>
          <p:cNvSpPr/>
          <p:nvPr/>
        </p:nvSpPr>
        <p:spPr>
          <a:xfrm flipV="1">
            <a:off x="654337" y="3966869"/>
            <a:ext cx="583335" cy="52946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Title 1"/>
          <p:cNvSpPr txBox="1">
            <a:spLocks/>
          </p:cNvSpPr>
          <p:nvPr/>
        </p:nvSpPr>
        <p:spPr>
          <a:xfrm>
            <a:off x="4923069" y="2494477"/>
            <a:ext cx="3890857" cy="381948"/>
          </a:xfrm>
          <a:prstGeom prst="rect">
            <a:avLst/>
          </a:prstGeom>
          <a:solidFill>
            <a:schemeClr val="bg1">
              <a:lumMod val="8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r-Latn-BA" sz="1600" b="1" i="1" dirty="0" smtClean="0">
                <a:solidFill>
                  <a:schemeClr val="tx2"/>
                </a:solidFill>
                <a:latin typeface="Times New Roman" panose="02020603050405020304" pitchFamily="18" charset="0"/>
                <a:cs typeface="Times New Roman" panose="02020603050405020304" pitchFamily="18" charset="0"/>
              </a:rPr>
              <a:t>Instrumenti kvalitativnog oblika zaštite </a:t>
            </a:r>
          </a:p>
        </p:txBody>
      </p:sp>
      <p:sp>
        <p:nvSpPr>
          <p:cNvPr id="19" name="Title 1"/>
          <p:cNvSpPr txBox="1">
            <a:spLocks/>
          </p:cNvSpPr>
          <p:nvPr/>
        </p:nvSpPr>
        <p:spPr>
          <a:xfrm>
            <a:off x="4949780" y="3584921"/>
            <a:ext cx="3890857" cy="381948"/>
          </a:xfrm>
          <a:prstGeom prst="rect">
            <a:avLst/>
          </a:prstGeom>
          <a:solidFill>
            <a:schemeClr val="bg1">
              <a:lumMod val="8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r-Latn-BA" sz="1600" b="1" i="1" dirty="0" smtClean="0">
                <a:solidFill>
                  <a:schemeClr val="tx2"/>
                </a:solidFill>
                <a:latin typeface="Times New Roman" panose="02020603050405020304" pitchFamily="18" charset="0"/>
                <a:cs typeface="Times New Roman" panose="02020603050405020304" pitchFamily="18" charset="0"/>
              </a:rPr>
              <a:t>Instrumenti kvantitativnog  oblika zaštite </a:t>
            </a:r>
          </a:p>
        </p:txBody>
      </p:sp>
      <p:sp>
        <p:nvSpPr>
          <p:cNvPr id="20" name="Bent Arrow 19"/>
          <p:cNvSpPr/>
          <p:nvPr/>
        </p:nvSpPr>
        <p:spPr>
          <a:xfrm flipH="1" flipV="1">
            <a:off x="8100292" y="2994859"/>
            <a:ext cx="548120" cy="569386"/>
          </a:xfrm>
          <a:prstGeom prst="ben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solidFill>
                <a:schemeClr val="tx1"/>
              </a:solidFill>
            </a:endParaRPr>
          </a:p>
        </p:txBody>
      </p:sp>
      <p:sp>
        <p:nvSpPr>
          <p:cNvPr id="21" name="Title 1"/>
          <p:cNvSpPr txBox="1">
            <a:spLocks/>
          </p:cNvSpPr>
          <p:nvPr/>
        </p:nvSpPr>
        <p:spPr>
          <a:xfrm>
            <a:off x="4832431" y="2977915"/>
            <a:ext cx="3224489" cy="533431"/>
          </a:xfrm>
          <a:prstGeom prst="rect">
            <a:avLst/>
          </a:prstGeom>
        </p:spPr>
        <p:style>
          <a:lnRef idx="2">
            <a:schemeClr val="accent4"/>
          </a:lnRef>
          <a:fillRef idx="1">
            <a:schemeClr val="lt1"/>
          </a:fillRef>
          <a:effectRef idx="0">
            <a:schemeClr val="accent4"/>
          </a:effectRef>
          <a:fontRef idx="minor">
            <a:schemeClr val="dk1"/>
          </a:fontRef>
        </p:style>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r-Latn-BA" sz="1600" dirty="0" smtClean="0">
                <a:solidFill>
                  <a:schemeClr val="tx2"/>
                </a:solidFill>
                <a:latin typeface="Times New Roman" panose="02020603050405020304" pitchFamily="18" charset="0"/>
                <a:cs typeface="Times New Roman" panose="02020603050405020304" pitchFamily="18" charset="0"/>
              </a:rPr>
              <a:t>Djeluju na formiranje izvoznih cijena </a:t>
            </a:r>
          </a:p>
        </p:txBody>
      </p:sp>
      <p:sp>
        <p:nvSpPr>
          <p:cNvPr id="22" name="Title 1"/>
          <p:cNvSpPr txBox="1">
            <a:spLocks/>
          </p:cNvSpPr>
          <p:nvPr/>
        </p:nvSpPr>
        <p:spPr>
          <a:xfrm>
            <a:off x="4875803" y="4042978"/>
            <a:ext cx="3224489" cy="362767"/>
          </a:xfrm>
          <a:prstGeom prst="rect">
            <a:avLst/>
          </a:prstGeom>
        </p:spPr>
        <p:style>
          <a:lnRef idx="2">
            <a:schemeClr val="accent4"/>
          </a:lnRef>
          <a:fillRef idx="1">
            <a:schemeClr val="lt1"/>
          </a:fillRef>
          <a:effectRef idx="0">
            <a:schemeClr val="accent4"/>
          </a:effectRef>
          <a:fontRef idx="minor">
            <a:schemeClr val="dk1"/>
          </a:fontRef>
        </p:style>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r-Latn-BA" sz="1600" dirty="0" smtClean="0">
                <a:solidFill>
                  <a:schemeClr val="tx2"/>
                </a:solidFill>
                <a:latin typeface="Times New Roman" panose="02020603050405020304" pitchFamily="18" charset="0"/>
                <a:cs typeface="Times New Roman" panose="02020603050405020304" pitchFamily="18" charset="0"/>
              </a:rPr>
              <a:t>Djeluju regulišući Q izvoza </a:t>
            </a:r>
          </a:p>
        </p:txBody>
      </p:sp>
      <p:sp>
        <p:nvSpPr>
          <p:cNvPr id="23" name="Bent Arrow 22"/>
          <p:cNvSpPr/>
          <p:nvPr/>
        </p:nvSpPr>
        <p:spPr>
          <a:xfrm flipH="1" flipV="1">
            <a:off x="8100292" y="3881423"/>
            <a:ext cx="548120" cy="524322"/>
          </a:xfrm>
          <a:prstGeom prst="ben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solidFill>
                <a:schemeClr val="tx1"/>
              </a:solidFill>
            </a:endParaRPr>
          </a:p>
        </p:txBody>
      </p:sp>
      <p:sp>
        <p:nvSpPr>
          <p:cNvPr id="24" name="Oval 23"/>
          <p:cNvSpPr/>
          <p:nvPr/>
        </p:nvSpPr>
        <p:spPr>
          <a:xfrm>
            <a:off x="3660165" y="5293218"/>
            <a:ext cx="2018320" cy="748145"/>
          </a:xfrm>
          <a:prstGeom prst="ellipse">
            <a:avLst/>
          </a:prstGeom>
          <a:solidFill>
            <a:srgbClr val="0070C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sr-Latn-BA" dirty="0" smtClean="0"/>
              <a:t>Carine ... </a:t>
            </a:r>
            <a:endParaRPr lang="en-GB" dirty="0"/>
          </a:p>
        </p:txBody>
      </p:sp>
      <p:sp>
        <p:nvSpPr>
          <p:cNvPr id="25" name="Oval 24"/>
          <p:cNvSpPr/>
          <p:nvPr/>
        </p:nvSpPr>
        <p:spPr>
          <a:xfrm>
            <a:off x="6569557" y="5849852"/>
            <a:ext cx="2018320" cy="74814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sr-Latn-BA" dirty="0" smtClean="0"/>
              <a:t>Necarinske barijere ....</a:t>
            </a:r>
            <a:endParaRPr lang="en-GB" dirty="0"/>
          </a:p>
        </p:txBody>
      </p:sp>
    </p:spTree>
    <p:extLst>
      <p:ext uri="{BB962C8B-B14F-4D97-AF65-F5344CB8AC3E}">
        <p14:creationId xmlns:p14="http://schemas.microsoft.com/office/powerpoint/2010/main" val="11801299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34</a:t>
            </a:fld>
            <a:endParaRPr lang="en-US" dirty="0"/>
          </a:p>
        </p:txBody>
      </p:sp>
      <p:sp>
        <p:nvSpPr>
          <p:cNvPr id="3" name="Rounded Rectangle 2"/>
          <p:cNvSpPr/>
          <p:nvPr/>
        </p:nvSpPr>
        <p:spPr>
          <a:xfrm>
            <a:off x="194651" y="126819"/>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Oblici i vrste instrumenata zaštite </a:t>
            </a:r>
            <a:endParaRPr lang="en-GB" sz="2000" b="1" i="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4" name="Oval 3"/>
          <p:cNvSpPr/>
          <p:nvPr/>
        </p:nvSpPr>
        <p:spPr>
          <a:xfrm>
            <a:off x="492092" y="1007545"/>
            <a:ext cx="2018320" cy="74814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sr-Latn-BA" dirty="0" smtClean="0"/>
              <a:t>Carine ... </a:t>
            </a:r>
            <a:endParaRPr lang="en-GB" dirty="0"/>
          </a:p>
        </p:txBody>
      </p:sp>
      <p:sp>
        <p:nvSpPr>
          <p:cNvPr id="5" name="Title 1"/>
          <p:cNvSpPr txBox="1">
            <a:spLocks/>
          </p:cNvSpPr>
          <p:nvPr/>
        </p:nvSpPr>
        <p:spPr>
          <a:xfrm>
            <a:off x="2510412" y="858311"/>
            <a:ext cx="6400799" cy="2293318"/>
          </a:xfrm>
          <a:prstGeom prst="rect">
            <a:avLst/>
          </a:prstGeom>
        </p:spPr>
        <p:style>
          <a:lnRef idx="2">
            <a:schemeClr val="accent2"/>
          </a:lnRef>
          <a:fillRef idx="1">
            <a:schemeClr val="lt1"/>
          </a:fillRef>
          <a:effectRef idx="0">
            <a:schemeClr val="accent2"/>
          </a:effectRef>
          <a:fontRef idx="minor">
            <a:schemeClr val="dk1"/>
          </a:fontRef>
        </p:style>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indent="-285750">
              <a:buFont typeface="Wingdings" panose="05000000000000000000" pitchFamily="2" charset="2"/>
              <a:buChar char="§"/>
            </a:pPr>
            <a:r>
              <a:rPr lang="sr-Latn-BA" sz="1600" dirty="0" smtClean="0">
                <a:solidFill>
                  <a:schemeClr val="tx2"/>
                </a:solidFill>
                <a:latin typeface="Times New Roman" panose="02020603050405020304" pitchFamily="18" charset="0"/>
                <a:cs typeface="Times New Roman" panose="02020603050405020304" pitchFamily="18" charset="0"/>
              </a:rPr>
              <a:t>Instrument zaštitne politike nacionalnih ili regionalnih ekonomija, prihvaćen međunarodnim konvencijama u domenu spoljnotrgovinske politike. </a:t>
            </a:r>
          </a:p>
          <a:p>
            <a:pPr marL="285750" indent="-285750">
              <a:buFont typeface="Wingdings" panose="05000000000000000000" pitchFamily="2" charset="2"/>
              <a:buChar char="§"/>
            </a:pPr>
            <a:r>
              <a:rPr lang="sr-Latn-BA" sz="1600" dirty="0" smtClean="0">
                <a:solidFill>
                  <a:schemeClr val="tx2"/>
                </a:solidFill>
                <a:latin typeface="Times New Roman" panose="02020603050405020304" pitchFamily="18" charset="0"/>
                <a:cs typeface="Times New Roman" panose="02020603050405020304" pitchFamily="18" charset="0"/>
              </a:rPr>
              <a:t>Djeluje tržišno (nema restriktivno dejstvo)- na bazi reagovanja tržišta na povećanje cijena uvoza, </a:t>
            </a:r>
          </a:p>
          <a:p>
            <a:pPr marL="285750" indent="-285750">
              <a:buFont typeface="Wingdings" panose="05000000000000000000" pitchFamily="2" charset="2"/>
              <a:buChar char="§"/>
            </a:pPr>
            <a:r>
              <a:rPr lang="sr-Latn-BA" sz="1600" dirty="0" smtClean="0">
                <a:solidFill>
                  <a:schemeClr val="tx2"/>
                </a:solidFill>
                <a:latin typeface="Times New Roman" panose="02020603050405020304" pitchFamily="18" charset="0"/>
                <a:cs typeface="Times New Roman" panose="02020603050405020304" pitchFamily="18" charset="0"/>
              </a:rPr>
              <a:t>Prednosti:</a:t>
            </a:r>
          </a:p>
          <a:p>
            <a:r>
              <a:rPr lang="sr-Latn-BA" sz="1600" dirty="0" smtClean="0">
                <a:solidFill>
                  <a:schemeClr val="tx2"/>
                </a:solidFill>
                <a:latin typeface="Times New Roman" panose="02020603050405020304" pitchFamily="18" charset="0"/>
                <a:cs typeface="Times New Roman" panose="02020603050405020304" pitchFamily="18" charset="0"/>
              </a:rPr>
              <a:t>    a) U vidu stabilnosti (unaprijed poznata carinska stopa, </a:t>
            </a:r>
          </a:p>
          <a:p>
            <a:r>
              <a:rPr lang="sr-Latn-BA" sz="1600" dirty="0" smtClean="0">
                <a:solidFill>
                  <a:schemeClr val="tx2"/>
                </a:solidFill>
                <a:latin typeface="Times New Roman" panose="02020603050405020304" pitchFamily="18" charset="0"/>
                <a:cs typeface="Times New Roman" panose="02020603050405020304" pitchFamily="18" charset="0"/>
              </a:rPr>
              <a:t> unificirana pravila carinske politike), </a:t>
            </a:r>
          </a:p>
          <a:p>
            <a:r>
              <a:rPr lang="sr-Latn-BA" sz="1600" dirty="0">
                <a:solidFill>
                  <a:schemeClr val="tx2"/>
                </a:solidFill>
                <a:latin typeface="Times New Roman" panose="02020603050405020304" pitchFamily="18" charset="0"/>
                <a:cs typeface="Times New Roman" panose="02020603050405020304" pitchFamily="18" charset="0"/>
              </a:rPr>
              <a:t> </a:t>
            </a:r>
            <a:r>
              <a:rPr lang="sr-Latn-BA" sz="1600" dirty="0" smtClean="0">
                <a:solidFill>
                  <a:schemeClr val="tx2"/>
                </a:solidFill>
                <a:latin typeface="Times New Roman" panose="02020603050405020304" pitchFamily="18" charset="0"/>
                <a:cs typeface="Times New Roman" panose="02020603050405020304" pitchFamily="18" charset="0"/>
              </a:rPr>
              <a:t>   b) direktno dejstvo (mogućnost mjerljivosti nivoa zaštite).</a:t>
            </a:r>
          </a:p>
        </p:txBody>
      </p:sp>
      <p:sp>
        <p:nvSpPr>
          <p:cNvPr id="6" name="Oval 5"/>
          <p:cNvSpPr/>
          <p:nvPr/>
        </p:nvSpPr>
        <p:spPr>
          <a:xfrm>
            <a:off x="300696" y="3204198"/>
            <a:ext cx="2018320" cy="748145"/>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sr-Latn-BA" dirty="0" smtClean="0"/>
              <a:t>Necarinske barijere..</a:t>
            </a:r>
            <a:endParaRPr lang="en-GB" dirty="0"/>
          </a:p>
        </p:txBody>
      </p:sp>
      <p:sp>
        <p:nvSpPr>
          <p:cNvPr id="7" name="Title 1"/>
          <p:cNvSpPr txBox="1">
            <a:spLocks/>
          </p:cNvSpPr>
          <p:nvPr/>
        </p:nvSpPr>
        <p:spPr>
          <a:xfrm>
            <a:off x="2498436" y="3339727"/>
            <a:ext cx="6400799" cy="638035"/>
          </a:xfrm>
          <a:prstGeom prst="rect">
            <a:avLst/>
          </a:prstGeom>
        </p:spPr>
        <p:style>
          <a:lnRef idx="2">
            <a:schemeClr val="accent2"/>
          </a:lnRef>
          <a:fillRef idx="1">
            <a:schemeClr val="lt1"/>
          </a:fillRef>
          <a:effectRef idx="0">
            <a:schemeClr val="accent2"/>
          </a:effectRef>
          <a:fontRef idx="minor">
            <a:schemeClr val="dk1"/>
          </a:fontRef>
        </p:style>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indent="-285750">
              <a:buFont typeface="Wingdings" panose="05000000000000000000" pitchFamily="2" charset="2"/>
              <a:buChar char="§"/>
            </a:pPr>
            <a:r>
              <a:rPr lang="sr-Latn-BA" sz="1600" dirty="0" smtClean="0">
                <a:solidFill>
                  <a:schemeClr val="tx2"/>
                </a:solidFill>
                <a:latin typeface="Times New Roman" panose="02020603050405020304" pitchFamily="18" charset="0"/>
                <a:cs typeface="Times New Roman" panose="02020603050405020304" pitchFamily="18" charset="0"/>
              </a:rPr>
              <a:t>Skup zaštitinih mjera prisutnih pored postojanja carina.  </a:t>
            </a:r>
          </a:p>
          <a:p>
            <a:pPr marL="285750" indent="-285750">
              <a:buFont typeface="Wingdings" panose="05000000000000000000" pitchFamily="2" charset="2"/>
              <a:buChar char="§"/>
            </a:pPr>
            <a:r>
              <a:rPr lang="sr-Latn-BA" sz="1600" dirty="0" smtClean="0">
                <a:solidFill>
                  <a:schemeClr val="tx2"/>
                </a:solidFill>
                <a:latin typeface="Times New Roman" panose="02020603050405020304" pitchFamily="18" charset="0"/>
                <a:cs typeface="Times New Roman" panose="02020603050405020304" pitchFamily="18" charset="0"/>
              </a:rPr>
              <a:t>Prema načinu dejstva:</a:t>
            </a:r>
          </a:p>
          <a:p>
            <a:endParaRPr lang="sr-Latn-BA" sz="1600" dirty="0" smtClean="0">
              <a:solidFill>
                <a:schemeClr val="tx2"/>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231596" y="4083540"/>
            <a:ext cx="4174150" cy="30526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sr-Latn-BA" sz="1600" dirty="0" smtClean="0">
                <a:solidFill>
                  <a:schemeClr val="tx1"/>
                </a:solidFill>
              </a:rPr>
              <a:t>Instrumenti zaštite </a:t>
            </a:r>
            <a:r>
              <a:rPr lang="sr-Latn-BA" sz="1600" b="1" dirty="0" smtClean="0">
                <a:solidFill>
                  <a:schemeClr val="tx1"/>
                </a:solidFill>
              </a:rPr>
              <a:t>direktnog</a:t>
            </a:r>
            <a:r>
              <a:rPr lang="sr-Latn-BA" sz="1600" dirty="0" smtClean="0">
                <a:solidFill>
                  <a:schemeClr val="tx1"/>
                </a:solidFill>
              </a:rPr>
              <a:t> dejstva </a:t>
            </a:r>
            <a:endParaRPr lang="en-GB" sz="1600" dirty="0">
              <a:solidFill>
                <a:schemeClr val="tx1"/>
              </a:solidFill>
            </a:endParaRPr>
          </a:p>
        </p:txBody>
      </p:sp>
      <p:sp>
        <p:nvSpPr>
          <p:cNvPr id="10" name="Rounded Rectangle 9"/>
          <p:cNvSpPr/>
          <p:nvPr/>
        </p:nvSpPr>
        <p:spPr>
          <a:xfrm>
            <a:off x="4793685" y="4066602"/>
            <a:ext cx="4105549" cy="30526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sr-Latn-BA" sz="1600" dirty="0" smtClean="0">
                <a:solidFill>
                  <a:schemeClr val="tx1"/>
                </a:solidFill>
              </a:rPr>
              <a:t>Instrumenti zaštite </a:t>
            </a:r>
            <a:r>
              <a:rPr lang="sr-Latn-BA" sz="1600" b="1" dirty="0" smtClean="0">
                <a:solidFill>
                  <a:schemeClr val="tx1"/>
                </a:solidFill>
              </a:rPr>
              <a:t>indirektnog</a:t>
            </a:r>
            <a:r>
              <a:rPr lang="sr-Latn-BA" sz="1600" dirty="0" smtClean="0">
                <a:solidFill>
                  <a:schemeClr val="tx1"/>
                </a:solidFill>
              </a:rPr>
              <a:t> dejstva </a:t>
            </a:r>
            <a:endParaRPr lang="en-GB" sz="1600" dirty="0">
              <a:solidFill>
                <a:schemeClr val="tx1"/>
              </a:solidFill>
            </a:endParaRPr>
          </a:p>
        </p:txBody>
      </p:sp>
      <p:sp>
        <p:nvSpPr>
          <p:cNvPr id="11" name="Title 1"/>
          <p:cNvSpPr txBox="1">
            <a:spLocks/>
          </p:cNvSpPr>
          <p:nvPr/>
        </p:nvSpPr>
        <p:spPr>
          <a:xfrm>
            <a:off x="194651" y="4446047"/>
            <a:ext cx="4211094" cy="2270610"/>
          </a:xfrm>
          <a:prstGeom prst="rect">
            <a:avLst/>
          </a:prstGeom>
        </p:spPr>
        <p:style>
          <a:lnRef idx="2">
            <a:schemeClr val="accent2"/>
          </a:lnRef>
          <a:fillRef idx="1">
            <a:schemeClr val="lt1"/>
          </a:fillRef>
          <a:effectRef idx="0">
            <a:schemeClr val="accent2"/>
          </a:effectRef>
          <a:fontRef idx="minor">
            <a:schemeClr val="dk1"/>
          </a:fontRef>
        </p:style>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indent="-342900">
              <a:buFont typeface="Wingdings" panose="05000000000000000000" pitchFamily="2" charset="2"/>
              <a:buChar char="ü"/>
            </a:pPr>
            <a:r>
              <a:rPr lang="sr-Latn-BA" sz="1600" dirty="0" smtClean="0">
                <a:solidFill>
                  <a:schemeClr val="tx2"/>
                </a:solidFill>
                <a:latin typeface="Times New Roman" panose="02020603050405020304" pitchFamily="18" charset="0"/>
                <a:cs typeface="Times New Roman" panose="02020603050405020304" pitchFamily="18" charset="0"/>
              </a:rPr>
              <a:t>Djeluju direktno </a:t>
            </a:r>
          </a:p>
          <a:p>
            <a:pPr marL="342900" indent="-342900">
              <a:buFont typeface="Wingdings" panose="05000000000000000000" pitchFamily="2" charset="2"/>
              <a:buChar char="ü"/>
            </a:pPr>
            <a:r>
              <a:rPr lang="sr-Latn-BA" sz="1600" dirty="0" smtClean="0">
                <a:solidFill>
                  <a:schemeClr val="tx2"/>
                </a:solidFill>
                <a:latin typeface="Times New Roman" panose="02020603050405020304" pitchFamily="18" charset="0"/>
                <a:cs typeface="Times New Roman" panose="02020603050405020304" pitchFamily="18" charset="0"/>
              </a:rPr>
              <a:t>Neposredna dejstvo na zaštitu domaće privrede</a:t>
            </a:r>
          </a:p>
          <a:p>
            <a:pPr marL="342900" indent="-342900">
              <a:buFont typeface="Wingdings" panose="05000000000000000000" pitchFamily="2" charset="2"/>
              <a:buChar char="ü"/>
            </a:pPr>
            <a:r>
              <a:rPr lang="sr-Latn-BA" sz="1600" dirty="0" smtClean="0">
                <a:solidFill>
                  <a:schemeClr val="tx2"/>
                </a:solidFill>
                <a:latin typeface="Times New Roman" panose="02020603050405020304" pitchFamily="18" charset="0"/>
                <a:cs typeface="Times New Roman" panose="02020603050405020304" pitchFamily="18" charset="0"/>
              </a:rPr>
              <a:t>ograničavanje Uvoza (kontigenti, kvote, dozvole uvoza, zabrane uvoza,</a:t>
            </a:r>
          </a:p>
          <a:p>
            <a:pPr marL="342900" indent="-342900">
              <a:buFont typeface="Wingdings" panose="05000000000000000000" pitchFamily="2" charset="2"/>
              <a:buChar char="ü"/>
            </a:pPr>
            <a:r>
              <a:rPr lang="sr-Latn-BA" sz="1600" smtClean="0">
                <a:solidFill>
                  <a:schemeClr val="tx2"/>
                </a:solidFill>
                <a:latin typeface="Times New Roman" panose="02020603050405020304" pitchFamily="18" charset="0"/>
                <a:cs typeface="Times New Roman" panose="02020603050405020304" pitchFamily="18" charset="0"/>
              </a:rPr>
              <a:t>stimulisanje Izvoza (kvantitativna ograničenja: izvozne kvote, dozvole; kvalitativna ograničenja: dir.subvencije izvoznicima, dampin </a:t>
            </a:r>
          </a:p>
          <a:p>
            <a:pPr marL="342900" indent="-342900">
              <a:buFont typeface="Wingdings" panose="05000000000000000000" pitchFamily="2" charset="2"/>
              <a:buChar char="ü"/>
            </a:pPr>
            <a:endParaRPr lang="sr-Latn-BA" sz="1600" dirty="0" smtClean="0">
              <a:solidFill>
                <a:schemeClr val="tx2"/>
              </a:solidFill>
              <a:latin typeface="Times New Roman" panose="02020603050405020304" pitchFamily="18" charset="0"/>
              <a:cs typeface="Times New Roman" panose="02020603050405020304" pitchFamily="18" charset="0"/>
            </a:endParaRPr>
          </a:p>
        </p:txBody>
      </p:sp>
      <p:sp>
        <p:nvSpPr>
          <p:cNvPr id="12" name="Title 1"/>
          <p:cNvSpPr txBox="1">
            <a:spLocks/>
          </p:cNvSpPr>
          <p:nvPr/>
        </p:nvSpPr>
        <p:spPr>
          <a:xfrm>
            <a:off x="4775212" y="4426494"/>
            <a:ext cx="4211094" cy="2270610"/>
          </a:xfrm>
          <a:prstGeom prst="rect">
            <a:avLst/>
          </a:prstGeom>
        </p:spPr>
        <p:style>
          <a:lnRef idx="2">
            <a:schemeClr val="accent2"/>
          </a:lnRef>
          <a:fillRef idx="1">
            <a:schemeClr val="lt1"/>
          </a:fillRef>
          <a:effectRef idx="0">
            <a:schemeClr val="accent2"/>
          </a:effectRef>
          <a:fontRef idx="minor">
            <a:schemeClr val="dk1"/>
          </a:fontRef>
        </p:style>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indent="-342900">
              <a:buFont typeface="Wingdings" panose="05000000000000000000" pitchFamily="2" charset="2"/>
              <a:buChar char="ü"/>
            </a:pPr>
            <a:r>
              <a:rPr lang="sr-Latn-BA" sz="1600" dirty="0" smtClean="0">
                <a:solidFill>
                  <a:schemeClr val="tx2"/>
                </a:solidFill>
                <a:latin typeface="Times New Roman" panose="02020603050405020304" pitchFamily="18" charset="0"/>
                <a:cs typeface="Times New Roman" panose="02020603050405020304" pitchFamily="18" charset="0"/>
              </a:rPr>
              <a:t>Ne djeluju direktno </a:t>
            </a:r>
          </a:p>
          <a:p>
            <a:pPr marL="342900" indent="-342900">
              <a:buFont typeface="Wingdings" panose="05000000000000000000" pitchFamily="2" charset="2"/>
              <a:buChar char="ü"/>
            </a:pPr>
            <a:r>
              <a:rPr lang="sr-Latn-BA" sz="1600" dirty="0" smtClean="0">
                <a:solidFill>
                  <a:schemeClr val="tx2"/>
                </a:solidFill>
                <a:latin typeface="Times New Roman" panose="02020603050405020304" pitchFamily="18" charset="0"/>
                <a:cs typeface="Times New Roman" panose="02020603050405020304" pitchFamily="18" charset="0"/>
              </a:rPr>
              <a:t>Imaju konačne efekte na međ.razmjenu </a:t>
            </a:r>
          </a:p>
          <a:p>
            <a:pPr marL="342900" indent="-342900">
              <a:buFont typeface="Wingdings" panose="05000000000000000000" pitchFamily="2" charset="2"/>
              <a:buChar char="ü"/>
            </a:pPr>
            <a:r>
              <a:rPr lang="sr-Latn-BA" sz="1600" dirty="0" smtClean="0">
                <a:solidFill>
                  <a:schemeClr val="tx2"/>
                </a:solidFill>
                <a:latin typeface="Times New Roman" panose="02020603050405020304" pitchFamily="18" charset="0"/>
                <a:cs typeface="Times New Roman" panose="02020603050405020304" pitchFamily="18" charset="0"/>
              </a:rPr>
              <a:t>Dobrovoljna ogrnaičenja izvoza, državna trgovina, avansni depoziti, kreditna ograničenja uvoznicima, poreske olakšice domaćim konkurentima uvozu, industrijski i tehnički standardi, carinska procedura i sl. </a:t>
            </a:r>
          </a:p>
          <a:p>
            <a:pPr marL="342900" indent="-342900">
              <a:buFont typeface="Wingdings" panose="05000000000000000000" pitchFamily="2" charset="2"/>
              <a:buChar char="ü"/>
            </a:pPr>
            <a:endParaRPr lang="sr-Latn-BA" sz="1600" dirty="0" smtClean="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19011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35</a:t>
            </a:fld>
            <a:endParaRPr lang="en-US" dirty="0"/>
          </a:p>
        </p:txBody>
      </p:sp>
      <p:sp>
        <p:nvSpPr>
          <p:cNvPr id="3" name="Rounded Rectangle 2"/>
          <p:cNvSpPr/>
          <p:nvPr/>
        </p:nvSpPr>
        <p:spPr>
          <a:xfrm>
            <a:off x="105408" y="171180"/>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CARINE-definicija, razlozi za uvođenje carina, carinska granica  </a:t>
            </a:r>
            <a:endParaRPr lang="en-GB" sz="2000" b="1" i="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5" name="Oval 4"/>
          <p:cNvSpPr/>
          <p:nvPr/>
        </p:nvSpPr>
        <p:spPr>
          <a:xfrm>
            <a:off x="3613734" y="1046304"/>
            <a:ext cx="1865746" cy="8128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b="1" dirty="0" smtClean="0"/>
              <a:t>CARINE</a:t>
            </a:r>
            <a:endParaRPr lang="en-GB" b="1" dirty="0"/>
          </a:p>
        </p:txBody>
      </p:sp>
      <p:sp>
        <p:nvSpPr>
          <p:cNvPr id="6" name="Rounded Rectangle 5"/>
          <p:cNvSpPr/>
          <p:nvPr/>
        </p:nvSpPr>
        <p:spPr>
          <a:xfrm>
            <a:off x="461819" y="1009360"/>
            <a:ext cx="1958109" cy="8866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dirty="0" smtClean="0"/>
              <a:t>Argumenti za uvođenje carina </a:t>
            </a:r>
            <a:endParaRPr lang="en-GB" dirty="0"/>
          </a:p>
        </p:txBody>
      </p:sp>
      <p:sp>
        <p:nvSpPr>
          <p:cNvPr id="7" name="Rounded Rectangle 6"/>
          <p:cNvSpPr/>
          <p:nvPr/>
        </p:nvSpPr>
        <p:spPr>
          <a:xfrm>
            <a:off x="6700995" y="1009360"/>
            <a:ext cx="1958109" cy="8866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dirty="0" smtClean="0"/>
              <a:t>Carinska granica </a:t>
            </a:r>
            <a:endParaRPr lang="en-GB" dirty="0"/>
          </a:p>
        </p:txBody>
      </p:sp>
      <p:sp>
        <p:nvSpPr>
          <p:cNvPr id="8" name="Title 1"/>
          <p:cNvSpPr txBox="1">
            <a:spLocks/>
          </p:cNvSpPr>
          <p:nvPr/>
        </p:nvSpPr>
        <p:spPr>
          <a:xfrm>
            <a:off x="277091" y="2004291"/>
            <a:ext cx="2438400" cy="4402196"/>
          </a:xfrm>
          <a:prstGeom prst="rect">
            <a:avLst/>
          </a:prstGeom>
        </p:spPr>
        <p:style>
          <a:lnRef idx="2">
            <a:schemeClr val="accent2"/>
          </a:lnRef>
          <a:fillRef idx="1">
            <a:schemeClr val="lt1"/>
          </a:fillRef>
          <a:effectRef idx="0">
            <a:schemeClr val="accent2"/>
          </a:effectRef>
          <a:fontRef idx="minor">
            <a:schemeClr val="dk1"/>
          </a:fontRef>
        </p:style>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indent="-342900">
              <a:buFont typeface="Wingdings" panose="05000000000000000000" pitchFamily="2" charset="2"/>
              <a:buChar char="ü"/>
            </a:pPr>
            <a:r>
              <a:rPr lang="sr-Latn-BA" sz="1600" dirty="0" smtClean="0">
                <a:solidFill>
                  <a:schemeClr val="tx2"/>
                </a:solidFill>
                <a:latin typeface="Times New Roman" panose="02020603050405020304" pitchFamily="18" charset="0"/>
                <a:cs typeface="Times New Roman" panose="02020603050405020304" pitchFamily="18" charset="0"/>
              </a:rPr>
              <a:t>Zavise od cilja koji se želi postići </a:t>
            </a:r>
          </a:p>
          <a:p>
            <a:pPr marL="342900" indent="-342900">
              <a:buFont typeface="Wingdings" panose="05000000000000000000" pitchFamily="2" charset="2"/>
              <a:buChar char="ü"/>
            </a:pPr>
            <a:r>
              <a:rPr lang="sr-Latn-BA" sz="1600" dirty="0" smtClean="0">
                <a:solidFill>
                  <a:schemeClr val="tx2"/>
                </a:solidFill>
                <a:latin typeface="Times New Roman" panose="02020603050405020304" pitchFamily="18" charset="0"/>
                <a:cs typeface="Times New Roman" panose="02020603050405020304" pitchFamily="18" charset="0"/>
              </a:rPr>
              <a:t>Zavise od mogućnosti realnih efekata dejstva carina</a:t>
            </a:r>
          </a:p>
          <a:p>
            <a:pPr marL="342900" indent="-342900">
              <a:buFont typeface="Wingdings" panose="05000000000000000000" pitchFamily="2" charset="2"/>
              <a:buChar char="ü"/>
            </a:pPr>
            <a:r>
              <a:rPr lang="sr-Latn-BA" sz="1600" dirty="0" smtClean="0">
                <a:solidFill>
                  <a:schemeClr val="tx2"/>
                </a:solidFill>
                <a:latin typeface="Times New Roman" panose="02020603050405020304" pitchFamily="18" charset="0"/>
                <a:cs typeface="Times New Roman" panose="02020603050405020304" pitchFamily="18" charset="0"/>
              </a:rPr>
              <a:t>Zaštitia živ.standarda</a:t>
            </a:r>
          </a:p>
          <a:p>
            <a:pPr marL="342900" indent="-342900">
              <a:buFont typeface="Wingdings" panose="05000000000000000000" pitchFamily="2" charset="2"/>
              <a:buChar char="ü"/>
            </a:pPr>
            <a:r>
              <a:rPr lang="sr-Latn-BA" sz="1600" dirty="0" smtClean="0">
                <a:solidFill>
                  <a:schemeClr val="tx2"/>
                </a:solidFill>
                <a:latin typeface="Times New Roman" panose="02020603050405020304" pitchFamily="18" charset="0"/>
                <a:cs typeface="Times New Roman" panose="02020603050405020304" pitchFamily="18" charset="0"/>
              </a:rPr>
              <a:t>Zaštita nadnica</a:t>
            </a:r>
          </a:p>
          <a:p>
            <a:pPr marL="342900" indent="-342900">
              <a:buFont typeface="Wingdings" panose="05000000000000000000" pitchFamily="2" charset="2"/>
              <a:buChar char="ü"/>
            </a:pPr>
            <a:r>
              <a:rPr lang="sr-Latn-BA" sz="1600" dirty="0" smtClean="0">
                <a:solidFill>
                  <a:schemeClr val="tx2"/>
                </a:solidFill>
                <a:latin typeface="Times New Roman" panose="02020603050405020304" pitchFamily="18" charset="0"/>
                <a:cs typeface="Times New Roman" panose="02020603050405020304" pitchFamily="18" charset="0"/>
              </a:rPr>
              <a:t>Zaštita dom.tržišta</a:t>
            </a:r>
          </a:p>
          <a:p>
            <a:pPr marL="342900" indent="-342900">
              <a:buFont typeface="Wingdings" panose="05000000000000000000" pitchFamily="2" charset="2"/>
              <a:buChar char="ü"/>
            </a:pPr>
            <a:r>
              <a:rPr lang="sr-Latn-BA" sz="1600" dirty="0" smtClean="0">
                <a:solidFill>
                  <a:schemeClr val="tx2"/>
                </a:solidFill>
                <a:latin typeface="Times New Roman" panose="02020603050405020304" pitchFamily="18" charset="0"/>
                <a:cs typeface="Times New Roman" panose="02020603050405020304" pitchFamily="18" charset="0"/>
              </a:rPr>
              <a:t>Uravnoteženje plantog bilansa</a:t>
            </a:r>
          </a:p>
          <a:p>
            <a:pPr marL="342900" indent="-342900">
              <a:buFont typeface="Wingdings" panose="05000000000000000000" pitchFamily="2" charset="2"/>
              <a:buChar char="ü"/>
            </a:pPr>
            <a:r>
              <a:rPr lang="sr-Latn-BA" sz="1600" dirty="0" smtClean="0">
                <a:solidFill>
                  <a:schemeClr val="tx2"/>
                </a:solidFill>
                <a:latin typeface="Times New Roman" panose="02020603050405020304" pitchFamily="18" charset="0"/>
                <a:cs typeface="Times New Roman" panose="02020603050405020304" pitchFamily="18" charset="0"/>
              </a:rPr>
              <a:t>Poboljšanje odnosa razmjene </a:t>
            </a:r>
          </a:p>
          <a:p>
            <a:pPr marL="342900" indent="-342900">
              <a:buFont typeface="Wingdings" panose="05000000000000000000" pitchFamily="2" charset="2"/>
              <a:buChar char="ü"/>
            </a:pPr>
            <a:r>
              <a:rPr lang="sr-Latn-BA" sz="1600" dirty="0" smtClean="0">
                <a:solidFill>
                  <a:schemeClr val="tx2"/>
                </a:solidFill>
                <a:latin typeface="Times New Roman" panose="02020603050405020304" pitchFamily="18" charset="0"/>
                <a:cs typeface="Times New Roman" panose="02020603050405020304" pitchFamily="18" charset="0"/>
              </a:rPr>
              <a:t>Povećanjem zaposlenosti kroz ↑kapaciteta proizvodnje </a:t>
            </a:r>
          </a:p>
        </p:txBody>
      </p:sp>
      <p:sp>
        <p:nvSpPr>
          <p:cNvPr id="9" name="Title 1"/>
          <p:cNvSpPr txBox="1">
            <a:spLocks/>
          </p:cNvSpPr>
          <p:nvPr/>
        </p:nvSpPr>
        <p:spPr>
          <a:xfrm>
            <a:off x="3360883" y="1942230"/>
            <a:ext cx="2438400" cy="4464257"/>
          </a:xfrm>
          <a:prstGeom prst="rect">
            <a:avLst/>
          </a:prstGeom>
        </p:spPr>
        <p:style>
          <a:lnRef idx="2">
            <a:schemeClr val="accent2"/>
          </a:lnRef>
          <a:fillRef idx="1">
            <a:schemeClr val="lt1"/>
          </a:fillRef>
          <a:effectRef idx="0">
            <a:schemeClr val="accent2"/>
          </a:effectRef>
          <a:fontRef idx="minor">
            <a:schemeClr val="dk1"/>
          </a:fontRef>
        </p:style>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indent="-342900">
              <a:buFont typeface="Wingdings" panose="05000000000000000000" pitchFamily="2" charset="2"/>
              <a:buChar char="ü"/>
            </a:pPr>
            <a:r>
              <a:rPr lang="sr-Latn-BA" sz="1600" dirty="0" smtClean="0">
                <a:solidFill>
                  <a:schemeClr val="tx2"/>
                </a:solidFill>
                <a:latin typeface="Times New Roman" panose="02020603050405020304" pitchFamily="18" charset="0"/>
                <a:cs typeface="Times New Roman" panose="02020603050405020304" pitchFamily="18" charset="0"/>
              </a:rPr>
              <a:t>Najznačajniji i najčešće zastupljen instrument protekcionističke politike u međ.razmjeni </a:t>
            </a:r>
          </a:p>
          <a:p>
            <a:pPr marL="342900" indent="-342900">
              <a:buFont typeface="Wingdings" panose="05000000000000000000" pitchFamily="2" charset="2"/>
              <a:buChar char="ü"/>
            </a:pPr>
            <a:r>
              <a:rPr lang="sr-Latn-BA" sz="1600" dirty="0" smtClean="0">
                <a:solidFill>
                  <a:schemeClr val="tx2"/>
                </a:solidFill>
                <a:latin typeface="Times New Roman" panose="02020603050405020304" pitchFamily="18" charset="0"/>
                <a:cs typeface="Times New Roman" panose="02020603050405020304" pitchFamily="18" charset="0"/>
              </a:rPr>
              <a:t>Def.vrsta posrednog poreza na uvoz ili izvoz proizvoda kojim se opterećuje proizvod koji prelazi carinsku granicu. </a:t>
            </a:r>
          </a:p>
          <a:p>
            <a:pPr marL="342900" indent="-342900">
              <a:buFont typeface="Wingdings" panose="05000000000000000000" pitchFamily="2" charset="2"/>
              <a:buChar char="ü"/>
            </a:pPr>
            <a:r>
              <a:rPr lang="sr-Latn-BA" sz="1600" dirty="0" smtClean="0">
                <a:solidFill>
                  <a:schemeClr val="tx2"/>
                </a:solidFill>
                <a:latin typeface="Times New Roman" panose="02020603050405020304" pitchFamily="18" charset="0"/>
                <a:cs typeface="Times New Roman" panose="02020603050405020304" pitchFamily="18" charset="0"/>
              </a:rPr>
              <a:t>Instrument pasivne i aktivne zaštite. </a:t>
            </a:r>
          </a:p>
          <a:p>
            <a:pPr marL="342900" indent="-342900">
              <a:buFont typeface="Wingdings" panose="05000000000000000000" pitchFamily="2" charset="2"/>
              <a:buChar char="ü"/>
            </a:pPr>
            <a:r>
              <a:rPr lang="sr-Latn-BA" sz="1600" dirty="0" smtClean="0">
                <a:solidFill>
                  <a:schemeClr val="tx2"/>
                </a:solidFill>
                <a:latin typeface="Times New Roman" panose="02020603050405020304" pitchFamily="18" charset="0"/>
                <a:cs typeface="Times New Roman" panose="02020603050405020304" pitchFamily="18" charset="0"/>
              </a:rPr>
              <a:t>Više se koristi kao instrument pasivne zaštite (opterećenje cijene uvoza) </a:t>
            </a:r>
          </a:p>
        </p:txBody>
      </p:sp>
      <p:sp>
        <p:nvSpPr>
          <p:cNvPr id="10" name="Title 1"/>
          <p:cNvSpPr txBox="1">
            <a:spLocks/>
          </p:cNvSpPr>
          <p:nvPr/>
        </p:nvSpPr>
        <p:spPr>
          <a:xfrm>
            <a:off x="6220704" y="1942230"/>
            <a:ext cx="2438400" cy="4464257"/>
          </a:xfrm>
          <a:prstGeom prst="rect">
            <a:avLst/>
          </a:prstGeom>
        </p:spPr>
        <p:style>
          <a:lnRef idx="2">
            <a:schemeClr val="accent2"/>
          </a:lnRef>
          <a:fillRef idx="1">
            <a:schemeClr val="lt1"/>
          </a:fillRef>
          <a:effectRef idx="0">
            <a:schemeClr val="accent2"/>
          </a:effectRef>
          <a:fontRef idx="minor">
            <a:schemeClr val="dk1"/>
          </a:fontRef>
        </p:style>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indent="-342900">
              <a:buFont typeface="Wingdings" panose="05000000000000000000" pitchFamily="2" charset="2"/>
              <a:buChar char="ü"/>
            </a:pPr>
            <a:r>
              <a:rPr lang="sr-Latn-BA" sz="1600" dirty="0" smtClean="0">
                <a:solidFill>
                  <a:schemeClr val="tx2"/>
                </a:solidFill>
                <a:latin typeface="Times New Roman" panose="02020603050405020304" pitchFamily="18" charset="0"/>
                <a:cs typeface="Times New Roman" panose="02020603050405020304" pitchFamily="18" charset="0"/>
              </a:rPr>
              <a:t>Obično odgovara granici države, ali ne mora da bude istovjetna sa državnom granicom </a:t>
            </a:r>
          </a:p>
          <a:p>
            <a:pPr marL="342900" indent="-342900">
              <a:buFont typeface="Wingdings" panose="05000000000000000000" pitchFamily="2" charset="2"/>
              <a:buChar char="ü"/>
            </a:pPr>
            <a:r>
              <a:rPr lang="sr-Latn-BA" sz="1600" dirty="0" smtClean="0">
                <a:solidFill>
                  <a:schemeClr val="tx2"/>
                </a:solidFill>
                <a:latin typeface="Times New Roman" panose="02020603050405020304" pitchFamily="18" charset="0"/>
                <a:cs typeface="Times New Roman" panose="02020603050405020304" pitchFamily="18" charset="0"/>
              </a:rPr>
              <a:t>U slučaju postojanja carinskih unija više država, onda je carinska granica na granici unije država (šire granice u odnosu na granice jedne države)</a:t>
            </a:r>
          </a:p>
          <a:p>
            <a:r>
              <a:rPr lang="sr-Latn-BA" sz="1600" dirty="0" smtClean="0">
                <a:solidFill>
                  <a:schemeClr val="tx2"/>
                </a:solidFill>
                <a:latin typeface="Times New Roman" panose="02020603050405020304" pitchFamily="18" charset="0"/>
                <a:cs typeface="Times New Roman" panose="02020603050405020304" pitchFamily="18" charset="0"/>
              </a:rPr>
              <a:t> </a:t>
            </a:r>
          </a:p>
          <a:p>
            <a:pPr marL="342900" indent="-342900">
              <a:buFont typeface="Wingdings" panose="05000000000000000000" pitchFamily="2" charset="2"/>
              <a:buChar char="ü"/>
            </a:pPr>
            <a:endParaRPr lang="sr-Latn-BA" sz="1600" dirty="0" smtClean="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25856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36</a:t>
            </a:fld>
            <a:endParaRPr lang="en-US" dirty="0"/>
          </a:p>
        </p:txBody>
      </p:sp>
      <p:sp>
        <p:nvSpPr>
          <p:cNvPr id="3" name="Rounded Rectangle 2"/>
          <p:cNvSpPr/>
          <p:nvPr/>
        </p:nvSpPr>
        <p:spPr>
          <a:xfrm>
            <a:off x="194651" y="126819"/>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CARINE-vrste carina  </a:t>
            </a:r>
            <a:endParaRPr lang="en-GB" sz="2000" b="1" i="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4" name="Oval 3"/>
          <p:cNvSpPr/>
          <p:nvPr/>
        </p:nvSpPr>
        <p:spPr>
          <a:xfrm>
            <a:off x="3449221" y="3593071"/>
            <a:ext cx="1865746" cy="8128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b="1" dirty="0" smtClean="0"/>
              <a:t>CARINE</a:t>
            </a:r>
            <a:endParaRPr lang="en-GB" b="1" dirty="0"/>
          </a:p>
        </p:txBody>
      </p:sp>
      <p:sp>
        <p:nvSpPr>
          <p:cNvPr id="5" name="Rounded Rectangle 4"/>
          <p:cNvSpPr/>
          <p:nvPr/>
        </p:nvSpPr>
        <p:spPr>
          <a:xfrm>
            <a:off x="378691" y="817272"/>
            <a:ext cx="1930400" cy="33727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sr-Latn-BA" dirty="0" smtClean="0"/>
              <a:t>Uvozne </a:t>
            </a:r>
            <a:endParaRPr lang="en-GB" dirty="0"/>
          </a:p>
        </p:txBody>
      </p:sp>
      <p:sp>
        <p:nvSpPr>
          <p:cNvPr id="8" name="Rounded Rectangle 7"/>
          <p:cNvSpPr/>
          <p:nvPr/>
        </p:nvSpPr>
        <p:spPr>
          <a:xfrm>
            <a:off x="586510" y="1218478"/>
            <a:ext cx="1930400" cy="33727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sr-Latn-BA" dirty="0" smtClean="0"/>
              <a:t>Izvozne  </a:t>
            </a:r>
            <a:endParaRPr lang="en-GB" dirty="0"/>
          </a:p>
        </p:txBody>
      </p:sp>
      <p:sp>
        <p:nvSpPr>
          <p:cNvPr id="9" name="Rounded Rectangle 8"/>
          <p:cNvSpPr/>
          <p:nvPr/>
        </p:nvSpPr>
        <p:spPr>
          <a:xfrm>
            <a:off x="780473" y="1601639"/>
            <a:ext cx="1930400" cy="33727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sr-Latn-BA" dirty="0" smtClean="0"/>
              <a:t>Tranzitne  </a:t>
            </a:r>
            <a:endParaRPr lang="en-GB" dirty="0"/>
          </a:p>
        </p:txBody>
      </p:sp>
      <p:sp>
        <p:nvSpPr>
          <p:cNvPr id="10" name="Rounded Rectangle 9"/>
          <p:cNvSpPr/>
          <p:nvPr/>
        </p:nvSpPr>
        <p:spPr>
          <a:xfrm>
            <a:off x="1002146" y="1984800"/>
            <a:ext cx="1930400" cy="33727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sr-Latn-BA" dirty="0" smtClean="0"/>
              <a:t>Prohibitivne </a:t>
            </a:r>
            <a:endParaRPr lang="en-GB" dirty="0"/>
          </a:p>
        </p:txBody>
      </p:sp>
      <p:sp>
        <p:nvSpPr>
          <p:cNvPr id="11" name="Rounded Rectangle 10"/>
          <p:cNvSpPr/>
          <p:nvPr/>
        </p:nvSpPr>
        <p:spPr>
          <a:xfrm>
            <a:off x="3449782" y="881204"/>
            <a:ext cx="1930400" cy="33727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sr-Latn-BA" dirty="0" smtClean="0"/>
              <a:t>Fiskalne  </a:t>
            </a:r>
            <a:endParaRPr lang="en-GB" dirty="0"/>
          </a:p>
        </p:txBody>
      </p:sp>
      <p:sp>
        <p:nvSpPr>
          <p:cNvPr id="12" name="Rounded Rectangle 11"/>
          <p:cNvSpPr/>
          <p:nvPr/>
        </p:nvSpPr>
        <p:spPr>
          <a:xfrm>
            <a:off x="3449782" y="1264365"/>
            <a:ext cx="1930400" cy="33727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sr-Latn-BA" dirty="0" smtClean="0"/>
              <a:t>Zaštitne  </a:t>
            </a:r>
            <a:endParaRPr lang="en-GB" dirty="0"/>
          </a:p>
        </p:txBody>
      </p:sp>
      <p:sp>
        <p:nvSpPr>
          <p:cNvPr id="13" name="Rounded Rectangle 12"/>
          <p:cNvSpPr/>
          <p:nvPr/>
        </p:nvSpPr>
        <p:spPr>
          <a:xfrm>
            <a:off x="3449782" y="1656468"/>
            <a:ext cx="1930400" cy="33727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sr-Latn-BA" dirty="0" smtClean="0"/>
              <a:t>Antidaminške </a:t>
            </a:r>
            <a:endParaRPr lang="en-GB" dirty="0"/>
          </a:p>
        </p:txBody>
      </p:sp>
      <p:sp>
        <p:nvSpPr>
          <p:cNvPr id="14" name="Rounded Rectangle 13"/>
          <p:cNvSpPr/>
          <p:nvPr/>
        </p:nvSpPr>
        <p:spPr>
          <a:xfrm>
            <a:off x="3449782" y="2094767"/>
            <a:ext cx="1930400" cy="33727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sr-Latn-BA" dirty="0" smtClean="0"/>
              <a:t>Kompenzatorne  </a:t>
            </a:r>
            <a:endParaRPr lang="en-GB" dirty="0"/>
          </a:p>
        </p:txBody>
      </p:sp>
      <p:sp>
        <p:nvSpPr>
          <p:cNvPr id="15" name="Rounded Rectangle 14"/>
          <p:cNvSpPr/>
          <p:nvPr/>
        </p:nvSpPr>
        <p:spPr>
          <a:xfrm>
            <a:off x="1002146" y="2380075"/>
            <a:ext cx="1930400" cy="457322"/>
          </a:xfrm>
          <a:prstGeom prst="roundRect">
            <a:avLst/>
          </a:prstGeom>
          <a:solidFill>
            <a:schemeClr val="bg2">
              <a:lumMod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sr-Latn-BA" dirty="0" smtClean="0"/>
              <a:t>Faza primjene  </a:t>
            </a:r>
            <a:endParaRPr lang="en-GB" dirty="0"/>
          </a:p>
        </p:txBody>
      </p:sp>
      <p:sp>
        <p:nvSpPr>
          <p:cNvPr id="16" name="Rounded Rectangle 15"/>
          <p:cNvSpPr/>
          <p:nvPr/>
        </p:nvSpPr>
        <p:spPr>
          <a:xfrm>
            <a:off x="3449783" y="2455058"/>
            <a:ext cx="1814946" cy="628514"/>
          </a:xfrm>
          <a:prstGeom prst="roundRect">
            <a:avLst/>
          </a:prstGeom>
          <a:solidFill>
            <a:schemeClr val="bg2">
              <a:lumMod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sr-Latn-BA" dirty="0" smtClean="0"/>
              <a:t>Funkciji uvođenja </a:t>
            </a:r>
            <a:endParaRPr lang="en-GB" dirty="0"/>
          </a:p>
        </p:txBody>
      </p:sp>
      <p:sp>
        <p:nvSpPr>
          <p:cNvPr id="18" name="Rounded Rectangle 17"/>
          <p:cNvSpPr/>
          <p:nvPr/>
        </p:nvSpPr>
        <p:spPr>
          <a:xfrm>
            <a:off x="6594764" y="927091"/>
            <a:ext cx="1930400" cy="33727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sr-Latn-BA" dirty="0" smtClean="0"/>
              <a:t>autonomno  </a:t>
            </a:r>
            <a:endParaRPr lang="en-GB" dirty="0"/>
          </a:p>
        </p:txBody>
      </p:sp>
      <p:sp>
        <p:nvSpPr>
          <p:cNvPr id="19" name="Rounded Rectangle 18"/>
          <p:cNvSpPr/>
          <p:nvPr/>
        </p:nvSpPr>
        <p:spPr>
          <a:xfrm>
            <a:off x="6313054" y="1311189"/>
            <a:ext cx="1930400" cy="33727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sr-Latn-BA" dirty="0" smtClean="0"/>
              <a:t>Ugovorne </a:t>
            </a:r>
            <a:endParaRPr lang="en-GB" dirty="0"/>
          </a:p>
        </p:txBody>
      </p:sp>
      <p:sp>
        <p:nvSpPr>
          <p:cNvPr id="20" name="Rounded Rectangle 19"/>
          <p:cNvSpPr/>
          <p:nvPr/>
        </p:nvSpPr>
        <p:spPr>
          <a:xfrm>
            <a:off x="6119091" y="1691592"/>
            <a:ext cx="1930400" cy="33727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sr-Latn-BA" dirty="0" smtClean="0"/>
              <a:t>Konvencijalne   </a:t>
            </a:r>
            <a:endParaRPr lang="en-GB" dirty="0"/>
          </a:p>
        </p:txBody>
      </p:sp>
      <p:sp>
        <p:nvSpPr>
          <p:cNvPr id="21" name="Rounded Rectangle 20"/>
          <p:cNvSpPr/>
          <p:nvPr/>
        </p:nvSpPr>
        <p:spPr>
          <a:xfrm>
            <a:off x="6119091" y="2094767"/>
            <a:ext cx="1717963" cy="683960"/>
          </a:xfrm>
          <a:prstGeom prst="roundRect">
            <a:avLst/>
          </a:prstGeom>
          <a:solidFill>
            <a:schemeClr val="bg2">
              <a:lumMod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sr-Latn-BA" dirty="0" smtClean="0"/>
              <a:t>Načinu određivanja </a:t>
            </a:r>
            <a:endParaRPr lang="en-GB" dirty="0"/>
          </a:p>
        </p:txBody>
      </p:sp>
      <p:sp>
        <p:nvSpPr>
          <p:cNvPr id="22" name="Rounded Rectangle 21"/>
          <p:cNvSpPr/>
          <p:nvPr/>
        </p:nvSpPr>
        <p:spPr>
          <a:xfrm>
            <a:off x="1071419" y="3819462"/>
            <a:ext cx="1930400" cy="457322"/>
          </a:xfrm>
          <a:prstGeom prst="roundRect">
            <a:avLst/>
          </a:prstGeom>
          <a:solidFill>
            <a:schemeClr val="bg2">
              <a:lumMod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sr-Latn-BA" dirty="0" smtClean="0"/>
              <a:t>Načinu obračuna </a:t>
            </a:r>
            <a:endParaRPr lang="en-GB" dirty="0"/>
          </a:p>
        </p:txBody>
      </p:sp>
      <p:sp>
        <p:nvSpPr>
          <p:cNvPr id="23" name="Rounded Rectangle 22"/>
          <p:cNvSpPr/>
          <p:nvPr/>
        </p:nvSpPr>
        <p:spPr>
          <a:xfrm>
            <a:off x="780473" y="4380710"/>
            <a:ext cx="1930400" cy="33727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sr-Latn-BA" dirty="0" smtClean="0"/>
              <a:t>Ad valorem </a:t>
            </a:r>
            <a:endParaRPr lang="en-GB" dirty="0"/>
          </a:p>
        </p:txBody>
      </p:sp>
      <p:sp>
        <p:nvSpPr>
          <p:cNvPr id="24" name="Rounded Rectangle 23"/>
          <p:cNvSpPr/>
          <p:nvPr/>
        </p:nvSpPr>
        <p:spPr>
          <a:xfrm>
            <a:off x="489528" y="4823274"/>
            <a:ext cx="1930400" cy="33727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sr-Latn-BA" dirty="0" smtClean="0"/>
              <a:t>Jedinstvene  </a:t>
            </a:r>
            <a:endParaRPr lang="en-GB" dirty="0"/>
          </a:p>
        </p:txBody>
      </p:sp>
      <p:sp>
        <p:nvSpPr>
          <p:cNvPr id="25" name="Rounded Rectangle 24"/>
          <p:cNvSpPr/>
          <p:nvPr/>
        </p:nvSpPr>
        <p:spPr>
          <a:xfrm>
            <a:off x="194651" y="5241352"/>
            <a:ext cx="1930400" cy="33727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sr-Latn-BA" dirty="0" smtClean="0"/>
              <a:t>Diferencijalne  </a:t>
            </a:r>
            <a:endParaRPr lang="en-GB" dirty="0"/>
          </a:p>
        </p:txBody>
      </p:sp>
      <p:sp>
        <p:nvSpPr>
          <p:cNvPr id="26" name="Rounded Rectangle 25"/>
          <p:cNvSpPr/>
          <p:nvPr/>
        </p:nvSpPr>
        <p:spPr>
          <a:xfrm>
            <a:off x="5992114" y="4358364"/>
            <a:ext cx="1930400" cy="33727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sr-Latn-BA" dirty="0" smtClean="0"/>
              <a:t>Jedinstvene  </a:t>
            </a:r>
            <a:endParaRPr lang="en-GB" dirty="0"/>
          </a:p>
        </p:txBody>
      </p:sp>
      <p:sp>
        <p:nvSpPr>
          <p:cNvPr id="27" name="Rounded Rectangle 26"/>
          <p:cNvSpPr/>
          <p:nvPr/>
        </p:nvSpPr>
        <p:spPr>
          <a:xfrm>
            <a:off x="6444676" y="4783879"/>
            <a:ext cx="1930400" cy="33727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sr-Latn-BA" dirty="0" smtClean="0"/>
              <a:t>Diferencirane  </a:t>
            </a:r>
            <a:endParaRPr lang="en-GB" dirty="0"/>
          </a:p>
        </p:txBody>
      </p:sp>
      <p:sp>
        <p:nvSpPr>
          <p:cNvPr id="28" name="Rounded Rectangle 27"/>
          <p:cNvSpPr/>
          <p:nvPr/>
        </p:nvSpPr>
        <p:spPr>
          <a:xfrm>
            <a:off x="5735795" y="3732405"/>
            <a:ext cx="1930400" cy="457322"/>
          </a:xfrm>
          <a:prstGeom prst="roundRect">
            <a:avLst/>
          </a:prstGeom>
          <a:solidFill>
            <a:schemeClr val="bg2">
              <a:lumMod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sr-Latn-BA" dirty="0" smtClean="0"/>
              <a:t>Načinu obuhvatanja  </a:t>
            </a:r>
            <a:endParaRPr lang="en-GB" dirty="0"/>
          </a:p>
        </p:txBody>
      </p:sp>
      <p:sp>
        <p:nvSpPr>
          <p:cNvPr id="29" name="Down Arrow 28"/>
          <p:cNvSpPr/>
          <p:nvPr/>
        </p:nvSpPr>
        <p:spPr>
          <a:xfrm rot="16200000">
            <a:off x="5406526" y="3798669"/>
            <a:ext cx="301481" cy="398173"/>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30" name="Down Arrow 29"/>
          <p:cNvSpPr/>
          <p:nvPr/>
        </p:nvSpPr>
        <p:spPr>
          <a:xfrm rot="5400000">
            <a:off x="3088067" y="3839900"/>
            <a:ext cx="301481" cy="398173"/>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31" name="Down Arrow 30"/>
          <p:cNvSpPr/>
          <p:nvPr/>
        </p:nvSpPr>
        <p:spPr>
          <a:xfrm rot="15173045">
            <a:off x="5422008" y="3161476"/>
            <a:ext cx="301481" cy="398173"/>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32" name="Down Arrow 31"/>
          <p:cNvSpPr/>
          <p:nvPr/>
        </p:nvSpPr>
        <p:spPr>
          <a:xfrm rot="7599594">
            <a:off x="3084279" y="3133877"/>
            <a:ext cx="301481" cy="398173"/>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33" name="Down Arrow 32"/>
          <p:cNvSpPr/>
          <p:nvPr/>
        </p:nvSpPr>
        <p:spPr>
          <a:xfrm rot="10800000">
            <a:off x="4206515" y="3162018"/>
            <a:ext cx="301481" cy="398173"/>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992969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37</a:t>
            </a:fld>
            <a:endParaRPr lang="en-US" dirty="0"/>
          </a:p>
        </p:txBody>
      </p:sp>
      <p:sp>
        <p:nvSpPr>
          <p:cNvPr id="3" name="Rounded Rectangle 2"/>
          <p:cNvSpPr/>
          <p:nvPr/>
        </p:nvSpPr>
        <p:spPr>
          <a:xfrm>
            <a:off x="194651" y="126819"/>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CARINE – efekti carina  </a:t>
            </a:r>
            <a:endParaRPr lang="en-GB" sz="2000" b="1" i="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425216" y="3616159"/>
            <a:ext cx="8488218" cy="3296856"/>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indent="-285750" algn="just">
              <a:buFont typeface="Wingdings" panose="05000000000000000000" pitchFamily="2" charset="2"/>
              <a:buChar char="§"/>
            </a:pPr>
            <a:r>
              <a:rPr lang="sr-Latn-BA" sz="1600" b="1" dirty="0">
                <a:solidFill>
                  <a:schemeClr val="tx1">
                    <a:lumMod val="65000"/>
                    <a:lumOff val="35000"/>
                  </a:schemeClr>
                </a:solidFill>
                <a:latin typeface="Times New Roman" panose="02020603050405020304" pitchFamily="18" charset="0"/>
                <a:cs typeface="Times New Roman" panose="02020603050405020304" pitchFamily="18" charset="0"/>
              </a:rPr>
              <a:t>Zaštitini efekat carine </a:t>
            </a:r>
            <a:r>
              <a:rPr lang="sr-Latn-BA" sz="1600" dirty="0">
                <a:solidFill>
                  <a:schemeClr val="tx1">
                    <a:lumMod val="65000"/>
                    <a:lumOff val="35000"/>
                  </a:schemeClr>
                </a:solidFill>
                <a:latin typeface="Times New Roman" panose="02020603050405020304" pitchFamily="18" charset="0"/>
                <a:cs typeface="Times New Roman" panose="02020603050405020304" pitchFamily="18" charset="0"/>
              </a:rPr>
              <a:t>– je najčešći cilj uvođenja carine (zaštita određenih grana uvođenjem carine na uvozne proizvode konkurencije). Domaći proizvod nije opterećn carinom te raste tražnja za domaćim proizvodom →veća tražnja povećavaa domaću proizvodnju, i kao posledični (izvedeni efekat) dolazi do povećanja korištenja kapaciteta domaće privrede. </a:t>
            </a:r>
            <a:endPar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endParaRPr>
          </a:p>
          <a:p>
            <a:pPr algn="just"/>
            <a:endParaRPr lang="sr-Latn-BA" sz="1600" b="1" dirty="0" smtClean="0">
              <a:solidFill>
                <a:schemeClr val="tx1">
                  <a:lumMod val="65000"/>
                  <a:lumOff val="35000"/>
                </a:schemeClr>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
            </a:pPr>
            <a:r>
              <a:rPr lang="sr-Latn-BA" sz="1600" b="1" dirty="0" smtClean="0">
                <a:solidFill>
                  <a:schemeClr val="tx1">
                    <a:lumMod val="65000"/>
                    <a:lumOff val="35000"/>
                  </a:schemeClr>
                </a:solidFill>
                <a:latin typeface="Times New Roman" panose="02020603050405020304" pitchFamily="18" charset="0"/>
                <a:cs typeface="Times New Roman" panose="02020603050405020304" pitchFamily="18" charset="0"/>
              </a:rPr>
              <a:t>Primarni efekti carina </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efekat carina na primarnom području,  ∆ cijena uvoznih i izvoznih proizvoda na ∆ u obimu razmjene na međ. Robnom prometu  (na Q uvoza i izvoza, naefekti na proizvodnju, efekti na potrošnju, efekti na preraspodjelu dohodka i sl.). ∆ u dohodku i cijenama drugih proizvoda na kojima nije direktnog primjenjena zaštita. </a:t>
            </a:r>
          </a:p>
          <a:p>
            <a:pPr marL="285750" indent="-285750" algn="just">
              <a:buFont typeface="Wingdings" panose="05000000000000000000" pitchFamily="2" charset="2"/>
              <a:buChar char="§"/>
            </a:pPr>
            <a:r>
              <a:rPr lang="sr-Latn-BA" sz="1600" b="1" dirty="0" smtClean="0">
                <a:solidFill>
                  <a:schemeClr val="tx1">
                    <a:lumMod val="65000"/>
                    <a:lumOff val="35000"/>
                  </a:schemeClr>
                </a:solidFill>
                <a:latin typeface="Times New Roman" panose="02020603050405020304" pitchFamily="18" charset="0"/>
                <a:cs typeface="Times New Roman" panose="02020603050405020304" pitchFamily="18" charset="0"/>
              </a:rPr>
              <a:t>Sekundarni efekti carina  </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efekti supstitucije i komplementarnosti između zaštićenih i nezastićenih privrednih grana </a:t>
            </a:r>
          </a:p>
          <a:p>
            <a:pPr marL="285750" indent="-285750" algn="just">
              <a:buFont typeface="Wingdings" panose="05000000000000000000" pitchFamily="2" charset="2"/>
              <a:buChar char="§"/>
            </a:pPr>
            <a:r>
              <a:rPr lang="sr-Latn-BA" sz="1600" b="1" dirty="0" smtClean="0">
                <a:solidFill>
                  <a:schemeClr val="tx1">
                    <a:lumMod val="65000"/>
                    <a:lumOff val="35000"/>
                  </a:schemeClr>
                </a:solidFill>
                <a:latin typeface="Times New Roman" panose="02020603050405020304" pitchFamily="18" charset="0"/>
                <a:cs typeface="Times New Roman" panose="02020603050405020304" pitchFamily="18" charset="0"/>
              </a:rPr>
              <a:t>Tercijarni efekti carina</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sve promjene koje se reflektuju na uspostavljanje platnobilansne ravnoteže.</a:t>
            </a:r>
          </a:p>
          <a:p>
            <a:pPr algn="just"/>
            <a:endPar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6" name="Left Brace 5"/>
          <p:cNvSpPr/>
          <p:nvPr/>
        </p:nvSpPr>
        <p:spPr>
          <a:xfrm>
            <a:off x="425216" y="5041671"/>
            <a:ext cx="360218" cy="1542473"/>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Rounded Rectangle 6"/>
          <p:cNvSpPr/>
          <p:nvPr/>
        </p:nvSpPr>
        <p:spPr>
          <a:xfrm>
            <a:off x="425216" y="781116"/>
            <a:ext cx="2004291"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sz="1600" b="1" i="1" dirty="0" smtClean="0">
                <a:solidFill>
                  <a:schemeClr val="tx1"/>
                </a:solidFill>
              </a:rPr>
              <a:t>Intezitet</a:t>
            </a:r>
          </a:p>
          <a:p>
            <a:pPr algn="ctr"/>
            <a:r>
              <a:rPr lang="sr-Latn-BA" sz="1600" b="1" i="1" dirty="0" smtClean="0">
                <a:solidFill>
                  <a:schemeClr val="tx1"/>
                </a:solidFill>
              </a:rPr>
              <a:t> dejstva carina </a:t>
            </a:r>
            <a:endParaRPr lang="en-GB" sz="1600" b="1" i="1" dirty="0">
              <a:solidFill>
                <a:schemeClr val="tx1"/>
              </a:solidFill>
            </a:endParaRPr>
          </a:p>
        </p:txBody>
      </p:sp>
      <p:sp>
        <p:nvSpPr>
          <p:cNvPr id="8" name="Rounded Rectangle 7"/>
          <p:cNvSpPr/>
          <p:nvPr/>
        </p:nvSpPr>
        <p:spPr>
          <a:xfrm>
            <a:off x="3240169" y="914400"/>
            <a:ext cx="5751431" cy="33727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sr-Latn-BA" sz="1600" dirty="0" smtClean="0"/>
              <a:t>Zavisi od veličine zemlje u međunarodnoj razmjeni</a:t>
            </a:r>
            <a:r>
              <a:rPr lang="sr-Latn-BA" dirty="0" smtClean="0"/>
              <a:t>.  </a:t>
            </a:r>
            <a:endParaRPr lang="en-GB" dirty="0"/>
          </a:p>
        </p:txBody>
      </p:sp>
      <p:sp>
        <p:nvSpPr>
          <p:cNvPr id="9" name="Rounded Rectangle 8"/>
          <p:cNvSpPr/>
          <p:nvPr/>
        </p:nvSpPr>
        <p:spPr>
          <a:xfrm>
            <a:off x="3597564" y="1320545"/>
            <a:ext cx="5426363" cy="55469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285750" indent="-285750" algn="just">
              <a:buFont typeface="Wingdings" panose="05000000000000000000" pitchFamily="2" charset="2"/>
              <a:buChar char="ü"/>
            </a:pPr>
            <a:r>
              <a:rPr lang="sr-Latn-BA" sz="1600" dirty="0" smtClean="0"/>
              <a:t>Što je zemlja veća, to je </a:t>
            </a:r>
            <a:r>
              <a:rPr lang="sr-Latn-BA" sz="1600" dirty="0"/>
              <a:t>Ukupna korist od uvođenja carina je veća, a ukupni gubitak </a:t>
            </a:r>
            <a:r>
              <a:rPr lang="sr-Latn-BA" sz="1600" dirty="0" smtClean="0"/>
              <a:t>manji.</a:t>
            </a:r>
            <a:endParaRPr lang="sr-Latn-BA" sz="1600" dirty="0"/>
          </a:p>
        </p:txBody>
      </p:sp>
      <p:sp>
        <p:nvSpPr>
          <p:cNvPr id="10" name="Rounded Rectangle 9"/>
          <p:cNvSpPr/>
          <p:nvPr/>
        </p:nvSpPr>
        <p:spPr>
          <a:xfrm>
            <a:off x="3597564" y="1920717"/>
            <a:ext cx="5426363" cy="68043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285750" indent="-285750" algn="just">
              <a:buFont typeface="Wingdings" panose="05000000000000000000" pitchFamily="2" charset="2"/>
              <a:buChar char="ü"/>
            </a:pPr>
            <a:r>
              <a:rPr lang="sr-Latn-BA" sz="1600" dirty="0" smtClean="0"/>
              <a:t>U slučaju malih zemalja, optimalna je slobodna trgovina, bez uvođenja ograničenja, zbog zavisnosti ovih zemalja od zemalja iz okruženja. </a:t>
            </a:r>
            <a:endParaRPr lang="sr-Latn-BA" sz="1600" dirty="0"/>
          </a:p>
        </p:txBody>
      </p:sp>
      <p:sp>
        <p:nvSpPr>
          <p:cNvPr id="12" name="Left Arrow 11"/>
          <p:cNvSpPr/>
          <p:nvPr/>
        </p:nvSpPr>
        <p:spPr>
          <a:xfrm flipH="1">
            <a:off x="2553129" y="831283"/>
            <a:ext cx="563418" cy="476316"/>
          </a:xfrm>
          <a:prstGeom prst="lef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Što je integracija? Međunarodna ekonomska integracija - Poslovni port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403" y="1468669"/>
            <a:ext cx="3300161" cy="1878713"/>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3240170" y="2673693"/>
            <a:ext cx="5783758" cy="67368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sr-Latn-BA" sz="1600" dirty="0" smtClean="0"/>
              <a:t>U cilju ostvarenja max.koristi od vanjske trgovine, prisutno je regionalno integrisanje više zemalja u okviru carisnkih unija. </a:t>
            </a:r>
            <a:endParaRPr lang="en-GB" dirty="0"/>
          </a:p>
        </p:txBody>
      </p:sp>
    </p:spTree>
    <p:extLst>
      <p:ext uri="{BB962C8B-B14F-4D97-AF65-F5344CB8AC3E}">
        <p14:creationId xmlns:p14="http://schemas.microsoft.com/office/powerpoint/2010/main" val="1586393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38</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0585" y="2692341"/>
            <a:ext cx="1793577" cy="1476081"/>
          </a:xfrm>
          <a:prstGeom prst="rect">
            <a:avLst/>
          </a:prstGeom>
        </p:spPr>
      </p:pic>
      <p:sp>
        <p:nvSpPr>
          <p:cNvPr id="4" name="Rounded Rectangle 3"/>
          <p:cNvSpPr/>
          <p:nvPr/>
        </p:nvSpPr>
        <p:spPr>
          <a:xfrm>
            <a:off x="194651" y="126819"/>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CARINE – efekti carina  </a:t>
            </a:r>
            <a:endParaRPr lang="en-GB" sz="2000" b="1" i="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5" name="Oval 4"/>
          <p:cNvSpPr/>
          <p:nvPr/>
        </p:nvSpPr>
        <p:spPr>
          <a:xfrm>
            <a:off x="975592" y="1409445"/>
            <a:ext cx="1708727" cy="665019"/>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sr-Latn-BA" sz="1600" b="1" dirty="0" smtClean="0"/>
              <a:t>Zaštitini efekat </a:t>
            </a:r>
            <a:endParaRPr lang="en-GB" sz="1600" b="1" dirty="0"/>
          </a:p>
        </p:txBody>
      </p:sp>
      <p:sp>
        <p:nvSpPr>
          <p:cNvPr id="6" name="Oval 5"/>
          <p:cNvSpPr/>
          <p:nvPr/>
        </p:nvSpPr>
        <p:spPr>
          <a:xfrm>
            <a:off x="2909456" y="924152"/>
            <a:ext cx="1708727" cy="665019"/>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sr-Latn-BA" sz="1600" b="1" dirty="0" smtClean="0"/>
              <a:t>Primarni  efekat </a:t>
            </a:r>
            <a:endParaRPr lang="en-GB" sz="1600" b="1" dirty="0"/>
          </a:p>
        </p:txBody>
      </p:sp>
      <p:sp>
        <p:nvSpPr>
          <p:cNvPr id="7" name="Oval 6"/>
          <p:cNvSpPr/>
          <p:nvPr/>
        </p:nvSpPr>
        <p:spPr>
          <a:xfrm>
            <a:off x="4682500" y="1886886"/>
            <a:ext cx="1759870" cy="665019"/>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sr-Latn-BA" sz="1600" b="1" dirty="0" smtClean="0"/>
              <a:t>sekundarni efekat </a:t>
            </a:r>
            <a:endParaRPr lang="en-GB" sz="1600" b="1" dirty="0"/>
          </a:p>
        </p:txBody>
      </p:sp>
      <p:sp>
        <p:nvSpPr>
          <p:cNvPr id="8" name="Oval 7"/>
          <p:cNvSpPr/>
          <p:nvPr/>
        </p:nvSpPr>
        <p:spPr>
          <a:xfrm>
            <a:off x="5524591" y="2710310"/>
            <a:ext cx="1708727" cy="665019"/>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sr-Latn-BA" sz="1600" b="1" dirty="0" smtClean="0"/>
              <a:t>Tercijalni  efekat </a:t>
            </a:r>
            <a:endParaRPr lang="en-GB" sz="1600" b="1" dirty="0"/>
          </a:p>
        </p:txBody>
      </p:sp>
      <p:sp>
        <p:nvSpPr>
          <p:cNvPr id="9" name="Oval 8"/>
          <p:cNvSpPr/>
          <p:nvPr/>
        </p:nvSpPr>
        <p:spPr>
          <a:xfrm>
            <a:off x="848827" y="3065948"/>
            <a:ext cx="1708727" cy="665019"/>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sr-Latn-BA" sz="1600" b="1" dirty="0" smtClean="0"/>
              <a:t>Efekat </a:t>
            </a:r>
            <a:r>
              <a:rPr lang="sr-Latn-BA" sz="1600" b="1" dirty="0" smtClean="0">
                <a:latin typeface="Times New Roman" panose="02020603050405020304" pitchFamily="18" charset="0"/>
                <a:cs typeface="Times New Roman" panose="02020603050405020304" pitchFamily="18" charset="0"/>
              </a:rPr>
              <a:t>↓</a:t>
            </a:r>
            <a:r>
              <a:rPr lang="sr-Latn-BA" sz="1600" b="1" dirty="0"/>
              <a:t>uvoza</a:t>
            </a:r>
            <a:r>
              <a:rPr lang="sr-Latn-BA" sz="1600" b="1" dirty="0" smtClean="0">
                <a:latin typeface="Times New Roman" panose="02020603050405020304" pitchFamily="18" charset="0"/>
                <a:cs typeface="Times New Roman" panose="02020603050405020304" pitchFamily="18" charset="0"/>
              </a:rPr>
              <a:t> </a:t>
            </a:r>
            <a:r>
              <a:rPr lang="sr-Latn-BA" sz="1600" b="1" dirty="0" smtClean="0"/>
              <a:t> </a:t>
            </a:r>
            <a:endParaRPr lang="en-GB" sz="1600" b="1" dirty="0"/>
          </a:p>
        </p:txBody>
      </p:sp>
      <p:sp>
        <p:nvSpPr>
          <p:cNvPr id="10" name="Oval 9"/>
          <p:cNvSpPr/>
          <p:nvPr/>
        </p:nvSpPr>
        <p:spPr>
          <a:xfrm>
            <a:off x="1361001" y="4104575"/>
            <a:ext cx="1708727" cy="665019"/>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sr-Latn-BA" sz="1600" b="1" dirty="0" smtClean="0"/>
              <a:t>Efekat na potrošnju  </a:t>
            </a:r>
            <a:endParaRPr lang="en-GB" sz="1600" b="1" dirty="0"/>
          </a:p>
        </p:txBody>
      </p:sp>
      <p:sp>
        <p:nvSpPr>
          <p:cNvPr id="11" name="Oval 10"/>
          <p:cNvSpPr/>
          <p:nvPr/>
        </p:nvSpPr>
        <p:spPr>
          <a:xfrm>
            <a:off x="6813317" y="1652042"/>
            <a:ext cx="1869676" cy="822038"/>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sr-Latn-BA" sz="1600" b="1" dirty="0" smtClean="0"/>
              <a:t>Redistributivni efekat </a:t>
            </a:r>
            <a:endParaRPr lang="en-GB" sz="1600" b="1" dirty="0"/>
          </a:p>
        </p:txBody>
      </p:sp>
      <p:sp>
        <p:nvSpPr>
          <p:cNvPr id="12" name="Oval 11"/>
          <p:cNvSpPr/>
          <p:nvPr/>
        </p:nvSpPr>
        <p:spPr>
          <a:xfrm>
            <a:off x="7430654" y="2867831"/>
            <a:ext cx="1708727" cy="665019"/>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sr-Latn-BA" sz="1600" b="1" dirty="0" smtClean="0"/>
              <a:t>Fiskalni efekat </a:t>
            </a:r>
            <a:endParaRPr lang="en-GB" sz="1600" b="1" dirty="0"/>
          </a:p>
        </p:txBody>
      </p:sp>
      <p:sp>
        <p:nvSpPr>
          <p:cNvPr id="13" name="Oval 12"/>
          <p:cNvSpPr/>
          <p:nvPr/>
        </p:nvSpPr>
        <p:spPr>
          <a:xfrm>
            <a:off x="6169897" y="3849158"/>
            <a:ext cx="1708727" cy="665019"/>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sr-Latn-BA" sz="1600" b="1" dirty="0" smtClean="0"/>
              <a:t>Derivirani efekat </a:t>
            </a:r>
            <a:endParaRPr lang="en-GB" sz="1600" b="1" dirty="0"/>
          </a:p>
        </p:txBody>
      </p:sp>
      <p:sp>
        <p:nvSpPr>
          <p:cNvPr id="14" name="Oval 13"/>
          <p:cNvSpPr/>
          <p:nvPr/>
        </p:nvSpPr>
        <p:spPr>
          <a:xfrm>
            <a:off x="3719948" y="4437084"/>
            <a:ext cx="2025071" cy="83688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sr-Latn-BA" sz="1600" b="1" dirty="0" smtClean="0"/>
              <a:t>Efekat </a:t>
            </a:r>
            <a:r>
              <a:rPr lang="sr-Latn-BA" sz="1600" b="1" dirty="0" smtClean="0">
                <a:latin typeface="Times New Roman" panose="02020603050405020304" pitchFamily="18" charset="0"/>
                <a:cs typeface="Times New Roman" panose="02020603050405020304" pitchFamily="18" charset="0"/>
              </a:rPr>
              <a:t>↑</a:t>
            </a:r>
            <a:r>
              <a:rPr lang="sr-Latn-BA" sz="1600" b="1" dirty="0" smtClean="0"/>
              <a:t>domaće proizvodnje  </a:t>
            </a:r>
            <a:endParaRPr lang="en-GB" sz="1600" b="1" dirty="0"/>
          </a:p>
        </p:txBody>
      </p:sp>
      <p:sp>
        <p:nvSpPr>
          <p:cNvPr id="15" name="Oval 14"/>
          <p:cNvSpPr/>
          <p:nvPr/>
        </p:nvSpPr>
        <p:spPr>
          <a:xfrm>
            <a:off x="6359105" y="4988006"/>
            <a:ext cx="2422236" cy="83688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sr-Latn-BA" sz="1600" b="1" dirty="0" smtClean="0"/>
              <a:t>Efekat </a:t>
            </a:r>
            <a:r>
              <a:rPr lang="sr-Latn-BA" sz="1600" b="1" dirty="0" smtClean="0">
                <a:latin typeface="Times New Roman" panose="02020603050405020304" pitchFamily="18" charset="0"/>
                <a:cs typeface="Times New Roman" panose="02020603050405020304" pitchFamily="18" charset="0"/>
              </a:rPr>
              <a:t>↑</a:t>
            </a:r>
            <a:r>
              <a:rPr lang="sr-Latn-BA" sz="1600" b="1" dirty="0" smtClean="0"/>
              <a:t>zaposlenost  dom.kapaciteta   </a:t>
            </a:r>
            <a:endParaRPr lang="en-GB" sz="1600" b="1" dirty="0"/>
          </a:p>
        </p:txBody>
      </p:sp>
      <p:sp>
        <p:nvSpPr>
          <p:cNvPr id="16" name="Oval 15"/>
          <p:cNvSpPr/>
          <p:nvPr/>
        </p:nvSpPr>
        <p:spPr>
          <a:xfrm>
            <a:off x="750457" y="5340330"/>
            <a:ext cx="2158999" cy="83688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sr-Latn-BA" sz="1600" b="1" dirty="0" smtClean="0"/>
              <a:t>Preraspodjela nacionalnog dohodka </a:t>
            </a:r>
            <a:endParaRPr lang="en-GB" sz="1600" b="1" dirty="0"/>
          </a:p>
        </p:txBody>
      </p:sp>
      <p:sp>
        <p:nvSpPr>
          <p:cNvPr id="17" name="Oval 16"/>
          <p:cNvSpPr/>
          <p:nvPr/>
        </p:nvSpPr>
        <p:spPr>
          <a:xfrm>
            <a:off x="3394837" y="5542626"/>
            <a:ext cx="2025071" cy="83688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sr-Latn-BA" sz="1600" b="1" dirty="0" smtClean="0"/>
              <a:t>Efekat </a:t>
            </a:r>
            <a:r>
              <a:rPr lang="sr-Latn-BA" sz="1600" b="1" dirty="0"/>
              <a:t>na odnose razmjene </a:t>
            </a:r>
            <a:endParaRPr lang="en-GB" sz="1600" b="1" dirty="0"/>
          </a:p>
        </p:txBody>
      </p:sp>
      <p:sp>
        <p:nvSpPr>
          <p:cNvPr id="18" name="Oval 17"/>
          <p:cNvSpPr/>
          <p:nvPr/>
        </p:nvSpPr>
        <p:spPr>
          <a:xfrm>
            <a:off x="1854467" y="2027322"/>
            <a:ext cx="1708727" cy="665019"/>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sr-Latn-BA" sz="1600" b="1" dirty="0" smtClean="0"/>
              <a:t>Efekat </a:t>
            </a:r>
            <a:r>
              <a:rPr lang="sr-Latn-BA" sz="1600" b="1" dirty="0" smtClean="0">
                <a:latin typeface="Times New Roman" panose="02020603050405020304" pitchFamily="18" charset="0"/>
                <a:cs typeface="Times New Roman" panose="02020603050405020304" pitchFamily="18" charset="0"/>
              </a:rPr>
              <a:t>na platni bilans </a:t>
            </a:r>
            <a:endParaRPr lang="en-GB" sz="1600" b="1" dirty="0"/>
          </a:p>
        </p:txBody>
      </p:sp>
    </p:spTree>
    <p:extLst>
      <p:ext uri="{BB962C8B-B14F-4D97-AF65-F5344CB8AC3E}">
        <p14:creationId xmlns:p14="http://schemas.microsoft.com/office/powerpoint/2010/main" val="2794432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39</a:t>
            </a:fld>
            <a:endParaRPr lang="en-US" dirty="0"/>
          </a:p>
        </p:txBody>
      </p:sp>
      <p:sp>
        <p:nvSpPr>
          <p:cNvPr id="3" name="Rounded Rectangle 2"/>
          <p:cNvSpPr/>
          <p:nvPr/>
        </p:nvSpPr>
        <p:spPr>
          <a:xfrm>
            <a:off x="194651" y="126819"/>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CARINE – efekti carina  </a:t>
            </a:r>
            <a:endParaRPr lang="en-GB" sz="2000" b="1" i="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287015" y="670213"/>
            <a:ext cx="8488218" cy="5726019"/>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indent="-285750" algn="just">
              <a:buFont typeface="Wingdings" panose="05000000000000000000" pitchFamily="2" charset="2"/>
              <a:buChar char="§"/>
            </a:pPr>
            <a:r>
              <a:rPr lang="sr-Latn-BA" sz="1600" b="1" dirty="0">
                <a:solidFill>
                  <a:schemeClr val="tx1">
                    <a:lumMod val="65000"/>
                    <a:lumOff val="35000"/>
                  </a:schemeClr>
                </a:solidFill>
                <a:latin typeface="Times New Roman" panose="02020603050405020304" pitchFamily="18" charset="0"/>
                <a:cs typeface="Times New Roman" panose="02020603050405020304" pitchFamily="18" charset="0"/>
              </a:rPr>
              <a:t>Efekat na ↓ uvoza </a:t>
            </a:r>
            <a:r>
              <a:rPr lang="sr-Latn-BA" sz="1600" dirty="0">
                <a:solidFill>
                  <a:schemeClr val="tx1">
                    <a:lumMod val="65000"/>
                    <a:lumOff val="35000"/>
                  </a:schemeClr>
                </a:solidFill>
                <a:latin typeface="Times New Roman" panose="02020603050405020304" pitchFamily="18" charset="0"/>
                <a:cs typeface="Times New Roman" panose="02020603050405020304" pitchFamily="18" charset="0"/>
              </a:rPr>
              <a:t>– uvđenjem carine na uvoz, povećava se cijena uvoznih proizvoda u odnosu na cijene istih ili sličnih proizvoda u zemlji (↑cijene uvoznih proizvoda → ↓tražnja za uvozom). Osnovni efekat u zemlji koja uvozne proizvode opterećuje carinom jeste ↓uvoza u odnosu na period prije uvođenja carina, te u odnosu na postojeći izvoz.  </a:t>
            </a:r>
          </a:p>
          <a:p>
            <a:pPr algn="just"/>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
            </a:pPr>
            <a:r>
              <a:rPr lang="sr-Latn-BA" sz="1600" b="1" dirty="0">
                <a:solidFill>
                  <a:schemeClr val="tx1">
                    <a:lumMod val="65000"/>
                    <a:lumOff val="35000"/>
                  </a:schemeClr>
                </a:solidFill>
                <a:latin typeface="Times New Roman" panose="02020603050405020304" pitchFamily="18" charset="0"/>
                <a:cs typeface="Times New Roman" panose="02020603050405020304" pitchFamily="18" charset="0"/>
              </a:rPr>
              <a:t>Efekat na potrošnju </a:t>
            </a:r>
            <a:r>
              <a:rPr lang="sr-Latn-BA" sz="1600" dirty="0">
                <a:solidFill>
                  <a:schemeClr val="tx1">
                    <a:lumMod val="65000"/>
                    <a:lumOff val="35000"/>
                  </a:schemeClr>
                </a:solidFill>
                <a:latin typeface="Times New Roman" panose="02020603050405020304" pitchFamily="18" charset="0"/>
                <a:cs typeface="Times New Roman" panose="02020603050405020304" pitchFamily="18" charset="0"/>
              </a:rPr>
              <a:t>– ogleda se u ↓ ukupne potrošnje proizvoda opterećenih carinom. Veličina ovog efekta zavisi od elastičnosti strane ponude u odnosu na promjenu cijene proizvoda koji je sada opterećen carinom. Ako je ponuda neelastična, strani prodavac prihvata teret carine i isporučuje istu Q i po istim cijenama proizvod (tada neće biti efekat na potrošnju). Veća elastičnost strane ponude na ∆cijena pretpostavlja veći efekat na potrošnju. </a:t>
            </a:r>
          </a:p>
          <a:p>
            <a:pPr marL="285750" indent="-285750" algn="just">
              <a:buFont typeface="Wingdings" panose="05000000000000000000" pitchFamily="2" charset="2"/>
              <a:buChar char="§"/>
            </a:pPr>
            <a:endParaRPr lang="sr-Latn-BA" sz="1600" b="1" dirty="0" smtClean="0">
              <a:solidFill>
                <a:schemeClr val="tx1">
                  <a:lumMod val="65000"/>
                  <a:lumOff val="35000"/>
                </a:schemeClr>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
            </a:pPr>
            <a:r>
              <a:rPr lang="sr-Latn-BA" sz="1600" b="1" dirty="0" smtClean="0">
                <a:solidFill>
                  <a:schemeClr val="tx1">
                    <a:lumMod val="65000"/>
                    <a:lumOff val="35000"/>
                  </a:schemeClr>
                </a:solidFill>
                <a:latin typeface="Times New Roman" panose="02020603050405020304" pitchFamily="18" charset="0"/>
                <a:cs typeface="Times New Roman" panose="02020603050405020304" pitchFamily="18" charset="0"/>
              </a:rPr>
              <a:t>Redistributivni efekat carina – </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efekat uvoznih carina na potrošnju u vidu smanjenja dohotka i efekat na proizvođača u vidu povećanja dohodka. Praktično je riječ o preljevanju dohodka od potrošača ka proizvođaču.  Veličina ovog efekta zvisi od veličine zaštite (veći nivo zaštite domaćeg proizvoda omogućava domaćem prozvođaču postizanjeveće cijene domaćeg proizvoda na domaćem tržištu i veće dobiti. Redistributivni efekat ogleda se u preljevanju dohodka od nezađtićenih u zaštićene proizvodne grane države. </a:t>
            </a:r>
          </a:p>
          <a:p>
            <a:pPr marL="285750" indent="-285750" algn="just">
              <a:buFont typeface="Wingdings" panose="05000000000000000000" pitchFamily="2" charset="2"/>
              <a:buChar char="§"/>
            </a:pPr>
            <a:r>
              <a:rPr lang="sr-Latn-BA" sz="1600" b="1" dirty="0" smtClean="0">
                <a:solidFill>
                  <a:schemeClr val="tx1">
                    <a:lumMod val="65000"/>
                    <a:lumOff val="35000"/>
                  </a:schemeClr>
                </a:solidFill>
                <a:latin typeface="Times New Roman" panose="02020603050405020304" pitchFamily="18" charset="0"/>
                <a:cs typeface="Times New Roman" panose="02020603050405020304" pitchFamily="18" charset="0"/>
              </a:rPr>
              <a:t>Fiskalni efekat carina </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odražava se na povećanje prihoda države po osnovu uvođenja carina u međunarodni robni promet. Ovaj efekat je bio značajan do prihoda država osnivanja prvih država. Danas, relativni značaj carina kao prihod države se razlikuje od zemlje do zemlje.  U međunarodnim ek.odnosima fiskalni efekat carina je pretežno sporednog značaja za def. Carinske politike. </a:t>
            </a:r>
          </a:p>
          <a:p>
            <a:pPr marL="285750" indent="-285750" algn="just">
              <a:buFont typeface="Wingdings" panose="05000000000000000000" pitchFamily="2" charset="2"/>
              <a:buChar char="§"/>
            </a:pPr>
            <a:r>
              <a:rPr lang="sr-Latn-BA" sz="1600" b="1" dirty="0" smtClean="0">
                <a:solidFill>
                  <a:schemeClr val="tx1">
                    <a:lumMod val="65000"/>
                    <a:lumOff val="35000"/>
                  </a:schemeClr>
                </a:solidFill>
                <a:latin typeface="Times New Roman" panose="02020603050405020304" pitchFamily="18" charset="0"/>
                <a:cs typeface="Times New Roman" panose="02020603050405020304" pitchFamily="18" charset="0"/>
              </a:rPr>
              <a:t>Derivirani efekti carina </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predstavljaju šire dejstvo carina, od područja njihove direktne primjene i odražavaju se na povećanej i preraspodjelu nacionalnog dohodka u korist zemlje koja provodi zaštitne mjere, te na povećanje zaposlenosti kapaciteta te zemlje.Značajan derivirani efekat zemlje koja uvodi zaštitu je poboljšanje odnosa razmjene (terms of trade). </a:t>
            </a:r>
          </a:p>
          <a:p>
            <a:pPr marL="285750" indent="-285750" algn="just">
              <a:buFont typeface="Wingdings" panose="05000000000000000000" pitchFamily="2" charset="2"/>
              <a:buChar char="§"/>
            </a:pP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7682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4</a:t>
            </a:fld>
            <a:endParaRPr lang="en-US" dirty="0"/>
          </a:p>
        </p:txBody>
      </p:sp>
      <p:sp>
        <p:nvSpPr>
          <p:cNvPr id="3" name="Rounded Rectangle 2"/>
          <p:cNvSpPr/>
          <p:nvPr/>
        </p:nvSpPr>
        <p:spPr>
          <a:xfrm>
            <a:off x="176178" y="237985"/>
            <a:ext cx="8792332"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1. Kejnzov model ekonomskog rasta nacionalne ekonomije </a:t>
            </a:r>
            <a:endParaRPr lang="en-GB" sz="2000" b="1" i="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4" name="Vertical Scroll 3"/>
          <p:cNvSpPr/>
          <p:nvPr/>
        </p:nvSpPr>
        <p:spPr>
          <a:xfrm>
            <a:off x="176178" y="869291"/>
            <a:ext cx="2954949" cy="868218"/>
          </a:xfrm>
          <a:prstGeom prst="verticalScroll">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sr-Latn-BA" dirty="0" smtClean="0"/>
              <a:t>Džon Mejnard Kejnz (John Meynard Keynes)  </a:t>
            </a:r>
            <a:endParaRPr lang="en-GB" dirty="0"/>
          </a:p>
        </p:txBody>
      </p:sp>
      <p:sp>
        <p:nvSpPr>
          <p:cNvPr id="6" name="Rounded Rectangle 5"/>
          <p:cNvSpPr/>
          <p:nvPr/>
        </p:nvSpPr>
        <p:spPr>
          <a:xfrm>
            <a:off x="3519054" y="849693"/>
            <a:ext cx="5329382" cy="89592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sr-Latn-BA" dirty="0" smtClean="0">
                <a:solidFill>
                  <a:schemeClr val="tx1"/>
                </a:solidFill>
              </a:rPr>
              <a:t>Najznačajniji zagovornik protekcionističkih mjera u cilju očuvanja opšte ekonomske ravnoteže jedne nacionalne države. </a:t>
            </a:r>
            <a:endParaRPr lang="en-GB" dirty="0">
              <a:solidFill>
                <a:schemeClr val="tx1"/>
              </a:solidFill>
            </a:endParaRPr>
          </a:p>
        </p:txBody>
      </p:sp>
      <p:sp>
        <p:nvSpPr>
          <p:cNvPr id="7" name="Right Arrow 6"/>
          <p:cNvSpPr/>
          <p:nvPr/>
        </p:nvSpPr>
        <p:spPr>
          <a:xfrm>
            <a:off x="3131126" y="1317790"/>
            <a:ext cx="387928" cy="461819"/>
          </a:xfrm>
          <a:prstGeom prst="rightArrow">
            <a:avLst/>
          </a:prstGeom>
          <a:solidFill>
            <a:schemeClr val="bg1">
              <a:lumMod val="6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p:cNvSpPr txBox="1">
            <a:spLocks/>
          </p:cNvSpPr>
          <p:nvPr/>
        </p:nvSpPr>
        <p:spPr>
          <a:xfrm>
            <a:off x="196960" y="1786719"/>
            <a:ext cx="8672258" cy="864895"/>
          </a:xfrm>
          <a:prstGeom prst="rect">
            <a:avLst/>
          </a:prstGeom>
          <a:solidFill>
            <a:schemeClr val="bg1">
              <a:lumMod val="9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indent="-285750">
              <a:buFont typeface="Wingdings" panose="05000000000000000000" pitchFamily="2" charset="2"/>
              <a:buChar char="§"/>
            </a:pPr>
            <a:r>
              <a:rPr lang="sr-Latn-BA" sz="1800" dirty="0" smtClean="0">
                <a:solidFill>
                  <a:schemeClr val="tx1"/>
                </a:solidFill>
                <a:latin typeface="Times New Roman" panose="02020603050405020304" pitchFamily="18" charset="0"/>
                <a:cs typeface="Times New Roman" panose="02020603050405020304" pitchFamily="18" charset="0"/>
              </a:rPr>
              <a:t>Povećanje investicija ima za posljedicu povećanje dohodka, zaposlenosti i potrošnje. </a:t>
            </a:r>
          </a:p>
          <a:p>
            <a:pPr marL="285750" indent="-285750">
              <a:buFont typeface="Wingdings" panose="05000000000000000000" pitchFamily="2" charset="2"/>
              <a:buChar char="§"/>
            </a:pPr>
            <a:r>
              <a:rPr lang="sr-Latn-BA" sz="1800" dirty="0" smtClean="0">
                <a:solidFill>
                  <a:schemeClr val="tx1"/>
                </a:solidFill>
                <a:latin typeface="Times New Roman" panose="02020603050405020304" pitchFamily="18" charset="0"/>
                <a:cs typeface="Times New Roman" panose="02020603050405020304" pitchFamily="18" charset="0"/>
              </a:rPr>
              <a:t>Ukupni efekti investicija zavise od različitih sklonosti koje su prisutne na domaćem tržištu(tkz.“bazni elementi Kejnzove analize“): </a:t>
            </a:r>
            <a:endParaRPr lang="sr-Latn-BA" sz="1800" dirty="0">
              <a:solidFill>
                <a:schemeClr val="tx1"/>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263579" y="2704204"/>
            <a:ext cx="2780145" cy="369455"/>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dirty="0" smtClean="0"/>
              <a:t>Sklonost ka potrošnji </a:t>
            </a:r>
            <a:endParaRPr lang="en-GB" dirty="0"/>
          </a:p>
        </p:txBody>
      </p:sp>
      <p:sp>
        <p:nvSpPr>
          <p:cNvPr id="10" name="Rounded Rectangle 9"/>
          <p:cNvSpPr/>
          <p:nvPr/>
        </p:nvSpPr>
        <p:spPr>
          <a:xfrm>
            <a:off x="3202881" y="2738350"/>
            <a:ext cx="2780145" cy="369455"/>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dirty="0" smtClean="0"/>
              <a:t>Sklonost ka investiranju  </a:t>
            </a:r>
            <a:endParaRPr lang="en-GB" dirty="0"/>
          </a:p>
        </p:txBody>
      </p:sp>
      <p:sp>
        <p:nvSpPr>
          <p:cNvPr id="11" name="Rounded Rectangle 10"/>
          <p:cNvSpPr/>
          <p:nvPr/>
        </p:nvSpPr>
        <p:spPr>
          <a:xfrm>
            <a:off x="6068291" y="2738350"/>
            <a:ext cx="2780145" cy="369455"/>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dirty="0" smtClean="0"/>
              <a:t>Sklonost ka štednji. </a:t>
            </a:r>
            <a:endParaRPr lang="en-GB" dirty="0"/>
          </a:p>
        </p:txBody>
      </p:sp>
      <p:sp>
        <p:nvSpPr>
          <p:cNvPr id="12" name="Rounded Rectangle 11"/>
          <p:cNvSpPr/>
          <p:nvPr/>
        </p:nvSpPr>
        <p:spPr>
          <a:xfrm>
            <a:off x="309761" y="3418819"/>
            <a:ext cx="8525166" cy="3694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b="1" dirty="0" smtClean="0">
                <a:solidFill>
                  <a:srgbClr val="00B050"/>
                </a:solidFill>
              </a:rPr>
              <a:t>Sklonost ka potrošnji- </a:t>
            </a:r>
            <a:r>
              <a:rPr lang="sr-Latn-BA" dirty="0" smtClean="0"/>
              <a:t>učešće potrošnje u jednoj jedinici dohodka.</a:t>
            </a:r>
            <a:endParaRPr lang="en-GB" dirty="0"/>
          </a:p>
        </p:txBody>
      </p:sp>
      <p:sp>
        <p:nvSpPr>
          <p:cNvPr id="13" name="Rounded Rectangle 12"/>
          <p:cNvSpPr/>
          <p:nvPr/>
        </p:nvSpPr>
        <p:spPr>
          <a:xfrm>
            <a:off x="3764162" y="3835400"/>
            <a:ext cx="5052292" cy="5723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dirty="0" smtClean="0"/>
              <a:t>Marginalna sklonost ka potrošnji- porast  potrošnje u jednoj jedinici porasta  dohodka.</a:t>
            </a:r>
            <a:endParaRPr lang="en-GB" dirty="0"/>
          </a:p>
        </p:txBody>
      </p:sp>
      <p:sp>
        <p:nvSpPr>
          <p:cNvPr id="14" name="Rounded Rectangle 13"/>
          <p:cNvSpPr/>
          <p:nvPr/>
        </p:nvSpPr>
        <p:spPr>
          <a:xfrm>
            <a:off x="309761" y="4542486"/>
            <a:ext cx="8446657" cy="3694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b="1" dirty="0" smtClean="0">
                <a:solidFill>
                  <a:srgbClr val="00B050"/>
                </a:solidFill>
              </a:rPr>
              <a:t>Sklonost ka štednji </a:t>
            </a:r>
            <a:r>
              <a:rPr lang="sr-Latn-BA" dirty="0" smtClean="0"/>
              <a:t>učešće štednje u jednoj jedinici dohodka.</a:t>
            </a:r>
            <a:endParaRPr lang="en-GB" dirty="0"/>
          </a:p>
        </p:txBody>
      </p:sp>
      <p:sp>
        <p:nvSpPr>
          <p:cNvPr id="15" name="Rounded Rectangle 14"/>
          <p:cNvSpPr/>
          <p:nvPr/>
        </p:nvSpPr>
        <p:spPr>
          <a:xfrm>
            <a:off x="3764162" y="4951457"/>
            <a:ext cx="5052292" cy="5723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dirty="0" smtClean="0"/>
              <a:t>Marginalna sklonost ka štednji porast  štednje u jednoj jedinici porasta  dohodka.</a:t>
            </a:r>
            <a:endParaRPr lang="en-GB" dirty="0"/>
          </a:p>
        </p:txBody>
      </p:sp>
      <p:sp>
        <p:nvSpPr>
          <p:cNvPr id="16" name="Rounded Rectangle 15"/>
          <p:cNvSpPr/>
          <p:nvPr/>
        </p:nvSpPr>
        <p:spPr>
          <a:xfrm>
            <a:off x="323271" y="5696320"/>
            <a:ext cx="8545947" cy="3694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b="1" dirty="0" smtClean="0">
                <a:solidFill>
                  <a:srgbClr val="00B050"/>
                </a:solidFill>
              </a:rPr>
              <a:t>Sklonost ka investicijama  </a:t>
            </a:r>
            <a:r>
              <a:rPr lang="sr-Latn-BA" dirty="0" smtClean="0"/>
              <a:t>učešće investicija u jednoj jedinici dohodka.</a:t>
            </a:r>
            <a:endParaRPr lang="en-GB" dirty="0"/>
          </a:p>
        </p:txBody>
      </p:sp>
      <p:sp>
        <p:nvSpPr>
          <p:cNvPr id="17" name="Rounded Rectangle 16"/>
          <p:cNvSpPr/>
          <p:nvPr/>
        </p:nvSpPr>
        <p:spPr>
          <a:xfrm>
            <a:off x="263579" y="2655407"/>
            <a:ext cx="2780145" cy="369455"/>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dirty="0" smtClean="0"/>
              <a:t>Sklonost ka potrošnji </a:t>
            </a:r>
            <a:endParaRPr lang="en-GB" dirty="0"/>
          </a:p>
        </p:txBody>
      </p:sp>
      <p:sp>
        <p:nvSpPr>
          <p:cNvPr id="18" name="Rounded Rectangle 17"/>
          <p:cNvSpPr/>
          <p:nvPr/>
        </p:nvSpPr>
        <p:spPr>
          <a:xfrm>
            <a:off x="3202881" y="2689553"/>
            <a:ext cx="2780145" cy="369455"/>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dirty="0" smtClean="0"/>
              <a:t>Sklonost ka investiranju  </a:t>
            </a:r>
            <a:endParaRPr lang="en-GB" dirty="0"/>
          </a:p>
        </p:txBody>
      </p:sp>
      <p:sp>
        <p:nvSpPr>
          <p:cNvPr id="19" name="Rounded Rectangle 18"/>
          <p:cNvSpPr/>
          <p:nvPr/>
        </p:nvSpPr>
        <p:spPr>
          <a:xfrm>
            <a:off x="6068291" y="2689553"/>
            <a:ext cx="2780145" cy="369455"/>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dirty="0" smtClean="0"/>
              <a:t>Sklonost ka štednji. </a:t>
            </a:r>
            <a:endParaRPr lang="en-GB" dirty="0"/>
          </a:p>
        </p:txBody>
      </p:sp>
      <p:sp>
        <p:nvSpPr>
          <p:cNvPr id="20" name="Rounded Rectangle 19"/>
          <p:cNvSpPr/>
          <p:nvPr/>
        </p:nvSpPr>
        <p:spPr>
          <a:xfrm>
            <a:off x="3816926" y="6120317"/>
            <a:ext cx="5052292" cy="5723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dirty="0" smtClean="0"/>
              <a:t>Marginalna sklonost ka investicijama porast  investicija u jednoj jedinici porasta  dohodka.</a:t>
            </a:r>
            <a:endParaRPr lang="en-GB" dirty="0"/>
          </a:p>
        </p:txBody>
      </p:sp>
    </p:spTree>
    <p:extLst>
      <p:ext uri="{BB962C8B-B14F-4D97-AF65-F5344CB8AC3E}">
        <p14:creationId xmlns:p14="http://schemas.microsoft.com/office/powerpoint/2010/main" val="1760999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40</a:t>
            </a:fld>
            <a:endParaRPr lang="en-US" dirty="0"/>
          </a:p>
        </p:txBody>
      </p:sp>
      <p:sp>
        <p:nvSpPr>
          <p:cNvPr id="3" name="Rounded Rectangle 2"/>
          <p:cNvSpPr/>
          <p:nvPr/>
        </p:nvSpPr>
        <p:spPr>
          <a:xfrm>
            <a:off x="194651" y="126819"/>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CARINE – efekti carina  </a:t>
            </a:r>
            <a:endParaRPr lang="en-GB" sz="2000" b="1" i="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342433" y="1131981"/>
            <a:ext cx="8488218" cy="5726019"/>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indent="-285750" algn="just">
              <a:buFont typeface="Wingdings" panose="05000000000000000000" pitchFamily="2" charset="2"/>
              <a:buChar char="§"/>
            </a:pPr>
            <a:r>
              <a:rPr lang="sr-Latn-BA" sz="1600" b="1" dirty="0">
                <a:solidFill>
                  <a:schemeClr val="tx1">
                    <a:lumMod val="65000"/>
                    <a:lumOff val="35000"/>
                  </a:schemeClr>
                </a:solidFill>
                <a:latin typeface="Times New Roman" panose="02020603050405020304" pitchFamily="18" charset="0"/>
                <a:cs typeface="Times New Roman" panose="02020603050405020304" pitchFamily="18" charset="0"/>
              </a:rPr>
              <a:t>Preraspodjela nacionalnog dohodka  </a:t>
            </a:r>
            <a:r>
              <a:rPr lang="sr-Latn-BA" sz="1600" dirty="0">
                <a:solidFill>
                  <a:schemeClr val="tx1">
                    <a:lumMod val="65000"/>
                    <a:lumOff val="35000"/>
                  </a:schemeClr>
                </a:solidFill>
                <a:latin typeface="Times New Roman" panose="02020603050405020304" pitchFamily="18" charset="0"/>
                <a:cs typeface="Times New Roman" panose="02020603050405020304" pitchFamily="18" charset="0"/>
              </a:rPr>
              <a:t>od zemlje iz koje potiče uvoz u korist zemlje koja uvodi protekcionističke mjere zaštite domaće proizvodnje rezultira povećanjem nacionalnog dohodka u zemlji koja uvodi ove mjere (dio inostranog nacionalnog dohodka se preraspodjeljuje u korist zemlje koja je ocarinila uvoz). Primarni efekat ogleda se u povećanju proizvodnje u zaštićenim granama nacionalne privrede što ima za posledicu rast nacionalnog dohotka te zemlje u odnosu na zemlju čiji su proizvodi ocarinjeni. </a:t>
            </a:r>
            <a:endPar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
            </a:pPr>
            <a:r>
              <a:rPr lang="sr-Latn-BA" sz="1600" b="1" dirty="0">
                <a:solidFill>
                  <a:schemeClr val="tx1">
                    <a:lumMod val="65000"/>
                    <a:lumOff val="35000"/>
                  </a:schemeClr>
                </a:solidFill>
                <a:latin typeface="Times New Roman" panose="02020603050405020304" pitchFamily="18" charset="0"/>
                <a:cs typeface="Times New Roman" panose="02020603050405020304" pitchFamily="18" charset="0"/>
              </a:rPr>
              <a:t>Povećanje domaće proizvodnje </a:t>
            </a:r>
            <a:r>
              <a:rPr lang="sr-Latn-BA" sz="1600" dirty="0">
                <a:solidFill>
                  <a:schemeClr val="tx1">
                    <a:lumMod val="65000"/>
                    <a:lumOff val="35000"/>
                  </a:schemeClr>
                </a:solidFill>
                <a:latin typeface="Times New Roman" panose="02020603050405020304" pitchFamily="18" charset="0"/>
                <a:cs typeface="Times New Roman" panose="02020603050405020304" pitchFamily="18" charset="0"/>
              </a:rPr>
              <a:t>djeluje na povećanje proizvodnje zaštićene grane, ali i grana koje su u korelaciji sa njom. Istovremeno, povećanje domaće potrošnje uzrokuje rast domaće poizvodnje i drugih grana te multiplicira efekte.  </a:t>
            </a:r>
            <a:endPar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
            </a:pPr>
            <a:r>
              <a:rPr lang="sr-Latn-BA" sz="1600" b="1" dirty="0" smtClean="0">
                <a:solidFill>
                  <a:schemeClr val="tx1">
                    <a:lumMod val="65000"/>
                    <a:lumOff val="35000"/>
                  </a:schemeClr>
                </a:solidFill>
                <a:latin typeface="Times New Roman" panose="02020603050405020304" pitchFamily="18" charset="0"/>
                <a:cs typeface="Times New Roman" panose="02020603050405020304" pitchFamily="18" charset="0"/>
              </a:rPr>
              <a:t>Efekat na povećanje zaposlenosti  kapaciteta </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–uvođenjem zaštitinih mjera povećava se domaća proizvodnja i posljedično rast zaposlenosti kapaciteta domaće proizvodnje (veće korištenje slobodnih kapaciteta i veća zaposlenost radne snage). </a:t>
            </a:r>
          </a:p>
          <a:p>
            <a:pPr marL="285750" indent="-285750" algn="just">
              <a:buFont typeface="Wingdings" panose="05000000000000000000" pitchFamily="2" charset="2"/>
              <a:buChar char="§"/>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a:t>
            </a:r>
            <a:r>
              <a:rPr lang="sr-Latn-BA" sz="1600" b="1" dirty="0" smtClean="0">
                <a:solidFill>
                  <a:schemeClr val="tx1">
                    <a:lumMod val="65000"/>
                    <a:lumOff val="35000"/>
                  </a:schemeClr>
                </a:solidFill>
                <a:latin typeface="Times New Roman" panose="02020603050405020304" pitchFamily="18" charset="0"/>
                <a:cs typeface="Times New Roman" panose="02020603050405020304" pitchFamily="18" charset="0"/>
              </a:rPr>
              <a:t>Efekat na odnose razmjene </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zavisi od elastičnosti domće tražnje i strane ponude proizvoda opterećenih carinom. Ako je strana ponuda neelastična što znači da je strani ponuđač spreman da preuzme carinski teret, zemlja koja uvodi carine može da ostvari značajno poboljšanje odnosa razmjene i povećanje dohotka (npr. zemlja će biti u stanju da  za istu količinu izvoza  ostvari veći uvoz).Veličina efekta carine na odnose razmjene zavisi od:  potencijalnih kapaciteta supstitucije, veličine zemlje i strateške kombinacije faktora proizvodnje. </a:t>
            </a:r>
          </a:p>
          <a:p>
            <a:pPr marL="285750" indent="-285750" algn="just">
              <a:buFont typeface="Wingdings" panose="05000000000000000000" pitchFamily="2" charset="2"/>
              <a:buChar char="§"/>
            </a:pPr>
            <a:r>
              <a:rPr lang="sr-Latn-BA" sz="1600" b="1" dirty="0" smtClean="0">
                <a:solidFill>
                  <a:schemeClr val="tx1">
                    <a:lumMod val="65000"/>
                    <a:lumOff val="35000"/>
                  </a:schemeClr>
                </a:solidFill>
                <a:latin typeface="Times New Roman" panose="02020603050405020304" pitchFamily="18" charset="0"/>
                <a:cs typeface="Times New Roman" panose="02020603050405020304" pitchFamily="18" charset="0"/>
              </a:rPr>
              <a:t>Efekti carina na platni bilans i valutni efekti </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Uvođenjem carina na uvoz tražnja za uvoz zbog povećanja cijena se smanjuje, (uz pretpostavku istog izvoza) zemlja ima manje izdatke za uvoz. Posljedica će biti u uravnoteženju platnog bilansa, a time i stabilnosti nacionalne valute na deviznom tržištu.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
            </a:pP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6800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41</a:t>
            </a:fld>
            <a:endParaRPr lang="en-US" dirty="0"/>
          </a:p>
        </p:txBody>
      </p:sp>
      <p:sp>
        <p:nvSpPr>
          <p:cNvPr id="3" name="Rounded Rectangle 2"/>
          <p:cNvSpPr/>
          <p:nvPr/>
        </p:nvSpPr>
        <p:spPr>
          <a:xfrm>
            <a:off x="194651" y="126819"/>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CARINE – Grafički prikaz uticaj carine na odnose razmjene </a:t>
            </a:r>
            <a:endParaRPr lang="en-GB" sz="2000" b="1" i="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3888510" y="719974"/>
            <a:ext cx="4313381" cy="5726019"/>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indent="-285750" algn="just">
              <a:buFont typeface="Wingdings" panose="05000000000000000000" pitchFamily="2" charset="2"/>
              <a:buChar char="§"/>
            </a:pPr>
            <a:endPar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Odnosi razmjene dvije zemlje u ravnoteži  PO</a:t>
            </a:r>
          </a:p>
          <a:p>
            <a:pPr marL="285750" indent="-285750" algn="just">
              <a:buFont typeface="Wingdings" panose="05000000000000000000" pitchFamily="2" charset="2"/>
              <a:buChar char="§"/>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Linija recipročne tražnje i ponude dvije zemlje, pokazuje mogućnost presjecanja u tački PO, koja pokazuje odnos razmjene dvije zemlje (OP/PM) </a:t>
            </a:r>
          </a:p>
          <a:p>
            <a:pPr marL="285750" indent="-285750" algn="just">
              <a:buFont typeface="Wingdings" panose="05000000000000000000" pitchFamily="2" charset="2"/>
              <a:buChar char="§"/>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Linija reprpčne potražnje i ponude zemlje A pomjera se ulijevo, i sjecište dvije kribulje je u tačkama P1, p  i P2. </a:t>
            </a:r>
          </a:p>
          <a:p>
            <a:pPr marL="285750" indent="-285750" algn="just">
              <a:buFont typeface="Wingdings" panose="05000000000000000000" pitchFamily="2" charset="2"/>
              <a:buChar char="§"/>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Razlika između tačaka P-P1, ili Mo-M2 predstavlja visinu carine. </a:t>
            </a:r>
          </a:p>
          <a:p>
            <a:pPr marL="285750" indent="-285750" algn="just">
              <a:buFont typeface="Wingdings" panose="05000000000000000000" pitchFamily="2" charset="2"/>
              <a:buChar char="§"/>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Tačka P1 na liniji recipročne  tražnje i ponude zemlje A ne predstavlja ravnotežu, jer linija odnosa razmjene OR siječe liniju repročne tražnje i ponude zemlje B u tački P2 (u tački u kojoj je potražnja zemlje B za proizvodima zemlje A veća za M2-M1 ponude). </a:t>
            </a:r>
          </a:p>
          <a:p>
            <a:pPr marL="285750" indent="-285750" algn="just">
              <a:buFont typeface="Wingdings" panose="05000000000000000000" pitchFamily="2" charset="2"/>
              <a:buChar char="§"/>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Recipročna traćnja i ponuda dvije zemlje u ravnoteži je u tački P1.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Odnosi razmjene su povoljniji za zemlju A,jer se izvoz jer se izvoz zemlje A (OM2) više smanjuje (M-M2) za količinu uvoza zemlje B (OM2).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5560" t="14389" r="28904" b="16095"/>
          <a:stretch/>
        </p:blipFill>
        <p:spPr>
          <a:xfrm>
            <a:off x="572654" y="1034471"/>
            <a:ext cx="3122865" cy="2521529"/>
          </a:xfrm>
          <a:prstGeom prst="rect">
            <a:avLst/>
          </a:prstGeom>
        </p:spPr>
      </p:pic>
      <p:sp>
        <p:nvSpPr>
          <p:cNvPr id="6" name="Rounded Rectangle 5"/>
          <p:cNvSpPr/>
          <p:nvPr/>
        </p:nvSpPr>
        <p:spPr>
          <a:xfrm>
            <a:off x="572654" y="3582984"/>
            <a:ext cx="3122865" cy="33727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sr-Latn-BA" sz="1200" dirty="0" smtClean="0"/>
              <a:t>Uticaj carine na odnose razmjene </a:t>
            </a:r>
            <a:endParaRPr lang="en-GB" sz="1200" dirty="0"/>
          </a:p>
        </p:txBody>
      </p:sp>
    </p:spTree>
    <p:extLst>
      <p:ext uri="{BB962C8B-B14F-4D97-AF65-F5344CB8AC3E}">
        <p14:creationId xmlns:p14="http://schemas.microsoft.com/office/powerpoint/2010/main" val="26271686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42</a:t>
            </a:fld>
            <a:endParaRPr lang="en-US" dirty="0"/>
          </a:p>
        </p:txBody>
      </p:sp>
      <p:sp>
        <p:nvSpPr>
          <p:cNvPr id="3" name="Rounded Rectangle 2"/>
          <p:cNvSpPr/>
          <p:nvPr/>
        </p:nvSpPr>
        <p:spPr>
          <a:xfrm>
            <a:off x="194651" y="126819"/>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CARINE – </a:t>
            </a:r>
            <a:r>
              <a:rPr lang="sr-Latn-BA" sz="2000" b="1" i="1" dirty="0" smtClean="0">
                <a:solidFill>
                  <a:schemeClr val="accent6">
                    <a:lumMod val="75000"/>
                  </a:schemeClr>
                </a:solidFill>
                <a:latin typeface="Times New Roman" panose="02020603050405020304" pitchFamily="18" charset="0"/>
                <a:cs typeface="Times New Roman" panose="02020603050405020304" pitchFamily="18" charset="0"/>
              </a:rPr>
              <a:t>optimalna carina </a:t>
            </a:r>
            <a:endParaRPr lang="en-GB" sz="2000" b="1" i="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586852" y="1261341"/>
            <a:ext cx="7998689" cy="2525568"/>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indent="-285750" algn="just">
              <a:buFont typeface="Wingdings" panose="05000000000000000000" pitchFamily="2" charset="2"/>
              <a:buChar char="§"/>
            </a:pPr>
            <a:endPar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
            </a:pPr>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Optimalna carina je carina </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koja rezultira </a:t>
            </a:r>
            <a:r>
              <a:rPr lang="sr-Latn-BA" sz="1600" b="1" i="1" dirty="0" smtClean="0">
                <a:solidFill>
                  <a:schemeClr val="accent6">
                    <a:lumMod val="75000"/>
                  </a:schemeClr>
                </a:solidFill>
                <a:latin typeface="Times New Roman" panose="02020603050405020304" pitchFamily="18" charset="0"/>
                <a:cs typeface="Times New Roman" panose="02020603050405020304" pitchFamily="18" charset="0"/>
              </a:rPr>
              <a:t>optimalnim – makismalnim blagostanjem </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u datim uslovima. </a:t>
            </a:r>
          </a:p>
          <a:p>
            <a:pPr marL="285750" indent="-285750" algn="just">
              <a:buFont typeface="Wingdings" panose="05000000000000000000" pitchFamily="2" charset="2"/>
              <a:buChar char="§"/>
            </a:pPr>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Prevelik nivo zaštite </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putem carina može da ima za posledicu </a:t>
            </a:r>
            <a:r>
              <a:rPr lang="sr-Latn-BA" sz="1600" b="1" i="1" dirty="0" smtClean="0">
                <a:solidFill>
                  <a:srgbClr val="CC9900"/>
                </a:solidFill>
                <a:latin typeface="Times New Roman" panose="02020603050405020304" pitchFamily="18" charset="0"/>
                <a:cs typeface="Times New Roman" panose="02020603050405020304" pitchFamily="18" charset="0"/>
              </a:rPr>
              <a:t>prlijevanje dohotka </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iz produktivnih u manje produktivne grane. </a:t>
            </a:r>
          </a:p>
          <a:p>
            <a:pPr marL="285750" indent="-285750" algn="just">
              <a:buFont typeface="Wingdings" panose="05000000000000000000" pitchFamily="2" charset="2"/>
              <a:buChar char="§"/>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Optimalna carina je </a:t>
            </a:r>
            <a:r>
              <a:rPr lang="sr-Latn-BA" sz="1600" b="1" i="1" dirty="0" smtClean="0">
                <a:solidFill>
                  <a:schemeClr val="accent6">
                    <a:lumMod val="75000"/>
                  </a:schemeClr>
                </a:solidFill>
                <a:latin typeface="Times New Roman" panose="02020603050405020304" pitchFamily="18" charset="0"/>
                <a:cs typeface="Times New Roman" panose="02020603050405020304" pitchFamily="18" charset="0"/>
              </a:rPr>
              <a:t>granični slučaj carine </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u kome su marginalni troškovi = cijeni na domaćem tržištu.</a:t>
            </a:r>
          </a:p>
          <a:p>
            <a:pPr marL="285750" indent="-285750" algn="just">
              <a:buFont typeface="Wingdings" panose="05000000000000000000" pitchFamily="2" charset="2"/>
              <a:buChar char="§"/>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Kod definisanja optimalne carine većina teoretskih razmatranja počiva na očekivanom racionalnom ponašanju subjekata na međunarodnom tržištu u odnosu na nacionalnu ekonomiju subjekta.  </a:t>
            </a:r>
          </a:p>
          <a:p>
            <a:pPr marL="285750" indent="-285750" algn="just">
              <a:buFont typeface="Wingdings" panose="05000000000000000000" pitchFamily="2" charset="2"/>
              <a:buChar char="§"/>
            </a:pPr>
            <a:endPar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
            </a:pP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6" name="Oval 5"/>
          <p:cNvSpPr/>
          <p:nvPr/>
        </p:nvSpPr>
        <p:spPr>
          <a:xfrm>
            <a:off x="5636514" y="4812145"/>
            <a:ext cx="2641600" cy="960582"/>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sr-Latn-BA" dirty="0" smtClean="0"/>
              <a:t>Cijene na domaćem tržištu </a:t>
            </a:r>
            <a:endParaRPr lang="en-GB" dirty="0"/>
          </a:p>
        </p:txBody>
      </p:sp>
      <p:sp>
        <p:nvSpPr>
          <p:cNvPr id="7" name="Oval 6"/>
          <p:cNvSpPr/>
          <p:nvPr/>
        </p:nvSpPr>
        <p:spPr>
          <a:xfrm>
            <a:off x="1103745" y="4812145"/>
            <a:ext cx="2641600" cy="960582"/>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sr-Latn-BA" dirty="0" smtClean="0"/>
              <a:t>Marginalni troškovi </a:t>
            </a:r>
            <a:endParaRPr lang="en-GB" dirty="0"/>
          </a:p>
        </p:txBody>
      </p:sp>
      <p:sp>
        <p:nvSpPr>
          <p:cNvPr id="9" name="Equal 8"/>
          <p:cNvSpPr/>
          <p:nvPr/>
        </p:nvSpPr>
        <p:spPr>
          <a:xfrm>
            <a:off x="4054764" y="4812145"/>
            <a:ext cx="1154545" cy="766619"/>
          </a:xfrm>
          <a:prstGeom prst="mathEqual">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9354534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43</a:t>
            </a:fld>
            <a:endParaRPr lang="en-US" dirty="0"/>
          </a:p>
        </p:txBody>
      </p:sp>
      <p:sp>
        <p:nvSpPr>
          <p:cNvPr id="3" name="Rounded Rectangle 2"/>
          <p:cNvSpPr/>
          <p:nvPr/>
        </p:nvSpPr>
        <p:spPr>
          <a:xfrm>
            <a:off x="194651" y="126819"/>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CARINE – </a:t>
            </a:r>
            <a:r>
              <a:rPr lang="sr-Latn-BA" sz="2000" b="1" i="1" dirty="0" smtClean="0">
                <a:solidFill>
                  <a:srgbClr val="0000FF"/>
                </a:solidFill>
                <a:latin typeface="Times New Roman" panose="02020603050405020304" pitchFamily="18" charset="0"/>
                <a:cs typeface="Times New Roman" panose="02020603050405020304" pitchFamily="18" charset="0"/>
              </a:rPr>
              <a:t>efektivna  carina </a:t>
            </a:r>
            <a:endParaRPr lang="en-GB" sz="2000" b="1" i="1" dirty="0">
              <a:solidFill>
                <a:srgbClr val="0000FF"/>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194651" y="785091"/>
            <a:ext cx="7998689" cy="775855"/>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Savremene analize posmatraju carine sa aspekta: </a:t>
            </a:r>
          </a:p>
          <a:p>
            <a:pPr marL="285750" indent="-285750" algn="just">
              <a:buFont typeface="Wingdings" panose="05000000000000000000" pitchFamily="2" charset="2"/>
              <a:buChar char="§"/>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A) zaaštite finalnog proizvoda </a:t>
            </a:r>
          </a:p>
          <a:p>
            <a:pPr marL="285750" indent="-285750" algn="just">
              <a:buFont typeface="Wingdings" panose="05000000000000000000" pitchFamily="2" charset="2"/>
              <a:buChar char="§"/>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B) zaštite faktora proizvodnje. </a:t>
            </a:r>
          </a:p>
        </p:txBody>
      </p:sp>
      <p:sp>
        <p:nvSpPr>
          <p:cNvPr id="5" name="Title 1"/>
          <p:cNvSpPr txBox="1">
            <a:spLocks/>
          </p:cNvSpPr>
          <p:nvPr/>
        </p:nvSpPr>
        <p:spPr>
          <a:xfrm>
            <a:off x="194651" y="1620406"/>
            <a:ext cx="8570658" cy="775855"/>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Efektivna carina </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predstavlja intezitet zaštite koji zavise od visine nominalne stope zaštite finalnog proizvoda i nominalne stope zaštite faktora proizvodnje tog proizvoda, te učešće uvoznih faktora proizvodnje opterećenih carinom u finalnom proizvodu.  </a:t>
            </a:r>
          </a:p>
        </p:txBody>
      </p:sp>
      <p:sp>
        <p:nvSpPr>
          <p:cNvPr id="6" name="Title 1"/>
          <p:cNvSpPr txBox="1">
            <a:spLocks/>
          </p:cNvSpPr>
          <p:nvPr/>
        </p:nvSpPr>
        <p:spPr>
          <a:xfrm>
            <a:off x="194651" y="2570599"/>
            <a:ext cx="4358876" cy="1022346"/>
          </a:xfrm>
          <a:prstGeom prst="rect">
            <a:avLst/>
          </a:prstGeom>
          <a:solidFill>
            <a:schemeClr val="bg1">
              <a:lumMod val="9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Nominalna zaštita – </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iznos zaštite finalnog proizvoda. Nominalna zaštota je = razlici između cijene na domaćem tržištu i tržišne cijne na svjetskom tržištu. </a:t>
            </a:r>
          </a:p>
        </p:txBody>
      </p:sp>
      <mc:AlternateContent xmlns:mc="http://schemas.openxmlformats.org/markup-compatibility/2006" xmlns:a14="http://schemas.microsoft.com/office/drawing/2010/main">
        <mc:Choice Requires="a14">
          <p:sp>
            <p:nvSpPr>
              <p:cNvPr id="7" name="TextBox 6"/>
              <p:cNvSpPr txBox="1"/>
              <p:nvPr/>
            </p:nvSpPr>
            <p:spPr>
              <a:xfrm>
                <a:off x="4747491" y="2570599"/>
                <a:ext cx="1182255" cy="426335"/>
              </a:xfrm>
              <a:prstGeom prst="rect">
                <a:avLst/>
              </a:prstGeom>
              <a:solidFill>
                <a:schemeClr val="bg2">
                  <a:lumMod val="75000"/>
                </a:schemeClr>
              </a:solidFill>
            </p:spPr>
            <p:txBody>
              <a:bodyPr wrap="square" lIns="0" tIns="0" rIns="0" bIns="0" rtlCol="0">
                <a:spAutoFit/>
              </a:bodyPr>
              <a:lstStyle/>
              <a:p>
                <a:r>
                  <a:rPr lang="sr-Latn-BA" dirty="0" smtClean="0"/>
                  <a:t>t=</a:t>
                </a:r>
                <a14:m>
                  <m:oMath xmlns:m="http://schemas.openxmlformats.org/officeDocument/2006/math">
                    <m:f>
                      <m:fPr>
                        <m:ctrlPr>
                          <a:rPr lang="en-GB" i="1" smtClean="0">
                            <a:latin typeface="Cambria Math" panose="02040503050406030204" pitchFamily="18" charset="0"/>
                          </a:rPr>
                        </m:ctrlPr>
                      </m:fPr>
                      <m:num>
                        <m:r>
                          <m:rPr>
                            <m:sty m:val="p"/>
                          </m:rPr>
                          <a:rPr lang="sr-Latn-BA" b="0" i="0" smtClean="0">
                            <a:latin typeface="Cambria Math" panose="02040503050406030204" pitchFamily="18" charset="0"/>
                          </a:rPr>
                          <m:t>p</m:t>
                        </m:r>
                        <m:r>
                          <a:rPr lang="sr-Latn-BA" b="0" i="1" smtClean="0">
                            <a:latin typeface="Cambria Math" panose="02040503050406030204" pitchFamily="18" charset="0"/>
                          </a:rPr>
                          <m:t>1 −</m:t>
                        </m:r>
                        <m:r>
                          <a:rPr lang="sr-Latn-BA" b="0" i="1" smtClean="0">
                            <a:latin typeface="Cambria Math" panose="02040503050406030204" pitchFamily="18" charset="0"/>
                          </a:rPr>
                          <m:t>𝑝</m:t>
                        </m:r>
                      </m:num>
                      <m:den>
                        <m:r>
                          <m:rPr>
                            <m:sty m:val="p"/>
                          </m:rPr>
                          <a:rPr lang="sr-Latn-BA" b="0" i="0" smtClean="0">
                            <a:latin typeface="Cambria Math" panose="02040503050406030204" pitchFamily="18" charset="0"/>
                          </a:rPr>
                          <m:t>p</m:t>
                        </m:r>
                      </m:den>
                    </m:f>
                  </m:oMath>
                </a14:m>
                <a:endParaRPr lang="en-GB" dirty="0"/>
              </a:p>
            </p:txBody>
          </p:sp>
        </mc:Choice>
        <mc:Fallback xmlns="">
          <p:sp>
            <p:nvSpPr>
              <p:cNvPr id="7" name="TextBox 6"/>
              <p:cNvSpPr txBox="1">
                <a:spLocks noRot="1" noChangeAspect="1" noMove="1" noResize="1" noEditPoints="1" noAdjustHandles="1" noChangeArrowheads="1" noChangeShapeType="1" noTextEdit="1"/>
              </p:cNvSpPr>
              <p:nvPr/>
            </p:nvSpPr>
            <p:spPr>
              <a:xfrm>
                <a:off x="4747491" y="2570599"/>
                <a:ext cx="1182255" cy="426335"/>
              </a:xfrm>
              <a:prstGeom prst="rect">
                <a:avLst/>
              </a:prstGeom>
              <a:blipFill>
                <a:blip r:embed="rId2"/>
                <a:stretch>
                  <a:fillRect l="-12371" t="-7143" b="-14286"/>
                </a:stretch>
              </a:blipFill>
            </p:spPr>
            <p:txBody>
              <a:bodyPr/>
              <a:lstStyle/>
              <a:p>
                <a:r>
                  <a:rPr lang="en-GB">
                    <a:noFill/>
                  </a:rPr>
                  <a:t> </a:t>
                </a:r>
              </a:p>
            </p:txBody>
          </p:sp>
        </mc:Fallback>
      </mc:AlternateContent>
      <p:sp>
        <p:nvSpPr>
          <p:cNvPr id="8" name="TextBox 7"/>
          <p:cNvSpPr txBox="1"/>
          <p:nvPr/>
        </p:nvSpPr>
        <p:spPr>
          <a:xfrm>
            <a:off x="5786580" y="2958526"/>
            <a:ext cx="2978729" cy="215444"/>
          </a:xfrm>
          <a:prstGeom prst="rect">
            <a:avLst/>
          </a:prstGeom>
          <a:noFill/>
        </p:spPr>
        <p:txBody>
          <a:bodyPr wrap="square" lIns="0" tIns="0" rIns="0" bIns="0" rtlCol="0">
            <a:spAutoFit/>
          </a:bodyPr>
          <a:lstStyle/>
          <a:p>
            <a:r>
              <a:rPr lang="sr-Latn-BA" sz="1400" dirty="0"/>
              <a:t>p</a:t>
            </a:r>
            <a:r>
              <a:rPr lang="sr-Latn-BA" sz="1400" dirty="0" smtClean="0"/>
              <a:t>1-p Visina aposlutnog iznosa zaštite </a:t>
            </a:r>
            <a:endParaRPr lang="en-GB" sz="1400" dirty="0"/>
          </a:p>
        </p:txBody>
      </p:sp>
      <p:sp>
        <p:nvSpPr>
          <p:cNvPr id="9" name="TextBox 8"/>
          <p:cNvSpPr txBox="1"/>
          <p:nvPr/>
        </p:nvSpPr>
        <p:spPr>
          <a:xfrm>
            <a:off x="5786580" y="3217252"/>
            <a:ext cx="2978729" cy="215444"/>
          </a:xfrm>
          <a:prstGeom prst="rect">
            <a:avLst/>
          </a:prstGeom>
          <a:noFill/>
        </p:spPr>
        <p:txBody>
          <a:bodyPr wrap="square" lIns="0" tIns="0" rIns="0" bIns="0" rtlCol="0">
            <a:spAutoFit/>
          </a:bodyPr>
          <a:lstStyle/>
          <a:p>
            <a:r>
              <a:rPr lang="sr-Latn-BA" sz="1400" dirty="0" smtClean="0"/>
              <a:t>p cijena proizvoda prije zaštite </a:t>
            </a:r>
            <a:endParaRPr lang="en-GB" sz="1400" dirty="0"/>
          </a:p>
        </p:txBody>
      </p:sp>
      <p:sp>
        <p:nvSpPr>
          <p:cNvPr id="10" name="Bent Arrow 9"/>
          <p:cNvSpPr/>
          <p:nvPr/>
        </p:nvSpPr>
        <p:spPr>
          <a:xfrm rot="16200000" flipV="1">
            <a:off x="4860285" y="2852417"/>
            <a:ext cx="389318" cy="771239"/>
          </a:xfrm>
          <a:prstGeom prst="bentArrow">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Title 1"/>
          <p:cNvSpPr txBox="1">
            <a:spLocks/>
          </p:cNvSpPr>
          <p:nvPr/>
        </p:nvSpPr>
        <p:spPr>
          <a:xfrm>
            <a:off x="290013" y="3942199"/>
            <a:ext cx="4358876" cy="1022346"/>
          </a:xfrm>
          <a:prstGeom prst="rect">
            <a:avLst/>
          </a:prstGeom>
          <a:solidFill>
            <a:schemeClr val="bg1">
              <a:lumMod val="9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b="1" i="1" dirty="0">
                <a:solidFill>
                  <a:srgbClr val="0000FF"/>
                </a:solidFill>
                <a:latin typeface="Times New Roman" panose="02020603050405020304" pitchFamily="18" charset="0"/>
                <a:cs typeface="Times New Roman" panose="02020603050405020304" pitchFamily="18" charset="0"/>
              </a:rPr>
              <a:t>E</a:t>
            </a:r>
            <a:r>
              <a:rPr lang="sr-Latn-BA" sz="1600" b="1" i="1" dirty="0" smtClean="0">
                <a:solidFill>
                  <a:srgbClr val="0000FF"/>
                </a:solidFill>
                <a:latin typeface="Times New Roman" panose="02020603050405020304" pitchFamily="18" charset="0"/>
                <a:cs typeface="Times New Roman" panose="02020603050405020304" pitchFamily="18" charset="0"/>
              </a:rPr>
              <a:t>fektivna zaštita </a:t>
            </a:r>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 </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nivo povećanaj vrijednosti faktora proizvodnje domaćeg porijekla, iznad tržišne vrijednosti, a kao posljedica uvođenja zaštite na finalni proizvod. </a:t>
            </a:r>
          </a:p>
        </p:txBody>
      </p:sp>
      <p:sp>
        <p:nvSpPr>
          <p:cNvPr id="12" name="Title 1"/>
          <p:cNvSpPr txBox="1">
            <a:spLocks/>
          </p:cNvSpPr>
          <p:nvPr/>
        </p:nvSpPr>
        <p:spPr>
          <a:xfrm>
            <a:off x="290013" y="5138883"/>
            <a:ext cx="4358876" cy="1022346"/>
          </a:xfrm>
          <a:prstGeom prst="rect">
            <a:avLst/>
          </a:prstGeom>
          <a:solidFill>
            <a:schemeClr val="bg1"/>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Za određivanje efektivne zaštite jednog proizvoda potrebne komponente su:</a:t>
            </a:r>
          </a:p>
          <a:p>
            <a:pPr marL="285750" indent="-285750" algn="just">
              <a:buFontTx/>
              <a:buChar char="-"/>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Q sadržanih uvoznih komponenti </a:t>
            </a:r>
          </a:p>
          <a:p>
            <a:pPr marL="285750" indent="-285750" algn="just">
              <a:buFontTx/>
              <a:buChar char="-"/>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Iznos sadržane zaštite u njihovoj vrijednosti </a:t>
            </a:r>
          </a:p>
        </p:txBody>
      </p:sp>
      <mc:AlternateContent xmlns:mc="http://schemas.openxmlformats.org/markup-compatibility/2006" xmlns:a14="http://schemas.microsoft.com/office/drawing/2010/main">
        <mc:Choice Requires="a14">
          <p:sp>
            <p:nvSpPr>
              <p:cNvPr id="13" name="TextBox 12"/>
              <p:cNvSpPr txBox="1"/>
              <p:nvPr/>
            </p:nvSpPr>
            <p:spPr>
              <a:xfrm>
                <a:off x="4747490" y="3885075"/>
                <a:ext cx="1182255" cy="438133"/>
              </a:xfrm>
              <a:prstGeom prst="rect">
                <a:avLst/>
              </a:prstGeom>
              <a:solidFill>
                <a:schemeClr val="bg2">
                  <a:lumMod val="75000"/>
                </a:schemeClr>
              </a:solidFill>
            </p:spPr>
            <p:txBody>
              <a:bodyPr wrap="square" lIns="0" tIns="0" rIns="0" bIns="0" rtlCol="0">
                <a:spAutoFit/>
              </a:bodyPr>
              <a:lstStyle/>
              <a:p>
                <a:r>
                  <a:rPr lang="sr-Latn-BA" dirty="0" smtClean="0">
                    <a:solidFill>
                      <a:srgbClr val="0000FF"/>
                    </a:solidFill>
                  </a:rPr>
                  <a:t>e</a:t>
                </a:r>
                <a:r>
                  <a:rPr lang="sr-Latn-BA" dirty="0" smtClean="0"/>
                  <a:t>=</a:t>
                </a:r>
                <a14:m>
                  <m:oMath xmlns:m="http://schemas.openxmlformats.org/officeDocument/2006/math">
                    <m:f>
                      <m:fPr>
                        <m:ctrlPr>
                          <a:rPr lang="en-GB" i="1" smtClean="0">
                            <a:latin typeface="Cambria Math" panose="02040503050406030204" pitchFamily="18" charset="0"/>
                          </a:rPr>
                        </m:ctrlPr>
                      </m:fPr>
                      <m:num>
                        <m:r>
                          <m:rPr>
                            <m:sty m:val="p"/>
                          </m:rPr>
                          <a:rPr lang="sr-Latn-BA" b="0" i="0" smtClean="0">
                            <a:latin typeface="Cambria Math" panose="02040503050406030204" pitchFamily="18" charset="0"/>
                          </a:rPr>
                          <m:t>t</m:t>
                        </m:r>
                        <m:r>
                          <a:rPr lang="sr-Latn-BA" b="0" i="1" smtClean="0">
                            <a:latin typeface="Cambria Math" panose="02040503050406030204" pitchFamily="18" charset="0"/>
                          </a:rPr>
                          <m:t>1 −</m:t>
                        </m:r>
                        <m:r>
                          <a:rPr lang="sr-Latn-BA" b="0" i="1" smtClean="0">
                            <a:latin typeface="Cambria Math" panose="02040503050406030204" pitchFamily="18" charset="0"/>
                          </a:rPr>
                          <m:t>𝑔𝑖𝑗</m:t>
                        </m:r>
                        <m:r>
                          <a:rPr lang="sr-Latn-BA" b="0" i="1" smtClean="0">
                            <a:latin typeface="Cambria Math" panose="02040503050406030204" pitchFamily="18" charset="0"/>
                          </a:rPr>
                          <m:t>∗</m:t>
                        </m:r>
                        <m:r>
                          <a:rPr lang="sr-Latn-BA" b="0" i="1" smtClean="0">
                            <a:latin typeface="Cambria Math" panose="02040503050406030204" pitchFamily="18" charset="0"/>
                          </a:rPr>
                          <m:t>𝑐</m:t>
                        </m:r>
                        <m:r>
                          <a:rPr lang="sr-Latn-BA" b="0" i="1" smtClean="0">
                            <a:latin typeface="Cambria Math" panose="02040503050406030204" pitchFamily="18" charset="0"/>
                          </a:rPr>
                          <m:t>1</m:t>
                        </m:r>
                      </m:num>
                      <m:den>
                        <m:r>
                          <a:rPr lang="sr-Latn-BA" b="0" i="0" smtClean="0">
                            <a:latin typeface="Cambria Math" panose="02040503050406030204" pitchFamily="18" charset="0"/>
                          </a:rPr>
                          <m:t>1−</m:t>
                        </m:r>
                        <m:r>
                          <m:rPr>
                            <m:sty m:val="p"/>
                          </m:rPr>
                          <a:rPr lang="sr-Latn-BA" b="0" i="0" smtClean="0">
                            <a:latin typeface="Cambria Math" panose="02040503050406030204" pitchFamily="18" charset="0"/>
                          </a:rPr>
                          <m:t>gij</m:t>
                        </m:r>
                      </m:den>
                    </m:f>
                  </m:oMath>
                </a14:m>
                <a:endParaRPr lang="en-GB" dirty="0"/>
              </a:p>
            </p:txBody>
          </p:sp>
        </mc:Choice>
        <mc:Fallback xmlns="">
          <p:sp>
            <p:nvSpPr>
              <p:cNvPr id="13" name="TextBox 12"/>
              <p:cNvSpPr txBox="1">
                <a:spLocks noRot="1" noChangeAspect="1" noMove="1" noResize="1" noEditPoints="1" noAdjustHandles="1" noChangeArrowheads="1" noChangeShapeType="1" noTextEdit="1"/>
              </p:cNvSpPr>
              <p:nvPr/>
            </p:nvSpPr>
            <p:spPr>
              <a:xfrm>
                <a:off x="4747490" y="3885075"/>
                <a:ext cx="1182255" cy="438133"/>
              </a:xfrm>
              <a:prstGeom prst="rect">
                <a:avLst/>
              </a:prstGeom>
              <a:blipFill>
                <a:blip r:embed="rId3"/>
                <a:stretch>
                  <a:fillRect l="-12371" t="-5556" b="-18056"/>
                </a:stretch>
              </a:blipFill>
            </p:spPr>
            <p:txBody>
              <a:bodyPr/>
              <a:lstStyle/>
              <a:p>
                <a:r>
                  <a:rPr lang="en-GB">
                    <a:noFill/>
                  </a:rPr>
                  <a:t> </a:t>
                </a:r>
              </a:p>
            </p:txBody>
          </p:sp>
        </mc:Fallback>
      </mc:AlternateContent>
      <p:sp>
        <p:nvSpPr>
          <p:cNvPr id="14" name="TextBox 13"/>
          <p:cNvSpPr txBox="1"/>
          <p:nvPr/>
        </p:nvSpPr>
        <p:spPr>
          <a:xfrm>
            <a:off x="5054942" y="4772435"/>
            <a:ext cx="3915873" cy="215444"/>
          </a:xfrm>
          <a:prstGeom prst="rect">
            <a:avLst/>
          </a:prstGeom>
          <a:noFill/>
        </p:spPr>
        <p:txBody>
          <a:bodyPr wrap="square" lIns="0" tIns="0" rIns="0" bIns="0" rtlCol="0">
            <a:spAutoFit/>
          </a:bodyPr>
          <a:lstStyle/>
          <a:p>
            <a:r>
              <a:rPr lang="sr-Latn-BA" sz="1400" dirty="0" smtClean="0"/>
              <a:t>e1 -  stopa efektivne carinske zaštite</a:t>
            </a:r>
            <a:endParaRPr lang="en-GB" sz="1400" dirty="0"/>
          </a:p>
        </p:txBody>
      </p:sp>
      <p:sp>
        <p:nvSpPr>
          <p:cNvPr id="15" name="TextBox 14"/>
          <p:cNvSpPr txBox="1"/>
          <p:nvPr/>
        </p:nvSpPr>
        <p:spPr>
          <a:xfrm>
            <a:off x="5054943" y="5982545"/>
            <a:ext cx="3915873" cy="430887"/>
          </a:xfrm>
          <a:prstGeom prst="rect">
            <a:avLst/>
          </a:prstGeom>
          <a:noFill/>
        </p:spPr>
        <p:txBody>
          <a:bodyPr wrap="square" lIns="0" tIns="0" rIns="0" bIns="0" rtlCol="0">
            <a:spAutoFit/>
          </a:bodyPr>
          <a:lstStyle/>
          <a:p>
            <a:r>
              <a:rPr lang="sr-Latn-BA" sz="1400" dirty="0" smtClean="0"/>
              <a:t>c1-  carinska stopa uvoznih komponenti u finalnom proizvodu </a:t>
            </a:r>
            <a:endParaRPr lang="en-GB" sz="1400" dirty="0"/>
          </a:p>
        </p:txBody>
      </p:sp>
      <p:sp>
        <p:nvSpPr>
          <p:cNvPr id="16" name="TextBox 15"/>
          <p:cNvSpPr txBox="1"/>
          <p:nvPr/>
        </p:nvSpPr>
        <p:spPr>
          <a:xfrm>
            <a:off x="5054942" y="5138883"/>
            <a:ext cx="3915873" cy="215444"/>
          </a:xfrm>
          <a:prstGeom prst="rect">
            <a:avLst/>
          </a:prstGeom>
          <a:noFill/>
        </p:spPr>
        <p:txBody>
          <a:bodyPr wrap="square" lIns="0" tIns="0" rIns="0" bIns="0" rtlCol="0">
            <a:spAutoFit/>
          </a:bodyPr>
          <a:lstStyle/>
          <a:p>
            <a:r>
              <a:rPr lang="sr-Latn-BA" sz="1400" dirty="0"/>
              <a:t>t</a:t>
            </a:r>
            <a:r>
              <a:rPr lang="sr-Latn-BA" sz="1400" dirty="0" smtClean="0"/>
              <a:t> -  nominalni nivo zaštite finalnog proizvoda </a:t>
            </a:r>
            <a:endParaRPr lang="en-GB" sz="1400" dirty="0"/>
          </a:p>
        </p:txBody>
      </p:sp>
      <p:sp>
        <p:nvSpPr>
          <p:cNvPr id="17" name="TextBox 16"/>
          <p:cNvSpPr txBox="1"/>
          <p:nvPr/>
        </p:nvSpPr>
        <p:spPr>
          <a:xfrm>
            <a:off x="5054942" y="5462210"/>
            <a:ext cx="3915873" cy="430887"/>
          </a:xfrm>
          <a:prstGeom prst="rect">
            <a:avLst/>
          </a:prstGeom>
          <a:noFill/>
        </p:spPr>
        <p:txBody>
          <a:bodyPr wrap="square" lIns="0" tIns="0" rIns="0" bIns="0" rtlCol="0">
            <a:spAutoFit/>
          </a:bodyPr>
          <a:lstStyle/>
          <a:p>
            <a:r>
              <a:rPr lang="sr-Latn-BA" sz="1400" dirty="0" smtClean="0"/>
              <a:t>gij -  vrijednost uvoznih kompomenti u jedinici finalnog proizvoda </a:t>
            </a:r>
            <a:endParaRPr lang="en-GB" sz="1400" dirty="0"/>
          </a:p>
        </p:txBody>
      </p:sp>
      <p:sp>
        <p:nvSpPr>
          <p:cNvPr id="18" name="Bent Arrow 17"/>
          <p:cNvSpPr/>
          <p:nvPr/>
        </p:nvSpPr>
        <p:spPr>
          <a:xfrm rot="16200000" flipV="1">
            <a:off x="4827981" y="4217691"/>
            <a:ext cx="473088" cy="771239"/>
          </a:xfrm>
          <a:prstGeom prst="bentArrow">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0724608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44</a:t>
            </a:fld>
            <a:endParaRPr lang="en-US" dirty="0"/>
          </a:p>
        </p:txBody>
      </p:sp>
      <p:sp>
        <p:nvSpPr>
          <p:cNvPr id="3" name="Rounded Rectangle 2"/>
          <p:cNvSpPr/>
          <p:nvPr/>
        </p:nvSpPr>
        <p:spPr>
          <a:xfrm>
            <a:off x="194651" y="126819"/>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CARINE – </a:t>
            </a:r>
            <a:r>
              <a:rPr lang="sr-Latn-BA" sz="2000" b="1" i="1" dirty="0" smtClean="0">
                <a:solidFill>
                  <a:srgbClr val="0000FF"/>
                </a:solidFill>
                <a:latin typeface="Times New Roman" panose="02020603050405020304" pitchFamily="18" charset="0"/>
                <a:cs typeface="Times New Roman" panose="02020603050405020304" pitchFamily="18" charset="0"/>
              </a:rPr>
              <a:t>prosječne carine na nepoljoprivredne proizvode u najvažnjim razvijenim zemljama </a:t>
            </a:r>
            <a:endParaRPr lang="en-GB" sz="2000" b="1" i="1" dirty="0">
              <a:solidFill>
                <a:srgbClr val="0000FF"/>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3955" b="31299"/>
          <a:stretch/>
        </p:blipFill>
        <p:spPr>
          <a:xfrm>
            <a:off x="397851" y="2750510"/>
            <a:ext cx="8296894" cy="2615304"/>
          </a:xfrm>
          <a:prstGeom prst="rect">
            <a:avLst/>
          </a:prstGeom>
        </p:spPr>
      </p:pic>
      <p:sp>
        <p:nvSpPr>
          <p:cNvPr id="5" name="Title 1"/>
          <p:cNvSpPr txBox="1">
            <a:spLocks/>
          </p:cNvSpPr>
          <p:nvPr/>
        </p:nvSpPr>
        <p:spPr>
          <a:xfrm>
            <a:off x="391940" y="1134256"/>
            <a:ext cx="8302804" cy="384070"/>
          </a:xfrm>
          <a:prstGeom prst="rect">
            <a:avLst/>
          </a:prstGeom>
          <a:solidFill>
            <a:schemeClr val="bg1">
              <a:lumMod val="9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Prosječne carine na nepoljoprivredne proizvode u najvažnijim razvijenim zemljama </a:t>
            </a:r>
            <a:endPar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3"/>
          <a:srcRect l="28287" t="43297" r="28404" b="40845"/>
          <a:stretch/>
        </p:blipFill>
        <p:spPr>
          <a:xfrm rot="10800000">
            <a:off x="397850" y="1592270"/>
            <a:ext cx="8296894" cy="1158240"/>
          </a:xfrm>
          <a:prstGeom prst="rect">
            <a:avLst/>
          </a:prstGeom>
        </p:spPr>
      </p:pic>
      <p:sp>
        <p:nvSpPr>
          <p:cNvPr id="7" name="Title 1"/>
          <p:cNvSpPr txBox="1">
            <a:spLocks/>
          </p:cNvSpPr>
          <p:nvPr/>
        </p:nvSpPr>
        <p:spPr>
          <a:xfrm>
            <a:off x="397851" y="5476296"/>
            <a:ext cx="8302804" cy="930192"/>
          </a:xfrm>
          <a:prstGeom prst="rect">
            <a:avLst/>
          </a:prstGeom>
          <a:solidFill>
            <a:schemeClr val="bg1">
              <a:lumMod val="9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i="1" dirty="0" smtClean="0">
                <a:solidFill>
                  <a:schemeClr val="tx1">
                    <a:lumMod val="65000"/>
                    <a:lumOff val="35000"/>
                  </a:schemeClr>
                </a:solidFill>
                <a:latin typeface="Times New Roman" panose="02020603050405020304" pitchFamily="18" charset="0"/>
                <a:cs typeface="Times New Roman" panose="02020603050405020304" pitchFamily="18" charset="0"/>
              </a:rPr>
              <a:t>Najveće carine se neizostavno njaviše nameću na uvoz odjeće, tekstila i na kožne proizvode (takođe i na ribu i proizvode od ribe u EU, Japanu, kao i na transportnu opremu  u EU i Kanadi). </a:t>
            </a:r>
          </a:p>
          <a:p>
            <a:pPr algn="just"/>
            <a:r>
              <a:rPr lang="sr-Latn-BA" sz="1600" i="1" dirty="0" smtClean="0">
                <a:solidFill>
                  <a:schemeClr val="tx1">
                    <a:lumMod val="65000"/>
                    <a:lumOff val="35000"/>
                  </a:schemeClr>
                </a:solidFill>
                <a:latin typeface="Times New Roman" panose="02020603050405020304" pitchFamily="18" charset="0"/>
                <a:cs typeface="Times New Roman" panose="02020603050405020304" pitchFamily="18" charset="0"/>
              </a:rPr>
              <a:t>Prosječan nivo carina na sve nepoljoprivredne carine iznosio je &lt;4%, dok je bio još niži u manje razvijenim zemljama. </a:t>
            </a:r>
          </a:p>
        </p:txBody>
      </p:sp>
    </p:spTree>
    <p:extLst>
      <p:ext uri="{BB962C8B-B14F-4D97-AF65-F5344CB8AC3E}">
        <p14:creationId xmlns:p14="http://schemas.microsoft.com/office/powerpoint/2010/main" val="11892763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45</a:t>
            </a:fld>
            <a:endParaRPr lang="en-US" dirty="0"/>
          </a:p>
        </p:txBody>
      </p:sp>
      <p:sp>
        <p:nvSpPr>
          <p:cNvPr id="3" name="Rounded Rectangle 2"/>
          <p:cNvSpPr/>
          <p:nvPr/>
        </p:nvSpPr>
        <p:spPr>
          <a:xfrm>
            <a:off x="194651" y="126819"/>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CARINE – </a:t>
            </a:r>
            <a:r>
              <a:rPr lang="sr-Latn-BA" sz="2000" b="1" i="1" dirty="0" smtClean="0">
                <a:solidFill>
                  <a:srgbClr val="0000FF"/>
                </a:solidFill>
                <a:latin typeface="Times New Roman" panose="02020603050405020304" pitchFamily="18" charset="0"/>
                <a:cs typeface="Times New Roman" panose="02020603050405020304" pitchFamily="18" charset="0"/>
              </a:rPr>
              <a:t>prosječne carine na nepoljoprivredne proizvode u nekim  najvažnijim ZuR</a:t>
            </a:r>
            <a:endParaRPr lang="en-GB" sz="2000" b="1" i="1" dirty="0">
              <a:solidFill>
                <a:srgbClr val="0000FF"/>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391940" y="1134256"/>
            <a:ext cx="8302804" cy="384070"/>
          </a:xfrm>
          <a:prstGeom prst="rect">
            <a:avLst/>
          </a:prstGeom>
          <a:solidFill>
            <a:schemeClr val="bg1">
              <a:lumMod val="9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 </a:t>
            </a:r>
            <a:r>
              <a:rPr lang="sr-Latn-BA" sz="1600" b="1" i="1" dirty="0">
                <a:solidFill>
                  <a:schemeClr val="tx1">
                    <a:lumMod val="65000"/>
                    <a:lumOff val="35000"/>
                  </a:schemeClr>
                </a:solidFill>
                <a:latin typeface="Times New Roman" panose="02020603050405020304" pitchFamily="18" charset="0"/>
                <a:cs typeface="Times New Roman" panose="02020603050405020304" pitchFamily="18" charset="0"/>
              </a:rPr>
              <a:t>C</a:t>
            </a:r>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arine na nepoljoprivredne proizvode u nekim javažnijim  Zemljama u razvoju </a:t>
            </a:r>
            <a:endPar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7" name="Title 1"/>
          <p:cNvSpPr txBox="1">
            <a:spLocks/>
          </p:cNvSpPr>
          <p:nvPr/>
        </p:nvSpPr>
        <p:spPr>
          <a:xfrm>
            <a:off x="308812" y="5476296"/>
            <a:ext cx="8302804" cy="930192"/>
          </a:xfrm>
          <a:prstGeom prst="rect">
            <a:avLst/>
          </a:prstGeom>
          <a:solidFill>
            <a:schemeClr val="bg1">
              <a:lumMod val="9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i="1" dirty="0" smtClean="0">
                <a:solidFill>
                  <a:schemeClr val="tx1">
                    <a:lumMod val="65000"/>
                    <a:lumOff val="35000"/>
                  </a:schemeClr>
                </a:solidFill>
                <a:latin typeface="Times New Roman" panose="02020603050405020304" pitchFamily="18" charset="0"/>
                <a:cs typeface="Times New Roman" panose="02020603050405020304" pitchFamily="18" charset="0"/>
              </a:rPr>
              <a:t>Najniža prosječna carinska stopa (5,9%) zabilježena je u Meksiku, dok su se carinske stope u ostalim zemljama u prosjeku kretale između 6,8(u Koreji) i 14,1 (u Brazilu). </a:t>
            </a:r>
          </a:p>
          <a:p>
            <a:pPr algn="just"/>
            <a:r>
              <a:rPr lang="sr-Latn-BA" sz="1600" i="1" dirty="0" smtClean="0">
                <a:solidFill>
                  <a:schemeClr val="tx1">
                    <a:lumMod val="65000"/>
                    <a:lumOff val="35000"/>
                  </a:schemeClr>
                </a:solidFill>
                <a:latin typeface="Times New Roman" panose="02020603050405020304" pitchFamily="18" charset="0"/>
                <a:cs typeface="Times New Roman" panose="02020603050405020304" pitchFamily="18" charset="0"/>
              </a:rPr>
              <a:t>Međutim u svih šest posmatranih zemalja, carinske stope su mnovo više nego z razvijenim zemljama. </a:t>
            </a:r>
          </a:p>
        </p:txBody>
      </p:sp>
      <p:pic>
        <p:nvPicPr>
          <p:cNvPr id="8" name="Picture 7"/>
          <p:cNvPicPr>
            <a:picLocks noChangeAspect="1"/>
          </p:cNvPicPr>
          <p:nvPr/>
        </p:nvPicPr>
        <p:blipFill rotWithShape="1">
          <a:blip r:embed="rId2"/>
          <a:srcRect l="40750" t="31185" r="43833" b="9851"/>
          <a:stretch/>
        </p:blipFill>
        <p:spPr>
          <a:xfrm rot="16200000">
            <a:off x="2564357" y="-654091"/>
            <a:ext cx="3957970" cy="8302804"/>
          </a:xfrm>
          <a:prstGeom prst="rect">
            <a:avLst/>
          </a:prstGeom>
        </p:spPr>
      </p:pic>
    </p:spTree>
    <p:extLst>
      <p:ext uri="{BB962C8B-B14F-4D97-AF65-F5344CB8AC3E}">
        <p14:creationId xmlns:p14="http://schemas.microsoft.com/office/powerpoint/2010/main" val="3674377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46</a:t>
            </a:fld>
            <a:endParaRPr lang="en-US" dirty="0"/>
          </a:p>
        </p:txBody>
      </p:sp>
      <p:sp>
        <p:nvSpPr>
          <p:cNvPr id="3" name="Rounded Rectangle 2"/>
          <p:cNvSpPr/>
          <p:nvPr/>
        </p:nvSpPr>
        <p:spPr>
          <a:xfrm>
            <a:off x="194651" y="126819"/>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CARINE – </a:t>
            </a:r>
            <a:r>
              <a:rPr lang="sr-Latn-BA" sz="2000" b="1" i="1" dirty="0" smtClean="0">
                <a:solidFill>
                  <a:srgbClr val="0000FF"/>
                </a:solidFill>
                <a:latin typeface="Times New Roman" panose="02020603050405020304" pitchFamily="18" charset="0"/>
                <a:cs typeface="Times New Roman" panose="02020603050405020304" pitchFamily="18" charset="0"/>
              </a:rPr>
              <a:t>ekonomski efekti uvoznih carina na odobrane proizvode SAD </a:t>
            </a:r>
            <a:endParaRPr lang="en-GB" sz="2000" b="1" i="1" dirty="0">
              <a:solidFill>
                <a:srgbClr val="0000FF"/>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517923" y="886546"/>
            <a:ext cx="8302804" cy="384070"/>
          </a:xfrm>
          <a:prstGeom prst="rect">
            <a:avLst/>
          </a:prstGeom>
          <a:solidFill>
            <a:schemeClr val="bg1">
              <a:lumMod val="9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 Ekonomski efekti uvoznih carina na odabrane proizvode SAD </a:t>
            </a:r>
            <a:endPar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7" name="Title 1"/>
          <p:cNvSpPr txBox="1">
            <a:spLocks/>
          </p:cNvSpPr>
          <p:nvPr/>
        </p:nvSpPr>
        <p:spPr>
          <a:xfrm>
            <a:off x="517923" y="4911408"/>
            <a:ext cx="8302804" cy="1336992"/>
          </a:xfrm>
          <a:prstGeom prst="rect">
            <a:avLst/>
          </a:prstGeom>
          <a:solidFill>
            <a:schemeClr val="bg1">
              <a:lumMod val="9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i="1" dirty="0" smtClean="0">
                <a:solidFill>
                  <a:schemeClr val="tx1">
                    <a:lumMod val="65000"/>
                    <a:lumOff val="35000"/>
                  </a:schemeClr>
                </a:solidFill>
                <a:latin typeface="Times New Roman" panose="02020603050405020304" pitchFamily="18" charset="0"/>
                <a:cs typeface="Times New Roman" panose="02020603050405020304" pitchFamily="18" charset="0"/>
              </a:rPr>
              <a:t>Npr. carina od 20% koje su SAD uvele na uvoz gumene obuće izazvala je rast troškova potrošača u iznosu od 208 miliona $, rast carinskih prihoda od141 milion $ koje je prikupila vlada SAD, proizvođačev dobitak od 55 miliona $, i gubitak blagostanja SAD od 12  miliona $. Troškovi očuvanja svakog radnog mjesta u proizvodnji guemen obuće u SAD bili približno 122000 $ (208 iliona $ podjeljeno sa 1.705 sačuvanih radnih mjesta). </a:t>
            </a:r>
          </a:p>
        </p:txBody>
      </p:sp>
      <p:pic>
        <p:nvPicPr>
          <p:cNvPr id="4" name="Picture 3"/>
          <p:cNvPicPr>
            <a:picLocks noChangeAspect="1"/>
          </p:cNvPicPr>
          <p:nvPr/>
        </p:nvPicPr>
        <p:blipFill rotWithShape="1">
          <a:blip r:embed="rId2"/>
          <a:srcRect l="28833" t="50147" r="27907" b="19926"/>
          <a:stretch/>
        </p:blipFill>
        <p:spPr>
          <a:xfrm>
            <a:off x="517923" y="1270616"/>
            <a:ext cx="8302804" cy="3469024"/>
          </a:xfrm>
          <a:prstGeom prst="rect">
            <a:avLst/>
          </a:prstGeom>
        </p:spPr>
      </p:pic>
    </p:spTree>
    <p:extLst>
      <p:ext uri="{BB962C8B-B14F-4D97-AF65-F5344CB8AC3E}">
        <p14:creationId xmlns:p14="http://schemas.microsoft.com/office/powerpoint/2010/main" val="18175916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47</a:t>
            </a:fld>
            <a:endParaRPr lang="en-US" dirty="0"/>
          </a:p>
        </p:txBody>
      </p:sp>
      <p:sp>
        <p:nvSpPr>
          <p:cNvPr id="3" name="Rounded Rectangle 2"/>
          <p:cNvSpPr/>
          <p:nvPr/>
        </p:nvSpPr>
        <p:spPr>
          <a:xfrm>
            <a:off x="194651" y="126819"/>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CARINE – </a:t>
            </a:r>
            <a:r>
              <a:rPr lang="sr-Latn-BA" sz="2000" b="1" i="1" dirty="0" smtClean="0">
                <a:solidFill>
                  <a:srgbClr val="0000FF"/>
                </a:solidFill>
                <a:latin typeface="Times New Roman" panose="02020603050405020304" pitchFamily="18" charset="0"/>
                <a:cs typeface="Times New Roman" panose="02020603050405020304" pitchFamily="18" charset="0"/>
              </a:rPr>
              <a:t>predviđene ∆ u SAD uslijed ukidanja uvoznih restrikcija </a:t>
            </a:r>
            <a:endParaRPr lang="en-GB" sz="2000" b="1" i="1" dirty="0">
              <a:solidFill>
                <a:srgbClr val="0000FF"/>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517923" y="886546"/>
            <a:ext cx="8302804" cy="384070"/>
          </a:xfrm>
          <a:prstGeom prst="rect">
            <a:avLst/>
          </a:prstGeom>
          <a:solidFill>
            <a:schemeClr val="bg1">
              <a:lumMod val="9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 Predviđene promjene u SAD uslijed ukidanja uvoznih restrikcija </a:t>
            </a:r>
            <a:endPar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643077" y="4546283"/>
            <a:ext cx="8302804" cy="1495080"/>
          </a:xfrm>
          <a:prstGeom prst="rect">
            <a:avLst/>
          </a:prstGeom>
          <a:solidFill>
            <a:schemeClr val="bg1">
              <a:lumMod val="9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i="1" dirty="0" smtClean="0">
                <a:solidFill>
                  <a:schemeClr val="tx1">
                    <a:lumMod val="65000"/>
                    <a:lumOff val="35000"/>
                  </a:schemeClr>
                </a:solidFill>
                <a:latin typeface="Times New Roman" panose="02020603050405020304" pitchFamily="18" charset="0"/>
                <a:cs typeface="Times New Roman" panose="02020603050405020304" pitchFamily="18" charset="0"/>
              </a:rPr>
              <a:t>Godišnje promjene u odnosu na stanje 2012-2017 koje bi nastale kada bi se usklonile neke definisane već carine na određene proizvode. </a:t>
            </a:r>
          </a:p>
          <a:p>
            <a:pPr algn="just"/>
            <a:r>
              <a:rPr lang="sr-Latn-BA" sz="1600" i="1" dirty="0" smtClean="0">
                <a:solidFill>
                  <a:schemeClr val="tx1">
                    <a:lumMod val="65000"/>
                    <a:lumOff val="35000"/>
                  </a:schemeClr>
                </a:solidFill>
                <a:latin typeface="Times New Roman" panose="02020603050405020304" pitchFamily="18" charset="0"/>
                <a:cs typeface="Times New Roman" panose="02020603050405020304" pitchFamily="18" charset="0"/>
              </a:rPr>
              <a:t>Posledice na zaposlenost i outpute su velike, uprkos činjenici da su uvozne carine u SAD veoma niske. </a:t>
            </a:r>
          </a:p>
          <a:p>
            <a:pPr algn="just"/>
            <a:r>
              <a:rPr lang="sr-Latn-BA" sz="1600" i="1" dirty="0" smtClean="0">
                <a:solidFill>
                  <a:schemeClr val="tx1">
                    <a:lumMod val="65000"/>
                    <a:lumOff val="35000"/>
                  </a:schemeClr>
                </a:solidFill>
                <a:latin typeface="Times New Roman" panose="02020603050405020304" pitchFamily="18" charset="0"/>
                <a:cs typeface="Times New Roman" panose="02020603050405020304" pitchFamily="18" charset="0"/>
              </a:rPr>
              <a:t>Dobitak u blagostanju takoše je veliki naročito kod cigareta i keramičkih i staklenih proizvoda pošto su i veliki troškovi zaštite u ovim sektorima. </a:t>
            </a:r>
          </a:p>
        </p:txBody>
      </p:sp>
      <p:pic>
        <p:nvPicPr>
          <p:cNvPr id="6" name="Picture 5"/>
          <p:cNvPicPr>
            <a:picLocks noChangeAspect="1"/>
          </p:cNvPicPr>
          <p:nvPr/>
        </p:nvPicPr>
        <p:blipFill rotWithShape="1">
          <a:blip r:embed="rId2"/>
          <a:srcRect l="48167" t="32074" r="46000" b="12222"/>
          <a:stretch/>
        </p:blipFill>
        <p:spPr>
          <a:xfrm rot="16200000">
            <a:off x="3226130" y="-1408746"/>
            <a:ext cx="3011544" cy="8427957"/>
          </a:xfrm>
          <a:prstGeom prst="rect">
            <a:avLst/>
          </a:prstGeom>
        </p:spPr>
      </p:pic>
    </p:spTree>
    <p:extLst>
      <p:ext uri="{BB962C8B-B14F-4D97-AF65-F5344CB8AC3E}">
        <p14:creationId xmlns:p14="http://schemas.microsoft.com/office/powerpoint/2010/main" val="7797091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48</a:t>
            </a:fld>
            <a:endParaRPr lang="en-US" dirty="0"/>
          </a:p>
        </p:txBody>
      </p:sp>
      <p:sp>
        <p:nvSpPr>
          <p:cNvPr id="3" name="Rounded Rectangle 2"/>
          <p:cNvSpPr/>
          <p:nvPr/>
        </p:nvSpPr>
        <p:spPr>
          <a:xfrm>
            <a:off x="194651" y="126819"/>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CARINE – </a:t>
            </a:r>
            <a:r>
              <a:rPr lang="sr-Latn-BA" sz="2000" b="1" i="1" dirty="0" smtClean="0">
                <a:solidFill>
                  <a:srgbClr val="0000FF"/>
                </a:solidFill>
                <a:latin typeface="Times New Roman" panose="02020603050405020304" pitchFamily="18" charset="0"/>
                <a:cs typeface="Times New Roman" panose="02020603050405020304" pitchFamily="18" charset="0"/>
              </a:rPr>
              <a:t>ekonomski efekti uvoznih carina na odabrane proizvode EU</a:t>
            </a:r>
            <a:endParaRPr lang="en-GB" sz="2000" b="1" i="1" dirty="0">
              <a:solidFill>
                <a:srgbClr val="0000FF"/>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517923" y="886546"/>
            <a:ext cx="8302804" cy="384070"/>
          </a:xfrm>
          <a:prstGeom prst="rect">
            <a:avLst/>
          </a:prstGeom>
          <a:solidFill>
            <a:schemeClr val="bg1">
              <a:lumMod val="9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 Ekonomski efekti uvoznih carina na odabrane proizvode EU</a:t>
            </a:r>
            <a:endPar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517923" y="4396503"/>
            <a:ext cx="8302804" cy="1495080"/>
          </a:xfrm>
          <a:prstGeom prst="rect">
            <a:avLst/>
          </a:prstGeom>
          <a:solidFill>
            <a:schemeClr val="bg1">
              <a:lumMod val="9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i="1" dirty="0" smtClean="0">
                <a:solidFill>
                  <a:schemeClr val="tx1">
                    <a:lumMod val="65000"/>
                    <a:lumOff val="35000"/>
                  </a:schemeClr>
                </a:solidFill>
                <a:latin typeface="Times New Roman" panose="02020603050405020304" pitchFamily="18" charset="0"/>
                <a:cs typeface="Times New Roman" panose="02020603050405020304" pitchFamily="18" charset="0"/>
              </a:rPr>
              <a:t>Carina na uvoz hemijskih vlakana od 22,9% koju je EU primjenila, kao posledicu je imala rast troškova potrošača od 580 miliona evra (oko 754 miliona $), rast carinskih prihoda od362 miliona evra , rast proizvođačevog viška (tj.dobitka) od 139 miliona evra, gubitak blagostanja u EU od 79 miliona evra. Trošak očuvanja svakog radnog mjesta u industriji hemijskih vlakana u EU porastao za 526 miliona evra.</a:t>
            </a:r>
          </a:p>
          <a:p>
            <a:pPr algn="just"/>
            <a:r>
              <a:rPr lang="sr-Latn-BA" sz="1600" i="1" dirty="0" smtClean="0">
                <a:solidFill>
                  <a:schemeClr val="tx1">
                    <a:lumMod val="65000"/>
                    <a:lumOff val="35000"/>
                  </a:schemeClr>
                </a:solidFill>
                <a:latin typeface="Times New Roman" panose="02020603050405020304" pitchFamily="18" charset="0"/>
                <a:cs typeface="Times New Roman" panose="02020603050405020304" pitchFamily="18" charset="0"/>
              </a:rPr>
              <a:t>! Visoki troškovi carina evropskim  potrošačima čak i u slučaju ovakvih relativno nevažnih proizvoda, te veoma visoki troškovi očuvanja svakog radnog mjesta u granama koje su suočene sa inostranom konkurencijom,  </a:t>
            </a:r>
          </a:p>
        </p:txBody>
      </p:sp>
      <p:pic>
        <p:nvPicPr>
          <p:cNvPr id="6" name="Picture 5"/>
          <p:cNvPicPr>
            <a:picLocks noChangeAspect="1"/>
          </p:cNvPicPr>
          <p:nvPr/>
        </p:nvPicPr>
        <p:blipFill rotWithShape="1">
          <a:blip r:embed="rId2"/>
          <a:srcRect l="47417" t="31334" r="44333" b="12222"/>
          <a:stretch/>
        </p:blipFill>
        <p:spPr>
          <a:xfrm rot="16200000">
            <a:off x="3719673" y="-1931134"/>
            <a:ext cx="1899304" cy="8302804"/>
          </a:xfrm>
          <a:prstGeom prst="rect">
            <a:avLst/>
          </a:prstGeom>
        </p:spPr>
      </p:pic>
      <p:pic>
        <p:nvPicPr>
          <p:cNvPr id="7" name="Picture 6"/>
          <p:cNvPicPr>
            <a:picLocks noChangeAspect="1"/>
          </p:cNvPicPr>
          <p:nvPr/>
        </p:nvPicPr>
        <p:blipFill rotWithShape="1">
          <a:blip r:embed="rId3"/>
          <a:srcRect l="47167" t="35037" r="48612" b="13111"/>
          <a:stretch/>
        </p:blipFill>
        <p:spPr>
          <a:xfrm rot="16200000">
            <a:off x="4130924" y="-443080"/>
            <a:ext cx="1076802" cy="8302804"/>
          </a:xfrm>
          <a:prstGeom prst="rect">
            <a:avLst/>
          </a:prstGeom>
        </p:spPr>
      </p:pic>
    </p:spTree>
    <p:extLst>
      <p:ext uri="{BB962C8B-B14F-4D97-AF65-F5344CB8AC3E}">
        <p14:creationId xmlns:p14="http://schemas.microsoft.com/office/powerpoint/2010/main" val="14065951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49</a:t>
            </a:fld>
            <a:endParaRPr lang="en-US" dirty="0"/>
          </a:p>
        </p:txBody>
      </p:sp>
      <p:sp>
        <p:nvSpPr>
          <p:cNvPr id="3" name="Rounded Rectangle 2"/>
          <p:cNvSpPr/>
          <p:nvPr/>
        </p:nvSpPr>
        <p:spPr>
          <a:xfrm>
            <a:off x="194651" y="126819"/>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CARINE – </a:t>
            </a:r>
            <a:r>
              <a:rPr lang="sr-Latn-BA" sz="2000" b="1" i="1" dirty="0" smtClean="0">
                <a:solidFill>
                  <a:srgbClr val="0000FF"/>
                </a:solidFill>
                <a:latin typeface="Times New Roman" panose="02020603050405020304" pitchFamily="18" charset="0"/>
                <a:cs typeface="Times New Roman" panose="02020603050405020304" pitchFamily="18" charset="0"/>
              </a:rPr>
              <a:t>struktura carina na industrijske proizvode u SAD, EU, Japan i Kanadi </a:t>
            </a:r>
            <a:endParaRPr lang="en-GB" sz="2000" b="1" i="1" dirty="0">
              <a:solidFill>
                <a:srgbClr val="0000FF"/>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194650" y="670213"/>
            <a:ext cx="8949349" cy="606588"/>
          </a:xfrm>
          <a:prstGeom prst="rect">
            <a:avLst/>
          </a:prstGeom>
          <a:solidFill>
            <a:schemeClr val="bg1">
              <a:lumMod val="9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 Kaskadna struktura carina na uvoz industrijskih proizvoda u SAD, EU, Japanu i Kanadi u 2000 godini – procenti </a:t>
            </a:r>
            <a:endPar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2"/>
          <a:srcRect l="44750" t="39037" r="49417" b="13111"/>
          <a:stretch/>
        </p:blipFill>
        <p:spPr>
          <a:xfrm rot="16200000">
            <a:off x="3803962" y="-2322518"/>
            <a:ext cx="1593565" cy="8812190"/>
          </a:xfrm>
          <a:prstGeom prst="rect">
            <a:avLst/>
          </a:prstGeom>
        </p:spPr>
      </p:pic>
      <p:pic>
        <p:nvPicPr>
          <p:cNvPr id="6" name="Picture 5"/>
          <p:cNvPicPr>
            <a:picLocks noChangeAspect="1"/>
          </p:cNvPicPr>
          <p:nvPr/>
        </p:nvPicPr>
        <p:blipFill rotWithShape="1">
          <a:blip r:embed="rId3"/>
          <a:srcRect l="40334" t="39038" r="41333" b="16814"/>
          <a:stretch/>
        </p:blipFill>
        <p:spPr>
          <a:xfrm rot="16200000">
            <a:off x="2845302" y="244948"/>
            <a:ext cx="3510888" cy="8812191"/>
          </a:xfrm>
          <a:prstGeom prst="rect">
            <a:avLst/>
          </a:prstGeom>
        </p:spPr>
      </p:pic>
    </p:spTree>
    <p:extLst>
      <p:ext uri="{BB962C8B-B14F-4D97-AF65-F5344CB8AC3E}">
        <p14:creationId xmlns:p14="http://schemas.microsoft.com/office/powerpoint/2010/main" val="1431754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5</a:t>
            </a:fld>
            <a:endParaRPr lang="en-US" dirty="0"/>
          </a:p>
        </p:txBody>
      </p:sp>
      <p:sp>
        <p:nvSpPr>
          <p:cNvPr id="3" name="Rounded Rectangle 2"/>
          <p:cNvSpPr/>
          <p:nvPr/>
        </p:nvSpPr>
        <p:spPr>
          <a:xfrm>
            <a:off x="176178" y="237985"/>
            <a:ext cx="8792332"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1. Kejnzov model ekonomskog rasta nacionalne ekonomije </a:t>
            </a:r>
            <a:endParaRPr lang="en-GB" sz="2000" b="1" i="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4" name="Vertical Scroll 3"/>
          <p:cNvSpPr/>
          <p:nvPr/>
        </p:nvSpPr>
        <p:spPr>
          <a:xfrm>
            <a:off x="93052" y="940633"/>
            <a:ext cx="2280693" cy="868218"/>
          </a:xfrm>
          <a:prstGeom prst="verticalScroll">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sr-Latn-BA" dirty="0" smtClean="0"/>
              <a:t>Osnovna Kejnzova teza: </a:t>
            </a:r>
            <a:endParaRPr lang="en-GB" dirty="0"/>
          </a:p>
        </p:txBody>
      </p:sp>
      <p:sp>
        <p:nvSpPr>
          <p:cNvPr id="5" name="Rounded Rectangle 4"/>
          <p:cNvSpPr/>
          <p:nvPr/>
        </p:nvSpPr>
        <p:spPr>
          <a:xfrm>
            <a:off x="3565235" y="1051470"/>
            <a:ext cx="5329383" cy="509476"/>
          </a:xfrm>
          <a:prstGeom prst="roundRect">
            <a:avLst/>
          </a:prstGeom>
          <a:solidFill>
            <a:schemeClr val="accent3">
              <a:lumMod val="75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sr-Latn-BA" dirty="0" smtClean="0">
                <a:solidFill>
                  <a:schemeClr val="tx1"/>
                </a:solidFill>
              </a:rPr>
              <a:t>Potrošnja nikad nije jednaka dohodku.</a:t>
            </a:r>
            <a:endParaRPr lang="en-GB" dirty="0">
              <a:solidFill>
                <a:schemeClr val="tx1"/>
              </a:solidFill>
            </a:endParaRPr>
          </a:p>
        </p:txBody>
      </p:sp>
      <p:sp>
        <p:nvSpPr>
          <p:cNvPr id="6" name="Left Arrow 5"/>
          <p:cNvSpPr/>
          <p:nvPr/>
        </p:nvSpPr>
        <p:spPr>
          <a:xfrm flipH="1">
            <a:off x="2313707" y="1015625"/>
            <a:ext cx="1251527" cy="718233"/>
          </a:xfrm>
          <a:prstGeom prst="leftArrow">
            <a:avLst/>
          </a:prstGeom>
          <a:solidFill>
            <a:schemeClr val="bg1">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93052" y="2189019"/>
            <a:ext cx="2220655" cy="1117599"/>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b="1" dirty="0" smtClean="0"/>
              <a:t>Investicioni multiplikator </a:t>
            </a:r>
            <a:endParaRPr lang="en-GB" b="1" dirty="0"/>
          </a:p>
        </p:txBody>
      </p:sp>
      <p:sp>
        <p:nvSpPr>
          <p:cNvPr id="8" name="Rounded Rectangle 7"/>
          <p:cNvSpPr/>
          <p:nvPr/>
        </p:nvSpPr>
        <p:spPr>
          <a:xfrm>
            <a:off x="3639127" y="2512110"/>
            <a:ext cx="5329383" cy="692907"/>
          </a:xfrm>
          <a:prstGeom prst="roundRect">
            <a:avLst/>
          </a:prstGeom>
          <a:solidFill>
            <a:schemeClr val="bg1"/>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sr-Latn-BA" dirty="0" smtClean="0">
                <a:solidFill>
                  <a:schemeClr val="tx1"/>
                </a:solidFill>
              </a:rPr>
              <a:t>Odnos između  povećanja investicija i povećanja dohodka, ako je data sklonost ka potrošnji. </a:t>
            </a:r>
            <a:endParaRPr lang="en-GB" dirty="0">
              <a:solidFill>
                <a:schemeClr val="tx1"/>
              </a:solidFill>
            </a:endParaRPr>
          </a:p>
        </p:txBody>
      </p:sp>
      <p:sp>
        <p:nvSpPr>
          <p:cNvPr id="9" name="Left Arrow 8"/>
          <p:cNvSpPr/>
          <p:nvPr/>
        </p:nvSpPr>
        <p:spPr>
          <a:xfrm flipH="1">
            <a:off x="2373745" y="2486784"/>
            <a:ext cx="1251527" cy="718233"/>
          </a:xfrm>
          <a:prstGeom prst="leftArrow">
            <a:avLst/>
          </a:prstGeom>
          <a:solidFill>
            <a:schemeClr val="bg1">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Bent Arrow 9"/>
          <p:cNvSpPr/>
          <p:nvPr/>
        </p:nvSpPr>
        <p:spPr>
          <a:xfrm flipV="1">
            <a:off x="3158834" y="4116884"/>
            <a:ext cx="692730" cy="602898"/>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Rounded Rectangle 10"/>
          <p:cNvSpPr/>
          <p:nvPr/>
        </p:nvSpPr>
        <p:spPr>
          <a:xfrm>
            <a:off x="3851564" y="4242841"/>
            <a:ext cx="2096654" cy="476941"/>
          </a:xfrm>
          <a:prstGeom prst="roundRect">
            <a:avLst/>
          </a:prstGeom>
          <a:solidFill>
            <a:schemeClr val="bg1"/>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sr-Latn-BA" dirty="0" smtClean="0">
                <a:solidFill>
                  <a:schemeClr val="tx1"/>
                </a:solidFill>
                <a:latin typeface="Times New Roman" panose="02020603050405020304" pitchFamily="18" charset="0"/>
                <a:cs typeface="Times New Roman" panose="02020603050405020304" pitchFamily="18" charset="0"/>
              </a:rPr>
              <a:t>↑dohodak te grane</a:t>
            </a:r>
            <a:r>
              <a:rPr lang="sr-Latn-BA" dirty="0" smtClean="0">
                <a:solidFill>
                  <a:schemeClr val="tx1"/>
                </a:solidFill>
              </a:rPr>
              <a:t> </a:t>
            </a:r>
            <a:endParaRPr lang="en-GB" dirty="0">
              <a:solidFill>
                <a:schemeClr val="tx1"/>
              </a:solidFill>
            </a:endParaRPr>
          </a:p>
        </p:txBody>
      </p:sp>
      <p:sp>
        <p:nvSpPr>
          <p:cNvPr id="12" name="Rounded Rectangle 11"/>
          <p:cNvSpPr/>
          <p:nvPr/>
        </p:nvSpPr>
        <p:spPr>
          <a:xfrm>
            <a:off x="2373745" y="3423977"/>
            <a:ext cx="1653310" cy="692907"/>
          </a:xfrm>
          <a:prstGeom prst="roundRect">
            <a:avLst/>
          </a:prstGeom>
          <a:solidFill>
            <a:schemeClr val="bg1"/>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sr-Latn-BA" dirty="0" smtClean="0">
                <a:solidFill>
                  <a:schemeClr val="tx1"/>
                </a:solidFill>
                <a:latin typeface="Times New Roman" panose="02020603050405020304" pitchFamily="18" charset="0"/>
                <a:cs typeface="Times New Roman" panose="02020603050405020304" pitchFamily="18" charset="0"/>
              </a:rPr>
              <a:t>Investicije u jednoj grani </a:t>
            </a:r>
            <a:endParaRPr lang="en-GB" dirty="0">
              <a:solidFill>
                <a:schemeClr val="tx1"/>
              </a:solidFill>
            </a:endParaRPr>
          </a:p>
        </p:txBody>
      </p:sp>
      <p:sp>
        <p:nvSpPr>
          <p:cNvPr id="13" name="Rounded Rectangle 12"/>
          <p:cNvSpPr/>
          <p:nvPr/>
        </p:nvSpPr>
        <p:spPr>
          <a:xfrm>
            <a:off x="6072909" y="4026875"/>
            <a:ext cx="2692400" cy="692907"/>
          </a:xfrm>
          <a:prstGeom prst="roundRect">
            <a:avLst/>
          </a:prstGeom>
          <a:solidFill>
            <a:schemeClr val="bg1"/>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sr-Latn-BA" dirty="0" smtClean="0">
                <a:solidFill>
                  <a:schemeClr val="tx1"/>
                </a:solidFill>
                <a:latin typeface="Times New Roman" panose="02020603050405020304" pitchFamily="18" charset="0"/>
                <a:cs typeface="Times New Roman" panose="02020603050405020304" pitchFamily="18" charset="0"/>
              </a:rPr>
              <a:t>↑proizvodnju u drugim granama koje su međusobno povezane. </a:t>
            </a:r>
            <a:endParaRPr lang="en-GB" dirty="0">
              <a:solidFill>
                <a:schemeClr val="tx1"/>
              </a:solidFill>
            </a:endParaRPr>
          </a:p>
        </p:txBody>
      </p:sp>
      <p:sp>
        <p:nvSpPr>
          <p:cNvPr id="15" name="Cloud Callout 14"/>
          <p:cNvSpPr/>
          <p:nvPr/>
        </p:nvSpPr>
        <p:spPr>
          <a:xfrm flipH="1">
            <a:off x="152399" y="3423977"/>
            <a:ext cx="2096654" cy="138838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sz="1400" dirty="0" smtClean="0">
                <a:solidFill>
                  <a:schemeClr val="tx1"/>
                </a:solidFill>
              </a:rPr>
              <a:t>Koliki je multiplikacioni efekat investicija? </a:t>
            </a:r>
            <a:endParaRPr lang="en-GB" sz="1400" dirty="0">
              <a:solidFill>
                <a:schemeClr val="tx1"/>
              </a:solidFill>
            </a:endParaRPr>
          </a:p>
        </p:txBody>
      </p:sp>
      <p:sp>
        <p:nvSpPr>
          <p:cNvPr id="16" name="Rounded Rectangle 15"/>
          <p:cNvSpPr/>
          <p:nvPr/>
        </p:nvSpPr>
        <p:spPr>
          <a:xfrm>
            <a:off x="374071" y="5109614"/>
            <a:ext cx="8391238" cy="1152641"/>
          </a:xfrm>
          <a:prstGeom prst="roundRect">
            <a:avLst/>
          </a:prstGeom>
          <a:solidFill>
            <a:schemeClr val="bg1"/>
          </a:solidFill>
        </p:spPr>
        <p:style>
          <a:lnRef idx="2">
            <a:schemeClr val="accent4"/>
          </a:lnRef>
          <a:fillRef idx="1">
            <a:schemeClr val="lt1"/>
          </a:fillRef>
          <a:effectRef idx="0">
            <a:schemeClr val="accent4"/>
          </a:effectRef>
          <a:fontRef idx="minor">
            <a:schemeClr val="dk1"/>
          </a:fontRef>
        </p:style>
        <p:txBody>
          <a:bodyPr rtlCol="0" anchor="ctr"/>
          <a:lstStyle/>
          <a:p>
            <a:pPr algn="just"/>
            <a:r>
              <a:rPr lang="sr-Latn-BA" dirty="0" smtClean="0">
                <a:solidFill>
                  <a:schemeClr val="tx1"/>
                </a:solidFill>
                <a:latin typeface="Times New Roman" panose="02020603050405020304" pitchFamily="18" charset="0"/>
                <a:cs typeface="Times New Roman" panose="02020603050405020304" pitchFamily="18" charset="0"/>
              </a:rPr>
              <a:t>To zavisi od sklonosti ka potrošnji, odnosno ka štednji u datoj nacionalnoj ekonomiji. Ukoliko je sklonost ka potrošnji veća, a sklonost ka štednji manja, multiplikator investicija na nacionalni dohodak je veći. </a:t>
            </a:r>
          </a:p>
          <a:p>
            <a:pPr algn="just"/>
            <a:r>
              <a:rPr lang="sr-Latn-BA" dirty="0" smtClean="0">
                <a:solidFill>
                  <a:schemeClr val="tx1"/>
                </a:solidFill>
                <a:latin typeface="Times New Roman" panose="02020603050405020304" pitchFamily="18" charset="0"/>
                <a:cs typeface="Times New Roman" panose="02020603050405020304" pitchFamily="18" charset="0"/>
              </a:rPr>
              <a:t>Multiplikator je uvije &gt;1.</a:t>
            </a:r>
            <a:endParaRPr lang="en-GB" dirty="0">
              <a:solidFill>
                <a:schemeClr val="tx1"/>
              </a:solidFill>
            </a:endParaRPr>
          </a:p>
        </p:txBody>
      </p:sp>
    </p:spTree>
    <p:extLst>
      <p:ext uri="{BB962C8B-B14F-4D97-AF65-F5344CB8AC3E}">
        <p14:creationId xmlns:p14="http://schemas.microsoft.com/office/powerpoint/2010/main" val="19875121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50</a:t>
            </a:fld>
            <a:endParaRPr lang="en-US" dirty="0"/>
          </a:p>
        </p:txBody>
      </p:sp>
      <p:sp>
        <p:nvSpPr>
          <p:cNvPr id="3" name="Title 1"/>
          <p:cNvSpPr txBox="1">
            <a:spLocks/>
          </p:cNvSpPr>
          <p:nvPr/>
        </p:nvSpPr>
        <p:spPr>
          <a:xfrm>
            <a:off x="194650" y="911623"/>
            <a:ext cx="8817269" cy="1669018"/>
          </a:xfrm>
          <a:prstGeom prst="rect">
            <a:avLst/>
          </a:prstGeom>
          <a:solidFill>
            <a:schemeClr val="bg1">
              <a:lumMod val="9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i="1" dirty="0" smtClean="0">
                <a:solidFill>
                  <a:schemeClr val="tx1">
                    <a:lumMod val="65000"/>
                    <a:lumOff val="35000"/>
                  </a:schemeClr>
                </a:solidFill>
                <a:latin typeface="Times New Roman" panose="02020603050405020304" pitchFamily="18" charset="0"/>
                <a:cs typeface="Times New Roman" panose="02020603050405020304" pitchFamily="18" charset="0"/>
              </a:rPr>
              <a:t>Tabela pokazuje visinu carinskih stopa na uvoz sirovinskih materijala, poluprerađevina i gotovih proizvoda u SAD; EU, Japan i Kanadu. Porast carina sa rastom stepena obrade najveći je kod uvoza tekstila i i odjeće, kože, gume i predmeta za putovanje. Takođe dominira kod metala, ribe i proizvoda od ribe (izuzev u Japanu) i u mineralnim proizvodima (izuzev u Kanadi). </a:t>
            </a:r>
            <a:endParaRPr lang="sr-Latn-BA" sz="1600" i="1" dirty="0">
              <a:solidFill>
                <a:schemeClr val="tx1">
                  <a:lumMod val="65000"/>
                  <a:lumOff val="35000"/>
                </a:schemeClr>
              </a:solidFill>
              <a:latin typeface="Times New Roman" panose="02020603050405020304" pitchFamily="18" charset="0"/>
              <a:cs typeface="Times New Roman" panose="02020603050405020304" pitchFamily="18" charset="0"/>
            </a:endParaRPr>
          </a:p>
          <a:p>
            <a:pPr algn="just"/>
            <a:r>
              <a:rPr lang="sr-Latn-BA" sz="1600" i="1" dirty="0" smtClean="0">
                <a:solidFill>
                  <a:schemeClr val="tx1">
                    <a:lumMod val="65000"/>
                    <a:lumOff val="35000"/>
                  </a:schemeClr>
                </a:solidFill>
                <a:latin typeface="Times New Roman" panose="02020603050405020304" pitchFamily="18" charset="0"/>
                <a:cs typeface="Times New Roman" panose="02020603050405020304" pitchFamily="18" charset="0"/>
              </a:rPr>
              <a:t>Za hemijske proizvode, drvo, pulpu, papir i namještaj stituacija je pomješana. Ostale razvijene zemlje imaju sličnu carinsku strukturu. </a:t>
            </a:r>
          </a:p>
        </p:txBody>
      </p:sp>
      <p:sp>
        <p:nvSpPr>
          <p:cNvPr id="4" name="Rounded Rectangle 3"/>
          <p:cNvSpPr/>
          <p:nvPr/>
        </p:nvSpPr>
        <p:spPr>
          <a:xfrm>
            <a:off x="194651" y="126819"/>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CARINE – </a:t>
            </a:r>
            <a:r>
              <a:rPr lang="sr-Latn-BA" sz="2000" b="1" i="1" dirty="0" smtClean="0">
                <a:solidFill>
                  <a:srgbClr val="0000FF"/>
                </a:solidFill>
                <a:latin typeface="Times New Roman" panose="02020603050405020304" pitchFamily="18" charset="0"/>
                <a:cs typeface="Times New Roman" panose="02020603050405020304" pitchFamily="18" charset="0"/>
              </a:rPr>
              <a:t>struktura carina na industrijske proizvode u SAD, EU, Japan i Kanadi </a:t>
            </a:r>
            <a:endParaRPr lang="en-GB" sz="2000" b="1" i="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53250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51</a:t>
            </a:fld>
            <a:endParaRPr lang="en-US" dirty="0"/>
          </a:p>
        </p:txBody>
      </p:sp>
      <p:sp>
        <p:nvSpPr>
          <p:cNvPr id="3" name="Rounded Rectangle 2"/>
          <p:cNvSpPr/>
          <p:nvPr/>
        </p:nvSpPr>
        <p:spPr>
          <a:xfrm>
            <a:off x="194651" y="126819"/>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CARINE – </a:t>
            </a:r>
            <a:r>
              <a:rPr lang="sr-Latn-BA" sz="2000" b="1" i="1" dirty="0" smtClean="0">
                <a:solidFill>
                  <a:srgbClr val="0000FF"/>
                </a:solidFill>
                <a:latin typeface="Times New Roman" panose="02020603050405020304" pitchFamily="18" charset="0"/>
                <a:cs typeface="Times New Roman" panose="02020603050405020304" pitchFamily="18" charset="0"/>
              </a:rPr>
              <a:t>carinska eskalacija u razvijenim i nerazvijenim zemljama </a:t>
            </a:r>
            <a:endParaRPr lang="en-GB" sz="2000" b="1" i="1" dirty="0">
              <a:solidFill>
                <a:srgbClr val="0000FF"/>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194651" y="670213"/>
            <a:ext cx="8659790" cy="606588"/>
          </a:xfrm>
          <a:prstGeom prst="rect">
            <a:avLst/>
          </a:prstGeom>
          <a:solidFill>
            <a:schemeClr val="bg1">
              <a:lumMod val="9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 Carine (%) na uvoz primarnih i finalnih, poljoprivrednih i industrijskih proizvoda u razvijenim zemljama i  u zemljama u razvoju , 2010.god. </a:t>
            </a:r>
            <a:endPar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2"/>
          <a:srcRect l="47083" t="36322" r="47667" b="15234"/>
          <a:stretch/>
        </p:blipFill>
        <p:spPr>
          <a:xfrm rot="16200000">
            <a:off x="3925882" y="-2391099"/>
            <a:ext cx="1197325" cy="8659791"/>
          </a:xfrm>
          <a:prstGeom prst="rect">
            <a:avLst/>
          </a:prstGeom>
        </p:spPr>
      </p:pic>
      <p:pic>
        <p:nvPicPr>
          <p:cNvPr id="6" name="Picture 5"/>
          <p:cNvPicPr>
            <a:picLocks noChangeAspect="1"/>
          </p:cNvPicPr>
          <p:nvPr/>
        </p:nvPicPr>
        <p:blipFill rotWithShape="1">
          <a:blip r:embed="rId3"/>
          <a:srcRect l="46026" t="32393" r="43333" b="12222"/>
          <a:stretch/>
        </p:blipFill>
        <p:spPr>
          <a:xfrm rot="16200000">
            <a:off x="3551532" y="-819421"/>
            <a:ext cx="1946030" cy="8659793"/>
          </a:xfrm>
          <a:prstGeom prst="rect">
            <a:avLst/>
          </a:prstGeom>
        </p:spPr>
      </p:pic>
      <p:sp>
        <p:nvSpPr>
          <p:cNvPr id="7" name="Title 1"/>
          <p:cNvSpPr txBox="1">
            <a:spLocks/>
          </p:cNvSpPr>
          <p:nvPr/>
        </p:nvSpPr>
        <p:spPr>
          <a:xfrm>
            <a:off x="115909" y="4846309"/>
            <a:ext cx="8817269" cy="1669018"/>
          </a:xfrm>
          <a:prstGeom prst="rect">
            <a:avLst/>
          </a:prstGeom>
          <a:solidFill>
            <a:schemeClr val="bg1">
              <a:lumMod val="9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i="1" dirty="0" smtClean="0">
                <a:solidFill>
                  <a:schemeClr val="tx1">
                    <a:lumMod val="65000"/>
                    <a:lumOff val="35000"/>
                  </a:schemeClr>
                </a:solidFill>
                <a:latin typeface="Times New Roman" panose="02020603050405020304" pitchFamily="18" charset="0"/>
                <a:cs typeface="Times New Roman" panose="02020603050405020304" pitchFamily="18" charset="0"/>
              </a:rPr>
              <a:t>Tabela pokazuje da su razvijene i nerazvijene zemlje imale mnogo niže carine na uvoz primarnih proizvoda (i poljoprivrednih i nepoljoprivrednih), engo što su bile carine na uvoz finalnih proizvoda, a sve carinske stope su bile niže u razvijenim zemljama nego u zemljama u razvoju. </a:t>
            </a:r>
          </a:p>
          <a:p>
            <a:pPr algn="just"/>
            <a:r>
              <a:rPr lang="sr-Latn-BA" sz="1600" i="1" dirty="0" smtClean="0">
                <a:solidFill>
                  <a:schemeClr val="tx1">
                    <a:lumMod val="65000"/>
                    <a:lumOff val="35000"/>
                  </a:schemeClr>
                </a:solidFill>
                <a:latin typeface="Times New Roman" panose="02020603050405020304" pitchFamily="18" charset="0"/>
                <a:cs typeface="Times New Roman" panose="02020603050405020304" pitchFamily="18" charset="0"/>
              </a:rPr>
              <a:t>Koncept efektivne zaštite mora se primjenjivati uz oprez. </a:t>
            </a:r>
          </a:p>
        </p:txBody>
      </p:sp>
    </p:spTree>
    <p:extLst>
      <p:ext uri="{BB962C8B-B14F-4D97-AF65-F5344CB8AC3E}">
        <p14:creationId xmlns:p14="http://schemas.microsoft.com/office/powerpoint/2010/main" val="20329721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52</a:t>
            </a:fld>
            <a:endParaRPr lang="en-US" dirty="0"/>
          </a:p>
        </p:txBody>
      </p:sp>
      <p:sp>
        <p:nvSpPr>
          <p:cNvPr id="3" name="Rectangle 2"/>
          <p:cNvSpPr/>
          <p:nvPr/>
        </p:nvSpPr>
        <p:spPr>
          <a:xfrm>
            <a:off x="481632" y="2807605"/>
            <a:ext cx="8250538" cy="3139321"/>
          </a:xfrm>
          <a:prstGeom prst="rect">
            <a:avLst/>
          </a:prstGeom>
        </p:spPr>
        <p:txBody>
          <a:bodyPr wrap="square">
            <a:spAutoFit/>
          </a:bodyPr>
          <a:lstStyle/>
          <a:p>
            <a:pPr algn="just">
              <a:spcAft>
                <a:spcPts val="0"/>
              </a:spcAft>
            </a:pPr>
            <a:r>
              <a:rPr lang="en-US" sz="900" b="1" dirty="0" err="1">
                <a:latin typeface="Times New Roman" panose="02020603050405020304" pitchFamily="18" charset="0"/>
                <a:ea typeface="Times New Roman" panose="02020603050405020304" pitchFamily="18" charset="0"/>
              </a:rPr>
              <a:t>Polazimo</a:t>
            </a:r>
            <a:r>
              <a:rPr lang="en-US" sz="900" b="1" dirty="0">
                <a:latin typeface="Times New Roman" panose="02020603050405020304" pitchFamily="18" charset="0"/>
                <a:ea typeface="Times New Roman" panose="02020603050405020304" pitchFamily="18" charset="0"/>
              </a:rPr>
              <a:t> od </a:t>
            </a:r>
            <a:r>
              <a:rPr lang="en-US" sz="900" b="1" dirty="0" err="1">
                <a:latin typeface="Times New Roman" panose="02020603050405020304" pitchFamily="18" charset="0"/>
                <a:ea typeface="Times New Roman" panose="02020603050405020304" pitchFamily="18" charset="0"/>
              </a:rPr>
              <a:t>stanja</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zatvorene</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privrede</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gdje</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imamo</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formiranu</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ponudu</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i</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tražnju</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za</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nekim</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proizvodom</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Sd</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i</a:t>
            </a:r>
            <a:r>
              <a:rPr lang="en-US" sz="900" dirty="0">
                <a:latin typeface="Times New Roman" panose="02020603050405020304" pitchFamily="18" charset="0"/>
                <a:ea typeface="Times New Roman" panose="02020603050405020304" pitchFamily="18" charset="0"/>
              </a:rPr>
              <a:t> Dd. U </a:t>
            </a:r>
            <a:r>
              <a:rPr lang="en-US" sz="900" dirty="0" err="1">
                <a:latin typeface="Times New Roman" panose="02020603050405020304" pitchFamily="18" charset="0"/>
                <a:ea typeface="Times New Roman" panose="02020603050405020304" pitchFamily="18" charset="0"/>
              </a:rPr>
              <a:t>presjeku</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ponude</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i</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tražnje</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formira</a:t>
            </a:r>
            <a:r>
              <a:rPr lang="en-US" sz="900" dirty="0">
                <a:latin typeface="Times New Roman" panose="02020603050405020304" pitchFamily="18" charset="0"/>
                <a:ea typeface="Times New Roman" panose="02020603050405020304" pitchFamily="18" charset="0"/>
              </a:rPr>
              <a:t> se </a:t>
            </a:r>
            <a:r>
              <a:rPr lang="en-US" sz="900" b="1" dirty="0" err="1">
                <a:latin typeface="Times New Roman" panose="02020603050405020304" pitchFamily="18" charset="0"/>
                <a:ea typeface="Times New Roman" panose="02020603050405020304" pitchFamily="18" charset="0"/>
              </a:rPr>
              <a:t>cijena</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na</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nivou</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neka</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bude</a:t>
            </a:r>
            <a:r>
              <a:rPr lang="en-US" sz="900" b="1" dirty="0">
                <a:latin typeface="Times New Roman" panose="02020603050405020304" pitchFamily="18" charset="0"/>
                <a:ea typeface="Times New Roman" panose="02020603050405020304" pitchFamily="18" charset="0"/>
              </a:rPr>
              <a:t> Po=3 </a:t>
            </a:r>
            <a:r>
              <a:rPr lang="en-US" sz="900" b="1" dirty="0" err="1">
                <a:latin typeface="Times New Roman" panose="02020603050405020304" pitchFamily="18" charset="0"/>
                <a:ea typeface="Times New Roman" panose="02020603050405020304" pitchFamily="18" charset="0"/>
              </a:rPr>
              <a:t>nov.jedinice</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i</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količina</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koja</a:t>
            </a:r>
            <a:r>
              <a:rPr lang="en-US" sz="900" dirty="0">
                <a:latin typeface="Times New Roman" panose="02020603050405020304" pitchFamily="18" charset="0"/>
                <a:ea typeface="Times New Roman" panose="02020603050405020304" pitchFamily="18" charset="0"/>
              </a:rPr>
              <a:t> se </a:t>
            </a:r>
            <a:r>
              <a:rPr lang="en-US" sz="900" dirty="0" err="1">
                <a:latin typeface="Times New Roman" panose="02020603050405020304" pitchFamily="18" charset="0"/>
                <a:ea typeface="Times New Roman" panose="02020603050405020304" pitchFamily="18" charset="0"/>
              </a:rPr>
              <a:t>prodaje</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po</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toj</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cijeni</a:t>
            </a:r>
            <a:r>
              <a:rPr lang="en-US" sz="900" dirty="0">
                <a:latin typeface="Times New Roman" panose="02020603050405020304" pitchFamily="18" charset="0"/>
                <a:ea typeface="Times New Roman" panose="02020603050405020304" pitchFamily="18" charset="0"/>
              </a:rPr>
              <a:t> od </a:t>
            </a:r>
            <a:r>
              <a:rPr lang="en-US" sz="900" b="1" dirty="0" err="1">
                <a:latin typeface="Times New Roman" panose="02020603050405020304" pitchFamily="18" charset="0"/>
                <a:ea typeface="Times New Roman" panose="02020603050405020304" pitchFamily="18" charset="0"/>
              </a:rPr>
              <a:t>Qo</a:t>
            </a:r>
            <a:r>
              <a:rPr lang="en-US" sz="900" b="1" dirty="0">
                <a:latin typeface="Times New Roman" panose="02020603050405020304" pitchFamily="18" charset="0"/>
                <a:ea typeface="Times New Roman" panose="02020603050405020304" pitchFamily="18" charset="0"/>
              </a:rPr>
              <a:t>=30 </a:t>
            </a:r>
            <a:r>
              <a:rPr lang="en-US" sz="900" b="1" dirty="0" err="1">
                <a:latin typeface="Times New Roman" panose="02020603050405020304" pitchFamily="18" charset="0"/>
                <a:ea typeface="Times New Roman" panose="02020603050405020304" pitchFamily="18" charset="0"/>
              </a:rPr>
              <a:t>jedinica</a:t>
            </a:r>
            <a:r>
              <a:rPr lang="en-US" sz="900" b="1" dirty="0">
                <a:latin typeface="Times New Roman" panose="02020603050405020304" pitchFamily="18" charset="0"/>
                <a:ea typeface="Times New Roman" panose="02020603050405020304" pitchFamily="18" charset="0"/>
              </a:rPr>
              <a:t>.</a:t>
            </a:r>
            <a:r>
              <a:rPr lang="en-US" sz="900" dirty="0">
                <a:latin typeface="Times New Roman" panose="02020603050405020304" pitchFamily="18"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pPr algn="just">
              <a:spcAft>
                <a:spcPts val="0"/>
              </a:spcAft>
            </a:pPr>
            <a:r>
              <a:rPr lang="en-US" sz="900" dirty="0" err="1">
                <a:latin typeface="Times New Roman" panose="02020603050405020304" pitchFamily="18" charset="0"/>
                <a:ea typeface="Times New Roman" panose="02020603050405020304" pitchFamily="18" charset="0"/>
              </a:rPr>
              <a:t>Sada</a:t>
            </a:r>
            <a:r>
              <a:rPr lang="en-US" sz="900" dirty="0">
                <a:latin typeface="Times New Roman" panose="02020603050405020304" pitchFamily="18" charset="0"/>
                <a:ea typeface="Times New Roman" panose="02020603050405020304" pitchFamily="18" charset="0"/>
              </a:rPr>
              <a:t> je </a:t>
            </a:r>
            <a:r>
              <a:rPr lang="en-US" sz="900" dirty="0" err="1">
                <a:latin typeface="Times New Roman" panose="02020603050405020304" pitchFamily="18" charset="0"/>
                <a:ea typeface="Times New Roman" panose="02020603050405020304" pitchFamily="18" charset="0"/>
              </a:rPr>
              <a:t>pretpostavka</a:t>
            </a:r>
            <a:r>
              <a:rPr lang="en-US" sz="900" dirty="0">
                <a:latin typeface="Times New Roman" panose="02020603050405020304" pitchFamily="18" charset="0"/>
                <a:ea typeface="Times New Roman" panose="02020603050405020304" pitchFamily="18" charset="0"/>
              </a:rPr>
              <a:t> da se ova </a:t>
            </a:r>
            <a:r>
              <a:rPr lang="en-US" sz="900" dirty="0" err="1">
                <a:latin typeface="Times New Roman" panose="02020603050405020304" pitchFamily="18" charset="0"/>
                <a:ea typeface="Times New Roman" panose="02020603050405020304" pitchFamily="18" charset="0"/>
              </a:rPr>
              <a:t>privreda</a:t>
            </a:r>
            <a:r>
              <a:rPr lang="en-US" sz="900"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potpuno</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otvara</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ka</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svijetu</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te</a:t>
            </a:r>
            <a:r>
              <a:rPr lang="en-US" sz="900" dirty="0">
                <a:latin typeface="Times New Roman" panose="02020603050405020304" pitchFamily="18" charset="0"/>
                <a:ea typeface="Times New Roman" panose="02020603050405020304" pitchFamily="18" charset="0"/>
              </a:rPr>
              <a:t> da se </a:t>
            </a:r>
            <a:r>
              <a:rPr lang="en-US" sz="900" dirty="0" err="1">
                <a:latin typeface="Times New Roman" panose="02020603050405020304" pitchFamily="18" charset="0"/>
                <a:ea typeface="Times New Roman" panose="02020603050405020304" pitchFamily="18" charset="0"/>
              </a:rPr>
              <a:t>na</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tržištu</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formira</a:t>
            </a:r>
            <a:r>
              <a:rPr lang="en-US" sz="900"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svjetska</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cijena</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na</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nivou</a:t>
            </a:r>
            <a:r>
              <a:rPr lang="en-US" sz="900" b="1" dirty="0">
                <a:latin typeface="Times New Roman" panose="02020603050405020304" pitchFamily="18" charset="0"/>
                <a:ea typeface="Times New Roman" panose="02020603050405020304" pitchFamily="18" charset="0"/>
              </a:rPr>
              <a:t> P1=1</a:t>
            </a:r>
            <a:r>
              <a:rPr lang="en-US" sz="900"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Samo</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dio</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odomaćih</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proizvođača</a:t>
            </a:r>
            <a:r>
              <a:rPr lang="en-US" sz="900" b="1" dirty="0">
                <a:latin typeface="Times New Roman" panose="02020603050405020304" pitchFamily="18" charset="0"/>
                <a:ea typeface="Times New Roman" panose="02020603050405020304" pitchFamily="18" charset="0"/>
              </a:rPr>
              <a:t> do Q1=10 je </a:t>
            </a:r>
            <a:r>
              <a:rPr lang="en-US" sz="900" b="1" dirty="0" err="1">
                <a:latin typeface="Times New Roman" panose="02020603050405020304" pitchFamily="18" charset="0"/>
                <a:ea typeface="Times New Roman" panose="02020603050405020304" pitchFamily="18" charset="0"/>
              </a:rPr>
              <a:t>konkurentan</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sa</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ovim</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cijenama</a:t>
            </a:r>
            <a:r>
              <a:rPr lang="en-US" sz="900" b="1"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dok</a:t>
            </a:r>
            <a:r>
              <a:rPr lang="en-US" sz="900"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svi</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ostali</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domaći</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proizvođači</a:t>
            </a:r>
            <a:r>
              <a:rPr lang="en-US" sz="900" b="1" dirty="0">
                <a:latin typeface="Times New Roman" panose="02020603050405020304" pitchFamily="18" charset="0"/>
                <a:ea typeface="Times New Roman" panose="02020603050405020304" pitchFamily="18" charset="0"/>
              </a:rPr>
              <a:t> to </a:t>
            </a:r>
            <a:r>
              <a:rPr lang="en-US" sz="900" b="1" dirty="0" err="1">
                <a:latin typeface="Times New Roman" panose="02020603050405020304" pitchFamily="18" charset="0"/>
                <a:ea typeface="Times New Roman" panose="02020603050405020304" pitchFamily="18" charset="0"/>
              </a:rPr>
              <a:t>nisu</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Tražnja</a:t>
            </a:r>
            <a:r>
              <a:rPr lang="en-US" sz="900" dirty="0">
                <a:latin typeface="Times New Roman" panose="02020603050405020304" pitchFamily="18" charset="0"/>
                <a:ea typeface="Times New Roman" panose="02020603050405020304" pitchFamily="18" charset="0"/>
              </a:rPr>
              <a:t> je </a:t>
            </a:r>
            <a:r>
              <a:rPr lang="en-US" sz="900" dirty="0" err="1">
                <a:latin typeface="Times New Roman" panose="02020603050405020304" pitchFamily="18" charset="0"/>
                <a:ea typeface="Times New Roman" panose="02020603050405020304" pitchFamily="18" charset="0"/>
              </a:rPr>
              <a:t>na</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nivou</a:t>
            </a:r>
            <a:r>
              <a:rPr lang="en-US" sz="900" dirty="0">
                <a:latin typeface="Times New Roman" panose="02020603050405020304" pitchFamily="18" charset="0"/>
                <a:ea typeface="Times New Roman" panose="02020603050405020304" pitchFamily="18" charset="0"/>
              </a:rPr>
              <a:t> </a:t>
            </a:r>
            <a:r>
              <a:rPr lang="en-US" sz="900" b="1" dirty="0">
                <a:latin typeface="Times New Roman" panose="02020603050405020304" pitchFamily="18" charset="0"/>
                <a:ea typeface="Times New Roman" panose="02020603050405020304" pitchFamily="18" charset="0"/>
              </a:rPr>
              <a:t>Q4=70 a </a:t>
            </a:r>
            <a:r>
              <a:rPr lang="en-US" sz="900" b="1" dirty="0" err="1">
                <a:latin typeface="Times New Roman" panose="02020603050405020304" pitchFamily="18" charset="0"/>
                <a:ea typeface="Times New Roman" panose="02020603050405020304" pitchFamily="18" charset="0"/>
              </a:rPr>
              <a:t>sav</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ostali</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dio</a:t>
            </a:r>
            <a:r>
              <a:rPr lang="en-US" sz="900" b="1" dirty="0">
                <a:latin typeface="Times New Roman" panose="02020603050405020304" pitchFamily="18" charset="0"/>
                <a:ea typeface="Times New Roman" panose="02020603050405020304" pitchFamily="18" charset="0"/>
              </a:rPr>
              <a:t> od Q1-Q7 se </a:t>
            </a:r>
            <a:r>
              <a:rPr lang="en-US" sz="900" b="1" dirty="0" err="1">
                <a:latin typeface="Times New Roman" panose="02020603050405020304" pitchFamily="18" charset="0"/>
                <a:ea typeface="Times New Roman" panose="02020603050405020304" pitchFamily="18" charset="0"/>
              </a:rPr>
              <a:t>namiruje</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iz</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uvoza</a:t>
            </a:r>
            <a:r>
              <a:rPr lang="en-US" sz="900" b="1" dirty="0">
                <a:latin typeface="Times New Roman" panose="02020603050405020304" pitchFamily="18" charset="0"/>
                <a:ea typeface="Times New Roman" panose="02020603050405020304" pitchFamily="18" charset="0"/>
              </a:rPr>
              <a:t>.</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Domaći</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proizvođači</a:t>
            </a:r>
            <a:r>
              <a:rPr lang="en-US" sz="900" dirty="0">
                <a:latin typeface="Times New Roman" panose="02020603050405020304" pitchFamily="18" charset="0"/>
                <a:ea typeface="Times New Roman" panose="02020603050405020304" pitchFamily="18" charset="0"/>
              </a:rPr>
              <a:t> se </a:t>
            </a:r>
            <a:r>
              <a:rPr lang="en-US" sz="900" dirty="0" err="1">
                <a:latin typeface="Times New Roman" panose="02020603050405020304" pitchFamily="18" charset="0"/>
                <a:ea typeface="Times New Roman" panose="02020603050405020304" pitchFamily="18" charset="0"/>
              </a:rPr>
              <a:t>bune</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i</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traže</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zaštitu</a:t>
            </a:r>
            <a:r>
              <a:rPr lang="en-US" sz="900" dirty="0">
                <a:latin typeface="Times New Roman" panose="02020603050405020304" pitchFamily="18" charset="0"/>
                <a:ea typeface="Times New Roman" panose="02020603050405020304" pitchFamily="18" charset="0"/>
              </a:rPr>
              <a:t> od </a:t>
            </a:r>
            <a:r>
              <a:rPr lang="en-US" sz="900" dirty="0" err="1">
                <a:latin typeface="Times New Roman" panose="02020603050405020304" pitchFamily="18" charset="0"/>
                <a:ea typeface="Times New Roman" panose="02020603050405020304" pitchFamily="18" charset="0"/>
              </a:rPr>
              <a:t>države</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Država</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hipotetički</a:t>
            </a:r>
            <a:r>
              <a:rPr lang="en-US" sz="900" dirty="0">
                <a:latin typeface="Times New Roman" panose="02020603050405020304" pitchFamily="18" charset="0"/>
                <a:ea typeface="Times New Roman" panose="02020603050405020304" pitchFamily="18" charset="0"/>
              </a:rPr>
              <a:t> pod </a:t>
            </a:r>
            <a:r>
              <a:rPr lang="en-US" sz="900" dirty="0" err="1">
                <a:latin typeface="Times New Roman" panose="02020603050405020304" pitchFamily="18" charset="0"/>
                <a:ea typeface="Times New Roman" panose="02020603050405020304" pitchFamily="18" charset="0"/>
              </a:rPr>
              <a:t>pritiskom</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uvodi</a:t>
            </a:r>
            <a:r>
              <a:rPr lang="en-US" sz="900" dirty="0">
                <a:latin typeface="Times New Roman" panose="02020603050405020304" pitchFamily="18" charset="0"/>
                <a:ea typeface="Times New Roman" panose="02020603050405020304" pitchFamily="18" charset="0"/>
              </a:rPr>
              <a:t> ad valorem </a:t>
            </a:r>
            <a:r>
              <a:rPr lang="en-US" sz="900" dirty="0" err="1">
                <a:latin typeface="Times New Roman" panose="02020603050405020304" pitchFamily="18" charset="0"/>
                <a:ea typeface="Times New Roman" panose="02020603050405020304" pitchFamily="18" charset="0"/>
              </a:rPr>
              <a:t>carinu</a:t>
            </a:r>
            <a:r>
              <a:rPr lang="en-US" sz="900" dirty="0">
                <a:latin typeface="Times New Roman" panose="02020603050405020304" pitchFamily="18" charset="0"/>
                <a:ea typeface="Times New Roman" panose="02020603050405020304" pitchFamily="18" charset="0"/>
              </a:rPr>
              <a:t> od 100% (</a:t>
            </a:r>
            <a:r>
              <a:rPr lang="en-US" sz="900" dirty="0" err="1">
                <a:latin typeface="Times New Roman" panose="02020603050405020304" pitchFamily="18" charset="0"/>
                <a:ea typeface="Times New Roman" panose="02020603050405020304" pitchFamily="18" charset="0"/>
              </a:rPr>
              <a:t>uobičajen</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nivo</a:t>
            </a:r>
            <a:r>
              <a:rPr lang="en-US" sz="900" dirty="0">
                <a:latin typeface="Times New Roman" panose="02020603050405020304" pitchFamily="18" charset="0"/>
                <a:ea typeface="Times New Roman" panose="02020603050405020304" pitchFamily="18" charset="0"/>
              </a:rPr>
              <a:t> carina </a:t>
            </a:r>
            <a:r>
              <a:rPr lang="en-US" sz="900" dirty="0" err="1">
                <a:latin typeface="Times New Roman" panose="02020603050405020304" pitchFamily="18" charset="0"/>
                <a:ea typeface="Times New Roman" panose="02020603050405020304" pitchFamily="18" charset="0"/>
              </a:rPr>
              <a:t>na</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industrijske</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proizvode</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oko</a:t>
            </a:r>
            <a:r>
              <a:rPr lang="en-US" sz="900" dirty="0">
                <a:latin typeface="Times New Roman" panose="02020603050405020304" pitchFamily="18" charset="0"/>
                <a:ea typeface="Times New Roman" panose="02020603050405020304" pitchFamily="18" charset="0"/>
              </a:rPr>
              <a:t> 3-7%, a </a:t>
            </a:r>
            <a:r>
              <a:rPr lang="en-US" sz="900" dirty="0" err="1">
                <a:latin typeface="Times New Roman" panose="02020603050405020304" pitchFamily="18" charset="0"/>
                <a:ea typeface="Times New Roman" panose="02020603050405020304" pitchFamily="18" charset="0"/>
              </a:rPr>
              <a:t>na</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poljoprivredne</a:t>
            </a:r>
            <a:r>
              <a:rPr lang="en-US" sz="900" dirty="0">
                <a:latin typeface="Times New Roman" panose="02020603050405020304" pitchFamily="18" charset="0"/>
                <a:ea typeface="Times New Roman" panose="02020603050405020304" pitchFamily="18" charset="0"/>
              </a:rPr>
              <a:t> oko10-15%). </a:t>
            </a:r>
            <a:r>
              <a:rPr lang="en-US" sz="900" b="1" dirty="0">
                <a:latin typeface="Times New Roman" panose="02020603050405020304" pitchFamily="18" charset="0"/>
                <a:ea typeface="Times New Roman" panose="02020603050405020304" pitchFamily="18" charset="0"/>
              </a:rPr>
              <a:t>To </a:t>
            </a:r>
            <a:r>
              <a:rPr lang="en-US" sz="900" b="1" dirty="0" err="1">
                <a:latin typeface="Times New Roman" panose="02020603050405020304" pitchFamily="18" charset="0"/>
                <a:ea typeface="Times New Roman" panose="02020603050405020304" pitchFamily="18" charset="0"/>
              </a:rPr>
              <a:t>znači</a:t>
            </a:r>
            <a:r>
              <a:rPr lang="en-US" sz="900" b="1" dirty="0">
                <a:latin typeface="Times New Roman" panose="02020603050405020304" pitchFamily="18" charset="0"/>
                <a:ea typeface="Times New Roman" panose="02020603050405020304" pitchFamily="18" charset="0"/>
              </a:rPr>
              <a:t> da </a:t>
            </a:r>
            <a:r>
              <a:rPr lang="en-US" sz="900" b="1" dirty="0" err="1">
                <a:latin typeface="Times New Roman" panose="02020603050405020304" pitchFamily="18" charset="0"/>
                <a:ea typeface="Times New Roman" panose="02020603050405020304" pitchFamily="18" charset="0"/>
              </a:rPr>
              <a:t>uvozne</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cijene</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skaču</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sa</a:t>
            </a:r>
            <a:r>
              <a:rPr lang="en-US" sz="900" b="1" dirty="0">
                <a:latin typeface="Times New Roman" panose="02020603050405020304" pitchFamily="18" charset="0"/>
                <a:ea typeface="Times New Roman" panose="02020603050405020304" pitchFamily="18" charset="0"/>
              </a:rPr>
              <a:t> 1 </a:t>
            </a:r>
            <a:r>
              <a:rPr lang="en-US" sz="900" b="1" dirty="0" err="1">
                <a:latin typeface="Times New Roman" panose="02020603050405020304" pitchFamily="18" charset="0"/>
                <a:ea typeface="Times New Roman" panose="02020603050405020304" pitchFamily="18" charset="0"/>
              </a:rPr>
              <a:t>na</a:t>
            </a:r>
            <a:r>
              <a:rPr lang="en-US" sz="900" b="1" dirty="0">
                <a:latin typeface="Times New Roman" panose="02020603050405020304" pitchFamily="18" charset="0"/>
                <a:ea typeface="Times New Roman" panose="02020603050405020304" pitchFamily="18" charset="0"/>
              </a:rPr>
              <a:t> 2 </a:t>
            </a:r>
            <a:r>
              <a:rPr lang="en-US" sz="900" b="1" dirty="0" err="1">
                <a:latin typeface="Times New Roman" panose="02020603050405020304" pitchFamily="18" charset="0"/>
                <a:ea typeface="Times New Roman" panose="02020603050405020304" pitchFamily="18" charset="0"/>
              </a:rPr>
              <a:t>te</a:t>
            </a:r>
            <a:r>
              <a:rPr lang="en-US" sz="900" dirty="0">
                <a:latin typeface="Times New Roman" panose="02020603050405020304" pitchFamily="18" charset="0"/>
                <a:ea typeface="Times New Roman" panose="02020603050405020304" pitchFamily="18" charset="0"/>
              </a:rPr>
              <a:t> da je </a:t>
            </a:r>
            <a:r>
              <a:rPr lang="en-US" sz="900" dirty="0" err="1">
                <a:latin typeface="Times New Roman" panose="02020603050405020304" pitchFamily="18" charset="0"/>
                <a:ea typeface="Times New Roman" panose="02020603050405020304" pitchFamily="18" charset="0"/>
              </a:rPr>
              <a:t>sada</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veći</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dio</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naših</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domaćih</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proizvođača</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konkurentniji</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i</a:t>
            </a:r>
            <a:r>
              <a:rPr lang="en-US" sz="900" dirty="0">
                <a:latin typeface="Times New Roman" panose="02020603050405020304" pitchFamily="18" charset="0"/>
                <a:ea typeface="Times New Roman" panose="02020603050405020304" pitchFamily="18" charset="0"/>
              </a:rPr>
              <a:t> to do </a:t>
            </a:r>
            <a:r>
              <a:rPr lang="en-US" sz="900" b="1" dirty="0" err="1">
                <a:latin typeface="Times New Roman" panose="02020603050405020304" pitchFamily="18" charset="0"/>
                <a:ea typeface="Times New Roman" panose="02020603050405020304" pitchFamily="18" charset="0"/>
              </a:rPr>
              <a:t>nivoa</a:t>
            </a:r>
            <a:r>
              <a:rPr lang="en-US" sz="900" b="1" dirty="0">
                <a:latin typeface="Times New Roman" panose="02020603050405020304" pitchFamily="18" charset="0"/>
                <a:ea typeface="Times New Roman" panose="02020603050405020304" pitchFamily="18" charset="0"/>
              </a:rPr>
              <a:t> Q2=20</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dakle</a:t>
            </a:r>
            <a:r>
              <a:rPr lang="en-US" sz="900"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država</a:t>
            </a:r>
            <a:r>
              <a:rPr lang="en-US" sz="900" b="1" dirty="0">
                <a:latin typeface="Times New Roman" panose="02020603050405020304" pitchFamily="18" charset="0"/>
                <a:ea typeface="Times New Roman" panose="02020603050405020304" pitchFamily="18" charset="0"/>
              </a:rPr>
              <a:t> je </a:t>
            </a:r>
            <a:r>
              <a:rPr lang="en-US" sz="900" b="1" dirty="0" err="1">
                <a:latin typeface="Times New Roman" panose="02020603050405020304" pitchFamily="18" charset="0"/>
                <a:ea typeface="Times New Roman" panose="02020603050405020304" pitchFamily="18" charset="0"/>
              </a:rPr>
              <a:t>zaštitila</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domaće</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proizvođače</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za</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razliku</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između</a:t>
            </a:r>
            <a:r>
              <a:rPr lang="en-US" sz="900" dirty="0">
                <a:latin typeface="Times New Roman" panose="02020603050405020304" pitchFamily="18" charset="0"/>
                <a:ea typeface="Times New Roman" panose="02020603050405020304" pitchFamily="18" charset="0"/>
              </a:rPr>
              <a:t> Q2=20 </a:t>
            </a:r>
            <a:r>
              <a:rPr lang="en-US" sz="900" dirty="0" err="1">
                <a:latin typeface="Times New Roman" panose="02020603050405020304" pitchFamily="18" charset="0"/>
                <a:ea typeface="Times New Roman" panose="02020603050405020304" pitchFamily="18" charset="0"/>
              </a:rPr>
              <a:t>i</a:t>
            </a:r>
            <a:r>
              <a:rPr lang="en-US" sz="900" dirty="0">
                <a:latin typeface="Times New Roman" panose="02020603050405020304" pitchFamily="18" charset="0"/>
                <a:ea typeface="Times New Roman" panose="02020603050405020304" pitchFamily="18" charset="0"/>
              </a:rPr>
              <a:t> Q1=10 </a:t>
            </a:r>
            <a:r>
              <a:rPr lang="en-US" sz="900" dirty="0" err="1">
                <a:latin typeface="Times New Roman" panose="02020603050405020304" pitchFamily="18" charset="0"/>
                <a:ea typeface="Times New Roman" panose="02020603050405020304" pitchFamily="18" charset="0"/>
              </a:rPr>
              <a:t>koji</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su</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svakako</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bili</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konkurentni</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i</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po</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svjetskim</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cijenama</a:t>
            </a:r>
            <a:r>
              <a:rPr lang="en-US" sz="900" dirty="0">
                <a:latin typeface="Times New Roman" panose="02020603050405020304" pitchFamily="18" charset="0"/>
                <a:ea typeface="Times New Roman" panose="02020603050405020304" pitchFamily="18" charset="0"/>
              </a:rPr>
              <a:t>.</a:t>
            </a:r>
            <a:endParaRPr lang="en-US" sz="1200" dirty="0">
              <a:latin typeface="Times New Roman" panose="02020603050405020304" pitchFamily="18" charset="0"/>
              <a:ea typeface="Times New Roman" panose="02020603050405020304" pitchFamily="18" charset="0"/>
            </a:endParaRPr>
          </a:p>
          <a:p>
            <a:pPr algn="just">
              <a:spcAft>
                <a:spcPts val="0"/>
              </a:spcAft>
            </a:pPr>
            <a:r>
              <a:rPr lang="en-US" sz="900" dirty="0">
                <a:latin typeface="Times New Roman" panose="02020603050405020304" pitchFamily="18"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pPr algn="just">
              <a:spcAft>
                <a:spcPts val="0"/>
              </a:spcAft>
            </a:pPr>
            <a:r>
              <a:rPr lang="en-US" sz="900" b="1" dirty="0" err="1">
                <a:latin typeface="Times New Roman" panose="02020603050405020304" pitchFamily="18" charset="0"/>
                <a:ea typeface="Times New Roman" panose="02020603050405020304" pitchFamily="18" charset="0"/>
              </a:rPr>
              <a:t>Sledeći</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efekat</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sa</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novom</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cijenom</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koju</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uvoznik</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kao</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carinu</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prevaljuje</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na</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krajnje</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potrošače</a:t>
            </a:r>
            <a:r>
              <a:rPr lang="en-US" sz="900"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jeste</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smanjenje</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ukupne</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tražnje</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sa</a:t>
            </a:r>
            <a:r>
              <a:rPr lang="en-US" sz="900" b="1" dirty="0">
                <a:latin typeface="Times New Roman" panose="02020603050405020304" pitchFamily="18" charset="0"/>
                <a:ea typeface="Times New Roman" panose="02020603050405020304" pitchFamily="18" charset="0"/>
              </a:rPr>
              <a:t> Q4=70 </a:t>
            </a:r>
            <a:r>
              <a:rPr lang="en-US" sz="900" b="1" dirty="0" err="1">
                <a:latin typeface="Times New Roman" panose="02020603050405020304" pitchFamily="18" charset="0"/>
                <a:ea typeface="Times New Roman" panose="02020603050405020304" pitchFamily="18" charset="0"/>
              </a:rPr>
              <a:t>na</a:t>
            </a:r>
            <a:r>
              <a:rPr lang="en-US" sz="900" b="1" dirty="0">
                <a:latin typeface="Times New Roman" panose="02020603050405020304" pitchFamily="18" charset="0"/>
                <a:ea typeface="Times New Roman" panose="02020603050405020304" pitchFamily="18" charset="0"/>
              </a:rPr>
              <a:t> Q3=50</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Uvoz</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pada</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sa</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obe</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strane</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em</a:t>
            </a:r>
            <a:r>
              <a:rPr lang="en-US" sz="900" dirty="0">
                <a:latin typeface="Times New Roman" panose="02020603050405020304" pitchFamily="18" charset="0"/>
                <a:ea typeface="Times New Roman" panose="02020603050405020304" pitchFamily="18" charset="0"/>
              </a:rPr>
              <a:t> se </a:t>
            </a:r>
            <a:r>
              <a:rPr lang="en-US" sz="900" dirty="0" err="1">
                <a:latin typeface="Times New Roman" panose="02020603050405020304" pitchFamily="18" charset="0"/>
                <a:ea typeface="Times New Roman" panose="02020603050405020304" pitchFamily="18" charset="0"/>
              </a:rPr>
              <a:t>dio</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tržita</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sada</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većim</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dijelom</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snabdijeva</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domaćim</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proizvođačima</a:t>
            </a:r>
            <a:r>
              <a:rPr lang="en-US" sz="900" dirty="0">
                <a:latin typeface="Times New Roman" panose="02020603050405020304" pitchFamily="18" charset="0"/>
                <a:ea typeface="Times New Roman" panose="02020603050405020304" pitchFamily="18" charset="0"/>
              </a:rPr>
              <a:t> do Q2 a ne Q1, </a:t>
            </a:r>
            <a:r>
              <a:rPr lang="en-US" sz="900" dirty="0" err="1">
                <a:latin typeface="Times New Roman" panose="02020603050405020304" pitchFamily="18" charset="0"/>
                <a:ea typeface="Times New Roman" panose="02020603050405020304" pitchFamily="18" charset="0"/>
              </a:rPr>
              <a:t>em</a:t>
            </a:r>
            <a:r>
              <a:rPr lang="en-US" sz="900" dirty="0">
                <a:latin typeface="Times New Roman" panose="02020603050405020304" pitchFamily="18" charset="0"/>
                <a:ea typeface="Times New Roman" panose="02020603050405020304" pitchFamily="18" charset="0"/>
              </a:rPr>
              <a:t> je </a:t>
            </a:r>
            <a:r>
              <a:rPr lang="en-US" sz="900" dirty="0" err="1">
                <a:latin typeface="Times New Roman" panose="02020603050405020304" pitchFamily="18" charset="0"/>
                <a:ea typeface="Times New Roman" panose="02020603050405020304" pitchFamily="18" charset="0"/>
              </a:rPr>
              <a:t>pao</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nivo</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ukupne</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tražnje</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sa</a:t>
            </a:r>
            <a:r>
              <a:rPr lang="en-US" sz="900" dirty="0">
                <a:latin typeface="Times New Roman" panose="02020603050405020304" pitchFamily="18" charset="0"/>
                <a:ea typeface="Times New Roman" panose="02020603050405020304" pitchFamily="18" charset="0"/>
              </a:rPr>
              <a:t> Q4 </a:t>
            </a:r>
            <a:r>
              <a:rPr lang="en-US" sz="900" dirty="0" err="1">
                <a:latin typeface="Times New Roman" panose="02020603050405020304" pitchFamily="18" charset="0"/>
                <a:ea typeface="Times New Roman" panose="02020603050405020304" pitchFamily="18" charset="0"/>
              </a:rPr>
              <a:t>na</a:t>
            </a:r>
            <a:r>
              <a:rPr lang="en-US" sz="900" dirty="0">
                <a:latin typeface="Times New Roman" panose="02020603050405020304" pitchFamily="18" charset="0"/>
                <a:ea typeface="Times New Roman" panose="02020603050405020304" pitchFamily="18" charset="0"/>
              </a:rPr>
              <a:t> Q3, </a:t>
            </a:r>
            <a:r>
              <a:rPr lang="en-US" sz="900" b="1" dirty="0" err="1">
                <a:latin typeface="Times New Roman" panose="02020603050405020304" pitchFamily="18" charset="0"/>
                <a:ea typeface="Times New Roman" panose="02020603050405020304" pitchFamily="18" charset="0"/>
              </a:rPr>
              <a:t>tako</a:t>
            </a:r>
            <a:r>
              <a:rPr lang="en-US" sz="900" b="1" dirty="0">
                <a:latin typeface="Times New Roman" panose="02020603050405020304" pitchFamily="18" charset="0"/>
                <a:ea typeface="Times New Roman" panose="02020603050405020304" pitchFamily="18" charset="0"/>
              </a:rPr>
              <a:t> da je </a:t>
            </a:r>
            <a:r>
              <a:rPr lang="en-US" sz="900" b="1" dirty="0" err="1">
                <a:latin typeface="Times New Roman" panose="02020603050405020304" pitchFamily="18" charset="0"/>
                <a:ea typeface="Times New Roman" panose="02020603050405020304" pitchFamily="18" charset="0"/>
              </a:rPr>
              <a:t>uvoz</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pao</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sa</a:t>
            </a:r>
            <a:r>
              <a:rPr lang="en-US" sz="900" b="1" dirty="0">
                <a:latin typeface="Times New Roman" panose="02020603050405020304" pitchFamily="18" charset="0"/>
                <a:ea typeface="Times New Roman" panose="02020603050405020304" pitchFamily="18" charset="0"/>
              </a:rPr>
              <a:t> (Q2-Q1)+(Q4-Q3).</a:t>
            </a:r>
            <a:endParaRPr lang="en-US" sz="1200" dirty="0">
              <a:latin typeface="Times New Roman" panose="02020603050405020304" pitchFamily="18" charset="0"/>
              <a:ea typeface="Times New Roman" panose="02020603050405020304" pitchFamily="18" charset="0"/>
            </a:endParaRPr>
          </a:p>
          <a:p>
            <a:pPr>
              <a:spcAft>
                <a:spcPts val="0"/>
              </a:spcAft>
            </a:pPr>
            <a:r>
              <a:rPr lang="en-US" sz="900" b="1" dirty="0">
                <a:latin typeface="Times New Roman" panose="02020603050405020304" pitchFamily="18"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pPr algn="just">
              <a:spcAft>
                <a:spcPts val="0"/>
              </a:spcAft>
            </a:pPr>
            <a:r>
              <a:rPr lang="en-US" sz="900" b="1" dirty="0" err="1">
                <a:latin typeface="Times New Roman" panose="02020603050405020304" pitchFamily="18" charset="0"/>
                <a:ea typeface="Times New Roman" panose="02020603050405020304" pitchFamily="18" charset="0"/>
              </a:rPr>
              <a:t>Efekat</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na</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prihod</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države</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koji</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ona</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prikuplja</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uvođenjem</a:t>
            </a:r>
            <a:r>
              <a:rPr lang="en-US" sz="900" b="1" dirty="0">
                <a:latin typeface="Times New Roman" panose="02020603050405020304" pitchFamily="18" charset="0"/>
                <a:ea typeface="Times New Roman" panose="02020603050405020304" pitchFamily="18" charset="0"/>
              </a:rPr>
              <a:t> carina </a:t>
            </a:r>
            <a:r>
              <a:rPr lang="en-US" sz="900" b="1" dirty="0" err="1">
                <a:latin typeface="Times New Roman" panose="02020603050405020304" pitchFamily="18" charset="0"/>
                <a:ea typeface="Times New Roman" panose="02020603050405020304" pitchFamily="18" charset="0"/>
              </a:rPr>
              <a:t>označen</a:t>
            </a:r>
            <a:r>
              <a:rPr lang="en-US" sz="900" b="1" dirty="0">
                <a:latin typeface="Times New Roman" panose="02020603050405020304" pitchFamily="18" charset="0"/>
                <a:ea typeface="Times New Roman" panose="02020603050405020304" pitchFamily="18" charset="0"/>
              </a:rPr>
              <a:t> je </a:t>
            </a:r>
            <a:r>
              <a:rPr lang="en-US" sz="900" b="1" dirty="0" err="1">
                <a:latin typeface="Times New Roman" panose="02020603050405020304" pitchFamily="18" charset="0"/>
                <a:ea typeface="Times New Roman" panose="02020603050405020304" pitchFamily="18" charset="0"/>
              </a:rPr>
              <a:t>na</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nivou</a:t>
            </a:r>
            <a:r>
              <a:rPr lang="en-US" sz="900" b="1" dirty="0">
                <a:latin typeface="Times New Roman" panose="02020603050405020304" pitchFamily="18" charset="0"/>
                <a:ea typeface="Times New Roman" panose="02020603050405020304" pitchFamily="18" charset="0"/>
              </a:rPr>
              <a:t> c </a:t>
            </a:r>
            <a:r>
              <a:rPr lang="en-US" sz="900" b="1" dirty="0" err="1">
                <a:latin typeface="Times New Roman" panose="02020603050405020304" pitchFamily="18" charset="0"/>
                <a:ea typeface="Times New Roman" panose="02020603050405020304" pitchFamily="18" charset="0"/>
              </a:rPr>
              <a:t>ovaj</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pravouganoik</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čiju</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površinu</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možemo</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izračunati</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kako</a:t>
            </a:r>
            <a:r>
              <a:rPr lang="en-US" sz="900" dirty="0">
                <a:latin typeface="Times New Roman" panose="02020603050405020304" pitchFamily="18" charset="0"/>
                <a:ea typeface="Times New Roman" panose="02020603050405020304" pitchFamily="18" charset="0"/>
              </a:rPr>
              <a:t> je </a:t>
            </a:r>
            <a:r>
              <a:rPr lang="en-US" sz="900" dirty="0" err="1">
                <a:latin typeface="Times New Roman" panose="02020603050405020304" pitchFamily="18" charset="0"/>
                <a:ea typeface="Times New Roman" panose="02020603050405020304" pitchFamily="18" charset="0"/>
              </a:rPr>
              <a:t>ispod</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objašnjeno</a:t>
            </a:r>
            <a:r>
              <a:rPr lang="en-US" sz="900" dirty="0">
                <a:latin typeface="Times New Roman" panose="02020603050405020304" pitchFamily="18" charset="0"/>
                <a:ea typeface="Times New Roman" panose="02020603050405020304" pitchFamily="18" charset="0"/>
              </a:rPr>
              <a:t>. a </a:t>
            </a:r>
            <a:r>
              <a:rPr lang="en-US" sz="900" dirty="0" err="1">
                <a:latin typeface="Times New Roman" panose="02020603050405020304" pitchFamily="18" charset="0"/>
                <a:ea typeface="Times New Roman" panose="02020603050405020304" pitchFamily="18" charset="0"/>
              </a:rPr>
              <a:t>i</a:t>
            </a:r>
            <a:r>
              <a:rPr lang="en-US" sz="900" dirty="0">
                <a:latin typeface="Times New Roman" panose="02020603050405020304" pitchFamily="18" charset="0"/>
                <a:ea typeface="Times New Roman" panose="02020603050405020304" pitchFamily="18" charset="0"/>
              </a:rPr>
              <a:t> c </a:t>
            </a:r>
            <a:r>
              <a:rPr lang="en-US" sz="900" dirty="0" err="1">
                <a:latin typeface="Times New Roman" panose="02020603050405020304" pitchFamily="18" charset="0"/>
                <a:ea typeface="Times New Roman" panose="02020603050405020304" pitchFamily="18" charset="0"/>
              </a:rPr>
              <a:t>ostaju</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unutar</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nacionalne</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privrede</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samo</a:t>
            </a:r>
            <a:r>
              <a:rPr lang="en-US" sz="900" dirty="0">
                <a:latin typeface="Times New Roman" panose="02020603050405020304" pitchFamily="18" charset="0"/>
                <a:ea typeface="Times New Roman" panose="02020603050405020304" pitchFamily="18" charset="0"/>
              </a:rPr>
              <a:t> se </a:t>
            </a:r>
            <a:r>
              <a:rPr lang="en-US" sz="900" dirty="0" err="1">
                <a:latin typeface="Times New Roman" panose="02020603050405020304" pitchFamily="18" charset="0"/>
                <a:ea typeface="Times New Roman" panose="02020603050405020304" pitchFamily="18" charset="0"/>
              </a:rPr>
              <a:t>preraspodjeljuje</a:t>
            </a:r>
            <a:r>
              <a:rPr lang="en-US" sz="900" dirty="0">
                <a:latin typeface="Times New Roman" panose="02020603050405020304" pitchFamily="18" charset="0"/>
                <a:ea typeface="Times New Roman" panose="02020603050405020304" pitchFamily="18" charset="0"/>
              </a:rPr>
              <a:t> od </a:t>
            </a:r>
            <a:r>
              <a:rPr lang="en-US" sz="900" dirty="0" err="1">
                <a:latin typeface="Times New Roman" panose="02020603050405020304" pitchFamily="18" charset="0"/>
                <a:ea typeface="Times New Roman" panose="02020603050405020304" pitchFamily="18" charset="0"/>
              </a:rPr>
              <a:t>potrošača</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ka</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domaćim</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proizvođačima</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ondonso</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državi</a:t>
            </a:r>
            <a:r>
              <a:rPr lang="en-US" sz="900"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Efekti</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označeni</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sa</a:t>
            </a:r>
            <a:r>
              <a:rPr lang="en-US" sz="900" b="1" dirty="0">
                <a:latin typeface="Times New Roman" panose="02020603050405020304" pitchFamily="18" charset="0"/>
                <a:ea typeface="Times New Roman" panose="02020603050405020304" pitchFamily="18" charset="0"/>
              </a:rPr>
              <a:t> b </a:t>
            </a:r>
            <a:r>
              <a:rPr lang="en-US" sz="900" b="1" dirty="0" err="1">
                <a:latin typeface="Times New Roman" panose="02020603050405020304" pitchFamily="18" charset="0"/>
                <a:ea typeface="Times New Roman" panose="02020603050405020304" pitchFamily="18" charset="0"/>
              </a:rPr>
              <a:t>i</a:t>
            </a:r>
            <a:r>
              <a:rPr lang="en-US" sz="900" b="1" dirty="0">
                <a:latin typeface="Times New Roman" panose="02020603050405020304" pitchFamily="18" charset="0"/>
                <a:ea typeface="Times New Roman" panose="02020603050405020304" pitchFamily="18" charset="0"/>
              </a:rPr>
              <a:t> d </a:t>
            </a:r>
            <a:r>
              <a:rPr lang="en-US" sz="900" b="1" dirty="0" err="1">
                <a:latin typeface="Times New Roman" panose="02020603050405020304" pitchFamily="18" charset="0"/>
                <a:ea typeface="Times New Roman" panose="02020603050405020304" pitchFamily="18" charset="0"/>
              </a:rPr>
              <a:t>su</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neto</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gubitak</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nacionalne</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ekonomije</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nastao</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uvođenjem</a:t>
            </a:r>
            <a:r>
              <a:rPr lang="en-US" sz="900" b="1" dirty="0">
                <a:latin typeface="Times New Roman" panose="02020603050405020304" pitchFamily="18" charset="0"/>
                <a:ea typeface="Times New Roman" panose="02020603050405020304" pitchFamily="18" charset="0"/>
              </a:rPr>
              <a:t> carina</a:t>
            </a:r>
            <a:r>
              <a:rPr lang="en-US" sz="900" dirty="0">
                <a:latin typeface="Times New Roman" panose="02020603050405020304" pitchFamily="18"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pPr>
              <a:spcAft>
                <a:spcPts val="0"/>
              </a:spcAft>
            </a:pPr>
            <a:r>
              <a:rPr lang="en-US" sz="900" dirty="0">
                <a:latin typeface="Times New Roman" panose="02020603050405020304" pitchFamily="18"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pPr>
              <a:spcAft>
                <a:spcPts val="0"/>
              </a:spcAft>
            </a:pPr>
            <a:r>
              <a:rPr lang="en-US" sz="900" b="1" dirty="0" err="1">
                <a:latin typeface="Times New Roman" panose="02020603050405020304" pitchFamily="18" charset="0"/>
                <a:ea typeface="Times New Roman" panose="02020603050405020304" pitchFamily="18" charset="0"/>
              </a:rPr>
              <a:t>Primarni</a:t>
            </a:r>
            <a:r>
              <a:rPr lang="en-US" sz="900" b="1" dirty="0">
                <a:latin typeface="Times New Roman" panose="02020603050405020304" pitchFamily="18" charset="0"/>
                <a:ea typeface="Times New Roman" panose="02020603050405020304" pitchFamily="18" charset="0"/>
              </a:rPr>
              <a:t> </a:t>
            </a:r>
            <a:r>
              <a:rPr lang="en-US" sz="900" b="1" dirty="0" err="1">
                <a:latin typeface="Times New Roman" panose="02020603050405020304" pitchFamily="18" charset="0"/>
                <a:ea typeface="Times New Roman" panose="02020603050405020304" pitchFamily="18" charset="0"/>
              </a:rPr>
              <a:t>efekti</a:t>
            </a:r>
            <a:r>
              <a:rPr lang="en-US" sz="900" b="1" dirty="0">
                <a:latin typeface="Times New Roman" panose="02020603050405020304" pitchFamily="18" charset="0"/>
                <a:ea typeface="Times New Roman" panose="02020603050405020304" pitchFamily="18" charset="0"/>
              </a:rPr>
              <a:t> carina:</a:t>
            </a:r>
            <a:endParaRPr lang="en-US" sz="1200" dirty="0">
              <a:latin typeface="Times New Roman" panose="02020603050405020304" pitchFamily="18" charset="0"/>
              <a:ea typeface="Times New Roman" panose="02020603050405020304" pitchFamily="18" charset="0"/>
            </a:endParaRPr>
          </a:p>
          <a:p>
            <a:pPr>
              <a:spcAft>
                <a:spcPts val="0"/>
              </a:spcAft>
            </a:pPr>
            <a:r>
              <a:rPr lang="en-US" sz="900" dirty="0">
                <a:latin typeface="Times New Roman" panose="02020603050405020304" pitchFamily="18"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pPr marL="342900" lvl="0" indent="-342900" fontAlgn="base">
              <a:spcAft>
                <a:spcPts val="0"/>
              </a:spcAft>
              <a:buFont typeface="+mj-lt"/>
              <a:buAutoNum type="arabicPeriod"/>
            </a:pPr>
            <a:r>
              <a:rPr lang="en-US" sz="900" dirty="0" err="1">
                <a:latin typeface="Times New Roman" panose="02020603050405020304" pitchFamily="18" charset="0"/>
                <a:ea typeface="Times New Roman" panose="02020603050405020304" pitchFamily="18" charset="0"/>
              </a:rPr>
              <a:t>efekat</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na</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proizvodnju</a:t>
            </a:r>
            <a:r>
              <a:rPr lang="en-US" sz="900" dirty="0">
                <a:latin typeface="Times New Roman" panose="02020603050405020304" pitchFamily="18" charset="0"/>
                <a:ea typeface="Times New Roman" panose="02020603050405020304" pitchFamily="18" charset="0"/>
              </a:rPr>
              <a:t>, </a:t>
            </a:r>
            <a:r>
              <a:rPr lang="en-US" sz="900" u="sng" dirty="0" err="1">
                <a:latin typeface="Times New Roman" panose="02020603050405020304" pitchFamily="18" charset="0"/>
                <a:ea typeface="Times New Roman" panose="02020603050405020304" pitchFamily="18" charset="0"/>
              </a:rPr>
              <a:t>zaštitni</a:t>
            </a:r>
            <a:r>
              <a:rPr lang="en-US" sz="900" u="sng" dirty="0">
                <a:latin typeface="Times New Roman" panose="02020603050405020304" pitchFamily="18" charset="0"/>
                <a:ea typeface="Times New Roman" panose="02020603050405020304" pitchFamily="18" charset="0"/>
              </a:rPr>
              <a:t> </a:t>
            </a:r>
            <a:r>
              <a:rPr lang="en-US" sz="900" u="sng" dirty="0" err="1">
                <a:latin typeface="Times New Roman" panose="02020603050405020304" pitchFamily="18" charset="0"/>
                <a:ea typeface="Times New Roman" panose="02020603050405020304" pitchFamily="18" charset="0"/>
              </a:rPr>
              <a:t>efekat</a:t>
            </a:r>
            <a:r>
              <a:rPr lang="en-US" sz="900" dirty="0">
                <a:latin typeface="Times New Roman" panose="02020603050405020304" pitchFamily="18" charset="0"/>
                <a:ea typeface="Times New Roman" panose="02020603050405020304" pitchFamily="18" charset="0"/>
              </a:rPr>
              <a:t> (Q1 – Q2)			10</a:t>
            </a:r>
            <a:endParaRPr lang="en-US" sz="1200" dirty="0">
              <a:latin typeface="Times New Roman" panose="02020603050405020304" pitchFamily="18" charset="0"/>
              <a:ea typeface="Times New Roman" panose="02020603050405020304" pitchFamily="18" charset="0"/>
            </a:endParaRPr>
          </a:p>
          <a:p>
            <a:pPr marL="342900" lvl="0" indent="-342900" fontAlgn="base">
              <a:spcAft>
                <a:spcPts val="0"/>
              </a:spcAft>
              <a:buFont typeface="+mj-lt"/>
              <a:buAutoNum type="arabicPeriod"/>
            </a:pPr>
            <a:r>
              <a:rPr lang="en-US" sz="900" dirty="0" err="1">
                <a:latin typeface="Times New Roman" panose="02020603050405020304" pitchFamily="18" charset="0"/>
                <a:ea typeface="Times New Roman" panose="02020603050405020304" pitchFamily="18" charset="0"/>
              </a:rPr>
              <a:t>efekat</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na</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potrošnju</a:t>
            </a:r>
            <a:r>
              <a:rPr lang="en-US" sz="900" dirty="0">
                <a:latin typeface="Times New Roman" panose="02020603050405020304" pitchFamily="18" charset="0"/>
                <a:ea typeface="Times New Roman" panose="02020603050405020304" pitchFamily="18" charset="0"/>
              </a:rPr>
              <a:t> (Q4 – Q3)				20</a:t>
            </a:r>
            <a:endParaRPr lang="en-US" sz="1200" dirty="0">
              <a:latin typeface="Times New Roman" panose="02020603050405020304" pitchFamily="18" charset="0"/>
              <a:ea typeface="Times New Roman" panose="02020603050405020304" pitchFamily="18" charset="0"/>
            </a:endParaRPr>
          </a:p>
          <a:p>
            <a:pPr marL="342900" lvl="0" indent="-342900" fontAlgn="base">
              <a:spcAft>
                <a:spcPts val="0"/>
              </a:spcAft>
              <a:buFont typeface="+mj-lt"/>
              <a:buAutoNum type="arabicPeriod"/>
            </a:pPr>
            <a:r>
              <a:rPr lang="en-US" sz="900" dirty="0" err="1">
                <a:latin typeface="Times New Roman" panose="02020603050405020304" pitchFamily="18" charset="0"/>
                <a:ea typeface="Times New Roman" panose="02020603050405020304" pitchFamily="18" charset="0"/>
              </a:rPr>
              <a:t>efekat</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na</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uvoz</a:t>
            </a:r>
            <a:r>
              <a:rPr lang="en-US" sz="900" dirty="0">
                <a:latin typeface="Times New Roman" panose="02020603050405020304" pitchFamily="18" charset="0"/>
                <a:ea typeface="Times New Roman" panose="02020603050405020304" pitchFamily="18" charset="0"/>
              </a:rPr>
              <a:t> (Q2 – Q1 + Q4 – Q3)				30</a:t>
            </a:r>
            <a:endParaRPr lang="en-US" sz="1200" dirty="0">
              <a:latin typeface="Times New Roman" panose="02020603050405020304" pitchFamily="18" charset="0"/>
              <a:ea typeface="Times New Roman" panose="02020603050405020304" pitchFamily="18" charset="0"/>
            </a:endParaRPr>
          </a:p>
          <a:p>
            <a:pPr marL="342900" lvl="0" indent="-342900" fontAlgn="base">
              <a:spcAft>
                <a:spcPts val="0"/>
              </a:spcAft>
              <a:buFont typeface="+mj-lt"/>
              <a:buAutoNum type="arabicPeriod"/>
            </a:pPr>
            <a:r>
              <a:rPr lang="en-US" sz="900" dirty="0" err="1">
                <a:latin typeface="Times New Roman" panose="02020603050405020304" pitchFamily="18" charset="0"/>
                <a:ea typeface="Times New Roman" panose="02020603050405020304" pitchFamily="18" charset="0"/>
              </a:rPr>
              <a:t>efekat</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na</a:t>
            </a:r>
            <a:r>
              <a:rPr lang="en-US" sz="900" dirty="0">
                <a:latin typeface="Times New Roman" panose="02020603050405020304" pitchFamily="18" charset="0"/>
                <a:ea typeface="Times New Roman" panose="02020603050405020304" pitchFamily="18" charset="0"/>
              </a:rPr>
              <a:t> </a:t>
            </a:r>
            <a:r>
              <a:rPr lang="en-US" sz="900" dirty="0" err="1">
                <a:latin typeface="Times New Roman" panose="02020603050405020304" pitchFamily="18" charset="0"/>
                <a:ea typeface="Times New Roman" panose="02020603050405020304" pitchFamily="18" charset="0"/>
              </a:rPr>
              <a:t>prihod</a:t>
            </a:r>
            <a:r>
              <a:rPr lang="en-US" sz="900" dirty="0">
                <a:latin typeface="Times New Roman" panose="02020603050405020304" pitchFamily="18" charset="0"/>
                <a:ea typeface="Times New Roman" panose="02020603050405020304" pitchFamily="18" charset="0"/>
              </a:rPr>
              <a:t> (Q3 – Q2) * (P2 – P1)   			30</a:t>
            </a:r>
            <a:endParaRPr lang="en-US" sz="1200" dirty="0">
              <a:effectLst/>
              <a:latin typeface="Times New Roman" panose="02020603050405020304" pitchFamily="18" charset="0"/>
              <a:ea typeface="Times New Roman" panose="02020603050405020304" pitchFamily="18" charset="0"/>
            </a:endParaRPr>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774" y="540419"/>
            <a:ext cx="2507615" cy="2021840"/>
          </a:xfrm>
          <a:prstGeom prst="rect">
            <a:avLst/>
          </a:prstGeom>
          <a:noFill/>
        </p:spPr>
      </p:pic>
      <p:sp>
        <p:nvSpPr>
          <p:cNvPr id="5" name="Rounded Rectangle 4"/>
          <p:cNvSpPr/>
          <p:nvPr/>
        </p:nvSpPr>
        <p:spPr>
          <a:xfrm>
            <a:off x="194651" y="126819"/>
            <a:ext cx="8949349" cy="319163"/>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CARINE – </a:t>
            </a:r>
            <a:r>
              <a:rPr lang="sr-Latn-BA" sz="2000" b="1" i="1" dirty="0" smtClean="0">
                <a:solidFill>
                  <a:srgbClr val="0000FF"/>
                </a:solidFill>
                <a:latin typeface="Times New Roman" panose="02020603050405020304" pitchFamily="18" charset="0"/>
                <a:cs typeface="Times New Roman" panose="02020603050405020304" pitchFamily="18" charset="0"/>
              </a:rPr>
              <a:t>grafički prikaz efekata </a:t>
            </a:r>
            <a:endParaRPr lang="en-GB" sz="2000" b="1" i="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7302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23273" y="3129396"/>
            <a:ext cx="8442036" cy="1908982"/>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4800" b="1" i="1" dirty="0" smtClean="0">
                <a:solidFill>
                  <a:schemeClr val="tx2">
                    <a:lumMod val="60000"/>
                    <a:lumOff val="40000"/>
                  </a:schemeClr>
                </a:solidFill>
                <a:latin typeface="Times New Roman" panose="02020603050405020304" pitchFamily="18" charset="0"/>
                <a:cs typeface="Times New Roman" panose="02020603050405020304" pitchFamily="18" charset="0"/>
              </a:rPr>
              <a:t>Hvala na pažnji. </a:t>
            </a:r>
            <a:endParaRPr lang="en-GB" sz="4800" b="1" i="1"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930" y="5139978"/>
            <a:ext cx="1793577" cy="1476081"/>
          </a:xfrm>
          <a:prstGeom prst="rect">
            <a:avLst/>
          </a:prstGeom>
        </p:spPr>
      </p:pic>
      <p:sp>
        <p:nvSpPr>
          <p:cNvPr id="3" name="Slide Number Placeholder 2"/>
          <p:cNvSpPr>
            <a:spLocks noGrp="1"/>
          </p:cNvSpPr>
          <p:nvPr>
            <p:ph type="sldNum" sz="quarter" idx="12"/>
          </p:nvPr>
        </p:nvSpPr>
        <p:spPr/>
        <p:txBody>
          <a:bodyPr/>
          <a:lstStyle/>
          <a:p>
            <a:fld id="{6D22F896-40B5-4ADD-8801-0D06FADFA095}" type="slidenum">
              <a:rPr lang="en-US" smtClean="0"/>
              <a:t>53</a:t>
            </a:fld>
            <a:endParaRPr lang="en-US" dirty="0"/>
          </a:p>
        </p:txBody>
      </p:sp>
      <p:pic>
        <p:nvPicPr>
          <p:cNvPr id="6" name="Picture 5" descr="Ekonomski_fakultet_memorandum-01"/>
          <p:cNvPicPr/>
          <p:nvPr/>
        </p:nvPicPr>
        <p:blipFill>
          <a:blip r:embed="rId3"/>
          <a:srcRect l="19667" t="3636" r="20273" b="88020"/>
          <a:stretch>
            <a:fillRect/>
          </a:stretch>
        </p:blipFill>
        <p:spPr bwMode="auto">
          <a:xfrm>
            <a:off x="1278044" y="223851"/>
            <a:ext cx="5870108" cy="954995"/>
          </a:xfrm>
          <a:prstGeom prst="rect">
            <a:avLst/>
          </a:prstGeom>
          <a:noFill/>
          <a:ln w="9525">
            <a:noFill/>
            <a:miter lim="800000"/>
            <a:headEnd/>
            <a:tailEnd/>
          </a:ln>
        </p:spPr>
      </p:pic>
    </p:spTree>
    <p:extLst>
      <p:ext uri="{BB962C8B-B14F-4D97-AF65-F5344CB8AC3E}">
        <p14:creationId xmlns:p14="http://schemas.microsoft.com/office/powerpoint/2010/main" val="19689919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54</a:t>
            </a:fld>
            <a:endParaRPr lang="en-US" dirty="0"/>
          </a:p>
        </p:txBody>
      </p:sp>
      <p:sp>
        <p:nvSpPr>
          <p:cNvPr id="7" name="Rounded Rectangle 6"/>
          <p:cNvSpPr/>
          <p:nvPr/>
        </p:nvSpPr>
        <p:spPr>
          <a:xfrm>
            <a:off x="150938" y="197993"/>
            <a:ext cx="8510192" cy="880762"/>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sr-Latn-BA" sz="3200" b="1" dirty="0" smtClean="0">
                <a:solidFill>
                  <a:schemeClr val="bg2">
                    <a:lumMod val="25000"/>
                  </a:schemeClr>
                </a:solidFill>
                <a:latin typeface="Times New Roman" panose="02020603050405020304" pitchFamily="18" charset="0"/>
                <a:cs typeface="Times New Roman" panose="02020603050405020304" pitchFamily="18" charset="0"/>
              </a:rPr>
              <a:t>Međunarodni ekonomski odnosi </a:t>
            </a:r>
            <a:endParaRPr lang="en-GB" sz="3200" b="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9" name="Title 1"/>
          <p:cNvSpPr txBox="1">
            <a:spLocks/>
          </p:cNvSpPr>
          <p:nvPr/>
        </p:nvSpPr>
        <p:spPr>
          <a:xfrm>
            <a:off x="466869" y="3063341"/>
            <a:ext cx="8428216" cy="1053395"/>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r-Latn-BA" sz="3200" b="1" dirty="0" smtClean="0">
                <a:solidFill>
                  <a:schemeClr val="tx2">
                    <a:lumMod val="60000"/>
                    <a:lumOff val="40000"/>
                  </a:schemeClr>
                </a:solidFill>
                <a:latin typeface="Times New Roman" panose="02020603050405020304" pitchFamily="18" charset="0"/>
                <a:cs typeface="Times New Roman" panose="02020603050405020304" pitchFamily="18" charset="0"/>
              </a:rPr>
              <a:t>                  Vježbe </a:t>
            </a:r>
          </a:p>
          <a:p>
            <a:r>
              <a:rPr lang="sr-Latn-BA" sz="3000" b="1" dirty="0" smtClean="0">
                <a:solidFill>
                  <a:schemeClr val="tx2">
                    <a:lumMod val="60000"/>
                    <a:lumOff val="40000"/>
                  </a:schemeClr>
                </a:solidFill>
                <a:latin typeface="Times New Roman" panose="02020603050405020304" pitchFamily="18" charset="0"/>
                <a:cs typeface="Times New Roman" panose="02020603050405020304" pitchFamily="18" charset="0"/>
              </a:rPr>
              <a:t>___________________________________________</a:t>
            </a:r>
          </a:p>
          <a:p>
            <a:endParaRPr lang="sr-Latn-BA" sz="3000" b="1" dirty="0" smtClean="0">
              <a:solidFill>
                <a:schemeClr val="tx2">
                  <a:lumMod val="60000"/>
                  <a:lumOff val="40000"/>
                </a:schemeClr>
              </a:solidFill>
              <a:latin typeface="Times New Roman" panose="02020603050405020304" pitchFamily="18" charset="0"/>
              <a:cs typeface="Times New Roman" panose="02020603050405020304" pitchFamily="18" charset="0"/>
            </a:endParaRPr>
          </a:p>
          <a:p>
            <a:endParaRPr lang="sr-Latn-BA" sz="3000" b="1" dirty="0" smtClean="0">
              <a:solidFill>
                <a:schemeClr val="tx2">
                  <a:lumMod val="60000"/>
                  <a:lumOff val="40000"/>
                </a:schemeClr>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
            </a:pPr>
            <a:endParaRPr lang="sr-Latn-BA" sz="3200" b="1" dirty="0" smtClean="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12" name="Title 1"/>
          <p:cNvSpPr txBox="1">
            <a:spLocks/>
          </p:cNvSpPr>
          <p:nvPr/>
        </p:nvSpPr>
        <p:spPr>
          <a:xfrm>
            <a:off x="5034717" y="5429322"/>
            <a:ext cx="3121458" cy="536261"/>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r-Latn-BA" sz="1600" b="1" dirty="0">
                <a:solidFill>
                  <a:schemeClr val="tx1">
                    <a:lumMod val="65000"/>
                    <a:lumOff val="35000"/>
                  </a:schemeClr>
                </a:solidFill>
                <a:latin typeface="Times New Roman" panose="02020603050405020304" pitchFamily="18" charset="0"/>
                <a:cs typeface="Times New Roman" panose="02020603050405020304" pitchFamily="18" charset="0"/>
              </a:rPr>
              <a:t>m</a:t>
            </a:r>
            <a:r>
              <a:rPr lang="sr-Latn-BA" sz="1600" b="1" dirty="0" smtClean="0">
                <a:solidFill>
                  <a:schemeClr val="tx1">
                    <a:lumMod val="65000"/>
                    <a:lumOff val="35000"/>
                  </a:schemeClr>
                </a:solidFill>
                <a:latin typeface="Times New Roman" panose="02020603050405020304" pitchFamily="18" charset="0"/>
                <a:cs typeface="Times New Roman" panose="02020603050405020304" pitchFamily="18" charset="0"/>
              </a:rPr>
              <a:t>r Dragana Vujičić -Stefanović, </a:t>
            </a:r>
          </a:p>
          <a:p>
            <a:r>
              <a:rPr lang="sr-Latn-BA" sz="1600" b="1" dirty="0" smtClean="0">
                <a:solidFill>
                  <a:schemeClr val="tx1">
                    <a:lumMod val="65000"/>
                    <a:lumOff val="35000"/>
                  </a:schemeClr>
                </a:solidFill>
                <a:latin typeface="Times New Roman" panose="02020603050405020304" pitchFamily="18" charset="0"/>
                <a:cs typeface="Times New Roman" panose="02020603050405020304" pitchFamily="18" charset="0"/>
              </a:rPr>
              <a:t>Viši asistent </a:t>
            </a:r>
          </a:p>
          <a:p>
            <a:r>
              <a:rPr lang="sr-Latn-BA" sz="2400" b="1" dirty="0" smtClean="0">
                <a:solidFill>
                  <a:schemeClr val="tx1">
                    <a:lumMod val="65000"/>
                    <a:lumOff val="35000"/>
                  </a:schemeClr>
                </a:solidFill>
                <a:latin typeface="Times New Roman" panose="02020603050405020304" pitchFamily="18" charset="0"/>
                <a:cs typeface="Times New Roman" panose="02020603050405020304" pitchFamily="18" charset="0"/>
              </a:rPr>
              <a:t> </a:t>
            </a:r>
            <a:endParaRPr lang="sr-Latn-BA" sz="3200" b="1" dirty="0" smtClean="0">
              <a:solidFill>
                <a:schemeClr val="tx1">
                  <a:lumMod val="65000"/>
                  <a:lumOff val="35000"/>
                </a:schemeClr>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806" y="2940687"/>
            <a:ext cx="1756813" cy="993854"/>
          </a:xfrm>
          <a:prstGeom prst="rect">
            <a:avLst/>
          </a:prstGeom>
        </p:spPr>
      </p:pic>
      <p:sp>
        <p:nvSpPr>
          <p:cNvPr id="11" name="Title 1"/>
          <p:cNvSpPr txBox="1">
            <a:spLocks/>
          </p:cNvSpPr>
          <p:nvPr/>
        </p:nvSpPr>
        <p:spPr>
          <a:xfrm>
            <a:off x="580806" y="4188524"/>
            <a:ext cx="7878330" cy="445294"/>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indent="-342900" algn="just">
              <a:buFont typeface="Wingdings" panose="05000000000000000000" pitchFamily="2" charset="2"/>
              <a:buChar char="§"/>
            </a:pPr>
            <a:r>
              <a:rPr lang="sr-Latn-BA" sz="2400" b="1" dirty="0" smtClean="0">
                <a:solidFill>
                  <a:schemeClr val="bg1">
                    <a:lumMod val="50000"/>
                  </a:schemeClr>
                </a:solidFill>
                <a:latin typeface="Times New Roman" panose="02020603050405020304" pitchFamily="18" charset="0"/>
                <a:cs typeface="Times New Roman" panose="02020603050405020304" pitchFamily="18" charset="0"/>
              </a:rPr>
              <a:t>Platni bilans  </a:t>
            </a:r>
          </a:p>
          <a:p>
            <a:endParaRPr lang="sr-Latn-BA" sz="2400" b="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928339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55</a:t>
            </a:fld>
            <a:endParaRPr lang="en-US" dirty="0"/>
          </a:p>
        </p:txBody>
      </p:sp>
      <p:sp>
        <p:nvSpPr>
          <p:cNvPr id="3" name="Rounded Rectangle 2"/>
          <p:cNvSpPr/>
          <p:nvPr/>
        </p:nvSpPr>
        <p:spPr>
          <a:xfrm>
            <a:off x="194651" y="126819"/>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Platni bilans (def., osnovni cilj vođenja platnog bilansa..)  </a:t>
            </a:r>
            <a:endParaRPr lang="en-GB" sz="2000" b="1" i="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2466109" y="815040"/>
            <a:ext cx="6474691" cy="1055161"/>
          </a:xfrm>
          <a:prstGeom prst="rect">
            <a:avLst/>
          </a:prstGeom>
          <a:ln w="19050">
            <a:solidFill>
              <a:schemeClr val="accent3">
                <a:lumMod val="75000"/>
              </a:schemeClr>
            </a:solidFill>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indent="-285750" algn="just">
              <a:buFont typeface="Wingdings" panose="05000000000000000000" pitchFamily="2" charset="2"/>
              <a:buChar char="§"/>
            </a:pPr>
            <a:r>
              <a:rPr lang="sr-Latn-BA" sz="1600" b="1" dirty="0" smtClean="0">
                <a:solidFill>
                  <a:schemeClr val="tx1">
                    <a:lumMod val="65000"/>
                    <a:lumOff val="35000"/>
                  </a:schemeClr>
                </a:solidFill>
                <a:latin typeface="Times New Roman" panose="02020603050405020304" pitchFamily="18" charset="0"/>
                <a:cs typeface="Times New Roman" panose="02020603050405020304" pitchFamily="18" charset="0"/>
              </a:rPr>
              <a:t>Platni bilans </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a:t>
            </a:r>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sistematski</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a:t>
            </a:r>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svodni) pregled svih transakcija </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koje rezidenti jedne zemlje obave sa redzidentima svih ostalih zemalja svijeta u određenom periodu obično </a:t>
            </a:r>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u toku jedne kalendarske godine </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Kvartalni bilans (npr. SAD...)</a:t>
            </a:r>
          </a:p>
        </p:txBody>
      </p:sp>
      <p:sp>
        <p:nvSpPr>
          <p:cNvPr id="5" name="Rounded Rectangle 4"/>
          <p:cNvSpPr/>
          <p:nvPr/>
        </p:nvSpPr>
        <p:spPr>
          <a:xfrm>
            <a:off x="323272" y="979581"/>
            <a:ext cx="2022764" cy="48952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sr-Latn-BA" sz="1600" b="1" i="1" dirty="0">
                <a:latin typeface="Times New Roman" panose="02020603050405020304" pitchFamily="18" charset="0"/>
                <a:cs typeface="Times New Roman" panose="02020603050405020304" pitchFamily="18" charset="0"/>
              </a:rPr>
              <a:t>d</a:t>
            </a:r>
            <a:r>
              <a:rPr lang="sr-Latn-BA" sz="1600" b="1" i="1" dirty="0" smtClean="0">
                <a:latin typeface="Times New Roman" panose="02020603050405020304" pitchFamily="18" charset="0"/>
                <a:cs typeface="Times New Roman" panose="02020603050405020304" pitchFamily="18" charset="0"/>
              </a:rPr>
              <a:t>ef.Platni bilans </a:t>
            </a:r>
            <a:endParaRPr lang="en-GB" sz="1600" b="1" i="1"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296039" y="4958206"/>
            <a:ext cx="2022764" cy="89265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sr-Latn-BA" sz="1600" b="1" i="1" dirty="0" smtClean="0">
                <a:latin typeface="Times New Roman" panose="02020603050405020304" pitchFamily="18" charset="0"/>
                <a:cs typeface="Times New Roman" panose="02020603050405020304" pitchFamily="18" charset="0"/>
              </a:rPr>
              <a:t>Osnovni cilj vođenja platnog bilansa</a:t>
            </a:r>
            <a:r>
              <a:rPr lang="sr-Latn-BA" sz="1600" dirty="0" smtClean="0">
                <a:latin typeface="Times New Roman" panose="02020603050405020304" pitchFamily="18" charset="0"/>
                <a:cs typeface="Times New Roman" panose="02020603050405020304" pitchFamily="18" charset="0"/>
              </a:rPr>
              <a:t>???</a:t>
            </a:r>
            <a:endParaRPr lang="en-GB" sz="1600" dirty="0">
              <a:latin typeface="Times New Roman" panose="02020603050405020304" pitchFamily="18" charset="0"/>
              <a:cs typeface="Times New Roman" panose="02020603050405020304" pitchFamily="18" charset="0"/>
            </a:endParaRPr>
          </a:p>
        </p:txBody>
      </p:sp>
      <p:sp>
        <p:nvSpPr>
          <p:cNvPr id="7" name="Title 1"/>
          <p:cNvSpPr txBox="1">
            <a:spLocks/>
          </p:cNvSpPr>
          <p:nvPr/>
        </p:nvSpPr>
        <p:spPr>
          <a:xfrm>
            <a:off x="2466108" y="4958206"/>
            <a:ext cx="6594764" cy="2036618"/>
          </a:xfrm>
          <a:prstGeom prst="rect">
            <a:avLst/>
          </a:prstGeom>
          <a:ln w="19050">
            <a:solidFill>
              <a:schemeClr val="accent3">
                <a:lumMod val="75000"/>
              </a:schemeClr>
            </a:solidFill>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indent="-285750" algn="just">
              <a:buFont typeface="Wingdings" panose="05000000000000000000" pitchFamily="2" charset="2"/>
              <a:buChar char="§"/>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Da se vlada obavjesti o stanju zaduženosti zemlje zemlje i da joj se tako pomogne pri formulisanju mjera monetarne, fiskalne i  spoljnotrgovinske politike.</a:t>
            </a:r>
          </a:p>
          <a:p>
            <a:pPr marL="285750" indent="-285750" algn="just">
              <a:buFont typeface="Wingdings" panose="05000000000000000000" pitchFamily="2" charset="2"/>
              <a:buChar char="§"/>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Pri donošenju mjera ekonomske politike, vlade koriste podatke o platnom bilansu svojih spoljnotrgovinskih partnera. Ove informacije od neprocjenjivog su značaja za banke, kompanije i pojedince koji su direktno ili indirektno uključeni u međunarodnu trgovinu ili međunarodne finansije. </a:t>
            </a:r>
          </a:p>
        </p:txBody>
      </p:sp>
      <p:sp>
        <p:nvSpPr>
          <p:cNvPr id="8" name="Rounded Rectangle 7"/>
          <p:cNvSpPr/>
          <p:nvPr/>
        </p:nvSpPr>
        <p:spPr>
          <a:xfrm>
            <a:off x="360693" y="3110215"/>
            <a:ext cx="1958110" cy="63051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sr-Latn-BA" sz="1600" dirty="0" smtClean="0">
                <a:latin typeface="Times New Roman" panose="02020603050405020304" pitchFamily="18" charset="0"/>
                <a:cs typeface="Times New Roman" panose="02020603050405020304" pitchFamily="18" charset="0"/>
              </a:rPr>
              <a:t>Sve transakcije ili sistematski (svodni) bilans? </a:t>
            </a:r>
            <a:endParaRPr lang="en-GB" sz="1600" dirty="0">
              <a:latin typeface="Times New Roman" panose="02020603050405020304" pitchFamily="18" charset="0"/>
              <a:cs typeface="Times New Roman" panose="02020603050405020304" pitchFamily="18" charset="0"/>
            </a:endParaRPr>
          </a:p>
        </p:txBody>
      </p:sp>
      <p:sp>
        <p:nvSpPr>
          <p:cNvPr id="10" name="Rounded Rectangle 9"/>
          <p:cNvSpPr/>
          <p:nvPr/>
        </p:nvSpPr>
        <p:spPr>
          <a:xfrm>
            <a:off x="277090" y="2073905"/>
            <a:ext cx="2022764" cy="48952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sr-Latn-BA" sz="1600" b="1" i="1" dirty="0" smtClean="0">
                <a:latin typeface="Times New Roman" panose="02020603050405020304" pitchFamily="18" charset="0"/>
                <a:cs typeface="Times New Roman" panose="02020603050405020304" pitchFamily="18" charset="0"/>
              </a:rPr>
              <a:t>Međ.transakcija ≠Platni bilans </a:t>
            </a:r>
            <a:endParaRPr lang="en-GB" sz="1600" b="1" i="1" dirty="0">
              <a:latin typeface="Times New Roman" panose="02020603050405020304" pitchFamily="18" charset="0"/>
              <a:cs typeface="Times New Roman" panose="02020603050405020304" pitchFamily="18" charset="0"/>
            </a:endParaRPr>
          </a:p>
        </p:txBody>
      </p:sp>
      <p:sp>
        <p:nvSpPr>
          <p:cNvPr id="12" name="Title 1"/>
          <p:cNvSpPr txBox="1">
            <a:spLocks/>
          </p:cNvSpPr>
          <p:nvPr/>
        </p:nvSpPr>
        <p:spPr>
          <a:xfrm>
            <a:off x="2466989" y="2001116"/>
            <a:ext cx="6473811" cy="1055161"/>
          </a:xfrm>
          <a:prstGeom prst="rect">
            <a:avLst/>
          </a:prstGeom>
          <a:ln w="19050">
            <a:solidFill>
              <a:schemeClr val="tx1"/>
            </a:solidFill>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indent="-285750" algn="just">
              <a:buFont typeface="Wingdings" panose="05000000000000000000" pitchFamily="2" charset="2"/>
              <a:buChar char="§"/>
            </a:pPr>
            <a:r>
              <a:rPr lang="sr-Latn-BA" sz="1600" b="1" i="1" dirty="0" smtClean="0">
                <a:solidFill>
                  <a:schemeClr val="accent4">
                    <a:lumMod val="75000"/>
                  </a:schemeClr>
                </a:solidFill>
                <a:latin typeface="Times New Roman" panose="02020603050405020304" pitchFamily="18" charset="0"/>
                <a:cs typeface="Times New Roman" panose="02020603050405020304" pitchFamily="18" charset="0"/>
              </a:rPr>
              <a:t>Međ.transakcija </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predstavlja razmjenu  dobara, usluga i aktive (što je obično praćeno plaćanjem) između rezidenta jedne zemlje i ostalih zemalja svijeta. </a:t>
            </a:r>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Platni bilans </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uključuje poklone i druge transfere koji se </a:t>
            </a:r>
            <a:r>
              <a:rPr lang="sr-Latn-BA" sz="1600" dirty="0" smtClean="0">
                <a:solidFill>
                  <a:srgbClr val="FF0000"/>
                </a:solidFill>
                <a:latin typeface="Times New Roman" panose="02020603050405020304" pitchFamily="18" charset="0"/>
                <a:cs typeface="Times New Roman" panose="02020603050405020304" pitchFamily="18" charset="0"/>
              </a:rPr>
              <a:t>ne plaćaju</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a:t>
            </a:r>
          </a:p>
        </p:txBody>
      </p:sp>
      <p:sp>
        <p:nvSpPr>
          <p:cNvPr id="13" name="Title 1"/>
          <p:cNvSpPr txBox="1">
            <a:spLocks/>
          </p:cNvSpPr>
          <p:nvPr/>
        </p:nvSpPr>
        <p:spPr>
          <a:xfrm>
            <a:off x="2466108" y="3128690"/>
            <a:ext cx="6474691" cy="1829516"/>
          </a:xfrm>
          <a:prstGeom prst="rect">
            <a:avLst/>
          </a:prstGeom>
          <a:ln w="19050">
            <a:solidFill>
              <a:srgbClr val="FFC000"/>
            </a:solidFill>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indent="-285750" algn="just">
              <a:buFont typeface="Wingdings" panose="05000000000000000000" pitchFamily="2" charset="2"/>
              <a:buChar char="§"/>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U platnom bilansu se ne mogu prikazati (bukvalno) sve pojedinačne transakcije svakog rezidenta jedne zemlje sa inostranstvom, stoga kažemo da je platni bilans </a:t>
            </a:r>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svodni pregled </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u kome se cjelokupna robna razmjena </a:t>
            </a:r>
            <a:r>
              <a:rPr lang="sr-Latn-BA" sz="1600" i="1" dirty="0" smtClean="0">
                <a:solidFill>
                  <a:schemeClr val="tx1">
                    <a:lumMod val="65000"/>
                    <a:lumOff val="35000"/>
                  </a:schemeClr>
                </a:solidFill>
                <a:latin typeface="Times New Roman" panose="02020603050405020304" pitchFamily="18" charset="0"/>
                <a:cs typeface="Times New Roman" panose="02020603050405020304" pitchFamily="18" charset="0"/>
              </a:rPr>
              <a:t>agregira</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 u nekoliko glavnih kategorija. </a:t>
            </a:r>
          </a:p>
          <a:p>
            <a:pPr marL="285750" indent="-285750" algn="just">
              <a:buFont typeface="Wingdings" panose="05000000000000000000" pitchFamily="2" charset="2"/>
              <a:buChar char="§"/>
            </a:pP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Platni bilans uključuje i transakcije u koje inostrani rezidenti nisu direktno uključeni ( npr.kada centralna banka prodaje dio svojih monetarnih rezervi domaćim komercijalnim bankama).  </a:t>
            </a:r>
          </a:p>
        </p:txBody>
      </p:sp>
    </p:spTree>
    <p:extLst>
      <p:ext uri="{BB962C8B-B14F-4D97-AF65-F5344CB8AC3E}">
        <p14:creationId xmlns:p14="http://schemas.microsoft.com/office/powerpoint/2010/main" val="39974194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56</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651" y="2893805"/>
            <a:ext cx="2022764" cy="1075180"/>
          </a:xfrm>
          <a:prstGeom prst="rect">
            <a:avLst/>
          </a:prstGeom>
        </p:spPr>
      </p:pic>
      <p:sp>
        <p:nvSpPr>
          <p:cNvPr id="4" name="Rounded Rectangle 3"/>
          <p:cNvSpPr/>
          <p:nvPr/>
        </p:nvSpPr>
        <p:spPr>
          <a:xfrm>
            <a:off x="194651" y="126819"/>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Platni bilans </a:t>
            </a:r>
            <a:endParaRPr lang="en-GB" sz="2000" b="1" i="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323272" y="979581"/>
            <a:ext cx="2022764" cy="48952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sr-Latn-BA" sz="1600" b="1" i="1" dirty="0" smtClean="0">
                <a:latin typeface="Times New Roman" panose="02020603050405020304" pitchFamily="18" charset="0"/>
                <a:cs typeface="Times New Roman" panose="02020603050405020304" pitchFamily="18" charset="0"/>
              </a:rPr>
              <a:t>Platni bilans kao indikator...</a:t>
            </a:r>
            <a:endParaRPr lang="en-GB" sz="1600" b="1" i="1"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2511860" y="905738"/>
            <a:ext cx="6396469" cy="941916"/>
          </a:xfrm>
          <a:prstGeom prst="roundRect">
            <a:avLst/>
          </a:prstGeom>
          <a:solidFill>
            <a:schemeClr val="bg2"/>
          </a:solidFill>
        </p:spPr>
        <p:style>
          <a:lnRef idx="1">
            <a:schemeClr val="accent4"/>
          </a:lnRef>
          <a:fillRef idx="2">
            <a:schemeClr val="accent4"/>
          </a:fillRef>
          <a:effectRef idx="1">
            <a:schemeClr val="accent4"/>
          </a:effectRef>
          <a:fontRef idx="minor">
            <a:schemeClr val="dk1"/>
          </a:fontRef>
        </p:style>
        <p:txBody>
          <a:bodyPr rtlCol="0" anchor="ctr"/>
          <a:lstStyle/>
          <a:p>
            <a:pPr marL="285750" indent="-285750">
              <a:buFont typeface="Wingdings" panose="05000000000000000000" pitchFamily="2" charset="2"/>
              <a:buChar char="§"/>
            </a:pPr>
            <a:endParaRPr lang="sr-Latn-BA" sz="1600"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sr-Latn-BA" sz="1600" dirty="0" smtClean="0">
                <a:latin typeface="Times New Roman" panose="02020603050405020304" pitchFamily="18" charset="0"/>
                <a:cs typeface="Times New Roman" panose="02020603050405020304" pitchFamily="18" charset="0"/>
              </a:rPr>
              <a:t>Uspješnosti zemlje u međunarodnoj razmjeni </a:t>
            </a:r>
          </a:p>
          <a:p>
            <a:pPr marL="285750" indent="-285750">
              <a:buFont typeface="Wingdings" panose="05000000000000000000" pitchFamily="2" charset="2"/>
              <a:buChar char="§"/>
            </a:pPr>
            <a:r>
              <a:rPr lang="sr-Latn-BA" sz="1600" dirty="0" smtClean="0">
                <a:latin typeface="Times New Roman" panose="02020603050405020304" pitchFamily="18" charset="0"/>
                <a:cs typeface="Times New Roman" panose="02020603050405020304" pitchFamily="18" charset="0"/>
              </a:rPr>
              <a:t>Stanja ravnoteže jedne zemlje u međ.razmjeni</a:t>
            </a:r>
          </a:p>
          <a:p>
            <a:pPr marL="285750" indent="-285750">
              <a:buFont typeface="Wingdings" panose="05000000000000000000" pitchFamily="2" charset="2"/>
              <a:buChar char="§"/>
            </a:pPr>
            <a:r>
              <a:rPr lang="sr-Latn-BA" sz="1600" dirty="0" smtClean="0">
                <a:latin typeface="Times New Roman" panose="02020603050405020304" pitchFamily="18" charset="0"/>
                <a:cs typeface="Times New Roman" panose="02020603050405020304" pitchFamily="18" charset="0"/>
              </a:rPr>
              <a:t>Evenutalnih promjena koje mogu imati za posljedicu poboljšanje ili pogoršanje položaja jedne zemlje u međunarodnoj razmjeni  </a:t>
            </a:r>
          </a:p>
          <a:p>
            <a:pPr marL="285750" indent="-285750">
              <a:buFont typeface="Wingdings" panose="05000000000000000000" pitchFamily="2" charset="2"/>
              <a:buChar char="§"/>
            </a:pPr>
            <a:endParaRPr lang="en-GB" sz="1600" dirty="0">
              <a:latin typeface="Times New Roman" panose="02020603050405020304" pitchFamily="18" charset="0"/>
              <a:cs typeface="Times New Roman" panose="02020603050405020304" pitchFamily="18" charset="0"/>
            </a:endParaRPr>
          </a:p>
        </p:txBody>
      </p:sp>
      <p:sp>
        <p:nvSpPr>
          <p:cNvPr id="7" name="Rounded Rectangle 6"/>
          <p:cNvSpPr/>
          <p:nvPr/>
        </p:nvSpPr>
        <p:spPr>
          <a:xfrm>
            <a:off x="194651" y="2340297"/>
            <a:ext cx="2022764" cy="48952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sr-Latn-BA" sz="1600" b="1" i="1" dirty="0" smtClean="0">
                <a:latin typeface="Times New Roman" panose="02020603050405020304" pitchFamily="18" charset="0"/>
                <a:cs typeface="Times New Roman" panose="02020603050405020304" pitchFamily="18" charset="0"/>
              </a:rPr>
              <a:t>Značaj platnog bilansa....</a:t>
            </a:r>
            <a:endParaRPr lang="en-GB" sz="1600" b="1" i="1" dirty="0">
              <a:latin typeface="Times New Roman" panose="02020603050405020304" pitchFamily="18" charset="0"/>
              <a:cs typeface="Times New Roman" panose="02020603050405020304" pitchFamily="18" charset="0"/>
            </a:endParaRPr>
          </a:p>
        </p:txBody>
      </p:sp>
      <p:sp>
        <p:nvSpPr>
          <p:cNvPr id="8" name="Rounded Rectangle 7"/>
          <p:cNvSpPr/>
          <p:nvPr/>
        </p:nvSpPr>
        <p:spPr>
          <a:xfrm>
            <a:off x="2346036" y="2358866"/>
            <a:ext cx="6396469" cy="94191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285750" indent="-285750">
              <a:buFont typeface="Wingdings" panose="05000000000000000000" pitchFamily="2" charset="2"/>
              <a:buChar char="§"/>
            </a:pPr>
            <a:endParaRPr lang="sr-Latn-BA" sz="1600"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sr-Latn-BA" sz="1600" dirty="0" smtClean="0">
                <a:latin typeface="Times New Roman" panose="02020603050405020304" pitchFamily="18" charset="0"/>
                <a:cs typeface="Times New Roman" panose="02020603050405020304" pitchFamily="18" charset="0"/>
              </a:rPr>
              <a:t>Porast učešća međunarodnih transakcija u ukupnom obimu transakcija jedne zemlje zahtjeva analizu ekonomske uspješnosti svake države u međunarodnim ekonomskim odnosima. </a:t>
            </a:r>
          </a:p>
          <a:p>
            <a:pPr marL="285750" indent="-285750">
              <a:buFont typeface="Wingdings" panose="05000000000000000000" pitchFamily="2" charset="2"/>
              <a:buChar char="§"/>
            </a:pPr>
            <a:endParaRPr lang="en-GB" sz="1600" dirty="0">
              <a:latin typeface="Times New Roman" panose="02020603050405020304" pitchFamily="18" charset="0"/>
              <a:cs typeface="Times New Roman" panose="02020603050405020304" pitchFamily="18" charset="0"/>
            </a:endParaRPr>
          </a:p>
        </p:txBody>
      </p:sp>
      <p:sp>
        <p:nvSpPr>
          <p:cNvPr id="9" name="Rounded Rectangle 8"/>
          <p:cNvSpPr/>
          <p:nvPr/>
        </p:nvSpPr>
        <p:spPr>
          <a:xfrm>
            <a:off x="323272" y="4340350"/>
            <a:ext cx="2022764" cy="8632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sr-Latn-BA" sz="1600" b="1" i="1" dirty="0" smtClean="0">
                <a:latin typeface="Times New Roman" panose="02020603050405020304" pitchFamily="18" charset="0"/>
                <a:cs typeface="Times New Roman" panose="02020603050405020304" pitchFamily="18" charset="0"/>
              </a:rPr>
              <a:t>Principi računovodsva platnog bilansa </a:t>
            </a:r>
            <a:endParaRPr lang="en-GB" sz="1600" b="1" i="1" dirty="0">
              <a:latin typeface="Times New Roman" panose="02020603050405020304" pitchFamily="18" charset="0"/>
              <a:cs typeface="Times New Roman" panose="02020603050405020304" pitchFamily="18" charset="0"/>
            </a:endParaRPr>
          </a:p>
        </p:txBody>
      </p:sp>
      <p:sp>
        <p:nvSpPr>
          <p:cNvPr id="10" name="Rounded Rectangle 9"/>
          <p:cNvSpPr/>
          <p:nvPr/>
        </p:nvSpPr>
        <p:spPr>
          <a:xfrm>
            <a:off x="2511859" y="4261679"/>
            <a:ext cx="6396469" cy="1535805"/>
          </a:xfrm>
          <a:prstGeom prst="roundRect">
            <a:avLst/>
          </a:prstGeom>
          <a:solidFill>
            <a:schemeClr val="bg2"/>
          </a:solidFill>
        </p:spPr>
        <p:style>
          <a:lnRef idx="1">
            <a:schemeClr val="accent4"/>
          </a:lnRef>
          <a:fillRef idx="2">
            <a:schemeClr val="accent4"/>
          </a:fillRef>
          <a:effectRef idx="1">
            <a:schemeClr val="accent4"/>
          </a:effectRef>
          <a:fontRef idx="minor">
            <a:schemeClr val="dk1"/>
          </a:fontRef>
        </p:style>
        <p:txBody>
          <a:bodyPr rtlCol="0" anchor="ctr"/>
          <a:lstStyle/>
          <a:p>
            <a:endParaRPr lang="sr-Latn-BA" sz="1600"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sr-Latn-BA" sz="1600" dirty="0" smtClean="0">
                <a:latin typeface="Times New Roman" panose="02020603050405020304" pitchFamily="18" charset="0"/>
                <a:cs typeface="Times New Roman" panose="02020603050405020304" pitchFamily="18" charset="0"/>
              </a:rPr>
              <a:t>Principi računovodstva platnog bilansa → kako se međunarodne tranakcije bilježe , odnosno unose u platni bilans zemlje. Tri glavna računa platnog bilansa: </a:t>
            </a:r>
          </a:p>
          <a:p>
            <a:pPr marL="285750" indent="-285750">
              <a:buFont typeface="Wingdings" panose="05000000000000000000" pitchFamily="2" charset="2"/>
              <a:buChar char="ü"/>
            </a:pPr>
            <a:r>
              <a:rPr lang="sr-Latn-BA" sz="1600" dirty="0" smtClean="0">
                <a:latin typeface="Times New Roman" panose="02020603050405020304" pitchFamily="18" charset="0"/>
                <a:cs typeface="Times New Roman" panose="02020603050405020304" pitchFamily="18" charset="0"/>
              </a:rPr>
              <a:t>Račun platnog bilansa </a:t>
            </a:r>
          </a:p>
          <a:p>
            <a:pPr marL="285750" indent="-285750">
              <a:buFont typeface="Wingdings" panose="05000000000000000000" pitchFamily="2" charset="2"/>
              <a:buChar char="ü"/>
            </a:pPr>
            <a:r>
              <a:rPr lang="sr-Latn-BA" sz="1600" dirty="0" smtClean="0">
                <a:latin typeface="Times New Roman" panose="02020603050405020304" pitchFamily="18" charset="0"/>
                <a:cs typeface="Times New Roman" panose="02020603050405020304" pitchFamily="18" charset="0"/>
              </a:rPr>
              <a:t>Račun kapitalnog bilansa </a:t>
            </a:r>
          </a:p>
          <a:p>
            <a:pPr marL="285750" indent="-285750">
              <a:buFont typeface="Wingdings" panose="05000000000000000000" pitchFamily="2" charset="2"/>
              <a:buChar char="ü"/>
            </a:pPr>
            <a:r>
              <a:rPr lang="sr-Latn-BA" sz="1600" dirty="0" smtClean="0">
                <a:latin typeface="Times New Roman" panose="02020603050405020304" pitchFamily="18" charset="0"/>
                <a:cs typeface="Times New Roman" panose="02020603050405020304" pitchFamily="18" charset="0"/>
              </a:rPr>
              <a:t>Račun finansijskog bilansa. </a:t>
            </a:r>
            <a:endParaRPr lang="en-GB"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82416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57</a:t>
            </a:fld>
            <a:endParaRPr lang="en-US" dirty="0"/>
          </a:p>
        </p:txBody>
      </p:sp>
      <p:sp>
        <p:nvSpPr>
          <p:cNvPr id="4" name="Rounded Rectangle 3"/>
          <p:cNvSpPr/>
          <p:nvPr/>
        </p:nvSpPr>
        <p:spPr>
          <a:xfrm>
            <a:off x="194651" y="126819"/>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Platni bilans ( tekući i kapitalni račn) </a:t>
            </a:r>
            <a:endParaRPr lang="en-GB" sz="2000" b="1" i="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323271" y="979582"/>
            <a:ext cx="3408219" cy="3682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sr-Latn-BA" sz="1600" b="1" i="1" dirty="0" smtClean="0">
                <a:latin typeface="Times New Roman" panose="02020603050405020304" pitchFamily="18" charset="0"/>
                <a:cs typeface="Times New Roman" panose="02020603050405020304" pitchFamily="18" charset="0"/>
              </a:rPr>
              <a:t>Tekući račun  </a:t>
            </a:r>
            <a:endParaRPr lang="en-GB" sz="1600" b="1" i="1"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323271" y="1437983"/>
            <a:ext cx="3426965" cy="2424455"/>
          </a:xfrm>
          <a:prstGeom prst="roundRect">
            <a:avLst/>
          </a:prstGeom>
          <a:solidFill>
            <a:schemeClr val="bg2"/>
          </a:solidFill>
        </p:spPr>
        <p:style>
          <a:lnRef idx="1">
            <a:schemeClr val="accent4"/>
          </a:lnRef>
          <a:fillRef idx="2">
            <a:schemeClr val="accent4"/>
          </a:fillRef>
          <a:effectRef idx="1">
            <a:schemeClr val="accent4"/>
          </a:effectRef>
          <a:fontRef idx="minor">
            <a:schemeClr val="dk1"/>
          </a:fontRef>
        </p:style>
        <p:txBody>
          <a:bodyPr rtlCol="0" anchor="ctr"/>
          <a:lstStyle/>
          <a:p>
            <a:endParaRPr lang="sr-Latn-BA" sz="1600"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sr-Latn-BA" sz="1600" dirty="0" smtClean="0">
                <a:latin typeface="Times New Roman" panose="02020603050405020304" pitchFamily="18" charset="0"/>
                <a:cs typeface="Times New Roman" panose="02020603050405020304" pitchFamily="18" charset="0"/>
              </a:rPr>
              <a:t>Izvoz i uvoz dobara i usluga</a:t>
            </a:r>
          </a:p>
          <a:p>
            <a:pPr marL="285750" indent="-285750">
              <a:buFont typeface="Wingdings" panose="05000000000000000000" pitchFamily="2" charset="2"/>
              <a:buChar char="§"/>
            </a:pPr>
            <a:r>
              <a:rPr lang="sr-Latn-BA" sz="1600" dirty="0" smtClean="0">
                <a:latin typeface="Times New Roman" panose="02020603050405020304" pitchFamily="18" charset="0"/>
                <a:cs typeface="Times New Roman" panose="02020603050405020304" pitchFamily="18" charset="0"/>
              </a:rPr>
              <a:t>Primarni dohodak (od investicija) primljen od ili plaćen stranim rezidentima i </a:t>
            </a:r>
          </a:p>
          <a:p>
            <a:pPr marL="285750" indent="-285750">
              <a:buFont typeface="Wingdings" panose="05000000000000000000" pitchFamily="2" charset="2"/>
              <a:buChar char="§"/>
            </a:pPr>
            <a:r>
              <a:rPr lang="sr-Latn-BA" sz="1600" dirty="0" smtClean="0">
                <a:latin typeface="Times New Roman" panose="02020603050405020304" pitchFamily="18" charset="0"/>
                <a:cs typeface="Times New Roman" panose="02020603050405020304" pitchFamily="18" charset="0"/>
              </a:rPr>
              <a:t>Sekundarni dohodak (tekući transferi kao što su penzije) poslati ili primljen iz inostranstva </a:t>
            </a:r>
          </a:p>
        </p:txBody>
      </p:sp>
      <p:sp>
        <p:nvSpPr>
          <p:cNvPr id="7" name="Rounded Rectangle 6"/>
          <p:cNvSpPr/>
          <p:nvPr/>
        </p:nvSpPr>
        <p:spPr>
          <a:xfrm>
            <a:off x="323271" y="4264125"/>
            <a:ext cx="5264729" cy="27483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sr-Latn-BA" sz="1600" b="1" i="1" dirty="0" smtClean="0">
                <a:latin typeface="Times New Roman" panose="02020603050405020304" pitchFamily="18" charset="0"/>
                <a:cs typeface="Times New Roman" panose="02020603050405020304" pitchFamily="18" charset="0"/>
              </a:rPr>
              <a:t>Neto kreditiranje (+) sa tekućeg i i kapitalnog računa </a:t>
            </a:r>
            <a:endParaRPr lang="en-GB" sz="1600" b="1" i="1" dirty="0">
              <a:latin typeface="Times New Roman" panose="02020603050405020304" pitchFamily="18" charset="0"/>
              <a:cs typeface="Times New Roman" panose="02020603050405020304" pitchFamily="18" charset="0"/>
            </a:endParaRPr>
          </a:p>
        </p:txBody>
      </p:sp>
      <p:sp>
        <p:nvSpPr>
          <p:cNvPr id="10" name="Rounded Rectangle 9"/>
          <p:cNvSpPr/>
          <p:nvPr/>
        </p:nvSpPr>
        <p:spPr>
          <a:xfrm>
            <a:off x="194651" y="4538961"/>
            <a:ext cx="8506004" cy="901258"/>
          </a:xfrm>
          <a:prstGeom prst="roundRect">
            <a:avLst/>
          </a:prstGeom>
          <a:solidFill>
            <a:schemeClr val="bg2"/>
          </a:solidFill>
        </p:spPr>
        <p:style>
          <a:lnRef idx="1">
            <a:schemeClr val="accent4"/>
          </a:lnRef>
          <a:fillRef idx="2">
            <a:schemeClr val="accent4"/>
          </a:fillRef>
          <a:effectRef idx="1">
            <a:schemeClr val="accent4"/>
          </a:effectRef>
          <a:fontRef idx="minor">
            <a:schemeClr val="dk1"/>
          </a:fontRef>
        </p:style>
        <p:txBody>
          <a:bodyPr rtlCol="0" anchor="ctr"/>
          <a:lstStyle/>
          <a:p>
            <a:r>
              <a:rPr lang="sr-Latn-BA" sz="1600" dirty="0" smtClean="0">
                <a:latin typeface="Times New Roman" panose="02020603050405020304" pitchFamily="18" charset="0"/>
                <a:cs typeface="Times New Roman" panose="02020603050405020304" pitchFamily="18" charset="0"/>
              </a:rPr>
              <a:t>Nastaje kada ukupna potraživanja premaše dugovanja u tekućem i kapitalnom računu. To je neto kreditiranje jer zemlja tada kreditira druge. Biti neto kreditor znači da zemlja u tekućim i kapitalnim transakcijama </a:t>
            </a:r>
            <a:r>
              <a:rPr lang="sr-Latn-BA" sz="1600" b="1" dirty="0" smtClean="0">
                <a:solidFill>
                  <a:schemeClr val="accent5"/>
                </a:solidFill>
                <a:latin typeface="Times New Roman" panose="02020603050405020304" pitchFamily="18" charset="0"/>
                <a:cs typeface="Times New Roman" panose="02020603050405020304" pitchFamily="18" charset="0"/>
              </a:rPr>
              <a:t>zarađuje više </a:t>
            </a:r>
            <a:r>
              <a:rPr lang="sr-Latn-BA" sz="1600" dirty="0" smtClean="0">
                <a:latin typeface="Times New Roman" panose="02020603050405020304" pitchFamily="18" charset="0"/>
                <a:cs typeface="Times New Roman" panose="02020603050405020304" pitchFamily="18" charset="0"/>
              </a:rPr>
              <a:t>nego što troši u inostranstvu. </a:t>
            </a:r>
            <a:endParaRPr lang="en-GB" sz="1600" dirty="0">
              <a:latin typeface="Times New Roman" panose="02020603050405020304" pitchFamily="18" charset="0"/>
              <a:cs typeface="Times New Roman" panose="02020603050405020304" pitchFamily="18" charset="0"/>
            </a:endParaRPr>
          </a:p>
        </p:txBody>
      </p:sp>
      <p:sp>
        <p:nvSpPr>
          <p:cNvPr id="11" name="Rounded Rectangle 10"/>
          <p:cNvSpPr/>
          <p:nvPr/>
        </p:nvSpPr>
        <p:spPr>
          <a:xfrm>
            <a:off x="3957780" y="1507979"/>
            <a:ext cx="4664652" cy="2639147"/>
          </a:xfrm>
          <a:prstGeom prst="roundRect">
            <a:avLst/>
          </a:prstGeom>
          <a:solidFill>
            <a:schemeClr val="bg2"/>
          </a:solidFill>
        </p:spPr>
        <p:style>
          <a:lnRef idx="1">
            <a:schemeClr val="accent4"/>
          </a:lnRef>
          <a:fillRef idx="2">
            <a:schemeClr val="accent4"/>
          </a:fillRef>
          <a:effectRef idx="1">
            <a:schemeClr val="accent4"/>
          </a:effectRef>
          <a:fontRef idx="minor">
            <a:schemeClr val="dk1"/>
          </a:fontRef>
        </p:style>
        <p:txBody>
          <a:bodyPr rtlCol="0" anchor="ctr"/>
          <a:lstStyle/>
          <a:p>
            <a:endParaRPr lang="sr-Latn-BA" sz="1600"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sr-Latn-BA" sz="1600" dirty="0" smtClean="0">
                <a:latin typeface="Times New Roman" panose="02020603050405020304" pitchFamily="18" charset="0"/>
                <a:cs typeface="Times New Roman" panose="02020603050405020304" pitchFamily="18" charset="0"/>
              </a:rPr>
              <a:t> obično je vrlo mali, sadrži kupovinu i prodaju neproizvodne nefinansijske aktive (priorodni resursi) kao i priliv i odliv kapitalnih transfera. Izvoz dobara i usluga kao i primarni i sekundarni dohoci, i kapitalni transferi primljeni iz inostranstva spadaju u </a:t>
            </a:r>
            <a:r>
              <a:rPr lang="sr-Latn-BA" sz="1600" dirty="0" smtClean="0">
                <a:solidFill>
                  <a:schemeClr val="accent1">
                    <a:lumMod val="75000"/>
                  </a:schemeClr>
                </a:solidFill>
                <a:latin typeface="Times New Roman" panose="02020603050405020304" pitchFamily="18" charset="0"/>
                <a:cs typeface="Times New Roman" panose="02020603050405020304" pitchFamily="18" charset="0"/>
              </a:rPr>
              <a:t>potražne transakcije</a:t>
            </a:r>
            <a:r>
              <a:rPr lang="sr-Latn-BA" sz="1600" dirty="0" smtClean="0">
                <a:latin typeface="Times New Roman" panose="02020603050405020304" pitchFamily="18" charset="0"/>
                <a:cs typeface="Times New Roman" panose="02020603050405020304" pitchFamily="18" charset="0"/>
              </a:rPr>
              <a:t>, dok su uvoz dobara i usluga, primarni i sekundarni dohoci i kapitalni transferi poslati u inostravo klasifikovani kao </a:t>
            </a:r>
            <a:r>
              <a:rPr lang="sr-Latn-BA" sz="1600" dirty="0" smtClean="0">
                <a:solidFill>
                  <a:schemeClr val="accent1">
                    <a:lumMod val="75000"/>
                  </a:schemeClr>
                </a:solidFill>
                <a:latin typeface="Times New Roman" panose="02020603050405020304" pitchFamily="18" charset="0"/>
                <a:cs typeface="Times New Roman" panose="02020603050405020304" pitchFamily="18" charset="0"/>
              </a:rPr>
              <a:t>dugovne transakcije</a:t>
            </a:r>
            <a:r>
              <a:rPr lang="sr-Latn-BA" sz="1600" dirty="0" smtClean="0">
                <a:latin typeface="Times New Roman" panose="02020603050405020304" pitchFamily="18" charset="0"/>
                <a:cs typeface="Times New Roman" panose="02020603050405020304" pitchFamily="18" charset="0"/>
              </a:rPr>
              <a:t>. </a:t>
            </a:r>
          </a:p>
        </p:txBody>
      </p:sp>
      <p:sp>
        <p:nvSpPr>
          <p:cNvPr id="12" name="Rounded Rectangle 11"/>
          <p:cNvSpPr/>
          <p:nvPr/>
        </p:nvSpPr>
        <p:spPr>
          <a:xfrm>
            <a:off x="4096599" y="979582"/>
            <a:ext cx="3408219" cy="3682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sr-Latn-BA" sz="1600" b="1" i="1" dirty="0" smtClean="0">
                <a:latin typeface="Times New Roman" panose="02020603050405020304" pitchFamily="18" charset="0"/>
                <a:cs typeface="Times New Roman" panose="02020603050405020304" pitchFamily="18" charset="0"/>
              </a:rPr>
              <a:t>Kapitalni račun </a:t>
            </a:r>
            <a:endParaRPr lang="en-GB" sz="1600" b="1" i="1" dirty="0">
              <a:latin typeface="Times New Roman" panose="02020603050405020304" pitchFamily="18" charset="0"/>
              <a:cs typeface="Times New Roman" panose="02020603050405020304" pitchFamily="18" charset="0"/>
            </a:endParaRPr>
          </a:p>
        </p:txBody>
      </p:sp>
      <p:sp>
        <p:nvSpPr>
          <p:cNvPr id="13" name="Rounded Rectangle 12"/>
          <p:cNvSpPr/>
          <p:nvPr/>
        </p:nvSpPr>
        <p:spPr>
          <a:xfrm>
            <a:off x="314035" y="5557219"/>
            <a:ext cx="5264729" cy="27483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sr-Latn-BA" sz="1600" b="1" i="1" dirty="0" smtClean="0">
                <a:latin typeface="Times New Roman" panose="02020603050405020304" pitchFamily="18" charset="0"/>
                <a:cs typeface="Times New Roman" panose="02020603050405020304" pitchFamily="18" charset="0"/>
              </a:rPr>
              <a:t>Neto zaduženje (-) sa tekućeg i i kapitalnog računa </a:t>
            </a:r>
            <a:endParaRPr lang="en-GB" sz="1600" b="1" i="1" dirty="0">
              <a:latin typeface="Times New Roman" panose="02020603050405020304" pitchFamily="18" charset="0"/>
              <a:cs typeface="Times New Roman" panose="02020603050405020304" pitchFamily="18" charset="0"/>
            </a:endParaRPr>
          </a:p>
        </p:txBody>
      </p:sp>
      <p:sp>
        <p:nvSpPr>
          <p:cNvPr id="14" name="Rounded Rectangle 13"/>
          <p:cNvSpPr/>
          <p:nvPr/>
        </p:nvSpPr>
        <p:spPr>
          <a:xfrm>
            <a:off x="314035" y="5934490"/>
            <a:ext cx="8506004" cy="827364"/>
          </a:xfrm>
          <a:prstGeom prst="roundRect">
            <a:avLst/>
          </a:prstGeom>
          <a:solidFill>
            <a:schemeClr val="bg2"/>
          </a:solidFill>
        </p:spPr>
        <p:style>
          <a:lnRef idx="1">
            <a:schemeClr val="accent4"/>
          </a:lnRef>
          <a:fillRef idx="2">
            <a:schemeClr val="accent4"/>
          </a:fillRef>
          <a:effectRef idx="1">
            <a:schemeClr val="accent4"/>
          </a:effectRef>
          <a:fontRef idx="minor">
            <a:schemeClr val="dk1"/>
          </a:fontRef>
        </p:style>
        <p:txBody>
          <a:bodyPr rtlCol="0" anchor="ctr"/>
          <a:lstStyle/>
          <a:p>
            <a:r>
              <a:rPr lang="sr-Latn-BA" sz="1600" dirty="0" smtClean="0">
                <a:latin typeface="Times New Roman" panose="02020603050405020304" pitchFamily="18" charset="0"/>
                <a:cs typeface="Times New Roman" panose="02020603050405020304" pitchFamily="18" charset="0"/>
              </a:rPr>
              <a:t>Događaju se kada ukupna dugovanja prevazilaze potraživanja na tekućem i kapitalnom računu.Biti neto dužnik znači da zemlja u svojim tekućim i kapitalnim transakcijama </a:t>
            </a:r>
            <a:r>
              <a:rPr lang="sr-Latn-BA" sz="1600" b="1" dirty="0" smtClean="0">
                <a:solidFill>
                  <a:srgbClr val="FF0000"/>
                </a:solidFill>
                <a:latin typeface="Times New Roman" panose="02020603050405020304" pitchFamily="18" charset="0"/>
                <a:cs typeface="Times New Roman" panose="02020603050405020304" pitchFamily="18" charset="0"/>
              </a:rPr>
              <a:t>troši više </a:t>
            </a:r>
            <a:r>
              <a:rPr lang="sr-Latn-BA" sz="1600" dirty="0" smtClean="0">
                <a:latin typeface="Times New Roman" panose="02020603050405020304" pitchFamily="18" charset="0"/>
                <a:cs typeface="Times New Roman" panose="02020603050405020304" pitchFamily="18" charset="0"/>
              </a:rPr>
              <a:t>nego što zarađuje u inostranstvu. </a:t>
            </a:r>
            <a:endParaRPr lang="en-GB"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38217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58</a:t>
            </a:fld>
            <a:endParaRPr lang="en-US" dirty="0"/>
          </a:p>
        </p:txBody>
      </p:sp>
      <p:sp>
        <p:nvSpPr>
          <p:cNvPr id="4" name="Rounded Rectangle 3"/>
          <p:cNvSpPr/>
          <p:nvPr/>
        </p:nvSpPr>
        <p:spPr>
          <a:xfrm>
            <a:off x="194651" y="126819"/>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Platni bilans ( finansijski račun) </a:t>
            </a:r>
            <a:endParaRPr lang="en-GB" sz="2000" b="1" i="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323271" y="979582"/>
            <a:ext cx="3408219" cy="3682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sr-Latn-BA" sz="1600" b="1" i="1" dirty="0" smtClean="0">
                <a:latin typeface="Times New Roman" panose="02020603050405020304" pitchFamily="18" charset="0"/>
                <a:cs typeface="Times New Roman" panose="02020603050405020304" pitchFamily="18" charset="0"/>
              </a:rPr>
              <a:t>Finansijski račun</a:t>
            </a:r>
            <a:endParaRPr lang="en-GB" sz="1600" b="1" i="1"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323271" y="1437984"/>
            <a:ext cx="8377384" cy="566307"/>
          </a:xfrm>
          <a:prstGeom prst="roundRect">
            <a:avLst/>
          </a:prstGeom>
          <a:solidFill>
            <a:schemeClr val="bg2"/>
          </a:solidFill>
        </p:spPr>
        <p:style>
          <a:lnRef idx="1">
            <a:schemeClr val="accent4"/>
          </a:lnRef>
          <a:fillRef idx="2">
            <a:schemeClr val="accent4"/>
          </a:fillRef>
          <a:effectRef idx="1">
            <a:schemeClr val="accent4"/>
          </a:effectRef>
          <a:fontRef idx="minor">
            <a:schemeClr val="dk1"/>
          </a:fontRef>
        </p:style>
        <p:txBody>
          <a:bodyPr rtlCol="0" anchor="ctr"/>
          <a:lstStyle/>
          <a:p>
            <a:r>
              <a:rPr lang="sr-Latn-BA" sz="1600" dirty="0" smtClean="0">
                <a:latin typeface="Times New Roman" panose="02020603050405020304" pitchFamily="18" charset="0"/>
                <a:cs typeface="Times New Roman" panose="02020603050405020304" pitchFamily="18" charset="0"/>
              </a:rPr>
              <a:t>Uključuje neto povećanje finansijske aktive, neto povećanje finansijske pasive, tj.obaveza prema inostranstvu i finansijske derivative (osim rezervi). </a:t>
            </a:r>
          </a:p>
        </p:txBody>
      </p:sp>
      <p:sp>
        <p:nvSpPr>
          <p:cNvPr id="15" name="Rounded Rectangle 14"/>
          <p:cNvSpPr/>
          <p:nvPr/>
        </p:nvSpPr>
        <p:spPr>
          <a:xfrm>
            <a:off x="323271" y="2186549"/>
            <a:ext cx="3408219" cy="28879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sr-Latn-BA" sz="1600" b="1" i="1" dirty="0" smtClean="0">
                <a:latin typeface="Times New Roman" panose="02020603050405020304" pitchFamily="18" charset="0"/>
                <a:cs typeface="Times New Roman" panose="02020603050405020304" pitchFamily="18" charset="0"/>
              </a:rPr>
              <a:t>Neto povećanje finansijske aktive </a:t>
            </a:r>
            <a:endParaRPr lang="en-GB" sz="1600" b="1" i="1" dirty="0">
              <a:latin typeface="Times New Roman" panose="02020603050405020304" pitchFamily="18" charset="0"/>
              <a:cs typeface="Times New Roman" panose="02020603050405020304" pitchFamily="18" charset="0"/>
            </a:endParaRPr>
          </a:p>
        </p:txBody>
      </p:sp>
      <p:sp>
        <p:nvSpPr>
          <p:cNvPr id="16" name="Rounded Rectangle 15"/>
          <p:cNvSpPr/>
          <p:nvPr/>
        </p:nvSpPr>
        <p:spPr>
          <a:xfrm>
            <a:off x="323271" y="2554795"/>
            <a:ext cx="8377384" cy="650088"/>
          </a:xfrm>
          <a:prstGeom prst="roundRect">
            <a:avLst/>
          </a:prstGeom>
          <a:solidFill>
            <a:schemeClr val="bg2"/>
          </a:solidFill>
        </p:spPr>
        <p:style>
          <a:lnRef idx="1">
            <a:schemeClr val="accent4"/>
          </a:lnRef>
          <a:fillRef idx="2">
            <a:schemeClr val="accent4"/>
          </a:fillRef>
          <a:effectRef idx="1">
            <a:schemeClr val="accent4"/>
          </a:effectRef>
          <a:fontRef idx="minor">
            <a:schemeClr val="dk1"/>
          </a:fontRef>
        </p:style>
        <p:txBody>
          <a:bodyPr rtlCol="0" anchor="ctr"/>
          <a:lstStyle/>
          <a:p>
            <a:r>
              <a:rPr lang="sr-Latn-BA" sz="1600" dirty="0" smtClean="0">
                <a:latin typeface="Times New Roman" panose="02020603050405020304" pitchFamily="18" charset="0"/>
                <a:cs typeface="Times New Roman" panose="02020603050405020304" pitchFamily="18" charset="0"/>
              </a:rPr>
              <a:t>Uključuje direktne i portfolio investicije (kako kratkoročne tako i dugoročne) i drugu investicionu aktivu (kao što su gotovina i depoziti, zajmovi, trgovinski krediti i avansi), kao i zvaničnu rezervnu aktivu. </a:t>
            </a:r>
          </a:p>
        </p:txBody>
      </p:sp>
      <p:sp>
        <p:nvSpPr>
          <p:cNvPr id="17" name="Rounded Rectangle 16"/>
          <p:cNvSpPr/>
          <p:nvPr/>
        </p:nvSpPr>
        <p:spPr>
          <a:xfrm>
            <a:off x="323271" y="3278133"/>
            <a:ext cx="3408219" cy="28879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sr-Latn-BA" sz="1600" b="1" i="1" dirty="0" smtClean="0">
                <a:latin typeface="Times New Roman" panose="02020603050405020304" pitchFamily="18" charset="0"/>
                <a:cs typeface="Times New Roman" panose="02020603050405020304" pitchFamily="18" charset="0"/>
              </a:rPr>
              <a:t>Neto povećanje finansijske pasive </a:t>
            </a:r>
            <a:endParaRPr lang="en-GB" sz="1600" b="1" i="1" dirty="0">
              <a:latin typeface="Times New Roman" panose="02020603050405020304" pitchFamily="18" charset="0"/>
              <a:cs typeface="Times New Roman" panose="02020603050405020304" pitchFamily="18" charset="0"/>
            </a:endParaRPr>
          </a:p>
        </p:txBody>
      </p:sp>
      <p:sp>
        <p:nvSpPr>
          <p:cNvPr id="18" name="Rounded Rectangle 17"/>
          <p:cNvSpPr/>
          <p:nvPr/>
        </p:nvSpPr>
        <p:spPr>
          <a:xfrm>
            <a:off x="323271" y="3629036"/>
            <a:ext cx="8377384" cy="650088"/>
          </a:xfrm>
          <a:prstGeom prst="roundRect">
            <a:avLst/>
          </a:prstGeom>
          <a:solidFill>
            <a:schemeClr val="bg2"/>
          </a:solidFill>
        </p:spPr>
        <p:style>
          <a:lnRef idx="1">
            <a:schemeClr val="accent4"/>
          </a:lnRef>
          <a:fillRef idx="2">
            <a:schemeClr val="accent4"/>
          </a:fillRef>
          <a:effectRef idx="1">
            <a:schemeClr val="accent4"/>
          </a:effectRef>
          <a:fontRef idx="minor">
            <a:schemeClr val="dk1"/>
          </a:fontRef>
        </p:style>
        <p:txBody>
          <a:bodyPr rtlCol="0" anchor="ctr"/>
          <a:lstStyle/>
          <a:p>
            <a:r>
              <a:rPr lang="sr-Latn-BA" sz="1600" dirty="0" smtClean="0">
                <a:latin typeface="Times New Roman" panose="02020603050405020304" pitchFamily="18" charset="0"/>
                <a:cs typeface="Times New Roman" panose="02020603050405020304" pitchFamily="18" charset="0"/>
              </a:rPr>
              <a:t>Uključuje obaveze po osnovu direktnih i portfolio investicija, kao i druge investicione obaveze (kao što su gotovina i depoziti, zajmovi, trgovinski krediti i avansi). </a:t>
            </a:r>
          </a:p>
        </p:txBody>
      </p:sp>
      <p:sp>
        <p:nvSpPr>
          <p:cNvPr id="19" name="Rounded Rectangle 18"/>
          <p:cNvSpPr/>
          <p:nvPr/>
        </p:nvSpPr>
        <p:spPr>
          <a:xfrm>
            <a:off x="323271" y="4341231"/>
            <a:ext cx="3408219" cy="28879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sr-Latn-BA" sz="1600" b="1" i="1" dirty="0" smtClean="0">
                <a:latin typeface="Times New Roman" panose="02020603050405020304" pitchFamily="18" charset="0"/>
                <a:cs typeface="Times New Roman" panose="02020603050405020304" pitchFamily="18" charset="0"/>
              </a:rPr>
              <a:t>Finansijski derivativi </a:t>
            </a:r>
            <a:endParaRPr lang="en-GB" sz="1600" b="1" i="1" dirty="0">
              <a:latin typeface="Times New Roman" panose="02020603050405020304" pitchFamily="18" charset="0"/>
              <a:cs typeface="Times New Roman" panose="02020603050405020304" pitchFamily="18" charset="0"/>
            </a:endParaRPr>
          </a:p>
        </p:txBody>
      </p:sp>
      <p:sp>
        <p:nvSpPr>
          <p:cNvPr id="20" name="Rounded Rectangle 19"/>
          <p:cNvSpPr/>
          <p:nvPr/>
        </p:nvSpPr>
        <p:spPr>
          <a:xfrm>
            <a:off x="323271" y="4703277"/>
            <a:ext cx="8377384" cy="650088"/>
          </a:xfrm>
          <a:prstGeom prst="roundRect">
            <a:avLst/>
          </a:prstGeom>
          <a:solidFill>
            <a:schemeClr val="bg2"/>
          </a:solidFill>
        </p:spPr>
        <p:style>
          <a:lnRef idx="1">
            <a:schemeClr val="accent4"/>
          </a:lnRef>
          <a:fillRef idx="2">
            <a:schemeClr val="accent4"/>
          </a:fillRef>
          <a:effectRef idx="1">
            <a:schemeClr val="accent4"/>
          </a:effectRef>
          <a:fontRef idx="minor">
            <a:schemeClr val="dk1"/>
          </a:fontRef>
        </p:style>
        <p:txBody>
          <a:bodyPr rtlCol="0" anchor="ctr"/>
          <a:lstStyle/>
          <a:p>
            <a:r>
              <a:rPr lang="sr-Latn-BA" sz="1600" dirty="0" smtClean="0">
                <a:latin typeface="Times New Roman" panose="02020603050405020304" pitchFamily="18" charset="0"/>
                <a:cs typeface="Times New Roman" panose="02020603050405020304" pitchFamily="18" charset="0"/>
              </a:rPr>
              <a:t>Takođe su ukljčeni u finansijski račun. Oni obuhvataju finansijsku aktivu, koja je kompleksnija od akcija i obveznica, ali čija vrijednost može da zavisi od vrijednosti akcija ili obveznica. </a:t>
            </a:r>
          </a:p>
        </p:txBody>
      </p:sp>
      <p:sp>
        <p:nvSpPr>
          <p:cNvPr id="21" name="Rounded Rectangle 20"/>
          <p:cNvSpPr/>
          <p:nvPr/>
        </p:nvSpPr>
        <p:spPr>
          <a:xfrm>
            <a:off x="438724" y="5482094"/>
            <a:ext cx="8289639" cy="92439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sr-Latn-BA" sz="1600" b="1" i="1" dirty="0" smtClean="0">
                <a:latin typeface="Times New Roman" panose="02020603050405020304" pitchFamily="18" charset="0"/>
                <a:cs typeface="Times New Roman" panose="02020603050405020304" pitchFamily="18" charset="0"/>
              </a:rPr>
              <a:t>Neto kreditiranje(+) </a:t>
            </a:r>
            <a:r>
              <a:rPr lang="sr-Latn-BA" sz="1600" dirty="0" smtClean="0">
                <a:latin typeface="Times New Roman" panose="02020603050405020304" pitchFamily="18" charset="0"/>
                <a:cs typeface="Times New Roman" panose="02020603050405020304" pitchFamily="18" charset="0"/>
              </a:rPr>
              <a:t>sa finansijskog računa nastaje kada neto povećanje finansijske aktive neke zemlje premaši neto povećanje finansijske pasive , dok </a:t>
            </a:r>
            <a:r>
              <a:rPr lang="sr-Latn-BA" sz="1600" b="1" i="1" dirty="0" smtClean="0">
                <a:latin typeface="Times New Roman" panose="02020603050405020304" pitchFamily="18" charset="0"/>
                <a:cs typeface="Times New Roman" panose="02020603050405020304" pitchFamily="18" charset="0"/>
              </a:rPr>
              <a:t>neto zaduženje (-) </a:t>
            </a:r>
            <a:r>
              <a:rPr lang="sr-Latn-BA" sz="1600" dirty="0" smtClean="0">
                <a:latin typeface="Times New Roman" panose="02020603050405020304" pitchFamily="18" charset="0"/>
                <a:cs typeface="Times New Roman" panose="02020603050405020304" pitchFamily="18" charset="0"/>
              </a:rPr>
              <a:t>sa finansijskog računa nastaje kada neto povećanje finansijske pasive premaši neto povećanje finansijske aktive.  </a:t>
            </a:r>
            <a:endParaRPr lang="en-GB"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87369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59</a:t>
            </a:fld>
            <a:endParaRPr lang="en-US" dirty="0"/>
          </a:p>
        </p:txBody>
      </p:sp>
      <p:sp>
        <p:nvSpPr>
          <p:cNvPr id="3" name="Rounded Rectangle 2"/>
          <p:cNvSpPr/>
          <p:nvPr/>
        </p:nvSpPr>
        <p:spPr>
          <a:xfrm>
            <a:off x="194651" y="126819"/>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Platni bilans- vrste transakcija </a:t>
            </a:r>
            <a:endParaRPr lang="en-GB" sz="2000" b="1" i="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4" name="Oval 3"/>
          <p:cNvSpPr/>
          <p:nvPr/>
        </p:nvSpPr>
        <p:spPr>
          <a:xfrm>
            <a:off x="895927" y="780473"/>
            <a:ext cx="1939636" cy="812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dirty="0" smtClean="0"/>
              <a:t>Tekuće transakcije </a:t>
            </a:r>
            <a:endParaRPr lang="en-GB" dirty="0"/>
          </a:p>
        </p:txBody>
      </p:sp>
      <p:sp>
        <p:nvSpPr>
          <p:cNvPr id="5" name="Oval 4"/>
          <p:cNvSpPr/>
          <p:nvPr/>
        </p:nvSpPr>
        <p:spPr>
          <a:xfrm>
            <a:off x="5352472" y="780473"/>
            <a:ext cx="1939636" cy="812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dirty="0" smtClean="0"/>
              <a:t>Kapitalne  transakcije </a:t>
            </a:r>
            <a:endParaRPr lang="en-GB" dirty="0"/>
          </a:p>
        </p:txBody>
      </p:sp>
      <p:sp>
        <p:nvSpPr>
          <p:cNvPr id="6" name="Rounded Rectangle 5"/>
          <p:cNvSpPr/>
          <p:nvPr/>
        </p:nvSpPr>
        <p:spPr>
          <a:xfrm>
            <a:off x="194651" y="1703533"/>
            <a:ext cx="3749965" cy="3090140"/>
          </a:xfrm>
          <a:prstGeom prst="roundRect">
            <a:avLst/>
          </a:prstGeom>
          <a:solidFill>
            <a:schemeClr val="bg2"/>
          </a:solidFill>
        </p:spPr>
        <p:style>
          <a:lnRef idx="1">
            <a:schemeClr val="accent4"/>
          </a:lnRef>
          <a:fillRef idx="2">
            <a:schemeClr val="accent4"/>
          </a:fillRef>
          <a:effectRef idx="1">
            <a:schemeClr val="accent4"/>
          </a:effectRef>
          <a:fontRef idx="minor">
            <a:schemeClr val="dk1"/>
          </a:fontRef>
        </p:style>
        <p:txBody>
          <a:bodyPr rtlCol="0" anchor="ctr"/>
          <a:lstStyle/>
          <a:p>
            <a:pPr algn="just"/>
            <a:r>
              <a:rPr lang="sr-Latn-BA" sz="1600" dirty="0" smtClean="0">
                <a:latin typeface="Times New Roman" panose="02020603050405020304" pitchFamily="18" charset="0"/>
                <a:cs typeface="Times New Roman" panose="02020603050405020304" pitchFamily="18" charset="0"/>
              </a:rPr>
              <a:t>Transakcije koje potiču iz realnog transfera roba i usluga i plaćanja po ovom osnovu: </a:t>
            </a:r>
          </a:p>
          <a:p>
            <a:pPr marL="285750" indent="-285750" algn="just">
              <a:buFont typeface="Wingdings" panose="05000000000000000000" pitchFamily="2" charset="2"/>
              <a:buChar char="§"/>
            </a:pPr>
            <a:r>
              <a:rPr lang="sr-Latn-BA" sz="1600" dirty="0" smtClean="0">
                <a:solidFill>
                  <a:srgbClr val="00B050"/>
                </a:solidFill>
                <a:latin typeface="Times New Roman" panose="02020603050405020304" pitchFamily="18" charset="0"/>
                <a:cs typeface="Times New Roman" panose="02020603050405020304" pitchFamily="18" charset="0"/>
              </a:rPr>
              <a:t>Izvoz robe </a:t>
            </a:r>
          </a:p>
          <a:p>
            <a:pPr marL="285750" indent="-285750" algn="just">
              <a:buFont typeface="Wingdings" panose="05000000000000000000" pitchFamily="2" charset="2"/>
              <a:buChar char="§"/>
            </a:pPr>
            <a:r>
              <a:rPr lang="sr-Latn-BA" sz="1600" dirty="0" smtClean="0">
                <a:solidFill>
                  <a:srgbClr val="00B050"/>
                </a:solidFill>
                <a:latin typeface="Times New Roman" panose="02020603050405020304" pitchFamily="18" charset="0"/>
                <a:cs typeface="Times New Roman" panose="02020603050405020304" pitchFamily="18" charset="0"/>
              </a:rPr>
              <a:t>Izvoz usluga </a:t>
            </a:r>
          </a:p>
          <a:p>
            <a:pPr marL="285750" indent="-285750" algn="just">
              <a:buFont typeface="Wingdings" panose="05000000000000000000" pitchFamily="2" charset="2"/>
              <a:buChar char="§"/>
            </a:pPr>
            <a:r>
              <a:rPr lang="sr-Latn-BA" sz="1600" dirty="0" smtClean="0">
                <a:solidFill>
                  <a:srgbClr val="00B050"/>
                </a:solidFill>
                <a:latin typeface="Times New Roman" panose="02020603050405020304" pitchFamily="18" charset="0"/>
                <a:cs typeface="Times New Roman" panose="02020603050405020304" pitchFamily="18" charset="0"/>
              </a:rPr>
              <a:t>Primljeni jednostrani transferi</a:t>
            </a:r>
          </a:p>
          <a:p>
            <a:pPr marL="285750" indent="-285750" algn="just">
              <a:buFont typeface="Wingdings" panose="05000000000000000000" pitchFamily="2" charset="2"/>
              <a:buChar char="§"/>
            </a:pPr>
            <a:r>
              <a:rPr lang="sr-Latn-BA" sz="1600" dirty="0" smtClean="0">
                <a:solidFill>
                  <a:srgbClr val="00B050"/>
                </a:solidFill>
                <a:latin typeface="Times New Roman" panose="02020603050405020304" pitchFamily="18" charset="0"/>
                <a:cs typeface="Times New Roman" panose="02020603050405020304" pitchFamily="18" charset="0"/>
              </a:rPr>
              <a:t> </a:t>
            </a:r>
            <a:r>
              <a:rPr lang="sr-Latn-BA" sz="1600" dirty="0">
                <a:latin typeface="Times New Roman" panose="02020603050405020304" pitchFamily="18" charset="0"/>
                <a:cs typeface="Times New Roman" panose="02020603050405020304" pitchFamily="18" charset="0"/>
              </a:rPr>
              <a:t>Prihodi </a:t>
            </a:r>
            <a:r>
              <a:rPr lang="sr-Latn-BA" sz="1600" dirty="0" smtClean="0">
                <a:latin typeface="Times New Roman" panose="02020603050405020304" pitchFamily="18" charset="0"/>
                <a:cs typeface="Times New Roman" panose="02020603050405020304" pitchFamily="18" charset="0"/>
              </a:rPr>
              <a:t>po </a:t>
            </a:r>
            <a:r>
              <a:rPr lang="sr-Latn-BA" sz="1600" dirty="0">
                <a:latin typeface="Times New Roman" panose="02020603050405020304" pitchFamily="18" charset="0"/>
                <a:cs typeface="Times New Roman" panose="02020603050405020304" pitchFamily="18" charset="0"/>
              </a:rPr>
              <a:t>osnovu kamata i dividendi </a:t>
            </a:r>
            <a:endParaRPr lang="sr-Latn-BA" sz="1600" dirty="0" smtClean="0">
              <a:solidFill>
                <a:srgbClr val="00B050"/>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
            </a:pPr>
            <a:r>
              <a:rPr lang="sr-Latn-BA" sz="1600" dirty="0" smtClean="0">
                <a:latin typeface="Times New Roman" panose="02020603050405020304" pitchFamily="18" charset="0"/>
                <a:cs typeface="Times New Roman" panose="02020603050405020304" pitchFamily="18" charset="0"/>
              </a:rPr>
              <a:t>Uvoz robe </a:t>
            </a:r>
          </a:p>
          <a:p>
            <a:pPr marL="285750" indent="-285750" algn="just">
              <a:buFont typeface="Wingdings" panose="05000000000000000000" pitchFamily="2" charset="2"/>
              <a:buChar char="§"/>
            </a:pPr>
            <a:r>
              <a:rPr lang="sr-Latn-BA" sz="1600" dirty="0" smtClean="0">
                <a:latin typeface="Times New Roman" panose="02020603050405020304" pitchFamily="18" charset="0"/>
                <a:cs typeface="Times New Roman" panose="02020603050405020304" pitchFamily="18" charset="0"/>
              </a:rPr>
              <a:t>Uvoz usluga </a:t>
            </a:r>
          </a:p>
          <a:p>
            <a:pPr marL="285750" indent="-285750" algn="just">
              <a:buFont typeface="Wingdings" panose="05000000000000000000" pitchFamily="2" charset="2"/>
              <a:buChar char="§"/>
            </a:pPr>
            <a:r>
              <a:rPr lang="sr-Latn-BA" sz="1600" dirty="0" smtClean="0">
                <a:latin typeface="Times New Roman" panose="02020603050405020304" pitchFamily="18" charset="0"/>
                <a:cs typeface="Times New Roman" panose="02020603050405020304" pitchFamily="18" charset="0"/>
              </a:rPr>
              <a:t>Dati jednostrani transferi </a:t>
            </a:r>
          </a:p>
          <a:p>
            <a:pPr marL="285750" indent="-285750" algn="just">
              <a:buFont typeface="Wingdings" panose="05000000000000000000" pitchFamily="2" charset="2"/>
              <a:buChar char="§"/>
            </a:pPr>
            <a:r>
              <a:rPr lang="sr-Latn-BA" sz="1600" dirty="0" smtClean="0">
                <a:latin typeface="Times New Roman" panose="02020603050405020304" pitchFamily="18" charset="0"/>
                <a:cs typeface="Times New Roman" panose="02020603050405020304" pitchFamily="18" charset="0"/>
              </a:rPr>
              <a:t> </a:t>
            </a:r>
            <a:r>
              <a:rPr lang="sr-Latn-BA" sz="1600" dirty="0">
                <a:latin typeface="Times New Roman" panose="02020603050405020304" pitchFamily="18" charset="0"/>
                <a:cs typeface="Times New Roman" panose="02020603050405020304" pitchFamily="18" charset="0"/>
              </a:rPr>
              <a:t>R</a:t>
            </a:r>
            <a:r>
              <a:rPr lang="sr-Latn-BA" sz="1600" dirty="0" smtClean="0">
                <a:latin typeface="Times New Roman" panose="02020603050405020304" pitchFamily="18" charset="0"/>
                <a:cs typeface="Times New Roman" panose="02020603050405020304" pitchFamily="18" charset="0"/>
              </a:rPr>
              <a:t>ashodi po osnovu kamata i dividendi </a:t>
            </a:r>
          </a:p>
        </p:txBody>
      </p:sp>
      <p:sp>
        <p:nvSpPr>
          <p:cNvPr id="7" name="Rounded Rectangle 6"/>
          <p:cNvSpPr/>
          <p:nvPr/>
        </p:nvSpPr>
        <p:spPr>
          <a:xfrm>
            <a:off x="4424219" y="1593273"/>
            <a:ext cx="4315714" cy="4655127"/>
          </a:xfrm>
          <a:prstGeom prst="roundRect">
            <a:avLst/>
          </a:prstGeom>
          <a:solidFill>
            <a:schemeClr val="bg2"/>
          </a:solidFill>
        </p:spPr>
        <p:style>
          <a:lnRef idx="1">
            <a:schemeClr val="accent4"/>
          </a:lnRef>
          <a:fillRef idx="2">
            <a:schemeClr val="accent4"/>
          </a:fillRef>
          <a:effectRef idx="1">
            <a:schemeClr val="accent4"/>
          </a:effectRef>
          <a:fontRef idx="minor">
            <a:schemeClr val="dk1"/>
          </a:fontRef>
        </p:style>
        <p:txBody>
          <a:bodyPr rtlCol="0" anchor="ctr"/>
          <a:lstStyle/>
          <a:p>
            <a:pPr algn="just"/>
            <a:r>
              <a:rPr lang="sr-Latn-BA" sz="1600" dirty="0" smtClean="0">
                <a:latin typeface="Times New Roman" panose="02020603050405020304" pitchFamily="18" charset="0"/>
                <a:cs typeface="Times New Roman" panose="02020603050405020304" pitchFamily="18" charset="0"/>
              </a:rPr>
              <a:t>Transakcije koje nisu praćene realnim transferom roba  i usluga – međ.finansijske transakcije odnosno kretanje dugoročnog i kratkoročnog kapitala (transfer kupovne snage između pojedinih zemalja). </a:t>
            </a:r>
          </a:p>
          <a:p>
            <a:pPr marL="285750" indent="-285750" algn="just">
              <a:buFont typeface="Wingdings" panose="05000000000000000000" pitchFamily="2" charset="2"/>
              <a:buChar char="§"/>
            </a:pPr>
            <a:r>
              <a:rPr lang="sr-Latn-BA" sz="1600" b="1" i="1" dirty="0">
                <a:solidFill>
                  <a:srgbClr val="00B050"/>
                </a:solidFill>
                <a:latin typeface="Times New Roman" panose="02020603050405020304" pitchFamily="18" charset="0"/>
                <a:cs typeface="Times New Roman" panose="02020603050405020304" pitchFamily="18" charset="0"/>
              </a:rPr>
              <a:t>Priliv kapitala </a:t>
            </a:r>
            <a:r>
              <a:rPr lang="sr-Latn-BA" sz="1600" dirty="0">
                <a:solidFill>
                  <a:srgbClr val="00B050"/>
                </a:solidFill>
                <a:latin typeface="Times New Roman" panose="02020603050405020304" pitchFamily="18" charset="0"/>
                <a:cs typeface="Times New Roman" panose="02020603050405020304" pitchFamily="18" charset="0"/>
              </a:rPr>
              <a:t>(kao posljedica kredita odobrenih od drugih zemalja, stranih depozita u domaćim bankama i kupovina domaćih vrijednosnih papira od strane nerezidenata te države ili priliv po osnovu otplate duga po kreditima koje su strane zemlje koristile u prethodnom periodu. </a:t>
            </a:r>
            <a:endParaRPr lang="sr-Latn-BA" sz="1600" dirty="0" smtClean="0">
              <a:solidFill>
                <a:srgbClr val="00B050"/>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
            </a:pPr>
            <a:r>
              <a:rPr lang="sr-Latn-BA" sz="1600" b="1" i="1" dirty="0" smtClean="0">
                <a:solidFill>
                  <a:srgbClr val="00B050"/>
                </a:solidFill>
                <a:latin typeface="Times New Roman" panose="02020603050405020304" pitchFamily="18" charset="0"/>
                <a:cs typeface="Times New Roman" panose="02020603050405020304" pitchFamily="18" charset="0"/>
              </a:rPr>
              <a:t>Izvoz zlata </a:t>
            </a:r>
            <a:endParaRPr lang="sr-Latn-BA" sz="1600" b="1" i="1" dirty="0" smtClean="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
            </a:pPr>
            <a:r>
              <a:rPr lang="sr-Latn-BA" sz="1600" b="1" i="1" dirty="0" smtClean="0">
                <a:latin typeface="Times New Roman" panose="02020603050405020304" pitchFamily="18" charset="0"/>
                <a:cs typeface="Times New Roman" panose="02020603050405020304" pitchFamily="18" charset="0"/>
              </a:rPr>
              <a:t>Odliv kapitala </a:t>
            </a:r>
            <a:r>
              <a:rPr lang="sr-Latn-BA" sz="1600" dirty="0" smtClean="0">
                <a:latin typeface="Times New Roman" panose="02020603050405020304" pitchFamily="18" charset="0"/>
                <a:cs typeface="Times New Roman" panose="02020603050405020304" pitchFamily="18" charset="0"/>
              </a:rPr>
              <a:t>(kao posljedica kreditnih aranžmana, držanje depozita u stranim bankama i kupovina vrijednosnih papira iz stranih država). </a:t>
            </a:r>
          </a:p>
          <a:p>
            <a:pPr marL="285750" indent="-285750" algn="just">
              <a:buFont typeface="Wingdings" panose="05000000000000000000" pitchFamily="2" charset="2"/>
              <a:buChar char="§"/>
            </a:pPr>
            <a:r>
              <a:rPr lang="sr-Latn-BA" sz="1600" b="1" i="1" dirty="0" smtClean="0">
                <a:solidFill>
                  <a:schemeClr val="tx1"/>
                </a:solidFill>
                <a:latin typeface="Times New Roman" panose="02020603050405020304" pitchFamily="18" charset="0"/>
                <a:cs typeface="Times New Roman" panose="02020603050405020304" pitchFamily="18" charset="0"/>
              </a:rPr>
              <a:t>Uvoz zlata </a:t>
            </a:r>
          </a:p>
        </p:txBody>
      </p:sp>
      <p:sp>
        <p:nvSpPr>
          <p:cNvPr id="8" name="Rounded Rectangle 7"/>
          <p:cNvSpPr/>
          <p:nvPr/>
        </p:nvSpPr>
        <p:spPr>
          <a:xfrm rot="1022423">
            <a:off x="7583129" y="2763459"/>
            <a:ext cx="1547473" cy="323273"/>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sz="1000" b="1" dirty="0" smtClean="0"/>
              <a:t>Priliv nova u zemlju (kreditne transakciej) </a:t>
            </a:r>
            <a:endParaRPr lang="en-GB" sz="1000" b="1" dirty="0"/>
          </a:p>
        </p:txBody>
      </p:sp>
      <p:sp>
        <p:nvSpPr>
          <p:cNvPr id="9" name="Rounded Rectangle 8"/>
          <p:cNvSpPr/>
          <p:nvPr/>
        </p:nvSpPr>
        <p:spPr>
          <a:xfrm rot="1868924">
            <a:off x="2227951" y="2561790"/>
            <a:ext cx="1549110" cy="323273"/>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sz="1000" b="1" dirty="0" smtClean="0"/>
              <a:t>Priliv nova u zemlju (kreditne transakciej) </a:t>
            </a:r>
            <a:endParaRPr lang="en-GB" sz="1000" b="1" dirty="0"/>
          </a:p>
        </p:txBody>
      </p:sp>
      <p:sp>
        <p:nvSpPr>
          <p:cNvPr id="10" name="Rounded Rectangle 9"/>
          <p:cNvSpPr/>
          <p:nvPr/>
        </p:nvSpPr>
        <p:spPr>
          <a:xfrm rot="1868924">
            <a:off x="2325760" y="3431982"/>
            <a:ext cx="1549110" cy="323273"/>
          </a:xfrm>
          <a:prstGeom prst="roundRect">
            <a:avLst/>
          </a:prstGeom>
          <a:solidFill>
            <a:srgbClr val="FBB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sz="1000" b="1" dirty="0" smtClean="0"/>
              <a:t>Odliv novca iz zemlje (debitne transakciej) </a:t>
            </a:r>
            <a:endParaRPr lang="en-GB" sz="1000" b="1" dirty="0"/>
          </a:p>
        </p:txBody>
      </p:sp>
      <p:sp>
        <p:nvSpPr>
          <p:cNvPr id="11" name="Rounded Rectangle 10"/>
          <p:cNvSpPr/>
          <p:nvPr/>
        </p:nvSpPr>
        <p:spPr>
          <a:xfrm rot="853249">
            <a:off x="7264048" y="5967363"/>
            <a:ext cx="1549110" cy="323273"/>
          </a:xfrm>
          <a:prstGeom prst="roundRect">
            <a:avLst/>
          </a:prstGeom>
          <a:solidFill>
            <a:srgbClr val="FBB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sz="1000" b="1" dirty="0" smtClean="0"/>
              <a:t>Odliv novca iz zemlje (debitne transakciej) </a:t>
            </a:r>
            <a:endParaRPr lang="en-GB" sz="1000" b="1" dirty="0"/>
          </a:p>
        </p:txBody>
      </p:sp>
      <p:sp>
        <p:nvSpPr>
          <p:cNvPr id="12" name="Rounded Rectangle 11"/>
          <p:cNvSpPr/>
          <p:nvPr/>
        </p:nvSpPr>
        <p:spPr>
          <a:xfrm>
            <a:off x="288658" y="4893731"/>
            <a:ext cx="3749965" cy="1179945"/>
          </a:xfrm>
          <a:prstGeom prst="roundRect">
            <a:avLst/>
          </a:prstGeom>
          <a:solidFill>
            <a:schemeClr val="bg2"/>
          </a:solidFill>
        </p:spPr>
        <p:style>
          <a:lnRef idx="1">
            <a:schemeClr val="accent4"/>
          </a:lnRef>
          <a:fillRef idx="2">
            <a:schemeClr val="accent4"/>
          </a:fillRef>
          <a:effectRef idx="1">
            <a:schemeClr val="accent4"/>
          </a:effectRef>
          <a:fontRef idx="minor">
            <a:schemeClr val="dk1"/>
          </a:fontRef>
        </p:style>
        <p:txBody>
          <a:bodyPr rtlCol="0" anchor="ctr"/>
          <a:lstStyle/>
          <a:p>
            <a:pPr algn="just"/>
            <a:r>
              <a:rPr lang="sr-Latn-BA" sz="1600" dirty="0" smtClean="0">
                <a:latin typeface="Times New Roman" panose="02020603050405020304" pitchFamily="18" charset="0"/>
                <a:cs typeface="Times New Roman" panose="02020603050405020304" pitchFamily="18" charset="0"/>
              </a:rPr>
              <a:t>Jednostrani transferi ( doznake radnika iz iznostranstva, penzije plaćene i primljene iz inostranstva, drugi privatni transferi.</a:t>
            </a:r>
          </a:p>
        </p:txBody>
      </p:sp>
    </p:spTree>
    <p:extLst>
      <p:ext uri="{BB962C8B-B14F-4D97-AF65-F5344CB8AC3E}">
        <p14:creationId xmlns:p14="http://schemas.microsoft.com/office/powerpoint/2010/main" val="3251884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6</a:t>
            </a:fld>
            <a:endParaRPr lang="en-US" dirty="0"/>
          </a:p>
        </p:txBody>
      </p:sp>
      <p:sp>
        <p:nvSpPr>
          <p:cNvPr id="3" name="Rounded Rectangle 2"/>
          <p:cNvSpPr/>
          <p:nvPr/>
        </p:nvSpPr>
        <p:spPr>
          <a:xfrm>
            <a:off x="176178" y="237985"/>
            <a:ext cx="8792332"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2. Međunarodna ekonomija i spoljnotrgovinski multiplikator </a:t>
            </a:r>
            <a:endParaRPr lang="en-GB" sz="2000" b="1" i="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2883708" y="1366875"/>
            <a:ext cx="5861163" cy="1017476"/>
          </a:xfrm>
          <a:prstGeom prst="roundRect">
            <a:avLst/>
          </a:prstGeom>
          <a:solidFill>
            <a:schemeClr val="bg1"/>
          </a:solidFill>
        </p:spPr>
        <p:style>
          <a:lnRef idx="2">
            <a:schemeClr val="accent4"/>
          </a:lnRef>
          <a:fillRef idx="1">
            <a:schemeClr val="lt1"/>
          </a:fillRef>
          <a:effectRef idx="0">
            <a:schemeClr val="accent4"/>
          </a:effectRef>
          <a:fontRef idx="minor">
            <a:schemeClr val="dk1"/>
          </a:fontRef>
        </p:style>
        <p:txBody>
          <a:bodyPr rtlCol="0" anchor="ctr"/>
          <a:lstStyle/>
          <a:p>
            <a:pPr algn="just"/>
            <a:r>
              <a:rPr lang="sr-Latn-BA" dirty="0" smtClean="0">
                <a:solidFill>
                  <a:schemeClr val="tx1"/>
                </a:solidFill>
                <a:latin typeface="Times New Roman" panose="02020603050405020304" pitchFamily="18" charset="0"/>
                <a:cs typeface="Times New Roman" panose="02020603050405020304" pitchFamily="18" charset="0"/>
              </a:rPr>
              <a:t>Američki ekonomista koji je razradio Kejnzove koncepcije dejstva investicionog multiplikatora, ali na principu otvorene ekonomije. </a:t>
            </a:r>
            <a:endParaRPr lang="en-GB" dirty="0">
              <a:solidFill>
                <a:schemeClr val="tx1"/>
              </a:solidFill>
            </a:endParaRPr>
          </a:p>
        </p:txBody>
      </p:sp>
      <p:sp>
        <p:nvSpPr>
          <p:cNvPr id="5" name="Vertical Scroll 4"/>
          <p:cNvSpPr/>
          <p:nvPr/>
        </p:nvSpPr>
        <p:spPr>
          <a:xfrm>
            <a:off x="316688" y="1414559"/>
            <a:ext cx="2428475" cy="868218"/>
          </a:xfrm>
          <a:prstGeom prst="verticalScroll">
            <a:avLst/>
          </a:prstGeom>
          <a:solidFill>
            <a:schemeClr val="accent3">
              <a:lumMod val="75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sr-Latn-BA" dirty="0" smtClean="0"/>
              <a:t>Fric MakluP (Fritz Machlup) </a:t>
            </a:r>
            <a:endParaRPr lang="en-GB" dirty="0"/>
          </a:p>
        </p:txBody>
      </p:sp>
      <p:sp>
        <p:nvSpPr>
          <p:cNvPr id="6" name="Rounded Rectangle 5"/>
          <p:cNvSpPr/>
          <p:nvPr/>
        </p:nvSpPr>
        <p:spPr>
          <a:xfrm>
            <a:off x="381343" y="2502147"/>
            <a:ext cx="8363528" cy="1263144"/>
          </a:xfrm>
          <a:prstGeom prst="roundRect">
            <a:avLst/>
          </a:prstGeom>
          <a:solidFill>
            <a:schemeClr val="bg1"/>
          </a:solidFill>
        </p:spPr>
        <p:style>
          <a:lnRef idx="2">
            <a:schemeClr val="accent4"/>
          </a:lnRef>
          <a:fillRef idx="1">
            <a:schemeClr val="lt1"/>
          </a:fillRef>
          <a:effectRef idx="0">
            <a:schemeClr val="accent4"/>
          </a:effectRef>
          <a:fontRef idx="minor">
            <a:schemeClr val="dk1"/>
          </a:fontRef>
        </p:style>
        <p:txBody>
          <a:bodyPr rtlCol="0" anchor="ctr"/>
          <a:lstStyle/>
          <a:p>
            <a:pPr marL="285750" indent="-285750" algn="just">
              <a:buFont typeface="Wingdings" panose="05000000000000000000" pitchFamily="2" charset="2"/>
              <a:buChar char="§"/>
            </a:pPr>
            <a:r>
              <a:rPr lang="sr-Latn-BA" dirty="0" smtClean="0">
                <a:solidFill>
                  <a:schemeClr val="tx1"/>
                </a:solidFill>
                <a:latin typeface="Times New Roman" panose="02020603050405020304" pitchFamily="18" charset="0"/>
                <a:cs typeface="Times New Roman" panose="02020603050405020304" pitchFamily="18" charset="0"/>
              </a:rPr>
              <a:t>Maklup izjednačava efekte </a:t>
            </a:r>
            <a:r>
              <a:rPr lang="sr-Latn-BA" b="1" i="1" dirty="0" smtClean="0">
                <a:solidFill>
                  <a:schemeClr val="tx1"/>
                </a:solidFill>
                <a:latin typeface="Times New Roman" panose="02020603050405020304" pitchFamily="18" charset="0"/>
                <a:cs typeface="Times New Roman" panose="02020603050405020304" pitchFamily="18" charset="0"/>
              </a:rPr>
              <a:t>uvoza</a:t>
            </a:r>
            <a:r>
              <a:rPr lang="sr-Latn-BA" dirty="0" smtClean="0">
                <a:solidFill>
                  <a:schemeClr val="tx1"/>
                </a:solidFill>
                <a:latin typeface="Times New Roman" panose="02020603050405020304" pitchFamily="18" charset="0"/>
                <a:cs typeface="Times New Roman" panose="02020603050405020304" pitchFamily="18" charset="0"/>
              </a:rPr>
              <a:t> na nacionalnu privredu sa efektima </a:t>
            </a:r>
            <a:r>
              <a:rPr lang="sr-Latn-BA" b="1" i="1" dirty="0" smtClean="0">
                <a:solidFill>
                  <a:schemeClr val="tx1"/>
                </a:solidFill>
                <a:latin typeface="Times New Roman" panose="02020603050405020304" pitchFamily="18" charset="0"/>
                <a:cs typeface="Times New Roman" panose="02020603050405020304" pitchFamily="18" charset="0"/>
              </a:rPr>
              <a:t>štednje</a:t>
            </a:r>
            <a:r>
              <a:rPr lang="sr-Latn-BA" dirty="0" smtClean="0">
                <a:solidFill>
                  <a:schemeClr val="tx1"/>
                </a:solidFill>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
            </a:pPr>
            <a:r>
              <a:rPr lang="sr-Latn-BA" dirty="0" smtClean="0">
                <a:solidFill>
                  <a:schemeClr val="tx1"/>
                </a:solidFill>
                <a:latin typeface="Times New Roman" panose="02020603050405020304" pitchFamily="18" charset="0"/>
                <a:cs typeface="Times New Roman" panose="02020603050405020304" pitchFamily="18" charset="0"/>
              </a:rPr>
              <a:t>Kao što </a:t>
            </a:r>
            <a:r>
              <a:rPr lang="sr-Latn-BA" b="1" dirty="0" smtClean="0">
                <a:solidFill>
                  <a:schemeClr val="tx1"/>
                </a:solidFill>
                <a:latin typeface="Times New Roman" panose="02020603050405020304" pitchFamily="18" charset="0"/>
                <a:cs typeface="Times New Roman" panose="02020603050405020304" pitchFamily="18" charset="0"/>
              </a:rPr>
              <a:t>štednja</a:t>
            </a:r>
            <a:r>
              <a:rPr lang="sr-Latn-BA" dirty="0" smtClean="0">
                <a:solidFill>
                  <a:schemeClr val="tx1"/>
                </a:solidFill>
                <a:latin typeface="Times New Roman" panose="02020603050405020304" pitchFamily="18" charset="0"/>
                <a:cs typeface="Times New Roman" panose="02020603050405020304" pitchFamily="18" charset="0"/>
              </a:rPr>
              <a:t> u </a:t>
            </a:r>
            <a:r>
              <a:rPr lang="sr-Latn-BA" u="sng" dirty="0" smtClean="0">
                <a:solidFill>
                  <a:schemeClr val="tx1"/>
                </a:solidFill>
                <a:latin typeface="Times New Roman" panose="02020603050405020304" pitchFamily="18" charset="0"/>
                <a:cs typeface="Times New Roman" panose="02020603050405020304" pitchFamily="18" charset="0"/>
              </a:rPr>
              <a:t>zatvorenoj ekonomiji </a:t>
            </a:r>
            <a:r>
              <a:rPr lang="sr-Latn-BA" b="1" dirty="0" smtClean="0">
                <a:solidFill>
                  <a:schemeClr val="tx1"/>
                </a:solidFill>
                <a:latin typeface="Times New Roman" panose="02020603050405020304" pitchFamily="18" charset="0"/>
                <a:cs typeface="Times New Roman" panose="02020603050405020304" pitchFamily="18" charset="0"/>
              </a:rPr>
              <a:t>blokira investicije</a:t>
            </a:r>
            <a:r>
              <a:rPr lang="sr-Latn-BA" dirty="0" smtClean="0">
                <a:solidFill>
                  <a:schemeClr val="tx1"/>
                </a:solidFill>
                <a:latin typeface="Times New Roman" panose="02020603050405020304" pitchFamily="18" charset="0"/>
                <a:cs typeface="Times New Roman" panose="02020603050405020304" pitchFamily="18" charset="0"/>
              </a:rPr>
              <a:t>, a  time i njihov multiplikativni efekat, tako </a:t>
            </a:r>
            <a:r>
              <a:rPr lang="sr-Latn-BA" b="1" dirty="0" smtClean="0">
                <a:solidFill>
                  <a:schemeClr val="tx1"/>
                </a:solidFill>
                <a:latin typeface="Times New Roman" panose="02020603050405020304" pitchFamily="18" charset="0"/>
                <a:cs typeface="Times New Roman" panose="02020603050405020304" pitchFamily="18" charset="0"/>
              </a:rPr>
              <a:t>uvoz</a:t>
            </a:r>
            <a:r>
              <a:rPr lang="sr-Latn-BA" dirty="0" smtClean="0">
                <a:solidFill>
                  <a:schemeClr val="tx1"/>
                </a:solidFill>
                <a:latin typeface="Times New Roman" panose="02020603050405020304" pitchFamily="18" charset="0"/>
                <a:cs typeface="Times New Roman" panose="02020603050405020304" pitchFamily="18" charset="0"/>
              </a:rPr>
              <a:t>  u </a:t>
            </a:r>
            <a:r>
              <a:rPr lang="sr-Latn-BA" u="sng" dirty="0" smtClean="0">
                <a:solidFill>
                  <a:schemeClr val="tx1"/>
                </a:solidFill>
                <a:latin typeface="Times New Roman" panose="02020603050405020304" pitchFamily="18" charset="0"/>
                <a:cs typeface="Times New Roman" panose="02020603050405020304" pitchFamily="18" charset="0"/>
              </a:rPr>
              <a:t>otvorenoj ekonomiji </a:t>
            </a:r>
            <a:r>
              <a:rPr lang="sr-Latn-BA" b="1" dirty="0" smtClean="0">
                <a:solidFill>
                  <a:schemeClr val="tx1"/>
                </a:solidFill>
                <a:latin typeface="Times New Roman" panose="02020603050405020304" pitchFamily="18" charset="0"/>
                <a:cs typeface="Times New Roman" panose="02020603050405020304" pitchFamily="18" charset="0"/>
              </a:rPr>
              <a:t>stimuliše strane umjesto domaćih proizvođača robe.  </a:t>
            </a:r>
          </a:p>
        </p:txBody>
      </p:sp>
      <p:sp>
        <p:nvSpPr>
          <p:cNvPr id="7" name="Rounded Rectangle 6"/>
          <p:cNvSpPr/>
          <p:nvPr/>
        </p:nvSpPr>
        <p:spPr>
          <a:xfrm>
            <a:off x="390580" y="3987323"/>
            <a:ext cx="8363528" cy="689013"/>
          </a:xfrm>
          <a:prstGeom prst="roundRect">
            <a:avLst/>
          </a:prstGeom>
          <a:solidFill>
            <a:schemeClr val="bg1"/>
          </a:solidFill>
        </p:spPr>
        <p:style>
          <a:lnRef idx="2">
            <a:schemeClr val="accent4"/>
          </a:lnRef>
          <a:fillRef idx="1">
            <a:schemeClr val="lt1"/>
          </a:fillRef>
          <a:effectRef idx="0">
            <a:schemeClr val="accent4"/>
          </a:effectRef>
          <a:fontRef idx="minor">
            <a:schemeClr val="dk1"/>
          </a:fontRef>
        </p:style>
        <p:txBody>
          <a:bodyPr rtlCol="0" anchor="ctr"/>
          <a:lstStyle/>
          <a:p>
            <a:pPr marL="285750" indent="-285750" algn="just">
              <a:buFont typeface="Wingdings" panose="05000000000000000000" pitchFamily="2" charset="2"/>
              <a:buChar char="§"/>
            </a:pPr>
            <a:r>
              <a:rPr lang="sr-Latn-BA" b="1" dirty="0" smtClean="0">
                <a:solidFill>
                  <a:schemeClr val="accent4"/>
                </a:solidFill>
                <a:latin typeface="Times New Roman" panose="02020603050405020304" pitchFamily="18" charset="0"/>
                <a:cs typeface="Times New Roman" panose="02020603050405020304" pitchFamily="18" charset="0"/>
              </a:rPr>
              <a:t>Veličina multiplikatora je određena </a:t>
            </a:r>
            <a:r>
              <a:rPr lang="sr-Latn-BA" b="1" i="1" dirty="0" smtClean="0">
                <a:solidFill>
                  <a:schemeClr val="tx1"/>
                </a:solidFill>
                <a:latin typeface="Times New Roman" panose="02020603050405020304" pitchFamily="18" charset="0"/>
                <a:cs typeface="Times New Roman" panose="02020603050405020304" pitchFamily="18" charset="0"/>
              </a:rPr>
              <a:t>postojećom sklonošću ka uvozu</a:t>
            </a:r>
            <a:r>
              <a:rPr lang="sr-Latn-BA" dirty="0" smtClean="0">
                <a:solidFill>
                  <a:schemeClr val="tx1"/>
                </a:solidFill>
                <a:latin typeface="Times New Roman" panose="02020603050405020304" pitchFamily="18" charset="0"/>
                <a:cs typeface="Times New Roman" panose="02020603050405020304" pitchFamily="18" charset="0"/>
              </a:rPr>
              <a:t>, sklonošću ka </a:t>
            </a:r>
            <a:r>
              <a:rPr lang="sr-Latn-BA" b="1" i="1" dirty="0" smtClean="0">
                <a:solidFill>
                  <a:schemeClr val="tx1"/>
                </a:solidFill>
                <a:latin typeface="Times New Roman" panose="02020603050405020304" pitchFamily="18" charset="0"/>
                <a:cs typeface="Times New Roman" panose="02020603050405020304" pitchFamily="18" charset="0"/>
              </a:rPr>
              <a:t>potrošnji</a:t>
            </a:r>
            <a:r>
              <a:rPr lang="sr-Latn-BA" dirty="0" smtClean="0">
                <a:solidFill>
                  <a:schemeClr val="tx1"/>
                </a:solidFill>
                <a:latin typeface="Times New Roman" panose="02020603050405020304" pitchFamily="18" charset="0"/>
                <a:cs typeface="Times New Roman" panose="02020603050405020304" pitchFamily="18" charset="0"/>
              </a:rPr>
              <a:t> i </a:t>
            </a:r>
            <a:r>
              <a:rPr lang="sr-Latn-BA" b="1" i="1" dirty="0" smtClean="0">
                <a:solidFill>
                  <a:schemeClr val="tx1"/>
                </a:solidFill>
                <a:latin typeface="Times New Roman" panose="02020603050405020304" pitchFamily="18" charset="0"/>
                <a:cs typeface="Times New Roman" panose="02020603050405020304" pitchFamily="18" charset="0"/>
              </a:rPr>
              <a:t>sklonošću ka štednji</a:t>
            </a:r>
            <a:r>
              <a:rPr lang="sr-Latn-BA" dirty="0" smtClean="0">
                <a:solidFill>
                  <a:schemeClr val="tx1"/>
                </a:solidFill>
                <a:latin typeface="Times New Roman" panose="02020603050405020304" pitchFamily="18" charset="0"/>
                <a:cs typeface="Times New Roman" panose="02020603050405020304" pitchFamily="18" charset="0"/>
              </a:rPr>
              <a:t>. </a:t>
            </a:r>
            <a:endParaRPr lang="sr-Latn-BA" b="1" dirty="0" smtClean="0">
              <a:solidFill>
                <a:schemeClr val="tx1"/>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390580" y="4865754"/>
            <a:ext cx="8363528" cy="1730152"/>
          </a:xfrm>
          <a:prstGeom prst="roundRect">
            <a:avLst/>
          </a:prstGeom>
          <a:solidFill>
            <a:schemeClr val="bg1"/>
          </a:solidFill>
        </p:spPr>
        <p:style>
          <a:lnRef idx="2">
            <a:schemeClr val="accent4"/>
          </a:lnRef>
          <a:fillRef idx="1">
            <a:schemeClr val="lt1"/>
          </a:fillRef>
          <a:effectRef idx="0">
            <a:schemeClr val="accent4"/>
          </a:effectRef>
          <a:fontRef idx="minor">
            <a:schemeClr val="dk1"/>
          </a:fontRef>
        </p:style>
        <p:txBody>
          <a:bodyPr rtlCol="0" anchor="ctr"/>
          <a:lstStyle/>
          <a:p>
            <a:pPr marL="285750" indent="-285750" algn="just">
              <a:buFont typeface="Wingdings" panose="05000000000000000000" pitchFamily="2" charset="2"/>
              <a:buChar char="§"/>
            </a:pPr>
            <a:r>
              <a:rPr lang="sr-Latn-BA" dirty="0" smtClean="0">
                <a:solidFill>
                  <a:schemeClr val="tx1"/>
                </a:solidFill>
                <a:latin typeface="Times New Roman" panose="02020603050405020304" pitchFamily="18" charset="0"/>
                <a:cs typeface="Times New Roman" panose="02020603050405020304" pitchFamily="18" charset="0"/>
              </a:rPr>
              <a:t>Maklup izjednačava efekte štednje sa efektima kao faktore koji djeluju destruktivno na povećanje nacionalnog dohodka. </a:t>
            </a:r>
          </a:p>
          <a:p>
            <a:pPr marL="285750" indent="-285750" algn="just">
              <a:buFont typeface="Wingdings" panose="05000000000000000000" pitchFamily="2" charset="2"/>
              <a:buChar char="§"/>
            </a:pPr>
            <a:r>
              <a:rPr lang="sr-Latn-BA" b="1" dirty="0" smtClean="0">
                <a:solidFill>
                  <a:schemeClr val="tx1"/>
                </a:solidFill>
                <a:latin typeface="Times New Roman" panose="02020603050405020304" pitchFamily="18" charset="0"/>
                <a:cs typeface="Times New Roman" panose="02020603050405020304" pitchFamily="18" charset="0"/>
              </a:rPr>
              <a:t>Sklonost ka potrošnji definiše veliinu multiplikatora. Ukoliko se veći dio dohodka ostvaren izvozom koristi u potošnji na domaćem tržištu, to će biti stiumulans povećanju domaće proizvodnje i dodatnog rasta bruto nacinalnog proizvoda odnosno bruto nacionalnog dohodka. </a:t>
            </a:r>
          </a:p>
        </p:txBody>
      </p:sp>
    </p:spTree>
    <p:extLst>
      <p:ext uri="{BB962C8B-B14F-4D97-AF65-F5344CB8AC3E}">
        <p14:creationId xmlns:p14="http://schemas.microsoft.com/office/powerpoint/2010/main" val="345786082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60</a:t>
            </a:fld>
            <a:endParaRPr lang="en-US" dirty="0"/>
          </a:p>
        </p:txBody>
      </p:sp>
      <p:sp>
        <p:nvSpPr>
          <p:cNvPr id="3" name="Rounded Rectangle 2"/>
          <p:cNvSpPr/>
          <p:nvPr/>
        </p:nvSpPr>
        <p:spPr>
          <a:xfrm>
            <a:off x="194651" y="126819"/>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Platni bilans- struktura platnog bilansa </a:t>
            </a:r>
            <a:endParaRPr lang="en-GB" sz="2000" b="1" i="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194651" y="2507817"/>
            <a:ext cx="3264829" cy="3898671"/>
          </a:xfrm>
          <a:prstGeom prst="roundRect">
            <a:avLst/>
          </a:prstGeom>
          <a:solidFill>
            <a:schemeClr val="bg2"/>
          </a:solidFill>
        </p:spPr>
        <p:style>
          <a:lnRef idx="1">
            <a:schemeClr val="accent4"/>
          </a:lnRef>
          <a:fillRef idx="2">
            <a:schemeClr val="accent4"/>
          </a:fillRef>
          <a:effectRef idx="1">
            <a:schemeClr val="accent4"/>
          </a:effectRef>
          <a:fontRef idx="minor">
            <a:schemeClr val="dk1"/>
          </a:fontRef>
        </p:style>
        <p:txBody>
          <a:bodyPr rtlCol="0" anchor="ctr"/>
          <a:lstStyle/>
          <a:p>
            <a:pPr marL="285750" indent="-285750" algn="just">
              <a:buFont typeface="Wingdings" panose="05000000000000000000" pitchFamily="2" charset="2"/>
              <a:buChar char="ü"/>
            </a:pPr>
            <a:r>
              <a:rPr lang="sr-Latn-BA" sz="1600" dirty="0" smtClean="0">
                <a:latin typeface="Times New Roman" panose="02020603050405020304" pitchFamily="18" charset="0"/>
                <a:cs typeface="Times New Roman" panose="02020603050405020304" pitchFamily="18" charset="0"/>
              </a:rPr>
              <a:t>Struktura platnog bilansa – pregled kreditnih i debitnih stavki </a:t>
            </a:r>
          </a:p>
          <a:p>
            <a:pPr marL="285750" indent="-285750" algn="just">
              <a:buFont typeface="Wingdings" panose="05000000000000000000" pitchFamily="2" charset="2"/>
              <a:buChar char="ü"/>
            </a:pPr>
            <a:r>
              <a:rPr lang="sr-Latn-BA" sz="1600" dirty="0" smtClean="0">
                <a:latin typeface="Times New Roman" panose="02020603050405020304" pitchFamily="18" charset="0"/>
                <a:cs typeface="Times New Roman" panose="02020603050405020304" pitchFamily="18" charset="0"/>
              </a:rPr>
              <a:t>Kreditne stavke - tekuće </a:t>
            </a:r>
            <a:r>
              <a:rPr lang="sr-Latn-BA" sz="1600" dirty="0">
                <a:latin typeface="Times New Roman" panose="02020603050405020304" pitchFamily="18" charset="0"/>
                <a:cs typeface="Times New Roman" panose="02020603050405020304" pitchFamily="18" charset="0"/>
              </a:rPr>
              <a:t>i kapitalne transakcije koje imaju za posljedicu priliv novca u </a:t>
            </a:r>
            <a:r>
              <a:rPr lang="sr-Latn-BA" sz="1600" dirty="0" smtClean="0">
                <a:latin typeface="Times New Roman" panose="02020603050405020304" pitchFamily="18" charset="0"/>
                <a:cs typeface="Times New Roman" panose="02020603050405020304" pitchFamily="18" charset="0"/>
              </a:rPr>
              <a:t>zemlju (evidentiraju se na potražnu stranu) </a:t>
            </a:r>
          </a:p>
          <a:p>
            <a:pPr marL="285750" indent="-285750" algn="just">
              <a:buFont typeface="Wingdings" panose="05000000000000000000" pitchFamily="2" charset="2"/>
              <a:buChar char="ü"/>
            </a:pPr>
            <a:r>
              <a:rPr lang="sr-Latn-BA" sz="1600" dirty="0" smtClean="0">
                <a:latin typeface="Times New Roman" panose="02020603050405020304" pitchFamily="18" charset="0"/>
                <a:cs typeface="Times New Roman" panose="02020603050405020304" pitchFamily="18" charset="0"/>
              </a:rPr>
              <a:t> Debitne stavke - tekuće </a:t>
            </a:r>
            <a:r>
              <a:rPr lang="sr-Latn-BA" sz="1600" dirty="0">
                <a:latin typeface="Times New Roman" panose="02020603050405020304" pitchFamily="18" charset="0"/>
                <a:cs typeface="Times New Roman" panose="02020603050405020304" pitchFamily="18" charset="0"/>
              </a:rPr>
              <a:t>i kapitalne transakcije koje imaju za posljedicu odliv novca iz </a:t>
            </a:r>
            <a:r>
              <a:rPr lang="sr-Latn-BA" sz="1600" dirty="0" smtClean="0">
                <a:latin typeface="Times New Roman" panose="02020603050405020304" pitchFamily="18" charset="0"/>
                <a:cs typeface="Times New Roman" panose="02020603050405020304" pitchFamily="18" charset="0"/>
              </a:rPr>
              <a:t>zemlje</a:t>
            </a:r>
            <a:r>
              <a:rPr lang="sr-Latn-BA" sz="1600" dirty="0">
                <a:latin typeface="Times New Roman" panose="02020603050405020304" pitchFamily="18" charset="0"/>
                <a:cs typeface="Times New Roman" panose="02020603050405020304" pitchFamily="18" charset="0"/>
              </a:rPr>
              <a:t> </a:t>
            </a:r>
            <a:r>
              <a:rPr lang="sr-Latn-BA" sz="1600" dirty="0" smtClean="0">
                <a:latin typeface="Times New Roman" panose="02020603050405020304" pitchFamily="18" charset="0"/>
                <a:cs typeface="Times New Roman" panose="02020603050405020304" pitchFamily="18" charset="0"/>
              </a:rPr>
              <a:t>(evidentiraju se na dugovnu stranu) </a:t>
            </a:r>
            <a:endParaRPr lang="sr-Latn-BA" sz="16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651" y="886441"/>
            <a:ext cx="566434" cy="702573"/>
          </a:xfrm>
          <a:prstGeom prst="rect">
            <a:avLst/>
          </a:prstGeom>
        </p:spPr>
      </p:pic>
      <p:sp>
        <p:nvSpPr>
          <p:cNvPr id="6" name="Title 1"/>
          <p:cNvSpPr txBox="1">
            <a:spLocks/>
          </p:cNvSpPr>
          <p:nvPr/>
        </p:nvSpPr>
        <p:spPr>
          <a:xfrm>
            <a:off x="880882" y="1111899"/>
            <a:ext cx="7714478" cy="412711"/>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Primjer – struktura platnog bilansa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3"/>
          <a:srcRect l="43167" t="26296" r="21000" b="30445"/>
          <a:stretch/>
        </p:blipFill>
        <p:spPr>
          <a:xfrm>
            <a:off x="3684223" y="1524610"/>
            <a:ext cx="5261657" cy="49671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061176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61</a:t>
            </a:fld>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783431244"/>
              </p:ext>
            </p:extLst>
          </p:nvPr>
        </p:nvGraphicFramePr>
        <p:xfrm>
          <a:off x="477868" y="2340582"/>
          <a:ext cx="3824922" cy="4268497"/>
        </p:xfrm>
        <a:graphic>
          <a:graphicData uri="http://schemas.openxmlformats.org/presentationml/2006/ole">
            <mc:AlternateContent xmlns:mc="http://schemas.openxmlformats.org/markup-compatibility/2006">
              <mc:Choice xmlns:v="urn:schemas-microsoft-com:vml" Requires="v">
                <p:oleObj spid="_x0000_s1108" name="Worksheet" r:id="rId3" imgW="3261131" imgH="3772149" progId="Excel.Sheet.12">
                  <p:embed/>
                </p:oleObj>
              </mc:Choice>
              <mc:Fallback>
                <p:oleObj name="Worksheet" r:id="rId3" imgW="3261131" imgH="3772149" progId="Excel.Sheet.12">
                  <p:embed/>
                  <p:pic>
                    <p:nvPicPr>
                      <p:cNvPr id="0" name=""/>
                      <p:cNvPicPr/>
                      <p:nvPr/>
                    </p:nvPicPr>
                    <p:blipFill>
                      <a:blip r:embed="rId4"/>
                      <a:stretch>
                        <a:fillRect/>
                      </a:stretch>
                    </p:blipFill>
                    <p:spPr>
                      <a:xfrm>
                        <a:off x="477868" y="2340582"/>
                        <a:ext cx="3824922" cy="4268497"/>
                      </a:xfrm>
                      <a:prstGeom prst="rect">
                        <a:avLst/>
                      </a:prstGeom>
                    </p:spPr>
                  </p:pic>
                </p:oleObj>
              </mc:Fallback>
            </mc:AlternateContent>
          </a:graphicData>
        </a:graphic>
      </p:graphicFrame>
      <p:sp>
        <p:nvSpPr>
          <p:cNvPr id="5" name="Rounded Rectangle 4"/>
          <p:cNvSpPr/>
          <p:nvPr/>
        </p:nvSpPr>
        <p:spPr>
          <a:xfrm>
            <a:off x="194651" y="126819"/>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Platni bilans- primjeri </a:t>
            </a:r>
            <a:endParaRPr lang="en-GB" sz="2000" b="1" i="1" dirty="0">
              <a:solidFill>
                <a:schemeClr val="bg2">
                  <a:lumMod val="25000"/>
                </a:schemeClr>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651" y="886441"/>
            <a:ext cx="566434" cy="702573"/>
          </a:xfrm>
          <a:prstGeom prst="rect">
            <a:avLst/>
          </a:prstGeom>
        </p:spPr>
      </p:pic>
      <p:sp>
        <p:nvSpPr>
          <p:cNvPr id="7" name="Title 1"/>
          <p:cNvSpPr txBox="1">
            <a:spLocks/>
          </p:cNvSpPr>
          <p:nvPr/>
        </p:nvSpPr>
        <p:spPr>
          <a:xfrm>
            <a:off x="897641" y="1031371"/>
            <a:ext cx="7714478" cy="76972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Primjer PB BiH – date su sledeće ekonomske transakcije zemlje sa ostalim dijelom svijeta. </a:t>
            </a:r>
          </a:p>
          <a:p>
            <a:pPr marL="342900" indent="-342900" algn="just">
              <a:buAutoNum type="alphaLcParenR"/>
            </a:pPr>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Razvrstajte transkacije na kreditne i debitne transakcije!</a:t>
            </a:r>
          </a:p>
          <a:p>
            <a:pPr marL="342900" indent="-342900" algn="just">
              <a:buAutoNum type="alphaLcParenR"/>
            </a:pPr>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Označite koje transakcije su tekuće  (T) a koje kapitalne (K)!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1452586955"/>
              </p:ext>
            </p:extLst>
          </p:nvPr>
        </p:nvGraphicFramePr>
        <p:xfrm>
          <a:off x="4466125" y="2340582"/>
          <a:ext cx="1227137" cy="4268497"/>
        </p:xfrm>
        <a:graphic>
          <a:graphicData uri="http://schemas.openxmlformats.org/presentationml/2006/ole">
            <mc:AlternateContent xmlns:mc="http://schemas.openxmlformats.org/markup-compatibility/2006">
              <mc:Choice xmlns:v="urn:schemas-microsoft-com:vml" Requires="v">
                <p:oleObj spid="_x0000_s1109" name="Worksheet" r:id="rId6" imgW="1226856" imgH="3772149" progId="Excel.Sheet.12">
                  <p:embed/>
                </p:oleObj>
              </mc:Choice>
              <mc:Fallback>
                <p:oleObj name="Worksheet" r:id="rId6" imgW="1226856" imgH="3772149" progId="Excel.Sheet.12">
                  <p:embed/>
                  <p:pic>
                    <p:nvPicPr>
                      <p:cNvPr id="0" name=""/>
                      <p:cNvPicPr/>
                      <p:nvPr/>
                    </p:nvPicPr>
                    <p:blipFill>
                      <a:blip r:embed="rId7"/>
                      <a:stretch>
                        <a:fillRect/>
                      </a:stretch>
                    </p:blipFill>
                    <p:spPr>
                      <a:xfrm>
                        <a:off x="4466125" y="2340582"/>
                        <a:ext cx="1227137" cy="4268497"/>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234117658"/>
              </p:ext>
            </p:extLst>
          </p:nvPr>
        </p:nvGraphicFramePr>
        <p:xfrm>
          <a:off x="5856597" y="2340581"/>
          <a:ext cx="1044575" cy="4268497"/>
        </p:xfrm>
        <a:graphic>
          <a:graphicData uri="http://schemas.openxmlformats.org/presentationml/2006/ole">
            <mc:AlternateContent xmlns:mc="http://schemas.openxmlformats.org/markup-compatibility/2006">
              <mc:Choice xmlns:v="urn:schemas-microsoft-com:vml" Requires="v">
                <p:oleObj spid="_x0000_s1110" name="Worksheet" r:id="rId8" imgW="1044101" imgH="3756688" progId="Excel.Sheet.12">
                  <p:embed/>
                </p:oleObj>
              </mc:Choice>
              <mc:Fallback>
                <p:oleObj name="Worksheet" r:id="rId8" imgW="1044101" imgH="3756688" progId="Excel.Sheet.12">
                  <p:embed/>
                  <p:pic>
                    <p:nvPicPr>
                      <p:cNvPr id="0" name=""/>
                      <p:cNvPicPr/>
                      <p:nvPr/>
                    </p:nvPicPr>
                    <p:blipFill>
                      <a:blip r:embed="rId9"/>
                      <a:stretch>
                        <a:fillRect/>
                      </a:stretch>
                    </p:blipFill>
                    <p:spPr>
                      <a:xfrm>
                        <a:off x="5856597" y="2340581"/>
                        <a:ext cx="1044575" cy="4268497"/>
                      </a:xfrm>
                      <a:prstGeom prst="rect">
                        <a:avLst/>
                      </a:prstGeom>
                    </p:spPr>
                  </p:pic>
                </p:oleObj>
              </mc:Fallback>
            </mc:AlternateContent>
          </a:graphicData>
        </a:graphic>
      </p:graphicFrame>
      <p:sp>
        <p:nvSpPr>
          <p:cNvPr id="10" name="Title 1"/>
          <p:cNvSpPr txBox="1">
            <a:spLocks/>
          </p:cNvSpPr>
          <p:nvPr/>
        </p:nvSpPr>
        <p:spPr>
          <a:xfrm>
            <a:off x="4466125" y="2029051"/>
            <a:ext cx="1285210" cy="266396"/>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Rješenje (a)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11" name="Title 1"/>
          <p:cNvSpPr txBox="1">
            <a:spLocks/>
          </p:cNvSpPr>
          <p:nvPr/>
        </p:nvSpPr>
        <p:spPr>
          <a:xfrm>
            <a:off x="5802071" y="2029051"/>
            <a:ext cx="1285210" cy="266396"/>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Rješenje (b)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967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62</a:t>
            </a:fld>
            <a:endParaRPr lang="en-US" dirty="0"/>
          </a:p>
        </p:txBody>
      </p:sp>
      <p:sp>
        <p:nvSpPr>
          <p:cNvPr id="5" name="Rounded Rectangle 4"/>
          <p:cNvSpPr/>
          <p:nvPr/>
        </p:nvSpPr>
        <p:spPr>
          <a:xfrm>
            <a:off x="194651" y="126819"/>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Platni bilans- primjeri (platni bilans BiH)  </a:t>
            </a:r>
            <a:endParaRPr lang="en-GB" sz="2000" b="1" i="1" dirty="0">
              <a:solidFill>
                <a:schemeClr val="bg2">
                  <a:lumMod val="25000"/>
                </a:schemeClr>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651" y="886441"/>
            <a:ext cx="566434" cy="702573"/>
          </a:xfrm>
          <a:prstGeom prst="rect">
            <a:avLst/>
          </a:prstGeom>
        </p:spPr>
      </p:pic>
      <p:sp>
        <p:nvSpPr>
          <p:cNvPr id="7" name="Title 1"/>
          <p:cNvSpPr txBox="1">
            <a:spLocks/>
          </p:cNvSpPr>
          <p:nvPr/>
        </p:nvSpPr>
        <p:spPr>
          <a:xfrm>
            <a:off x="897641" y="1031371"/>
            <a:ext cx="7714478" cy="954447"/>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Primjer –</a:t>
            </a:r>
            <a:r>
              <a:rPr lang="hr-HR" sz="1600" dirty="0">
                <a:solidFill>
                  <a:schemeClr val="tx1">
                    <a:lumMod val="65000"/>
                    <a:lumOff val="35000"/>
                  </a:schemeClr>
                </a:solidFill>
                <a:latin typeface="Times New Roman" panose="02020603050405020304" pitchFamily="18" charset="0"/>
                <a:cs typeface="Times New Roman" panose="02020603050405020304" pitchFamily="18" charset="0"/>
              </a:rPr>
              <a:t>Dat je skraćeni pregled transakcija platnog bilansa BiH u 2009. godini. </a:t>
            </a:r>
            <a:endParaRPr lang="hr-HR" sz="1600" dirty="0" smtClean="0">
              <a:solidFill>
                <a:schemeClr val="tx1">
                  <a:lumMod val="65000"/>
                  <a:lumOff val="35000"/>
                </a:schemeClr>
              </a:solidFill>
              <a:latin typeface="Times New Roman" panose="02020603050405020304" pitchFamily="18" charset="0"/>
              <a:cs typeface="Times New Roman" panose="02020603050405020304" pitchFamily="18" charset="0"/>
            </a:endParaRPr>
          </a:p>
          <a:p>
            <a:r>
              <a:rPr lang="hr-HR" sz="1600" dirty="0" smtClean="0">
                <a:solidFill>
                  <a:schemeClr val="tx1">
                    <a:lumMod val="65000"/>
                    <a:lumOff val="35000"/>
                  </a:schemeClr>
                </a:solidFill>
                <a:latin typeface="Times New Roman" panose="02020603050405020304" pitchFamily="18" charset="0"/>
                <a:cs typeface="Times New Roman" panose="02020603050405020304" pitchFamily="18" charset="0"/>
              </a:rPr>
              <a:t>Sastavite </a:t>
            </a:r>
            <a:r>
              <a:rPr lang="hr-HR" sz="1600" dirty="0">
                <a:solidFill>
                  <a:schemeClr val="tx1">
                    <a:lumMod val="65000"/>
                    <a:lumOff val="35000"/>
                  </a:schemeClr>
                </a:solidFill>
                <a:latin typeface="Times New Roman" panose="02020603050405020304" pitchFamily="18" charset="0"/>
                <a:cs typeface="Times New Roman" panose="02020603050405020304" pitchFamily="18" charset="0"/>
              </a:rPr>
              <a:t>platni bilans tako da poredate sljedeće transakcije prema horizontalnom i vertikalnom „presjeku“: </a:t>
            </a:r>
            <a:endParaRPr lang="en-GB" sz="1600" dirty="0">
              <a:solidFill>
                <a:schemeClr val="tx1">
                  <a:lumMod val="65000"/>
                  <a:lumOff val="35000"/>
                </a:schemeClr>
              </a:solidFill>
              <a:latin typeface="Times New Roman" panose="02020603050405020304" pitchFamily="18" charset="0"/>
              <a:cs typeface="Times New Roman" panose="02020603050405020304" pitchFamily="18" charset="0"/>
            </a:endParaRPr>
          </a:p>
          <a:p>
            <a:r>
              <a:rPr lang="hr-HR" sz="1600" dirty="0">
                <a:solidFill>
                  <a:schemeClr val="tx1">
                    <a:lumMod val="65000"/>
                    <a:lumOff val="35000"/>
                  </a:schemeClr>
                </a:solidFill>
                <a:latin typeface="Times New Roman" panose="02020603050405020304" pitchFamily="18" charset="0"/>
                <a:cs typeface="Times New Roman" panose="02020603050405020304" pitchFamily="18" charset="0"/>
              </a:rPr>
              <a:t> </a:t>
            </a:r>
            <a:endParaRPr lang="en-GB" sz="1600" dirty="0">
              <a:solidFill>
                <a:schemeClr val="tx1">
                  <a:lumMod val="65000"/>
                  <a:lumOff val="35000"/>
                </a:schemeClr>
              </a:solidFill>
              <a:latin typeface="Times New Roman" panose="02020603050405020304" pitchFamily="18" charset="0"/>
              <a:cs typeface="Times New Roman" panose="02020603050405020304" pitchFamily="18" charset="0"/>
            </a:endParaRPr>
          </a:p>
          <a:p>
            <a:r>
              <a:rPr lang="hr-HR" sz="1600" dirty="0">
                <a:solidFill>
                  <a:schemeClr val="tx1">
                    <a:lumMod val="65000"/>
                    <a:lumOff val="35000"/>
                  </a:schemeClr>
                </a:solidFill>
                <a:latin typeface="Times New Roman" panose="02020603050405020304" pitchFamily="18" charset="0"/>
                <a:cs typeface="Times New Roman" panose="02020603050405020304" pitchFamily="18" charset="0"/>
              </a:rPr>
              <a:t>- prihodi po osnovu profita, kamata i dividendi		1136,1</a:t>
            </a:r>
            <a:endParaRPr lang="en-GB" sz="1600" dirty="0">
              <a:solidFill>
                <a:schemeClr val="tx1">
                  <a:lumMod val="65000"/>
                  <a:lumOff val="35000"/>
                </a:schemeClr>
              </a:solidFill>
              <a:latin typeface="Times New Roman" panose="02020603050405020304" pitchFamily="18" charset="0"/>
              <a:cs typeface="Times New Roman" panose="02020603050405020304" pitchFamily="18" charset="0"/>
            </a:endParaRPr>
          </a:p>
          <a:p>
            <a:r>
              <a:rPr lang="hr-HR" sz="1600" dirty="0">
                <a:solidFill>
                  <a:schemeClr val="tx1">
                    <a:lumMod val="65000"/>
                    <a:lumOff val="35000"/>
                  </a:schemeClr>
                </a:solidFill>
                <a:latin typeface="Times New Roman" panose="02020603050405020304" pitchFamily="18" charset="0"/>
                <a:cs typeface="Times New Roman" panose="02020603050405020304" pitchFamily="18" charset="0"/>
              </a:rPr>
              <a:t>- odlivi  po osnovu jednostranih transfera			</a:t>
            </a:r>
            <a:r>
              <a:rPr lang="pl-PL" sz="1600" dirty="0">
                <a:solidFill>
                  <a:schemeClr val="tx1">
                    <a:lumMod val="65000"/>
                    <a:lumOff val="35000"/>
                  </a:schemeClr>
                </a:solidFill>
                <a:latin typeface="Times New Roman" panose="02020603050405020304" pitchFamily="18" charset="0"/>
                <a:cs typeface="Times New Roman" panose="02020603050405020304" pitchFamily="18" charset="0"/>
              </a:rPr>
              <a:t>-319,9</a:t>
            </a:r>
            <a:endParaRPr lang="en-GB" sz="1600" dirty="0">
              <a:solidFill>
                <a:schemeClr val="tx1">
                  <a:lumMod val="65000"/>
                  <a:lumOff val="35000"/>
                </a:schemeClr>
              </a:solidFill>
              <a:latin typeface="Times New Roman" panose="02020603050405020304" pitchFamily="18" charset="0"/>
              <a:cs typeface="Times New Roman" panose="02020603050405020304" pitchFamily="18" charset="0"/>
            </a:endParaRPr>
          </a:p>
          <a:p>
            <a:r>
              <a:rPr lang="hr-HR" sz="1600" dirty="0">
                <a:solidFill>
                  <a:schemeClr val="tx1">
                    <a:lumMod val="65000"/>
                    <a:lumOff val="35000"/>
                  </a:schemeClr>
                </a:solidFill>
                <a:latin typeface="Times New Roman" panose="02020603050405020304" pitchFamily="18" charset="0"/>
                <a:cs typeface="Times New Roman" panose="02020603050405020304" pitchFamily="18" charset="0"/>
              </a:rPr>
              <a:t>- odliv stranih direktnih investicija  				</a:t>
            </a:r>
            <a:r>
              <a:rPr lang="hr-HR" sz="1600" dirty="0" smtClean="0">
                <a:solidFill>
                  <a:schemeClr val="tx1">
                    <a:lumMod val="65000"/>
                    <a:lumOff val="35000"/>
                  </a:schemeClr>
                </a:solidFill>
                <a:latin typeface="Times New Roman" panose="02020603050405020304" pitchFamily="18" charset="0"/>
                <a:cs typeface="Times New Roman" panose="02020603050405020304" pitchFamily="18" charset="0"/>
              </a:rPr>
              <a:t>    -</a:t>
            </a:r>
            <a:r>
              <a:rPr lang="hr-HR" sz="1600" dirty="0">
                <a:solidFill>
                  <a:schemeClr val="tx1">
                    <a:lumMod val="65000"/>
                    <a:lumOff val="35000"/>
                  </a:schemeClr>
                </a:solidFill>
                <a:latin typeface="Times New Roman" panose="02020603050405020304" pitchFamily="18" charset="0"/>
                <a:cs typeface="Times New Roman" panose="02020603050405020304" pitchFamily="18" charset="0"/>
              </a:rPr>
              <a:t>6,4</a:t>
            </a:r>
            <a:endParaRPr lang="en-GB" sz="1600" dirty="0">
              <a:solidFill>
                <a:schemeClr val="tx1">
                  <a:lumMod val="65000"/>
                  <a:lumOff val="35000"/>
                </a:schemeClr>
              </a:solidFill>
              <a:latin typeface="Times New Roman" panose="02020603050405020304" pitchFamily="18" charset="0"/>
              <a:cs typeface="Times New Roman" panose="02020603050405020304" pitchFamily="18" charset="0"/>
            </a:endParaRPr>
          </a:p>
          <a:p>
            <a:r>
              <a:rPr lang="hr-HR" sz="1600" dirty="0">
                <a:solidFill>
                  <a:schemeClr val="tx1">
                    <a:lumMod val="65000"/>
                    <a:lumOff val="35000"/>
                  </a:schemeClr>
                </a:solidFill>
                <a:latin typeface="Times New Roman" panose="02020603050405020304" pitchFamily="18" charset="0"/>
                <a:cs typeface="Times New Roman" panose="02020603050405020304" pitchFamily="18" charset="0"/>
              </a:rPr>
              <a:t>- portfolio investicije u inostranstvo (odliv)			</a:t>
            </a:r>
            <a:r>
              <a:rPr lang="hr-HR" sz="1600" dirty="0" smtClean="0">
                <a:solidFill>
                  <a:schemeClr val="tx1">
                    <a:lumMod val="65000"/>
                    <a:lumOff val="35000"/>
                  </a:schemeClr>
                </a:solidFill>
                <a:latin typeface="Times New Roman" panose="02020603050405020304" pitchFamily="18" charset="0"/>
                <a:cs typeface="Times New Roman" panose="02020603050405020304" pitchFamily="18" charset="0"/>
              </a:rPr>
              <a:t>  </a:t>
            </a:r>
            <a:r>
              <a:rPr lang="pl-PL" sz="1600" dirty="0" smtClean="0">
                <a:solidFill>
                  <a:schemeClr val="tx1">
                    <a:lumMod val="65000"/>
                    <a:lumOff val="35000"/>
                  </a:schemeClr>
                </a:solidFill>
                <a:latin typeface="Times New Roman" panose="02020603050405020304" pitchFamily="18" charset="0"/>
                <a:cs typeface="Times New Roman" panose="02020603050405020304" pitchFamily="18" charset="0"/>
              </a:rPr>
              <a:t>-</a:t>
            </a:r>
            <a:r>
              <a:rPr lang="pl-PL" sz="1600" dirty="0">
                <a:solidFill>
                  <a:schemeClr val="tx1">
                    <a:lumMod val="65000"/>
                    <a:lumOff val="35000"/>
                  </a:schemeClr>
                </a:solidFill>
                <a:latin typeface="Times New Roman" panose="02020603050405020304" pitchFamily="18" charset="0"/>
                <a:cs typeface="Times New Roman" panose="02020603050405020304" pitchFamily="18" charset="0"/>
              </a:rPr>
              <a:t>37,7</a:t>
            </a:r>
            <a:endParaRPr lang="en-GB" sz="1600" dirty="0">
              <a:solidFill>
                <a:schemeClr val="tx1">
                  <a:lumMod val="65000"/>
                  <a:lumOff val="35000"/>
                </a:schemeClr>
              </a:solidFill>
              <a:latin typeface="Times New Roman" panose="02020603050405020304" pitchFamily="18" charset="0"/>
              <a:cs typeface="Times New Roman" panose="02020603050405020304" pitchFamily="18" charset="0"/>
            </a:endParaRPr>
          </a:p>
          <a:p>
            <a:r>
              <a:rPr lang="hr-HR" sz="1600" dirty="0">
                <a:solidFill>
                  <a:schemeClr val="tx1">
                    <a:lumMod val="65000"/>
                    <a:lumOff val="35000"/>
                  </a:schemeClr>
                </a:solidFill>
                <a:latin typeface="Times New Roman" panose="02020603050405020304" pitchFamily="18" charset="0"/>
                <a:cs typeface="Times New Roman" panose="02020603050405020304" pitchFamily="18" charset="0"/>
              </a:rPr>
              <a:t>- izvoz robe							</a:t>
            </a:r>
            <a:r>
              <a:rPr lang="hr-HR" sz="1600" dirty="0" smtClean="0">
                <a:solidFill>
                  <a:schemeClr val="tx1">
                    <a:lumMod val="65000"/>
                    <a:lumOff val="35000"/>
                  </a:schemeClr>
                </a:solidFill>
                <a:latin typeface="Times New Roman" panose="02020603050405020304" pitchFamily="18" charset="0"/>
                <a:cs typeface="Times New Roman" panose="02020603050405020304" pitchFamily="18" charset="0"/>
              </a:rPr>
              <a:t>       5.711,5</a:t>
            </a:r>
            <a:endParaRPr lang="en-GB" sz="1600" dirty="0">
              <a:solidFill>
                <a:schemeClr val="tx1">
                  <a:lumMod val="65000"/>
                  <a:lumOff val="35000"/>
                </a:schemeClr>
              </a:solidFill>
              <a:latin typeface="Times New Roman" panose="02020603050405020304" pitchFamily="18" charset="0"/>
              <a:cs typeface="Times New Roman" panose="02020603050405020304" pitchFamily="18" charset="0"/>
            </a:endParaRPr>
          </a:p>
          <a:p>
            <a:r>
              <a:rPr lang="hr-HR" sz="1600" dirty="0">
                <a:solidFill>
                  <a:schemeClr val="tx1">
                    <a:lumMod val="65000"/>
                    <a:lumOff val="35000"/>
                  </a:schemeClr>
                </a:solidFill>
                <a:latin typeface="Times New Roman" panose="02020603050405020304" pitchFamily="18" charset="0"/>
                <a:cs typeface="Times New Roman" panose="02020603050405020304" pitchFamily="18" charset="0"/>
              </a:rPr>
              <a:t>- uvoz usluga							</a:t>
            </a:r>
            <a:r>
              <a:rPr lang="hr-HR" sz="1600" dirty="0" smtClean="0">
                <a:solidFill>
                  <a:schemeClr val="tx1">
                    <a:lumMod val="65000"/>
                    <a:lumOff val="35000"/>
                  </a:schemeClr>
                </a:solidFill>
                <a:latin typeface="Times New Roman" panose="02020603050405020304" pitchFamily="18" charset="0"/>
                <a:cs typeface="Times New Roman" panose="02020603050405020304" pitchFamily="18" charset="0"/>
              </a:rPr>
              <a:t>        -</a:t>
            </a:r>
            <a:r>
              <a:rPr lang="hr-HR" sz="1600" dirty="0">
                <a:solidFill>
                  <a:schemeClr val="tx1">
                    <a:lumMod val="65000"/>
                    <a:lumOff val="35000"/>
                  </a:schemeClr>
                </a:solidFill>
                <a:latin typeface="Times New Roman" panose="02020603050405020304" pitchFamily="18" charset="0"/>
                <a:cs typeface="Times New Roman" panose="02020603050405020304" pitchFamily="18" charset="0"/>
              </a:rPr>
              <a:t>890,8</a:t>
            </a:r>
            <a:endParaRPr lang="en-GB" sz="1600" dirty="0">
              <a:solidFill>
                <a:schemeClr val="tx1">
                  <a:lumMod val="65000"/>
                  <a:lumOff val="35000"/>
                </a:schemeClr>
              </a:solidFill>
              <a:latin typeface="Times New Roman" panose="02020603050405020304" pitchFamily="18" charset="0"/>
              <a:cs typeface="Times New Roman" panose="02020603050405020304" pitchFamily="18" charset="0"/>
            </a:endParaRPr>
          </a:p>
          <a:p>
            <a:r>
              <a:rPr lang="hr-HR" sz="1600" dirty="0">
                <a:solidFill>
                  <a:schemeClr val="tx1">
                    <a:lumMod val="65000"/>
                    <a:lumOff val="35000"/>
                  </a:schemeClr>
                </a:solidFill>
                <a:latin typeface="Times New Roman" panose="02020603050405020304" pitchFamily="18" charset="0"/>
                <a:cs typeface="Times New Roman" panose="02020603050405020304" pitchFamily="18" charset="0"/>
              </a:rPr>
              <a:t>- prilivi po osnovu jednostranih transfera		</a:t>
            </a:r>
            <a:r>
              <a:rPr lang="hr-HR" sz="1600" dirty="0" smtClean="0">
                <a:solidFill>
                  <a:schemeClr val="tx1">
                    <a:lumMod val="65000"/>
                    <a:lumOff val="35000"/>
                  </a:schemeClr>
                </a:solidFill>
                <a:latin typeface="Times New Roman" panose="02020603050405020304" pitchFamily="18" charset="0"/>
                <a:cs typeface="Times New Roman" panose="02020603050405020304" pitchFamily="18" charset="0"/>
              </a:rPr>
              <a:t>       3.616,9</a:t>
            </a:r>
            <a:endParaRPr lang="en-GB" sz="1600" dirty="0">
              <a:solidFill>
                <a:schemeClr val="tx1">
                  <a:lumMod val="65000"/>
                  <a:lumOff val="35000"/>
                </a:schemeClr>
              </a:solidFill>
              <a:latin typeface="Times New Roman" panose="02020603050405020304" pitchFamily="18" charset="0"/>
              <a:cs typeface="Times New Roman" panose="02020603050405020304" pitchFamily="18" charset="0"/>
            </a:endParaRPr>
          </a:p>
          <a:p>
            <a:r>
              <a:rPr lang="hr-HR" sz="1600" dirty="0">
                <a:solidFill>
                  <a:schemeClr val="tx1">
                    <a:lumMod val="65000"/>
                    <a:lumOff val="35000"/>
                  </a:schemeClr>
                </a:solidFill>
                <a:latin typeface="Times New Roman" panose="02020603050405020304" pitchFamily="18" charset="0"/>
                <a:cs typeface="Times New Roman" panose="02020603050405020304" pitchFamily="18" charset="0"/>
              </a:rPr>
              <a:t>- priliv stranih direktnih investicija  				</a:t>
            </a:r>
            <a:r>
              <a:rPr lang="hr-HR" sz="1600" dirty="0" smtClean="0">
                <a:solidFill>
                  <a:schemeClr val="tx1">
                    <a:lumMod val="65000"/>
                    <a:lumOff val="35000"/>
                  </a:schemeClr>
                </a:solidFill>
                <a:latin typeface="Times New Roman" panose="02020603050405020304" pitchFamily="18" charset="0"/>
                <a:cs typeface="Times New Roman" panose="02020603050405020304" pitchFamily="18" charset="0"/>
              </a:rPr>
              <a:t>  </a:t>
            </a:r>
            <a:r>
              <a:rPr lang="it-IT" sz="1600" dirty="0" smtClean="0">
                <a:solidFill>
                  <a:schemeClr val="tx1">
                    <a:lumMod val="65000"/>
                    <a:lumOff val="35000"/>
                  </a:schemeClr>
                </a:solidFill>
                <a:latin typeface="Times New Roman" panose="02020603050405020304" pitchFamily="18" charset="0"/>
                <a:cs typeface="Times New Roman" panose="02020603050405020304" pitchFamily="18" charset="0"/>
              </a:rPr>
              <a:t>705,7</a:t>
            </a:r>
            <a:endParaRPr lang="en-GB" sz="1600" dirty="0">
              <a:solidFill>
                <a:schemeClr val="tx1">
                  <a:lumMod val="65000"/>
                  <a:lumOff val="35000"/>
                </a:schemeClr>
              </a:solidFill>
              <a:latin typeface="Times New Roman" panose="02020603050405020304" pitchFamily="18" charset="0"/>
              <a:cs typeface="Times New Roman" panose="02020603050405020304" pitchFamily="18" charset="0"/>
            </a:endParaRPr>
          </a:p>
          <a:p>
            <a:r>
              <a:rPr lang="hr-HR" sz="1600" dirty="0">
                <a:solidFill>
                  <a:schemeClr val="tx1">
                    <a:lumMod val="65000"/>
                    <a:lumOff val="35000"/>
                  </a:schemeClr>
                </a:solidFill>
                <a:latin typeface="Times New Roman" panose="02020603050405020304" pitchFamily="18" charset="0"/>
                <a:cs typeface="Times New Roman" panose="02020603050405020304" pitchFamily="18" charset="0"/>
              </a:rPr>
              <a:t>- dugoročni krediti dati					</a:t>
            </a:r>
            <a:r>
              <a:rPr lang="hr-HR" sz="1600" dirty="0" smtClean="0">
                <a:solidFill>
                  <a:schemeClr val="tx1">
                    <a:lumMod val="65000"/>
                    <a:lumOff val="35000"/>
                  </a:schemeClr>
                </a:solidFill>
                <a:latin typeface="Times New Roman" panose="02020603050405020304" pitchFamily="18" charset="0"/>
                <a:cs typeface="Times New Roman" panose="02020603050405020304" pitchFamily="18" charset="0"/>
              </a:rPr>
              <a:t>               0</a:t>
            </a:r>
            <a:endParaRPr lang="en-GB" sz="1600" dirty="0">
              <a:solidFill>
                <a:schemeClr val="tx1">
                  <a:lumMod val="65000"/>
                  <a:lumOff val="35000"/>
                </a:schemeClr>
              </a:solidFill>
              <a:latin typeface="Times New Roman" panose="02020603050405020304" pitchFamily="18" charset="0"/>
              <a:cs typeface="Times New Roman" panose="02020603050405020304" pitchFamily="18" charset="0"/>
            </a:endParaRPr>
          </a:p>
          <a:p>
            <a:r>
              <a:rPr lang="hr-HR" sz="1600" dirty="0">
                <a:solidFill>
                  <a:schemeClr val="tx1">
                    <a:lumMod val="65000"/>
                    <a:lumOff val="35000"/>
                  </a:schemeClr>
                </a:solidFill>
                <a:latin typeface="Times New Roman" panose="02020603050405020304" pitchFamily="18" charset="0"/>
                <a:cs typeface="Times New Roman" panose="02020603050405020304" pitchFamily="18" charset="0"/>
              </a:rPr>
              <a:t>- priliv kratkoročnog kapitala				</a:t>
            </a:r>
            <a:r>
              <a:rPr lang="hr-HR" sz="1600" dirty="0" smtClean="0">
                <a:solidFill>
                  <a:schemeClr val="tx1">
                    <a:lumMod val="65000"/>
                    <a:lumOff val="35000"/>
                  </a:schemeClr>
                </a:solidFill>
                <a:latin typeface="Times New Roman" panose="02020603050405020304" pitchFamily="18" charset="0"/>
                <a:cs typeface="Times New Roman" panose="02020603050405020304" pitchFamily="18" charset="0"/>
              </a:rPr>
              <a:t>         1092,4</a:t>
            </a:r>
            <a:endParaRPr lang="en-GB" sz="1600" dirty="0">
              <a:solidFill>
                <a:schemeClr val="tx1">
                  <a:lumMod val="65000"/>
                  <a:lumOff val="35000"/>
                </a:schemeClr>
              </a:solidFill>
              <a:latin typeface="Times New Roman" panose="02020603050405020304" pitchFamily="18" charset="0"/>
              <a:cs typeface="Times New Roman" panose="02020603050405020304" pitchFamily="18" charset="0"/>
            </a:endParaRPr>
          </a:p>
          <a:p>
            <a:r>
              <a:rPr lang="hr-HR" sz="1600" dirty="0">
                <a:solidFill>
                  <a:schemeClr val="tx1">
                    <a:lumMod val="65000"/>
                    <a:lumOff val="35000"/>
                  </a:schemeClr>
                </a:solidFill>
                <a:latin typeface="Times New Roman" panose="02020603050405020304" pitchFamily="18" charset="0"/>
                <a:cs typeface="Times New Roman" panose="02020603050405020304" pitchFamily="18" charset="0"/>
              </a:rPr>
              <a:t>- izvoz usluga							</a:t>
            </a:r>
            <a:r>
              <a:rPr lang="hr-HR" sz="1600" dirty="0" smtClean="0">
                <a:solidFill>
                  <a:schemeClr val="tx1">
                    <a:lumMod val="65000"/>
                    <a:lumOff val="35000"/>
                  </a:schemeClr>
                </a:solidFill>
                <a:latin typeface="Times New Roman" panose="02020603050405020304" pitchFamily="18" charset="0"/>
                <a:cs typeface="Times New Roman" panose="02020603050405020304" pitchFamily="18" charset="0"/>
              </a:rPr>
              <a:t>        1.939,7</a:t>
            </a:r>
            <a:endParaRPr lang="en-GB" sz="1600" dirty="0">
              <a:solidFill>
                <a:schemeClr val="tx1">
                  <a:lumMod val="65000"/>
                  <a:lumOff val="35000"/>
                </a:schemeClr>
              </a:solidFill>
              <a:latin typeface="Times New Roman" panose="02020603050405020304" pitchFamily="18" charset="0"/>
              <a:cs typeface="Times New Roman" panose="02020603050405020304" pitchFamily="18" charset="0"/>
            </a:endParaRPr>
          </a:p>
          <a:p>
            <a:r>
              <a:rPr lang="hr-HR" sz="1600" dirty="0">
                <a:solidFill>
                  <a:schemeClr val="tx1">
                    <a:lumMod val="65000"/>
                    <a:lumOff val="35000"/>
                  </a:schemeClr>
                </a:solidFill>
                <a:latin typeface="Times New Roman" panose="02020603050405020304" pitchFamily="18" charset="0"/>
                <a:cs typeface="Times New Roman" panose="02020603050405020304" pitchFamily="18" charset="0"/>
              </a:rPr>
              <a:t>- rashodi  po osnovu profita, kamata i dividendi		</a:t>
            </a:r>
            <a:r>
              <a:rPr lang="it-IT" sz="1600" dirty="0">
                <a:solidFill>
                  <a:schemeClr val="tx1">
                    <a:lumMod val="65000"/>
                    <a:lumOff val="35000"/>
                  </a:schemeClr>
                </a:solidFill>
                <a:latin typeface="Times New Roman" panose="02020603050405020304" pitchFamily="18" charset="0"/>
                <a:cs typeface="Times New Roman" panose="02020603050405020304" pitchFamily="18" charset="0"/>
              </a:rPr>
              <a:t>-626,8</a:t>
            </a:r>
            <a:endParaRPr lang="en-GB" sz="1600" dirty="0">
              <a:solidFill>
                <a:schemeClr val="tx1">
                  <a:lumMod val="65000"/>
                  <a:lumOff val="35000"/>
                </a:schemeClr>
              </a:solidFill>
              <a:latin typeface="Times New Roman" panose="02020603050405020304" pitchFamily="18" charset="0"/>
              <a:cs typeface="Times New Roman" panose="02020603050405020304" pitchFamily="18" charset="0"/>
            </a:endParaRPr>
          </a:p>
          <a:p>
            <a:r>
              <a:rPr lang="hr-HR" sz="1600" dirty="0">
                <a:solidFill>
                  <a:schemeClr val="tx1">
                    <a:lumMod val="65000"/>
                    <a:lumOff val="35000"/>
                  </a:schemeClr>
                </a:solidFill>
                <a:latin typeface="Times New Roman" panose="02020603050405020304" pitchFamily="18" charset="0"/>
                <a:cs typeface="Times New Roman" panose="02020603050405020304" pitchFamily="18" charset="0"/>
              </a:rPr>
              <a:t>- portfolio investicije u zemlju (priliv)			</a:t>
            </a:r>
            <a:r>
              <a:rPr lang="hr-HR" sz="1600" dirty="0" smtClean="0">
                <a:solidFill>
                  <a:schemeClr val="tx1">
                    <a:lumMod val="65000"/>
                    <a:lumOff val="35000"/>
                  </a:schemeClr>
                </a:solidFill>
                <a:latin typeface="Times New Roman" panose="02020603050405020304" pitchFamily="18" charset="0"/>
                <a:cs typeface="Times New Roman" panose="02020603050405020304" pitchFamily="18" charset="0"/>
              </a:rPr>
              <a:t>              0</a:t>
            </a:r>
            <a:endParaRPr lang="en-GB" sz="1600" dirty="0">
              <a:solidFill>
                <a:schemeClr val="tx1">
                  <a:lumMod val="65000"/>
                  <a:lumOff val="35000"/>
                </a:schemeClr>
              </a:solidFill>
              <a:latin typeface="Times New Roman" panose="02020603050405020304" pitchFamily="18" charset="0"/>
              <a:cs typeface="Times New Roman" panose="02020603050405020304" pitchFamily="18" charset="0"/>
            </a:endParaRPr>
          </a:p>
          <a:p>
            <a:r>
              <a:rPr lang="hr-HR" sz="1600" dirty="0">
                <a:solidFill>
                  <a:schemeClr val="tx1">
                    <a:lumMod val="65000"/>
                    <a:lumOff val="35000"/>
                  </a:schemeClr>
                </a:solidFill>
                <a:latin typeface="Times New Roman" panose="02020603050405020304" pitchFamily="18" charset="0"/>
                <a:cs typeface="Times New Roman" panose="02020603050405020304" pitchFamily="18" charset="0"/>
              </a:rPr>
              <a:t>- dugoročni krediti primljeni					</a:t>
            </a:r>
            <a:r>
              <a:rPr lang="it-IT" sz="1600" dirty="0" smtClean="0">
                <a:solidFill>
                  <a:schemeClr val="tx1">
                    <a:lumMod val="65000"/>
                    <a:lumOff val="35000"/>
                  </a:schemeClr>
                </a:solidFill>
                <a:latin typeface="Times New Roman" panose="02020603050405020304" pitchFamily="18" charset="0"/>
                <a:cs typeface="Times New Roman" panose="02020603050405020304" pitchFamily="18" charset="0"/>
              </a:rPr>
              <a:t>346</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a:t>
            </a:r>
            <a:r>
              <a:rPr lang="it-IT" sz="1600" dirty="0" smtClean="0">
                <a:solidFill>
                  <a:schemeClr val="tx1">
                    <a:lumMod val="65000"/>
                    <a:lumOff val="35000"/>
                  </a:schemeClr>
                </a:solidFill>
                <a:latin typeface="Times New Roman" panose="02020603050405020304" pitchFamily="18" charset="0"/>
                <a:cs typeface="Times New Roman" panose="02020603050405020304" pitchFamily="18" charset="0"/>
              </a:rPr>
              <a:t>9</a:t>
            </a:r>
            <a:endParaRPr lang="en-GB" sz="1600" dirty="0">
              <a:solidFill>
                <a:schemeClr val="tx1">
                  <a:lumMod val="65000"/>
                  <a:lumOff val="35000"/>
                </a:schemeClr>
              </a:solidFill>
              <a:latin typeface="Times New Roman" panose="02020603050405020304" pitchFamily="18" charset="0"/>
              <a:cs typeface="Times New Roman" panose="02020603050405020304" pitchFamily="18" charset="0"/>
            </a:endParaRPr>
          </a:p>
          <a:p>
            <a:r>
              <a:rPr lang="hr-HR" sz="1600" dirty="0">
                <a:solidFill>
                  <a:schemeClr val="tx1">
                    <a:lumMod val="65000"/>
                    <a:lumOff val="35000"/>
                  </a:schemeClr>
                </a:solidFill>
                <a:latin typeface="Times New Roman" panose="02020603050405020304" pitchFamily="18" charset="0"/>
                <a:cs typeface="Times New Roman" panose="02020603050405020304" pitchFamily="18" charset="0"/>
              </a:rPr>
              <a:t>- odliv kratkoročnog kapitala					</a:t>
            </a:r>
            <a:r>
              <a:rPr lang="pl-PL" sz="1600" dirty="0">
                <a:solidFill>
                  <a:schemeClr val="tx1">
                    <a:lumMod val="65000"/>
                    <a:lumOff val="35000"/>
                  </a:schemeClr>
                </a:solidFill>
                <a:latin typeface="Times New Roman" panose="02020603050405020304" pitchFamily="18" charset="0"/>
                <a:cs typeface="Times New Roman" panose="02020603050405020304" pitchFamily="18" charset="0"/>
              </a:rPr>
              <a:t>-</a:t>
            </a:r>
            <a:r>
              <a:rPr lang="pl-PL" sz="1600" dirty="0" smtClean="0">
                <a:solidFill>
                  <a:schemeClr val="tx1">
                    <a:lumMod val="65000"/>
                    <a:lumOff val="35000"/>
                  </a:schemeClr>
                </a:solidFill>
                <a:latin typeface="Times New Roman" panose="02020603050405020304" pitchFamily="18" charset="0"/>
                <a:cs typeface="Times New Roman" panose="02020603050405020304" pitchFamily="18" charset="0"/>
              </a:rPr>
              <a:t>402,2</a:t>
            </a:r>
            <a:endParaRPr lang="en-GB" sz="1600" dirty="0">
              <a:solidFill>
                <a:schemeClr val="tx1">
                  <a:lumMod val="65000"/>
                  <a:lumOff val="35000"/>
                </a:schemeClr>
              </a:solidFill>
              <a:latin typeface="Times New Roman" panose="02020603050405020304" pitchFamily="18" charset="0"/>
              <a:cs typeface="Times New Roman" panose="02020603050405020304" pitchFamily="18" charset="0"/>
            </a:endParaRPr>
          </a:p>
          <a:p>
            <a:r>
              <a:rPr lang="hr-HR" sz="1600" dirty="0">
                <a:solidFill>
                  <a:schemeClr val="tx1">
                    <a:lumMod val="65000"/>
                    <a:lumOff val="35000"/>
                  </a:schemeClr>
                </a:solidFill>
                <a:latin typeface="Times New Roman" panose="02020603050405020304" pitchFamily="18" charset="0"/>
                <a:cs typeface="Times New Roman" panose="02020603050405020304" pitchFamily="18" charset="0"/>
              </a:rPr>
              <a:t>- uvoz robe							</a:t>
            </a:r>
            <a:r>
              <a:rPr lang="hr-HR" sz="1600" dirty="0" smtClean="0">
                <a:solidFill>
                  <a:schemeClr val="tx1">
                    <a:lumMod val="65000"/>
                    <a:lumOff val="35000"/>
                  </a:schemeClr>
                </a:solidFill>
                <a:latin typeface="Times New Roman" panose="02020603050405020304" pitchFamily="18" charset="0"/>
                <a:cs typeface="Times New Roman" panose="02020603050405020304" pitchFamily="18" charset="0"/>
              </a:rPr>
              <a:t>    </a:t>
            </a:r>
            <a:r>
              <a:rPr lang="pl-PL" sz="1600" dirty="0" smtClean="0">
                <a:solidFill>
                  <a:schemeClr val="tx1">
                    <a:lumMod val="65000"/>
                    <a:lumOff val="35000"/>
                  </a:schemeClr>
                </a:solidFill>
                <a:latin typeface="Times New Roman" panose="02020603050405020304" pitchFamily="18" charset="0"/>
                <a:cs typeface="Times New Roman" panose="02020603050405020304" pitchFamily="18" charset="0"/>
              </a:rPr>
              <a:t>-</a:t>
            </a:r>
            <a:r>
              <a:rPr lang="pl-PL" sz="1600" dirty="0">
                <a:solidFill>
                  <a:schemeClr val="tx1">
                    <a:lumMod val="65000"/>
                    <a:lumOff val="35000"/>
                  </a:schemeClr>
                </a:solidFill>
                <a:latin typeface="Times New Roman" panose="02020603050405020304" pitchFamily="18" charset="0"/>
                <a:cs typeface="Times New Roman" panose="02020603050405020304" pitchFamily="18" charset="0"/>
              </a:rPr>
              <a:t>12.373,8</a:t>
            </a:r>
            <a:endParaRPr lang="en-GB" sz="1600" dirty="0">
              <a:solidFill>
                <a:schemeClr val="tx1">
                  <a:lumMod val="65000"/>
                  <a:lumOff val="35000"/>
                </a:schemeClr>
              </a:solidFill>
              <a:latin typeface="Times New Roman" panose="02020603050405020304" pitchFamily="18" charset="0"/>
              <a:cs typeface="Times New Roman" panose="02020603050405020304" pitchFamily="18" charset="0"/>
            </a:endParaRPr>
          </a:p>
          <a:p>
            <a:r>
              <a:rPr lang="pl-PL" sz="1600" dirty="0">
                <a:solidFill>
                  <a:schemeClr val="tx1">
                    <a:lumMod val="65000"/>
                    <a:lumOff val="35000"/>
                  </a:schemeClr>
                </a:solidFill>
                <a:latin typeface="Times New Roman" panose="02020603050405020304" pitchFamily="18" charset="0"/>
                <a:cs typeface="Times New Roman" panose="02020603050405020304" pitchFamily="18" charset="0"/>
              </a:rPr>
              <a:t>- Neto greške i propusti					</a:t>
            </a:r>
            <a:r>
              <a:rPr lang="pl-PL" sz="1600" dirty="0" smtClean="0">
                <a:solidFill>
                  <a:schemeClr val="tx1">
                    <a:lumMod val="65000"/>
                    <a:lumOff val="35000"/>
                  </a:schemeClr>
                </a:solidFill>
                <a:latin typeface="Times New Roman" panose="02020603050405020304" pitchFamily="18" charset="0"/>
                <a:cs typeface="Times New Roman" panose="02020603050405020304" pitchFamily="18" charset="0"/>
              </a:rPr>
              <a:t>            26,0</a:t>
            </a:r>
            <a:endParaRPr lang="en-GB" sz="1600" dirty="0">
              <a:solidFill>
                <a:schemeClr val="tx1">
                  <a:lumMod val="65000"/>
                  <a:lumOff val="35000"/>
                </a:schemeClr>
              </a:solidFill>
              <a:latin typeface="Times New Roman" panose="02020603050405020304" pitchFamily="18" charset="0"/>
              <a:cs typeface="Times New Roman" panose="02020603050405020304" pitchFamily="18" charset="0"/>
            </a:endParaRPr>
          </a:p>
          <a:p>
            <a:pPr algn="just"/>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638061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63</a:t>
            </a:fld>
            <a:endParaRPr lang="en-US" dirty="0"/>
          </a:p>
        </p:txBody>
      </p:sp>
      <p:sp>
        <p:nvSpPr>
          <p:cNvPr id="3" name="Rounded Rectangle 2"/>
          <p:cNvSpPr/>
          <p:nvPr/>
        </p:nvSpPr>
        <p:spPr>
          <a:xfrm>
            <a:off x="194651" y="126819"/>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Platni bilans- struktura platnog bilansa (platni bilans BIH)  </a:t>
            </a:r>
            <a:endParaRPr lang="en-GB" sz="2000" b="1" i="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194651" y="809851"/>
            <a:ext cx="1285210" cy="266396"/>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Rješenje: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058803872"/>
              </p:ext>
            </p:extLst>
          </p:nvPr>
        </p:nvGraphicFramePr>
        <p:xfrm>
          <a:off x="1089890" y="1076258"/>
          <a:ext cx="5957454" cy="5546206"/>
        </p:xfrm>
        <a:graphic>
          <a:graphicData uri="http://schemas.openxmlformats.org/drawingml/2006/table">
            <a:tbl>
              <a:tblPr/>
              <a:tblGrid>
                <a:gridCol w="3977802">
                  <a:extLst>
                    <a:ext uri="{9D8B030D-6E8A-4147-A177-3AD203B41FA5}">
                      <a16:colId xmlns:a16="http://schemas.microsoft.com/office/drawing/2014/main" val="768126842"/>
                    </a:ext>
                  </a:extLst>
                </a:gridCol>
                <a:gridCol w="1091583">
                  <a:extLst>
                    <a:ext uri="{9D8B030D-6E8A-4147-A177-3AD203B41FA5}">
                      <a16:colId xmlns:a16="http://schemas.microsoft.com/office/drawing/2014/main" val="761526642"/>
                    </a:ext>
                  </a:extLst>
                </a:gridCol>
                <a:gridCol w="888069">
                  <a:extLst>
                    <a:ext uri="{9D8B030D-6E8A-4147-A177-3AD203B41FA5}">
                      <a16:colId xmlns:a16="http://schemas.microsoft.com/office/drawing/2014/main" val="1018329355"/>
                    </a:ext>
                  </a:extLst>
                </a:gridCol>
              </a:tblGrid>
              <a:tr h="222963">
                <a:tc>
                  <a:txBody>
                    <a:bodyPr/>
                    <a:lstStyle/>
                    <a:p>
                      <a:pPr algn="l" fontAlgn="b"/>
                      <a:r>
                        <a:rPr lang="en-GB" sz="1200" b="1" i="1" u="none" strike="noStrike" dirty="0" err="1">
                          <a:solidFill>
                            <a:srgbClr val="000000"/>
                          </a:solidFill>
                          <a:effectLst/>
                          <a:latin typeface="Calibri" panose="020F0502020204030204" pitchFamily="34" charset="0"/>
                        </a:rPr>
                        <a:t>Transakcije</a:t>
                      </a:r>
                      <a:r>
                        <a:rPr lang="en-GB" sz="1200" b="1" i="1" u="none" strike="noStrike" dirty="0">
                          <a:solidFill>
                            <a:srgbClr val="000000"/>
                          </a:solidFill>
                          <a:effectLst/>
                          <a:latin typeface="Calibri" panose="020F0502020204030204" pitchFamily="34" charset="0"/>
                        </a:rPr>
                        <a:t> u </a:t>
                      </a:r>
                      <a:r>
                        <a:rPr lang="en-GB" sz="1200" b="1" i="1" u="none" strike="noStrike" dirty="0" err="1">
                          <a:solidFill>
                            <a:srgbClr val="000000"/>
                          </a:solidFill>
                          <a:effectLst/>
                          <a:latin typeface="Calibri" panose="020F0502020204030204" pitchFamily="34" charset="0"/>
                        </a:rPr>
                        <a:t>milionima</a:t>
                      </a:r>
                      <a:r>
                        <a:rPr lang="en-GB" sz="1200" b="1" i="1" u="none" strike="noStrike" dirty="0">
                          <a:solidFill>
                            <a:srgbClr val="000000"/>
                          </a:solidFill>
                          <a:effectLst/>
                          <a:latin typeface="Calibri" panose="020F0502020204030204" pitchFamily="34" charset="0"/>
                        </a:rPr>
                        <a:t> KM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l" fontAlgn="b"/>
                      <a:r>
                        <a:rPr lang="en-GB" sz="1200" b="1" i="1" u="none" strike="noStrike">
                          <a:solidFill>
                            <a:srgbClr val="000000"/>
                          </a:solidFill>
                          <a:effectLst/>
                          <a:latin typeface="Calibri" panose="020F0502020204030204" pitchFamily="34" charset="0"/>
                        </a:rPr>
                        <a:t>Debitne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l" fontAlgn="b"/>
                      <a:r>
                        <a:rPr lang="en-GB" sz="1200" b="1" i="1" u="none" strike="noStrike">
                          <a:solidFill>
                            <a:srgbClr val="000000"/>
                          </a:solidFill>
                          <a:effectLst/>
                          <a:latin typeface="Calibri" panose="020F0502020204030204" pitchFamily="34" charset="0"/>
                        </a:rPr>
                        <a:t>Kreditne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11731289"/>
                  </a:ext>
                </a:extLst>
              </a:tr>
              <a:tr h="222963">
                <a:tc>
                  <a:txBody>
                    <a:bodyPr/>
                    <a:lstStyle/>
                    <a:p>
                      <a:pPr algn="l" fontAlgn="b"/>
                      <a:r>
                        <a:rPr lang="en-GB" sz="1200" b="0" i="0" u="none" strike="noStrike" dirty="0" err="1">
                          <a:solidFill>
                            <a:srgbClr val="000000"/>
                          </a:solidFill>
                          <a:effectLst/>
                          <a:latin typeface="Calibri" panose="020F0502020204030204" pitchFamily="34" charset="0"/>
                        </a:rPr>
                        <a:t>Izvoz</a:t>
                      </a:r>
                      <a:r>
                        <a:rPr lang="en-GB" sz="1200" b="0" i="0" u="none" strike="noStrike" dirty="0">
                          <a:solidFill>
                            <a:srgbClr val="000000"/>
                          </a:solidFill>
                          <a:effectLst/>
                          <a:latin typeface="Calibri" panose="020F0502020204030204" pitchFamily="34" charset="0"/>
                        </a:rPr>
                        <a:t> robe</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0" i="0" u="none" strike="noStrike">
                          <a:solidFill>
                            <a:srgbClr val="000000"/>
                          </a:solidFill>
                          <a:effectLst/>
                          <a:latin typeface="Calibri" panose="020F0502020204030204" pitchFamily="34" charset="0"/>
                        </a:rPr>
                        <a:t>5.711,50</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3005683"/>
                  </a:ext>
                </a:extLst>
              </a:tr>
              <a:tr h="222963">
                <a:tc>
                  <a:txBody>
                    <a:bodyPr/>
                    <a:lstStyle/>
                    <a:p>
                      <a:pPr algn="l" fontAlgn="b"/>
                      <a:r>
                        <a:rPr lang="en-GB" sz="1200" b="0" i="0" u="none" strike="noStrike" dirty="0" err="1">
                          <a:solidFill>
                            <a:srgbClr val="000000"/>
                          </a:solidFill>
                          <a:effectLst/>
                          <a:latin typeface="Calibri" panose="020F0502020204030204" pitchFamily="34" charset="0"/>
                        </a:rPr>
                        <a:t>uvoz</a:t>
                      </a:r>
                      <a:r>
                        <a:rPr lang="en-GB" sz="1200" b="0" i="0" u="none" strike="noStrike" dirty="0">
                          <a:solidFill>
                            <a:srgbClr val="000000"/>
                          </a:solidFill>
                          <a:effectLst/>
                          <a:latin typeface="Calibri" panose="020F0502020204030204" pitchFamily="34" charset="0"/>
                        </a:rPr>
                        <a:t> robe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0" i="0" u="none" strike="noStrike">
                          <a:solidFill>
                            <a:srgbClr val="000000"/>
                          </a:solidFill>
                          <a:effectLst/>
                          <a:latin typeface="Calibri" panose="020F0502020204030204" pitchFamily="34" charset="0"/>
                        </a:rPr>
                        <a:t>-12.373,80</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5794008"/>
                  </a:ext>
                </a:extLst>
              </a:tr>
              <a:tr h="222963">
                <a:tc>
                  <a:txBody>
                    <a:bodyPr/>
                    <a:lstStyle/>
                    <a:p>
                      <a:pPr algn="l" fontAlgn="b"/>
                      <a:r>
                        <a:rPr lang="en-GB" sz="1200" b="1" i="1" u="none" strike="noStrike" dirty="0" err="1">
                          <a:solidFill>
                            <a:srgbClr val="000000"/>
                          </a:solidFill>
                          <a:effectLst/>
                          <a:latin typeface="Calibri" panose="020F0502020204030204" pitchFamily="34" charset="0"/>
                        </a:rPr>
                        <a:t>Saldo</a:t>
                      </a:r>
                      <a:r>
                        <a:rPr lang="en-GB" sz="1200" b="1" i="1" u="none" strike="noStrike" dirty="0">
                          <a:solidFill>
                            <a:srgbClr val="000000"/>
                          </a:solidFill>
                          <a:effectLst/>
                          <a:latin typeface="Calibri" panose="020F0502020204030204" pitchFamily="34" charset="0"/>
                        </a:rPr>
                        <a:t> </a:t>
                      </a:r>
                      <a:r>
                        <a:rPr lang="en-GB" sz="1200" b="1" i="1" u="none" strike="noStrike" dirty="0" err="1">
                          <a:solidFill>
                            <a:srgbClr val="000000"/>
                          </a:solidFill>
                          <a:effectLst/>
                          <a:latin typeface="Calibri" panose="020F0502020204030204" pitchFamily="34" charset="0"/>
                        </a:rPr>
                        <a:t>robni</a:t>
                      </a:r>
                      <a:r>
                        <a:rPr lang="en-GB" sz="1200" b="1" i="1" u="none" strike="noStrike" dirty="0">
                          <a:solidFill>
                            <a:srgbClr val="000000"/>
                          </a:solidFill>
                          <a:effectLst/>
                          <a:latin typeface="Calibri" panose="020F0502020204030204" pitchFamily="34" charset="0"/>
                        </a:rPr>
                        <a:t> </a:t>
                      </a:r>
                      <a:r>
                        <a:rPr lang="en-GB" sz="1200" b="1" i="1" u="none" strike="noStrike" dirty="0" err="1">
                          <a:solidFill>
                            <a:srgbClr val="000000"/>
                          </a:solidFill>
                          <a:effectLst/>
                          <a:latin typeface="Calibri" panose="020F0502020204030204" pitchFamily="34" charset="0"/>
                        </a:rPr>
                        <a:t>bilans</a:t>
                      </a:r>
                      <a:r>
                        <a:rPr lang="en-GB" sz="1200" b="1" i="1" u="none" strike="noStrike" dirty="0">
                          <a:solidFill>
                            <a:srgbClr val="000000"/>
                          </a:solidFill>
                          <a:effectLst/>
                          <a:latin typeface="Calibri" panose="020F0502020204030204" pitchFamily="34"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GB" sz="1200" b="0" i="0" u="none" strike="noStrike">
                          <a:solidFill>
                            <a:srgbClr val="000000"/>
                          </a:solidFill>
                          <a:effectLst/>
                          <a:latin typeface="Calibri" panose="020F0502020204030204" pitchFamily="34"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GB" sz="1200" b="1" i="0" u="none" strike="noStrike">
                          <a:solidFill>
                            <a:srgbClr val="000000"/>
                          </a:solidFill>
                          <a:effectLst/>
                          <a:latin typeface="Calibri" panose="020F0502020204030204" pitchFamily="34" charset="0"/>
                        </a:rPr>
                        <a:t>-6.662,30</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824361244"/>
                  </a:ext>
                </a:extLst>
              </a:tr>
              <a:tr h="222963">
                <a:tc>
                  <a:txBody>
                    <a:bodyPr/>
                    <a:lstStyle/>
                    <a:p>
                      <a:pPr algn="l" fontAlgn="b"/>
                      <a:r>
                        <a:rPr lang="en-GB" sz="1200" b="0" i="0" u="none" strike="noStrike" dirty="0" err="1">
                          <a:solidFill>
                            <a:srgbClr val="000000"/>
                          </a:solidFill>
                          <a:effectLst/>
                          <a:latin typeface="Calibri" panose="020F0502020204030204" pitchFamily="34" charset="0"/>
                        </a:rPr>
                        <a:t>Izvoz</a:t>
                      </a:r>
                      <a:r>
                        <a:rPr lang="en-GB" sz="1200" b="0" i="0" u="none" strike="noStrike" dirty="0">
                          <a:solidFill>
                            <a:srgbClr val="000000"/>
                          </a:solidFill>
                          <a:effectLst/>
                          <a:latin typeface="Calibri" panose="020F0502020204030204" pitchFamily="34" charset="0"/>
                        </a:rPr>
                        <a:t> </a:t>
                      </a:r>
                      <a:r>
                        <a:rPr lang="en-GB" sz="1200" b="0" i="0" u="none" strike="noStrike" dirty="0" err="1">
                          <a:solidFill>
                            <a:srgbClr val="000000"/>
                          </a:solidFill>
                          <a:effectLst/>
                          <a:latin typeface="Calibri" panose="020F0502020204030204" pitchFamily="34" charset="0"/>
                        </a:rPr>
                        <a:t>usluga</a:t>
                      </a:r>
                      <a:endParaRPr lang="en-GB" sz="1200" b="0" i="0" u="none" strike="noStrike" dirty="0">
                        <a:solidFill>
                          <a:srgbClr val="000000"/>
                        </a:solidFill>
                        <a:effectLst/>
                        <a:latin typeface="Calibri" panose="020F0502020204030204" pitchFamily="34" charset="0"/>
                      </a:endParaRP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0" i="0" u="none" strike="noStrike">
                          <a:solidFill>
                            <a:srgbClr val="000000"/>
                          </a:solidFill>
                          <a:effectLst/>
                          <a:latin typeface="Calibri" panose="020F0502020204030204" pitchFamily="34" charset="0"/>
                        </a:rPr>
                        <a:t>1.939,70</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2334137"/>
                  </a:ext>
                </a:extLst>
              </a:tr>
              <a:tr h="222963">
                <a:tc>
                  <a:txBody>
                    <a:bodyPr/>
                    <a:lstStyle/>
                    <a:p>
                      <a:pPr algn="l" fontAlgn="b"/>
                      <a:r>
                        <a:rPr lang="en-GB" sz="1200" b="0" i="0" u="none" strike="noStrike">
                          <a:solidFill>
                            <a:srgbClr val="000000"/>
                          </a:solidFill>
                          <a:effectLst/>
                          <a:latin typeface="Calibri" panose="020F0502020204030204" pitchFamily="34" charset="0"/>
                        </a:rPr>
                        <a:t>Uvoz usluga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0" i="0" u="none" strike="noStrike">
                          <a:solidFill>
                            <a:srgbClr val="000000"/>
                          </a:solidFill>
                          <a:effectLst/>
                          <a:latin typeface="Calibri" panose="020F0502020204030204" pitchFamily="34" charset="0"/>
                        </a:rPr>
                        <a:t>-890,80</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5750339"/>
                  </a:ext>
                </a:extLst>
              </a:tr>
              <a:tr h="222963">
                <a:tc>
                  <a:txBody>
                    <a:bodyPr/>
                    <a:lstStyle/>
                    <a:p>
                      <a:pPr algn="l" fontAlgn="b"/>
                      <a:r>
                        <a:rPr lang="it-IT" sz="1200" b="0" i="0" u="none" strike="noStrike" dirty="0">
                          <a:solidFill>
                            <a:srgbClr val="000000"/>
                          </a:solidFill>
                          <a:effectLst/>
                          <a:latin typeface="Calibri" panose="020F0502020204030204" pitchFamily="34" charset="0"/>
                        </a:rPr>
                        <a:t>Prihodi po osnovu profita, kamati dividendi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0" i="0" u="none" strike="noStrike">
                          <a:solidFill>
                            <a:srgbClr val="000000"/>
                          </a:solidFill>
                          <a:effectLst/>
                          <a:latin typeface="Calibri" panose="020F0502020204030204" pitchFamily="34" charset="0"/>
                        </a:rPr>
                        <a:t>1.136,10</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1073624"/>
                  </a:ext>
                </a:extLst>
              </a:tr>
              <a:tr h="222963">
                <a:tc>
                  <a:txBody>
                    <a:bodyPr/>
                    <a:lstStyle/>
                    <a:p>
                      <a:pPr algn="l" fontAlgn="b"/>
                      <a:r>
                        <a:rPr lang="it-IT" sz="1200" b="0" i="0" u="none" strike="noStrike" dirty="0">
                          <a:solidFill>
                            <a:srgbClr val="000000"/>
                          </a:solidFill>
                          <a:effectLst/>
                          <a:latin typeface="Calibri" panose="020F0502020204030204" pitchFamily="34" charset="0"/>
                        </a:rPr>
                        <a:t>Rashodi po osnovu profita, kamati, dividendi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0" i="0" u="none" strike="noStrike">
                          <a:solidFill>
                            <a:srgbClr val="000000"/>
                          </a:solidFill>
                          <a:effectLst/>
                          <a:latin typeface="Calibri" panose="020F0502020204030204" pitchFamily="34" charset="0"/>
                        </a:rPr>
                        <a:t>-626,80</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8900893"/>
                  </a:ext>
                </a:extLst>
              </a:tr>
              <a:tr h="418057">
                <a:tc>
                  <a:txBody>
                    <a:bodyPr/>
                    <a:lstStyle/>
                    <a:p>
                      <a:pPr algn="l" fontAlgn="b"/>
                      <a:r>
                        <a:rPr lang="en-GB" sz="1200" b="1" i="1" u="none" strike="noStrike" dirty="0" err="1">
                          <a:solidFill>
                            <a:srgbClr val="000000"/>
                          </a:solidFill>
                          <a:effectLst/>
                          <a:latin typeface="Calibri" panose="020F0502020204030204" pitchFamily="34" charset="0"/>
                        </a:rPr>
                        <a:t>Saldo</a:t>
                      </a:r>
                      <a:r>
                        <a:rPr lang="en-GB" sz="1200" b="1" i="1" u="none" strike="noStrike" dirty="0">
                          <a:solidFill>
                            <a:srgbClr val="000000"/>
                          </a:solidFill>
                          <a:effectLst/>
                          <a:latin typeface="Calibri" panose="020F0502020204030204" pitchFamily="34" charset="0"/>
                        </a:rPr>
                        <a:t> </a:t>
                      </a:r>
                      <a:r>
                        <a:rPr lang="en-GB" sz="1200" b="1" i="1" u="none" strike="noStrike" dirty="0" err="1">
                          <a:solidFill>
                            <a:srgbClr val="000000"/>
                          </a:solidFill>
                          <a:effectLst/>
                          <a:latin typeface="Calibri" panose="020F0502020204030204" pitchFamily="34" charset="0"/>
                        </a:rPr>
                        <a:t>spoljne</a:t>
                      </a:r>
                      <a:r>
                        <a:rPr lang="en-GB" sz="1200" b="1" i="1" u="none" strike="noStrike" dirty="0">
                          <a:solidFill>
                            <a:srgbClr val="000000"/>
                          </a:solidFill>
                          <a:effectLst/>
                          <a:latin typeface="Calibri" panose="020F0502020204030204" pitchFamily="34" charset="0"/>
                        </a:rPr>
                        <a:t> </a:t>
                      </a:r>
                      <a:r>
                        <a:rPr lang="en-GB" sz="1200" b="1" i="1" u="none" strike="noStrike" dirty="0" err="1">
                          <a:solidFill>
                            <a:srgbClr val="000000"/>
                          </a:solidFill>
                          <a:effectLst/>
                          <a:latin typeface="Calibri" panose="020F0502020204030204" pitchFamily="34" charset="0"/>
                        </a:rPr>
                        <a:t>trgovine</a:t>
                      </a:r>
                      <a:r>
                        <a:rPr lang="en-GB" sz="1200" b="1" i="1" u="none" strike="noStrike" dirty="0">
                          <a:solidFill>
                            <a:srgbClr val="000000"/>
                          </a:solidFill>
                          <a:effectLst/>
                          <a:latin typeface="Calibri" panose="020F0502020204030204" pitchFamily="34" charset="0"/>
                        </a:rPr>
                        <a:t> (</a:t>
                      </a:r>
                      <a:r>
                        <a:rPr lang="en-GB" sz="1200" b="1" i="1" u="none" strike="noStrike" dirty="0" err="1">
                          <a:solidFill>
                            <a:srgbClr val="000000"/>
                          </a:solidFill>
                          <a:effectLst/>
                          <a:latin typeface="Calibri" panose="020F0502020204030204" pitchFamily="34" charset="0"/>
                        </a:rPr>
                        <a:t>spoljnotrgovinski</a:t>
                      </a:r>
                      <a:r>
                        <a:rPr lang="en-GB" sz="1200" b="1" i="1" u="none" strike="noStrike" dirty="0">
                          <a:solidFill>
                            <a:srgbClr val="000000"/>
                          </a:solidFill>
                          <a:effectLst/>
                          <a:latin typeface="Calibri" panose="020F0502020204030204" pitchFamily="34" charset="0"/>
                        </a:rPr>
                        <a:t> </a:t>
                      </a:r>
                      <a:r>
                        <a:rPr lang="en-GB" sz="1200" b="1" i="1" u="none" strike="noStrike" dirty="0" err="1">
                          <a:solidFill>
                            <a:srgbClr val="000000"/>
                          </a:solidFill>
                          <a:effectLst/>
                          <a:latin typeface="Calibri" panose="020F0502020204030204" pitchFamily="34" charset="0"/>
                        </a:rPr>
                        <a:t>bilans</a:t>
                      </a:r>
                      <a:r>
                        <a:rPr lang="en-GB" sz="1200" b="1" i="1" u="none" strike="noStrike" dirty="0">
                          <a:solidFill>
                            <a:srgbClr val="000000"/>
                          </a:solidFill>
                          <a:effectLst/>
                          <a:latin typeface="Calibri" panose="020F0502020204030204" pitchFamily="34"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GB" sz="1200" b="0" i="0" u="none" strike="noStrike">
                          <a:solidFill>
                            <a:srgbClr val="000000"/>
                          </a:solidFill>
                          <a:effectLst/>
                          <a:latin typeface="Calibri" panose="020F0502020204030204" pitchFamily="34"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GB" sz="1200" b="1" i="0" u="none" strike="noStrike">
                          <a:solidFill>
                            <a:srgbClr val="000000"/>
                          </a:solidFill>
                          <a:effectLst/>
                          <a:latin typeface="Calibri" panose="020F0502020204030204" pitchFamily="34" charset="0"/>
                        </a:rPr>
                        <a:t>-5.104,10</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385780810"/>
                  </a:ext>
                </a:extLst>
              </a:tr>
              <a:tr h="222963">
                <a:tc>
                  <a:txBody>
                    <a:bodyPr/>
                    <a:lstStyle/>
                    <a:p>
                      <a:pPr algn="l" fontAlgn="b"/>
                      <a:r>
                        <a:rPr lang="en-GB" sz="1200" b="0" i="0" u="none" strike="noStrike">
                          <a:solidFill>
                            <a:srgbClr val="000000"/>
                          </a:solidFill>
                          <a:effectLst/>
                          <a:latin typeface="Calibri" panose="020F0502020204030204" pitchFamily="34" charset="0"/>
                        </a:rPr>
                        <a:t>Prilivi po osnovu jednostranih transfera</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0" i="0" u="none" strike="noStrike">
                          <a:solidFill>
                            <a:srgbClr val="000000"/>
                          </a:solidFill>
                          <a:effectLst/>
                          <a:latin typeface="Calibri" panose="020F0502020204030204" pitchFamily="34" charset="0"/>
                        </a:rPr>
                        <a:t>3.616,90</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2572685"/>
                  </a:ext>
                </a:extLst>
              </a:tr>
              <a:tr h="222963">
                <a:tc>
                  <a:txBody>
                    <a:bodyPr/>
                    <a:lstStyle/>
                    <a:p>
                      <a:pPr algn="l" fontAlgn="b"/>
                      <a:r>
                        <a:rPr lang="pl-PL" sz="1200" b="0" i="0" u="none" strike="noStrike" dirty="0">
                          <a:solidFill>
                            <a:srgbClr val="000000"/>
                          </a:solidFill>
                          <a:effectLst/>
                          <a:latin typeface="Calibri" panose="020F0502020204030204" pitchFamily="34" charset="0"/>
                        </a:rPr>
                        <a:t>Odlivi po osnovu jednostranih transfera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0" i="0" u="none" strike="noStrike">
                          <a:solidFill>
                            <a:srgbClr val="000000"/>
                          </a:solidFill>
                          <a:effectLst/>
                          <a:latin typeface="Calibri" panose="020F0502020204030204" pitchFamily="34" charset="0"/>
                        </a:rPr>
                        <a:t>-319,90</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2898627"/>
                  </a:ext>
                </a:extLst>
              </a:tr>
              <a:tr h="222963">
                <a:tc>
                  <a:txBody>
                    <a:bodyPr/>
                    <a:lstStyle/>
                    <a:p>
                      <a:pPr algn="l" fontAlgn="b"/>
                      <a:r>
                        <a:rPr lang="en-GB" sz="1200" b="1" i="1" u="none" strike="noStrike" dirty="0" err="1">
                          <a:solidFill>
                            <a:srgbClr val="000000"/>
                          </a:solidFill>
                          <a:effectLst/>
                          <a:latin typeface="Calibri" panose="020F0502020204030204" pitchFamily="34" charset="0"/>
                        </a:rPr>
                        <a:t>Saldo</a:t>
                      </a:r>
                      <a:r>
                        <a:rPr lang="en-GB" sz="1200" b="1" i="1" u="none" strike="noStrike" dirty="0">
                          <a:solidFill>
                            <a:srgbClr val="000000"/>
                          </a:solidFill>
                          <a:effectLst/>
                          <a:latin typeface="Calibri" panose="020F0502020204030204" pitchFamily="34" charset="0"/>
                        </a:rPr>
                        <a:t> </a:t>
                      </a:r>
                      <a:r>
                        <a:rPr lang="en-GB" sz="1200" b="1" i="1" u="none" strike="noStrike" dirty="0" err="1">
                          <a:solidFill>
                            <a:srgbClr val="000000"/>
                          </a:solidFill>
                          <a:effectLst/>
                          <a:latin typeface="Calibri" panose="020F0502020204030204" pitchFamily="34" charset="0"/>
                        </a:rPr>
                        <a:t>tekući</a:t>
                      </a:r>
                      <a:r>
                        <a:rPr lang="en-GB" sz="1200" b="1" i="1" u="none" strike="noStrike" dirty="0">
                          <a:solidFill>
                            <a:srgbClr val="000000"/>
                          </a:solidFill>
                          <a:effectLst/>
                          <a:latin typeface="Calibri" panose="020F0502020204030204" pitchFamily="34" charset="0"/>
                        </a:rPr>
                        <a:t> </a:t>
                      </a:r>
                      <a:r>
                        <a:rPr lang="en-GB" sz="1200" b="1" i="1" u="none" strike="noStrike" dirty="0" err="1">
                          <a:solidFill>
                            <a:srgbClr val="000000"/>
                          </a:solidFill>
                          <a:effectLst/>
                          <a:latin typeface="Calibri" panose="020F0502020204030204" pitchFamily="34" charset="0"/>
                        </a:rPr>
                        <a:t>bilans</a:t>
                      </a:r>
                      <a:r>
                        <a:rPr lang="en-GB" sz="1200" b="1" i="1" u="none" strike="noStrike" dirty="0">
                          <a:solidFill>
                            <a:srgbClr val="000000"/>
                          </a:solidFill>
                          <a:effectLst/>
                          <a:latin typeface="Calibri" panose="020F0502020204030204" pitchFamily="34"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GB" sz="1200" b="0" i="0" u="none" strike="noStrike">
                          <a:solidFill>
                            <a:srgbClr val="000000"/>
                          </a:solidFill>
                          <a:effectLst/>
                          <a:latin typeface="Calibri" panose="020F0502020204030204" pitchFamily="34"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GB" sz="1200" b="1" i="0" u="none" strike="noStrike">
                          <a:solidFill>
                            <a:srgbClr val="000000"/>
                          </a:solidFill>
                          <a:effectLst/>
                          <a:latin typeface="Calibri" panose="020F0502020204030204" pitchFamily="34" charset="0"/>
                        </a:rPr>
                        <a:t>-1.807,10</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338713845"/>
                  </a:ext>
                </a:extLst>
              </a:tr>
              <a:tr h="222963">
                <a:tc>
                  <a:txBody>
                    <a:bodyPr/>
                    <a:lstStyle/>
                    <a:p>
                      <a:pPr algn="l" fontAlgn="b"/>
                      <a:r>
                        <a:rPr lang="en-GB" sz="1200" b="0" i="0" u="none" strike="noStrike">
                          <a:solidFill>
                            <a:srgbClr val="000000"/>
                          </a:solidFill>
                          <a:effectLst/>
                          <a:latin typeface="Calibri" panose="020F0502020204030204" pitchFamily="34" charset="0"/>
                        </a:rPr>
                        <a:t>Priliv stranih direktnih investicija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dirty="0">
                          <a:solidFill>
                            <a:srgbClr val="000000"/>
                          </a:solidFill>
                          <a:effectLst/>
                          <a:latin typeface="Calibri" panose="020F0502020204030204" pitchFamily="34"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0" i="0" u="none" strike="noStrike">
                          <a:solidFill>
                            <a:srgbClr val="000000"/>
                          </a:solidFill>
                          <a:effectLst/>
                          <a:latin typeface="Calibri" panose="020F0502020204030204" pitchFamily="34" charset="0"/>
                        </a:rPr>
                        <a:t>705,70</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1426266"/>
                  </a:ext>
                </a:extLst>
              </a:tr>
              <a:tr h="222963">
                <a:tc>
                  <a:txBody>
                    <a:bodyPr/>
                    <a:lstStyle/>
                    <a:p>
                      <a:pPr algn="l" fontAlgn="b"/>
                      <a:r>
                        <a:rPr lang="en-GB" sz="1200" b="0" i="0" u="none" strike="noStrike">
                          <a:solidFill>
                            <a:srgbClr val="000000"/>
                          </a:solidFill>
                          <a:effectLst/>
                          <a:latin typeface="Calibri" panose="020F0502020204030204" pitchFamily="34" charset="0"/>
                        </a:rPr>
                        <a:t>Odliv  stranih direktnih investicija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0" i="0" u="none" strike="noStrike" dirty="0">
                          <a:solidFill>
                            <a:srgbClr val="000000"/>
                          </a:solidFill>
                          <a:effectLst/>
                          <a:latin typeface="Calibri" panose="020F0502020204030204" pitchFamily="34" charset="0"/>
                        </a:rPr>
                        <a:t>-6,40</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9213647"/>
                  </a:ext>
                </a:extLst>
              </a:tr>
              <a:tr h="222963">
                <a:tc>
                  <a:txBody>
                    <a:bodyPr/>
                    <a:lstStyle/>
                    <a:p>
                      <a:pPr algn="l" fontAlgn="b"/>
                      <a:r>
                        <a:rPr lang="en-GB" sz="1200" b="0" i="0" u="none" strike="noStrike">
                          <a:solidFill>
                            <a:srgbClr val="000000"/>
                          </a:solidFill>
                          <a:effectLst/>
                          <a:latin typeface="Calibri" panose="020F0502020204030204" pitchFamily="34" charset="0"/>
                        </a:rPr>
                        <a:t>Portfolio investicije u zemlju (priliv)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dirty="0">
                          <a:solidFill>
                            <a:srgbClr val="000000"/>
                          </a:solidFill>
                          <a:effectLst/>
                          <a:latin typeface="Calibri" panose="020F0502020204030204" pitchFamily="34"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0" i="0" u="none" strike="noStrike">
                          <a:solidFill>
                            <a:srgbClr val="000000"/>
                          </a:solidFill>
                          <a:effectLst/>
                          <a:latin typeface="Calibri" panose="020F0502020204030204" pitchFamily="34" charset="0"/>
                        </a:rPr>
                        <a:t>0,00</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5999654"/>
                  </a:ext>
                </a:extLst>
              </a:tr>
              <a:tr h="222963">
                <a:tc>
                  <a:txBody>
                    <a:bodyPr/>
                    <a:lstStyle/>
                    <a:p>
                      <a:pPr algn="l" fontAlgn="b"/>
                      <a:r>
                        <a:rPr lang="en-GB" sz="1200" b="0" i="0" u="none" strike="noStrike">
                          <a:solidFill>
                            <a:srgbClr val="000000"/>
                          </a:solidFill>
                          <a:effectLst/>
                          <a:latin typeface="Calibri" panose="020F0502020204030204" pitchFamily="34" charset="0"/>
                        </a:rPr>
                        <a:t>Portfolio investicije u inostranstvo  (odliv)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0" i="0" u="none" strike="noStrike" dirty="0">
                          <a:solidFill>
                            <a:srgbClr val="000000"/>
                          </a:solidFill>
                          <a:effectLst/>
                          <a:latin typeface="Calibri" panose="020F0502020204030204" pitchFamily="34" charset="0"/>
                        </a:rPr>
                        <a:t>-37,70</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1764737"/>
                  </a:ext>
                </a:extLst>
              </a:tr>
              <a:tr h="222963">
                <a:tc>
                  <a:txBody>
                    <a:bodyPr/>
                    <a:lstStyle/>
                    <a:p>
                      <a:pPr algn="l" fontAlgn="b"/>
                      <a:r>
                        <a:rPr lang="en-GB" sz="1200" b="0" i="0" u="none" strike="noStrike">
                          <a:solidFill>
                            <a:srgbClr val="000000"/>
                          </a:solidFill>
                          <a:effectLst/>
                          <a:latin typeface="Calibri" panose="020F0502020204030204" pitchFamily="34" charset="0"/>
                        </a:rPr>
                        <a:t>Dugoročni dati krediti</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0" i="0" u="none" strike="noStrike" dirty="0">
                          <a:solidFill>
                            <a:srgbClr val="000000"/>
                          </a:solidFill>
                          <a:effectLst/>
                          <a:latin typeface="Calibri" panose="020F0502020204030204" pitchFamily="34" charset="0"/>
                        </a:rPr>
                        <a:t>0,00</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6896467"/>
                  </a:ext>
                </a:extLst>
              </a:tr>
              <a:tr h="222963">
                <a:tc>
                  <a:txBody>
                    <a:bodyPr/>
                    <a:lstStyle/>
                    <a:p>
                      <a:pPr algn="l" fontAlgn="b"/>
                      <a:r>
                        <a:rPr lang="en-GB" sz="1200" b="0" i="0" u="none" strike="noStrike">
                          <a:solidFill>
                            <a:srgbClr val="000000"/>
                          </a:solidFill>
                          <a:effectLst/>
                          <a:latin typeface="Calibri" panose="020F0502020204030204" pitchFamily="34" charset="0"/>
                        </a:rPr>
                        <a:t>Dugoročni krediti primljeni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dirty="0">
                          <a:solidFill>
                            <a:srgbClr val="000000"/>
                          </a:solidFill>
                          <a:effectLst/>
                          <a:latin typeface="Calibri" panose="020F0502020204030204" pitchFamily="34"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0" i="0" u="none" strike="noStrike">
                          <a:solidFill>
                            <a:srgbClr val="000000"/>
                          </a:solidFill>
                          <a:effectLst/>
                          <a:latin typeface="Calibri" panose="020F0502020204030204" pitchFamily="34" charset="0"/>
                        </a:rPr>
                        <a:t>346,90</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1511830"/>
                  </a:ext>
                </a:extLst>
              </a:tr>
              <a:tr h="222963">
                <a:tc>
                  <a:txBody>
                    <a:bodyPr/>
                    <a:lstStyle/>
                    <a:p>
                      <a:pPr algn="l" fontAlgn="b"/>
                      <a:r>
                        <a:rPr lang="en-GB" sz="1200" b="1" i="1" u="none" strike="noStrike">
                          <a:solidFill>
                            <a:srgbClr val="000000"/>
                          </a:solidFill>
                          <a:effectLst/>
                          <a:latin typeface="Calibri" panose="020F0502020204030204" pitchFamily="34" charset="0"/>
                        </a:rPr>
                        <a:t>Saldo osnovni bilans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GB" sz="1200" b="1" i="1" u="none" strike="noStrike" dirty="0">
                          <a:solidFill>
                            <a:srgbClr val="000000"/>
                          </a:solidFill>
                          <a:effectLst/>
                          <a:latin typeface="Calibri" panose="020F0502020204030204" pitchFamily="34"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GB" sz="1200" b="1" i="1" u="none" strike="noStrike">
                          <a:solidFill>
                            <a:srgbClr val="000000"/>
                          </a:solidFill>
                          <a:effectLst/>
                          <a:latin typeface="Calibri" panose="020F0502020204030204" pitchFamily="34" charset="0"/>
                        </a:rPr>
                        <a:t>-798,60</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458832008"/>
                  </a:ext>
                </a:extLst>
              </a:tr>
              <a:tr h="222963">
                <a:tc>
                  <a:txBody>
                    <a:bodyPr/>
                    <a:lstStyle/>
                    <a:p>
                      <a:pPr algn="l" fontAlgn="b"/>
                      <a:r>
                        <a:rPr lang="en-GB" sz="1200" b="0" i="0" u="none" strike="noStrike">
                          <a:solidFill>
                            <a:srgbClr val="000000"/>
                          </a:solidFill>
                          <a:effectLst/>
                          <a:latin typeface="Calibri" panose="020F0502020204030204" pitchFamily="34" charset="0"/>
                        </a:rPr>
                        <a:t>Odliv kratkoročnog kapitala</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0" i="0" u="none" strike="noStrike" dirty="0">
                          <a:solidFill>
                            <a:srgbClr val="000000"/>
                          </a:solidFill>
                          <a:effectLst/>
                          <a:latin typeface="Calibri" panose="020F0502020204030204" pitchFamily="34" charset="0"/>
                        </a:rPr>
                        <a:t>-402,20</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0063917"/>
                  </a:ext>
                </a:extLst>
              </a:tr>
              <a:tr h="222963">
                <a:tc>
                  <a:txBody>
                    <a:bodyPr/>
                    <a:lstStyle/>
                    <a:p>
                      <a:pPr algn="l" fontAlgn="b"/>
                      <a:r>
                        <a:rPr lang="en-GB" sz="1200" b="0" i="0" u="none" strike="noStrike">
                          <a:solidFill>
                            <a:srgbClr val="000000"/>
                          </a:solidFill>
                          <a:effectLst/>
                          <a:latin typeface="Calibri" panose="020F0502020204030204" pitchFamily="34" charset="0"/>
                        </a:rPr>
                        <a:t>Priliv kratkoročnog kapitala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dirty="0">
                          <a:solidFill>
                            <a:srgbClr val="000000"/>
                          </a:solidFill>
                          <a:effectLst/>
                          <a:latin typeface="Calibri" panose="020F0502020204030204" pitchFamily="34"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0" i="0" u="none" strike="noStrike">
                          <a:solidFill>
                            <a:srgbClr val="000000"/>
                          </a:solidFill>
                          <a:effectLst/>
                          <a:latin typeface="Calibri" panose="020F0502020204030204" pitchFamily="34" charset="0"/>
                        </a:rPr>
                        <a:t>1.092,40</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7576561"/>
                  </a:ext>
                </a:extLst>
              </a:tr>
              <a:tr h="222963">
                <a:tc>
                  <a:txBody>
                    <a:bodyPr/>
                    <a:lstStyle/>
                    <a:p>
                      <a:pPr algn="l" fontAlgn="b"/>
                      <a:r>
                        <a:rPr lang="en-GB" sz="1200" b="0" i="0" u="none" strike="noStrike">
                          <a:solidFill>
                            <a:srgbClr val="000000"/>
                          </a:solidFill>
                          <a:effectLst/>
                          <a:latin typeface="Calibri" panose="020F0502020204030204" pitchFamily="34" charset="0"/>
                        </a:rPr>
                        <a:t>Neto greške i propusti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dirty="0">
                          <a:solidFill>
                            <a:srgbClr val="000000"/>
                          </a:solidFill>
                          <a:effectLst/>
                          <a:latin typeface="Calibri" panose="020F0502020204030204" pitchFamily="34"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0" i="0" u="none" strike="noStrike" dirty="0">
                          <a:solidFill>
                            <a:srgbClr val="000000"/>
                          </a:solidFill>
                          <a:effectLst/>
                          <a:latin typeface="Calibri" panose="020F0502020204030204" pitchFamily="34" charset="0"/>
                        </a:rPr>
                        <a:t>26,00</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2787067"/>
                  </a:ext>
                </a:extLst>
              </a:tr>
              <a:tr h="222963">
                <a:tc>
                  <a:txBody>
                    <a:bodyPr/>
                    <a:lstStyle/>
                    <a:p>
                      <a:pPr algn="l" fontAlgn="b"/>
                      <a:r>
                        <a:rPr lang="en-GB" sz="1200" b="1" i="1" u="none" strike="noStrike">
                          <a:solidFill>
                            <a:srgbClr val="000000"/>
                          </a:solidFill>
                          <a:effectLst/>
                          <a:latin typeface="Calibri" panose="020F0502020204030204" pitchFamily="34" charset="0"/>
                        </a:rPr>
                        <a:t>Saldo platni bilans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GB" sz="1200" b="1" i="1" u="none" strike="noStrike">
                          <a:solidFill>
                            <a:srgbClr val="000000"/>
                          </a:solidFill>
                          <a:effectLst/>
                          <a:latin typeface="Calibri" panose="020F0502020204030204" pitchFamily="34"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GB" sz="1200" b="1" i="1" u="none" strike="noStrike" dirty="0">
                          <a:solidFill>
                            <a:srgbClr val="000000"/>
                          </a:solidFill>
                          <a:effectLst/>
                          <a:latin typeface="Calibri" panose="020F0502020204030204" pitchFamily="34" charset="0"/>
                        </a:rPr>
                        <a:t>-82,40</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089959524"/>
                  </a:ext>
                </a:extLst>
              </a:tr>
              <a:tr h="222963">
                <a:tc>
                  <a:txBody>
                    <a:bodyPr/>
                    <a:lstStyle/>
                    <a:p>
                      <a:pPr algn="l" fontAlgn="b"/>
                      <a:r>
                        <a:rPr lang="en-GB" sz="1200" b="0" i="0" u="none" strike="noStrike">
                          <a:solidFill>
                            <a:srgbClr val="000000"/>
                          </a:solidFill>
                          <a:effectLst/>
                          <a:latin typeface="Calibri" panose="020F0502020204030204" pitchFamily="34" charset="0"/>
                        </a:rPr>
                        <a:t>monetarne rezerve - odliv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1" i="0" u="none" strike="noStrike" dirty="0">
                          <a:solidFill>
                            <a:srgbClr val="000000"/>
                          </a:solidFill>
                          <a:effectLst/>
                          <a:latin typeface="Calibri" panose="020F0502020204030204" pitchFamily="34" charset="0"/>
                        </a:rPr>
                        <a:t>82,40</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8195028"/>
                  </a:ext>
                </a:extLst>
              </a:tr>
            </a:tbl>
          </a:graphicData>
        </a:graphic>
      </p:graphicFrame>
    </p:spTree>
    <p:extLst>
      <p:ext uri="{BB962C8B-B14F-4D97-AF65-F5344CB8AC3E}">
        <p14:creationId xmlns:p14="http://schemas.microsoft.com/office/powerpoint/2010/main" val="209862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64</a:t>
            </a:fld>
            <a:endParaRPr lang="en-US" dirty="0"/>
          </a:p>
        </p:txBody>
      </p:sp>
      <p:sp>
        <p:nvSpPr>
          <p:cNvPr id="5" name="Rounded Rectangle 4"/>
          <p:cNvSpPr/>
          <p:nvPr/>
        </p:nvSpPr>
        <p:spPr>
          <a:xfrm>
            <a:off x="194651" y="126819"/>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Platni bilans- primjeri (platni bilans SAD)  </a:t>
            </a:r>
            <a:endParaRPr lang="en-GB" sz="2000" b="1" i="1" dirty="0">
              <a:solidFill>
                <a:schemeClr val="bg2">
                  <a:lumMod val="25000"/>
                </a:schemeClr>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651" y="886441"/>
            <a:ext cx="566434" cy="702573"/>
          </a:xfrm>
          <a:prstGeom prst="rect">
            <a:avLst/>
          </a:prstGeom>
        </p:spPr>
      </p:pic>
      <p:sp>
        <p:nvSpPr>
          <p:cNvPr id="7" name="Title 1"/>
          <p:cNvSpPr txBox="1">
            <a:spLocks/>
          </p:cNvSpPr>
          <p:nvPr/>
        </p:nvSpPr>
        <p:spPr>
          <a:xfrm>
            <a:off x="897641" y="1031371"/>
            <a:ext cx="7714478" cy="954447"/>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Primjer PB SAD:  –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3" name="Rectangle 2"/>
          <p:cNvSpPr/>
          <p:nvPr/>
        </p:nvSpPr>
        <p:spPr>
          <a:xfrm>
            <a:off x="897641" y="1424929"/>
            <a:ext cx="7714478" cy="5262979"/>
          </a:xfrm>
          <a:prstGeom prst="rect">
            <a:avLst/>
          </a:prstGeom>
        </p:spPr>
        <p:txBody>
          <a:bodyPr wrap="square">
            <a:spAutoFit/>
          </a:bodyPr>
          <a:lstStyle/>
          <a:p>
            <a:pPr>
              <a:spcAft>
                <a:spcPts val="0"/>
              </a:spcAft>
            </a:pPr>
            <a:r>
              <a:rPr lang="sr-Cyrl-CS" sz="1600" dirty="0">
                <a:latin typeface="Times New Roman" panose="02020603050405020304" pitchFamily="18" charset="0"/>
                <a:ea typeface="Times New Roman" panose="02020603050405020304" pitchFamily="18" charset="0"/>
              </a:rPr>
              <a:t>Дат је скраћени преглед трансакција платног биланса САД-а на крају 200</a:t>
            </a:r>
            <a:r>
              <a:rPr lang="hr-HR" sz="1600" dirty="0">
                <a:latin typeface="Times New Roman" panose="02020603050405020304" pitchFamily="18" charset="0"/>
                <a:ea typeface="Times New Roman" panose="02020603050405020304" pitchFamily="18" charset="0"/>
              </a:rPr>
              <a:t>8</a:t>
            </a:r>
            <a:r>
              <a:rPr lang="sr-Cyrl-CS" sz="1600" dirty="0">
                <a:latin typeface="Times New Roman" panose="02020603050405020304" pitchFamily="18" charset="0"/>
                <a:ea typeface="Times New Roman" panose="02020603050405020304" pitchFamily="18" charset="0"/>
              </a:rPr>
              <a:t>. године. ( у милионима $): </a:t>
            </a:r>
            <a:endParaRPr lang="en-GB" sz="1600" dirty="0">
              <a:latin typeface="Times New Roman" panose="02020603050405020304" pitchFamily="18" charset="0"/>
              <a:ea typeface="Times New Roman" panose="02020603050405020304" pitchFamily="18" charset="0"/>
            </a:endParaRPr>
          </a:p>
          <a:p>
            <a:pPr>
              <a:spcAft>
                <a:spcPts val="0"/>
              </a:spcAft>
            </a:pPr>
            <a:r>
              <a:rPr lang="hr-HR" sz="1600" dirty="0">
                <a:latin typeface="Times New Roman" panose="02020603050405020304" pitchFamily="18" charset="0"/>
                <a:ea typeface="Times New Roman" panose="02020603050405020304" pitchFamily="18" charset="0"/>
              </a:rPr>
              <a:t> </a:t>
            </a:r>
            <a:endParaRPr lang="en-GB" sz="1600" dirty="0">
              <a:latin typeface="Times New Roman" panose="02020603050405020304" pitchFamily="18" charset="0"/>
              <a:ea typeface="Times New Roman" panose="02020603050405020304" pitchFamily="18" charset="0"/>
            </a:endParaRPr>
          </a:p>
          <a:p>
            <a:pPr marL="342900" lvl="0" indent="-342900">
              <a:spcAft>
                <a:spcPts val="0"/>
              </a:spcAft>
              <a:buFont typeface="Wingdings" panose="05000000000000000000" pitchFamily="2" charset="2"/>
              <a:buChar char=""/>
              <a:tabLst>
                <a:tab pos="457200" algn="l"/>
              </a:tabLst>
            </a:pPr>
            <a:r>
              <a:rPr lang="sr-Cyrl-CS" sz="1600" dirty="0">
                <a:latin typeface="Times New Roman" panose="02020603050405020304" pitchFamily="18" charset="0"/>
                <a:ea typeface="Times New Roman" panose="02020603050405020304" pitchFamily="18" charset="0"/>
              </a:rPr>
              <a:t>извоз робе </a:t>
            </a:r>
            <a:r>
              <a:rPr lang="hr-HR" sz="1600" dirty="0">
                <a:latin typeface="Times New Roman" panose="02020603050405020304" pitchFamily="18" charset="0"/>
                <a:ea typeface="Times New Roman" panose="02020603050405020304" pitchFamily="18" charset="0"/>
              </a:rPr>
              <a:t>	   	</a:t>
            </a:r>
            <a:r>
              <a:rPr lang="ru-RU" sz="1600" dirty="0">
                <a:latin typeface="Times New Roman" panose="02020603050405020304" pitchFamily="18" charset="0"/>
                <a:ea typeface="Times New Roman" panose="02020603050405020304" pitchFamily="18" charset="0"/>
              </a:rPr>
              <a:t>1.291.371</a:t>
            </a:r>
            <a:endParaRPr lang="en-GB" sz="1600" dirty="0">
              <a:latin typeface="Times New Roman" panose="02020603050405020304" pitchFamily="18" charset="0"/>
              <a:ea typeface="Times New Roman" panose="02020603050405020304" pitchFamily="18" charset="0"/>
            </a:endParaRPr>
          </a:p>
          <a:p>
            <a:pPr marL="342900" lvl="0" indent="-342900">
              <a:spcAft>
                <a:spcPts val="0"/>
              </a:spcAft>
              <a:buFont typeface="Wingdings" panose="05000000000000000000" pitchFamily="2" charset="2"/>
              <a:buChar char=""/>
              <a:tabLst>
                <a:tab pos="457200" algn="l"/>
              </a:tabLst>
            </a:pPr>
            <a:r>
              <a:rPr lang="sr-Cyrl-CS" sz="1600" dirty="0">
                <a:latin typeface="Times New Roman" panose="02020603050405020304" pitchFamily="18" charset="0"/>
                <a:ea typeface="Times New Roman" panose="02020603050405020304" pitchFamily="18" charset="0"/>
              </a:rPr>
              <a:t>увоз робе </a:t>
            </a:r>
            <a:r>
              <a:rPr lang="hr-HR" sz="1600" dirty="0">
                <a:latin typeface="Times New Roman" panose="02020603050405020304" pitchFamily="18" charset="0"/>
                <a:ea typeface="Times New Roman" panose="02020603050405020304" pitchFamily="18" charset="0"/>
              </a:rPr>
              <a:t>		</a:t>
            </a:r>
            <a:r>
              <a:rPr lang="ru-RU" sz="1600" dirty="0">
                <a:latin typeface="Times New Roman" panose="02020603050405020304" pitchFamily="18" charset="0"/>
                <a:ea typeface="Times New Roman" panose="02020603050405020304" pitchFamily="18" charset="0"/>
              </a:rPr>
              <a:t>-2</a:t>
            </a:r>
            <a:r>
              <a:rPr lang="hr-HR" sz="1600" dirty="0">
                <a:latin typeface="Times New Roman" panose="02020603050405020304" pitchFamily="18" charset="0"/>
                <a:ea typeface="Times New Roman" panose="02020603050405020304" pitchFamily="18" charset="0"/>
              </a:rPr>
              <a:t>.</a:t>
            </a:r>
            <a:r>
              <a:rPr lang="ru-RU" sz="1600" dirty="0">
                <a:latin typeface="Times New Roman" panose="02020603050405020304" pitchFamily="18" charset="0"/>
                <a:ea typeface="Times New Roman" panose="02020603050405020304" pitchFamily="18" charset="0"/>
              </a:rPr>
              <a:t>112</a:t>
            </a:r>
            <a:r>
              <a:rPr lang="hr-HR" sz="1600" dirty="0">
                <a:latin typeface="Times New Roman" panose="02020603050405020304" pitchFamily="18" charset="0"/>
                <a:ea typeface="Times New Roman" panose="02020603050405020304" pitchFamily="18" charset="0"/>
              </a:rPr>
              <a:t>.</a:t>
            </a:r>
            <a:r>
              <a:rPr lang="ru-RU" sz="1600" dirty="0">
                <a:latin typeface="Times New Roman" panose="02020603050405020304" pitchFamily="18" charset="0"/>
                <a:ea typeface="Times New Roman" panose="02020603050405020304" pitchFamily="18" charset="0"/>
              </a:rPr>
              <a:t>196</a:t>
            </a:r>
            <a:endParaRPr lang="en-GB" sz="1600" dirty="0">
              <a:latin typeface="Times New Roman" panose="02020603050405020304" pitchFamily="18" charset="0"/>
              <a:ea typeface="Times New Roman" panose="02020603050405020304" pitchFamily="18" charset="0"/>
            </a:endParaRPr>
          </a:p>
          <a:p>
            <a:pPr marL="342900" lvl="0" indent="-342900">
              <a:spcAft>
                <a:spcPts val="0"/>
              </a:spcAft>
              <a:buFont typeface="Wingdings" panose="05000000000000000000" pitchFamily="2" charset="2"/>
              <a:buChar char=""/>
              <a:tabLst>
                <a:tab pos="457200" algn="l"/>
              </a:tabLst>
            </a:pPr>
            <a:r>
              <a:rPr lang="sr-Cyrl-CS" sz="1600" dirty="0">
                <a:latin typeface="Times New Roman" panose="02020603050405020304" pitchFamily="18" charset="0"/>
                <a:ea typeface="Times New Roman" panose="02020603050405020304" pitchFamily="18" charset="0"/>
              </a:rPr>
              <a:t>извоз услуга 	</a:t>
            </a:r>
            <a:r>
              <a:rPr lang="hr-HR" sz="1600" dirty="0">
                <a:latin typeface="Times New Roman" panose="02020603050405020304" pitchFamily="18" charset="0"/>
                <a:ea typeface="Times New Roman" panose="02020603050405020304" pitchFamily="18" charset="0"/>
              </a:rPr>
              <a:t>	</a:t>
            </a:r>
            <a:r>
              <a:rPr lang="ru-RU" sz="1600" dirty="0">
                <a:latin typeface="Times New Roman" panose="02020603050405020304" pitchFamily="18" charset="0"/>
                <a:ea typeface="Times New Roman" panose="02020603050405020304" pitchFamily="18" charset="0"/>
              </a:rPr>
              <a:t>544.414</a:t>
            </a:r>
            <a:endParaRPr lang="en-GB" sz="1600" dirty="0">
              <a:latin typeface="Times New Roman" panose="02020603050405020304" pitchFamily="18" charset="0"/>
              <a:ea typeface="Times New Roman" panose="02020603050405020304" pitchFamily="18" charset="0"/>
            </a:endParaRPr>
          </a:p>
          <a:p>
            <a:pPr marL="342900" lvl="0" indent="-342900">
              <a:spcAft>
                <a:spcPts val="0"/>
              </a:spcAft>
              <a:buFont typeface="Wingdings" panose="05000000000000000000" pitchFamily="2" charset="2"/>
              <a:buChar char=""/>
              <a:tabLst>
                <a:tab pos="457200" algn="l"/>
              </a:tabLst>
            </a:pPr>
            <a:r>
              <a:rPr lang="sr-Cyrl-CS" sz="1600" dirty="0">
                <a:latin typeface="Times New Roman" panose="02020603050405020304" pitchFamily="18" charset="0"/>
                <a:ea typeface="Times New Roman" panose="02020603050405020304" pitchFamily="18" charset="0"/>
              </a:rPr>
              <a:t>увоз услуга </a:t>
            </a:r>
            <a:r>
              <a:rPr lang="hr-HR" sz="1600" dirty="0">
                <a:latin typeface="Times New Roman" panose="02020603050405020304" pitchFamily="18" charset="0"/>
                <a:ea typeface="Times New Roman" panose="02020603050405020304" pitchFamily="18" charset="0"/>
              </a:rPr>
              <a:t>		</a:t>
            </a:r>
            <a:r>
              <a:rPr lang="en-US" sz="1600" dirty="0">
                <a:latin typeface="Times New Roman" panose="02020603050405020304" pitchFamily="18" charset="0"/>
                <a:ea typeface="Times New Roman" panose="02020603050405020304" pitchFamily="18" charset="0"/>
              </a:rPr>
              <a:t>-404.719</a:t>
            </a:r>
            <a:endParaRPr lang="en-GB" sz="1600" dirty="0">
              <a:latin typeface="Times New Roman" panose="02020603050405020304" pitchFamily="18" charset="0"/>
              <a:ea typeface="Times New Roman" panose="02020603050405020304" pitchFamily="18" charset="0"/>
            </a:endParaRPr>
          </a:p>
          <a:p>
            <a:pPr marL="342900" lvl="0" indent="-342900">
              <a:spcAft>
                <a:spcPts val="0"/>
              </a:spcAft>
              <a:buFont typeface="Wingdings" panose="05000000000000000000" pitchFamily="2" charset="2"/>
              <a:buChar char=""/>
              <a:tabLst>
                <a:tab pos="457200" algn="l"/>
              </a:tabLst>
            </a:pPr>
            <a:r>
              <a:rPr lang="sr-Cyrl-CS" sz="1600" dirty="0">
                <a:latin typeface="Times New Roman" panose="02020603050405020304" pitchFamily="18" charset="0"/>
                <a:ea typeface="Times New Roman" panose="02020603050405020304" pitchFamily="18" charset="0"/>
              </a:rPr>
              <a:t>приходи по основу камата, профита и дивиденди 		</a:t>
            </a:r>
            <a:r>
              <a:rPr lang="ru-RU" sz="1600" dirty="0">
                <a:latin typeface="Times New Roman" panose="02020603050405020304" pitchFamily="18" charset="0"/>
                <a:ea typeface="Times New Roman" panose="02020603050405020304" pitchFamily="18" charset="0"/>
              </a:rPr>
              <a:t>755</a:t>
            </a:r>
            <a:r>
              <a:rPr lang="hr-HR" sz="1600" dirty="0">
                <a:latin typeface="Times New Roman" panose="02020603050405020304" pitchFamily="18" charset="0"/>
                <a:ea typeface="Times New Roman" panose="02020603050405020304" pitchFamily="18" charset="0"/>
              </a:rPr>
              <a:t>.</a:t>
            </a:r>
            <a:r>
              <a:rPr lang="ru-RU" sz="1600" dirty="0">
                <a:latin typeface="Times New Roman" panose="02020603050405020304" pitchFamily="18" charset="0"/>
                <a:ea typeface="Times New Roman" panose="02020603050405020304" pitchFamily="18" charset="0"/>
              </a:rPr>
              <a:t>468</a:t>
            </a:r>
            <a:endParaRPr lang="en-GB" sz="1600" dirty="0">
              <a:latin typeface="Times New Roman" panose="02020603050405020304" pitchFamily="18" charset="0"/>
              <a:ea typeface="Times New Roman" panose="02020603050405020304" pitchFamily="18" charset="0"/>
            </a:endParaRPr>
          </a:p>
          <a:p>
            <a:pPr marL="342900" lvl="0" indent="-342900">
              <a:spcAft>
                <a:spcPts val="0"/>
              </a:spcAft>
              <a:buFont typeface="Wingdings" panose="05000000000000000000" pitchFamily="2" charset="2"/>
              <a:buChar char=""/>
              <a:tabLst>
                <a:tab pos="457200" algn="l"/>
              </a:tabLst>
            </a:pPr>
            <a:r>
              <a:rPr lang="sr-Cyrl-CS" sz="1600" dirty="0">
                <a:latin typeface="Times New Roman" panose="02020603050405020304" pitchFamily="18" charset="0"/>
                <a:ea typeface="Times New Roman" panose="02020603050405020304" pitchFamily="18" charset="0"/>
              </a:rPr>
              <a:t>расходи основу камата, профита и дивиденди 	</a:t>
            </a:r>
            <a:r>
              <a:rPr lang="hr-HR" sz="1600" dirty="0">
                <a:latin typeface="Times New Roman" panose="02020603050405020304" pitchFamily="18" charset="0"/>
                <a:ea typeface="Times New Roman" panose="02020603050405020304" pitchFamily="18" charset="0"/>
              </a:rPr>
              <a:t>		</a:t>
            </a:r>
            <a:r>
              <a:rPr lang="ru-RU" sz="1600" dirty="0">
                <a:latin typeface="Times New Roman" panose="02020603050405020304" pitchFamily="18" charset="0"/>
                <a:ea typeface="Times New Roman" panose="02020603050405020304" pitchFamily="18" charset="0"/>
              </a:rPr>
              <a:t>-627</a:t>
            </a:r>
            <a:r>
              <a:rPr lang="hr-HR" sz="1600" dirty="0">
                <a:latin typeface="Times New Roman" panose="02020603050405020304" pitchFamily="18" charset="0"/>
                <a:ea typeface="Times New Roman" panose="02020603050405020304" pitchFamily="18" charset="0"/>
              </a:rPr>
              <a:t>.</a:t>
            </a:r>
            <a:r>
              <a:rPr lang="ru-RU" sz="1600" dirty="0">
                <a:latin typeface="Times New Roman" panose="02020603050405020304" pitchFamily="18" charset="0"/>
                <a:ea typeface="Times New Roman" panose="02020603050405020304" pitchFamily="18" charset="0"/>
              </a:rPr>
              <a:t>891</a:t>
            </a:r>
            <a:endParaRPr lang="en-GB" sz="1600" dirty="0">
              <a:latin typeface="Times New Roman" panose="02020603050405020304" pitchFamily="18" charset="0"/>
              <a:ea typeface="Times New Roman" panose="02020603050405020304" pitchFamily="18" charset="0"/>
            </a:endParaRPr>
          </a:p>
          <a:p>
            <a:pPr marL="342900" lvl="0" indent="-342900">
              <a:spcAft>
                <a:spcPts val="0"/>
              </a:spcAft>
              <a:buFont typeface="Wingdings" panose="05000000000000000000" pitchFamily="2" charset="2"/>
              <a:buChar char=""/>
              <a:tabLst>
                <a:tab pos="457200" algn="l"/>
              </a:tabLst>
            </a:pPr>
            <a:r>
              <a:rPr lang="sr-Cyrl-CS" sz="1600" dirty="0">
                <a:latin typeface="Times New Roman" panose="02020603050405020304" pitchFamily="18" charset="0"/>
                <a:ea typeface="Times New Roman" panose="02020603050405020304" pitchFamily="18" charset="0"/>
              </a:rPr>
              <a:t>приливи по основу једностраних треансфера 	</a:t>
            </a:r>
            <a:r>
              <a:rPr lang="hr-HR" sz="1600" dirty="0">
                <a:latin typeface="Times New Roman" panose="02020603050405020304" pitchFamily="18" charset="0"/>
                <a:ea typeface="Times New Roman" panose="02020603050405020304" pitchFamily="18" charset="0"/>
              </a:rPr>
              <a:t>		111.611</a:t>
            </a:r>
            <a:endParaRPr lang="en-GB" sz="1600" dirty="0">
              <a:latin typeface="Times New Roman" panose="02020603050405020304" pitchFamily="18" charset="0"/>
              <a:ea typeface="Times New Roman" panose="02020603050405020304" pitchFamily="18" charset="0"/>
            </a:endParaRPr>
          </a:p>
          <a:p>
            <a:pPr marL="342900" lvl="0" indent="-342900">
              <a:spcAft>
                <a:spcPts val="0"/>
              </a:spcAft>
              <a:buFont typeface="Wingdings" panose="05000000000000000000" pitchFamily="2" charset="2"/>
              <a:buChar char=""/>
              <a:tabLst>
                <a:tab pos="457200" algn="l"/>
              </a:tabLst>
            </a:pPr>
            <a:r>
              <a:rPr lang="sr-Cyrl-CS" sz="1600" dirty="0">
                <a:latin typeface="Times New Roman" panose="02020603050405020304" pitchFamily="18" charset="0"/>
                <a:ea typeface="Times New Roman" panose="02020603050405020304" pitchFamily="18" charset="0"/>
              </a:rPr>
              <a:t>одливи по основу једностраних треансфера 	</a:t>
            </a:r>
            <a:r>
              <a:rPr lang="hr-HR" sz="1600" dirty="0">
                <a:latin typeface="Times New Roman" panose="02020603050405020304" pitchFamily="18" charset="0"/>
                <a:ea typeface="Times New Roman" panose="02020603050405020304" pitchFamily="18" charset="0"/>
              </a:rPr>
              <a:t>		-231.324</a:t>
            </a:r>
            <a:endParaRPr lang="en-GB" sz="1600" dirty="0">
              <a:latin typeface="Times New Roman" panose="02020603050405020304" pitchFamily="18" charset="0"/>
              <a:ea typeface="Times New Roman" panose="02020603050405020304" pitchFamily="18" charset="0"/>
            </a:endParaRPr>
          </a:p>
          <a:p>
            <a:pPr marL="342900" lvl="0" indent="-342900">
              <a:spcAft>
                <a:spcPts val="0"/>
              </a:spcAft>
              <a:buFont typeface="Wingdings" panose="05000000000000000000" pitchFamily="2" charset="2"/>
              <a:buChar char=""/>
              <a:tabLst>
                <a:tab pos="457200" algn="l"/>
              </a:tabLst>
            </a:pPr>
            <a:r>
              <a:rPr lang="sr-Cyrl-CS" sz="1600" dirty="0">
                <a:latin typeface="Times New Roman" panose="02020603050405020304" pitchFamily="18" charset="0"/>
                <a:ea typeface="Times New Roman" panose="02020603050405020304" pitchFamily="18" charset="0"/>
              </a:rPr>
              <a:t>приливи по основу директних инвестиција у земљи 	</a:t>
            </a:r>
            <a:r>
              <a:rPr lang="hr-HR" sz="1600" dirty="0">
                <a:latin typeface="Times New Roman" panose="02020603050405020304" pitchFamily="18" charset="0"/>
                <a:ea typeface="Times New Roman" panose="02020603050405020304" pitchFamily="18" charset="0"/>
              </a:rPr>
              <a:t>	</a:t>
            </a:r>
            <a:r>
              <a:rPr lang="ru-RU" sz="1600" dirty="0">
                <a:latin typeface="Times New Roman" panose="02020603050405020304" pitchFamily="18" charset="0"/>
                <a:ea typeface="Times New Roman" panose="02020603050405020304" pitchFamily="18" charset="0"/>
              </a:rPr>
              <a:t>325</a:t>
            </a:r>
            <a:r>
              <a:rPr lang="hr-HR" sz="1600" dirty="0">
                <a:latin typeface="Times New Roman" panose="02020603050405020304" pitchFamily="18" charset="0"/>
                <a:ea typeface="Times New Roman" panose="02020603050405020304" pitchFamily="18" charset="0"/>
              </a:rPr>
              <a:t>.</a:t>
            </a:r>
            <a:r>
              <a:rPr lang="ru-RU" sz="1600" dirty="0">
                <a:latin typeface="Times New Roman" panose="02020603050405020304" pitchFamily="18" charset="0"/>
                <a:ea typeface="Times New Roman" panose="02020603050405020304" pitchFamily="18" charset="0"/>
              </a:rPr>
              <a:t>254</a:t>
            </a:r>
            <a:endParaRPr lang="en-GB" sz="1600" dirty="0">
              <a:latin typeface="Times New Roman" panose="02020603050405020304" pitchFamily="18" charset="0"/>
              <a:ea typeface="Times New Roman" panose="02020603050405020304" pitchFamily="18" charset="0"/>
            </a:endParaRPr>
          </a:p>
          <a:p>
            <a:pPr marL="342900" lvl="0" indent="-342900">
              <a:spcAft>
                <a:spcPts val="0"/>
              </a:spcAft>
              <a:buFont typeface="Wingdings" panose="05000000000000000000" pitchFamily="2" charset="2"/>
              <a:buChar char=""/>
              <a:tabLst>
                <a:tab pos="457200" algn="l"/>
              </a:tabLst>
            </a:pPr>
            <a:r>
              <a:rPr lang="sr-Cyrl-CS" sz="1600" dirty="0">
                <a:latin typeface="Times New Roman" panose="02020603050405020304" pitchFamily="18" charset="0"/>
                <a:ea typeface="Times New Roman" panose="02020603050405020304" pitchFamily="18" charset="0"/>
              </a:rPr>
              <a:t>одливи по основу директних инвестиција резидената у иностранству </a:t>
            </a:r>
            <a:r>
              <a:rPr lang="ru-RU" sz="1600" dirty="0">
                <a:latin typeface="Times New Roman" panose="02020603050405020304" pitchFamily="18" charset="0"/>
                <a:ea typeface="Times New Roman" panose="02020603050405020304" pitchFamily="18" charset="0"/>
              </a:rPr>
              <a:t>-317.835</a:t>
            </a:r>
            <a:endParaRPr lang="en-GB" sz="1600" dirty="0">
              <a:latin typeface="Times New Roman" panose="02020603050405020304" pitchFamily="18" charset="0"/>
              <a:ea typeface="Times New Roman" panose="02020603050405020304" pitchFamily="18" charset="0"/>
            </a:endParaRPr>
          </a:p>
          <a:p>
            <a:pPr marL="342900" lvl="0" indent="-342900">
              <a:spcAft>
                <a:spcPts val="0"/>
              </a:spcAft>
              <a:buFont typeface="Wingdings" panose="05000000000000000000" pitchFamily="2" charset="2"/>
              <a:buChar char=""/>
              <a:tabLst>
                <a:tab pos="457200" algn="l"/>
              </a:tabLst>
            </a:pPr>
            <a:r>
              <a:rPr lang="sr-Cyrl-CS" sz="1600" dirty="0">
                <a:latin typeface="Times New Roman" panose="02020603050405020304" pitchFamily="18" charset="0"/>
                <a:ea typeface="Times New Roman" panose="02020603050405020304" pitchFamily="18" charset="0"/>
              </a:rPr>
              <a:t>приливи по основу портфолио инвестиција у земљи 			</a:t>
            </a:r>
            <a:r>
              <a:rPr lang="ru-RU" sz="1600" dirty="0">
                <a:latin typeface="Times New Roman" panose="02020603050405020304" pitchFamily="18" charset="0"/>
                <a:ea typeface="Times New Roman" panose="02020603050405020304" pitchFamily="18" charset="0"/>
              </a:rPr>
              <a:t>307</a:t>
            </a:r>
            <a:r>
              <a:rPr lang="hr-HR" sz="1600" dirty="0">
                <a:latin typeface="Times New Roman" panose="02020603050405020304" pitchFamily="18" charset="0"/>
                <a:ea typeface="Times New Roman" panose="02020603050405020304" pitchFamily="18" charset="0"/>
              </a:rPr>
              <a:t>.</a:t>
            </a:r>
            <a:r>
              <a:rPr lang="ru-RU" sz="1600" dirty="0">
                <a:latin typeface="Times New Roman" panose="02020603050405020304" pitchFamily="18" charset="0"/>
                <a:ea typeface="Times New Roman" panose="02020603050405020304" pitchFamily="18" charset="0"/>
              </a:rPr>
              <a:t>631</a:t>
            </a:r>
            <a:endParaRPr lang="en-GB" sz="1600" dirty="0">
              <a:latin typeface="Times New Roman" panose="02020603050405020304" pitchFamily="18" charset="0"/>
              <a:ea typeface="Times New Roman" panose="02020603050405020304" pitchFamily="18" charset="0"/>
            </a:endParaRPr>
          </a:p>
          <a:p>
            <a:pPr marL="342900" lvl="0" indent="-342900">
              <a:spcAft>
                <a:spcPts val="0"/>
              </a:spcAft>
              <a:buFont typeface="Wingdings" panose="05000000000000000000" pitchFamily="2" charset="2"/>
              <a:buChar char=""/>
              <a:tabLst>
                <a:tab pos="457200" algn="l"/>
              </a:tabLst>
            </a:pPr>
            <a:r>
              <a:rPr lang="sr-Cyrl-CS" sz="1600" dirty="0">
                <a:latin typeface="Times New Roman" panose="02020603050405020304" pitchFamily="18" charset="0"/>
                <a:ea typeface="Times New Roman" panose="02020603050405020304" pitchFamily="18" charset="0"/>
              </a:rPr>
              <a:t>одливи по основу портфолио инвестиција резидената у иностранству </a:t>
            </a:r>
            <a:r>
              <a:rPr lang="hr-HR" sz="1600" dirty="0">
                <a:latin typeface="Times New Roman" panose="02020603050405020304" pitchFamily="18" charset="0"/>
                <a:ea typeface="Times New Roman" panose="02020603050405020304" pitchFamily="18" charset="0"/>
              </a:rPr>
              <a:t>-</a:t>
            </a:r>
            <a:r>
              <a:rPr lang="ru-RU" sz="1600" dirty="0">
                <a:latin typeface="Times New Roman" panose="02020603050405020304" pitchFamily="18" charset="0"/>
                <a:ea typeface="Times New Roman" panose="02020603050405020304" pitchFamily="18" charset="0"/>
              </a:rPr>
              <a:t>90.951</a:t>
            </a:r>
            <a:endParaRPr lang="en-GB" sz="1600" dirty="0">
              <a:latin typeface="Times New Roman" panose="02020603050405020304" pitchFamily="18" charset="0"/>
              <a:ea typeface="Times New Roman" panose="02020603050405020304" pitchFamily="18" charset="0"/>
            </a:endParaRPr>
          </a:p>
          <a:p>
            <a:pPr marL="342900" lvl="0" indent="-342900">
              <a:spcAft>
                <a:spcPts val="0"/>
              </a:spcAft>
              <a:buFont typeface="Wingdings" panose="05000000000000000000" pitchFamily="2" charset="2"/>
              <a:buChar char=""/>
              <a:tabLst>
                <a:tab pos="457200" algn="l"/>
              </a:tabLst>
            </a:pPr>
            <a:r>
              <a:rPr lang="hr-HR" sz="1600" dirty="0">
                <a:latin typeface="Times New Roman" panose="02020603050405020304" pitchFamily="18" charset="0"/>
                <a:ea typeface="Times New Roman" panose="02020603050405020304" pitchFamily="18" charset="0"/>
              </a:rPr>
              <a:t>Прилив </a:t>
            </a:r>
            <a:r>
              <a:rPr lang="sr-Cyrl-CS" sz="1600" dirty="0">
                <a:latin typeface="Times New Roman" panose="02020603050405020304" pitchFamily="18" charset="0"/>
                <a:ea typeface="Times New Roman" panose="02020603050405020304" pitchFamily="18" charset="0"/>
              </a:rPr>
              <a:t>краткорочног капитала </a:t>
            </a:r>
            <a:r>
              <a:rPr lang="en-US" sz="1600" dirty="0">
                <a:latin typeface="Times New Roman" panose="02020603050405020304" pitchFamily="18" charset="0"/>
                <a:ea typeface="Times New Roman" panose="02020603050405020304" pitchFamily="18" charset="0"/>
              </a:rPr>
              <a:t>508.065</a:t>
            </a:r>
            <a:endParaRPr lang="en-GB" sz="1600" dirty="0">
              <a:latin typeface="Times New Roman" panose="02020603050405020304" pitchFamily="18" charset="0"/>
              <a:ea typeface="Times New Roman" panose="02020603050405020304" pitchFamily="18" charset="0"/>
            </a:endParaRPr>
          </a:p>
          <a:p>
            <a:pPr marL="342900" lvl="0" indent="-342900">
              <a:spcAft>
                <a:spcPts val="0"/>
              </a:spcAft>
              <a:buFont typeface="Wingdings" panose="05000000000000000000" pitchFamily="2" charset="2"/>
              <a:buChar char=""/>
              <a:tabLst>
                <a:tab pos="457200" algn="l"/>
              </a:tabLst>
            </a:pPr>
            <a:r>
              <a:rPr lang="sr-Cyrl-CS" sz="1600" dirty="0">
                <a:latin typeface="Times New Roman" panose="02020603050405020304" pitchFamily="18" charset="0"/>
                <a:ea typeface="Times New Roman" panose="02020603050405020304" pitchFamily="18" charset="0"/>
              </a:rPr>
              <a:t>одлив краткорочног капитала </a:t>
            </a:r>
            <a:r>
              <a:rPr lang="en-US" sz="1600" dirty="0">
                <a:latin typeface="Times New Roman" panose="02020603050405020304" pitchFamily="18" charset="0"/>
                <a:ea typeface="Times New Roman" panose="02020603050405020304" pitchFamily="18" charset="0"/>
              </a:rPr>
              <a:t>-529.698</a:t>
            </a:r>
            <a:endParaRPr lang="en-GB" sz="1600" dirty="0">
              <a:latin typeface="Times New Roman" panose="02020603050405020304" pitchFamily="18" charset="0"/>
              <a:ea typeface="Times New Roman" panose="02020603050405020304" pitchFamily="18" charset="0"/>
            </a:endParaRPr>
          </a:p>
          <a:p>
            <a:pPr>
              <a:spcAft>
                <a:spcPts val="0"/>
              </a:spcAft>
            </a:pPr>
            <a:r>
              <a:rPr lang="sr-Cyrl-CS" sz="1600" dirty="0">
                <a:latin typeface="Times New Roman" panose="02020603050405020304" pitchFamily="18" charset="0"/>
                <a:ea typeface="Times New Roman" panose="02020603050405020304" pitchFamily="18" charset="0"/>
              </a:rPr>
              <a:t> </a:t>
            </a:r>
            <a:endParaRPr lang="en-GB" sz="1600" dirty="0">
              <a:latin typeface="Times New Roman" panose="02020603050405020304" pitchFamily="18" charset="0"/>
              <a:ea typeface="Times New Roman" panose="02020603050405020304" pitchFamily="18" charset="0"/>
            </a:endParaRPr>
          </a:p>
          <a:p>
            <a:r>
              <a:rPr lang="sr-Cyrl-CS" sz="1600" dirty="0">
                <a:latin typeface="Times New Roman" panose="02020603050405020304" pitchFamily="18" charset="0"/>
                <a:ea typeface="Times New Roman" panose="02020603050405020304" pitchFamily="18" charset="0"/>
              </a:rPr>
              <a:t>а) Формирајте и прикажите салда робног, спољнотрговинског, текућег, основног и укупног платног биланса у складу са логиком хоризонталног пресијецања платног биланса. </a:t>
            </a:r>
            <a:endParaRPr lang="en-GB" sz="1600" dirty="0"/>
          </a:p>
        </p:txBody>
      </p:sp>
    </p:spTree>
    <p:extLst>
      <p:ext uri="{BB962C8B-B14F-4D97-AF65-F5344CB8AC3E}">
        <p14:creationId xmlns:p14="http://schemas.microsoft.com/office/powerpoint/2010/main" val="279067711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65</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794319382"/>
              </p:ext>
            </p:extLst>
          </p:nvPr>
        </p:nvGraphicFramePr>
        <p:xfrm>
          <a:off x="905164" y="1173021"/>
          <a:ext cx="6234545" cy="5412502"/>
        </p:xfrm>
        <a:graphic>
          <a:graphicData uri="http://schemas.openxmlformats.org/drawingml/2006/table">
            <a:tbl>
              <a:tblPr/>
              <a:tblGrid>
                <a:gridCol w="3874066">
                  <a:extLst>
                    <a:ext uri="{9D8B030D-6E8A-4147-A177-3AD203B41FA5}">
                      <a16:colId xmlns:a16="http://schemas.microsoft.com/office/drawing/2014/main" val="3866679799"/>
                    </a:ext>
                  </a:extLst>
                </a:gridCol>
                <a:gridCol w="1207268">
                  <a:extLst>
                    <a:ext uri="{9D8B030D-6E8A-4147-A177-3AD203B41FA5}">
                      <a16:colId xmlns:a16="http://schemas.microsoft.com/office/drawing/2014/main" val="186438427"/>
                    </a:ext>
                  </a:extLst>
                </a:gridCol>
                <a:gridCol w="1153211">
                  <a:extLst>
                    <a:ext uri="{9D8B030D-6E8A-4147-A177-3AD203B41FA5}">
                      <a16:colId xmlns:a16="http://schemas.microsoft.com/office/drawing/2014/main" val="69205203"/>
                    </a:ext>
                  </a:extLst>
                </a:gridCol>
              </a:tblGrid>
              <a:tr h="217588">
                <a:tc>
                  <a:txBody>
                    <a:bodyPr/>
                    <a:lstStyle/>
                    <a:p>
                      <a:pPr algn="l" fontAlgn="b"/>
                      <a:r>
                        <a:rPr lang="en-GB" sz="1200" b="1" i="1" u="none" strike="noStrike" dirty="0" err="1">
                          <a:solidFill>
                            <a:srgbClr val="000000"/>
                          </a:solidFill>
                          <a:effectLst/>
                          <a:latin typeface="Times New Roman" panose="02020603050405020304" pitchFamily="18" charset="0"/>
                          <a:cs typeface="Times New Roman" panose="02020603050405020304" pitchFamily="18" charset="0"/>
                        </a:rPr>
                        <a:t>Transakcije</a:t>
                      </a:r>
                      <a:r>
                        <a:rPr lang="en-GB" sz="1200" b="1" i="1" u="none" strike="noStrike" dirty="0">
                          <a:solidFill>
                            <a:srgbClr val="000000"/>
                          </a:solidFill>
                          <a:effectLst/>
                          <a:latin typeface="Times New Roman" panose="02020603050405020304" pitchFamily="18" charset="0"/>
                          <a:cs typeface="Times New Roman" panose="02020603050405020304" pitchFamily="18" charset="0"/>
                        </a:rPr>
                        <a:t> u </a:t>
                      </a:r>
                      <a:r>
                        <a:rPr lang="en-GB" sz="1200" b="1" i="1" u="none" strike="noStrike" dirty="0" err="1">
                          <a:solidFill>
                            <a:srgbClr val="000000"/>
                          </a:solidFill>
                          <a:effectLst/>
                          <a:latin typeface="Times New Roman" panose="02020603050405020304" pitchFamily="18" charset="0"/>
                          <a:cs typeface="Times New Roman" panose="02020603050405020304" pitchFamily="18" charset="0"/>
                        </a:rPr>
                        <a:t>milionima</a:t>
                      </a:r>
                      <a:r>
                        <a:rPr lang="en-GB" sz="1200" b="1" i="1" u="none" strike="noStrike" dirty="0">
                          <a:solidFill>
                            <a:srgbClr val="000000"/>
                          </a:solidFill>
                          <a:effectLst/>
                          <a:latin typeface="Times New Roman" panose="02020603050405020304" pitchFamily="18" charset="0"/>
                          <a:cs typeface="Times New Roman" panose="02020603050405020304" pitchFamily="18" charset="0"/>
                        </a:rPr>
                        <a:t> KM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n-GB" sz="1200" b="1" i="1" u="none" strike="noStrike">
                          <a:solidFill>
                            <a:srgbClr val="000000"/>
                          </a:solidFill>
                          <a:effectLst/>
                          <a:latin typeface="Times New Roman" panose="02020603050405020304" pitchFamily="18" charset="0"/>
                          <a:cs typeface="Times New Roman" panose="02020603050405020304" pitchFamily="18" charset="0"/>
                        </a:rPr>
                        <a:t>Debitne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n-GB" sz="1200" b="1" i="1" u="none" strike="noStrike">
                          <a:solidFill>
                            <a:srgbClr val="000000"/>
                          </a:solidFill>
                          <a:effectLst/>
                          <a:latin typeface="Times New Roman" panose="02020603050405020304" pitchFamily="18" charset="0"/>
                          <a:cs typeface="Times New Roman" panose="02020603050405020304" pitchFamily="18" charset="0"/>
                        </a:rPr>
                        <a:t>Kreditne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81087609"/>
                  </a:ext>
                </a:extLst>
              </a:tr>
              <a:tr h="217588">
                <a:tc>
                  <a:txBody>
                    <a:bodyPr/>
                    <a:lstStyle/>
                    <a:p>
                      <a:pPr algn="l" fontAlgn="b"/>
                      <a:r>
                        <a:rPr lang="en-GB" sz="1200" b="0" i="0" u="none" strike="noStrike" dirty="0" err="1">
                          <a:solidFill>
                            <a:srgbClr val="000000"/>
                          </a:solidFill>
                          <a:effectLst/>
                          <a:latin typeface="Times New Roman" panose="02020603050405020304" pitchFamily="18" charset="0"/>
                          <a:cs typeface="Times New Roman" panose="02020603050405020304" pitchFamily="18" charset="0"/>
                        </a:rPr>
                        <a:t>Izvoz</a:t>
                      </a:r>
                      <a:r>
                        <a:rPr lang="en-GB" sz="1200" b="0" i="0" u="none" strike="noStrike" dirty="0">
                          <a:solidFill>
                            <a:srgbClr val="000000"/>
                          </a:solidFill>
                          <a:effectLst/>
                          <a:latin typeface="Times New Roman" panose="02020603050405020304" pitchFamily="18" charset="0"/>
                          <a:cs typeface="Times New Roman" panose="02020603050405020304" pitchFamily="18" charset="0"/>
                        </a:rPr>
                        <a:t> robe</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1.291.371,00</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3931559"/>
                  </a:ext>
                </a:extLst>
              </a:tr>
              <a:tr h="217588">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uvoz robe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-2.112.196,00</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9761661"/>
                  </a:ext>
                </a:extLst>
              </a:tr>
              <a:tr h="217588">
                <a:tc>
                  <a:txBody>
                    <a:bodyPr/>
                    <a:lstStyle/>
                    <a:p>
                      <a:pPr algn="l" fontAlgn="b"/>
                      <a:r>
                        <a:rPr lang="en-GB" sz="1200" b="1" i="1" u="none" strike="noStrike" dirty="0" err="1">
                          <a:solidFill>
                            <a:srgbClr val="000000"/>
                          </a:solidFill>
                          <a:effectLst/>
                          <a:latin typeface="Times New Roman" panose="02020603050405020304" pitchFamily="18" charset="0"/>
                          <a:cs typeface="Times New Roman" panose="02020603050405020304" pitchFamily="18" charset="0"/>
                        </a:rPr>
                        <a:t>Saldo</a:t>
                      </a:r>
                      <a:r>
                        <a:rPr lang="en-GB" sz="1200" b="1" i="1" u="none" strike="noStrike" dirty="0">
                          <a:solidFill>
                            <a:srgbClr val="000000"/>
                          </a:solidFill>
                          <a:effectLst/>
                          <a:latin typeface="Times New Roman" panose="02020603050405020304" pitchFamily="18" charset="0"/>
                          <a:cs typeface="Times New Roman" panose="02020603050405020304" pitchFamily="18" charset="0"/>
                        </a:rPr>
                        <a:t> </a:t>
                      </a:r>
                      <a:r>
                        <a:rPr lang="en-GB" sz="1200" b="1" i="1" u="none" strike="noStrike" dirty="0" err="1">
                          <a:solidFill>
                            <a:srgbClr val="000000"/>
                          </a:solidFill>
                          <a:effectLst/>
                          <a:latin typeface="Times New Roman" panose="02020603050405020304" pitchFamily="18" charset="0"/>
                          <a:cs typeface="Times New Roman" panose="02020603050405020304" pitchFamily="18" charset="0"/>
                        </a:rPr>
                        <a:t>robni</a:t>
                      </a:r>
                      <a:r>
                        <a:rPr lang="en-GB" sz="1200" b="1" i="1" u="none" strike="noStrike" dirty="0">
                          <a:solidFill>
                            <a:srgbClr val="000000"/>
                          </a:solidFill>
                          <a:effectLst/>
                          <a:latin typeface="Times New Roman" panose="02020603050405020304" pitchFamily="18" charset="0"/>
                          <a:cs typeface="Times New Roman" panose="02020603050405020304" pitchFamily="18" charset="0"/>
                        </a:rPr>
                        <a:t> </a:t>
                      </a:r>
                      <a:r>
                        <a:rPr lang="en-GB" sz="1200" b="1" i="1" u="none" strike="noStrike" dirty="0" err="1">
                          <a:solidFill>
                            <a:srgbClr val="000000"/>
                          </a:solidFill>
                          <a:effectLst/>
                          <a:latin typeface="Times New Roman" panose="02020603050405020304" pitchFamily="18" charset="0"/>
                          <a:cs typeface="Times New Roman" panose="02020603050405020304" pitchFamily="18" charset="0"/>
                        </a:rPr>
                        <a:t>bilans</a:t>
                      </a:r>
                      <a:r>
                        <a:rPr lang="en-GB" sz="1200" b="1" i="1" u="none" strike="noStrike" dirty="0">
                          <a:solidFill>
                            <a:srgbClr val="000000"/>
                          </a:solidFill>
                          <a:effectLst/>
                          <a:latin typeface="Times New Roman" panose="02020603050405020304" pitchFamily="18" charset="0"/>
                          <a:cs typeface="Times New Roman" panose="02020603050405020304" pitchFamily="18"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GB" sz="1200" b="1" i="0" u="none" strike="noStrike">
                          <a:solidFill>
                            <a:srgbClr val="000000"/>
                          </a:solidFill>
                          <a:effectLst/>
                          <a:latin typeface="Times New Roman" panose="02020603050405020304" pitchFamily="18" charset="0"/>
                          <a:cs typeface="Times New Roman" panose="02020603050405020304" pitchFamily="18" charset="0"/>
                        </a:rPr>
                        <a:t>-820.825,00</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776322836"/>
                  </a:ext>
                </a:extLst>
              </a:tr>
              <a:tr h="217588">
                <a:tc>
                  <a:txBody>
                    <a:bodyPr/>
                    <a:lstStyle/>
                    <a:p>
                      <a:pPr algn="l" fontAlgn="b"/>
                      <a:r>
                        <a:rPr lang="en-GB" sz="1200" b="0" i="0" u="none" strike="noStrike" dirty="0" err="1">
                          <a:solidFill>
                            <a:srgbClr val="000000"/>
                          </a:solidFill>
                          <a:effectLst/>
                          <a:latin typeface="Times New Roman" panose="02020603050405020304" pitchFamily="18" charset="0"/>
                          <a:cs typeface="Times New Roman" panose="02020603050405020304" pitchFamily="18" charset="0"/>
                        </a:rPr>
                        <a:t>Izvoz</a:t>
                      </a:r>
                      <a:r>
                        <a:rPr lang="en-GB" sz="1200" b="0" i="0" u="none" strike="noStrike" dirty="0">
                          <a:solidFill>
                            <a:srgbClr val="000000"/>
                          </a:solidFill>
                          <a:effectLst/>
                          <a:latin typeface="Times New Roman" panose="02020603050405020304" pitchFamily="18" charset="0"/>
                          <a:cs typeface="Times New Roman" panose="02020603050405020304" pitchFamily="18" charset="0"/>
                        </a:rPr>
                        <a:t> </a:t>
                      </a:r>
                      <a:r>
                        <a:rPr lang="en-GB" sz="1200" b="0" i="0" u="none" strike="noStrike" dirty="0" err="1">
                          <a:solidFill>
                            <a:srgbClr val="000000"/>
                          </a:solidFill>
                          <a:effectLst/>
                          <a:latin typeface="Times New Roman" panose="02020603050405020304" pitchFamily="18" charset="0"/>
                          <a:cs typeface="Times New Roman" panose="02020603050405020304" pitchFamily="18" charset="0"/>
                        </a:rPr>
                        <a:t>usluga</a:t>
                      </a:r>
                      <a:endParaRPr lang="en-GB"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544.414,00</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2820750"/>
                  </a:ext>
                </a:extLst>
              </a:tr>
              <a:tr h="217588">
                <a:tc>
                  <a:txBody>
                    <a:bodyPr/>
                    <a:lstStyle/>
                    <a:p>
                      <a:pPr algn="l" fontAlgn="b"/>
                      <a:r>
                        <a:rPr lang="en-GB" sz="1200" b="0" i="0" u="none" strike="noStrike" dirty="0" err="1">
                          <a:solidFill>
                            <a:srgbClr val="000000"/>
                          </a:solidFill>
                          <a:effectLst/>
                          <a:latin typeface="Times New Roman" panose="02020603050405020304" pitchFamily="18" charset="0"/>
                          <a:cs typeface="Times New Roman" panose="02020603050405020304" pitchFamily="18" charset="0"/>
                        </a:rPr>
                        <a:t>Uvoz</a:t>
                      </a:r>
                      <a:r>
                        <a:rPr lang="en-GB" sz="1200" b="0" i="0" u="none" strike="noStrike" dirty="0">
                          <a:solidFill>
                            <a:srgbClr val="000000"/>
                          </a:solidFill>
                          <a:effectLst/>
                          <a:latin typeface="Times New Roman" panose="02020603050405020304" pitchFamily="18" charset="0"/>
                          <a:cs typeface="Times New Roman" panose="02020603050405020304" pitchFamily="18" charset="0"/>
                        </a:rPr>
                        <a:t> </a:t>
                      </a:r>
                      <a:r>
                        <a:rPr lang="en-GB" sz="1200" b="0" i="0" u="none" strike="noStrike" dirty="0" err="1">
                          <a:solidFill>
                            <a:srgbClr val="000000"/>
                          </a:solidFill>
                          <a:effectLst/>
                          <a:latin typeface="Times New Roman" panose="02020603050405020304" pitchFamily="18" charset="0"/>
                          <a:cs typeface="Times New Roman" panose="02020603050405020304" pitchFamily="18" charset="0"/>
                        </a:rPr>
                        <a:t>usluga</a:t>
                      </a:r>
                      <a:r>
                        <a:rPr lang="en-GB" sz="12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-404.719,00</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8322982"/>
                  </a:ext>
                </a:extLst>
              </a:tr>
              <a:tr h="217588">
                <a:tc>
                  <a:txBody>
                    <a:bodyPr/>
                    <a:lstStyle/>
                    <a:p>
                      <a:pPr algn="l" fontAlgn="b"/>
                      <a:r>
                        <a:rPr lang="it-IT" sz="1200" b="0" i="0" u="none" strike="noStrike" dirty="0">
                          <a:solidFill>
                            <a:srgbClr val="000000"/>
                          </a:solidFill>
                          <a:effectLst/>
                          <a:latin typeface="Times New Roman" panose="02020603050405020304" pitchFamily="18" charset="0"/>
                          <a:cs typeface="Times New Roman" panose="02020603050405020304" pitchFamily="18" charset="0"/>
                        </a:rPr>
                        <a:t>Prihodi po osnovu profita, kamati dividendi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755.468,00</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980687"/>
                  </a:ext>
                </a:extLst>
              </a:tr>
              <a:tr h="217588">
                <a:tc>
                  <a:txBody>
                    <a:bodyPr/>
                    <a:lstStyle/>
                    <a:p>
                      <a:pPr algn="l" fontAlgn="b"/>
                      <a:r>
                        <a:rPr lang="it-IT" sz="1200" b="0" i="0" u="none" strike="noStrike">
                          <a:solidFill>
                            <a:srgbClr val="000000"/>
                          </a:solidFill>
                          <a:effectLst/>
                          <a:latin typeface="Times New Roman" panose="02020603050405020304" pitchFamily="18" charset="0"/>
                          <a:cs typeface="Times New Roman" panose="02020603050405020304" pitchFamily="18" charset="0"/>
                        </a:rPr>
                        <a:t>Rashodi po osnovu profita, kamati, dividendi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0" i="0" u="none" strike="noStrike" dirty="0">
                          <a:solidFill>
                            <a:srgbClr val="000000"/>
                          </a:solidFill>
                          <a:effectLst/>
                          <a:latin typeface="Times New Roman" panose="02020603050405020304" pitchFamily="18" charset="0"/>
                          <a:cs typeface="Times New Roman" panose="02020603050405020304" pitchFamily="18" charset="0"/>
                        </a:rPr>
                        <a:t>-627.891,00</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4737490"/>
                  </a:ext>
                </a:extLst>
              </a:tr>
              <a:tr h="407978">
                <a:tc>
                  <a:txBody>
                    <a:bodyPr/>
                    <a:lstStyle/>
                    <a:p>
                      <a:pPr algn="l" fontAlgn="b"/>
                      <a:r>
                        <a:rPr lang="en-GB" sz="1200" b="1" i="1" u="none" strike="noStrike">
                          <a:solidFill>
                            <a:srgbClr val="000000"/>
                          </a:solidFill>
                          <a:effectLst/>
                          <a:latin typeface="Times New Roman" panose="02020603050405020304" pitchFamily="18" charset="0"/>
                          <a:cs typeface="Times New Roman" panose="02020603050405020304" pitchFamily="18" charset="0"/>
                        </a:rPr>
                        <a:t>Saldo spoljne trgovine (spoljnotrgovinski bilans)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GB" sz="12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GB" sz="1200" b="1" i="0" u="none" strike="noStrike">
                          <a:solidFill>
                            <a:srgbClr val="000000"/>
                          </a:solidFill>
                          <a:effectLst/>
                          <a:latin typeface="Times New Roman" panose="02020603050405020304" pitchFamily="18" charset="0"/>
                          <a:cs typeface="Times New Roman" panose="02020603050405020304" pitchFamily="18" charset="0"/>
                        </a:rPr>
                        <a:t>-553.553,00</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643144628"/>
                  </a:ext>
                </a:extLst>
              </a:tr>
              <a:tr h="217588">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Prilivi po osnovu jednostranih transfera</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111.611,00</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0279980"/>
                  </a:ext>
                </a:extLst>
              </a:tr>
              <a:tr h="217588">
                <a:tc>
                  <a:txBody>
                    <a:bodyPr/>
                    <a:lstStyle/>
                    <a:p>
                      <a:pPr algn="l" fontAlgn="b"/>
                      <a:r>
                        <a:rPr lang="pl-PL" sz="1200" b="0" i="0" u="none" strike="noStrike">
                          <a:solidFill>
                            <a:srgbClr val="000000"/>
                          </a:solidFill>
                          <a:effectLst/>
                          <a:latin typeface="Times New Roman" panose="02020603050405020304" pitchFamily="18" charset="0"/>
                          <a:cs typeface="Times New Roman" panose="02020603050405020304" pitchFamily="18" charset="0"/>
                        </a:rPr>
                        <a:t>Odlivi po osnovu jednostranih transfera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0" i="0" u="none" strike="noStrike" dirty="0">
                          <a:solidFill>
                            <a:srgbClr val="000000"/>
                          </a:solidFill>
                          <a:effectLst/>
                          <a:latin typeface="Times New Roman" panose="02020603050405020304" pitchFamily="18" charset="0"/>
                          <a:cs typeface="Times New Roman" panose="02020603050405020304" pitchFamily="18" charset="0"/>
                        </a:rPr>
                        <a:t>-231.324,00</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4585234"/>
                  </a:ext>
                </a:extLst>
              </a:tr>
              <a:tr h="217588">
                <a:tc>
                  <a:txBody>
                    <a:bodyPr/>
                    <a:lstStyle/>
                    <a:p>
                      <a:pPr algn="l" fontAlgn="b"/>
                      <a:r>
                        <a:rPr lang="en-GB" sz="1200" b="1" i="1" u="none" strike="noStrike">
                          <a:solidFill>
                            <a:srgbClr val="000000"/>
                          </a:solidFill>
                          <a:effectLst/>
                          <a:latin typeface="Times New Roman" panose="02020603050405020304" pitchFamily="18" charset="0"/>
                          <a:cs typeface="Times New Roman" panose="02020603050405020304" pitchFamily="18" charset="0"/>
                        </a:rPr>
                        <a:t>Saldo tekući bilans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GB" sz="12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GB" sz="1200" b="1" i="0" u="none" strike="noStrike">
                          <a:solidFill>
                            <a:srgbClr val="000000"/>
                          </a:solidFill>
                          <a:effectLst/>
                          <a:latin typeface="Times New Roman" panose="02020603050405020304" pitchFamily="18" charset="0"/>
                          <a:cs typeface="Times New Roman" panose="02020603050405020304" pitchFamily="18" charset="0"/>
                        </a:rPr>
                        <a:t>-673.266,00</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860042066"/>
                  </a:ext>
                </a:extLst>
              </a:tr>
              <a:tr h="217588">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Priliv stranih direktnih investicija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325.254,00</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7995090"/>
                  </a:ext>
                </a:extLst>
              </a:tr>
              <a:tr h="217588">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Odliv  stranih direktnih investicija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0" i="0" u="none" strike="noStrike" dirty="0">
                          <a:solidFill>
                            <a:srgbClr val="000000"/>
                          </a:solidFill>
                          <a:effectLst/>
                          <a:latin typeface="Times New Roman" panose="02020603050405020304" pitchFamily="18" charset="0"/>
                          <a:cs typeface="Times New Roman" panose="02020603050405020304" pitchFamily="18" charset="0"/>
                        </a:rPr>
                        <a:t>-317.835,00</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5396712"/>
                  </a:ext>
                </a:extLst>
              </a:tr>
              <a:tr h="217588">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Portfolio investicije u zemlju (priliv)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307.631,00</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6712334"/>
                  </a:ext>
                </a:extLst>
              </a:tr>
              <a:tr h="217588">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Portfolio investicije u inostranstvo  (odliv)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0" i="0" u="none" strike="noStrike" dirty="0">
                          <a:solidFill>
                            <a:srgbClr val="000000"/>
                          </a:solidFill>
                          <a:effectLst/>
                          <a:latin typeface="Times New Roman" panose="02020603050405020304" pitchFamily="18" charset="0"/>
                          <a:cs typeface="Times New Roman" panose="02020603050405020304" pitchFamily="18" charset="0"/>
                        </a:rPr>
                        <a:t>-90.951,00</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7335508"/>
                  </a:ext>
                </a:extLst>
              </a:tr>
              <a:tr h="217588">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Dugoročni dati krediti</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0859614"/>
                  </a:ext>
                </a:extLst>
              </a:tr>
              <a:tr h="217588">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Dugoročni krediti primljeni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6472168"/>
                  </a:ext>
                </a:extLst>
              </a:tr>
              <a:tr h="217588">
                <a:tc>
                  <a:txBody>
                    <a:bodyPr/>
                    <a:lstStyle/>
                    <a:p>
                      <a:pPr algn="l" fontAlgn="b"/>
                      <a:r>
                        <a:rPr lang="en-GB" sz="1200" b="1" i="1" u="none" strike="noStrike">
                          <a:solidFill>
                            <a:srgbClr val="000000"/>
                          </a:solidFill>
                          <a:effectLst/>
                          <a:latin typeface="Times New Roman" panose="02020603050405020304" pitchFamily="18" charset="0"/>
                          <a:cs typeface="Times New Roman" panose="02020603050405020304" pitchFamily="18" charset="0"/>
                        </a:rPr>
                        <a:t>Saldo osnovni bilans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GB" sz="1200" b="1" i="1" u="none" strike="noStrike" dirty="0">
                          <a:solidFill>
                            <a:srgbClr val="000000"/>
                          </a:solidFill>
                          <a:effectLst/>
                          <a:latin typeface="Times New Roman" panose="02020603050405020304" pitchFamily="18" charset="0"/>
                          <a:cs typeface="Times New Roman" panose="02020603050405020304" pitchFamily="18"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GB" sz="1200" b="1" i="1" u="none" strike="noStrike">
                          <a:solidFill>
                            <a:srgbClr val="000000"/>
                          </a:solidFill>
                          <a:effectLst/>
                          <a:latin typeface="Times New Roman" panose="02020603050405020304" pitchFamily="18" charset="0"/>
                          <a:cs typeface="Times New Roman" panose="02020603050405020304" pitchFamily="18" charset="0"/>
                        </a:rPr>
                        <a:t>-449.167,00</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943317244"/>
                  </a:ext>
                </a:extLst>
              </a:tr>
              <a:tr h="217588">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Odliv kratkoročnog kapitala</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0" i="0" u="none" strike="noStrike" dirty="0">
                          <a:solidFill>
                            <a:srgbClr val="000000"/>
                          </a:solidFill>
                          <a:effectLst/>
                          <a:latin typeface="Times New Roman" panose="02020603050405020304" pitchFamily="18" charset="0"/>
                          <a:cs typeface="Times New Roman" panose="02020603050405020304" pitchFamily="18" charset="0"/>
                        </a:rPr>
                        <a:t>-529.698,00</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6599421"/>
                  </a:ext>
                </a:extLst>
              </a:tr>
              <a:tr h="217588">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Priliv kratkoročnog kapitala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508.065,00</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6076455"/>
                  </a:ext>
                </a:extLst>
              </a:tr>
              <a:tr h="217588">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Neto greške i propusti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2379333"/>
                  </a:ext>
                </a:extLst>
              </a:tr>
              <a:tr h="217588">
                <a:tc>
                  <a:txBody>
                    <a:bodyPr/>
                    <a:lstStyle/>
                    <a:p>
                      <a:pPr algn="l" fontAlgn="b"/>
                      <a:r>
                        <a:rPr lang="en-GB" sz="1200" b="1" i="1" u="none" strike="noStrike">
                          <a:solidFill>
                            <a:srgbClr val="000000"/>
                          </a:solidFill>
                          <a:effectLst/>
                          <a:latin typeface="Times New Roman" panose="02020603050405020304" pitchFamily="18" charset="0"/>
                          <a:cs typeface="Times New Roman" panose="02020603050405020304" pitchFamily="18" charset="0"/>
                        </a:rPr>
                        <a:t>Saldo platni bilans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GB" sz="1200" b="1" i="1" u="none" strike="noStrike" dirty="0">
                          <a:solidFill>
                            <a:srgbClr val="000000"/>
                          </a:solidFill>
                          <a:effectLst/>
                          <a:latin typeface="Times New Roman" panose="02020603050405020304" pitchFamily="18" charset="0"/>
                          <a:cs typeface="Times New Roman" panose="02020603050405020304" pitchFamily="18"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GB" sz="1200" b="1" i="1" u="none" strike="noStrike">
                          <a:solidFill>
                            <a:srgbClr val="000000"/>
                          </a:solidFill>
                          <a:effectLst/>
                          <a:latin typeface="Times New Roman" panose="02020603050405020304" pitchFamily="18" charset="0"/>
                          <a:cs typeface="Times New Roman" panose="02020603050405020304" pitchFamily="18" charset="0"/>
                        </a:rPr>
                        <a:t>-470.800,00</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749307697"/>
                  </a:ext>
                </a:extLst>
              </a:tr>
              <a:tr h="217588">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monetarne rezerve - odliv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1" i="0" u="none" strike="noStrike" dirty="0">
                          <a:solidFill>
                            <a:srgbClr val="000000"/>
                          </a:solidFill>
                          <a:effectLst/>
                          <a:latin typeface="Times New Roman" panose="02020603050405020304" pitchFamily="18" charset="0"/>
                          <a:cs typeface="Times New Roman" panose="02020603050405020304" pitchFamily="18" charset="0"/>
                        </a:rPr>
                        <a:t>470.800,00</a:t>
                      </a:r>
                    </a:p>
                  </a:txBody>
                  <a:tcPr marL="6502" marR="6502" marT="6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6380196"/>
                  </a:ext>
                </a:extLst>
              </a:tr>
            </a:tbl>
          </a:graphicData>
        </a:graphic>
      </p:graphicFrame>
      <p:sp>
        <p:nvSpPr>
          <p:cNvPr id="4" name="Rounded Rectangle 3"/>
          <p:cNvSpPr/>
          <p:nvPr/>
        </p:nvSpPr>
        <p:spPr>
          <a:xfrm>
            <a:off x="194651" y="126819"/>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Platni bilans- primjeri (platni bilans SAD)  </a:t>
            </a:r>
            <a:endParaRPr lang="en-GB" sz="2000" b="1" i="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194651" y="809851"/>
            <a:ext cx="1285210" cy="266396"/>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Rješenje: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863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66</a:t>
            </a:fld>
            <a:endParaRPr lang="en-US" dirty="0"/>
          </a:p>
        </p:txBody>
      </p:sp>
      <p:sp>
        <p:nvSpPr>
          <p:cNvPr id="3" name="Rounded Rectangle 2"/>
          <p:cNvSpPr/>
          <p:nvPr/>
        </p:nvSpPr>
        <p:spPr>
          <a:xfrm>
            <a:off x="194651" y="126819"/>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Platni bilans- primjeri (platni bilans Ruske federacije )  </a:t>
            </a:r>
            <a:endParaRPr lang="en-GB" sz="2000" b="1" i="1" dirty="0">
              <a:solidFill>
                <a:schemeClr val="bg2">
                  <a:lumMod val="25000"/>
                </a:schemeClr>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651" y="886441"/>
            <a:ext cx="566434" cy="702573"/>
          </a:xfrm>
          <a:prstGeom prst="rect">
            <a:avLst/>
          </a:prstGeom>
        </p:spPr>
      </p:pic>
      <p:sp>
        <p:nvSpPr>
          <p:cNvPr id="5" name="Title 1"/>
          <p:cNvSpPr txBox="1">
            <a:spLocks/>
          </p:cNvSpPr>
          <p:nvPr/>
        </p:nvSpPr>
        <p:spPr>
          <a:xfrm>
            <a:off x="897641" y="1031372"/>
            <a:ext cx="7714478" cy="372556"/>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Primjer PB  Ruske federacije: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6" name="Rectangle 5"/>
          <p:cNvSpPr/>
          <p:nvPr/>
        </p:nvSpPr>
        <p:spPr>
          <a:xfrm>
            <a:off x="477868" y="1315407"/>
            <a:ext cx="8395855" cy="4278094"/>
          </a:xfrm>
          <a:prstGeom prst="rect">
            <a:avLst/>
          </a:prstGeom>
        </p:spPr>
        <p:txBody>
          <a:bodyPr wrap="square">
            <a:spAutoFit/>
          </a:bodyPr>
          <a:lstStyle/>
          <a:p>
            <a:pPr>
              <a:spcAft>
                <a:spcPts val="0"/>
              </a:spcAft>
            </a:pPr>
            <a:r>
              <a:rPr lang="pl-PL" sz="1600" dirty="0">
                <a:latin typeface="Times New Roman" panose="02020603050405020304" pitchFamily="18" charset="0"/>
                <a:ea typeface="Times New Roman" panose="02020603050405020304" pitchFamily="18" charset="0"/>
              </a:rPr>
              <a:t>Date su transakcije PB Ruske fedaracije za 2008. godinu (u milionima američkih dolara) </a:t>
            </a:r>
            <a:endParaRPr lang="en-GB" sz="1600" dirty="0">
              <a:latin typeface="Times New Roman" panose="02020603050405020304" pitchFamily="18" charset="0"/>
              <a:ea typeface="Times New Roman" panose="02020603050405020304" pitchFamily="18" charset="0"/>
            </a:endParaRPr>
          </a:p>
          <a:p>
            <a:pPr>
              <a:spcAft>
                <a:spcPts val="0"/>
              </a:spcAft>
            </a:pPr>
            <a:r>
              <a:rPr lang="pl-PL" sz="1600" dirty="0">
                <a:latin typeface="Times New Roman" panose="02020603050405020304" pitchFamily="18" charset="0"/>
                <a:ea typeface="Times New Roman" panose="02020603050405020304" pitchFamily="18" charset="0"/>
              </a:rPr>
              <a:t> </a:t>
            </a:r>
            <a:endParaRPr lang="en-GB" sz="1600" dirty="0">
              <a:latin typeface="Times New Roman" panose="02020603050405020304" pitchFamily="18" charset="0"/>
              <a:ea typeface="Times New Roman" panose="02020603050405020304" pitchFamily="18" charset="0"/>
            </a:endParaRPr>
          </a:p>
          <a:p>
            <a:pPr>
              <a:spcAft>
                <a:spcPts val="0"/>
              </a:spcAft>
            </a:pPr>
            <a:r>
              <a:rPr lang="sr-Cyrl-CS" sz="1600" dirty="0">
                <a:latin typeface="Times New Roman" panose="02020603050405020304" pitchFamily="18" charset="0"/>
                <a:ea typeface="Times New Roman" panose="02020603050405020304" pitchFamily="18" charset="0"/>
              </a:rPr>
              <a:t>- </a:t>
            </a:r>
            <a:r>
              <a:rPr lang="pl-PL" sz="1600" dirty="0">
                <a:latin typeface="Times New Roman" panose="02020603050405020304" pitchFamily="18" charset="0"/>
                <a:ea typeface="Times New Roman" panose="02020603050405020304" pitchFamily="18" charset="0"/>
              </a:rPr>
              <a:t>izvoz roba</a:t>
            </a:r>
            <a:r>
              <a:rPr lang="sr-Cyrl-CS" sz="1600" dirty="0">
                <a:latin typeface="Times New Roman" panose="02020603050405020304" pitchFamily="18" charset="0"/>
                <a:ea typeface="Times New Roman" panose="02020603050405020304" pitchFamily="18" charset="0"/>
              </a:rPr>
              <a:t>							</a:t>
            </a:r>
            <a:r>
              <a:rPr lang="sr-Latn-BA" sz="1600" dirty="0" smtClean="0">
                <a:latin typeface="Times New Roman" panose="02020603050405020304" pitchFamily="18" charset="0"/>
                <a:ea typeface="Times New Roman" panose="02020603050405020304" pitchFamily="18" charset="0"/>
              </a:rPr>
              <a:t>       </a:t>
            </a:r>
            <a:r>
              <a:rPr lang="sr-Cyrl-CS" sz="1600" dirty="0" smtClean="0">
                <a:latin typeface="Times New Roman" panose="02020603050405020304" pitchFamily="18" charset="0"/>
                <a:ea typeface="Times New Roman" panose="02020603050405020304" pitchFamily="18" charset="0"/>
              </a:rPr>
              <a:t>522.909</a:t>
            </a:r>
            <a:endParaRPr lang="en-GB" sz="1600" dirty="0">
              <a:latin typeface="Times New Roman" panose="02020603050405020304" pitchFamily="18" charset="0"/>
              <a:ea typeface="Times New Roman" panose="02020603050405020304" pitchFamily="18" charset="0"/>
            </a:endParaRPr>
          </a:p>
          <a:p>
            <a:pPr>
              <a:spcAft>
                <a:spcPts val="0"/>
              </a:spcAft>
            </a:pPr>
            <a:r>
              <a:rPr lang="sr-Cyrl-CS" sz="1600" dirty="0">
                <a:latin typeface="Times New Roman" panose="02020603050405020304" pitchFamily="18" charset="0"/>
                <a:ea typeface="Times New Roman" panose="02020603050405020304" pitchFamily="18" charset="0"/>
              </a:rPr>
              <a:t>- </a:t>
            </a:r>
            <a:r>
              <a:rPr lang="pl-PL" sz="1600" dirty="0">
                <a:latin typeface="Times New Roman" panose="02020603050405020304" pitchFamily="18" charset="0"/>
                <a:ea typeface="Times New Roman" panose="02020603050405020304" pitchFamily="18" charset="0"/>
              </a:rPr>
              <a:t>izvoz usluga</a:t>
            </a:r>
            <a:r>
              <a:rPr lang="sr-Cyrl-CS" sz="1600" dirty="0">
                <a:latin typeface="Times New Roman" panose="02020603050405020304" pitchFamily="18" charset="0"/>
                <a:ea typeface="Times New Roman" panose="02020603050405020304" pitchFamily="18" charset="0"/>
              </a:rPr>
              <a:t>								51.306</a:t>
            </a:r>
            <a:endParaRPr lang="en-GB" sz="1600" dirty="0">
              <a:latin typeface="Times New Roman" panose="02020603050405020304" pitchFamily="18" charset="0"/>
              <a:ea typeface="Times New Roman" panose="02020603050405020304" pitchFamily="18" charset="0"/>
            </a:endParaRPr>
          </a:p>
          <a:p>
            <a:pPr>
              <a:spcAft>
                <a:spcPts val="0"/>
              </a:spcAft>
            </a:pPr>
            <a:r>
              <a:rPr lang="sr-Cyrl-CS" sz="1600" dirty="0">
                <a:latin typeface="Times New Roman" panose="02020603050405020304" pitchFamily="18" charset="0"/>
                <a:ea typeface="Times New Roman" panose="02020603050405020304" pitchFamily="18" charset="0"/>
              </a:rPr>
              <a:t>-</a:t>
            </a:r>
            <a:r>
              <a:rPr lang="pl-PL" sz="1600" dirty="0">
                <a:latin typeface="Times New Roman" panose="02020603050405020304" pitchFamily="18" charset="0"/>
                <a:ea typeface="Times New Roman" panose="02020603050405020304" pitchFamily="18" charset="0"/>
              </a:rPr>
              <a:t>uvoz roba</a:t>
            </a:r>
            <a:r>
              <a:rPr lang="sr-Cyrl-CS" sz="1600" dirty="0">
                <a:latin typeface="Times New Roman" panose="02020603050405020304" pitchFamily="18" charset="0"/>
                <a:ea typeface="Times New Roman" panose="02020603050405020304" pitchFamily="18" charset="0"/>
              </a:rPr>
              <a:t>								</a:t>
            </a:r>
            <a:r>
              <a:rPr lang="sr-Latn-BA" sz="1600" dirty="0" smtClean="0">
                <a:latin typeface="Times New Roman" panose="02020603050405020304" pitchFamily="18" charset="0"/>
                <a:ea typeface="Times New Roman" panose="02020603050405020304" pitchFamily="18" charset="0"/>
              </a:rPr>
              <a:t>      </a:t>
            </a:r>
            <a:r>
              <a:rPr lang="pl-PL" sz="1600" dirty="0" smtClean="0">
                <a:latin typeface="Times New Roman" panose="02020603050405020304" pitchFamily="18" charset="0"/>
                <a:ea typeface="Times New Roman" panose="02020603050405020304" pitchFamily="18" charset="0"/>
              </a:rPr>
              <a:t>-</a:t>
            </a:r>
            <a:r>
              <a:rPr lang="pl-PL" sz="1600" dirty="0">
                <a:latin typeface="Times New Roman" panose="02020603050405020304" pitchFamily="18" charset="0"/>
                <a:ea typeface="Times New Roman" panose="02020603050405020304" pitchFamily="18" charset="0"/>
              </a:rPr>
              <a:t>368.210</a:t>
            </a:r>
            <a:endParaRPr lang="en-GB" sz="1600" dirty="0">
              <a:latin typeface="Times New Roman" panose="02020603050405020304" pitchFamily="18" charset="0"/>
              <a:ea typeface="Times New Roman" panose="02020603050405020304" pitchFamily="18" charset="0"/>
            </a:endParaRPr>
          </a:p>
          <a:p>
            <a:pPr>
              <a:spcAft>
                <a:spcPts val="0"/>
              </a:spcAft>
            </a:pPr>
            <a:r>
              <a:rPr lang="it-IT" sz="1600" dirty="0">
                <a:latin typeface="Times New Roman" panose="02020603050405020304" pitchFamily="18" charset="0"/>
                <a:ea typeface="Times New Roman" panose="02020603050405020304" pitchFamily="18" charset="0"/>
              </a:rPr>
              <a:t>-uvoz usluga							</a:t>
            </a:r>
            <a:r>
              <a:rPr lang="sr-Latn-BA" sz="1600" dirty="0" smtClean="0">
                <a:latin typeface="Times New Roman" panose="02020603050405020304" pitchFamily="18" charset="0"/>
                <a:ea typeface="Times New Roman" panose="02020603050405020304" pitchFamily="18" charset="0"/>
              </a:rPr>
              <a:t>        </a:t>
            </a:r>
            <a:r>
              <a:rPr lang="it-IT" sz="1600" dirty="0" smtClean="0">
                <a:latin typeface="Times New Roman" panose="02020603050405020304" pitchFamily="18" charset="0"/>
                <a:ea typeface="Times New Roman" panose="02020603050405020304" pitchFamily="18" charset="0"/>
              </a:rPr>
              <a:t>-</a:t>
            </a:r>
            <a:r>
              <a:rPr lang="it-IT" sz="1600" dirty="0">
                <a:latin typeface="Times New Roman" panose="02020603050405020304" pitchFamily="18" charset="0"/>
                <a:ea typeface="Times New Roman" panose="02020603050405020304" pitchFamily="18" charset="0"/>
              </a:rPr>
              <a:t>76.349</a:t>
            </a:r>
            <a:endParaRPr lang="en-GB" sz="1600" dirty="0">
              <a:latin typeface="Times New Roman" panose="02020603050405020304" pitchFamily="18" charset="0"/>
              <a:ea typeface="Times New Roman" panose="02020603050405020304" pitchFamily="18" charset="0"/>
            </a:endParaRPr>
          </a:p>
          <a:p>
            <a:pPr>
              <a:spcAft>
                <a:spcPts val="0"/>
              </a:spcAft>
            </a:pPr>
            <a:r>
              <a:rPr lang="it-IT" sz="1600" dirty="0">
                <a:latin typeface="Times New Roman" panose="02020603050405020304" pitchFamily="18" charset="0"/>
                <a:ea typeface="Times New Roman" panose="02020603050405020304" pitchFamily="18" charset="0"/>
              </a:rPr>
              <a:t>- prihodi po osnovu kamata, profita i dividendi 		</a:t>
            </a:r>
            <a:r>
              <a:rPr lang="it-IT" sz="1600" dirty="0" smtClean="0">
                <a:latin typeface="Times New Roman" panose="02020603050405020304" pitchFamily="18" charset="0"/>
                <a:ea typeface="Times New Roman" panose="02020603050405020304" pitchFamily="18" charset="0"/>
              </a:rPr>
              <a:t>53.616</a:t>
            </a:r>
            <a:r>
              <a:rPr lang="it-IT" sz="1600" dirty="0">
                <a:latin typeface="Times New Roman" panose="02020603050405020304" pitchFamily="18" charset="0"/>
                <a:ea typeface="Times New Roman" panose="02020603050405020304" pitchFamily="18" charset="0"/>
              </a:rPr>
              <a:t>		</a:t>
            </a:r>
            <a:endParaRPr lang="en-GB" sz="1600" dirty="0">
              <a:latin typeface="Times New Roman" panose="02020603050405020304" pitchFamily="18" charset="0"/>
              <a:ea typeface="Times New Roman" panose="02020603050405020304" pitchFamily="18" charset="0"/>
            </a:endParaRPr>
          </a:p>
          <a:p>
            <a:pPr>
              <a:spcAft>
                <a:spcPts val="0"/>
              </a:spcAft>
            </a:pPr>
            <a:r>
              <a:rPr lang="it-IT" sz="1600" dirty="0">
                <a:latin typeface="Times New Roman" panose="02020603050405020304" pitchFamily="18" charset="0"/>
                <a:ea typeface="Times New Roman" panose="02020603050405020304" pitchFamily="18" charset="0"/>
              </a:rPr>
              <a:t>- rashodi po osnovu kamata, profita i dividendi	</a:t>
            </a:r>
            <a:r>
              <a:rPr lang="sr-Latn-BA" sz="1600" dirty="0" smtClean="0">
                <a:latin typeface="Times New Roman" panose="02020603050405020304" pitchFamily="18" charset="0"/>
                <a:ea typeface="Times New Roman" panose="02020603050405020304" pitchFamily="18" charset="0"/>
              </a:rPr>
              <a:t>        </a:t>
            </a:r>
            <a:r>
              <a:rPr lang="it-IT" sz="1600" dirty="0" smtClean="0">
                <a:latin typeface="Times New Roman" panose="02020603050405020304" pitchFamily="18" charset="0"/>
                <a:ea typeface="Times New Roman" panose="02020603050405020304" pitchFamily="18" charset="0"/>
              </a:rPr>
              <a:t>-</a:t>
            </a:r>
            <a:r>
              <a:rPr lang="it-IT" sz="1600" dirty="0">
                <a:latin typeface="Times New Roman" panose="02020603050405020304" pitchFamily="18" charset="0"/>
                <a:ea typeface="Times New Roman" panose="02020603050405020304" pitchFamily="18" charset="0"/>
              </a:rPr>
              <a:t>88.710</a:t>
            </a:r>
            <a:endParaRPr lang="en-GB" sz="1600" dirty="0">
              <a:latin typeface="Times New Roman" panose="02020603050405020304" pitchFamily="18" charset="0"/>
              <a:ea typeface="Times New Roman" panose="02020603050405020304" pitchFamily="18" charset="0"/>
            </a:endParaRPr>
          </a:p>
          <a:p>
            <a:pPr>
              <a:spcAft>
                <a:spcPts val="0"/>
              </a:spcAft>
            </a:pPr>
            <a:r>
              <a:rPr lang="it-IT" sz="1600" dirty="0">
                <a:latin typeface="Times New Roman" panose="02020603050405020304" pitchFamily="18" charset="0"/>
                <a:ea typeface="Times New Roman" panose="02020603050405020304" pitchFamily="18" charset="0"/>
              </a:rPr>
              <a:t>- tekući transferi dati 							-14.099</a:t>
            </a:r>
            <a:endParaRPr lang="en-GB" sz="1600" dirty="0">
              <a:latin typeface="Times New Roman" panose="02020603050405020304" pitchFamily="18" charset="0"/>
              <a:ea typeface="Times New Roman" panose="02020603050405020304" pitchFamily="18" charset="0"/>
            </a:endParaRPr>
          </a:p>
          <a:p>
            <a:pPr>
              <a:spcAft>
                <a:spcPts val="0"/>
              </a:spcAft>
            </a:pPr>
            <a:r>
              <a:rPr lang="it-IT" sz="1600" dirty="0">
                <a:latin typeface="Times New Roman" panose="02020603050405020304" pitchFamily="18" charset="0"/>
                <a:ea typeface="Times New Roman" panose="02020603050405020304" pitchFamily="18" charset="0"/>
              </a:rPr>
              <a:t>- tekući transferi primljeni 						</a:t>
            </a:r>
            <a:r>
              <a:rPr lang="sr-Latn-BA" sz="1600" dirty="0" smtClean="0">
                <a:latin typeface="Times New Roman" panose="02020603050405020304" pitchFamily="18" charset="0"/>
                <a:ea typeface="Times New Roman" panose="02020603050405020304" pitchFamily="18" charset="0"/>
              </a:rPr>
              <a:t> </a:t>
            </a:r>
            <a:r>
              <a:rPr lang="it-IT" sz="1600" dirty="0" smtClean="0">
                <a:latin typeface="Times New Roman" panose="02020603050405020304" pitchFamily="18" charset="0"/>
                <a:ea typeface="Times New Roman" panose="02020603050405020304" pitchFamily="18" charset="0"/>
              </a:rPr>
              <a:t>11.003</a:t>
            </a:r>
            <a:endParaRPr lang="en-GB" sz="1600" dirty="0">
              <a:latin typeface="Times New Roman" panose="02020603050405020304" pitchFamily="18" charset="0"/>
              <a:ea typeface="Times New Roman" panose="02020603050405020304" pitchFamily="18" charset="0"/>
            </a:endParaRPr>
          </a:p>
          <a:p>
            <a:pPr>
              <a:spcAft>
                <a:spcPts val="0"/>
              </a:spcAft>
            </a:pPr>
            <a:r>
              <a:rPr lang="it-IT" sz="1600" dirty="0">
                <a:latin typeface="Times New Roman" panose="02020603050405020304" pitchFamily="18" charset="0"/>
                <a:ea typeface="Times New Roman" panose="02020603050405020304" pitchFamily="18" charset="0"/>
              </a:rPr>
              <a:t>- direktne investicije u Rusiju					</a:t>
            </a:r>
            <a:r>
              <a:rPr lang="sr-Latn-BA" sz="1600" dirty="0" smtClean="0">
                <a:latin typeface="Times New Roman" panose="02020603050405020304" pitchFamily="18" charset="0"/>
                <a:ea typeface="Times New Roman" panose="02020603050405020304" pitchFamily="18" charset="0"/>
              </a:rPr>
              <a:t> </a:t>
            </a:r>
            <a:r>
              <a:rPr lang="it-IT" sz="1600" dirty="0" smtClean="0">
                <a:latin typeface="Times New Roman" panose="02020603050405020304" pitchFamily="18" charset="0"/>
                <a:ea typeface="Times New Roman" panose="02020603050405020304" pitchFamily="18" charset="0"/>
              </a:rPr>
              <a:t>70.320</a:t>
            </a:r>
            <a:endParaRPr lang="en-GB" sz="1600" dirty="0">
              <a:latin typeface="Times New Roman" panose="02020603050405020304" pitchFamily="18" charset="0"/>
              <a:ea typeface="Times New Roman" panose="02020603050405020304" pitchFamily="18" charset="0"/>
            </a:endParaRPr>
          </a:p>
          <a:p>
            <a:pPr>
              <a:spcAft>
                <a:spcPts val="0"/>
              </a:spcAft>
            </a:pPr>
            <a:r>
              <a:rPr lang="it-IT" sz="1600" dirty="0">
                <a:latin typeface="Times New Roman" panose="02020603050405020304" pitchFamily="18" charset="0"/>
                <a:ea typeface="Times New Roman" panose="02020603050405020304" pitchFamily="18" charset="0"/>
              </a:rPr>
              <a:t>- direktne investicije u inostranstvo				</a:t>
            </a:r>
            <a:r>
              <a:rPr lang="it-IT" sz="1600" dirty="0" smtClean="0">
                <a:latin typeface="Times New Roman" panose="02020603050405020304" pitchFamily="18" charset="0"/>
                <a:ea typeface="Times New Roman" panose="02020603050405020304" pitchFamily="18" charset="0"/>
              </a:rPr>
              <a:t>-</a:t>
            </a:r>
            <a:r>
              <a:rPr lang="it-IT" sz="1600" dirty="0">
                <a:latin typeface="Times New Roman" panose="02020603050405020304" pitchFamily="18" charset="0"/>
                <a:ea typeface="Times New Roman" panose="02020603050405020304" pitchFamily="18" charset="0"/>
              </a:rPr>
              <a:t>52.390</a:t>
            </a:r>
            <a:endParaRPr lang="en-GB" sz="1600" dirty="0">
              <a:latin typeface="Times New Roman" panose="02020603050405020304" pitchFamily="18" charset="0"/>
              <a:ea typeface="Times New Roman" panose="02020603050405020304" pitchFamily="18" charset="0"/>
            </a:endParaRPr>
          </a:p>
          <a:p>
            <a:pPr>
              <a:spcAft>
                <a:spcPts val="0"/>
              </a:spcAft>
            </a:pPr>
            <a:r>
              <a:rPr lang="it-IT" sz="1600" dirty="0">
                <a:latin typeface="Times New Roman" panose="02020603050405020304" pitchFamily="18" charset="0"/>
                <a:ea typeface="Times New Roman" panose="02020603050405020304" pitchFamily="18" charset="0"/>
              </a:rPr>
              <a:t>- portfolio investicije u inostranstvo 				</a:t>
            </a:r>
            <a:r>
              <a:rPr lang="it-IT" sz="1600" dirty="0" smtClean="0">
                <a:latin typeface="Times New Roman" panose="02020603050405020304" pitchFamily="18" charset="0"/>
                <a:ea typeface="Times New Roman" panose="02020603050405020304" pitchFamily="18" charset="0"/>
              </a:rPr>
              <a:t>-</a:t>
            </a:r>
            <a:r>
              <a:rPr lang="it-IT" sz="1600" dirty="0">
                <a:latin typeface="Times New Roman" panose="02020603050405020304" pitchFamily="18" charset="0"/>
                <a:ea typeface="Times New Roman" panose="02020603050405020304" pitchFamily="18" charset="0"/>
              </a:rPr>
              <a:t>34.009</a:t>
            </a:r>
            <a:endParaRPr lang="en-GB" sz="1600" dirty="0">
              <a:latin typeface="Times New Roman" panose="02020603050405020304" pitchFamily="18" charset="0"/>
              <a:ea typeface="Times New Roman" panose="02020603050405020304" pitchFamily="18" charset="0"/>
            </a:endParaRPr>
          </a:p>
          <a:p>
            <a:pPr>
              <a:spcAft>
                <a:spcPts val="0"/>
              </a:spcAft>
            </a:pPr>
            <a:r>
              <a:rPr lang="it-IT" sz="1600" dirty="0">
                <a:latin typeface="Times New Roman" panose="02020603050405020304" pitchFamily="18" charset="0"/>
                <a:ea typeface="Times New Roman" panose="02020603050405020304" pitchFamily="18" charset="0"/>
              </a:rPr>
              <a:t>- primljeni kratkorocni krediti 					61.325</a:t>
            </a:r>
            <a:endParaRPr lang="en-GB" sz="1600" dirty="0">
              <a:latin typeface="Times New Roman" panose="02020603050405020304" pitchFamily="18" charset="0"/>
              <a:ea typeface="Times New Roman" panose="02020603050405020304" pitchFamily="18" charset="0"/>
            </a:endParaRPr>
          </a:p>
          <a:p>
            <a:pPr>
              <a:spcAft>
                <a:spcPts val="0"/>
              </a:spcAft>
            </a:pPr>
            <a:r>
              <a:rPr lang="it-IT" sz="1600" dirty="0">
                <a:latin typeface="Times New Roman" panose="02020603050405020304" pitchFamily="18" charset="0"/>
                <a:ea typeface="Times New Roman" panose="02020603050405020304" pitchFamily="18" charset="0"/>
              </a:rPr>
              <a:t> </a:t>
            </a:r>
            <a:endParaRPr lang="en-GB" sz="1600" dirty="0">
              <a:latin typeface="Times New Roman" panose="02020603050405020304" pitchFamily="18" charset="0"/>
              <a:ea typeface="Times New Roman" panose="02020603050405020304" pitchFamily="18" charset="0"/>
            </a:endParaRPr>
          </a:p>
          <a:p>
            <a:pPr>
              <a:spcAft>
                <a:spcPts val="0"/>
              </a:spcAft>
            </a:pPr>
            <a:r>
              <a:rPr lang="it-IT" sz="1600" dirty="0" smtClean="0">
                <a:latin typeface="Times New Roman" panose="02020603050405020304" pitchFamily="18" charset="0"/>
                <a:ea typeface="Times New Roman" panose="02020603050405020304" pitchFamily="18" charset="0"/>
              </a:rPr>
              <a:t>formirati </a:t>
            </a:r>
            <a:r>
              <a:rPr lang="it-IT" sz="1600" dirty="0">
                <a:latin typeface="Times New Roman" panose="02020603050405020304" pitchFamily="18" charset="0"/>
                <a:ea typeface="Times New Roman" panose="02020603050405020304" pitchFamily="18" charset="0"/>
              </a:rPr>
              <a:t>platni bilans sa hori</a:t>
            </a:r>
            <a:r>
              <a:rPr lang="sr-Latn-CS" sz="1600" dirty="0">
                <a:latin typeface="Times New Roman" panose="02020603050405020304" pitchFamily="18" charset="0"/>
                <a:ea typeface="Times New Roman" panose="02020603050405020304" pitchFamily="18" charset="0"/>
              </a:rPr>
              <a:t>z</a:t>
            </a:r>
            <a:r>
              <a:rPr lang="it-IT" sz="1600" dirty="0">
                <a:latin typeface="Times New Roman" panose="02020603050405020304" pitchFamily="18" charset="0"/>
                <a:ea typeface="Times New Roman" panose="02020603050405020304" pitchFamily="18" charset="0"/>
              </a:rPr>
              <a:t>ontalnim presjecima na nivou robnog, spoljnotrgovinskog, tekućeg, osnovnog i na kraju, ukupnog PB. </a:t>
            </a:r>
            <a:endParaRPr lang="en-GB" sz="16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0649366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67</a:t>
            </a:fld>
            <a:endParaRPr lang="en-US" dirty="0"/>
          </a:p>
        </p:txBody>
      </p:sp>
      <p:sp>
        <p:nvSpPr>
          <p:cNvPr id="3" name="Rounded Rectangle 2"/>
          <p:cNvSpPr/>
          <p:nvPr/>
        </p:nvSpPr>
        <p:spPr>
          <a:xfrm>
            <a:off x="194651" y="126819"/>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Platni bilans- primjeri (platni bilans Ruske federacije )  </a:t>
            </a:r>
            <a:endParaRPr lang="en-GB" sz="2000" b="1" i="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194651" y="809851"/>
            <a:ext cx="1285210" cy="266396"/>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Rješenje: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93353347"/>
              </p:ext>
            </p:extLst>
          </p:nvPr>
        </p:nvGraphicFramePr>
        <p:xfrm>
          <a:off x="785092" y="1076244"/>
          <a:ext cx="6945744" cy="5444628"/>
        </p:xfrm>
        <a:graphic>
          <a:graphicData uri="http://schemas.openxmlformats.org/drawingml/2006/table">
            <a:tbl>
              <a:tblPr/>
              <a:tblGrid>
                <a:gridCol w="4238685">
                  <a:extLst>
                    <a:ext uri="{9D8B030D-6E8A-4147-A177-3AD203B41FA5}">
                      <a16:colId xmlns:a16="http://schemas.microsoft.com/office/drawing/2014/main" val="3941422956"/>
                    </a:ext>
                  </a:extLst>
                </a:gridCol>
                <a:gridCol w="1371339">
                  <a:extLst>
                    <a:ext uri="{9D8B030D-6E8A-4147-A177-3AD203B41FA5}">
                      <a16:colId xmlns:a16="http://schemas.microsoft.com/office/drawing/2014/main" val="2628331331"/>
                    </a:ext>
                  </a:extLst>
                </a:gridCol>
                <a:gridCol w="1335720">
                  <a:extLst>
                    <a:ext uri="{9D8B030D-6E8A-4147-A177-3AD203B41FA5}">
                      <a16:colId xmlns:a16="http://schemas.microsoft.com/office/drawing/2014/main" val="255686967"/>
                    </a:ext>
                  </a:extLst>
                </a:gridCol>
              </a:tblGrid>
              <a:tr h="217785">
                <a:tc>
                  <a:txBody>
                    <a:bodyPr/>
                    <a:lstStyle/>
                    <a:p>
                      <a:pPr algn="l" fontAlgn="b"/>
                      <a:r>
                        <a:rPr lang="en-GB" sz="1200" b="0" i="0" u="none" strike="noStrike" dirty="0" err="1">
                          <a:solidFill>
                            <a:srgbClr val="9C6500"/>
                          </a:solidFill>
                          <a:effectLst/>
                          <a:latin typeface="Times New Roman" panose="02020603050405020304" pitchFamily="18" charset="0"/>
                          <a:cs typeface="Times New Roman" panose="02020603050405020304" pitchFamily="18" charset="0"/>
                        </a:rPr>
                        <a:t>Transakcije</a:t>
                      </a:r>
                      <a:r>
                        <a:rPr lang="en-GB" sz="1200" b="0" i="0" u="none" strike="noStrike" dirty="0">
                          <a:solidFill>
                            <a:srgbClr val="9C6500"/>
                          </a:solidFill>
                          <a:effectLst/>
                          <a:latin typeface="Times New Roman" panose="02020603050405020304" pitchFamily="18" charset="0"/>
                          <a:cs typeface="Times New Roman" panose="02020603050405020304" pitchFamily="18" charset="0"/>
                        </a:rPr>
                        <a:t> u </a:t>
                      </a:r>
                      <a:r>
                        <a:rPr lang="en-GB" sz="1200" b="0" i="0" u="none" strike="noStrike" dirty="0" err="1">
                          <a:solidFill>
                            <a:srgbClr val="9C6500"/>
                          </a:solidFill>
                          <a:effectLst/>
                          <a:latin typeface="Times New Roman" panose="02020603050405020304" pitchFamily="18" charset="0"/>
                          <a:cs typeface="Times New Roman" panose="02020603050405020304" pitchFamily="18" charset="0"/>
                        </a:rPr>
                        <a:t>milionima</a:t>
                      </a:r>
                      <a:r>
                        <a:rPr lang="en-GB" sz="1200" b="0" i="0" u="none" strike="noStrike" dirty="0">
                          <a:solidFill>
                            <a:srgbClr val="9C6500"/>
                          </a:solidFill>
                          <a:effectLst/>
                          <a:latin typeface="Times New Roman" panose="02020603050405020304" pitchFamily="18" charset="0"/>
                          <a:cs typeface="Times New Roman" panose="02020603050405020304" pitchFamily="18" charset="0"/>
                        </a:rPr>
                        <a:t> KM </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c>
                  <a:txBody>
                    <a:bodyPr/>
                    <a:lstStyle/>
                    <a:p>
                      <a:pPr algn="l" fontAlgn="b"/>
                      <a:r>
                        <a:rPr lang="en-GB" sz="1200" b="0" i="0" u="none" strike="noStrike">
                          <a:solidFill>
                            <a:srgbClr val="9C6500"/>
                          </a:solidFill>
                          <a:effectLst/>
                          <a:latin typeface="Times New Roman" panose="02020603050405020304" pitchFamily="18" charset="0"/>
                          <a:cs typeface="Times New Roman" panose="02020603050405020304" pitchFamily="18" charset="0"/>
                        </a:rPr>
                        <a:t>Debitne </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c>
                  <a:txBody>
                    <a:bodyPr/>
                    <a:lstStyle/>
                    <a:p>
                      <a:pPr algn="l" fontAlgn="b"/>
                      <a:r>
                        <a:rPr lang="en-GB" sz="1200" b="0" i="0" u="none" strike="noStrike">
                          <a:solidFill>
                            <a:srgbClr val="9C6500"/>
                          </a:solidFill>
                          <a:effectLst/>
                          <a:latin typeface="Times New Roman" panose="02020603050405020304" pitchFamily="18" charset="0"/>
                          <a:cs typeface="Times New Roman" panose="02020603050405020304" pitchFamily="18" charset="0"/>
                        </a:rPr>
                        <a:t>Kreditne </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extLst>
                  <a:ext uri="{0D108BD9-81ED-4DB2-BD59-A6C34878D82A}">
                    <a16:rowId xmlns:a16="http://schemas.microsoft.com/office/drawing/2014/main" val="2649545016"/>
                  </a:ext>
                </a:extLst>
              </a:tr>
              <a:tr h="217785">
                <a:tc>
                  <a:txBody>
                    <a:bodyPr/>
                    <a:lstStyle/>
                    <a:p>
                      <a:pPr algn="l" fontAlgn="b"/>
                      <a:r>
                        <a:rPr lang="en-GB" sz="1200" b="0" i="0" u="none" strike="noStrike" dirty="0" err="1">
                          <a:solidFill>
                            <a:srgbClr val="000000"/>
                          </a:solidFill>
                          <a:effectLst/>
                          <a:latin typeface="Times New Roman" panose="02020603050405020304" pitchFamily="18" charset="0"/>
                          <a:cs typeface="Times New Roman" panose="02020603050405020304" pitchFamily="18" charset="0"/>
                        </a:rPr>
                        <a:t>Izvoz</a:t>
                      </a:r>
                      <a:r>
                        <a:rPr lang="en-GB" sz="1200" b="0" i="0" u="none" strike="noStrike" dirty="0">
                          <a:solidFill>
                            <a:srgbClr val="000000"/>
                          </a:solidFill>
                          <a:effectLst/>
                          <a:latin typeface="Times New Roman" panose="02020603050405020304" pitchFamily="18" charset="0"/>
                          <a:cs typeface="Times New Roman" panose="02020603050405020304" pitchFamily="18" charset="0"/>
                        </a:rPr>
                        <a:t> robe</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522.909,00</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537766"/>
                  </a:ext>
                </a:extLst>
              </a:tr>
              <a:tr h="235934">
                <a:tc>
                  <a:txBody>
                    <a:bodyPr/>
                    <a:lstStyle/>
                    <a:p>
                      <a:pPr algn="l" fontAlgn="b"/>
                      <a:r>
                        <a:rPr lang="en-GB" sz="1200" b="0" i="0" u="none" strike="noStrike" dirty="0" err="1">
                          <a:solidFill>
                            <a:srgbClr val="000000"/>
                          </a:solidFill>
                          <a:effectLst/>
                          <a:latin typeface="Times New Roman" panose="02020603050405020304" pitchFamily="18" charset="0"/>
                          <a:cs typeface="Times New Roman" panose="02020603050405020304" pitchFamily="18" charset="0"/>
                        </a:rPr>
                        <a:t>uvoz</a:t>
                      </a:r>
                      <a:r>
                        <a:rPr lang="en-GB" sz="1200" b="0" i="0" u="none" strike="noStrike" dirty="0">
                          <a:solidFill>
                            <a:srgbClr val="000000"/>
                          </a:solidFill>
                          <a:effectLst/>
                          <a:latin typeface="Times New Roman" panose="02020603050405020304" pitchFamily="18" charset="0"/>
                          <a:cs typeface="Times New Roman" panose="02020603050405020304" pitchFamily="18" charset="0"/>
                        </a:rPr>
                        <a:t> robe </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-368.210,00</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3617460"/>
                  </a:ext>
                </a:extLst>
              </a:tr>
              <a:tr h="235934">
                <a:tc>
                  <a:txBody>
                    <a:bodyPr/>
                    <a:lstStyle/>
                    <a:p>
                      <a:pPr algn="l" fontAlgn="b"/>
                      <a:r>
                        <a:rPr lang="en-GB" sz="1200" b="1" i="1" u="none" strike="noStrike" dirty="0" err="1">
                          <a:solidFill>
                            <a:srgbClr val="000000"/>
                          </a:solidFill>
                          <a:effectLst/>
                          <a:latin typeface="Times New Roman" panose="02020603050405020304" pitchFamily="18" charset="0"/>
                          <a:cs typeface="Times New Roman" panose="02020603050405020304" pitchFamily="18" charset="0"/>
                        </a:rPr>
                        <a:t>Saldo</a:t>
                      </a:r>
                      <a:r>
                        <a:rPr lang="en-GB" sz="1200" b="1" i="1" u="none" strike="noStrike" dirty="0">
                          <a:solidFill>
                            <a:srgbClr val="000000"/>
                          </a:solidFill>
                          <a:effectLst/>
                          <a:latin typeface="Times New Roman" panose="02020603050405020304" pitchFamily="18" charset="0"/>
                          <a:cs typeface="Times New Roman" panose="02020603050405020304" pitchFamily="18" charset="0"/>
                        </a:rPr>
                        <a:t> </a:t>
                      </a:r>
                      <a:r>
                        <a:rPr lang="en-GB" sz="1200" b="1" i="1" u="none" strike="noStrike" dirty="0" err="1">
                          <a:solidFill>
                            <a:srgbClr val="000000"/>
                          </a:solidFill>
                          <a:effectLst/>
                          <a:latin typeface="Times New Roman" panose="02020603050405020304" pitchFamily="18" charset="0"/>
                          <a:cs typeface="Times New Roman" panose="02020603050405020304" pitchFamily="18" charset="0"/>
                        </a:rPr>
                        <a:t>robni</a:t>
                      </a:r>
                      <a:r>
                        <a:rPr lang="en-GB" sz="1200" b="1" i="1" u="none" strike="noStrike" dirty="0">
                          <a:solidFill>
                            <a:srgbClr val="000000"/>
                          </a:solidFill>
                          <a:effectLst/>
                          <a:latin typeface="Times New Roman" panose="02020603050405020304" pitchFamily="18" charset="0"/>
                          <a:cs typeface="Times New Roman" panose="02020603050405020304" pitchFamily="18" charset="0"/>
                        </a:rPr>
                        <a:t> </a:t>
                      </a:r>
                      <a:r>
                        <a:rPr lang="en-GB" sz="1200" b="1" i="1" u="none" strike="noStrike" dirty="0" err="1">
                          <a:solidFill>
                            <a:srgbClr val="000000"/>
                          </a:solidFill>
                          <a:effectLst/>
                          <a:latin typeface="Times New Roman" panose="02020603050405020304" pitchFamily="18" charset="0"/>
                          <a:cs typeface="Times New Roman" panose="02020603050405020304" pitchFamily="18" charset="0"/>
                        </a:rPr>
                        <a:t>bilans</a:t>
                      </a:r>
                      <a:r>
                        <a:rPr lang="en-GB" sz="1200" b="1" i="1" u="none" strike="noStrike" dirty="0">
                          <a:solidFill>
                            <a:srgbClr val="000000"/>
                          </a:solidFill>
                          <a:effectLst/>
                          <a:latin typeface="Times New Roman" panose="02020603050405020304" pitchFamily="18" charset="0"/>
                          <a:cs typeface="Times New Roman" panose="02020603050405020304" pitchFamily="18" charset="0"/>
                        </a:rPr>
                        <a:t> </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GB" sz="1200" b="1" i="1" u="none" strike="noStrike">
                          <a:solidFill>
                            <a:srgbClr val="000000"/>
                          </a:solidFill>
                          <a:effectLst/>
                          <a:latin typeface="Times New Roman" panose="02020603050405020304" pitchFamily="18" charset="0"/>
                          <a:cs typeface="Times New Roman" panose="02020603050405020304" pitchFamily="18" charset="0"/>
                        </a:rPr>
                        <a:t>154.699,00</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GB" sz="1200" b="1" i="0" u="none" strike="noStrike">
                          <a:solidFill>
                            <a:srgbClr val="000000"/>
                          </a:solidFill>
                          <a:effectLst/>
                          <a:latin typeface="Times New Roman" panose="02020603050405020304" pitchFamily="18" charset="0"/>
                          <a:cs typeface="Times New Roman" panose="02020603050405020304" pitchFamily="18" charset="0"/>
                        </a:rPr>
                        <a:t> </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167150055"/>
                  </a:ext>
                </a:extLst>
              </a:tr>
              <a:tr h="235934">
                <a:tc>
                  <a:txBody>
                    <a:bodyPr/>
                    <a:lstStyle/>
                    <a:p>
                      <a:pPr algn="l" fontAlgn="b"/>
                      <a:r>
                        <a:rPr lang="en-GB" sz="1200" b="0" i="0" u="none" strike="noStrike" dirty="0" err="1">
                          <a:solidFill>
                            <a:srgbClr val="000000"/>
                          </a:solidFill>
                          <a:effectLst/>
                          <a:latin typeface="Times New Roman" panose="02020603050405020304" pitchFamily="18" charset="0"/>
                          <a:cs typeface="Times New Roman" panose="02020603050405020304" pitchFamily="18" charset="0"/>
                        </a:rPr>
                        <a:t>Izvoz</a:t>
                      </a:r>
                      <a:r>
                        <a:rPr lang="en-GB" sz="1200" b="0" i="0" u="none" strike="noStrike" dirty="0">
                          <a:solidFill>
                            <a:srgbClr val="000000"/>
                          </a:solidFill>
                          <a:effectLst/>
                          <a:latin typeface="Times New Roman" panose="02020603050405020304" pitchFamily="18" charset="0"/>
                          <a:cs typeface="Times New Roman" panose="02020603050405020304" pitchFamily="18" charset="0"/>
                        </a:rPr>
                        <a:t> </a:t>
                      </a:r>
                      <a:r>
                        <a:rPr lang="en-GB" sz="1200" b="0" i="0" u="none" strike="noStrike" dirty="0" err="1">
                          <a:solidFill>
                            <a:srgbClr val="000000"/>
                          </a:solidFill>
                          <a:effectLst/>
                          <a:latin typeface="Times New Roman" panose="02020603050405020304" pitchFamily="18" charset="0"/>
                          <a:cs typeface="Times New Roman" panose="02020603050405020304" pitchFamily="18" charset="0"/>
                        </a:rPr>
                        <a:t>usluga</a:t>
                      </a:r>
                      <a:endParaRPr lang="en-GB"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51.306,00</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0731359"/>
                  </a:ext>
                </a:extLst>
              </a:tr>
              <a:tr h="235934">
                <a:tc>
                  <a:txBody>
                    <a:bodyPr/>
                    <a:lstStyle/>
                    <a:p>
                      <a:pPr algn="l" fontAlgn="b"/>
                      <a:r>
                        <a:rPr lang="en-GB" sz="1200" b="0" i="0" u="none" strike="noStrike" dirty="0" err="1">
                          <a:solidFill>
                            <a:srgbClr val="000000"/>
                          </a:solidFill>
                          <a:effectLst/>
                          <a:latin typeface="Times New Roman" panose="02020603050405020304" pitchFamily="18" charset="0"/>
                          <a:cs typeface="Times New Roman" panose="02020603050405020304" pitchFamily="18" charset="0"/>
                        </a:rPr>
                        <a:t>Uvoz</a:t>
                      </a:r>
                      <a:r>
                        <a:rPr lang="en-GB" sz="1200" b="0" i="0" u="none" strike="noStrike" dirty="0">
                          <a:solidFill>
                            <a:srgbClr val="000000"/>
                          </a:solidFill>
                          <a:effectLst/>
                          <a:latin typeface="Times New Roman" panose="02020603050405020304" pitchFamily="18" charset="0"/>
                          <a:cs typeface="Times New Roman" panose="02020603050405020304" pitchFamily="18" charset="0"/>
                        </a:rPr>
                        <a:t> </a:t>
                      </a:r>
                      <a:r>
                        <a:rPr lang="en-GB" sz="1200" b="0" i="0" u="none" strike="noStrike" dirty="0" err="1">
                          <a:solidFill>
                            <a:srgbClr val="000000"/>
                          </a:solidFill>
                          <a:effectLst/>
                          <a:latin typeface="Times New Roman" panose="02020603050405020304" pitchFamily="18" charset="0"/>
                          <a:cs typeface="Times New Roman" panose="02020603050405020304" pitchFamily="18" charset="0"/>
                        </a:rPr>
                        <a:t>usluga</a:t>
                      </a:r>
                      <a:r>
                        <a:rPr lang="en-GB" sz="12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-76.349,00</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6181338"/>
                  </a:ext>
                </a:extLst>
              </a:tr>
              <a:tr h="235934">
                <a:tc>
                  <a:txBody>
                    <a:bodyPr/>
                    <a:lstStyle/>
                    <a:p>
                      <a:pPr algn="l" fontAlgn="b"/>
                      <a:r>
                        <a:rPr lang="it-IT" sz="1200" b="0" i="0" u="none" strike="noStrike" dirty="0">
                          <a:solidFill>
                            <a:srgbClr val="000000"/>
                          </a:solidFill>
                          <a:effectLst/>
                          <a:latin typeface="Times New Roman" panose="02020603050405020304" pitchFamily="18" charset="0"/>
                          <a:cs typeface="Times New Roman" panose="02020603050405020304" pitchFamily="18" charset="0"/>
                        </a:rPr>
                        <a:t>Prihodi po osnovu profita, kamati dividendi </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53.616,00</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1067672"/>
                  </a:ext>
                </a:extLst>
              </a:tr>
              <a:tr h="235934">
                <a:tc>
                  <a:txBody>
                    <a:bodyPr/>
                    <a:lstStyle/>
                    <a:p>
                      <a:pPr algn="l" fontAlgn="b"/>
                      <a:r>
                        <a:rPr lang="it-IT" sz="1200" b="0" i="0" u="none" strike="noStrike">
                          <a:solidFill>
                            <a:srgbClr val="000000"/>
                          </a:solidFill>
                          <a:effectLst/>
                          <a:latin typeface="Times New Roman" panose="02020603050405020304" pitchFamily="18" charset="0"/>
                          <a:cs typeface="Times New Roman" panose="02020603050405020304" pitchFamily="18" charset="0"/>
                        </a:rPr>
                        <a:t>Rashodi po osnovu profita, kamati, dividendi </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-88.710,00</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4910377"/>
                  </a:ext>
                </a:extLst>
              </a:tr>
              <a:tr h="235934">
                <a:tc>
                  <a:txBody>
                    <a:bodyPr/>
                    <a:lstStyle/>
                    <a:p>
                      <a:pPr algn="l" fontAlgn="b"/>
                      <a:r>
                        <a:rPr lang="en-GB" sz="1200" b="1" i="1" u="none" strike="noStrike">
                          <a:solidFill>
                            <a:srgbClr val="000000"/>
                          </a:solidFill>
                          <a:effectLst/>
                          <a:latin typeface="Times New Roman" panose="02020603050405020304" pitchFamily="18" charset="0"/>
                          <a:cs typeface="Times New Roman" panose="02020603050405020304" pitchFamily="18" charset="0"/>
                        </a:rPr>
                        <a:t>Saldo spoljne trgovine (spoljnotrgovinski bilans) </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GB" sz="1200" b="1" i="1" u="none" strike="noStrike" dirty="0">
                          <a:solidFill>
                            <a:srgbClr val="000000"/>
                          </a:solidFill>
                          <a:effectLst/>
                          <a:latin typeface="Times New Roman" panose="02020603050405020304" pitchFamily="18" charset="0"/>
                          <a:cs typeface="Times New Roman" panose="02020603050405020304" pitchFamily="18" charset="0"/>
                        </a:rPr>
                        <a:t>94.562,00</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GB" sz="1200" b="1" i="0" u="none" strike="noStrike">
                          <a:solidFill>
                            <a:srgbClr val="000000"/>
                          </a:solidFill>
                          <a:effectLst/>
                          <a:latin typeface="Times New Roman" panose="02020603050405020304" pitchFamily="18" charset="0"/>
                          <a:cs typeface="Times New Roman" panose="02020603050405020304" pitchFamily="18" charset="0"/>
                        </a:rPr>
                        <a:t> </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804497063"/>
                  </a:ext>
                </a:extLst>
              </a:tr>
              <a:tr h="235934">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Prilivi po osnovu jednostranih transfera</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11.003,00</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4271696"/>
                  </a:ext>
                </a:extLst>
              </a:tr>
              <a:tr h="235934">
                <a:tc>
                  <a:txBody>
                    <a:bodyPr/>
                    <a:lstStyle/>
                    <a:p>
                      <a:pPr algn="l" fontAlgn="b"/>
                      <a:r>
                        <a:rPr lang="pl-PL" sz="1200" b="0" i="0" u="none" strike="noStrike">
                          <a:solidFill>
                            <a:srgbClr val="000000"/>
                          </a:solidFill>
                          <a:effectLst/>
                          <a:latin typeface="Times New Roman" panose="02020603050405020304" pitchFamily="18" charset="0"/>
                          <a:cs typeface="Times New Roman" panose="02020603050405020304" pitchFamily="18" charset="0"/>
                        </a:rPr>
                        <a:t>Odlivi po osnovu jednostranih transfera </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0" i="0" u="none" strike="noStrike" dirty="0">
                          <a:solidFill>
                            <a:srgbClr val="000000"/>
                          </a:solidFill>
                          <a:effectLst/>
                          <a:latin typeface="Times New Roman" panose="02020603050405020304" pitchFamily="18" charset="0"/>
                          <a:cs typeface="Times New Roman" panose="02020603050405020304" pitchFamily="18" charset="0"/>
                        </a:rPr>
                        <a:t>-14.099,00</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6482390"/>
                  </a:ext>
                </a:extLst>
              </a:tr>
              <a:tr h="235934">
                <a:tc>
                  <a:txBody>
                    <a:bodyPr/>
                    <a:lstStyle/>
                    <a:p>
                      <a:pPr algn="l" fontAlgn="b"/>
                      <a:r>
                        <a:rPr lang="en-GB" sz="1200" b="1" i="1" u="none" strike="noStrike">
                          <a:solidFill>
                            <a:srgbClr val="000000"/>
                          </a:solidFill>
                          <a:effectLst/>
                          <a:latin typeface="Times New Roman" panose="02020603050405020304" pitchFamily="18" charset="0"/>
                          <a:cs typeface="Times New Roman" panose="02020603050405020304" pitchFamily="18" charset="0"/>
                        </a:rPr>
                        <a:t>Saldo tekući bilans </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GB" sz="1200" b="1" i="0" u="none" strike="noStrike">
                          <a:solidFill>
                            <a:srgbClr val="000000"/>
                          </a:solidFill>
                          <a:effectLst/>
                          <a:latin typeface="Times New Roman" panose="02020603050405020304" pitchFamily="18" charset="0"/>
                          <a:cs typeface="Times New Roman" panose="02020603050405020304" pitchFamily="18" charset="0"/>
                        </a:rPr>
                        <a:t>91.466,00</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GB" sz="1200" b="1" i="0" u="none" strike="noStrike">
                          <a:solidFill>
                            <a:srgbClr val="000000"/>
                          </a:solidFill>
                          <a:effectLst/>
                          <a:latin typeface="Times New Roman" panose="02020603050405020304" pitchFamily="18" charset="0"/>
                          <a:cs typeface="Times New Roman" panose="02020603050405020304" pitchFamily="18" charset="0"/>
                        </a:rPr>
                        <a:t> </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659575094"/>
                  </a:ext>
                </a:extLst>
              </a:tr>
              <a:tr h="235934">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Priliv stranih direktnih investicija </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70.320,00</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6348984"/>
                  </a:ext>
                </a:extLst>
              </a:tr>
              <a:tr h="235934">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Odliv  stranih direktnih investicija </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0" i="0" u="none" strike="noStrike" dirty="0">
                          <a:solidFill>
                            <a:srgbClr val="000000"/>
                          </a:solidFill>
                          <a:effectLst/>
                          <a:latin typeface="Times New Roman" panose="02020603050405020304" pitchFamily="18" charset="0"/>
                          <a:cs typeface="Times New Roman" panose="02020603050405020304" pitchFamily="18" charset="0"/>
                        </a:rPr>
                        <a:t>-52.390,00</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2885138"/>
                  </a:ext>
                </a:extLst>
              </a:tr>
              <a:tr h="217785">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Portfolio investicije u zemlju (priliv) </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6221069"/>
                  </a:ext>
                </a:extLst>
              </a:tr>
              <a:tr h="217785">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Portfolio investicije u inostranstvo  (odliv) </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0" i="0" u="none" strike="noStrike" dirty="0">
                          <a:solidFill>
                            <a:srgbClr val="000000"/>
                          </a:solidFill>
                          <a:effectLst/>
                          <a:latin typeface="Times New Roman" panose="02020603050405020304" pitchFamily="18" charset="0"/>
                          <a:cs typeface="Times New Roman" panose="02020603050405020304" pitchFamily="18" charset="0"/>
                        </a:rPr>
                        <a:t>-34.009,00</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4800057"/>
                  </a:ext>
                </a:extLst>
              </a:tr>
              <a:tr h="217785">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Dugoročni dati krediti</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4092366"/>
                  </a:ext>
                </a:extLst>
              </a:tr>
              <a:tr h="217785">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Dugoročni krediti primljeni </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9150213"/>
                  </a:ext>
                </a:extLst>
              </a:tr>
              <a:tr h="217785">
                <a:tc>
                  <a:txBody>
                    <a:bodyPr/>
                    <a:lstStyle/>
                    <a:p>
                      <a:pPr algn="l" fontAlgn="b"/>
                      <a:r>
                        <a:rPr lang="en-GB" sz="1200" b="1" i="1" u="none" strike="noStrike">
                          <a:solidFill>
                            <a:srgbClr val="000000"/>
                          </a:solidFill>
                          <a:effectLst/>
                          <a:latin typeface="Times New Roman" panose="02020603050405020304" pitchFamily="18" charset="0"/>
                          <a:cs typeface="Times New Roman" panose="02020603050405020304" pitchFamily="18" charset="0"/>
                        </a:rPr>
                        <a:t>Saldo osnovni bilans </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GB" sz="1200" b="1" i="1" u="none" strike="noStrike" dirty="0">
                          <a:solidFill>
                            <a:srgbClr val="000000"/>
                          </a:solidFill>
                          <a:effectLst/>
                          <a:latin typeface="Times New Roman" panose="02020603050405020304" pitchFamily="18" charset="0"/>
                          <a:cs typeface="Times New Roman" panose="02020603050405020304" pitchFamily="18" charset="0"/>
                        </a:rPr>
                        <a:t>75.387,00</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GB" sz="1200" b="1" i="1" u="none" strike="noStrike">
                          <a:solidFill>
                            <a:srgbClr val="000000"/>
                          </a:solidFill>
                          <a:effectLst/>
                          <a:latin typeface="Times New Roman" panose="02020603050405020304" pitchFamily="18" charset="0"/>
                          <a:cs typeface="Times New Roman" panose="02020603050405020304" pitchFamily="18" charset="0"/>
                        </a:rPr>
                        <a:t> </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372072535"/>
                  </a:ext>
                </a:extLst>
              </a:tr>
              <a:tr h="217785">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Odliv kratkoročnog kapitala</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2817025"/>
                  </a:ext>
                </a:extLst>
              </a:tr>
              <a:tr h="217785">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Priliv kratkoročnog kapitala </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61.325,00</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7432096"/>
                  </a:ext>
                </a:extLst>
              </a:tr>
              <a:tr h="217785">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Neto greške i propusti </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9510922"/>
                  </a:ext>
                </a:extLst>
              </a:tr>
              <a:tr h="217785">
                <a:tc>
                  <a:txBody>
                    <a:bodyPr/>
                    <a:lstStyle/>
                    <a:p>
                      <a:pPr algn="l" fontAlgn="b"/>
                      <a:r>
                        <a:rPr lang="en-GB" sz="1200" b="1" i="1" u="none" strike="noStrike">
                          <a:solidFill>
                            <a:srgbClr val="000000"/>
                          </a:solidFill>
                          <a:effectLst/>
                          <a:latin typeface="Times New Roman" panose="02020603050405020304" pitchFamily="18" charset="0"/>
                          <a:cs typeface="Times New Roman" panose="02020603050405020304" pitchFamily="18" charset="0"/>
                        </a:rPr>
                        <a:t>Saldo platni bilans </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GB" sz="1200" b="1" i="1" u="none" strike="noStrike" dirty="0">
                          <a:solidFill>
                            <a:srgbClr val="000000"/>
                          </a:solidFill>
                          <a:effectLst/>
                          <a:latin typeface="Times New Roman" panose="02020603050405020304" pitchFamily="18" charset="0"/>
                          <a:cs typeface="Times New Roman" panose="02020603050405020304" pitchFamily="18" charset="0"/>
                        </a:rPr>
                        <a:t>136.712,00</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GB" sz="1200" b="1" i="1" u="none" strike="noStrike">
                          <a:solidFill>
                            <a:srgbClr val="000000"/>
                          </a:solidFill>
                          <a:effectLst/>
                          <a:latin typeface="Times New Roman" panose="02020603050405020304" pitchFamily="18" charset="0"/>
                          <a:cs typeface="Times New Roman" panose="02020603050405020304" pitchFamily="18" charset="0"/>
                        </a:rPr>
                        <a:t> </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393029177"/>
                  </a:ext>
                </a:extLst>
              </a:tr>
              <a:tr h="217785">
                <a:tc>
                  <a:txBody>
                    <a:bodyPr/>
                    <a:lstStyle/>
                    <a:p>
                      <a:pPr algn="l" fontAlgn="b"/>
                      <a:r>
                        <a:rPr lang="en-GB" sz="1200" b="0" i="0" u="none" strike="noStrike">
                          <a:solidFill>
                            <a:srgbClr val="000000"/>
                          </a:solidFill>
                          <a:effectLst/>
                          <a:latin typeface="Times New Roman" panose="02020603050405020304" pitchFamily="18" charset="0"/>
                          <a:cs typeface="Times New Roman" panose="02020603050405020304" pitchFamily="18" charset="0"/>
                        </a:rPr>
                        <a:t>monetarne rezerve - priliv</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1" i="1" u="none" strike="noStrike">
                          <a:solidFill>
                            <a:srgbClr val="000000"/>
                          </a:solidFill>
                          <a:effectLst/>
                          <a:latin typeface="Times New Roman" panose="02020603050405020304" pitchFamily="18" charset="0"/>
                          <a:cs typeface="Times New Roman" panose="02020603050405020304" pitchFamily="18" charset="0"/>
                        </a:rPr>
                        <a:t>136.712,00</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GB" sz="12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6469" marR="6469" marT="6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9009442"/>
                  </a:ext>
                </a:extLst>
              </a:tr>
            </a:tbl>
          </a:graphicData>
        </a:graphic>
      </p:graphicFrame>
    </p:spTree>
    <p:extLst>
      <p:ext uri="{BB962C8B-B14F-4D97-AF65-F5344CB8AC3E}">
        <p14:creationId xmlns:p14="http://schemas.microsoft.com/office/powerpoint/2010/main" val="396956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68</a:t>
            </a:fld>
            <a:endParaRPr lang="en-US" dirty="0"/>
          </a:p>
        </p:txBody>
      </p:sp>
      <p:sp>
        <p:nvSpPr>
          <p:cNvPr id="3" name="Rounded Rectangle 2"/>
          <p:cNvSpPr/>
          <p:nvPr/>
        </p:nvSpPr>
        <p:spPr>
          <a:xfrm>
            <a:off x="194651" y="221897"/>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Platni bilans- primjeri (platni bilans Republike Srbije)  </a:t>
            </a:r>
            <a:endParaRPr lang="en-GB" sz="2000" b="1" i="1" dirty="0">
              <a:solidFill>
                <a:schemeClr val="bg2">
                  <a:lumMod val="25000"/>
                </a:schemeClr>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651" y="886441"/>
            <a:ext cx="566434" cy="702573"/>
          </a:xfrm>
          <a:prstGeom prst="rect">
            <a:avLst/>
          </a:prstGeom>
        </p:spPr>
      </p:pic>
      <p:sp>
        <p:nvSpPr>
          <p:cNvPr id="5" name="Title 1"/>
          <p:cNvSpPr txBox="1">
            <a:spLocks/>
          </p:cNvSpPr>
          <p:nvPr/>
        </p:nvSpPr>
        <p:spPr>
          <a:xfrm>
            <a:off x="897641" y="1031372"/>
            <a:ext cx="7714478" cy="372556"/>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Primjer PB  Republike Srbije (u 2008.godini).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6" name="Rectangle 5"/>
          <p:cNvSpPr/>
          <p:nvPr/>
        </p:nvSpPr>
        <p:spPr>
          <a:xfrm>
            <a:off x="629924" y="1589014"/>
            <a:ext cx="8249911" cy="4770537"/>
          </a:xfrm>
          <a:prstGeom prst="rect">
            <a:avLst/>
          </a:prstGeom>
        </p:spPr>
        <p:txBody>
          <a:bodyPr wrap="square">
            <a:spAutoFit/>
          </a:bodyPr>
          <a:lstStyle/>
          <a:p>
            <a:pPr algn="just">
              <a:spcAft>
                <a:spcPts val="0"/>
              </a:spcAft>
            </a:pPr>
            <a:r>
              <a:rPr lang="hr-HR" sz="1600" dirty="0">
                <a:latin typeface="Times New Roman" panose="02020603050405020304" pitchFamily="18" charset="0"/>
                <a:ea typeface="Times New Roman" panose="02020603050405020304" pitchFamily="18" charset="0"/>
              </a:rPr>
              <a:t>Date su transakcije platnog bilansa Republike Srbije u 2008. godini. Sastavite platni bilans tako da poredate prema horizontalnomi i vertikalnom redosljedu sljedeće transakcije:</a:t>
            </a:r>
            <a:endParaRPr lang="en-GB" sz="1600" dirty="0">
              <a:latin typeface="Times New Roman" panose="02020603050405020304" pitchFamily="18" charset="0"/>
              <a:ea typeface="Times New Roman" panose="02020603050405020304" pitchFamily="18" charset="0"/>
            </a:endParaRPr>
          </a:p>
          <a:p>
            <a:pPr algn="just">
              <a:spcAft>
                <a:spcPts val="0"/>
              </a:spcAft>
            </a:pPr>
            <a:r>
              <a:rPr lang="hr-HR" sz="1600" dirty="0">
                <a:latin typeface="Times New Roman" panose="02020603050405020304" pitchFamily="18" charset="0"/>
                <a:ea typeface="Times New Roman" panose="02020603050405020304" pitchFamily="18" charset="0"/>
              </a:rPr>
              <a:t> </a:t>
            </a:r>
            <a:endParaRPr lang="en-GB" sz="1600" dirty="0">
              <a:latin typeface="Times New Roman" panose="02020603050405020304" pitchFamily="18" charset="0"/>
              <a:ea typeface="Times New Roman" panose="02020603050405020304" pitchFamily="18" charset="0"/>
            </a:endParaRPr>
          </a:p>
          <a:p>
            <a:pPr algn="just">
              <a:spcAft>
                <a:spcPts val="0"/>
              </a:spcAft>
            </a:pPr>
            <a:r>
              <a:rPr lang="it-IT" sz="1600" dirty="0">
                <a:latin typeface="Times New Roman" panose="02020603050405020304" pitchFamily="18" charset="0"/>
                <a:ea typeface="Symbol" panose="05050102010706020507" pitchFamily="18" charset="2"/>
              </a:rPr>
              <a:t>- prihodi po osnovu profita, kamata i dividendi	  </a:t>
            </a:r>
            <a:r>
              <a:rPr lang="it-IT" sz="1600" dirty="0">
                <a:latin typeface="Times New Roman" panose="02020603050405020304" pitchFamily="18" charset="0"/>
                <a:ea typeface="Times New Roman" panose="02020603050405020304" pitchFamily="18" charset="0"/>
              </a:rPr>
              <a:t>831,0</a:t>
            </a:r>
            <a:endParaRPr lang="en-GB" sz="1600" dirty="0">
              <a:latin typeface="Times New Roman" panose="02020603050405020304" pitchFamily="18" charset="0"/>
              <a:ea typeface="Times New Roman" panose="02020603050405020304" pitchFamily="18" charset="0"/>
            </a:endParaRPr>
          </a:p>
          <a:p>
            <a:pPr algn="just">
              <a:spcAft>
                <a:spcPts val="0"/>
              </a:spcAft>
            </a:pPr>
            <a:r>
              <a:rPr lang="pl-PL" sz="1600" dirty="0">
                <a:latin typeface="Times New Roman" panose="02020603050405020304" pitchFamily="18" charset="0"/>
                <a:ea typeface="Symbol" panose="05050102010706020507" pitchFamily="18" charset="2"/>
              </a:rPr>
              <a:t>- odlivi  po osnovu jednostranih transfera		</a:t>
            </a:r>
            <a:r>
              <a:rPr lang="pl-PL" sz="1600" dirty="0">
                <a:latin typeface="Times New Roman" panose="02020603050405020304" pitchFamily="18" charset="0"/>
                <a:ea typeface="Times New Roman" panose="02020603050405020304" pitchFamily="18" charset="0"/>
              </a:rPr>
              <a:t>-407,4</a:t>
            </a:r>
            <a:endParaRPr lang="en-GB" sz="1600" dirty="0">
              <a:latin typeface="Times New Roman" panose="02020603050405020304" pitchFamily="18" charset="0"/>
              <a:ea typeface="Times New Roman" panose="02020603050405020304" pitchFamily="18" charset="0"/>
            </a:endParaRPr>
          </a:p>
          <a:p>
            <a:pPr algn="just">
              <a:spcAft>
                <a:spcPts val="0"/>
              </a:spcAft>
            </a:pPr>
            <a:r>
              <a:rPr lang="pl-PL" sz="1600" dirty="0">
                <a:latin typeface="Times New Roman" panose="02020603050405020304" pitchFamily="18" charset="0"/>
                <a:ea typeface="Times New Roman" panose="02020603050405020304" pitchFamily="18" charset="0"/>
              </a:rPr>
              <a:t>- </a:t>
            </a:r>
            <a:r>
              <a:rPr lang="pt-BR" sz="1600" dirty="0">
                <a:latin typeface="Times New Roman" panose="02020603050405020304" pitchFamily="18" charset="0"/>
                <a:ea typeface="Times New Roman" panose="02020603050405020304" pitchFamily="18" charset="0"/>
              </a:rPr>
              <a:t>odliv stranih direktnih investicija  			</a:t>
            </a:r>
            <a:r>
              <a:rPr lang="en-US" sz="1600" dirty="0">
                <a:latin typeface="Times New Roman" panose="02020603050405020304" pitchFamily="18" charset="0"/>
                <a:ea typeface="Times New Roman" panose="02020603050405020304" pitchFamily="18" charset="0"/>
              </a:rPr>
              <a:t>-277,4</a:t>
            </a:r>
            <a:endParaRPr lang="en-GB" sz="1600" dirty="0">
              <a:latin typeface="Times New Roman" panose="02020603050405020304" pitchFamily="18" charset="0"/>
              <a:ea typeface="Times New Roman" panose="02020603050405020304" pitchFamily="18" charset="0"/>
            </a:endParaRPr>
          </a:p>
          <a:p>
            <a:pPr>
              <a:spcAft>
                <a:spcPts val="0"/>
              </a:spcAft>
            </a:pPr>
            <a:r>
              <a:rPr lang="en-US" sz="1600" dirty="0">
                <a:latin typeface="Times New Roman" panose="02020603050405020304" pitchFamily="18" charset="0"/>
                <a:ea typeface="Times New Roman" panose="02020603050405020304" pitchFamily="18" charset="0"/>
              </a:rPr>
              <a:t>- portfolio </a:t>
            </a:r>
            <a:r>
              <a:rPr lang="en-US" sz="1600" dirty="0" err="1">
                <a:latin typeface="Times New Roman" panose="02020603050405020304" pitchFamily="18" charset="0"/>
                <a:ea typeface="Times New Roman" panose="02020603050405020304" pitchFamily="18" charset="0"/>
              </a:rPr>
              <a:t>investicije</a:t>
            </a:r>
            <a:r>
              <a:rPr lang="en-US" sz="1600" dirty="0">
                <a:latin typeface="Times New Roman" panose="02020603050405020304" pitchFamily="18" charset="0"/>
                <a:ea typeface="Times New Roman" panose="02020603050405020304" pitchFamily="18" charset="0"/>
              </a:rPr>
              <a:t> u </a:t>
            </a:r>
            <a:r>
              <a:rPr lang="en-US" sz="1600" dirty="0" err="1">
                <a:latin typeface="Times New Roman" panose="02020603050405020304" pitchFamily="18" charset="0"/>
                <a:ea typeface="Times New Roman" panose="02020603050405020304" pitchFamily="18" charset="0"/>
              </a:rPr>
              <a:t>inostranstvo</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odliv</a:t>
            </a:r>
            <a:r>
              <a:rPr lang="en-US" sz="1600" dirty="0">
                <a:latin typeface="Times New Roman" panose="02020603050405020304" pitchFamily="18" charset="0"/>
                <a:ea typeface="Times New Roman" panose="02020603050405020304" pitchFamily="18" charset="0"/>
              </a:rPr>
              <a:t>)		-134,2	</a:t>
            </a:r>
            <a:endParaRPr lang="en-GB" sz="1600" dirty="0">
              <a:latin typeface="Times New Roman" panose="02020603050405020304" pitchFamily="18" charset="0"/>
              <a:ea typeface="Times New Roman" panose="02020603050405020304" pitchFamily="18" charset="0"/>
            </a:endParaRPr>
          </a:p>
          <a:p>
            <a:pPr algn="just">
              <a:spcAft>
                <a:spcPts val="0"/>
              </a:spcAft>
            </a:pPr>
            <a:r>
              <a:rPr lang="en-US" sz="1600" dirty="0">
                <a:latin typeface="Times New Roman" panose="02020603050405020304" pitchFamily="18" charset="0"/>
                <a:ea typeface="Symbol" panose="05050102010706020507" pitchFamily="18" charset="2"/>
              </a:rPr>
              <a:t>- </a:t>
            </a:r>
            <a:r>
              <a:rPr lang="en-US" sz="1600" dirty="0" err="1">
                <a:latin typeface="Times New Roman" panose="02020603050405020304" pitchFamily="18" charset="0"/>
                <a:ea typeface="Symbol" panose="05050102010706020507" pitchFamily="18" charset="2"/>
              </a:rPr>
              <a:t>izvoz</a:t>
            </a:r>
            <a:r>
              <a:rPr lang="en-US" sz="1600" dirty="0">
                <a:latin typeface="Times New Roman" panose="02020603050405020304" pitchFamily="18" charset="0"/>
                <a:ea typeface="Symbol" panose="05050102010706020507" pitchFamily="18" charset="2"/>
              </a:rPr>
              <a:t> robe						</a:t>
            </a:r>
            <a:r>
              <a:rPr lang="sr-Latn-BA" sz="1600" dirty="0" smtClean="0">
                <a:latin typeface="Times New Roman" panose="02020603050405020304" pitchFamily="18" charset="0"/>
                <a:ea typeface="Symbol" panose="05050102010706020507" pitchFamily="18" charset="2"/>
              </a:rPr>
              <a:t>      </a:t>
            </a:r>
            <a:r>
              <a:rPr lang="en-US" sz="1600" dirty="0" smtClean="0">
                <a:latin typeface="Times New Roman" panose="02020603050405020304" pitchFamily="18" charset="0"/>
                <a:ea typeface="Times New Roman" panose="02020603050405020304" pitchFamily="18" charset="0"/>
              </a:rPr>
              <a:t>10.956,5</a:t>
            </a:r>
            <a:endParaRPr lang="en-GB" sz="1600" dirty="0">
              <a:latin typeface="Times New Roman" panose="02020603050405020304" pitchFamily="18" charset="0"/>
              <a:ea typeface="Times New Roman" panose="02020603050405020304" pitchFamily="18" charset="0"/>
            </a:endParaRPr>
          </a:p>
          <a:p>
            <a:pPr algn="just">
              <a:spcAft>
                <a:spcPts val="0"/>
              </a:spcAft>
            </a:pPr>
            <a:r>
              <a:rPr lang="en-US" sz="1600" dirty="0">
                <a:latin typeface="Times New Roman" panose="02020603050405020304" pitchFamily="18" charset="0"/>
                <a:ea typeface="Symbol" panose="05050102010706020507" pitchFamily="18" charset="2"/>
              </a:rPr>
              <a:t>- </a:t>
            </a:r>
            <a:r>
              <a:rPr lang="en-US" sz="1600" dirty="0" err="1">
                <a:latin typeface="Times New Roman" panose="02020603050405020304" pitchFamily="18" charset="0"/>
                <a:ea typeface="Symbol" panose="05050102010706020507" pitchFamily="18" charset="2"/>
              </a:rPr>
              <a:t>uvoz</a:t>
            </a:r>
            <a:r>
              <a:rPr lang="en-US" sz="1600" dirty="0">
                <a:latin typeface="Times New Roman" panose="02020603050405020304" pitchFamily="18" charset="0"/>
                <a:ea typeface="Symbol" panose="05050102010706020507" pitchFamily="18" charset="2"/>
              </a:rPr>
              <a:t> </a:t>
            </a:r>
            <a:r>
              <a:rPr lang="en-US" sz="1600" dirty="0" err="1">
                <a:latin typeface="Times New Roman" panose="02020603050405020304" pitchFamily="18" charset="0"/>
                <a:ea typeface="Symbol" panose="05050102010706020507" pitchFamily="18" charset="2"/>
              </a:rPr>
              <a:t>usluga</a:t>
            </a:r>
            <a:r>
              <a:rPr lang="en-US" sz="1600" dirty="0">
                <a:latin typeface="Times New Roman" panose="02020603050405020304" pitchFamily="18" charset="0"/>
                <a:ea typeface="Symbol" panose="05050102010706020507" pitchFamily="18" charset="2"/>
              </a:rPr>
              <a:t>						</a:t>
            </a:r>
            <a:r>
              <a:rPr lang="sr-Latn-BA" sz="1600" dirty="0" smtClean="0">
                <a:latin typeface="Times New Roman" panose="02020603050405020304" pitchFamily="18" charset="0"/>
                <a:ea typeface="Symbol" panose="05050102010706020507" pitchFamily="18" charset="2"/>
              </a:rPr>
              <a:t>       </a:t>
            </a:r>
            <a:r>
              <a:rPr lang="en-US" sz="1600" dirty="0" smtClean="0">
                <a:latin typeface="Times New Roman" panose="02020603050405020304" pitchFamily="18" charset="0"/>
                <a:ea typeface="Times New Roman" panose="02020603050405020304" pitchFamily="18" charset="0"/>
              </a:rPr>
              <a:t>-</a:t>
            </a:r>
            <a:r>
              <a:rPr lang="en-US" sz="1600" dirty="0">
                <a:latin typeface="Times New Roman" panose="02020603050405020304" pitchFamily="18" charset="0"/>
                <a:ea typeface="Times New Roman" panose="02020603050405020304" pitchFamily="18" charset="0"/>
              </a:rPr>
              <a:t>4.288,0</a:t>
            </a:r>
            <a:endParaRPr lang="en-GB" sz="1600" dirty="0">
              <a:latin typeface="Times New Roman" panose="02020603050405020304" pitchFamily="18" charset="0"/>
              <a:ea typeface="Times New Roman" panose="02020603050405020304" pitchFamily="18" charset="0"/>
            </a:endParaRPr>
          </a:p>
          <a:p>
            <a:pPr algn="just">
              <a:spcAft>
                <a:spcPts val="0"/>
              </a:spcAft>
            </a:pPr>
            <a:r>
              <a:rPr lang="en-US" sz="1600" dirty="0">
                <a:latin typeface="Times New Roman" panose="02020603050405020304" pitchFamily="18" charset="0"/>
                <a:ea typeface="Symbol" panose="05050102010706020507" pitchFamily="18" charset="2"/>
              </a:rPr>
              <a:t>- </a:t>
            </a:r>
            <a:r>
              <a:rPr lang="en-US" sz="1600" dirty="0" err="1">
                <a:latin typeface="Times New Roman" panose="02020603050405020304" pitchFamily="18" charset="0"/>
                <a:ea typeface="Symbol" panose="05050102010706020507" pitchFamily="18" charset="2"/>
              </a:rPr>
              <a:t>prilivi</a:t>
            </a:r>
            <a:r>
              <a:rPr lang="en-US" sz="1600" dirty="0">
                <a:latin typeface="Times New Roman" panose="02020603050405020304" pitchFamily="18" charset="0"/>
                <a:ea typeface="Symbol" panose="05050102010706020507" pitchFamily="18" charset="2"/>
              </a:rPr>
              <a:t> </a:t>
            </a:r>
            <a:r>
              <a:rPr lang="en-US" sz="1600" dirty="0" err="1">
                <a:latin typeface="Times New Roman" panose="02020603050405020304" pitchFamily="18" charset="0"/>
                <a:ea typeface="Symbol" panose="05050102010706020507" pitchFamily="18" charset="2"/>
              </a:rPr>
              <a:t>po</a:t>
            </a:r>
            <a:r>
              <a:rPr lang="en-US" sz="1600" dirty="0">
                <a:latin typeface="Times New Roman" panose="02020603050405020304" pitchFamily="18" charset="0"/>
                <a:ea typeface="Symbol" panose="05050102010706020507" pitchFamily="18" charset="2"/>
              </a:rPr>
              <a:t> </a:t>
            </a:r>
            <a:r>
              <a:rPr lang="en-US" sz="1600" dirty="0" err="1">
                <a:latin typeface="Times New Roman" panose="02020603050405020304" pitchFamily="18" charset="0"/>
                <a:ea typeface="Symbol" panose="05050102010706020507" pitchFamily="18" charset="2"/>
              </a:rPr>
              <a:t>osnovu</a:t>
            </a:r>
            <a:r>
              <a:rPr lang="en-US" sz="1600" dirty="0">
                <a:latin typeface="Times New Roman" panose="02020603050405020304" pitchFamily="18" charset="0"/>
                <a:ea typeface="Symbol" panose="05050102010706020507" pitchFamily="18" charset="2"/>
              </a:rPr>
              <a:t> </a:t>
            </a:r>
            <a:r>
              <a:rPr lang="en-US" sz="1600" dirty="0" err="1">
                <a:latin typeface="Times New Roman" panose="02020603050405020304" pitchFamily="18" charset="0"/>
                <a:ea typeface="Symbol" panose="05050102010706020507" pitchFamily="18" charset="2"/>
              </a:rPr>
              <a:t>jednostranih</a:t>
            </a:r>
            <a:r>
              <a:rPr lang="en-US" sz="1600" dirty="0">
                <a:latin typeface="Times New Roman" panose="02020603050405020304" pitchFamily="18" charset="0"/>
                <a:ea typeface="Symbol" panose="05050102010706020507" pitchFamily="18" charset="2"/>
              </a:rPr>
              <a:t> </a:t>
            </a:r>
            <a:r>
              <a:rPr lang="en-US" sz="1600" dirty="0" err="1">
                <a:latin typeface="Times New Roman" panose="02020603050405020304" pitchFamily="18" charset="0"/>
                <a:ea typeface="Symbol" panose="05050102010706020507" pitchFamily="18" charset="2"/>
              </a:rPr>
              <a:t>transfera</a:t>
            </a:r>
            <a:r>
              <a:rPr lang="en-US" sz="1600" dirty="0">
                <a:latin typeface="Times New Roman" panose="02020603050405020304" pitchFamily="18" charset="0"/>
                <a:ea typeface="Symbol" panose="05050102010706020507" pitchFamily="18" charset="2"/>
              </a:rPr>
              <a:t>	</a:t>
            </a:r>
            <a:r>
              <a:rPr lang="sr-Latn-BA" sz="1600" dirty="0" smtClean="0">
                <a:latin typeface="Times New Roman" panose="02020603050405020304" pitchFamily="18" charset="0"/>
                <a:ea typeface="Symbol" panose="05050102010706020507" pitchFamily="18" charset="2"/>
              </a:rPr>
              <a:t>         </a:t>
            </a:r>
            <a:r>
              <a:rPr lang="en-US" sz="1600" dirty="0" smtClean="0">
                <a:latin typeface="Times New Roman" panose="02020603050405020304" pitchFamily="18" charset="0"/>
                <a:ea typeface="Times New Roman" panose="02020603050405020304" pitchFamily="18" charset="0"/>
              </a:rPr>
              <a:t>4.553,2</a:t>
            </a:r>
            <a:endParaRPr lang="en-GB" sz="1600" dirty="0">
              <a:latin typeface="Times New Roman" panose="02020603050405020304" pitchFamily="18" charset="0"/>
              <a:ea typeface="Times New Roman" panose="02020603050405020304" pitchFamily="18" charset="0"/>
            </a:endParaRPr>
          </a:p>
          <a:p>
            <a:pPr algn="just">
              <a:spcAft>
                <a:spcPts val="0"/>
              </a:spcAft>
            </a:pP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priliv</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stranih</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direktnih</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investicija</a:t>
            </a:r>
            <a:r>
              <a:rPr lang="en-US" sz="1600" dirty="0">
                <a:latin typeface="Times New Roman" panose="02020603050405020304" pitchFamily="18" charset="0"/>
                <a:ea typeface="Times New Roman" panose="02020603050405020304" pitchFamily="18" charset="0"/>
              </a:rPr>
              <a:t>  		</a:t>
            </a:r>
            <a:r>
              <a:rPr lang="sr-Latn-BA" sz="1600" dirty="0" smtClean="0">
                <a:latin typeface="Times New Roman" panose="02020603050405020304" pitchFamily="18" charset="0"/>
                <a:ea typeface="Times New Roman" panose="02020603050405020304" pitchFamily="18" charset="0"/>
              </a:rPr>
              <a:t>        </a:t>
            </a:r>
            <a:r>
              <a:rPr lang="en-US" sz="1600" dirty="0" smtClean="0">
                <a:latin typeface="Times New Roman" panose="02020603050405020304" pitchFamily="18" charset="0"/>
                <a:ea typeface="Times New Roman" panose="02020603050405020304" pitchFamily="18" charset="0"/>
              </a:rPr>
              <a:t> </a:t>
            </a:r>
            <a:r>
              <a:rPr lang="en-US" sz="1600" dirty="0">
                <a:latin typeface="Times New Roman" panose="02020603050405020304" pitchFamily="18" charset="0"/>
                <a:ea typeface="Times New Roman" panose="02020603050405020304" pitchFamily="18" charset="0"/>
              </a:rPr>
              <a:t>2.994,3</a:t>
            </a:r>
            <a:endParaRPr lang="en-GB" sz="1600" dirty="0">
              <a:latin typeface="Times New Roman" panose="02020603050405020304" pitchFamily="18" charset="0"/>
              <a:ea typeface="Times New Roman" panose="02020603050405020304" pitchFamily="18" charset="0"/>
            </a:endParaRPr>
          </a:p>
          <a:p>
            <a:pPr algn="just">
              <a:spcAft>
                <a:spcPts val="0"/>
              </a:spcAft>
            </a:pPr>
            <a:r>
              <a:rPr lang="it-IT" sz="1600" dirty="0">
                <a:latin typeface="Times New Roman" panose="02020603050405020304" pitchFamily="18" charset="0"/>
                <a:ea typeface="Times New Roman" panose="02020603050405020304" pitchFamily="18" charset="0"/>
              </a:rPr>
              <a:t>- dugoročni krediti dati				</a:t>
            </a:r>
            <a:r>
              <a:rPr lang="sr-Latn-BA" sz="1600" dirty="0" smtClean="0">
                <a:latin typeface="Times New Roman" panose="02020603050405020304" pitchFamily="18" charset="0"/>
                <a:ea typeface="Times New Roman" panose="02020603050405020304" pitchFamily="18" charset="0"/>
              </a:rPr>
              <a:t>             </a:t>
            </a:r>
            <a:r>
              <a:rPr lang="pt-BR" sz="1600" dirty="0" smtClean="0">
                <a:latin typeface="Times New Roman" panose="02020603050405020304" pitchFamily="18" charset="0"/>
                <a:ea typeface="Times New Roman" panose="02020603050405020304" pitchFamily="18" charset="0"/>
              </a:rPr>
              <a:t>-</a:t>
            </a:r>
            <a:r>
              <a:rPr lang="pt-BR" sz="1600" dirty="0">
                <a:latin typeface="Times New Roman" panose="02020603050405020304" pitchFamily="18" charset="0"/>
                <a:ea typeface="Times New Roman" panose="02020603050405020304" pitchFamily="18" charset="0"/>
              </a:rPr>
              <a:t>36,1</a:t>
            </a:r>
            <a:endParaRPr lang="en-GB" sz="1600" dirty="0">
              <a:latin typeface="Times New Roman" panose="02020603050405020304" pitchFamily="18" charset="0"/>
              <a:ea typeface="Times New Roman" panose="02020603050405020304" pitchFamily="18" charset="0"/>
            </a:endParaRPr>
          </a:p>
          <a:p>
            <a:pPr algn="just">
              <a:spcAft>
                <a:spcPts val="0"/>
              </a:spcAft>
            </a:pPr>
            <a:r>
              <a:rPr lang="pt-BR" sz="1600" dirty="0">
                <a:latin typeface="Times New Roman" panose="02020603050405020304" pitchFamily="18" charset="0"/>
                <a:ea typeface="Symbol" panose="05050102010706020507" pitchFamily="18" charset="2"/>
              </a:rPr>
              <a:t>- priliv kratkoročnog kapitala				</a:t>
            </a:r>
            <a:r>
              <a:rPr lang="pt-BR" sz="1600" dirty="0" smtClean="0">
                <a:latin typeface="Times New Roman" panose="02020603050405020304" pitchFamily="18" charset="0"/>
                <a:ea typeface="Times New Roman" panose="02020603050405020304" pitchFamily="18" charset="0"/>
              </a:rPr>
              <a:t>1.418,4</a:t>
            </a:r>
            <a:endParaRPr lang="en-GB" sz="1600" dirty="0">
              <a:latin typeface="Times New Roman" panose="02020603050405020304" pitchFamily="18" charset="0"/>
              <a:ea typeface="Times New Roman" panose="02020603050405020304" pitchFamily="18" charset="0"/>
            </a:endParaRPr>
          </a:p>
          <a:p>
            <a:pPr algn="just">
              <a:spcAft>
                <a:spcPts val="0"/>
              </a:spcAft>
            </a:pPr>
            <a:r>
              <a:rPr lang="pt-BR" sz="1600" dirty="0">
                <a:latin typeface="Times New Roman" panose="02020603050405020304" pitchFamily="18" charset="0"/>
                <a:ea typeface="Symbol" panose="05050102010706020507" pitchFamily="18" charset="2"/>
              </a:rPr>
              <a:t>- izvoz usluga</a:t>
            </a:r>
            <a:r>
              <a:rPr lang="pt-BR" sz="1600" dirty="0">
                <a:latin typeface="Times New Roman" panose="02020603050405020304" pitchFamily="18" charset="0"/>
                <a:ea typeface="Times New Roman" panose="02020603050405020304" pitchFamily="18" charset="0"/>
              </a:rPr>
              <a:t>						</a:t>
            </a:r>
            <a:r>
              <a:rPr lang="sr-Latn-BA" sz="1600" dirty="0" smtClean="0">
                <a:latin typeface="Times New Roman" panose="02020603050405020304" pitchFamily="18" charset="0"/>
                <a:ea typeface="Times New Roman" panose="02020603050405020304" pitchFamily="18" charset="0"/>
              </a:rPr>
              <a:t>        </a:t>
            </a:r>
            <a:r>
              <a:rPr lang="pt-BR" sz="1600" dirty="0" smtClean="0">
                <a:latin typeface="Times New Roman" panose="02020603050405020304" pitchFamily="18" charset="0"/>
                <a:ea typeface="Times New Roman" panose="02020603050405020304" pitchFamily="18" charset="0"/>
              </a:rPr>
              <a:t> </a:t>
            </a:r>
            <a:r>
              <a:rPr lang="pt-BR" sz="1600" dirty="0">
                <a:latin typeface="Times New Roman" panose="02020603050405020304" pitchFamily="18" charset="0"/>
                <a:ea typeface="Times New Roman" panose="02020603050405020304" pitchFamily="18" charset="0"/>
              </a:rPr>
              <a:t>4.033,2</a:t>
            </a:r>
            <a:endParaRPr lang="en-GB" sz="1600" dirty="0">
              <a:latin typeface="Times New Roman" panose="02020603050405020304" pitchFamily="18" charset="0"/>
              <a:ea typeface="Times New Roman" panose="02020603050405020304" pitchFamily="18" charset="0"/>
            </a:endParaRPr>
          </a:p>
          <a:p>
            <a:pPr algn="just">
              <a:spcAft>
                <a:spcPts val="0"/>
              </a:spcAft>
            </a:pPr>
            <a:r>
              <a:rPr lang="it-IT" sz="1600" dirty="0">
                <a:latin typeface="Times New Roman" panose="02020603050405020304" pitchFamily="18" charset="0"/>
                <a:ea typeface="Symbol" panose="05050102010706020507" pitchFamily="18" charset="2"/>
              </a:rPr>
              <a:t>- rashodi  po osnovu profita, kamata i dividendi	</a:t>
            </a:r>
            <a:r>
              <a:rPr lang="it-IT" sz="1600" dirty="0">
                <a:latin typeface="Times New Roman" panose="02020603050405020304" pitchFamily="18" charset="0"/>
                <a:ea typeface="Times New Roman" panose="02020603050405020304" pitchFamily="18" charset="0"/>
              </a:rPr>
              <a:t>-2.186,9</a:t>
            </a:r>
            <a:endParaRPr lang="en-GB" sz="1600" dirty="0">
              <a:latin typeface="Times New Roman" panose="02020603050405020304" pitchFamily="18" charset="0"/>
              <a:ea typeface="Times New Roman" panose="02020603050405020304" pitchFamily="18" charset="0"/>
            </a:endParaRPr>
          </a:p>
          <a:p>
            <a:pPr algn="just">
              <a:spcAft>
                <a:spcPts val="0"/>
              </a:spcAft>
            </a:pPr>
            <a:r>
              <a:rPr lang="it-IT" sz="1600" dirty="0">
                <a:latin typeface="Times New Roman" panose="02020603050405020304" pitchFamily="18" charset="0"/>
                <a:ea typeface="Times New Roman" panose="02020603050405020304" pitchFamily="18" charset="0"/>
              </a:rPr>
              <a:t>- portfolio investicije u zemlju (priliv)		</a:t>
            </a:r>
            <a:r>
              <a:rPr lang="sr-Latn-BA" sz="1600" dirty="0" smtClean="0">
                <a:latin typeface="Times New Roman" panose="02020603050405020304" pitchFamily="18" charset="0"/>
                <a:ea typeface="Times New Roman" panose="02020603050405020304" pitchFamily="18" charset="0"/>
              </a:rPr>
              <a:t>                </a:t>
            </a:r>
            <a:r>
              <a:rPr lang="it-IT" sz="1600" dirty="0" smtClean="0">
                <a:latin typeface="Times New Roman" panose="02020603050405020304" pitchFamily="18" charset="0"/>
                <a:ea typeface="Times New Roman" panose="02020603050405020304" pitchFamily="18" charset="0"/>
              </a:rPr>
              <a:t> 0</a:t>
            </a:r>
            <a:r>
              <a:rPr lang="sr-Latn-BA" sz="1600" dirty="0" smtClean="0">
                <a:latin typeface="Times New Roman" panose="02020603050405020304" pitchFamily="18" charset="0"/>
                <a:ea typeface="Times New Roman" panose="02020603050405020304" pitchFamily="18" charset="0"/>
              </a:rPr>
              <a:t>,00</a:t>
            </a:r>
            <a:endParaRPr lang="en-GB" sz="1600" dirty="0">
              <a:latin typeface="Times New Roman" panose="02020603050405020304" pitchFamily="18" charset="0"/>
              <a:ea typeface="Times New Roman" panose="02020603050405020304" pitchFamily="18" charset="0"/>
            </a:endParaRPr>
          </a:p>
          <a:p>
            <a:pPr algn="just">
              <a:spcAft>
                <a:spcPts val="0"/>
              </a:spcAft>
            </a:pPr>
            <a:r>
              <a:rPr lang="en-US" sz="1600" b="1"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dugoročni</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krediti</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primljeni</a:t>
            </a:r>
            <a:r>
              <a:rPr lang="en-US" sz="1600" dirty="0">
                <a:latin typeface="Times New Roman" panose="02020603050405020304" pitchFamily="18" charset="0"/>
                <a:ea typeface="Times New Roman" panose="02020603050405020304" pitchFamily="18" charset="0"/>
              </a:rPr>
              <a:t>				 </a:t>
            </a:r>
            <a:r>
              <a:rPr lang="en-US" sz="1600" dirty="0" smtClean="0">
                <a:latin typeface="Times New Roman" panose="02020603050405020304" pitchFamily="18" charset="0"/>
                <a:ea typeface="Times New Roman" panose="02020603050405020304" pitchFamily="18" charset="0"/>
              </a:rPr>
              <a:t>3</a:t>
            </a:r>
            <a:r>
              <a:rPr lang="sr-Latn-BA" sz="1600" dirty="0" smtClean="0">
                <a:latin typeface="Times New Roman" panose="02020603050405020304" pitchFamily="18" charset="0"/>
                <a:ea typeface="Times New Roman" panose="02020603050405020304" pitchFamily="18" charset="0"/>
              </a:rPr>
              <a:t>.</a:t>
            </a:r>
            <a:r>
              <a:rPr lang="en-US" sz="1600" dirty="0" smtClean="0">
                <a:latin typeface="Times New Roman" panose="02020603050405020304" pitchFamily="18" charset="0"/>
                <a:ea typeface="Times New Roman" panose="02020603050405020304" pitchFamily="18" charset="0"/>
              </a:rPr>
              <a:t>280</a:t>
            </a:r>
            <a:r>
              <a:rPr lang="sr-Latn-BA" sz="1600" dirty="0" smtClean="0">
                <a:latin typeface="Times New Roman" panose="02020603050405020304" pitchFamily="18" charset="0"/>
                <a:ea typeface="Times New Roman" panose="02020603050405020304" pitchFamily="18" charset="0"/>
              </a:rPr>
              <a:t>,00</a:t>
            </a:r>
            <a:endParaRPr lang="en-GB" sz="1600" dirty="0">
              <a:latin typeface="Times New Roman" panose="02020603050405020304" pitchFamily="18" charset="0"/>
              <a:ea typeface="Times New Roman" panose="02020603050405020304" pitchFamily="18" charset="0"/>
            </a:endParaRPr>
          </a:p>
          <a:p>
            <a:pPr algn="just">
              <a:spcAft>
                <a:spcPts val="0"/>
              </a:spcAft>
            </a:pPr>
            <a:r>
              <a:rPr lang="pl-PL" sz="1600" dirty="0">
                <a:latin typeface="Times New Roman" panose="02020603050405020304" pitchFamily="18" charset="0"/>
                <a:ea typeface="Symbol" panose="05050102010706020507" pitchFamily="18" charset="2"/>
              </a:rPr>
              <a:t>- odliv kratkoročnog kapitala				</a:t>
            </a:r>
            <a:r>
              <a:rPr lang="pl-PL" sz="1600" dirty="0" smtClean="0">
                <a:latin typeface="Times New Roman" panose="02020603050405020304" pitchFamily="18" charset="0"/>
                <a:ea typeface="Symbol" panose="05050102010706020507" pitchFamily="18" charset="2"/>
              </a:rPr>
              <a:t>    </a:t>
            </a:r>
            <a:r>
              <a:rPr lang="en-US" sz="1600" dirty="0" smtClean="0">
                <a:latin typeface="Times New Roman" panose="02020603050405020304" pitchFamily="18" charset="0"/>
                <a:ea typeface="Times New Roman" panose="02020603050405020304" pitchFamily="18" charset="0"/>
              </a:rPr>
              <a:t>-</a:t>
            </a:r>
            <a:r>
              <a:rPr lang="en-US" sz="1600" dirty="0">
                <a:latin typeface="Times New Roman" panose="02020603050405020304" pitchFamily="18" charset="0"/>
                <a:ea typeface="Times New Roman" panose="02020603050405020304" pitchFamily="18" charset="0"/>
              </a:rPr>
              <a:t>25,7</a:t>
            </a:r>
            <a:endParaRPr lang="en-GB" sz="1600" dirty="0">
              <a:latin typeface="Times New Roman" panose="02020603050405020304" pitchFamily="18" charset="0"/>
              <a:ea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uvoz</a:t>
            </a:r>
            <a:r>
              <a:rPr lang="en-US" sz="1600" dirty="0">
                <a:latin typeface="Times New Roman" panose="02020603050405020304" pitchFamily="18" charset="0"/>
                <a:ea typeface="Times New Roman" panose="02020603050405020304" pitchFamily="18" charset="0"/>
              </a:rPr>
              <a:t> robe						</a:t>
            </a:r>
            <a:r>
              <a:rPr lang="sr-Latn-BA" sz="1600" dirty="0" smtClean="0">
                <a:latin typeface="Times New Roman" panose="02020603050405020304" pitchFamily="18" charset="0"/>
                <a:ea typeface="Times New Roman" panose="02020603050405020304" pitchFamily="18" charset="0"/>
              </a:rPr>
              <a:t>         </a:t>
            </a:r>
            <a:r>
              <a:rPr lang="en-US" sz="1600" dirty="0" smtClean="0">
                <a:latin typeface="Times New Roman" panose="02020603050405020304" pitchFamily="18" charset="0"/>
                <a:ea typeface="Times New Roman" panose="02020603050405020304" pitchFamily="18" charset="0"/>
              </a:rPr>
              <a:t>-</a:t>
            </a:r>
            <a:r>
              <a:rPr lang="en-US" sz="1600" dirty="0">
                <a:latin typeface="Times New Roman" panose="02020603050405020304" pitchFamily="18" charset="0"/>
                <a:ea typeface="Times New Roman" panose="02020603050405020304" pitchFamily="18" charset="0"/>
              </a:rPr>
              <a:t>22.213,</a:t>
            </a:r>
            <a:endParaRPr lang="en-GB" sz="1600" dirty="0"/>
          </a:p>
        </p:txBody>
      </p:sp>
    </p:spTree>
    <p:extLst>
      <p:ext uri="{BB962C8B-B14F-4D97-AF65-F5344CB8AC3E}">
        <p14:creationId xmlns:p14="http://schemas.microsoft.com/office/powerpoint/2010/main" val="367755890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69</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272126267"/>
              </p:ext>
            </p:extLst>
          </p:nvPr>
        </p:nvGraphicFramePr>
        <p:xfrm>
          <a:off x="840510" y="951344"/>
          <a:ext cx="6862617" cy="5763317"/>
        </p:xfrm>
        <a:graphic>
          <a:graphicData uri="http://schemas.openxmlformats.org/drawingml/2006/table">
            <a:tbl>
              <a:tblPr/>
              <a:tblGrid>
                <a:gridCol w="4187956">
                  <a:extLst>
                    <a:ext uri="{9D8B030D-6E8A-4147-A177-3AD203B41FA5}">
                      <a16:colId xmlns:a16="http://schemas.microsoft.com/office/drawing/2014/main" val="2063830253"/>
                    </a:ext>
                  </a:extLst>
                </a:gridCol>
                <a:gridCol w="1354927">
                  <a:extLst>
                    <a:ext uri="{9D8B030D-6E8A-4147-A177-3AD203B41FA5}">
                      <a16:colId xmlns:a16="http://schemas.microsoft.com/office/drawing/2014/main" val="1944976811"/>
                    </a:ext>
                  </a:extLst>
                </a:gridCol>
                <a:gridCol w="1319734">
                  <a:extLst>
                    <a:ext uri="{9D8B030D-6E8A-4147-A177-3AD203B41FA5}">
                      <a16:colId xmlns:a16="http://schemas.microsoft.com/office/drawing/2014/main" val="961754849"/>
                    </a:ext>
                  </a:extLst>
                </a:gridCol>
              </a:tblGrid>
              <a:tr h="211904">
                <a:tc>
                  <a:txBody>
                    <a:bodyPr/>
                    <a:lstStyle/>
                    <a:p>
                      <a:pPr algn="l" fontAlgn="b"/>
                      <a:r>
                        <a:rPr lang="en-GB" sz="1600" b="1" i="0" u="none" strike="noStrike" dirty="0" err="1">
                          <a:solidFill>
                            <a:srgbClr val="9C0006"/>
                          </a:solidFill>
                          <a:effectLst/>
                          <a:latin typeface="Calibri" panose="020F0502020204030204" pitchFamily="34" charset="0"/>
                        </a:rPr>
                        <a:t>Transakcije</a:t>
                      </a:r>
                      <a:r>
                        <a:rPr lang="en-GB" sz="1600" b="1" i="0" u="none" strike="noStrike" dirty="0">
                          <a:solidFill>
                            <a:srgbClr val="9C0006"/>
                          </a:solidFill>
                          <a:effectLst/>
                          <a:latin typeface="Calibri" panose="020F0502020204030204" pitchFamily="34" charset="0"/>
                        </a:rPr>
                        <a:t> u </a:t>
                      </a:r>
                      <a:r>
                        <a:rPr lang="en-GB" sz="1600" b="1" i="0" u="none" strike="noStrike" dirty="0" err="1">
                          <a:solidFill>
                            <a:srgbClr val="9C0006"/>
                          </a:solidFill>
                          <a:effectLst/>
                          <a:latin typeface="Calibri" panose="020F0502020204030204" pitchFamily="34" charset="0"/>
                        </a:rPr>
                        <a:t>milionima</a:t>
                      </a:r>
                      <a:r>
                        <a:rPr lang="en-GB" sz="1600" b="1" i="0" u="none" strike="noStrike" dirty="0">
                          <a:solidFill>
                            <a:srgbClr val="9C0006"/>
                          </a:solidFill>
                          <a:effectLst/>
                          <a:latin typeface="Calibri" panose="020F0502020204030204" pitchFamily="34" charset="0"/>
                        </a:rPr>
                        <a:t> KM </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l" fontAlgn="b"/>
                      <a:r>
                        <a:rPr lang="en-GB" sz="1600" b="1" i="0" u="none" strike="noStrike">
                          <a:solidFill>
                            <a:srgbClr val="9C0006"/>
                          </a:solidFill>
                          <a:effectLst/>
                          <a:latin typeface="Calibri" panose="020F0502020204030204" pitchFamily="34" charset="0"/>
                        </a:rPr>
                        <a:t>Debitne </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l" fontAlgn="b"/>
                      <a:r>
                        <a:rPr lang="en-GB" sz="1600" b="1" i="0" u="none" strike="noStrike">
                          <a:solidFill>
                            <a:srgbClr val="9C0006"/>
                          </a:solidFill>
                          <a:effectLst/>
                          <a:latin typeface="Calibri" panose="020F0502020204030204" pitchFamily="34" charset="0"/>
                        </a:rPr>
                        <a:t>Kreditne </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3032236283"/>
                  </a:ext>
                </a:extLst>
              </a:tr>
              <a:tr h="211904">
                <a:tc>
                  <a:txBody>
                    <a:bodyPr/>
                    <a:lstStyle/>
                    <a:p>
                      <a:pPr algn="l" fontAlgn="b"/>
                      <a:r>
                        <a:rPr lang="en-GB" sz="1600" b="0" i="0" u="none" strike="noStrike" dirty="0" err="1">
                          <a:solidFill>
                            <a:srgbClr val="000000"/>
                          </a:solidFill>
                          <a:effectLst/>
                          <a:latin typeface="Calibri" panose="020F0502020204030204" pitchFamily="34" charset="0"/>
                        </a:rPr>
                        <a:t>Izvoz</a:t>
                      </a:r>
                      <a:r>
                        <a:rPr lang="en-GB" sz="1600" b="0" i="0" u="none" strike="noStrike" dirty="0">
                          <a:solidFill>
                            <a:srgbClr val="000000"/>
                          </a:solidFill>
                          <a:effectLst/>
                          <a:latin typeface="Calibri" panose="020F0502020204030204" pitchFamily="34" charset="0"/>
                        </a:rPr>
                        <a:t> robe</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a:solidFill>
                            <a:srgbClr val="000000"/>
                          </a:solidFill>
                          <a:effectLst/>
                          <a:latin typeface="Calibri" panose="020F0502020204030204" pitchFamily="34" charset="0"/>
                        </a:rPr>
                        <a:t> </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a:solidFill>
                            <a:srgbClr val="000000"/>
                          </a:solidFill>
                          <a:effectLst/>
                          <a:latin typeface="Calibri" panose="020F0502020204030204" pitchFamily="34" charset="0"/>
                        </a:rPr>
                        <a:t>10.956,50</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873534"/>
                  </a:ext>
                </a:extLst>
              </a:tr>
              <a:tr h="229562">
                <a:tc>
                  <a:txBody>
                    <a:bodyPr/>
                    <a:lstStyle/>
                    <a:p>
                      <a:pPr algn="l" fontAlgn="b"/>
                      <a:r>
                        <a:rPr lang="en-GB" sz="1600" b="0" i="0" u="none" strike="noStrike" dirty="0" err="1">
                          <a:solidFill>
                            <a:srgbClr val="000000"/>
                          </a:solidFill>
                          <a:effectLst/>
                          <a:latin typeface="Calibri" panose="020F0502020204030204" pitchFamily="34" charset="0"/>
                        </a:rPr>
                        <a:t>uvoz</a:t>
                      </a:r>
                      <a:r>
                        <a:rPr lang="en-GB" sz="1600" b="0" i="0" u="none" strike="noStrike" dirty="0">
                          <a:solidFill>
                            <a:srgbClr val="000000"/>
                          </a:solidFill>
                          <a:effectLst/>
                          <a:latin typeface="Calibri" panose="020F0502020204030204" pitchFamily="34" charset="0"/>
                        </a:rPr>
                        <a:t> robe </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a:solidFill>
                            <a:srgbClr val="000000"/>
                          </a:solidFill>
                          <a:effectLst/>
                          <a:latin typeface="Calibri" panose="020F0502020204030204" pitchFamily="34" charset="0"/>
                        </a:rPr>
                        <a:t>-22.213,00</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a:solidFill>
                            <a:srgbClr val="000000"/>
                          </a:solidFill>
                          <a:effectLst/>
                          <a:latin typeface="Calibri" panose="020F0502020204030204" pitchFamily="34" charset="0"/>
                        </a:rPr>
                        <a:t> </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4707069"/>
                  </a:ext>
                </a:extLst>
              </a:tr>
              <a:tr h="229562">
                <a:tc>
                  <a:txBody>
                    <a:bodyPr/>
                    <a:lstStyle/>
                    <a:p>
                      <a:pPr algn="l" fontAlgn="b"/>
                      <a:r>
                        <a:rPr lang="en-GB" sz="1600" b="1" i="1" u="none" strike="noStrike" dirty="0" err="1">
                          <a:solidFill>
                            <a:srgbClr val="000000"/>
                          </a:solidFill>
                          <a:effectLst/>
                          <a:latin typeface="Calibri" panose="020F0502020204030204" pitchFamily="34" charset="0"/>
                        </a:rPr>
                        <a:t>Saldo</a:t>
                      </a:r>
                      <a:r>
                        <a:rPr lang="en-GB" sz="1600" b="1" i="1" u="none" strike="noStrike" dirty="0">
                          <a:solidFill>
                            <a:srgbClr val="000000"/>
                          </a:solidFill>
                          <a:effectLst/>
                          <a:latin typeface="Calibri" panose="020F0502020204030204" pitchFamily="34" charset="0"/>
                        </a:rPr>
                        <a:t> </a:t>
                      </a:r>
                      <a:r>
                        <a:rPr lang="en-GB" sz="1600" b="1" i="1" u="none" strike="noStrike" dirty="0" err="1">
                          <a:solidFill>
                            <a:srgbClr val="000000"/>
                          </a:solidFill>
                          <a:effectLst/>
                          <a:latin typeface="Calibri" panose="020F0502020204030204" pitchFamily="34" charset="0"/>
                        </a:rPr>
                        <a:t>robni</a:t>
                      </a:r>
                      <a:r>
                        <a:rPr lang="en-GB" sz="1600" b="1" i="1" u="none" strike="noStrike" dirty="0">
                          <a:solidFill>
                            <a:srgbClr val="000000"/>
                          </a:solidFill>
                          <a:effectLst/>
                          <a:latin typeface="Calibri" panose="020F0502020204030204" pitchFamily="34" charset="0"/>
                        </a:rPr>
                        <a:t> </a:t>
                      </a:r>
                      <a:r>
                        <a:rPr lang="en-GB" sz="1600" b="1" i="1" u="none" strike="noStrike" dirty="0" err="1">
                          <a:solidFill>
                            <a:srgbClr val="000000"/>
                          </a:solidFill>
                          <a:effectLst/>
                          <a:latin typeface="Calibri" panose="020F0502020204030204" pitchFamily="34" charset="0"/>
                        </a:rPr>
                        <a:t>bilans</a:t>
                      </a:r>
                      <a:r>
                        <a:rPr lang="en-GB" sz="1600" b="1" i="1" u="none" strike="noStrike" dirty="0">
                          <a:solidFill>
                            <a:srgbClr val="000000"/>
                          </a:solidFill>
                          <a:effectLst/>
                          <a:latin typeface="Calibri" panose="020F0502020204030204" pitchFamily="34" charset="0"/>
                        </a:rPr>
                        <a:t> </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GB" sz="1600" b="1" i="1" u="none" strike="noStrike">
                          <a:solidFill>
                            <a:srgbClr val="000000"/>
                          </a:solidFill>
                          <a:effectLst/>
                          <a:latin typeface="Calibri" panose="020F0502020204030204" pitchFamily="34" charset="0"/>
                        </a:rPr>
                        <a:t> </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GB" sz="1600" b="1" i="0" u="none" strike="noStrike">
                          <a:solidFill>
                            <a:srgbClr val="000000"/>
                          </a:solidFill>
                          <a:effectLst/>
                          <a:latin typeface="Calibri" panose="020F0502020204030204" pitchFamily="34" charset="0"/>
                        </a:rPr>
                        <a:t>-11.256,50</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037300188"/>
                  </a:ext>
                </a:extLst>
              </a:tr>
              <a:tr h="229562">
                <a:tc>
                  <a:txBody>
                    <a:bodyPr/>
                    <a:lstStyle/>
                    <a:p>
                      <a:pPr algn="l" fontAlgn="b"/>
                      <a:r>
                        <a:rPr lang="en-GB" sz="1600" b="0" i="0" u="none" strike="noStrike">
                          <a:solidFill>
                            <a:srgbClr val="000000"/>
                          </a:solidFill>
                          <a:effectLst/>
                          <a:latin typeface="Calibri" panose="020F0502020204030204" pitchFamily="34" charset="0"/>
                        </a:rPr>
                        <a:t>Izvoz usluga</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a:solidFill>
                            <a:srgbClr val="000000"/>
                          </a:solidFill>
                          <a:effectLst/>
                          <a:latin typeface="Calibri" panose="020F0502020204030204" pitchFamily="34" charset="0"/>
                        </a:rPr>
                        <a:t> </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a:solidFill>
                            <a:srgbClr val="000000"/>
                          </a:solidFill>
                          <a:effectLst/>
                          <a:latin typeface="Calibri" panose="020F0502020204030204" pitchFamily="34" charset="0"/>
                        </a:rPr>
                        <a:t>4.033,20</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8588613"/>
                  </a:ext>
                </a:extLst>
              </a:tr>
              <a:tr h="229562">
                <a:tc>
                  <a:txBody>
                    <a:bodyPr/>
                    <a:lstStyle/>
                    <a:p>
                      <a:pPr algn="l" fontAlgn="b"/>
                      <a:r>
                        <a:rPr lang="en-GB" sz="1600" b="0" i="0" u="none" strike="noStrike" dirty="0" err="1">
                          <a:solidFill>
                            <a:srgbClr val="000000"/>
                          </a:solidFill>
                          <a:effectLst/>
                          <a:latin typeface="Calibri" panose="020F0502020204030204" pitchFamily="34" charset="0"/>
                        </a:rPr>
                        <a:t>Uvoz</a:t>
                      </a:r>
                      <a:r>
                        <a:rPr lang="en-GB" sz="1600" b="0" i="0" u="none" strike="noStrike" dirty="0">
                          <a:solidFill>
                            <a:srgbClr val="000000"/>
                          </a:solidFill>
                          <a:effectLst/>
                          <a:latin typeface="Calibri" panose="020F0502020204030204" pitchFamily="34" charset="0"/>
                        </a:rPr>
                        <a:t> </a:t>
                      </a:r>
                      <a:r>
                        <a:rPr lang="en-GB" sz="1600" b="0" i="0" u="none" strike="noStrike" dirty="0" err="1">
                          <a:solidFill>
                            <a:srgbClr val="000000"/>
                          </a:solidFill>
                          <a:effectLst/>
                          <a:latin typeface="Calibri" panose="020F0502020204030204" pitchFamily="34" charset="0"/>
                        </a:rPr>
                        <a:t>usluga</a:t>
                      </a:r>
                      <a:r>
                        <a:rPr lang="en-GB" sz="1600" b="0" i="0" u="none" strike="noStrike" dirty="0">
                          <a:solidFill>
                            <a:srgbClr val="000000"/>
                          </a:solidFill>
                          <a:effectLst/>
                          <a:latin typeface="Calibri" panose="020F0502020204030204" pitchFamily="34" charset="0"/>
                        </a:rPr>
                        <a:t> </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a:solidFill>
                            <a:srgbClr val="000000"/>
                          </a:solidFill>
                          <a:effectLst/>
                          <a:latin typeface="Calibri" panose="020F0502020204030204" pitchFamily="34" charset="0"/>
                        </a:rPr>
                        <a:t>-4.288,00</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a:solidFill>
                            <a:srgbClr val="000000"/>
                          </a:solidFill>
                          <a:effectLst/>
                          <a:latin typeface="Calibri" panose="020F0502020204030204" pitchFamily="34" charset="0"/>
                        </a:rPr>
                        <a:t> </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7057193"/>
                  </a:ext>
                </a:extLst>
              </a:tr>
              <a:tr h="229562">
                <a:tc>
                  <a:txBody>
                    <a:bodyPr/>
                    <a:lstStyle/>
                    <a:p>
                      <a:pPr algn="l" fontAlgn="b"/>
                      <a:r>
                        <a:rPr lang="it-IT" sz="1600" b="0" i="0" u="none" strike="noStrike" dirty="0">
                          <a:solidFill>
                            <a:srgbClr val="000000"/>
                          </a:solidFill>
                          <a:effectLst/>
                          <a:latin typeface="Calibri" panose="020F0502020204030204" pitchFamily="34" charset="0"/>
                        </a:rPr>
                        <a:t>Prihodi po osnovu profita, kamati dividendi </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a:solidFill>
                            <a:srgbClr val="000000"/>
                          </a:solidFill>
                          <a:effectLst/>
                          <a:latin typeface="Calibri" panose="020F0502020204030204" pitchFamily="34" charset="0"/>
                        </a:rPr>
                        <a:t> </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a:solidFill>
                            <a:srgbClr val="000000"/>
                          </a:solidFill>
                          <a:effectLst/>
                          <a:latin typeface="Calibri" panose="020F0502020204030204" pitchFamily="34" charset="0"/>
                        </a:rPr>
                        <a:t>831,00</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7051519"/>
                  </a:ext>
                </a:extLst>
              </a:tr>
              <a:tr h="229562">
                <a:tc>
                  <a:txBody>
                    <a:bodyPr/>
                    <a:lstStyle/>
                    <a:p>
                      <a:pPr algn="l" fontAlgn="b"/>
                      <a:r>
                        <a:rPr lang="it-IT" sz="1600" b="0" i="0" u="none" strike="noStrike" dirty="0">
                          <a:solidFill>
                            <a:srgbClr val="000000"/>
                          </a:solidFill>
                          <a:effectLst/>
                          <a:latin typeface="Calibri" panose="020F0502020204030204" pitchFamily="34" charset="0"/>
                        </a:rPr>
                        <a:t>Rashodi po osnovu profita, kamati, dividendi </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a:solidFill>
                            <a:srgbClr val="000000"/>
                          </a:solidFill>
                          <a:effectLst/>
                          <a:latin typeface="Calibri" panose="020F0502020204030204" pitchFamily="34" charset="0"/>
                        </a:rPr>
                        <a:t>-2.186,90</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a:solidFill>
                            <a:srgbClr val="000000"/>
                          </a:solidFill>
                          <a:effectLst/>
                          <a:latin typeface="Calibri" panose="020F0502020204030204" pitchFamily="34" charset="0"/>
                        </a:rPr>
                        <a:t> </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1423406"/>
                  </a:ext>
                </a:extLst>
              </a:tr>
              <a:tr h="229562">
                <a:tc>
                  <a:txBody>
                    <a:bodyPr/>
                    <a:lstStyle/>
                    <a:p>
                      <a:pPr algn="l" fontAlgn="b"/>
                      <a:r>
                        <a:rPr lang="en-GB" sz="1600" b="1" i="1" u="none" strike="noStrike" dirty="0" err="1">
                          <a:solidFill>
                            <a:srgbClr val="000000"/>
                          </a:solidFill>
                          <a:effectLst/>
                          <a:latin typeface="Calibri" panose="020F0502020204030204" pitchFamily="34" charset="0"/>
                        </a:rPr>
                        <a:t>Saldo</a:t>
                      </a:r>
                      <a:r>
                        <a:rPr lang="en-GB" sz="1600" b="1" i="1" u="none" strike="noStrike" dirty="0">
                          <a:solidFill>
                            <a:srgbClr val="000000"/>
                          </a:solidFill>
                          <a:effectLst/>
                          <a:latin typeface="Calibri" panose="020F0502020204030204" pitchFamily="34" charset="0"/>
                        </a:rPr>
                        <a:t> </a:t>
                      </a:r>
                      <a:r>
                        <a:rPr lang="en-GB" sz="1600" b="1" i="1" u="none" strike="noStrike" dirty="0" err="1">
                          <a:solidFill>
                            <a:srgbClr val="000000"/>
                          </a:solidFill>
                          <a:effectLst/>
                          <a:latin typeface="Calibri" panose="020F0502020204030204" pitchFamily="34" charset="0"/>
                        </a:rPr>
                        <a:t>spoljne</a:t>
                      </a:r>
                      <a:r>
                        <a:rPr lang="en-GB" sz="1600" b="1" i="1" u="none" strike="noStrike" dirty="0">
                          <a:solidFill>
                            <a:srgbClr val="000000"/>
                          </a:solidFill>
                          <a:effectLst/>
                          <a:latin typeface="Calibri" panose="020F0502020204030204" pitchFamily="34" charset="0"/>
                        </a:rPr>
                        <a:t> </a:t>
                      </a:r>
                      <a:r>
                        <a:rPr lang="en-GB" sz="1600" b="1" i="1" u="none" strike="noStrike" dirty="0" err="1">
                          <a:solidFill>
                            <a:srgbClr val="000000"/>
                          </a:solidFill>
                          <a:effectLst/>
                          <a:latin typeface="Calibri" panose="020F0502020204030204" pitchFamily="34" charset="0"/>
                        </a:rPr>
                        <a:t>trgovine</a:t>
                      </a:r>
                      <a:r>
                        <a:rPr lang="en-GB" sz="1600" b="1" i="1" u="none" strike="noStrike" dirty="0">
                          <a:solidFill>
                            <a:srgbClr val="000000"/>
                          </a:solidFill>
                          <a:effectLst/>
                          <a:latin typeface="Calibri" panose="020F0502020204030204" pitchFamily="34" charset="0"/>
                        </a:rPr>
                        <a:t> (</a:t>
                      </a:r>
                      <a:r>
                        <a:rPr lang="en-GB" sz="1600" b="1" i="1" u="none" strike="noStrike" dirty="0" err="1">
                          <a:solidFill>
                            <a:srgbClr val="000000"/>
                          </a:solidFill>
                          <a:effectLst/>
                          <a:latin typeface="Calibri" panose="020F0502020204030204" pitchFamily="34" charset="0"/>
                        </a:rPr>
                        <a:t>spoljnotrgovinski</a:t>
                      </a:r>
                      <a:r>
                        <a:rPr lang="en-GB" sz="1600" b="1" i="1" u="none" strike="noStrike" dirty="0">
                          <a:solidFill>
                            <a:srgbClr val="000000"/>
                          </a:solidFill>
                          <a:effectLst/>
                          <a:latin typeface="Calibri" panose="020F0502020204030204" pitchFamily="34" charset="0"/>
                        </a:rPr>
                        <a:t> </a:t>
                      </a:r>
                      <a:r>
                        <a:rPr lang="en-GB" sz="1600" b="1" i="1" u="none" strike="noStrike" dirty="0" err="1">
                          <a:solidFill>
                            <a:srgbClr val="000000"/>
                          </a:solidFill>
                          <a:effectLst/>
                          <a:latin typeface="Calibri" panose="020F0502020204030204" pitchFamily="34" charset="0"/>
                        </a:rPr>
                        <a:t>bilans</a:t>
                      </a:r>
                      <a:r>
                        <a:rPr lang="en-GB" sz="1600" b="1" i="1" u="none" strike="noStrike" dirty="0">
                          <a:solidFill>
                            <a:srgbClr val="000000"/>
                          </a:solidFill>
                          <a:effectLst/>
                          <a:latin typeface="Calibri" panose="020F0502020204030204" pitchFamily="34" charset="0"/>
                        </a:rPr>
                        <a:t>) </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GB" sz="1600" b="1" i="1" u="none" strike="noStrike">
                          <a:solidFill>
                            <a:srgbClr val="000000"/>
                          </a:solidFill>
                          <a:effectLst/>
                          <a:latin typeface="Calibri" panose="020F0502020204030204" pitchFamily="34" charset="0"/>
                        </a:rPr>
                        <a:t> </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GB" sz="1600" b="1" i="0" u="none" strike="noStrike">
                          <a:solidFill>
                            <a:srgbClr val="000000"/>
                          </a:solidFill>
                          <a:effectLst/>
                          <a:latin typeface="Calibri" panose="020F0502020204030204" pitchFamily="34" charset="0"/>
                        </a:rPr>
                        <a:t>-12.867,20</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345848035"/>
                  </a:ext>
                </a:extLst>
              </a:tr>
              <a:tr h="229562">
                <a:tc>
                  <a:txBody>
                    <a:bodyPr/>
                    <a:lstStyle/>
                    <a:p>
                      <a:pPr algn="l" fontAlgn="b"/>
                      <a:r>
                        <a:rPr lang="en-GB" sz="1600" b="0" i="0" u="none" strike="noStrike" dirty="0" err="1">
                          <a:solidFill>
                            <a:srgbClr val="000000"/>
                          </a:solidFill>
                          <a:effectLst/>
                          <a:latin typeface="Calibri" panose="020F0502020204030204" pitchFamily="34" charset="0"/>
                        </a:rPr>
                        <a:t>Prilivi</a:t>
                      </a:r>
                      <a:r>
                        <a:rPr lang="en-GB" sz="1600" b="0" i="0" u="none" strike="noStrike" dirty="0">
                          <a:solidFill>
                            <a:srgbClr val="000000"/>
                          </a:solidFill>
                          <a:effectLst/>
                          <a:latin typeface="Calibri" panose="020F0502020204030204" pitchFamily="34" charset="0"/>
                        </a:rPr>
                        <a:t> </a:t>
                      </a:r>
                      <a:r>
                        <a:rPr lang="en-GB" sz="1600" b="0" i="0" u="none" strike="noStrike" dirty="0" err="1">
                          <a:solidFill>
                            <a:srgbClr val="000000"/>
                          </a:solidFill>
                          <a:effectLst/>
                          <a:latin typeface="Calibri" panose="020F0502020204030204" pitchFamily="34" charset="0"/>
                        </a:rPr>
                        <a:t>po</a:t>
                      </a:r>
                      <a:r>
                        <a:rPr lang="en-GB" sz="1600" b="0" i="0" u="none" strike="noStrike" dirty="0">
                          <a:solidFill>
                            <a:srgbClr val="000000"/>
                          </a:solidFill>
                          <a:effectLst/>
                          <a:latin typeface="Calibri" panose="020F0502020204030204" pitchFamily="34" charset="0"/>
                        </a:rPr>
                        <a:t> </a:t>
                      </a:r>
                      <a:r>
                        <a:rPr lang="en-GB" sz="1600" b="0" i="0" u="none" strike="noStrike" dirty="0" err="1">
                          <a:solidFill>
                            <a:srgbClr val="000000"/>
                          </a:solidFill>
                          <a:effectLst/>
                          <a:latin typeface="Calibri" panose="020F0502020204030204" pitchFamily="34" charset="0"/>
                        </a:rPr>
                        <a:t>osnovu</a:t>
                      </a:r>
                      <a:r>
                        <a:rPr lang="en-GB" sz="1600" b="0" i="0" u="none" strike="noStrike" dirty="0">
                          <a:solidFill>
                            <a:srgbClr val="000000"/>
                          </a:solidFill>
                          <a:effectLst/>
                          <a:latin typeface="Calibri" panose="020F0502020204030204" pitchFamily="34" charset="0"/>
                        </a:rPr>
                        <a:t> </a:t>
                      </a:r>
                      <a:r>
                        <a:rPr lang="en-GB" sz="1600" b="0" i="0" u="none" strike="noStrike" dirty="0" err="1">
                          <a:solidFill>
                            <a:srgbClr val="000000"/>
                          </a:solidFill>
                          <a:effectLst/>
                          <a:latin typeface="Calibri" panose="020F0502020204030204" pitchFamily="34" charset="0"/>
                        </a:rPr>
                        <a:t>jednostranih</a:t>
                      </a:r>
                      <a:r>
                        <a:rPr lang="en-GB" sz="1600" b="0" i="0" u="none" strike="noStrike" dirty="0">
                          <a:solidFill>
                            <a:srgbClr val="000000"/>
                          </a:solidFill>
                          <a:effectLst/>
                          <a:latin typeface="Calibri" panose="020F0502020204030204" pitchFamily="34" charset="0"/>
                        </a:rPr>
                        <a:t> </a:t>
                      </a:r>
                      <a:r>
                        <a:rPr lang="en-GB" sz="1600" b="0" i="0" u="none" strike="noStrike" dirty="0" err="1">
                          <a:solidFill>
                            <a:srgbClr val="000000"/>
                          </a:solidFill>
                          <a:effectLst/>
                          <a:latin typeface="Calibri" panose="020F0502020204030204" pitchFamily="34" charset="0"/>
                        </a:rPr>
                        <a:t>transfera</a:t>
                      </a:r>
                      <a:endParaRPr lang="en-GB" sz="1600" b="0" i="0" u="none" strike="noStrike" dirty="0">
                        <a:solidFill>
                          <a:srgbClr val="000000"/>
                        </a:solidFill>
                        <a:effectLst/>
                        <a:latin typeface="Calibri" panose="020F0502020204030204" pitchFamily="34" charset="0"/>
                      </a:endParaRP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a:solidFill>
                            <a:srgbClr val="000000"/>
                          </a:solidFill>
                          <a:effectLst/>
                          <a:latin typeface="Calibri" panose="020F0502020204030204" pitchFamily="34" charset="0"/>
                        </a:rPr>
                        <a:t> </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a:solidFill>
                            <a:srgbClr val="000000"/>
                          </a:solidFill>
                          <a:effectLst/>
                          <a:latin typeface="Calibri" panose="020F0502020204030204" pitchFamily="34" charset="0"/>
                        </a:rPr>
                        <a:t>4.553,20</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3419578"/>
                  </a:ext>
                </a:extLst>
              </a:tr>
              <a:tr h="229562">
                <a:tc>
                  <a:txBody>
                    <a:bodyPr/>
                    <a:lstStyle/>
                    <a:p>
                      <a:pPr algn="l" fontAlgn="b"/>
                      <a:r>
                        <a:rPr lang="pl-PL" sz="1600" b="0" i="0" u="none" strike="noStrike" dirty="0">
                          <a:solidFill>
                            <a:srgbClr val="000000"/>
                          </a:solidFill>
                          <a:effectLst/>
                          <a:latin typeface="Calibri" panose="020F0502020204030204" pitchFamily="34" charset="0"/>
                        </a:rPr>
                        <a:t>Odlivi po osnovu jednostranih transfera </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a:solidFill>
                            <a:srgbClr val="000000"/>
                          </a:solidFill>
                          <a:effectLst/>
                          <a:latin typeface="Calibri" panose="020F0502020204030204" pitchFamily="34" charset="0"/>
                        </a:rPr>
                        <a:t>-407,40</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a:solidFill>
                            <a:srgbClr val="000000"/>
                          </a:solidFill>
                          <a:effectLst/>
                          <a:latin typeface="Calibri" panose="020F0502020204030204" pitchFamily="34" charset="0"/>
                        </a:rPr>
                        <a:t> </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5363623"/>
                  </a:ext>
                </a:extLst>
              </a:tr>
              <a:tr h="229562">
                <a:tc>
                  <a:txBody>
                    <a:bodyPr/>
                    <a:lstStyle/>
                    <a:p>
                      <a:pPr algn="l" fontAlgn="b"/>
                      <a:r>
                        <a:rPr lang="en-GB" sz="1600" b="1" i="1" u="none" strike="noStrike" dirty="0" err="1">
                          <a:solidFill>
                            <a:srgbClr val="000000"/>
                          </a:solidFill>
                          <a:effectLst/>
                          <a:latin typeface="Calibri" panose="020F0502020204030204" pitchFamily="34" charset="0"/>
                        </a:rPr>
                        <a:t>Saldo</a:t>
                      </a:r>
                      <a:r>
                        <a:rPr lang="en-GB" sz="1600" b="1" i="1" u="none" strike="noStrike" dirty="0">
                          <a:solidFill>
                            <a:srgbClr val="000000"/>
                          </a:solidFill>
                          <a:effectLst/>
                          <a:latin typeface="Calibri" panose="020F0502020204030204" pitchFamily="34" charset="0"/>
                        </a:rPr>
                        <a:t> </a:t>
                      </a:r>
                      <a:r>
                        <a:rPr lang="en-GB" sz="1600" b="1" i="1" u="none" strike="noStrike" dirty="0" err="1">
                          <a:solidFill>
                            <a:srgbClr val="000000"/>
                          </a:solidFill>
                          <a:effectLst/>
                          <a:latin typeface="Calibri" panose="020F0502020204030204" pitchFamily="34" charset="0"/>
                        </a:rPr>
                        <a:t>tekući</a:t>
                      </a:r>
                      <a:r>
                        <a:rPr lang="en-GB" sz="1600" b="1" i="1" u="none" strike="noStrike" dirty="0">
                          <a:solidFill>
                            <a:srgbClr val="000000"/>
                          </a:solidFill>
                          <a:effectLst/>
                          <a:latin typeface="Calibri" panose="020F0502020204030204" pitchFamily="34" charset="0"/>
                        </a:rPr>
                        <a:t> </a:t>
                      </a:r>
                      <a:r>
                        <a:rPr lang="en-GB" sz="1600" b="1" i="1" u="none" strike="noStrike" dirty="0" err="1">
                          <a:solidFill>
                            <a:srgbClr val="000000"/>
                          </a:solidFill>
                          <a:effectLst/>
                          <a:latin typeface="Calibri" panose="020F0502020204030204" pitchFamily="34" charset="0"/>
                        </a:rPr>
                        <a:t>bilans</a:t>
                      </a:r>
                      <a:r>
                        <a:rPr lang="en-GB" sz="1600" b="1" i="1" u="none" strike="noStrike" dirty="0">
                          <a:solidFill>
                            <a:srgbClr val="000000"/>
                          </a:solidFill>
                          <a:effectLst/>
                          <a:latin typeface="Calibri" panose="020F0502020204030204" pitchFamily="34" charset="0"/>
                        </a:rPr>
                        <a:t> </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GB" sz="1600" b="1" i="0" u="none" strike="noStrike">
                          <a:solidFill>
                            <a:srgbClr val="000000"/>
                          </a:solidFill>
                          <a:effectLst/>
                          <a:latin typeface="Calibri" panose="020F0502020204030204" pitchFamily="34" charset="0"/>
                        </a:rPr>
                        <a:t> </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GB" sz="1600" b="1" i="0" u="none" strike="noStrike">
                          <a:solidFill>
                            <a:srgbClr val="000000"/>
                          </a:solidFill>
                          <a:effectLst/>
                          <a:latin typeface="Calibri" panose="020F0502020204030204" pitchFamily="34" charset="0"/>
                        </a:rPr>
                        <a:t>-8.721,40</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733852472"/>
                  </a:ext>
                </a:extLst>
              </a:tr>
              <a:tr h="229562">
                <a:tc>
                  <a:txBody>
                    <a:bodyPr/>
                    <a:lstStyle/>
                    <a:p>
                      <a:pPr algn="l" fontAlgn="b"/>
                      <a:r>
                        <a:rPr lang="en-GB" sz="1600" b="0" i="0" u="none" strike="noStrike" dirty="0" err="1">
                          <a:solidFill>
                            <a:srgbClr val="000000"/>
                          </a:solidFill>
                          <a:effectLst/>
                          <a:latin typeface="Calibri" panose="020F0502020204030204" pitchFamily="34" charset="0"/>
                        </a:rPr>
                        <a:t>Priliv</a:t>
                      </a:r>
                      <a:r>
                        <a:rPr lang="en-GB" sz="1600" b="0" i="0" u="none" strike="noStrike" dirty="0">
                          <a:solidFill>
                            <a:srgbClr val="000000"/>
                          </a:solidFill>
                          <a:effectLst/>
                          <a:latin typeface="Calibri" panose="020F0502020204030204" pitchFamily="34" charset="0"/>
                        </a:rPr>
                        <a:t> </a:t>
                      </a:r>
                      <a:r>
                        <a:rPr lang="en-GB" sz="1600" b="0" i="0" u="none" strike="noStrike" dirty="0" err="1">
                          <a:solidFill>
                            <a:srgbClr val="000000"/>
                          </a:solidFill>
                          <a:effectLst/>
                          <a:latin typeface="Calibri" panose="020F0502020204030204" pitchFamily="34" charset="0"/>
                        </a:rPr>
                        <a:t>stranih</a:t>
                      </a:r>
                      <a:r>
                        <a:rPr lang="en-GB" sz="1600" b="0" i="0" u="none" strike="noStrike" dirty="0">
                          <a:solidFill>
                            <a:srgbClr val="000000"/>
                          </a:solidFill>
                          <a:effectLst/>
                          <a:latin typeface="Calibri" panose="020F0502020204030204" pitchFamily="34" charset="0"/>
                        </a:rPr>
                        <a:t> </a:t>
                      </a:r>
                      <a:r>
                        <a:rPr lang="en-GB" sz="1600" b="0" i="0" u="none" strike="noStrike" dirty="0" err="1">
                          <a:solidFill>
                            <a:srgbClr val="000000"/>
                          </a:solidFill>
                          <a:effectLst/>
                          <a:latin typeface="Calibri" panose="020F0502020204030204" pitchFamily="34" charset="0"/>
                        </a:rPr>
                        <a:t>direktnih</a:t>
                      </a:r>
                      <a:r>
                        <a:rPr lang="en-GB" sz="1600" b="0" i="0" u="none" strike="noStrike" dirty="0">
                          <a:solidFill>
                            <a:srgbClr val="000000"/>
                          </a:solidFill>
                          <a:effectLst/>
                          <a:latin typeface="Calibri" panose="020F0502020204030204" pitchFamily="34" charset="0"/>
                        </a:rPr>
                        <a:t> </a:t>
                      </a:r>
                      <a:r>
                        <a:rPr lang="en-GB" sz="1600" b="0" i="0" u="none" strike="noStrike" dirty="0" err="1">
                          <a:solidFill>
                            <a:srgbClr val="000000"/>
                          </a:solidFill>
                          <a:effectLst/>
                          <a:latin typeface="Calibri" panose="020F0502020204030204" pitchFamily="34" charset="0"/>
                        </a:rPr>
                        <a:t>investicija</a:t>
                      </a:r>
                      <a:r>
                        <a:rPr lang="en-GB" sz="1600" b="0" i="0" u="none" strike="noStrike" dirty="0">
                          <a:solidFill>
                            <a:srgbClr val="000000"/>
                          </a:solidFill>
                          <a:effectLst/>
                          <a:latin typeface="Calibri" panose="020F0502020204030204" pitchFamily="34" charset="0"/>
                        </a:rPr>
                        <a:t> </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a:solidFill>
                            <a:srgbClr val="000000"/>
                          </a:solidFill>
                          <a:effectLst/>
                          <a:latin typeface="Calibri" panose="020F0502020204030204" pitchFamily="34" charset="0"/>
                        </a:rPr>
                        <a:t> </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a:solidFill>
                            <a:srgbClr val="000000"/>
                          </a:solidFill>
                          <a:effectLst/>
                          <a:latin typeface="Calibri" panose="020F0502020204030204" pitchFamily="34" charset="0"/>
                        </a:rPr>
                        <a:t>2.994,30</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2570280"/>
                  </a:ext>
                </a:extLst>
              </a:tr>
              <a:tr h="229562">
                <a:tc>
                  <a:txBody>
                    <a:bodyPr/>
                    <a:lstStyle/>
                    <a:p>
                      <a:pPr algn="l" fontAlgn="b"/>
                      <a:r>
                        <a:rPr lang="en-GB" sz="1600" b="0" i="0" u="none" strike="noStrike" dirty="0" err="1">
                          <a:solidFill>
                            <a:srgbClr val="000000"/>
                          </a:solidFill>
                          <a:effectLst/>
                          <a:latin typeface="Calibri" panose="020F0502020204030204" pitchFamily="34" charset="0"/>
                        </a:rPr>
                        <a:t>Odliv</a:t>
                      </a:r>
                      <a:r>
                        <a:rPr lang="en-GB" sz="1600" b="0" i="0" u="none" strike="noStrike" dirty="0">
                          <a:solidFill>
                            <a:srgbClr val="000000"/>
                          </a:solidFill>
                          <a:effectLst/>
                          <a:latin typeface="Calibri" panose="020F0502020204030204" pitchFamily="34" charset="0"/>
                        </a:rPr>
                        <a:t>  </a:t>
                      </a:r>
                      <a:r>
                        <a:rPr lang="en-GB" sz="1600" b="0" i="0" u="none" strike="noStrike" dirty="0" err="1">
                          <a:solidFill>
                            <a:srgbClr val="000000"/>
                          </a:solidFill>
                          <a:effectLst/>
                          <a:latin typeface="Calibri" panose="020F0502020204030204" pitchFamily="34" charset="0"/>
                        </a:rPr>
                        <a:t>stranih</a:t>
                      </a:r>
                      <a:r>
                        <a:rPr lang="en-GB" sz="1600" b="0" i="0" u="none" strike="noStrike" dirty="0">
                          <a:solidFill>
                            <a:srgbClr val="000000"/>
                          </a:solidFill>
                          <a:effectLst/>
                          <a:latin typeface="Calibri" panose="020F0502020204030204" pitchFamily="34" charset="0"/>
                        </a:rPr>
                        <a:t> </a:t>
                      </a:r>
                      <a:r>
                        <a:rPr lang="en-GB" sz="1600" b="0" i="0" u="none" strike="noStrike" dirty="0" err="1">
                          <a:solidFill>
                            <a:srgbClr val="000000"/>
                          </a:solidFill>
                          <a:effectLst/>
                          <a:latin typeface="Calibri" panose="020F0502020204030204" pitchFamily="34" charset="0"/>
                        </a:rPr>
                        <a:t>direktnih</a:t>
                      </a:r>
                      <a:r>
                        <a:rPr lang="en-GB" sz="1600" b="0" i="0" u="none" strike="noStrike" dirty="0">
                          <a:solidFill>
                            <a:srgbClr val="000000"/>
                          </a:solidFill>
                          <a:effectLst/>
                          <a:latin typeface="Calibri" panose="020F0502020204030204" pitchFamily="34" charset="0"/>
                        </a:rPr>
                        <a:t> </a:t>
                      </a:r>
                      <a:r>
                        <a:rPr lang="en-GB" sz="1600" b="0" i="0" u="none" strike="noStrike" dirty="0" err="1">
                          <a:solidFill>
                            <a:srgbClr val="000000"/>
                          </a:solidFill>
                          <a:effectLst/>
                          <a:latin typeface="Calibri" panose="020F0502020204030204" pitchFamily="34" charset="0"/>
                        </a:rPr>
                        <a:t>investicija</a:t>
                      </a:r>
                      <a:r>
                        <a:rPr lang="en-GB" sz="1600" b="0" i="0" u="none" strike="noStrike" dirty="0">
                          <a:solidFill>
                            <a:srgbClr val="000000"/>
                          </a:solidFill>
                          <a:effectLst/>
                          <a:latin typeface="Calibri" panose="020F0502020204030204" pitchFamily="34" charset="0"/>
                        </a:rPr>
                        <a:t> </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a:solidFill>
                            <a:srgbClr val="000000"/>
                          </a:solidFill>
                          <a:effectLst/>
                          <a:latin typeface="Calibri" panose="020F0502020204030204" pitchFamily="34" charset="0"/>
                        </a:rPr>
                        <a:t>-277,40</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a:solidFill>
                            <a:srgbClr val="000000"/>
                          </a:solidFill>
                          <a:effectLst/>
                          <a:latin typeface="Calibri" panose="020F0502020204030204" pitchFamily="34" charset="0"/>
                        </a:rPr>
                        <a:t> </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3401723"/>
                  </a:ext>
                </a:extLst>
              </a:tr>
              <a:tr h="211904">
                <a:tc>
                  <a:txBody>
                    <a:bodyPr/>
                    <a:lstStyle/>
                    <a:p>
                      <a:pPr algn="l" fontAlgn="b"/>
                      <a:r>
                        <a:rPr lang="en-GB" sz="1600" b="0" i="0" u="none" strike="noStrike" dirty="0">
                          <a:solidFill>
                            <a:srgbClr val="000000"/>
                          </a:solidFill>
                          <a:effectLst/>
                          <a:latin typeface="Calibri" panose="020F0502020204030204" pitchFamily="34" charset="0"/>
                        </a:rPr>
                        <a:t>Portfolio </a:t>
                      </a:r>
                      <a:r>
                        <a:rPr lang="en-GB" sz="1600" b="0" i="0" u="none" strike="noStrike" dirty="0" err="1">
                          <a:solidFill>
                            <a:srgbClr val="000000"/>
                          </a:solidFill>
                          <a:effectLst/>
                          <a:latin typeface="Calibri" panose="020F0502020204030204" pitchFamily="34" charset="0"/>
                        </a:rPr>
                        <a:t>investicije</a:t>
                      </a:r>
                      <a:r>
                        <a:rPr lang="en-GB" sz="1600" b="0" i="0" u="none" strike="noStrike" dirty="0">
                          <a:solidFill>
                            <a:srgbClr val="000000"/>
                          </a:solidFill>
                          <a:effectLst/>
                          <a:latin typeface="Calibri" panose="020F0502020204030204" pitchFamily="34" charset="0"/>
                        </a:rPr>
                        <a:t> u </a:t>
                      </a:r>
                      <a:r>
                        <a:rPr lang="en-GB" sz="1600" b="0" i="0" u="none" strike="noStrike" dirty="0" err="1">
                          <a:solidFill>
                            <a:srgbClr val="000000"/>
                          </a:solidFill>
                          <a:effectLst/>
                          <a:latin typeface="Calibri" panose="020F0502020204030204" pitchFamily="34" charset="0"/>
                        </a:rPr>
                        <a:t>zemlju</a:t>
                      </a:r>
                      <a:r>
                        <a:rPr lang="en-GB" sz="1600" b="0" i="0" u="none" strike="noStrike" dirty="0">
                          <a:solidFill>
                            <a:srgbClr val="000000"/>
                          </a:solidFill>
                          <a:effectLst/>
                          <a:latin typeface="Calibri" panose="020F0502020204030204" pitchFamily="34" charset="0"/>
                        </a:rPr>
                        <a:t> (</a:t>
                      </a:r>
                      <a:r>
                        <a:rPr lang="en-GB" sz="1600" b="0" i="0" u="none" strike="noStrike" dirty="0" err="1">
                          <a:solidFill>
                            <a:srgbClr val="000000"/>
                          </a:solidFill>
                          <a:effectLst/>
                          <a:latin typeface="Calibri" panose="020F0502020204030204" pitchFamily="34" charset="0"/>
                        </a:rPr>
                        <a:t>priliv</a:t>
                      </a:r>
                      <a:r>
                        <a:rPr lang="en-GB" sz="1600" b="0" i="0" u="none" strike="noStrike" dirty="0">
                          <a:solidFill>
                            <a:srgbClr val="000000"/>
                          </a:solidFill>
                          <a:effectLst/>
                          <a:latin typeface="Calibri" panose="020F0502020204030204" pitchFamily="34" charset="0"/>
                        </a:rPr>
                        <a:t>) </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a:solidFill>
                            <a:srgbClr val="000000"/>
                          </a:solidFill>
                          <a:effectLst/>
                          <a:latin typeface="Calibri" panose="020F0502020204030204" pitchFamily="34" charset="0"/>
                        </a:rPr>
                        <a:t> </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a:solidFill>
                            <a:srgbClr val="000000"/>
                          </a:solidFill>
                          <a:effectLst/>
                          <a:latin typeface="Calibri" panose="020F0502020204030204" pitchFamily="34" charset="0"/>
                        </a:rPr>
                        <a:t>0,00</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2738269"/>
                  </a:ext>
                </a:extLst>
              </a:tr>
              <a:tr h="211904">
                <a:tc>
                  <a:txBody>
                    <a:bodyPr/>
                    <a:lstStyle/>
                    <a:p>
                      <a:pPr algn="l" fontAlgn="b"/>
                      <a:r>
                        <a:rPr lang="en-GB" sz="1600" b="0" i="0" u="none" strike="noStrike">
                          <a:solidFill>
                            <a:srgbClr val="000000"/>
                          </a:solidFill>
                          <a:effectLst/>
                          <a:latin typeface="Calibri" panose="020F0502020204030204" pitchFamily="34" charset="0"/>
                        </a:rPr>
                        <a:t>Portfolio investicije u inostranstvo  (odliv) </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a:solidFill>
                            <a:srgbClr val="000000"/>
                          </a:solidFill>
                          <a:effectLst/>
                          <a:latin typeface="Calibri" panose="020F0502020204030204" pitchFamily="34" charset="0"/>
                        </a:rPr>
                        <a:t>-134,20</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a:solidFill>
                            <a:srgbClr val="000000"/>
                          </a:solidFill>
                          <a:effectLst/>
                          <a:latin typeface="Calibri" panose="020F0502020204030204" pitchFamily="34" charset="0"/>
                        </a:rPr>
                        <a:t> </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0698853"/>
                  </a:ext>
                </a:extLst>
              </a:tr>
              <a:tr h="211904">
                <a:tc>
                  <a:txBody>
                    <a:bodyPr/>
                    <a:lstStyle/>
                    <a:p>
                      <a:pPr algn="l" fontAlgn="b"/>
                      <a:r>
                        <a:rPr lang="en-GB" sz="1600" b="1" i="1" u="none" strike="noStrike">
                          <a:solidFill>
                            <a:srgbClr val="000000"/>
                          </a:solidFill>
                          <a:effectLst/>
                          <a:latin typeface="Calibri" panose="020F0502020204030204" pitchFamily="34" charset="0"/>
                        </a:rPr>
                        <a:t>Saldo osnovni bilans </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GB" sz="1600" b="0" i="0" u="none" strike="noStrike">
                          <a:solidFill>
                            <a:srgbClr val="000000"/>
                          </a:solidFill>
                          <a:effectLst/>
                          <a:latin typeface="Calibri" panose="020F0502020204030204" pitchFamily="34" charset="0"/>
                        </a:rPr>
                        <a:t> </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GB" sz="1600" b="1" i="0" u="none" strike="noStrike">
                          <a:solidFill>
                            <a:srgbClr val="000000"/>
                          </a:solidFill>
                          <a:effectLst/>
                          <a:latin typeface="Calibri" panose="020F0502020204030204" pitchFamily="34" charset="0"/>
                        </a:rPr>
                        <a:t>-6.138,70</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585049771"/>
                  </a:ext>
                </a:extLst>
              </a:tr>
              <a:tr h="211904">
                <a:tc>
                  <a:txBody>
                    <a:bodyPr/>
                    <a:lstStyle/>
                    <a:p>
                      <a:pPr algn="l" fontAlgn="b"/>
                      <a:r>
                        <a:rPr lang="en-GB" sz="1600" b="0" i="0" u="none" strike="noStrike">
                          <a:solidFill>
                            <a:srgbClr val="000000"/>
                          </a:solidFill>
                          <a:effectLst/>
                          <a:latin typeface="Calibri" panose="020F0502020204030204" pitchFamily="34" charset="0"/>
                        </a:rPr>
                        <a:t>Dugoročni dati krediti</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dirty="0">
                          <a:solidFill>
                            <a:srgbClr val="000000"/>
                          </a:solidFill>
                          <a:effectLst/>
                          <a:latin typeface="Calibri" panose="020F0502020204030204" pitchFamily="34" charset="0"/>
                        </a:rPr>
                        <a:t>-36,10</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a:solidFill>
                            <a:srgbClr val="000000"/>
                          </a:solidFill>
                          <a:effectLst/>
                          <a:latin typeface="Calibri" panose="020F0502020204030204" pitchFamily="34" charset="0"/>
                        </a:rPr>
                        <a:t> </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6717280"/>
                  </a:ext>
                </a:extLst>
              </a:tr>
              <a:tr h="211904">
                <a:tc>
                  <a:txBody>
                    <a:bodyPr/>
                    <a:lstStyle/>
                    <a:p>
                      <a:pPr algn="l" fontAlgn="b"/>
                      <a:r>
                        <a:rPr lang="en-GB" sz="1600" b="0" i="0" u="none" strike="noStrike">
                          <a:solidFill>
                            <a:srgbClr val="000000"/>
                          </a:solidFill>
                          <a:effectLst/>
                          <a:latin typeface="Calibri" panose="020F0502020204030204" pitchFamily="34" charset="0"/>
                        </a:rPr>
                        <a:t>Dugoročni krediti primljeni </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alibri" panose="020F0502020204030204" pitchFamily="34" charset="0"/>
                        </a:rPr>
                        <a:t> </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a:solidFill>
                            <a:srgbClr val="000000"/>
                          </a:solidFill>
                          <a:effectLst/>
                          <a:latin typeface="Calibri" panose="020F0502020204030204" pitchFamily="34" charset="0"/>
                        </a:rPr>
                        <a:t>3.280,00</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7061078"/>
                  </a:ext>
                </a:extLst>
              </a:tr>
              <a:tr h="211904">
                <a:tc>
                  <a:txBody>
                    <a:bodyPr/>
                    <a:lstStyle/>
                    <a:p>
                      <a:pPr algn="l" fontAlgn="b"/>
                      <a:r>
                        <a:rPr lang="en-GB" sz="1600" b="0" i="0" u="none" strike="noStrike">
                          <a:solidFill>
                            <a:srgbClr val="000000"/>
                          </a:solidFill>
                          <a:effectLst/>
                          <a:latin typeface="Calibri" panose="020F0502020204030204" pitchFamily="34" charset="0"/>
                        </a:rPr>
                        <a:t>Odliv kratkoročnog kapitala</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dirty="0">
                          <a:solidFill>
                            <a:srgbClr val="000000"/>
                          </a:solidFill>
                          <a:effectLst/>
                          <a:latin typeface="Calibri" panose="020F0502020204030204" pitchFamily="34" charset="0"/>
                        </a:rPr>
                        <a:t>-25,70</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a:solidFill>
                            <a:srgbClr val="000000"/>
                          </a:solidFill>
                          <a:effectLst/>
                          <a:latin typeface="Calibri" panose="020F0502020204030204" pitchFamily="34" charset="0"/>
                        </a:rPr>
                        <a:t> </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2746675"/>
                  </a:ext>
                </a:extLst>
              </a:tr>
              <a:tr h="211904">
                <a:tc>
                  <a:txBody>
                    <a:bodyPr/>
                    <a:lstStyle/>
                    <a:p>
                      <a:pPr algn="l" fontAlgn="b"/>
                      <a:r>
                        <a:rPr lang="en-GB" sz="1600" b="0" i="0" u="none" strike="noStrike">
                          <a:solidFill>
                            <a:srgbClr val="000000"/>
                          </a:solidFill>
                          <a:effectLst/>
                          <a:latin typeface="Calibri" panose="020F0502020204030204" pitchFamily="34" charset="0"/>
                        </a:rPr>
                        <a:t>Priliv kratkoročnog kapitala </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a:solidFill>
                            <a:srgbClr val="000000"/>
                          </a:solidFill>
                          <a:effectLst/>
                          <a:latin typeface="Calibri" panose="020F0502020204030204" pitchFamily="34" charset="0"/>
                        </a:rPr>
                        <a:t> </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dirty="0">
                          <a:solidFill>
                            <a:srgbClr val="000000"/>
                          </a:solidFill>
                          <a:effectLst/>
                          <a:latin typeface="Calibri" panose="020F0502020204030204" pitchFamily="34" charset="0"/>
                        </a:rPr>
                        <a:t>1.418,40</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6806647"/>
                  </a:ext>
                </a:extLst>
              </a:tr>
              <a:tr h="211904">
                <a:tc>
                  <a:txBody>
                    <a:bodyPr/>
                    <a:lstStyle/>
                    <a:p>
                      <a:pPr algn="l" fontAlgn="b"/>
                      <a:r>
                        <a:rPr lang="en-GB" sz="1600" b="1" i="1" u="none" strike="noStrike">
                          <a:solidFill>
                            <a:srgbClr val="000000"/>
                          </a:solidFill>
                          <a:effectLst/>
                          <a:latin typeface="Calibri" panose="020F0502020204030204" pitchFamily="34" charset="0"/>
                        </a:rPr>
                        <a:t>Saldo platni bilans </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GB" sz="1600" b="1" i="1" u="none" strike="noStrike">
                          <a:solidFill>
                            <a:srgbClr val="000000"/>
                          </a:solidFill>
                          <a:effectLst/>
                          <a:latin typeface="Calibri" panose="020F0502020204030204" pitchFamily="34" charset="0"/>
                        </a:rPr>
                        <a:t> </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GB" sz="1600" b="1" i="1" u="none" strike="noStrike" dirty="0">
                          <a:solidFill>
                            <a:srgbClr val="000000"/>
                          </a:solidFill>
                          <a:effectLst/>
                          <a:latin typeface="Calibri" panose="020F0502020204030204" pitchFamily="34" charset="0"/>
                        </a:rPr>
                        <a:t>-1.502,10</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637470854"/>
                  </a:ext>
                </a:extLst>
              </a:tr>
              <a:tr h="211904">
                <a:tc>
                  <a:txBody>
                    <a:bodyPr/>
                    <a:lstStyle/>
                    <a:p>
                      <a:pPr algn="l" fontAlgn="b"/>
                      <a:r>
                        <a:rPr lang="en-GB" sz="1600" b="0" i="0" u="none" strike="noStrike">
                          <a:solidFill>
                            <a:srgbClr val="000000"/>
                          </a:solidFill>
                          <a:effectLst/>
                          <a:latin typeface="Calibri" panose="020F0502020204030204" pitchFamily="34" charset="0"/>
                        </a:rPr>
                        <a:t>monetarne rezerve - odliv</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GB" sz="1600" b="1" i="1" u="none" strike="noStrike">
                          <a:solidFill>
                            <a:srgbClr val="000000"/>
                          </a:solidFill>
                          <a:effectLst/>
                          <a:latin typeface="Calibri" panose="020F0502020204030204" pitchFamily="34" charset="0"/>
                        </a:rPr>
                        <a:t> </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GB" sz="1600" b="1" i="0" u="none" strike="noStrike" dirty="0">
                          <a:solidFill>
                            <a:srgbClr val="000000"/>
                          </a:solidFill>
                          <a:effectLst/>
                          <a:latin typeface="Calibri" panose="020F0502020204030204" pitchFamily="34" charset="0"/>
                        </a:rPr>
                        <a:t>1.502,10</a:t>
                      </a:r>
                    </a:p>
                  </a:txBody>
                  <a:tcPr marL="6739" marR="6739" marT="67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56147572"/>
                  </a:ext>
                </a:extLst>
              </a:tr>
            </a:tbl>
          </a:graphicData>
        </a:graphic>
      </p:graphicFrame>
      <p:sp>
        <p:nvSpPr>
          <p:cNvPr id="4" name="Title 1"/>
          <p:cNvSpPr txBox="1">
            <a:spLocks/>
          </p:cNvSpPr>
          <p:nvPr/>
        </p:nvSpPr>
        <p:spPr>
          <a:xfrm>
            <a:off x="197905" y="560469"/>
            <a:ext cx="1285210" cy="266396"/>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b="1" i="1" dirty="0" smtClean="0">
                <a:solidFill>
                  <a:schemeClr val="tx1">
                    <a:lumMod val="65000"/>
                    <a:lumOff val="35000"/>
                  </a:schemeClr>
                </a:solidFill>
                <a:latin typeface="Times New Roman" panose="02020603050405020304" pitchFamily="18" charset="0"/>
                <a:cs typeface="Times New Roman" panose="02020603050405020304" pitchFamily="18" charset="0"/>
              </a:rPr>
              <a:t>Rješenje:   </a:t>
            </a:r>
            <a:endParaRPr lang="sr-Latn-BA"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194651" y="74014"/>
            <a:ext cx="8949349" cy="486455"/>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Platni bilans- primjeri (platni bilans Republike Srbije)  </a:t>
            </a:r>
            <a:endParaRPr lang="en-GB" sz="2000" b="1" i="1" dirty="0">
              <a:solidFill>
                <a:schemeClr val="bg2">
                  <a:lumMod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373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7</a:t>
            </a:fld>
            <a:endParaRPr lang="en-US" dirty="0"/>
          </a:p>
        </p:txBody>
      </p:sp>
      <p:sp>
        <p:nvSpPr>
          <p:cNvPr id="7" name="Rounded Rectangle 6"/>
          <p:cNvSpPr/>
          <p:nvPr/>
        </p:nvSpPr>
        <p:spPr>
          <a:xfrm>
            <a:off x="150938" y="197993"/>
            <a:ext cx="8510192" cy="880762"/>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sr-Latn-BA" sz="3200" b="1" dirty="0" smtClean="0">
                <a:solidFill>
                  <a:schemeClr val="bg2">
                    <a:lumMod val="25000"/>
                  </a:schemeClr>
                </a:solidFill>
                <a:latin typeface="Times New Roman" panose="02020603050405020304" pitchFamily="18" charset="0"/>
                <a:cs typeface="Times New Roman" panose="02020603050405020304" pitchFamily="18" charset="0"/>
              </a:rPr>
              <a:t>Međunarodni ekonomski odnosi </a:t>
            </a:r>
            <a:endParaRPr lang="en-GB" sz="3200" b="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9" name="Title 1"/>
          <p:cNvSpPr txBox="1">
            <a:spLocks/>
          </p:cNvSpPr>
          <p:nvPr/>
        </p:nvSpPr>
        <p:spPr>
          <a:xfrm>
            <a:off x="466869" y="3063341"/>
            <a:ext cx="8428216" cy="1053395"/>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r-Latn-BA" sz="3200" b="1" dirty="0" smtClean="0">
                <a:solidFill>
                  <a:schemeClr val="tx2">
                    <a:lumMod val="60000"/>
                    <a:lumOff val="40000"/>
                  </a:schemeClr>
                </a:solidFill>
                <a:latin typeface="Times New Roman" panose="02020603050405020304" pitchFamily="18" charset="0"/>
                <a:cs typeface="Times New Roman" panose="02020603050405020304" pitchFamily="18" charset="0"/>
              </a:rPr>
              <a:t>                  Vježbe </a:t>
            </a:r>
            <a:r>
              <a:rPr lang="sr-Latn-BA" sz="3000" b="1" dirty="0" smtClean="0">
                <a:solidFill>
                  <a:schemeClr val="tx2">
                    <a:lumMod val="60000"/>
                    <a:lumOff val="40000"/>
                  </a:schemeClr>
                </a:solidFill>
                <a:latin typeface="Times New Roman" panose="02020603050405020304" pitchFamily="18" charset="0"/>
                <a:cs typeface="Times New Roman" panose="02020603050405020304" pitchFamily="18" charset="0"/>
              </a:rPr>
              <a:t>___________________________________________</a:t>
            </a:r>
          </a:p>
          <a:p>
            <a:endParaRPr lang="sr-Latn-BA" sz="3000" b="1" dirty="0" smtClean="0">
              <a:solidFill>
                <a:schemeClr val="tx2">
                  <a:lumMod val="60000"/>
                  <a:lumOff val="40000"/>
                </a:schemeClr>
              </a:solidFill>
              <a:latin typeface="Times New Roman" panose="02020603050405020304" pitchFamily="18" charset="0"/>
              <a:cs typeface="Times New Roman" panose="02020603050405020304" pitchFamily="18" charset="0"/>
            </a:endParaRPr>
          </a:p>
          <a:p>
            <a:endParaRPr lang="sr-Latn-BA" sz="3000" b="1" dirty="0" smtClean="0">
              <a:solidFill>
                <a:schemeClr val="tx2">
                  <a:lumMod val="60000"/>
                  <a:lumOff val="40000"/>
                </a:schemeClr>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
            </a:pPr>
            <a:endParaRPr lang="sr-Latn-BA" sz="3200" b="1" dirty="0" smtClean="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12" name="Title 1"/>
          <p:cNvSpPr txBox="1">
            <a:spLocks/>
          </p:cNvSpPr>
          <p:nvPr/>
        </p:nvSpPr>
        <p:spPr>
          <a:xfrm>
            <a:off x="5773627" y="5955794"/>
            <a:ext cx="3121458" cy="536261"/>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r-Latn-BA" sz="1600" b="1" dirty="0">
                <a:solidFill>
                  <a:schemeClr val="tx1">
                    <a:lumMod val="65000"/>
                    <a:lumOff val="35000"/>
                  </a:schemeClr>
                </a:solidFill>
                <a:latin typeface="Times New Roman" panose="02020603050405020304" pitchFamily="18" charset="0"/>
                <a:cs typeface="Times New Roman" panose="02020603050405020304" pitchFamily="18" charset="0"/>
              </a:rPr>
              <a:t>m</a:t>
            </a:r>
            <a:r>
              <a:rPr lang="sr-Latn-BA" sz="1600" b="1" dirty="0" smtClean="0">
                <a:solidFill>
                  <a:schemeClr val="tx1">
                    <a:lumMod val="65000"/>
                    <a:lumOff val="35000"/>
                  </a:schemeClr>
                </a:solidFill>
                <a:latin typeface="Times New Roman" panose="02020603050405020304" pitchFamily="18" charset="0"/>
                <a:cs typeface="Times New Roman" panose="02020603050405020304" pitchFamily="18" charset="0"/>
              </a:rPr>
              <a:t>r Dragana-Vujičić Stefanović, </a:t>
            </a:r>
          </a:p>
          <a:p>
            <a:r>
              <a:rPr lang="sr-Latn-BA" sz="1600" b="1" dirty="0" smtClean="0">
                <a:solidFill>
                  <a:schemeClr val="tx1">
                    <a:lumMod val="65000"/>
                    <a:lumOff val="35000"/>
                  </a:schemeClr>
                </a:solidFill>
                <a:latin typeface="Times New Roman" panose="02020603050405020304" pitchFamily="18" charset="0"/>
                <a:cs typeface="Times New Roman" panose="02020603050405020304" pitchFamily="18" charset="0"/>
              </a:rPr>
              <a:t>Viši asistent </a:t>
            </a:r>
          </a:p>
          <a:p>
            <a:r>
              <a:rPr lang="sr-Latn-BA" sz="2400" b="1" dirty="0" smtClean="0">
                <a:solidFill>
                  <a:schemeClr val="tx1">
                    <a:lumMod val="65000"/>
                    <a:lumOff val="35000"/>
                  </a:schemeClr>
                </a:solidFill>
                <a:latin typeface="Times New Roman" panose="02020603050405020304" pitchFamily="18" charset="0"/>
                <a:cs typeface="Times New Roman" panose="02020603050405020304" pitchFamily="18" charset="0"/>
              </a:rPr>
              <a:t> </a:t>
            </a:r>
            <a:endParaRPr lang="sr-Latn-BA" sz="3200" b="1" dirty="0" smtClean="0">
              <a:solidFill>
                <a:schemeClr val="tx1">
                  <a:lumMod val="65000"/>
                  <a:lumOff val="35000"/>
                </a:schemeClr>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806" y="2940687"/>
            <a:ext cx="1756813" cy="993854"/>
          </a:xfrm>
          <a:prstGeom prst="rect">
            <a:avLst/>
          </a:prstGeom>
        </p:spPr>
      </p:pic>
      <p:sp>
        <p:nvSpPr>
          <p:cNvPr id="11" name="Title 1"/>
          <p:cNvSpPr txBox="1">
            <a:spLocks/>
          </p:cNvSpPr>
          <p:nvPr/>
        </p:nvSpPr>
        <p:spPr>
          <a:xfrm>
            <a:off x="580806" y="4188524"/>
            <a:ext cx="7878330" cy="445294"/>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indent="-342900" algn="just">
              <a:buFont typeface="Wingdings" panose="05000000000000000000" pitchFamily="2" charset="2"/>
              <a:buChar char="§"/>
            </a:pPr>
            <a:r>
              <a:rPr lang="sr-Latn-BA" sz="2400" b="1" dirty="0" smtClean="0">
                <a:solidFill>
                  <a:schemeClr val="bg1">
                    <a:lumMod val="50000"/>
                  </a:schemeClr>
                </a:solidFill>
                <a:latin typeface="Times New Roman" panose="02020603050405020304" pitchFamily="18" charset="0"/>
                <a:cs typeface="Times New Roman" panose="02020603050405020304" pitchFamily="18" charset="0"/>
              </a:rPr>
              <a:t>Međuzavisnost međunarodne razmjene i veličine nacionalnog dohodka </a:t>
            </a:r>
          </a:p>
          <a:p>
            <a:endParaRPr lang="sr-Latn-BA" sz="2400" b="1" dirty="0" smtClean="0">
              <a:solidFill>
                <a:srgbClr val="FF0000"/>
              </a:solidFill>
              <a:latin typeface="Times New Roman" panose="02020603050405020304" pitchFamily="18" charset="0"/>
              <a:cs typeface="Times New Roman" panose="02020603050405020304" pitchFamily="18" charset="0"/>
            </a:endParaRPr>
          </a:p>
        </p:txBody>
      </p:sp>
      <p:sp>
        <p:nvSpPr>
          <p:cNvPr id="13" name="Title 1"/>
          <p:cNvSpPr txBox="1">
            <a:spLocks/>
          </p:cNvSpPr>
          <p:nvPr/>
        </p:nvSpPr>
        <p:spPr>
          <a:xfrm>
            <a:off x="1514497" y="4966600"/>
            <a:ext cx="7201917" cy="466269"/>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indent="-342900">
              <a:buFont typeface="Wingdings" panose="05000000000000000000" pitchFamily="2" charset="2"/>
              <a:buChar char="§"/>
            </a:pPr>
            <a:r>
              <a:rPr lang="sr-Latn-BA" sz="2400" b="1" dirty="0" smtClean="0">
                <a:solidFill>
                  <a:schemeClr val="bg1">
                    <a:lumMod val="50000"/>
                  </a:schemeClr>
                </a:solidFill>
                <a:latin typeface="Times New Roman" panose="02020603050405020304" pitchFamily="18" charset="0"/>
                <a:cs typeface="Times New Roman" panose="02020603050405020304" pitchFamily="18" charset="0"/>
              </a:rPr>
              <a:t>Investicioni multiplikator </a:t>
            </a:r>
          </a:p>
          <a:p>
            <a:pPr marL="342900" indent="-342900">
              <a:buFont typeface="Wingdings" panose="05000000000000000000" pitchFamily="2" charset="2"/>
              <a:buChar char="§"/>
            </a:pPr>
            <a:r>
              <a:rPr lang="sr-Latn-BA" sz="2400" b="1" dirty="0" smtClean="0">
                <a:solidFill>
                  <a:schemeClr val="bg1">
                    <a:lumMod val="50000"/>
                  </a:schemeClr>
                </a:solidFill>
                <a:latin typeface="Times New Roman" panose="02020603050405020304" pitchFamily="18" charset="0"/>
                <a:cs typeface="Times New Roman" panose="02020603050405020304" pitchFamily="18" charset="0"/>
              </a:rPr>
              <a:t>Spoljnotrgovinski multiplikator </a:t>
            </a:r>
            <a:endParaRPr lang="sr-Latn-BA" sz="2400" b="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593277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23273" y="3129396"/>
            <a:ext cx="8442036" cy="1908982"/>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4800" b="1" i="1" dirty="0" smtClean="0">
                <a:solidFill>
                  <a:schemeClr val="tx2">
                    <a:lumMod val="60000"/>
                    <a:lumOff val="40000"/>
                  </a:schemeClr>
                </a:solidFill>
                <a:latin typeface="Times New Roman" panose="02020603050405020304" pitchFamily="18" charset="0"/>
                <a:cs typeface="Times New Roman" panose="02020603050405020304" pitchFamily="18" charset="0"/>
              </a:rPr>
              <a:t>Hvala na pažnji. </a:t>
            </a:r>
            <a:endParaRPr lang="en-GB" sz="4800" b="1" i="1"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930" y="5139978"/>
            <a:ext cx="1793577" cy="1476081"/>
          </a:xfrm>
          <a:prstGeom prst="rect">
            <a:avLst/>
          </a:prstGeom>
        </p:spPr>
      </p:pic>
      <p:sp>
        <p:nvSpPr>
          <p:cNvPr id="3" name="Slide Number Placeholder 2"/>
          <p:cNvSpPr>
            <a:spLocks noGrp="1"/>
          </p:cNvSpPr>
          <p:nvPr>
            <p:ph type="sldNum" sz="quarter" idx="12"/>
          </p:nvPr>
        </p:nvSpPr>
        <p:spPr/>
        <p:txBody>
          <a:bodyPr/>
          <a:lstStyle/>
          <a:p>
            <a:fld id="{6D22F896-40B5-4ADD-8801-0D06FADFA095}" type="slidenum">
              <a:rPr lang="en-US" smtClean="0"/>
              <a:t>70</a:t>
            </a:fld>
            <a:endParaRPr lang="en-US" dirty="0"/>
          </a:p>
        </p:txBody>
      </p:sp>
      <p:pic>
        <p:nvPicPr>
          <p:cNvPr id="6" name="Picture 5" descr="Ekonomski_fakultet_memorandum-01"/>
          <p:cNvPicPr/>
          <p:nvPr/>
        </p:nvPicPr>
        <p:blipFill>
          <a:blip r:embed="rId3"/>
          <a:srcRect l="19667" t="3636" r="20273" b="88020"/>
          <a:stretch>
            <a:fillRect/>
          </a:stretch>
        </p:blipFill>
        <p:spPr bwMode="auto">
          <a:xfrm>
            <a:off x="1278044" y="223851"/>
            <a:ext cx="5870108" cy="954995"/>
          </a:xfrm>
          <a:prstGeom prst="rect">
            <a:avLst/>
          </a:prstGeom>
          <a:noFill/>
          <a:ln w="9525">
            <a:noFill/>
            <a:miter lim="800000"/>
            <a:headEnd/>
            <a:tailEnd/>
          </a:ln>
        </p:spPr>
      </p:pic>
    </p:spTree>
    <p:extLst>
      <p:ext uri="{BB962C8B-B14F-4D97-AF65-F5344CB8AC3E}">
        <p14:creationId xmlns:p14="http://schemas.microsoft.com/office/powerpoint/2010/main" val="15978346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8</a:t>
            </a:fld>
            <a:endParaRPr lang="en-US" dirty="0"/>
          </a:p>
        </p:txBody>
      </p:sp>
      <p:sp>
        <p:nvSpPr>
          <p:cNvPr id="3" name="Rounded Rectangle 2"/>
          <p:cNvSpPr/>
          <p:nvPr/>
        </p:nvSpPr>
        <p:spPr>
          <a:xfrm>
            <a:off x="102286" y="237985"/>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Međuzavisnost međunarodne razmjene i veličine nacionalnog dohotka </a:t>
            </a:r>
            <a:endParaRPr lang="en-GB" sz="2000" b="1" i="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2927926" y="954386"/>
            <a:ext cx="5911271" cy="1125264"/>
          </a:xfrm>
          <a:prstGeom prst="rect">
            <a:avLst/>
          </a:prstGeom>
          <a:solidFill>
            <a:schemeClr val="bg1">
              <a:lumMod val="9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800" dirty="0" smtClean="0">
                <a:solidFill>
                  <a:schemeClr val="tx1">
                    <a:lumMod val="65000"/>
                    <a:lumOff val="35000"/>
                  </a:schemeClr>
                </a:solidFill>
                <a:latin typeface="Times New Roman" panose="02020603050405020304" pitchFamily="18" charset="0"/>
                <a:cs typeface="Times New Roman" panose="02020603050405020304" pitchFamily="18" charset="0"/>
              </a:rPr>
              <a:t>Zavisnost različitih nacionalnih ekonomija od spoljne trgovine je ≠. Ali nacionalni dohodak jedne zemlje u zavisnosti je od ∆ u nacionalnom dohodku druge zemlje,odnosno sve zemlje u međunarodnoj razmjeni su međusobno povezane.  </a:t>
            </a:r>
          </a:p>
        </p:txBody>
      </p:sp>
      <p:pic>
        <p:nvPicPr>
          <p:cNvPr id="1026" name="Picture 2" descr="BDP – DRUŠTVENI PROIZVOD I DOHODA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916" y="899748"/>
            <a:ext cx="2457450" cy="1857376"/>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3158835" y="2276653"/>
            <a:ext cx="1930400" cy="7573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sz="1600" dirty="0" smtClean="0">
                <a:latin typeface="Times New Roman" panose="02020603050405020304" pitchFamily="18" charset="0"/>
                <a:cs typeface="Times New Roman" panose="02020603050405020304" pitchFamily="18" charset="0"/>
              </a:rPr>
              <a:t>≠</a:t>
            </a:r>
            <a:r>
              <a:rPr lang="sr-Latn-BA" sz="1600" dirty="0" smtClean="0"/>
              <a:t>Stepen otvorenosti zemlje </a:t>
            </a:r>
            <a:endParaRPr lang="en-GB" sz="1600" dirty="0"/>
          </a:p>
        </p:txBody>
      </p:sp>
      <p:sp>
        <p:nvSpPr>
          <p:cNvPr id="7" name="Rounded Rectangle 6"/>
          <p:cNvSpPr/>
          <p:nvPr/>
        </p:nvSpPr>
        <p:spPr>
          <a:xfrm>
            <a:off x="6527800" y="2323017"/>
            <a:ext cx="2311397" cy="6646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sz="1600" dirty="0">
                <a:latin typeface="Times New Roman" panose="02020603050405020304" pitchFamily="18" charset="0"/>
                <a:cs typeface="Times New Roman" panose="02020603050405020304" pitchFamily="18" charset="0"/>
              </a:rPr>
              <a:t>≠</a:t>
            </a:r>
            <a:r>
              <a:rPr lang="sr-Latn-BA" sz="1600" dirty="0"/>
              <a:t>Stepen zavisnosti zemlje od međunarodne trgovine</a:t>
            </a:r>
            <a:endParaRPr lang="en-GB" sz="1600" dirty="0"/>
          </a:p>
        </p:txBody>
      </p:sp>
      <p:sp>
        <p:nvSpPr>
          <p:cNvPr id="10" name="Striped Right Arrow 9"/>
          <p:cNvSpPr/>
          <p:nvPr/>
        </p:nvSpPr>
        <p:spPr>
          <a:xfrm>
            <a:off x="5262125" y="2207127"/>
            <a:ext cx="1009661" cy="799010"/>
          </a:xfrm>
          <a:prstGeom prst="stripedRightArrow">
            <a:avLst/>
          </a:prstGeom>
          <a:solidFill>
            <a:schemeClr val="bg1">
              <a:lumMod val="6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p:cNvSpPr txBox="1">
            <a:spLocks/>
          </p:cNvSpPr>
          <p:nvPr/>
        </p:nvSpPr>
        <p:spPr>
          <a:xfrm>
            <a:off x="447316" y="4164296"/>
            <a:ext cx="4004613" cy="640509"/>
          </a:xfrm>
          <a:prstGeom prst="rect">
            <a:avLst/>
          </a:prstGeom>
          <a:solidFill>
            <a:schemeClr val="bg1">
              <a:lumMod val="9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800" dirty="0" smtClean="0">
                <a:solidFill>
                  <a:schemeClr val="tx1">
                    <a:lumMod val="65000"/>
                    <a:lumOff val="35000"/>
                  </a:schemeClr>
                </a:solidFill>
                <a:latin typeface="Times New Roman" panose="02020603050405020304" pitchFamily="18" charset="0"/>
                <a:cs typeface="Times New Roman" panose="02020603050405020304" pitchFamily="18" charset="0"/>
              </a:rPr>
              <a:t>Spoljna trgovina ima + dejstvo na povećanje nacionalnog dohodka zemlje.  </a:t>
            </a:r>
          </a:p>
        </p:txBody>
      </p:sp>
      <p:sp>
        <p:nvSpPr>
          <p:cNvPr id="12" name="Title 1"/>
          <p:cNvSpPr txBox="1">
            <a:spLocks/>
          </p:cNvSpPr>
          <p:nvPr/>
        </p:nvSpPr>
        <p:spPr>
          <a:xfrm>
            <a:off x="447316" y="3180415"/>
            <a:ext cx="8461157" cy="878967"/>
          </a:xfrm>
          <a:prstGeom prst="rect">
            <a:avLst/>
          </a:prstGeom>
          <a:solidFill>
            <a:schemeClr val="bg1">
              <a:lumMod val="9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800" u="sng" dirty="0" smtClean="0">
                <a:solidFill>
                  <a:schemeClr val="tx1">
                    <a:lumMod val="65000"/>
                    <a:lumOff val="35000"/>
                  </a:schemeClr>
                </a:solidFill>
                <a:latin typeface="Times New Roman" panose="02020603050405020304" pitchFamily="18" charset="0"/>
                <a:cs typeface="Times New Roman" panose="02020603050405020304" pitchFamily="18" charset="0"/>
              </a:rPr>
              <a:t>Obim spoljnotrgovinske robne razmjene </a:t>
            </a:r>
            <a:r>
              <a:rPr lang="sr-Latn-BA" sz="1800" b="1" i="1" dirty="0" smtClean="0">
                <a:solidFill>
                  <a:schemeClr val="tx1">
                    <a:lumMod val="65000"/>
                    <a:lumOff val="35000"/>
                  </a:schemeClr>
                </a:solidFill>
                <a:latin typeface="Times New Roman" panose="02020603050405020304" pitchFamily="18" charset="0"/>
                <a:cs typeface="Times New Roman" panose="02020603050405020304" pitchFamily="18" charset="0"/>
              </a:rPr>
              <a:t>raste brže </a:t>
            </a:r>
            <a:r>
              <a:rPr lang="sr-Latn-BA" sz="1800" dirty="0" smtClean="0">
                <a:solidFill>
                  <a:schemeClr val="tx1">
                    <a:lumMod val="65000"/>
                    <a:lumOff val="35000"/>
                  </a:schemeClr>
                </a:solidFill>
                <a:latin typeface="Times New Roman" panose="02020603050405020304" pitchFamily="18" charset="0"/>
                <a:cs typeface="Times New Roman" panose="02020603050405020304" pitchFamily="18" charset="0"/>
              </a:rPr>
              <a:t>od rasta </a:t>
            </a:r>
            <a:r>
              <a:rPr lang="sr-Latn-BA" sz="1800" u="sng" dirty="0" smtClean="0">
                <a:solidFill>
                  <a:schemeClr val="tx1">
                    <a:lumMod val="65000"/>
                    <a:lumOff val="35000"/>
                  </a:schemeClr>
                </a:solidFill>
                <a:latin typeface="Times New Roman" panose="02020603050405020304" pitchFamily="18" charset="0"/>
                <a:cs typeface="Times New Roman" panose="02020603050405020304" pitchFamily="18" charset="0"/>
              </a:rPr>
              <a:t>obima proizvodnje u svijetu</a:t>
            </a:r>
            <a:r>
              <a:rPr lang="sr-Latn-BA" sz="1800" dirty="0" smtClean="0">
                <a:solidFill>
                  <a:schemeClr val="tx1">
                    <a:lumMod val="65000"/>
                    <a:lumOff val="35000"/>
                  </a:schemeClr>
                </a:solidFill>
                <a:latin typeface="Times New Roman" panose="02020603050405020304" pitchFamily="18" charset="0"/>
                <a:cs typeface="Times New Roman" panose="02020603050405020304" pitchFamily="18" charset="0"/>
              </a:rPr>
              <a:t>, što ima za posljedicu da je učešće spoljne trgovine u nacionalnom dohodku svake pojedine zemlje u stalnom porastu.</a:t>
            </a:r>
          </a:p>
        </p:txBody>
      </p:sp>
      <p:sp>
        <p:nvSpPr>
          <p:cNvPr id="9" name="Curved Up Arrow 8"/>
          <p:cNvSpPr/>
          <p:nvPr/>
        </p:nvSpPr>
        <p:spPr>
          <a:xfrm>
            <a:off x="4205828" y="4882605"/>
            <a:ext cx="790051" cy="34871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Title 1"/>
          <p:cNvSpPr txBox="1">
            <a:spLocks/>
          </p:cNvSpPr>
          <p:nvPr/>
        </p:nvSpPr>
        <p:spPr>
          <a:xfrm>
            <a:off x="4995879" y="4203802"/>
            <a:ext cx="1649343" cy="362158"/>
          </a:xfrm>
          <a:prstGeom prst="rect">
            <a:avLst/>
          </a:prstGeom>
          <a:solidFill>
            <a:schemeClr val="bg1">
              <a:lumMod val="9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800" dirty="0" smtClean="0">
                <a:solidFill>
                  <a:schemeClr val="tx1">
                    <a:lumMod val="65000"/>
                    <a:lumOff val="35000"/>
                  </a:schemeClr>
                </a:solidFill>
                <a:latin typeface="Times New Roman" panose="02020603050405020304" pitchFamily="18" charset="0"/>
                <a:cs typeface="Times New Roman" panose="02020603050405020304" pitchFamily="18" charset="0"/>
              </a:rPr>
              <a:t>↑ proizvodnju </a:t>
            </a:r>
          </a:p>
        </p:txBody>
      </p:sp>
      <p:sp>
        <p:nvSpPr>
          <p:cNvPr id="15" name="Title 1"/>
          <p:cNvSpPr txBox="1">
            <a:spLocks/>
          </p:cNvSpPr>
          <p:nvPr/>
        </p:nvSpPr>
        <p:spPr>
          <a:xfrm>
            <a:off x="4995879" y="4623726"/>
            <a:ext cx="1700485" cy="362158"/>
          </a:xfrm>
          <a:prstGeom prst="rect">
            <a:avLst/>
          </a:prstGeom>
          <a:solidFill>
            <a:schemeClr val="bg1">
              <a:lumMod val="9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800" dirty="0" smtClean="0">
                <a:solidFill>
                  <a:schemeClr val="tx1">
                    <a:lumMod val="65000"/>
                    <a:lumOff val="35000"/>
                  </a:schemeClr>
                </a:solidFill>
                <a:latin typeface="Times New Roman" panose="02020603050405020304" pitchFamily="18" charset="0"/>
                <a:cs typeface="Times New Roman" panose="02020603050405020304" pitchFamily="18" charset="0"/>
              </a:rPr>
              <a:t>↑ zaposlenost  </a:t>
            </a:r>
          </a:p>
        </p:txBody>
      </p:sp>
      <p:sp>
        <p:nvSpPr>
          <p:cNvPr id="18" name="Title 1"/>
          <p:cNvSpPr txBox="1">
            <a:spLocks/>
          </p:cNvSpPr>
          <p:nvPr/>
        </p:nvSpPr>
        <p:spPr>
          <a:xfrm>
            <a:off x="447316" y="5377698"/>
            <a:ext cx="4004613" cy="640509"/>
          </a:xfrm>
          <a:prstGeom prst="rect">
            <a:avLst/>
          </a:prstGeom>
          <a:solidFill>
            <a:schemeClr val="bg1">
              <a:lumMod val="95000"/>
            </a:schemeClr>
          </a:solidFill>
          <a:ln w="19050">
            <a:solidFill>
              <a:srgbClr val="0070C0"/>
            </a:solidFill>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800" dirty="0" smtClean="0">
                <a:solidFill>
                  <a:schemeClr val="tx1">
                    <a:lumMod val="65000"/>
                    <a:lumOff val="35000"/>
                  </a:schemeClr>
                </a:solidFill>
                <a:latin typeface="Times New Roman" panose="02020603050405020304" pitchFamily="18" charset="0"/>
                <a:cs typeface="Times New Roman" panose="02020603050405020304" pitchFamily="18" charset="0"/>
              </a:rPr>
              <a:t>Kako se mjeri </a:t>
            </a:r>
            <a:r>
              <a:rPr lang="sr-Latn-BA" sz="1800" b="1" dirty="0" smtClean="0">
                <a:solidFill>
                  <a:srgbClr val="0070C0"/>
                </a:solidFill>
                <a:latin typeface="Times New Roman" panose="02020603050405020304" pitchFamily="18" charset="0"/>
                <a:cs typeface="Times New Roman" panose="02020603050405020304" pitchFamily="18" charset="0"/>
              </a:rPr>
              <a:t>stepen otvorenosti </a:t>
            </a:r>
            <a:r>
              <a:rPr lang="sr-Latn-BA" sz="1800" dirty="0" smtClean="0">
                <a:solidFill>
                  <a:schemeClr val="tx1">
                    <a:lumMod val="65000"/>
                    <a:lumOff val="35000"/>
                  </a:schemeClr>
                </a:solidFill>
                <a:latin typeface="Times New Roman" panose="02020603050405020304" pitchFamily="18" charset="0"/>
                <a:cs typeface="Times New Roman" panose="02020603050405020304" pitchFamily="18" charset="0"/>
              </a:rPr>
              <a:t>nacionalne ekonomije? </a:t>
            </a:r>
          </a:p>
        </p:txBody>
      </p:sp>
      <p:sp>
        <p:nvSpPr>
          <p:cNvPr id="19" name="Cloud Callout 18"/>
          <p:cNvSpPr/>
          <p:nvPr/>
        </p:nvSpPr>
        <p:spPr>
          <a:xfrm flipH="1">
            <a:off x="447316" y="4925417"/>
            <a:ext cx="720437" cy="45581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dirty="0" smtClean="0"/>
              <a:t>???</a:t>
            </a:r>
            <a:endParaRPr lang="en-GB" dirty="0"/>
          </a:p>
        </p:txBody>
      </p:sp>
      <p:sp>
        <p:nvSpPr>
          <p:cNvPr id="20" name="Title 1"/>
          <p:cNvSpPr txBox="1">
            <a:spLocks/>
          </p:cNvSpPr>
          <p:nvPr/>
        </p:nvSpPr>
        <p:spPr>
          <a:xfrm>
            <a:off x="447315" y="6155266"/>
            <a:ext cx="4004613" cy="576117"/>
          </a:xfrm>
          <a:prstGeom prst="rect">
            <a:avLst/>
          </a:prstGeom>
          <a:solidFill>
            <a:schemeClr val="bg1">
              <a:lumMod val="9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800" dirty="0" smtClean="0">
                <a:solidFill>
                  <a:schemeClr val="tx1">
                    <a:lumMod val="65000"/>
                    <a:lumOff val="35000"/>
                  </a:schemeClr>
                </a:solidFill>
                <a:latin typeface="Times New Roman" panose="02020603050405020304" pitchFamily="18" charset="0"/>
                <a:cs typeface="Times New Roman" panose="02020603050405020304" pitchFamily="18" charset="0"/>
              </a:rPr>
              <a:t>Udio spoljne trgovine u Nacionalnom dohodku te zemlje </a:t>
            </a:r>
          </a:p>
        </p:txBody>
      </p:sp>
      <p:sp>
        <p:nvSpPr>
          <p:cNvPr id="17" name="Down Arrow 16"/>
          <p:cNvSpPr/>
          <p:nvPr/>
        </p:nvSpPr>
        <p:spPr>
          <a:xfrm>
            <a:off x="3818739" y="5875499"/>
            <a:ext cx="610594" cy="3580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itle 1"/>
          <p:cNvSpPr txBox="1">
            <a:spLocks/>
          </p:cNvSpPr>
          <p:nvPr/>
        </p:nvSpPr>
        <p:spPr>
          <a:xfrm>
            <a:off x="4726212" y="5160147"/>
            <a:ext cx="4182261" cy="1571236"/>
          </a:xfrm>
          <a:prstGeom prst="rect">
            <a:avLst/>
          </a:prstGeom>
          <a:solidFill>
            <a:schemeClr val="bg1">
              <a:lumMod val="9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600" b="1" dirty="0">
                <a:solidFill>
                  <a:srgbClr val="0070C0"/>
                </a:solidFill>
                <a:latin typeface="Times New Roman" panose="02020603050405020304" pitchFamily="18" charset="0"/>
                <a:cs typeface="Times New Roman" panose="02020603050405020304" pitchFamily="18" charset="0"/>
              </a:rPr>
              <a:t>V</a:t>
            </a:r>
            <a:r>
              <a:rPr lang="sr-Latn-BA" sz="1600" b="1" dirty="0" smtClean="0">
                <a:solidFill>
                  <a:srgbClr val="0070C0"/>
                </a:solidFill>
                <a:latin typeface="Times New Roman" panose="02020603050405020304" pitchFamily="18" charset="0"/>
                <a:cs typeface="Times New Roman" panose="02020603050405020304" pitchFamily="18" charset="0"/>
              </a:rPr>
              <a:t>eća otvorenost nacionalne ekonomije omogućava</a:t>
            </a:r>
            <a:r>
              <a:rPr lang="sr-Latn-BA" sz="1600" dirty="0" smtClean="0">
                <a:solidFill>
                  <a:schemeClr val="tx1">
                    <a:lumMod val="65000"/>
                    <a:lumOff val="35000"/>
                  </a:schemeClr>
                </a:solidFill>
                <a:latin typeface="Times New Roman" panose="02020603050405020304" pitchFamily="18" charset="0"/>
                <a:cs typeface="Times New Roman" panose="02020603050405020304" pitchFamily="18" charset="0"/>
              </a:rPr>
              <a:t>:</a:t>
            </a:r>
          </a:p>
          <a:p>
            <a:pPr marL="342900" indent="-342900" algn="just">
              <a:buAutoNum type="arabicPeriod"/>
            </a:pPr>
            <a:r>
              <a:rPr lang="sr-Latn-BA" sz="1600" dirty="0" smtClean="0">
                <a:solidFill>
                  <a:schemeClr val="accent5">
                    <a:lumMod val="75000"/>
                  </a:schemeClr>
                </a:solidFill>
                <a:latin typeface="Times New Roman" panose="02020603050405020304" pitchFamily="18" charset="0"/>
                <a:cs typeface="Times New Roman" panose="02020603050405020304" pitchFamily="18" charset="0"/>
              </a:rPr>
              <a:t>Veće korištenje prednosti od međ.razmjene </a:t>
            </a:r>
          </a:p>
          <a:p>
            <a:pPr marL="342900" indent="-342900" algn="just">
              <a:buAutoNum type="arabicPeriod"/>
            </a:pPr>
            <a:r>
              <a:rPr lang="sr-Latn-BA" sz="1600" dirty="0" smtClean="0">
                <a:solidFill>
                  <a:srgbClr val="C00000"/>
                </a:solidFill>
                <a:latin typeface="Times New Roman" panose="02020603050405020304" pitchFamily="18" charset="0"/>
                <a:cs typeface="Times New Roman" panose="02020603050405020304" pitchFamily="18" charset="0"/>
              </a:rPr>
              <a:t>Veća izloženost zemlje – uticajima iz spoljnog okruženja </a:t>
            </a:r>
          </a:p>
        </p:txBody>
      </p:sp>
    </p:spTree>
    <p:extLst>
      <p:ext uri="{BB962C8B-B14F-4D97-AF65-F5344CB8AC3E}">
        <p14:creationId xmlns:p14="http://schemas.microsoft.com/office/powerpoint/2010/main" val="4622661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9</a:t>
            </a:fld>
            <a:endParaRPr lang="en-US" dirty="0"/>
          </a:p>
        </p:txBody>
      </p:sp>
      <p:sp>
        <p:nvSpPr>
          <p:cNvPr id="3" name="Rounded Rectangle 2"/>
          <p:cNvSpPr/>
          <p:nvPr/>
        </p:nvSpPr>
        <p:spPr>
          <a:xfrm>
            <a:off x="102286" y="237985"/>
            <a:ext cx="8949349" cy="543394"/>
          </a:xfrm>
          <a:prstGeom prst="round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sr-Latn-BA" sz="2000" b="1" i="1" dirty="0" smtClean="0">
                <a:solidFill>
                  <a:schemeClr val="bg2">
                    <a:lumMod val="25000"/>
                  </a:schemeClr>
                </a:solidFill>
                <a:latin typeface="Times New Roman" panose="02020603050405020304" pitchFamily="18" charset="0"/>
                <a:cs typeface="Times New Roman" panose="02020603050405020304" pitchFamily="18" charset="0"/>
              </a:rPr>
              <a:t>1. Nacionalni dohodak u zatvorenoj ramjeni </a:t>
            </a:r>
            <a:endParaRPr lang="en-GB" sz="2000" b="1" i="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424872" y="970877"/>
            <a:ext cx="2743201" cy="449541"/>
          </a:xfrm>
          <a:prstGeom prst="rect">
            <a:avLst/>
          </a:prstGeom>
          <a:solidFill>
            <a:schemeClr val="bg1">
              <a:lumMod val="95000"/>
            </a:schemeClr>
          </a:solidFill>
          <a:ln w="28575">
            <a:solidFill>
              <a:srgbClr val="0070C0"/>
            </a:solidFill>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800" dirty="0">
                <a:solidFill>
                  <a:schemeClr val="tx1">
                    <a:lumMod val="65000"/>
                    <a:lumOff val="35000"/>
                  </a:schemeClr>
                </a:solidFill>
                <a:latin typeface="Times New Roman" panose="02020603050405020304" pitchFamily="18" charset="0"/>
                <a:cs typeface="Times New Roman" panose="02020603050405020304" pitchFamily="18" charset="0"/>
              </a:rPr>
              <a:t> </a:t>
            </a:r>
            <a:r>
              <a:rPr lang="sr-Latn-BA" sz="1800" dirty="0" smtClean="0">
                <a:solidFill>
                  <a:schemeClr val="tx1">
                    <a:lumMod val="65000"/>
                    <a:lumOff val="35000"/>
                  </a:schemeClr>
                </a:solidFill>
                <a:latin typeface="Times New Roman" panose="02020603050405020304" pitchFamily="18" charset="0"/>
                <a:cs typeface="Times New Roman" panose="02020603050405020304" pitchFamily="18" charset="0"/>
              </a:rPr>
              <a:t>Bruto nacionalni proizvod </a:t>
            </a:r>
          </a:p>
        </p:txBody>
      </p:sp>
      <p:sp>
        <p:nvSpPr>
          <p:cNvPr id="5" name="Rectangle 4"/>
          <p:cNvSpPr/>
          <p:nvPr/>
        </p:nvSpPr>
        <p:spPr>
          <a:xfrm>
            <a:off x="867472" y="1694670"/>
            <a:ext cx="2401455" cy="336069"/>
          </a:xfrm>
          <a:prstGeom prst="rect">
            <a:avLst/>
          </a:prstGeom>
          <a:solidFill>
            <a:schemeClr val="bg1">
              <a:lumMod val="95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r-Latn-BA" sz="1600" dirty="0" smtClean="0">
                <a:solidFill>
                  <a:schemeClr val="tx1"/>
                </a:solidFill>
                <a:latin typeface="Times New Roman" panose="02020603050405020304" pitchFamily="18" charset="0"/>
                <a:cs typeface="Times New Roman" panose="02020603050405020304" pitchFamily="18" charset="0"/>
              </a:rPr>
              <a:t>C-individualna potrašnja </a:t>
            </a:r>
            <a:endParaRPr lang="en-GB" sz="1600"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867472" y="2136956"/>
            <a:ext cx="2401455" cy="336069"/>
          </a:xfrm>
          <a:prstGeom prst="rect">
            <a:avLst/>
          </a:prstGeom>
          <a:solidFill>
            <a:schemeClr val="bg1">
              <a:lumMod val="95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r-Latn-BA" sz="1600" dirty="0" smtClean="0">
                <a:solidFill>
                  <a:schemeClr val="tx1"/>
                </a:solidFill>
                <a:latin typeface="Times New Roman" panose="02020603050405020304" pitchFamily="18" charset="0"/>
                <a:cs typeface="Times New Roman" panose="02020603050405020304" pitchFamily="18" charset="0"/>
              </a:rPr>
              <a:t>I-domaće investicije </a:t>
            </a:r>
            <a:endParaRPr lang="en-GB" sz="1600"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867472" y="2549619"/>
            <a:ext cx="2401455" cy="464859"/>
          </a:xfrm>
          <a:prstGeom prst="rect">
            <a:avLst/>
          </a:prstGeom>
          <a:solidFill>
            <a:schemeClr val="bg1">
              <a:lumMod val="95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r-Latn-BA" sz="1600" dirty="0" smtClean="0">
                <a:solidFill>
                  <a:schemeClr val="tx1"/>
                </a:solidFill>
                <a:latin typeface="Times New Roman" panose="02020603050405020304" pitchFamily="18" charset="0"/>
                <a:cs typeface="Times New Roman" panose="02020603050405020304" pitchFamily="18" charset="0"/>
              </a:rPr>
              <a:t>G-potrašnja od strane države  </a:t>
            </a:r>
            <a:endParaRPr lang="en-GB" sz="1600" dirty="0">
              <a:solidFill>
                <a:schemeClr val="tx1"/>
              </a:solidFill>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197438" y="3116799"/>
            <a:ext cx="3198068" cy="2309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Right Arrow 11"/>
          <p:cNvSpPr/>
          <p:nvPr/>
        </p:nvSpPr>
        <p:spPr>
          <a:xfrm rot="5400000">
            <a:off x="2735107" y="1198839"/>
            <a:ext cx="432966" cy="6346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1"/>
          <p:cNvSpPr txBox="1">
            <a:spLocks/>
          </p:cNvSpPr>
          <p:nvPr/>
        </p:nvSpPr>
        <p:spPr>
          <a:xfrm>
            <a:off x="525726" y="3242211"/>
            <a:ext cx="2743201" cy="449541"/>
          </a:xfrm>
          <a:prstGeom prst="rect">
            <a:avLst/>
          </a:prstGeom>
          <a:solidFill>
            <a:schemeClr val="bg1">
              <a:lumMod val="9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a:solidFill>
                  <a:schemeClr val="tx1">
                    <a:lumMod val="65000"/>
                    <a:lumOff val="35000"/>
                  </a:schemeClr>
                </a:solidFill>
                <a:latin typeface="Times New Roman" panose="02020603050405020304" pitchFamily="18" charset="0"/>
                <a:cs typeface="Times New Roman" panose="02020603050405020304" pitchFamily="18" charset="0"/>
              </a:rPr>
              <a:t> </a:t>
            </a:r>
            <a:r>
              <a:rPr lang="sr-Latn-BA" sz="1800" b="1" dirty="0" smtClean="0">
                <a:solidFill>
                  <a:schemeClr val="tx1">
                    <a:lumMod val="65000"/>
                    <a:lumOff val="35000"/>
                  </a:schemeClr>
                </a:solidFill>
                <a:latin typeface="Times New Roman" panose="02020603050405020304" pitchFamily="18" charset="0"/>
                <a:cs typeface="Times New Roman" panose="02020603050405020304" pitchFamily="18" charset="0"/>
              </a:rPr>
              <a:t>BNP = </a:t>
            </a:r>
            <a:r>
              <a:rPr lang="sr-Latn-BA" sz="1800" b="1" dirty="0" smtClean="0">
                <a:solidFill>
                  <a:schemeClr val="accent6">
                    <a:lumMod val="75000"/>
                  </a:schemeClr>
                </a:solidFill>
                <a:latin typeface="Times New Roman" panose="02020603050405020304" pitchFamily="18" charset="0"/>
                <a:cs typeface="Times New Roman" panose="02020603050405020304" pitchFamily="18" charset="0"/>
              </a:rPr>
              <a:t>C + I + G </a:t>
            </a:r>
          </a:p>
        </p:txBody>
      </p:sp>
      <p:sp>
        <p:nvSpPr>
          <p:cNvPr id="14" name="Equal 13"/>
          <p:cNvSpPr/>
          <p:nvPr/>
        </p:nvSpPr>
        <p:spPr>
          <a:xfrm>
            <a:off x="143163" y="1451152"/>
            <a:ext cx="563418" cy="281507"/>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Plus 14"/>
          <p:cNvSpPr/>
          <p:nvPr/>
        </p:nvSpPr>
        <p:spPr>
          <a:xfrm>
            <a:off x="581891" y="1938731"/>
            <a:ext cx="285581" cy="26122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Plus 15"/>
          <p:cNvSpPr/>
          <p:nvPr/>
        </p:nvSpPr>
        <p:spPr>
          <a:xfrm>
            <a:off x="581891" y="2353520"/>
            <a:ext cx="285581" cy="26122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itle 1"/>
          <p:cNvSpPr txBox="1">
            <a:spLocks/>
          </p:cNvSpPr>
          <p:nvPr/>
        </p:nvSpPr>
        <p:spPr>
          <a:xfrm>
            <a:off x="3429818" y="954386"/>
            <a:ext cx="5409379" cy="1399134"/>
          </a:xfrm>
          <a:prstGeom prst="rect">
            <a:avLst/>
          </a:prstGeom>
          <a:solidFill>
            <a:schemeClr val="bg1">
              <a:lumMod val="9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800" b="1" i="1" dirty="0" smtClean="0">
                <a:solidFill>
                  <a:srgbClr val="0070C0"/>
                </a:solidFill>
                <a:latin typeface="Times New Roman" panose="02020603050405020304" pitchFamily="18" charset="0"/>
                <a:cs typeface="Times New Roman" panose="02020603050405020304" pitchFamily="18" charset="0"/>
              </a:rPr>
              <a:t>Bruto nacionalni proizvod  </a:t>
            </a:r>
            <a:r>
              <a:rPr lang="sr-Latn-BA" sz="1800" dirty="0" smtClean="0">
                <a:solidFill>
                  <a:schemeClr val="tx1">
                    <a:lumMod val="65000"/>
                    <a:lumOff val="35000"/>
                  </a:schemeClr>
                </a:solidFill>
                <a:latin typeface="Times New Roman" panose="02020603050405020304" pitchFamily="18" charset="0"/>
                <a:cs typeface="Times New Roman" panose="02020603050405020304" pitchFamily="18" charset="0"/>
              </a:rPr>
              <a:t>u zatvorenoj ekonomiji (bez učešća međunarodne trgovine) je = zbiru: ukupne proizvodnje za potrošnju, koju čine: individualna potrošnja (C), domaće investicije (I) i potrošnja od strane države (G). </a:t>
            </a:r>
          </a:p>
        </p:txBody>
      </p:sp>
      <p:sp>
        <p:nvSpPr>
          <p:cNvPr id="18" name="Title 1"/>
          <p:cNvSpPr txBox="1">
            <a:spLocks/>
          </p:cNvSpPr>
          <p:nvPr/>
        </p:nvSpPr>
        <p:spPr>
          <a:xfrm>
            <a:off x="525725" y="3827383"/>
            <a:ext cx="2743201" cy="449541"/>
          </a:xfrm>
          <a:prstGeom prst="rect">
            <a:avLst/>
          </a:prstGeom>
          <a:solidFill>
            <a:schemeClr val="bg1">
              <a:lumMod val="95000"/>
            </a:schemeClr>
          </a:solidFill>
          <a:ln w="28575">
            <a:solidFill>
              <a:srgbClr val="0070C0"/>
            </a:solidFill>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800" dirty="0">
                <a:solidFill>
                  <a:schemeClr val="tx1">
                    <a:lumMod val="65000"/>
                    <a:lumOff val="35000"/>
                  </a:schemeClr>
                </a:solidFill>
                <a:latin typeface="Times New Roman" panose="02020603050405020304" pitchFamily="18" charset="0"/>
                <a:cs typeface="Times New Roman" panose="02020603050405020304" pitchFamily="18" charset="0"/>
              </a:rPr>
              <a:t> </a:t>
            </a:r>
            <a:r>
              <a:rPr lang="sr-Latn-BA" sz="1800" dirty="0" smtClean="0">
                <a:solidFill>
                  <a:schemeClr val="tx1">
                    <a:lumMod val="65000"/>
                    <a:lumOff val="35000"/>
                  </a:schemeClr>
                </a:solidFill>
                <a:latin typeface="Times New Roman" panose="02020603050405020304" pitchFamily="18" charset="0"/>
                <a:cs typeface="Times New Roman" panose="02020603050405020304" pitchFamily="18" charset="0"/>
              </a:rPr>
              <a:t>Bruto nacionalni dohodak</a:t>
            </a:r>
          </a:p>
        </p:txBody>
      </p:sp>
      <p:sp>
        <p:nvSpPr>
          <p:cNvPr id="19" name="Title 1"/>
          <p:cNvSpPr txBox="1">
            <a:spLocks/>
          </p:cNvSpPr>
          <p:nvPr/>
        </p:nvSpPr>
        <p:spPr>
          <a:xfrm>
            <a:off x="3429818" y="2678079"/>
            <a:ext cx="5409379" cy="1742144"/>
          </a:xfrm>
          <a:prstGeom prst="rect">
            <a:avLst/>
          </a:prstGeom>
          <a:solidFill>
            <a:schemeClr val="bg1">
              <a:lumMod val="9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r-Latn-BA" sz="1800" b="1" i="1" dirty="0" smtClean="0">
                <a:solidFill>
                  <a:srgbClr val="0070C0"/>
                </a:solidFill>
                <a:latin typeface="Times New Roman" panose="02020603050405020304" pitchFamily="18" charset="0"/>
                <a:cs typeface="Times New Roman" panose="02020603050405020304" pitchFamily="18" charset="0"/>
              </a:rPr>
              <a:t>Bruto nacionalni dohodak  </a:t>
            </a:r>
            <a:r>
              <a:rPr lang="sr-Latn-BA" sz="1800" dirty="0" smtClean="0">
                <a:solidFill>
                  <a:schemeClr val="tx1">
                    <a:lumMod val="65000"/>
                    <a:lumOff val="35000"/>
                  </a:schemeClr>
                </a:solidFill>
                <a:latin typeface="Times New Roman" panose="02020603050405020304" pitchFamily="18" charset="0"/>
                <a:cs typeface="Times New Roman" panose="02020603050405020304" pitchFamily="18" charset="0"/>
              </a:rPr>
              <a:t>podrazumjeva ravnotežu robnih i novčanih tokova u zatvorenoj ekonomiji. BND u zatvorenoj ekonomiji je = zbiru: domaće potrošnje (C), poslovne štednje u vidu amortizacije i viška profita (Sp), privatne štednje (Ss), te djela dohodka oporezivanog u korist drave (T). </a:t>
            </a:r>
          </a:p>
        </p:txBody>
      </p:sp>
      <p:sp>
        <p:nvSpPr>
          <p:cNvPr id="20" name="Title 1"/>
          <p:cNvSpPr txBox="1">
            <a:spLocks/>
          </p:cNvSpPr>
          <p:nvPr/>
        </p:nvSpPr>
        <p:spPr>
          <a:xfrm>
            <a:off x="488033" y="4412555"/>
            <a:ext cx="2780893" cy="449541"/>
          </a:xfrm>
          <a:prstGeom prst="rect">
            <a:avLst/>
          </a:prstGeom>
          <a:solidFill>
            <a:schemeClr val="bg1">
              <a:lumMod val="9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a:solidFill>
                  <a:schemeClr val="tx1">
                    <a:lumMod val="65000"/>
                    <a:lumOff val="35000"/>
                  </a:schemeClr>
                </a:solidFill>
                <a:latin typeface="Times New Roman" panose="02020603050405020304" pitchFamily="18" charset="0"/>
                <a:cs typeface="Times New Roman" panose="02020603050405020304" pitchFamily="18" charset="0"/>
              </a:rPr>
              <a:t> </a:t>
            </a:r>
            <a:r>
              <a:rPr lang="sr-Latn-BA" sz="1800" b="1" dirty="0" smtClean="0">
                <a:solidFill>
                  <a:schemeClr val="tx1">
                    <a:lumMod val="65000"/>
                    <a:lumOff val="35000"/>
                  </a:schemeClr>
                </a:solidFill>
                <a:latin typeface="Times New Roman" panose="02020603050405020304" pitchFamily="18" charset="0"/>
                <a:cs typeface="Times New Roman" panose="02020603050405020304" pitchFamily="18" charset="0"/>
              </a:rPr>
              <a:t>BND = </a:t>
            </a:r>
            <a:r>
              <a:rPr lang="sr-Latn-BA" sz="1800" b="1" dirty="0" smtClean="0">
                <a:solidFill>
                  <a:schemeClr val="accent3">
                    <a:lumMod val="75000"/>
                  </a:schemeClr>
                </a:solidFill>
                <a:latin typeface="Times New Roman" panose="02020603050405020304" pitchFamily="18" charset="0"/>
                <a:cs typeface="Times New Roman" panose="02020603050405020304" pitchFamily="18" charset="0"/>
              </a:rPr>
              <a:t>C + Sp +Ss + T</a:t>
            </a:r>
          </a:p>
        </p:txBody>
      </p:sp>
      <p:sp>
        <p:nvSpPr>
          <p:cNvPr id="21" name="Rectangle 20"/>
          <p:cNvSpPr/>
          <p:nvPr/>
        </p:nvSpPr>
        <p:spPr>
          <a:xfrm>
            <a:off x="3395506" y="4697868"/>
            <a:ext cx="5314382" cy="448813"/>
          </a:xfrm>
          <a:prstGeom prst="rect">
            <a:avLst/>
          </a:prstGeom>
          <a:solidFill>
            <a:schemeClr val="bg1">
              <a:lumMod val="95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r-Latn-BA" sz="1600" dirty="0" smtClean="0">
                <a:solidFill>
                  <a:schemeClr val="tx1"/>
                </a:solidFill>
                <a:latin typeface="Times New Roman" panose="02020603050405020304" pitchFamily="18" charset="0"/>
                <a:cs typeface="Times New Roman" panose="02020603050405020304" pitchFamily="18" charset="0"/>
              </a:rPr>
              <a:t>Pošto Ʃ proizvodnja (BNP) mora biti apsorbovana u tekućem periodu </a:t>
            </a:r>
            <a:endParaRPr lang="en-GB" sz="1600" dirty="0">
              <a:solidFill>
                <a:schemeClr val="tx1"/>
              </a:solidFill>
              <a:latin typeface="Times New Roman" panose="02020603050405020304" pitchFamily="18" charset="0"/>
              <a:cs typeface="Times New Roman" panose="02020603050405020304" pitchFamily="18" charset="0"/>
            </a:endParaRPr>
          </a:p>
        </p:txBody>
      </p:sp>
      <p:sp>
        <p:nvSpPr>
          <p:cNvPr id="22" name="Title 1"/>
          <p:cNvSpPr txBox="1">
            <a:spLocks/>
          </p:cNvSpPr>
          <p:nvPr/>
        </p:nvSpPr>
        <p:spPr>
          <a:xfrm>
            <a:off x="525725" y="5146681"/>
            <a:ext cx="2780893" cy="449541"/>
          </a:xfrm>
          <a:prstGeom prst="rect">
            <a:avLst/>
          </a:prstGeom>
          <a:solidFill>
            <a:schemeClr val="bg1">
              <a:lumMod val="9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a:solidFill>
                  <a:schemeClr val="tx1">
                    <a:lumMod val="65000"/>
                    <a:lumOff val="35000"/>
                  </a:schemeClr>
                </a:solidFill>
                <a:latin typeface="Times New Roman" panose="02020603050405020304" pitchFamily="18" charset="0"/>
                <a:cs typeface="Times New Roman" panose="02020603050405020304" pitchFamily="18" charset="0"/>
              </a:rPr>
              <a:t> </a:t>
            </a:r>
            <a:r>
              <a:rPr lang="sr-Latn-BA" sz="1800" b="1" dirty="0" smtClean="0">
                <a:solidFill>
                  <a:schemeClr val="accent6">
                    <a:lumMod val="75000"/>
                  </a:schemeClr>
                </a:solidFill>
                <a:latin typeface="Times New Roman" panose="02020603050405020304" pitchFamily="18" charset="0"/>
                <a:cs typeface="Times New Roman" panose="02020603050405020304" pitchFamily="18" charset="0"/>
              </a:rPr>
              <a:t>C+I+G = </a:t>
            </a:r>
            <a:r>
              <a:rPr lang="sr-Latn-BA" sz="1800" b="1" dirty="0" smtClean="0">
                <a:solidFill>
                  <a:schemeClr val="accent3">
                    <a:lumMod val="75000"/>
                  </a:schemeClr>
                </a:solidFill>
                <a:latin typeface="Times New Roman" panose="02020603050405020304" pitchFamily="18" charset="0"/>
                <a:cs typeface="Times New Roman" panose="02020603050405020304" pitchFamily="18" charset="0"/>
              </a:rPr>
              <a:t>C+Sp+Ss+T</a:t>
            </a:r>
          </a:p>
        </p:txBody>
      </p:sp>
      <p:sp>
        <p:nvSpPr>
          <p:cNvPr id="23" name="Bent-Up Arrow 22"/>
          <p:cNvSpPr/>
          <p:nvPr/>
        </p:nvSpPr>
        <p:spPr>
          <a:xfrm rot="10800000">
            <a:off x="1893455" y="4922274"/>
            <a:ext cx="1438761" cy="27053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3429818" y="5371815"/>
            <a:ext cx="5314382" cy="448813"/>
          </a:xfrm>
          <a:prstGeom prst="rect">
            <a:avLst/>
          </a:prstGeom>
          <a:solidFill>
            <a:schemeClr val="bg1">
              <a:lumMod val="95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r-Latn-BA" sz="1600" dirty="0" smtClean="0">
                <a:solidFill>
                  <a:schemeClr val="tx1"/>
                </a:solidFill>
                <a:latin typeface="Times New Roman" panose="02020603050405020304" pitchFamily="18" charset="0"/>
                <a:cs typeface="Times New Roman" panose="02020603050405020304" pitchFamily="18" charset="0"/>
              </a:rPr>
              <a:t>Pošto je T-G → veličina državne štednje Sd, a veličina Sd+Sp+Ss → ukupnu štednju </a:t>
            </a:r>
            <a:endParaRPr lang="en-GB" sz="1600" dirty="0">
              <a:solidFill>
                <a:schemeClr val="tx1"/>
              </a:solidFill>
              <a:latin typeface="Times New Roman" panose="02020603050405020304" pitchFamily="18" charset="0"/>
              <a:cs typeface="Times New Roman" panose="02020603050405020304" pitchFamily="18" charset="0"/>
            </a:endParaRPr>
          </a:p>
        </p:txBody>
      </p:sp>
      <p:sp>
        <p:nvSpPr>
          <p:cNvPr id="25" name="Title 1"/>
          <p:cNvSpPr txBox="1">
            <a:spLocks/>
          </p:cNvSpPr>
          <p:nvPr/>
        </p:nvSpPr>
        <p:spPr>
          <a:xfrm>
            <a:off x="581891" y="5774384"/>
            <a:ext cx="2780893" cy="449541"/>
          </a:xfrm>
          <a:prstGeom prst="rect">
            <a:avLst/>
          </a:prstGeom>
          <a:solidFill>
            <a:schemeClr val="bg1">
              <a:lumMod val="9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a:solidFill>
                  <a:schemeClr val="tx1">
                    <a:lumMod val="65000"/>
                    <a:lumOff val="35000"/>
                  </a:schemeClr>
                </a:solidFill>
                <a:latin typeface="Times New Roman" panose="02020603050405020304" pitchFamily="18" charset="0"/>
                <a:cs typeface="Times New Roman" panose="02020603050405020304" pitchFamily="18" charset="0"/>
              </a:rPr>
              <a:t> </a:t>
            </a:r>
            <a:r>
              <a:rPr lang="sr-Latn-BA" sz="1800" b="1" dirty="0" smtClean="0">
                <a:solidFill>
                  <a:schemeClr val="accent6">
                    <a:lumMod val="75000"/>
                  </a:schemeClr>
                </a:solidFill>
                <a:latin typeface="Times New Roman" panose="02020603050405020304" pitchFamily="18" charset="0"/>
                <a:cs typeface="Times New Roman" panose="02020603050405020304" pitchFamily="18" charset="0"/>
              </a:rPr>
              <a:t>C+I   = </a:t>
            </a:r>
            <a:r>
              <a:rPr lang="sr-Latn-BA" sz="1800" b="1" dirty="0" smtClean="0">
                <a:solidFill>
                  <a:schemeClr val="accent3">
                    <a:lumMod val="75000"/>
                  </a:schemeClr>
                </a:solidFill>
                <a:latin typeface="Times New Roman" panose="02020603050405020304" pitchFamily="18" charset="0"/>
                <a:cs typeface="Times New Roman" panose="02020603050405020304" pitchFamily="18" charset="0"/>
              </a:rPr>
              <a:t>C+Sp+Ss+T-</a:t>
            </a:r>
            <a:r>
              <a:rPr lang="sr-Latn-BA" sz="1800" b="1" dirty="0" smtClean="0">
                <a:solidFill>
                  <a:schemeClr val="accent6">
                    <a:lumMod val="75000"/>
                  </a:schemeClr>
                </a:solidFill>
                <a:latin typeface="Times New Roman" panose="02020603050405020304" pitchFamily="18" charset="0"/>
                <a:cs typeface="Times New Roman" panose="02020603050405020304" pitchFamily="18" charset="0"/>
              </a:rPr>
              <a:t>G</a:t>
            </a:r>
          </a:p>
        </p:txBody>
      </p:sp>
      <p:sp>
        <p:nvSpPr>
          <p:cNvPr id="26" name="Title 1"/>
          <p:cNvSpPr txBox="1">
            <a:spLocks/>
          </p:cNvSpPr>
          <p:nvPr/>
        </p:nvSpPr>
        <p:spPr>
          <a:xfrm>
            <a:off x="614613" y="6295780"/>
            <a:ext cx="2780893" cy="449541"/>
          </a:xfrm>
          <a:prstGeom prst="rect">
            <a:avLst/>
          </a:prstGeom>
          <a:solidFill>
            <a:schemeClr val="bg1">
              <a:lumMod val="95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dirty="0">
                <a:solidFill>
                  <a:schemeClr val="tx1">
                    <a:lumMod val="65000"/>
                    <a:lumOff val="35000"/>
                  </a:schemeClr>
                </a:solidFill>
                <a:latin typeface="Times New Roman" panose="02020603050405020304" pitchFamily="18" charset="0"/>
                <a:cs typeface="Times New Roman" panose="02020603050405020304" pitchFamily="18" charset="0"/>
              </a:rPr>
              <a:t> </a:t>
            </a:r>
            <a:r>
              <a:rPr lang="sr-Latn-BA" sz="1800" b="1" dirty="0" smtClean="0">
                <a:solidFill>
                  <a:schemeClr val="accent6">
                    <a:lumMod val="75000"/>
                  </a:schemeClr>
                </a:solidFill>
                <a:latin typeface="Times New Roman" panose="02020603050405020304" pitchFamily="18" charset="0"/>
                <a:cs typeface="Times New Roman" panose="02020603050405020304" pitchFamily="18" charset="0"/>
              </a:rPr>
              <a:t>C+I   = </a:t>
            </a:r>
            <a:r>
              <a:rPr lang="sr-Latn-BA" sz="1800" b="1" dirty="0" smtClean="0">
                <a:solidFill>
                  <a:schemeClr val="accent3">
                    <a:lumMod val="75000"/>
                  </a:schemeClr>
                </a:solidFill>
                <a:latin typeface="Times New Roman" panose="02020603050405020304" pitchFamily="18" charset="0"/>
                <a:cs typeface="Times New Roman" panose="02020603050405020304" pitchFamily="18" charset="0"/>
              </a:rPr>
              <a:t>C+S</a:t>
            </a:r>
            <a:endParaRPr lang="sr-Latn-BA" sz="1800" b="1" dirty="0" smtClean="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28" name="Right Arrow 27"/>
          <p:cNvSpPr/>
          <p:nvPr/>
        </p:nvSpPr>
        <p:spPr>
          <a:xfrm>
            <a:off x="3429818" y="6270009"/>
            <a:ext cx="350982" cy="4515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Connector 29"/>
          <p:cNvCxnSpPr/>
          <p:nvPr/>
        </p:nvCxnSpPr>
        <p:spPr>
          <a:xfrm flipV="1">
            <a:off x="1356633" y="6335160"/>
            <a:ext cx="351761" cy="225221"/>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2098653" y="6383154"/>
            <a:ext cx="351761" cy="225221"/>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33" name="Title 1"/>
          <p:cNvSpPr txBox="1">
            <a:spLocks/>
          </p:cNvSpPr>
          <p:nvPr/>
        </p:nvSpPr>
        <p:spPr>
          <a:xfrm>
            <a:off x="3822774" y="6222999"/>
            <a:ext cx="904670" cy="449541"/>
          </a:xfrm>
          <a:prstGeom prst="rect">
            <a:avLst/>
          </a:prstGeom>
          <a:solidFill>
            <a:schemeClr val="bg1">
              <a:lumMod val="95000"/>
            </a:schemeClr>
          </a:solidFill>
          <a:ln w="28575">
            <a:solidFill>
              <a:srgbClr val="0070C0"/>
            </a:solidFill>
          </a:ln>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sr-Latn-BA" sz="1800" b="1" dirty="0" smtClean="0">
                <a:solidFill>
                  <a:schemeClr val="accent6">
                    <a:lumMod val="75000"/>
                  </a:schemeClr>
                </a:solidFill>
                <a:latin typeface="Times New Roman" panose="02020603050405020304" pitchFamily="18" charset="0"/>
                <a:cs typeface="Times New Roman" panose="02020603050405020304" pitchFamily="18" charset="0"/>
              </a:rPr>
              <a:t>I   = </a:t>
            </a:r>
            <a:r>
              <a:rPr lang="sr-Latn-BA" sz="1800" b="1" dirty="0">
                <a:solidFill>
                  <a:schemeClr val="accent3">
                    <a:lumMod val="75000"/>
                  </a:schemeClr>
                </a:solidFill>
                <a:latin typeface="Times New Roman" panose="02020603050405020304" pitchFamily="18" charset="0"/>
                <a:cs typeface="Times New Roman" panose="02020603050405020304" pitchFamily="18" charset="0"/>
              </a:rPr>
              <a:t>S</a:t>
            </a:r>
            <a:endParaRPr lang="sr-Latn-BA" sz="1800" b="1" dirty="0" smtClean="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644873"/>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42648</TotalTime>
  <Words>9322</Words>
  <Application>Microsoft Office PowerPoint</Application>
  <PresentationFormat>On-screen Show (4:3)</PresentationFormat>
  <Paragraphs>1708</Paragraphs>
  <Slides>70</Slides>
  <Notes>0</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70</vt:i4>
      </vt:variant>
    </vt:vector>
  </HeadingPairs>
  <TitlesOfParts>
    <vt:vector size="81" baseType="lpstr">
      <vt:lpstr>Arial</vt:lpstr>
      <vt:lpstr>Calibri</vt:lpstr>
      <vt:lpstr>Cambria Math</vt:lpstr>
      <vt:lpstr>Symbol</vt:lpstr>
      <vt:lpstr>Times New Roman</vt:lpstr>
      <vt:lpstr>Trebuchet MS</vt:lpstr>
      <vt:lpstr>Wingdings</vt:lpstr>
      <vt:lpstr>Wingdings 2</vt:lpstr>
      <vt:lpstr>Wingdings 3</vt:lpstr>
      <vt:lpstr>Facet</vt:lpstr>
      <vt:lpstr>Worksheet</vt:lpstr>
      <vt:lpstr>MEĐUNARODNI EKONOMSKI ODNOSI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Dragana Vujičić</dc:creator>
  <cp:lastModifiedBy>Dragana Vujičić</cp:lastModifiedBy>
  <cp:revision>1102</cp:revision>
  <cp:lastPrinted>2024-03-25T14:01:34Z</cp:lastPrinted>
  <dcterms:created xsi:type="dcterms:W3CDTF">2019-03-20T17:06:19Z</dcterms:created>
  <dcterms:modified xsi:type="dcterms:W3CDTF">2024-04-01T16:35:30Z</dcterms:modified>
</cp:coreProperties>
</file>