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645ADE9-9FA1-4B22-A2C3-7054051A894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D6C03FD-F03E-419D-886B-DE335B81D4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57554" y="1142984"/>
            <a:ext cx="5105400" cy="2868168"/>
          </a:xfrm>
        </p:spPr>
        <p:txBody>
          <a:bodyPr/>
          <a:lstStyle/>
          <a:p>
            <a:pPr algn="ctr"/>
            <a:r>
              <a:rPr lang="sr-Latn-BA" sz="3600" dirty="0" smtClean="0">
                <a:latin typeface="Centaur" pitchFamily="18" charset="0"/>
              </a:rPr>
              <a:t>Ročna (vremenska) struktura kamatnih stopa</a:t>
            </a:r>
            <a:br>
              <a:rPr lang="sr-Latn-BA" sz="3600" dirty="0" smtClean="0">
                <a:latin typeface="Centaur" pitchFamily="18" charset="0"/>
              </a:rPr>
            </a:br>
            <a:r>
              <a:rPr lang="sr-Latn-BA" sz="3600" dirty="0" smtClean="0">
                <a:latin typeface="Centaur" pitchFamily="18" charset="0"/>
              </a:rPr>
              <a:t/>
            </a:r>
            <a:br>
              <a:rPr lang="sr-Latn-BA" sz="3600" dirty="0" smtClean="0">
                <a:latin typeface="Centaur" pitchFamily="18" charset="0"/>
              </a:rPr>
            </a:br>
            <a:r>
              <a:rPr lang="sr-Latn-BA" sz="3600" i="1" dirty="0" smtClean="0">
                <a:latin typeface="Centaur" pitchFamily="18" charset="0"/>
              </a:rPr>
              <a:t>-Krive prinosa-</a:t>
            </a:r>
            <a:endParaRPr lang="en-US" sz="3600" i="1" dirty="0">
              <a:latin typeface="Centaur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52"/>
            <a:ext cx="8143932" cy="642942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Ročna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(vremenska) struktura kamatnih stopa je odnos između prinosa do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dospijeća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i roka dospijeća obveznice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Kriva prinosa opisuje strukturu kamatnih stopa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Donošenje odluka o investiranju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BA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aktori koji utiču na oblik krive prinosa</a:t>
            </a:r>
          </a:p>
          <a:p>
            <a:pPr>
              <a:buNone/>
            </a:pPr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pPr>
              <a:buNone/>
            </a:pPr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endParaRPr lang="sr-Latn-BA" sz="2400" dirty="0" smtClean="0">
              <a:latin typeface="Centaur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BA" sz="2400" dirty="0" smtClean="0">
                <a:latin typeface="Centaur" pitchFamily="18" charset="0"/>
              </a:rPr>
              <a:t>Oblici krive prinosa</a:t>
            </a:r>
            <a:endParaRPr lang="en-US" sz="2400" dirty="0">
              <a:latin typeface="Centaur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01" y="2420888"/>
            <a:ext cx="6084168" cy="294801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357166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Rastuća kriva prinosa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785794"/>
            <a:ext cx="6072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Nagib krive je pozitivan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Sa rokom dospijeća prinosi rastu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Sa dužim rokom dospijeća, viši su i rizici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Rast kratkoročnih kamatnih stopa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714876" y="857232"/>
            <a:ext cx="3071834" cy="2286016"/>
            <a:chOff x="2713818" y="2929728"/>
            <a:chExt cx="3715571" cy="2642411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1714480" y="3929066"/>
              <a:ext cx="2000264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714612" y="4929198"/>
              <a:ext cx="214314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 9"/>
            <p:cNvSpPr/>
            <p:nvPr/>
          </p:nvSpPr>
          <p:spPr>
            <a:xfrm rot="16200000">
              <a:off x="3395998" y="2538748"/>
              <a:ext cx="2352005" cy="3714777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214678" y="2857496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Strma kriva prinosa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10" y="3429000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Povezana sa tržišnim očekivanjima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Period ekspanzije dovodi do rasta prinosa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U periodu recesije, prinosi padaju</a:t>
            </a:r>
            <a:endParaRPr lang="en-US" dirty="0">
              <a:latin typeface="Centaur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14877" y="3357562"/>
            <a:ext cx="2214578" cy="1857388"/>
            <a:chOff x="2567709" y="2715414"/>
            <a:chExt cx="2432919" cy="2001058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571604" y="3714752"/>
              <a:ext cx="2000264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71736" y="4714884"/>
              <a:ext cx="2428892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 16"/>
            <p:cNvSpPr/>
            <p:nvPr/>
          </p:nvSpPr>
          <p:spPr>
            <a:xfrm>
              <a:off x="2567709" y="3749964"/>
              <a:ext cx="2318327" cy="277889"/>
            </a:xfrm>
            <a:custGeom>
              <a:avLst/>
              <a:gdLst>
                <a:gd name="connsiteX0" fmla="*/ 0 w 2318327"/>
                <a:gd name="connsiteY0" fmla="*/ 258618 h 277889"/>
                <a:gd name="connsiteX1" fmla="*/ 55418 w 2318327"/>
                <a:gd name="connsiteY1" fmla="*/ 212436 h 277889"/>
                <a:gd name="connsiteX2" fmla="*/ 110836 w 2318327"/>
                <a:gd name="connsiteY2" fmla="*/ 166254 h 277889"/>
                <a:gd name="connsiteX3" fmla="*/ 129309 w 2318327"/>
                <a:gd name="connsiteY3" fmla="*/ 138545 h 277889"/>
                <a:gd name="connsiteX4" fmla="*/ 175491 w 2318327"/>
                <a:gd name="connsiteY4" fmla="*/ 110836 h 277889"/>
                <a:gd name="connsiteX5" fmla="*/ 203200 w 2318327"/>
                <a:gd name="connsiteY5" fmla="*/ 83127 h 277889"/>
                <a:gd name="connsiteX6" fmla="*/ 240146 w 2318327"/>
                <a:gd name="connsiteY6" fmla="*/ 64654 h 277889"/>
                <a:gd name="connsiteX7" fmla="*/ 267855 w 2318327"/>
                <a:gd name="connsiteY7" fmla="*/ 46181 h 277889"/>
                <a:gd name="connsiteX8" fmla="*/ 323273 w 2318327"/>
                <a:gd name="connsiteY8" fmla="*/ 27709 h 277889"/>
                <a:gd name="connsiteX9" fmla="*/ 360218 w 2318327"/>
                <a:gd name="connsiteY9" fmla="*/ 9236 h 277889"/>
                <a:gd name="connsiteX10" fmla="*/ 424873 w 2318327"/>
                <a:gd name="connsiteY10" fmla="*/ 0 h 277889"/>
                <a:gd name="connsiteX11" fmla="*/ 554182 w 2318327"/>
                <a:gd name="connsiteY11" fmla="*/ 9236 h 277889"/>
                <a:gd name="connsiteX12" fmla="*/ 609600 w 2318327"/>
                <a:gd name="connsiteY12" fmla="*/ 27709 h 277889"/>
                <a:gd name="connsiteX13" fmla="*/ 637309 w 2318327"/>
                <a:gd name="connsiteY13" fmla="*/ 36945 h 277889"/>
                <a:gd name="connsiteX14" fmla="*/ 674255 w 2318327"/>
                <a:gd name="connsiteY14" fmla="*/ 64654 h 277889"/>
                <a:gd name="connsiteX15" fmla="*/ 720436 w 2318327"/>
                <a:gd name="connsiteY15" fmla="*/ 73891 h 277889"/>
                <a:gd name="connsiteX16" fmla="*/ 785091 w 2318327"/>
                <a:gd name="connsiteY16" fmla="*/ 92363 h 277889"/>
                <a:gd name="connsiteX17" fmla="*/ 822036 w 2318327"/>
                <a:gd name="connsiteY17" fmla="*/ 101600 h 277889"/>
                <a:gd name="connsiteX18" fmla="*/ 849746 w 2318327"/>
                <a:gd name="connsiteY18" fmla="*/ 120072 h 277889"/>
                <a:gd name="connsiteX19" fmla="*/ 923636 w 2318327"/>
                <a:gd name="connsiteY19" fmla="*/ 138545 h 277889"/>
                <a:gd name="connsiteX20" fmla="*/ 951346 w 2318327"/>
                <a:gd name="connsiteY20" fmla="*/ 147781 h 277889"/>
                <a:gd name="connsiteX21" fmla="*/ 1043709 w 2318327"/>
                <a:gd name="connsiteY21" fmla="*/ 166254 h 277889"/>
                <a:gd name="connsiteX22" fmla="*/ 1099127 w 2318327"/>
                <a:gd name="connsiteY22" fmla="*/ 184727 h 277889"/>
                <a:gd name="connsiteX23" fmla="*/ 1228436 w 2318327"/>
                <a:gd name="connsiteY23" fmla="*/ 203200 h 277889"/>
                <a:gd name="connsiteX24" fmla="*/ 1302327 w 2318327"/>
                <a:gd name="connsiteY24" fmla="*/ 212436 h 277889"/>
                <a:gd name="connsiteX25" fmla="*/ 1459346 w 2318327"/>
                <a:gd name="connsiteY25" fmla="*/ 230909 h 277889"/>
                <a:gd name="connsiteX26" fmla="*/ 1570182 w 2318327"/>
                <a:gd name="connsiteY26" fmla="*/ 249381 h 277889"/>
                <a:gd name="connsiteX27" fmla="*/ 1838036 w 2318327"/>
                <a:gd name="connsiteY27" fmla="*/ 258618 h 277889"/>
                <a:gd name="connsiteX28" fmla="*/ 2004291 w 2318327"/>
                <a:gd name="connsiteY28" fmla="*/ 267854 h 277889"/>
                <a:gd name="connsiteX29" fmla="*/ 2318327 w 2318327"/>
                <a:gd name="connsiteY29" fmla="*/ 277091 h 277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318327" h="277889">
                  <a:moveTo>
                    <a:pt x="0" y="258618"/>
                  </a:moveTo>
                  <a:cubicBezTo>
                    <a:pt x="79261" y="218987"/>
                    <a:pt x="3199" y="264657"/>
                    <a:pt x="55418" y="212436"/>
                  </a:cubicBezTo>
                  <a:cubicBezTo>
                    <a:pt x="128080" y="139772"/>
                    <a:pt x="35170" y="257052"/>
                    <a:pt x="110836" y="166254"/>
                  </a:cubicBezTo>
                  <a:cubicBezTo>
                    <a:pt x="117943" y="157726"/>
                    <a:pt x="120881" y="145769"/>
                    <a:pt x="129309" y="138545"/>
                  </a:cubicBezTo>
                  <a:cubicBezTo>
                    <a:pt x="142939" y="126862"/>
                    <a:pt x="161129" y="121607"/>
                    <a:pt x="175491" y="110836"/>
                  </a:cubicBezTo>
                  <a:cubicBezTo>
                    <a:pt x="185941" y="102999"/>
                    <a:pt x="192571" y="90719"/>
                    <a:pt x="203200" y="83127"/>
                  </a:cubicBezTo>
                  <a:cubicBezTo>
                    <a:pt x="214404" y="75124"/>
                    <a:pt x="228191" y="71485"/>
                    <a:pt x="240146" y="64654"/>
                  </a:cubicBezTo>
                  <a:cubicBezTo>
                    <a:pt x="249784" y="59146"/>
                    <a:pt x="257711" y="50689"/>
                    <a:pt x="267855" y="46181"/>
                  </a:cubicBezTo>
                  <a:cubicBezTo>
                    <a:pt x="285649" y="38273"/>
                    <a:pt x="305857" y="36417"/>
                    <a:pt x="323273" y="27709"/>
                  </a:cubicBezTo>
                  <a:cubicBezTo>
                    <a:pt x="335588" y="21551"/>
                    <a:pt x="346934" y="12859"/>
                    <a:pt x="360218" y="9236"/>
                  </a:cubicBezTo>
                  <a:cubicBezTo>
                    <a:pt x="381221" y="3508"/>
                    <a:pt x="403321" y="3079"/>
                    <a:pt x="424873" y="0"/>
                  </a:cubicBezTo>
                  <a:cubicBezTo>
                    <a:pt x="467976" y="3079"/>
                    <a:pt x="511447" y="2826"/>
                    <a:pt x="554182" y="9236"/>
                  </a:cubicBezTo>
                  <a:cubicBezTo>
                    <a:pt x="573439" y="12124"/>
                    <a:pt x="591127" y="21551"/>
                    <a:pt x="609600" y="27709"/>
                  </a:cubicBezTo>
                  <a:lnTo>
                    <a:pt x="637309" y="36945"/>
                  </a:lnTo>
                  <a:cubicBezTo>
                    <a:pt x="649624" y="46181"/>
                    <a:pt x="660188" y="58402"/>
                    <a:pt x="674255" y="64654"/>
                  </a:cubicBezTo>
                  <a:cubicBezTo>
                    <a:pt x="688600" y="71030"/>
                    <a:pt x="705111" y="70485"/>
                    <a:pt x="720436" y="73891"/>
                  </a:cubicBezTo>
                  <a:cubicBezTo>
                    <a:pt x="785401" y="88328"/>
                    <a:pt x="731094" y="76935"/>
                    <a:pt x="785091" y="92363"/>
                  </a:cubicBezTo>
                  <a:cubicBezTo>
                    <a:pt x="797297" y="95850"/>
                    <a:pt x="809721" y="98521"/>
                    <a:pt x="822036" y="101600"/>
                  </a:cubicBezTo>
                  <a:cubicBezTo>
                    <a:pt x="831273" y="107757"/>
                    <a:pt x="839313" y="116278"/>
                    <a:pt x="849746" y="120072"/>
                  </a:cubicBezTo>
                  <a:cubicBezTo>
                    <a:pt x="873606" y="128748"/>
                    <a:pt x="899551" y="130517"/>
                    <a:pt x="923636" y="138545"/>
                  </a:cubicBezTo>
                  <a:cubicBezTo>
                    <a:pt x="932873" y="141624"/>
                    <a:pt x="941859" y="145592"/>
                    <a:pt x="951346" y="147781"/>
                  </a:cubicBezTo>
                  <a:cubicBezTo>
                    <a:pt x="981939" y="154841"/>
                    <a:pt x="1013923" y="156325"/>
                    <a:pt x="1043709" y="166254"/>
                  </a:cubicBezTo>
                  <a:cubicBezTo>
                    <a:pt x="1062182" y="172412"/>
                    <a:pt x="1080341" y="179604"/>
                    <a:pt x="1099127" y="184727"/>
                  </a:cubicBezTo>
                  <a:cubicBezTo>
                    <a:pt x="1140505" y="196012"/>
                    <a:pt x="1186787" y="198300"/>
                    <a:pt x="1228436" y="203200"/>
                  </a:cubicBezTo>
                  <a:lnTo>
                    <a:pt x="1302327" y="212436"/>
                  </a:lnTo>
                  <a:cubicBezTo>
                    <a:pt x="1399933" y="223281"/>
                    <a:pt x="1375614" y="217688"/>
                    <a:pt x="1459346" y="230909"/>
                  </a:cubicBezTo>
                  <a:cubicBezTo>
                    <a:pt x="1496343" y="236751"/>
                    <a:pt x="1532827" y="246648"/>
                    <a:pt x="1570182" y="249381"/>
                  </a:cubicBezTo>
                  <a:cubicBezTo>
                    <a:pt x="1659282" y="255900"/>
                    <a:pt x="1748779" y="254820"/>
                    <a:pt x="1838036" y="258618"/>
                  </a:cubicBezTo>
                  <a:cubicBezTo>
                    <a:pt x="1893490" y="260978"/>
                    <a:pt x="1948842" y="265390"/>
                    <a:pt x="2004291" y="267854"/>
                  </a:cubicBezTo>
                  <a:cubicBezTo>
                    <a:pt x="2230069" y="277889"/>
                    <a:pt x="2182184" y="277091"/>
                    <a:pt x="2318327" y="277091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50" y="142852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Ravna kriva prinosa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142984"/>
            <a:ext cx="67151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Budući </a:t>
            </a:r>
            <a:r>
              <a:rPr lang="sr-Latn-BA" sz="2000" dirty="0" smtClean="0">
                <a:latin typeface="Centaur" pitchFamily="18" charset="0"/>
              </a:rPr>
              <a:t>privredni rast je neizvjestan</a:t>
            </a:r>
          </a:p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Prinosi su do roka dospijeća nepromijenjeni</a:t>
            </a:r>
          </a:p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Odgađanje </a:t>
            </a:r>
            <a:r>
              <a:rPr lang="sr-Latn-BA" sz="2000" dirty="0" smtClean="0">
                <a:latin typeface="Centaur" pitchFamily="18" charset="0"/>
              </a:rPr>
              <a:t>investicionih odluka</a:t>
            </a:r>
          </a:p>
          <a:p>
            <a:endParaRPr lang="sr-Latn-BA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5715008" y="857232"/>
            <a:ext cx="2214578" cy="1787538"/>
            <a:chOff x="3214678" y="2571744"/>
            <a:chExt cx="2214578" cy="1787538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2322497" y="3463925"/>
              <a:ext cx="1785950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214678" y="4357694"/>
              <a:ext cx="2214578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214678" y="3714752"/>
              <a:ext cx="2071702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214678" y="3143248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Inverzna kriva prinosa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4214818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Očekuje se recesija</a:t>
            </a:r>
          </a:p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Dolazi do pada inflacije</a:t>
            </a:r>
          </a:p>
          <a:p>
            <a:pPr>
              <a:buFont typeface="Wingdings" pitchFamily="2" charset="2"/>
              <a:buChar char="v"/>
            </a:pPr>
            <a:r>
              <a:rPr lang="sr-Latn-BA" sz="2000" dirty="0" smtClean="0">
                <a:latin typeface="Centaur" pitchFamily="18" charset="0"/>
              </a:rPr>
              <a:t>Dugoročne kamatne stope su niže od kratkoročnih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762518" y="4071942"/>
            <a:ext cx="3381482" cy="1643868"/>
            <a:chOff x="3061720" y="2858290"/>
            <a:chExt cx="3381482" cy="1643868"/>
          </a:xfrm>
        </p:grpSpPr>
        <p:cxnSp>
          <p:nvCxnSpPr>
            <p:cNvPr id="16" name="Straight Connector 15"/>
            <p:cNvCxnSpPr/>
            <p:nvPr/>
          </p:nvCxnSpPr>
          <p:spPr>
            <a:xfrm rot="5400000">
              <a:off x="2250265" y="3679033"/>
              <a:ext cx="1643074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071802" y="4500570"/>
              <a:ext cx="1928826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Arc 17"/>
            <p:cNvSpPr/>
            <p:nvPr/>
          </p:nvSpPr>
          <p:spPr>
            <a:xfrm rot="11296528">
              <a:off x="3061720" y="3022089"/>
              <a:ext cx="3381482" cy="1332727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50" y="285728"/>
            <a:ext cx="2571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Teorija očekivanja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000108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Ova teorija je zasnovana na očekivanjima investitora o kretanju budućih kamatnih stopa</a:t>
            </a: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Ukoliko su investitori optimistični, očekuje se rastući oblik krive prinosa</a:t>
            </a: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Investitori su indiferentni u odnosu na rizik  i nastoje da maksimiziraju svoje prinose</a:t>
            </a: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Jednakost između reinvestiranih prinosa na jednogodišnje obveznice i jednu višegodišnju obveznicu</a:t>
            </a:r>
          </a:p>
          <a:p>
            <a:pPr>
              <a:buFont typeface="Arial" pitchFamily="34" charset="0"/>
              <a:buChar char="•"/>
            </a:pPr>
            <a:endParaRPr lang="sr-Latn-BA" dirty="0">
              <a:latin typeface="Centaur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Primjer:</a:t>
            </a:r>
          </a:p>
          <a:p>
            <a:pPr marL="342900" indent="-342900"/>
            <a:r>
              <a:rPr lang="sr-Latn-BA" b="1" dirty="0" smtClean="0">
                <a:latin typeface="Centaur" pitchFamily="18" charset="0"/>
              </a:rPr>
              <a:t>1.Slučaj</a:t>
            </a:r>
          </a:p>
          <a:p>
            <a:pPr marL="342900" indent="-342900"/>
            <a:r>
              <a:rPr lang="sr-Latn-BA" dirty="0" smtClean="0">
                <a:latin typeface="Centaur" pitchFamily="18" charset="0"/>
              </a:rPr>
              <a:t>Ako smo kupili obveznicu sa kamatnom stopom 8%,očekuje se da će naredne godine kamatna stopa biti 10%. Faktor rasta nakon prve godine iznosi 1,08, ukoliko ga reinvestiramo, ukupan faktor rasta je 1,188 (1,08 x 1,10)</a:t>
            </a:r>
          </a:p>
          <a:p>
            <a:pPr marL="342900" indent="-342900"/>
            <a:r>
              <a:rPr lang="sr-Latn-BA" b="1" dirty="0" smtClean="0">
                <a:latin typeface="Centaur" pitchFamily="18" charset="0"/>
              </a:rPr>
              <a:t>2. Slučaj</a:t>
            </a:r>
          </a:p>
          <a:p>
            <a:pPr marL="342900" indent="-342900"/>
            <a:r>
              <a:rPr lang="sr-Latn-BA" dirty="0" smtClean="0">
                <a:latin typeface="Centaur" pitchFamily="18" charset="0"/>
              </a:rPr>
              <a:t>Ako se odlučimo da kupimo dvogodišnju obveznicu i da faktor rasta bude 1,188, tada u toj obveznici treba biti sadržana kamatna stopa od 8,995% (1,08995</a:t>
            </a:r>
            <a:r>
              <a:rPr lang="sr-Latn-BA" baseline="30000" dirty="0"/>
              <a:t>2</a:t>
            </a:r>
            <a:r>
              <a:rPr lang="sr-Latn-BA" dirty="0" smtClean="0">
                <a:latin typeface="Centaur" pitchFamily="18" charset="0"/>
              </a:rPr>
              <a:t> </a:t>
            </a:r>
            <a:r>
              <a:rPr lang="en-US" dirty="0" smtClean="0">
                <a:latin typeface="Centaur" pitchFamily="18" charset="0"/>
              </a:rPr>
              <a:t>= 1,188</a:t>
            </a:r>
            <a:r>
              <a:rPr lang="sr-Latn-BA" dirty="0" smtClean="0">
                <a:latin typeface="Centaur" pitchFamily="18" charset="0"/>
              </a:rPr>
              <a:t>)</a:t>
            </a:r>
          </a:p>
          <a:p>
            <a:pPr marL="342900" indent="-342900"/>
            <a:endParaRPr lang="sr-Latn-BA" dirty="0">
              <a:latin typeface="Centaur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sr-Latn-BA" dirty="0" smtClean="0">
                <a:latin typeface="Centaur" pitchFamily="18" charset="0"/>
              </a:rPr>
              <a:t>Forvard stopa – očekivana kratkoročna kamatna stopa u situaciji kada je prinos na dugoročne obveznice jednak prinosu na kratkoročne obveznice koji se ostvaruje sukcesivnim ulaganjem</a:t>
            </a:r>
          </a:p>
          <a:p>
            <a:r>
              <a:rPr lang="sr-Latn-BA" sz="1400" b="1" dirty="0" smtClean="0">
                <a:latin typeface="Centaur" pitchFamily="18" charset="0"/>
              </a:rPr>
              <a:t>1,08955</a:t>
            </a:r>
            <a:r>
              <a:rPr lang="sr-Latn-BA" sz="1400" b="1" baseline="30000" dirty="0" smtClean="0">
                <a:latin typeface="Centaur" pitchFamily="18" charset="0"/>
              </a:rPr>
              <a:t>2</a:t>
            </a:r>
            <a:r>
              <a:rPr lang="sr-Latn-BA" sz="1400" b="1" dirty="0" smtClean="0">
                <a:latin typeface="Centaur" pitchFamily="18" charset="0"/>
              </a:rPr>
              <a:t> </a:t>
            </a:r>
            <a:r>
              <a:rPr lang="sr-Latn-BA" sz="1400" b="1" dirty="0">
                <a:latin typeface="Centaur" pitchFamily="18" charset="0"/>
              </a:rPr>
              <a:t>= 1,08 x (1 + f</a:t>
            </a:r>
            <a:r>
              <a:rPr lang="sr-Latn-BA" sz="1400" b="1" baseline="-25000" dirty="0">
                <a:latin typeface="Centaur" pitchFamily="18" charset="0"/>
              </a:rPr>
              <a:t>2</a:t>
            </a:r>
            <a:r>
              <a:rPr lang="sr-Latn-BA" sz="1400" b="1" dirty="0">
                <a:latin typeface="Centaur" pitchFamily="18" charset="0"/>
              </a:rPr>
              <a:t>)  </a:t>
            </a:r>
            <a:r>
              <a:rPr lang="sr-Latn-BA" sz="1400" b="1" dirty="0" smtClean="0">
                <a:latin typeface="Centaur" pitchFamily="18" charset="0"/>
              </a:rPr>
              <a:t/>
            </a:r>
            <a:br>
              <a:rPr lang="sr-Latn-BA" sz="1400" b="1" dirty="0" smtClean="0">
                <a:latin typeface="Centaur" pitchFamily="18" charset="0"/>
              </a:rPr>
            </a:br>
            <a:r>
              <a:rPr lang="sr-Latn-BA" sz="1400" b="1" dirty="0" smtClean="0">
                <a:latin typeface="Centaur" pitchFamily="18" charset="0"/>
              </a:rPr>
              <a:t>f</a:t>
            </a:r>
            <a:r>
              <a:rPr lang="sr-Latn-BA" sz="1400" b="1" baseline="-25000" dirty="0" smtClean="0">
                <a:latin typeface="Centaur" pitchFamily="18" charset="0"/>
              </a:rPr>
              <a:t>2</a:t>
            </a:r>
            <a:r>
              <a:rPr lang="sr-Latn-BA" sz="1400" b="1" dirty="0" smtClean="0">
                <a:latin typeface="Centaur" pitchFamily="18" charset="0"/>
              </a:rPr>
              <a:t> </a:t>
            </a:r>
            <a:r>
              <a:rPr lang="sr-Latn-BA" sz="1400" b="1" dirty="0">
                <a:latin typeface="Centaur" pitchFamily="18" charset="0"/>
              </a:rPr>
              <a:t>= 10 %</a:t>
            </a:r>
            <a:endParaRPr lang="en-US" sz="1400" b="1" dirty="0">
              <a:latin typeface="Centaur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sr-Latn-BA" dirty="0" smtClean="0">
              <a:latin typeface="Centaur" pitchFamily="18" charset="0"/>
            </a:endParaRPr>
          </a:p>
          <a:p>
            <a:endParaRPr lang="sr-Latn-BA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50" y="285728"/>
            <a:ext cx="335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Teorija preferencije likvidnosti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285860"/>
            <a:ext cx="70723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Zajmodavci su spremniji da daju kratkoročne kredite, dok zajmoprimci                 preferiraju dugoročne kredite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Nesklonost ka riziku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Neizvjesnost u pogledu budućnosti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Premija kao nadoknada za kamatni rizik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Forvard stopa </a:t>
            </a:r>
            <a:r>
              <a:rPr lang="en-US" dirty="0" smtClean="0">
                <a:latin typeface="Centaur" pitchFamily="18" charset="0"/>
              </a:rPr>
              <a:t>= </a:t>
            </a:r>
            <a:r>
              <a:rPr lang="sr-Latn-BA" dirty="0" smtClean="0">
                <a:latin typeface="Centaur" pitchFamily="18" charset="0"/>
              </a:rPr>
              <a:t>prosječna očekivana kratkoročna stopa + likvidnosna premija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7224" y="5500702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Teorija preferencije likvidnosti nadopunjuje teoriju očekivanja</a:t>
            </a:r>
            <a:endParaRPr lang="en-US" dirty="0">
              <a:latin typeface="Centaur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784306" y="3500437"/>
            <a:ext cx="2831935" cy="2352041"/>
            <a:chOff x="2784306" y="3500437"/>
            <a:chExt cx="2831935" cy="2352041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2072826" y="4257167"/>
              <a:ext cx="1515705" cy="224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30678" y="5015152"/>
              <a:ext cx="1919967" cy="19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830678" y="4480197"/>
              <a:ext cx="1717865" cy="198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 13"/>
            <p:cNvSpPr/>
            <p:nvPr/>
          </p:nvSpPr>
          <p:spPr>
            <a:xfrm rot="17297527">
              <a:off x="3295030" y="3531266"/>
              <a:ext cx="1810488" cy="2831935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285728"/>
            <a:ext cx="2857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BA" sz="2000" b="1" dirty="0" smtClean="0">
                <a:latin typeface="Centaur" pitchFamily="18" charset="0"/>
              </a:rPr>
              <a:t>Teorija segmentiranja tržišta</a:t>
            </a:r>
            <a:endParaRPr lang="en-US" sz="2000" b="1" dirty="0">
              <a:latin typeface="Centau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142984"/>
            <a:ext cx="5929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Kratkoročnim i dugoročnim obveznicama se trguje na odvojenim, segmentiranim tržištima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Prinosi na kratkoročne i dugoročne obveznice se određuju u tržišnoj ravnoteži</a:t>
            </a:r>
          </a:p>
          <a:p>
            <a:pPr>
              <a:buFont typeface="Wingdings" pitchFamily="2" charset="2"/>
              <a:buChar char="v"/>
            </a:pPr>
            <a:r>
              <a:rPr lang="sr-Latn-BA" dirty="0" smtClean="0">
                <a:latin typeface="Centaur" pitchFamily="18" charset="0"/>
              </a:rPr>
              <a:t>Kriva prinosa se mijenja u zavisnosti od ponude i tražnje na segmentima</a:t>
            </a:r>
            <a:endParaRPr lang="en-US" dirty="0">
              <a:latin typeface="Centaur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570942" y="3429000"/>
            <a:ext cx="2358248" cy="2073290"/>
            <a:chOff x="2570942" y="3429000"/>
            <a:chExt cx="2358248" cy="207329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1535091" y="4464851"/>
              <a:ext cx="2072496" cy="7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571736" y="5500702"/>
              <a:ext cx="2357454" cy="15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2857488" y="4714884"/>
              <a:ext cx="357190" cy="357190"/>
              <a:chOff x="2857488" y="4714884"/>
              <a:chExt cx="357190" cy="357190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2857488" y="4714884"/>
                <a:ext cx="357190" cy="35719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6200000" flipH="1">
                <a:off x="2821769" y="4750603"/>
                <a:ext cx="357190" cy="28575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/>
            <p:nvPr/>
          </p:nvCxnSpPr>
          <p:spPr>
            <a:xfrm rot="16200000" flipH="1">
              <a:off x="3393273" y="4179099"/>
              <a:ext cx="428628" cy="35719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3393273" y="4179099"/>
              <a:ext cx="428628" cy="35719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000496" y="3714752"/>
              <a:ext cx="357190" cy="35719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4000496" y="3714752"/>
              <a:ext cx="357190" cy="35719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786182" y="5572140"/>
            <a:ext cx="15001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50" dirty="0" smtClean="0">
                <a:latin typeface="Centaur" pitchFamily="18" charset="0"/>
              </a:rPr>
              <a:t>Period do dospijeća</a:t>
            </a:r>
            <a:endParaRPr lang="en-US" sz="1050" dirty="0">
              <a:latin typeface="Centaur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85918" y="3429000"/>
            <a:ext cx="7143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50" dirty="0" smtClean="0">
                <a:latin typeface="Centaur" pitchFamily="18" charset="0"/>
              </a:rPr>
              <a:t>Kamatna stopa</a:t>
            </a:r>
            <a:endParaRPr lang="en-US" sz="1050" dirty="0">
              <a:latin typeface="Centaur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282</TotalTime>
  <Words>371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Ročna (vremenska) struktura kamatnih stopa  -Krive prinosa-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Ročna (vremenska) struktura kamatnih stopa</dc:title>
  <dc:creator>KM</dc:creator>
  <cp:lastModifiedBy>User_2</cp:lastModifiedBy>
  <cp:revision>28</cp:revision>
  <dcterms:created xsi:type="dcterms:W3CDTF">2021-12-06T12:06:45Z</dcterms:created>
  <dcterms:modified xsi:type="dcterms:W3CDTF">2022-12-14T09:31:31Z</dcterms:modified>
</cp:coreProperties>
</file>