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4" r:id="rId9"/>
    <p:sldId id="265" r:id="rId10"/>
    <p:sldId id="263" r:id="rId11"/>
    <p:sldId id="266" r:id="rId12"/>
    <p:sldId id="269" r:id="rId13"/>
    <p:sldId id="267" r:id="rId14"/>
    <p:sldId id="270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1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25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3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0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9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42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56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1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AA51EDF-C66B-4113-872A-A9ECF050799E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EA688F-06B3-4E5D-A8AB-EC9F5AE46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478E4-0949-4795-A099-1D0110B592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/>
              <a:t>АНАЛИЗА ВАРИЈАНСЕ</a:t>
            </a:r>
            <a:br>
              <a:rPr lang="sr-Cyrl-BA" b="1" dirty="0"/>
            </a:br>
            <a:r>
              <a:rPr lang="sr-Cyrl-BA" b="1" dirty="0"/>
              <a:t>(АНОВА)</a:t>
            </a:r>
            <a:endParaRPr lang="en-US" b="1" dirty="0"/>
          </a:p>
        </p:txBody>
      </p:sp>
      <p:sp>
        <p:nvSpPr>
          <p:cNvPr id="5" name="Google Shape;100;p1">
            <a:extLst>
              <a:ext uri="{FF2B5EF4-FFF2-40B4-BE49-F238E27FC236}">
                <a16:creationId xmlns:a16="http://schemas.microsoft.com/office/drawing/2014/main" id="{9D5CAA02-09B3-4079-B471-45C03610C522}"/>
              </a:ext>
            </a:extLst>
          </p:cNvPr>
          <p:cNvSpPr txBox="1"/>
          <p:nvPr/>
        </p:nvSpPr>
        <p:spPr>
          <a:xfrm>
            <a:off x="1600200" y="5351364"/>
            <a:ext cx="3650226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Дарко Милуновић, ма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Latn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darko.milunovic</a:t>
            </a: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" name="Google Shape;100;p1">
            <a:extLst>
              <a:ext uri="{FF2B5EF4-FFF2-40B4-BE49-F238E27FC236}">
                <a16:creationId xmlns:a16="http://schemas.microsoft.com/office/drawing/2014/main" id="{53CC6A68-7B28-4771-935E-5ABB3B023EC4}"/>
              </a:ext>
            </a:extLst>
          </p:cNvPr>
          <p:cNvSpPr txBox="1"/>
          <p:nvPr/>
        </p:nvSpPr>
        <p:spPr>
          <a:xfrm>
            <a:off x="7376651" y="5351364"/>
            <a:ext cx="3060290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rPr>
              <a:t>Милица Марић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r>
              <a:rPr lang="sr-Cyrl-BA" sz="2000" b="1" i="0" u="none" strike="noStrike" cap="none" dirty="0">
                <a:solidFill>
                  <a:srgbClr val="FEFEFE"/>
                </a:solidFill>
                <a:latin typeface="Corbel"/>
                <a:ea typeface="Corbel"/>
                <a:cs typeface="Corbel"/>
                <a:sym typeface="Corbel"/>
              </a:rPr>
              <a:t>milica.maric@ef.unibl.org</a:t>
            </a:r>
            <a:endParaRPr sz="2000" b="1" i="0" u="none" strike="noStrike" cap="none" dirty="0">
              <a:solidFill>
                <a:srgbClr val="FEFEFE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FEFEFE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D32FD3-74A0-4415-B4BB-B3D8322F1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594" y="4504944"/>
            <a:ext cx="6801612" cy="1239894"/>
          </a:xfrm>
        </p:spPr>
        <p:txBody>
          <a:bodyPr>
            <a:normAutofit/>
          </a:bodyPr>
          <a:lstStyle/>
          <a:p>
            <a:r>
              <a:rPr lang="sr-Cyrl-BA" sz="2800" b="1" dirty="0"/>
              <a:t>Вјежбе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03362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C9FE39-B49B-4922-B9FB-19E50D390EC4}"/>
              </a:ext>
            </a:extLst>
          </p:cNvPr>
          <p:cNvSpPr/>
          <p:nvPr/>
        </p:nvSpPr>
        <p:spPr>
          <a:xfrm>
            <a:off x="1494503" y="2959510"/>
            <a:ext cx="3569110" cy="4694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</a:t>
                </a:r>
                <a:r>
                  <a:rPr lang="sr-Latn-BA" dirty="0"/>
                  <a:t>F </a:t>
                </a:r>
                <a:r>
                  <a:rPr lang="sr-Cyrl-BA" dirty="0"/>
                  <a:t>вриједност:</a:t>
                </a:r>
              </a:p>
              <a:p>
                <a:pPr marL="0" indent="0">
                  <a:buNone/>
                </a:pPr>
                <a:endParaRPr kumimoji="0" lang="sr-Latn-BA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kumimoji="0" lang="sr-Latn-BA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sr-Latn-BA" sz="180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sr-Latn-BA" sz="180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sr-Latn-BA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r-Latn-BA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BA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sr-Latn-BA" sz="1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r-Latn-BA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854,89</m:t>
                          </m:r>
                        </m:num>
                        <m:den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15,07</m:t>
                          </m:r>
                        </m:den>
                      </m:f>
                      <m:r>
                        <a:rPr lang="sr-Latn-BA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r-Latn-BA" sz="1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𝟕𝟒</m:t>
                      </m:r>
                    </m:oMath>
                  </m:oMathPara>
                </a14:m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5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Закључак</a:t>
                </a: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endParaRPr lang="sr-Cyrl-BA" sz="1800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kumimoji="0" lang="sr-Latn-BA" sz="16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𝟓𝟔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𝟕𝟒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𝟑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sr-Latn-BA" sz="16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𝟔𝟖</m:t>
                    </m:r>
                  </m:oMath>
                </a14:m>
                <a:r>
                  <a:rPr kumimoji="0" lang="sr-Latn-BA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m:rPr>
                        <m:nor/>
                      </m:rPr>
                      <a:rPr lang="sr-Latn-BA" b="1" dirty="0"/>
                      <m:t> </m:t>
                    </m:r>
                    <m:r>
                      <m:rPr>
                        <m:nor/>
                      </m:rPr>
                      <a:rPr lang="sr-Cyrl-BA" b="1" dirty="0"/>
                      <m:t>се одбацује</m:t>
                    </m:r>
                  </m:oMath>
                </a14:m>
                <a:endParaRPr kumimoji="0" lang="sr-Latn-BA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228600" lvl="1" indent="0">
                  <a:buClr>
                    <a:srgbClr val="9BAFB5"/>
                  </a:buClr>
                  <a:buNone/>
                  <a:defRPr/>
                </a:pPr>
                <a:r>
                  <a:rPr lang="sr-Latn-BA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endParaRPr lang="sr-Cyrl-BA" b="1" dirty="0">
                  <a:solidFill>
                    <a:srgbClr val="000000"/>
                  </a:solidFill>
                  <a:latin typeface="Corbel" panose="020B0503020204020204" pitchFamily="34" charset="0"/>
                </a:endParaRPr>
              </a:p>
              <a:p>
                <a:pPr marL="228600" lvl="1" indent="0" algn="just">
                  <a:buClr>
                    <a:srgbClr val="9BAFB5"/>
                  </a:buClr>
                  <a:buNone/>
                  <a:defRPr/>
                </a:pP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	</a:t>
                </a:r>
                <a:r>
                  <a:rPr lang="sr-Cyrl-BA" sz="1800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Реализована вриједност статистике теста је већа од критичне вриједности теста (56,74&gt;3,68), 	односно налази се у области одбацивања нулте хипотезе, тако да уз ризик грешке од 5% 	</a:t>
                </a:r>
                <a:r>
                  <a:rPr lang="sr-Cyrl-BA" sz="1800" b="1" dirty="0">
                    <a:solidFill>
                      <a:srgbClr val="000000"/>
                    </a:solidFill>
                    <a:latin typeface="Corbel" panose="020B0503020204020204" pitchFamily="34" charset="0"/>
                  </a:rPr>
                  <a:t>одбацујемо нулту хипотезу и закључујемо да се посматрана подручја значајно разликују по 	свом утицају на висину становника.</a:t>
                </a:r>
                <a:endParaRPr kumimoji="0" lang="sr-Cyrl-B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rbel" panose="020B0503020204020204" pitchFamily="34" charset="0"/>
                </a:endParaRPr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26178-C2C1-435C-A0AA-D79C96D6D6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0103" y="452284"/>
                <a:ext cx="10962968" cy="6096000"/>
              </a:xfrm>
              <a:blipFill>
                <a:blip r:embed="rId2"/>
                <a:stretch>
                  <a:fillRect l="-445" t="-600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9765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9C1F13-3848-45B5-9DCD-DA0A07E3F371}"/>
              </a:ext>
            </a:extLst>
          </p:cNvPr>
          <p:cNvSpPr/>
          <p:nvPr/>
        </p:nvSpPr>
        <p:spPr>
          <a:xfrm>
            <a:off x="1017638" y="3736258"/>
            <a:ext cx="4070555" cy="8357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F4626-0207-4842-B36B-C9C789736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258" y="368710"/>
            <a:ext cx="8869483" cy="1188720"/>
          </a:xfrm>
        </p:spPr>
        <p:txBody>
          <a:bodyPr>
            <a:normAutofit/>
          </a:bodyPr>
          <a:lstStyle/>
          <a:p>
            <a:r>
              <a:rPr lang="sr-Cyrl-BA" dirty="0"/>
              <a:t>Која подручја се статистички значајно разликују по утицају на висину?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r-Cyrl-BA" dirty="0"/>
                  <a:t>Ако смо одбацили нулту хипотезу и закључили да се бар 2 подручја статистички значајно разликују, онда треба да испитамо која су то подручја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Користимо методу вишеструке компарације, односно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тест</a:t>
                </a:r>
                <a:r>
                  <a:rPr lang="sr-Cyrl-BA" dirty="0"/>
                  <a:t>. Прво дефинишемо </a:t>
                </a:r>
                <a:r>
                  <a:rPr lang="sr-Latn-BA" b="1" dirty="0"/>
                  <a:t>Tukey-</a:t>
                </a:r>
                <a:r>
                  <a:rPr lang="sr-Cyrl-BA" b="1" dirty="0"/>
                  <a:t>ев критеријум:</a:t>
                </a:r>
              </a:p>
              <a:p>
                <a:pPr marL="0" indent="0">
                  <a:buNone/>
                </a:pPr>
                <a:endParaRPr lang="sr-Cyrl-BA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sr-Latn-BA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sr-Latn-BA" sz="20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sub>
                            </m:sSub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=3,6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7</m:t>
                    </m:r>
                    <m:rad>
                      <m:radPr>
                        <m:degHide m:val="on"/>
                        <m:ctrlPr>
                          <a:rPr lang="sr-Latn-BA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sr-Latn-BA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15,07</m:t>
                            </m:r>
                          </m:num>
                          <m:den>
                            <m:r>
                              <a:rPr lang="sr-Latn-BA" sz="20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</m:e>
                    </m:rad>
                    <m:r>
                      <a:rPr lang="sr-Latn-BA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sr-Latn-BA" sz="2000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r>
                  <a:rPr lang="sr-Latn-BA" sz="2000" b="1" dirty="0"/>
                  <a:t> </a:t>
                </a:r>
                <a:endParaRPr lang="sr-Cyrl-BA" sz="2000" b="1" dirty="0"/>
              </a:p>
              <a:p>
                <a:pPr marL="0" indent="0">
                  <a:buNone/>
                </a:pPr>
                <a:endParaRPr lang="sr-Cyrl-BA" sz="2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sr-Latn-BA" b="1" dirty="0"/>
                  <a:t> </a:t>
                </a:r>
                <a:r>
                  <a:rPr lang="sr-Cyrl-BA" dirty="0"/>
                  <a:t>је критична вриједност за </a:t>
                </a:r>
                <a14:m>
                  <m:oMath xmlns:m="http://schemas.openxmlformats.org/officeDocument/2006/math"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</m:t>
                    </m:r>
                    <m:r>
                      <a:rPr lang="sr-Cyrl-BA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sr-Cyrl-BA" dirty="0"/>
                  <a:t>  </a:t>
                </a:r>
                <a14:m>
                  <m:oMath xmlns:m="http://schemas.openxmlformats.org/officeDocument/2006/math"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r>
                  <a:rPr lang="sr-Cyrl-BA" dirty="0"/>
                  <a:t> (таблични број)</a:t>
                </a:r>
              </a:p>
              <a:p>
                <a:pPr marL="0" indent="0">
                  <a:buNone/>
                </a:pPr>
                <a:endParaRPr lang="sr-Latn-BA" b="1" dirty="0"/>
              </a:p>
              <a:p>
                <a:pPr marL="0" indent="0">
                  <a:buNone/>
                </a:pPr>
                <a:r>
                  <a:rPr lang="sr-Latn-BA" b="1" dirty="0"/>
                  <a:t>	</a:t>
                </a:r>
                <a:endParaRPr lang="sr-Cyrl-BA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98D188-7B8E-403C-95F6-0A5911C09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7638" y="1825179"/>
                <a:ext cx="10156722" cy="4375354"/>
              </a:xfrm>
              <a:blipFill>
                <a:blip r:embed="rId2"/>
                <a:stretch>
                  <a:fillRect l="-540" t="-1253" r="-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852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04D42C69-1EF5-4B3E-8C91-758E5D9DA4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4354" r="6412" b="3333"/>
          <a:stretch/>
        </p:blipFill>
        <p:spPr>
          <a:xfrm>
            <a:off x="934276" y="40647"/>
            <a:ext cx="4780723" cy="6817353"/>
          </a:xfrm>
          <a:prstGeom prst="rect">
            <a:avLst/>
          </a:prstGeom>
        </p:spPr>
      </p:pic>
      <p:pic>
        <p:nvPicPr>
          <p:cNvPr id="7" name="Picture 6" descr="Text, table&#10;&#10;Description automatically generated">
            <a:extLst>
              <a:ext uri="{FF2B5EF4-FFF2-40B4-BE49-F238E27FC236}">
                <a16:creationId xmlns:a16="http://schemas.microsoft.com/office/drawing/2014/main" id="{FC6C4D4F-8B95-4EDE-9342-6A809BE6C0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" r="6110" b="592"/>
          <a:stretch/>
        </p:blipFill>
        <p:spPr>
          <a:xfrm>
            <a:off x="6477003" y="40647"/>
            <a:ext cx="4467247" cy="681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5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sr-Cyrl-BA" dirty="0"/>
                  <a:t>Рачунамо апсолутне вриједности разлика аритметичких средина ова 3 узорка: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188,67−168,33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=20,34&gt;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188,67−167,67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=21&gt;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∗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sr-Latn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168,33−167,67</m:t>
                          </m:r>
                        </m:e>
                      </m:d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=0,66</m:t>
                      </m:r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sr-Latn-BA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/>
                  <a:t>Ако су добијене апсолутне вриједности разлика веће од вриједности </a:t>
                </a:r>
                <a:r>
                  <a:rPr lang="en-US" dirty="0"/>
                  <a:t>Tukey-</a:t>
                </a:r>
                <a:r>
                  <a:rPr lang="sr-Cyrl-BA" dirty="0"/>
                  <a:t>евог критеријума, посматрана подручја се статистички значајно разликују по свом утицају на висину становника.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У нашем случају, прво и друго подручје, те прво и треће подручје се статистички значајно разликују, 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Cyrl-BA" dirty="0"/>
                  <a:t>.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dirty="0"/>
                  <a:t>*Напомена: </a:t>
                </a:r>
                <a:r>
                  <a:rPr lang="en-US" dirty="0"/>
                  <a:t>Tukey-</a:t>
                </a:r>
                <a:r>
                  <a:rPr lang="sr-Cyrl-BA" dirty="0"/>
                  <a:t>ев тест спроводимо само ако смо претходно одбацили нулту хипотезу.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3714E9-77CB-433E-B9AC-D208C96C06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7587" y="511277"/>
                <a:ext cx="10736826" cy="6007509"/>
              </a:xfrm>
              <a:blipFill>
                <a:blip r:embed="rId2"/>
                <a:stretch>
                  <a:fillRect l="-454" t="-609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7D269DA-318D-4361-A3E8-294124320F4B}"/>
              </a:ext>
            </a:extLst>
          </p:cNvPr>
          <p:cNvSpPr txBox="1"/>
          <p:nvPr/>
        </p:nvSpPr>
        <p:spPr>
          <a:xfrm>
            <a:off x="5845277" y="1481901"/>
            <a:ext cx="218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dirty="0"/>
              <a:t>присутна разлика</a:t>
            </a:r>
            <a:endParaRPr lang="en-US" b="1" dirty="0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0A60CD36-82C3-4FAE-917C-BDDDA7538E60}"/>
              </a:ext>
            </a:extLst>
          </p:cNvPr>
          <p:cNvSpPr/>
          <p:nvPr/>
        </p:nvSpPr>
        <p:spPr>
          <a:xfrm>
            <a:off x="5304502" y="1140541"/>
            <a:ext cx="368710" cy="10520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76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1402C-0C8B-4718-B093-CB675267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453" y="148614"/>
            <a:ext cx="7729728" cy="1188720"/>
          </a:xfrm>
        </p:spPr>
        <p:txBody>
          <a:bodyPr/>
          <a:lstStyle/>
          <a:p>
            <a:r>
              <a:rPr lang="sr-Cyrl-BA" b="1" dirty="0"/>
              <a:t>ЗАДАТАК ЗА ВЈЕЖБУ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F6D83-6B04-491D-B0B3-53A6B58E13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27471" y="1582995"/>
                <a:ext cx="10137058" cy="4984954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sr-Cyrl-BA" dirty="0"/>
                  <a:t>Приликом израде једне врсте производа могуће је користити три различита начина производње. Да би се установила значајност разлике у трошковима производње према сваком од ова три метода, израђено је по 5 производа према сваком начину и установљени су трошкови производње: </a:t>
                </a:r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endParaRPr lang="sr-Cyrl-BA" dirty="0"/>
              </a:p>
              <a:p>
                <a:pPr marL="0" indent="0" algn="just">
                  <a:buNone/>
                </a:pPr>
                <a:r>
                  <a:rPr lang="sr-Cyrl-BA" dirty="0"/>
                  <a:t>Да ли је разлика у трошковима производње код ова три метода значајна? Одговор дати уз ризик грешке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=0,01</m:t>
                    </m:r>
                  </m:oMath>
                </a14:m>
                <a:r>
                  <a:rPr lang="sr-Cyrl-BA" dirty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7F6D83-6B04-491D-B0B3-53A6B58E13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7471" y="1582995"/>
                <a:ext cx="10137058" cy="4984954"/>
              </a:xfrm>
              <a:blipFill>
                <a:blip r:embed="rId2"/>
                <a:stretch>
                  <a:fillRect l="-542" t="-734" r="-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3E0BBE-DA3E-4A37-9C7A-C280C41B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916"/>
              </p:ext>
            </p:extLst>
          </p:nvPr>
        </p:nvGraphicFramePr>
        <p:xfrm>
          <a:off x="2032000" y="2777532"/>
          <a:ext cx="8128000" cy="2595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50067726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9683182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4212056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10460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Трошкови производње (у КМ)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8199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Производ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I </a:t>
                      </a:r>
                      <a:r>
                        <a:rPr lang="sr-Cyrl-BA" b="1" dirty="0"/>
                        <a:t>метод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II</a:t>
                      </a:r>
                      <a:r>
                        <a:rPr lang="sr-Cyrl-BA" b="1" dirty="0"/>
                        <a:t> метод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b="1" dirty="0"/>
                        <a:t>III</a:t>
                      </a:r>
                      <a:r>
                        <a:rPr lang="sr-Cyrl-BA" b="1" dirty="0"/>
                        <a:t> метод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647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41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2.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025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3.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042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4.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714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/>
                        <a:t>5.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19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81624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546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BA76-7371-4CDD-9C92-FCF31FC83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/>
              <a:t>ХВАЛА НА ПАЖЊИ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91A24-D521-4D25-BCB7-C7A0A6A047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D45A574-EFAD-473A-A3E2-49E9BDF7A4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684" y="4414684"/>
            <a:ext cx="2443316" cy="244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77F8F-E73A-46AF-A9FF-0E9B07A7B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11" y="469231"/>
            <a:ext cx="11478126" cy="6091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chemeClr val="accent1"/>
                </a:solidFill>
              </a:rPr>
              <a:t>ЗАДАТАК 1:</a:t>
            </a:r>
          </a:p>
          <a:p>
            <a:pPr marL="0" indent="0">
              <a:buNone/>
            </a:pPr>
            <a:r>
              <a:rPr lang="sr-Cyrl-BA" dirty="0"/>
              <a:t>Висина 6 случајно изабраних становника на 3 различита подручја била је сљедећа: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r>
              <a:rPr lang="sr-Cyrl-BA" dirty="0"/>
              <a:t>Установити, уз 5% ризика: </a:t>
            </a:r>
          </a:p>
          <a:p>
            <a:pPr marL="0" indent="0">
              <a:buNone/>
            </a:pPr>
            <a:r>
              <a:rPr lang="sr-Cyrl-BA" dirty="0"/>
              <a:t>А) да ли се посматрана подручја значајно разликују по свом утицају на висину;</a:t>
            </a:r>
          </a:p>
          <a:p>
            <a:pPr marL="0" indent="0">
              <a:buNone/>
            </a:pPr>
            <a:r>
              <a:rPr lang="sr-Cyrl-BA" dirty="0"/>
              <a:t>Б) ако се разликују, која су то подручја.</a:t>
            </a:r>
          </a:p>
          <a:p>
            <a:pPr marL="0" indent="0">
              <a:buNone/>
            </a:pPr>
            <a:endParaRPr lang="sr-Cyrl-BA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0AFB4D-2B1F-4FC3-A4B1-98DFD12D0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706312"/>
              </p:ext>
            </p:extLst>
          </p:nvPr>
        </p:nvGraphicFramePr>
        <p:xfrm>
          <a:off x="1768124" y="1510904"/>
          <a:ext cx="8655752" cy="32774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63938">
                  <a:extLst>
                    <a:ext uri="{9D8B030D-6E8A-4147-A177-3AD203B41FA5}">
                      <a16:colId xmlns:a16="http://schemas.microsoft.com/office/drawing/2014/main" val="42628065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1098413471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4158026304"/>
                    </a:ext>
                  </a:extLst>
                </a:gridCol>
                <a:gridCol w="2163938">
                  <a:extLst>
                    <a:ext uri="{9D8B030D-6E8A-4147-A177-3AD203B41FA5}">
                      <a16:colId xmlns:a16="http://schemas.microsoft.com/office/drawing/2014/main" val="2072372032"/>
                    </a:ext>
                  </a:extLst>
                </a:gridCol>
              </a:tblGrid>
              <a:tr h="409676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Gill Sans MT (Body)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latin typeface="Gill Sans MT (Body)"/>
                        </a:rPr>
                        <a:t>ПОДРУЧЈЕ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08538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Становници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Gill Sans MT (Body)"/>
                        </a:rPr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39244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1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23724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2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167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11855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3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171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173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887753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4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168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170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278546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5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192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169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65888"/>
                  </a:ext>
                </a:extLst>
              </a:tr>
              <a:tr h="409676"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latin typeface="Gill Sans MT (Body)"/>
                        </a:rPr>
                        <a:t>6</a:t>
                      </a:r>
                      <a:endParaRPr lang="en-US" b="1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186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165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dirty="0">
                          <a:latin typeface="Gill Sans MT (Body)"/>
                        </a:rPr>
                        <a:t>166</a:t>
                      </a:r>
                      <a:endParaRPr lang="en-US" dirty="0">
                        <a:latin typeface="Gill Sans MT (Body)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862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722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6A642-4372-4DAD-A556-997BCB500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057" y="889819"/>
            <a:ext cx="9783883" cy="1188720"/>
          </a:xfrm>
        </p:spPr>
        <p:txBody>
          <a:bodyPr>
            <a:normAutofit fontScale="90000"/>
          </a:bodyPr>
          <a:lstStyle/>
          <a:p>
            <a:r>
              <a:rPr lang="sr-Cyrl-BA" b="1" dirty="0"/>
              <a:t>да ли се посматрана подручја значајно разликују по утицају на висину становника?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60206" y="2733368"/>
                <a:ext cx="9871587" cy="323481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sz="2000" b="1" dirty="0">
                    <a:solidFill>
                      <a:schemeClr val="accent1"/>
                    </a:solidFill>
                  </a:rPr>
                  <a:t>РЈЕШЕЊЕ:</a:t>
                </a:r>
              </a:p>
              <a:p>
                <a:pPr marL="342900" indent="-342900">
                  <a:buAutoNum type="arabicPeriod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Формулисање нулте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 алтернативне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sr-Latn-BA" b="1" dirty="0">
                    <a:solidFill>
                      <a:schemeClr val="tx1"/>
                    </a:solidFill>
                  </a:rPr>
                  <a:t>)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хипотезе</a:t>
                </a:r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tx1"/>
                    </a:solidFill>
                  </a:rPr>
                  <a:t>	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Latn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 </m:t>
                    </m:r>
                    <m:sSub>
                      <m:sSubPr>
                        <m:ctrlP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r-Cyrl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sr-Latn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Latn-BA" dirty="0">
                    <a:solidFill>
                      <a:schemeClr val="accent1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Latn-BA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Latn-BA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sr-Cyrl-BA" dirty="0">
                    <a:solidFill>
                      <a:schemeClr val="accent1"/>
                    </a:solidFill>
                  </a:rPr>
                  <a:t>  </a:t>
                </a:r>
                <a:r>
                  <a:rPr lang="sr-Cyrl-BA" dirty="0">
                    <a:solidFill>
                      <a:schemeClr val="tx1"/>
                    </a:solidFill>
                  </a:rPr>
                  <a:t>аритметичке средине бар 2 скупа се међусобно разликују</a:t>
                </a:r>
              </a:p>
              <a:p>
                <a:pPr marL="0" indent="0">
                  <a:buNone/>
                </a:pPr>
                <a:endParaRPr lang="sr-Latn-BA" dirty="0">
                  <a:solidFill>
                    <a:schemeClr val="accent1"/>
                  </a:solidFill>
                </a:endParaRPr>
              </a:p>
              <a:p>
                <a:pPr marL="342900" indent="-342900">
                  <a:buFont typeface="+mj-lt"/>
                  <a:buAutoNum type="arabicPeriod" startAt="2"/>
                </a:pPr>
                <a:r>
                  <a:rPr lang="sr-Cyrl-BA" b="1" dirty="0">
                    <a:solidFill>
                      <a:schemeClr val="accent1"/>
                    </a:solidFill>
                  </a:rPr>
                  <a:t>КОРАК: </a:t>
                </a:r>
                <a:r>
                  <a:rPr lang="sr-Cyrl-BA" b="1" dirty="0">
                    <a:solidFill>
                      <a:schemeClr val="tx1"/>
                    </a:solidFill>
                  </a:rPr>
                  <a:t>Избор статистике теста</a:t>
                </a:r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tx1"/>
                    </a:solidFill>
                  </a:rPr>
                  <a:t>	За тестирање се користи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Снедекоров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тест. </a:t>
                </a:r>
                <a:r>
                  <a:rPr lang="sr-Cyrl-BA" dirty="0">
                    <a:solidFill>
                      <a:schemeClr val="tx1"/>
                    </a:solidFill>
                  </a:rPr>
                  <a:t>	</a:t>
                </a:r>
                <a:endParaRPr lang="sr-Cyrl-BA" dirty="0"/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sr-Latn-BA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sr-Latn-BA" b="0" dirty="0"/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B7F2AEC-67C1-40AE-8A08-41E44918B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0206" y="2733368"/>
                <a:ext cx="9871587" cy="3234813"/>
              </a:xfrm>
              <a:blipFill>
                <a:blip r:embed="rId2"/>
                <a:stretch>
                  <a:fillRect l="-617" t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555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1448" y="2428196"/>
                <a:ext cx="10909103" cy="4419971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Проналазимо табличну вриједност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sr-Cyrl-BA" dirty="0"/>
                  <a:t>Битни критеријуми за одређивање табличне вриједности:</a:t>
                </a:r>
              </a:p>
              <a:p>
                <a:pPr marL="0" indent="0">
                  <a:buNone/>
                </a:pPr>
                <a:r>
                  <a:rPr lang="sr-Cyrl-BA" dirty="0"/>
                  <a:t>	1. ризик (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sr-Cyrl-BA" dirty="0"/>
                  <a:t>)</a:t>
                </a:r>
              </a:p>
              <a:p>
                <a:pPr marL="0" indent="0">
                  <a:buNone/>
                </a:pPr>
                <a:r>
                  <a:rPr lang="sr-Cyrl-BA" dirty="0"/>
                  <a:t>	2. степени слободе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/>
                  <a:t> 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/>
                  <a:t>), који се рачунају по формулама</a:t>
                </a:r>
                <a:endParaRPr lang="sr-Latn-BA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r>
                  <a:rPr lang="sr-Cyrl-BA" b="1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endParaRPr lang="sr-Cyrl-BA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−1=2</m:t>
                    </m:r>
                  </m:oMath>
                </a14:m>
                <a:r>
                  <a:rPr lang="sr-Latn-BA" dirty="0"/>
                  <a:t>		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r>
                  <a:rPr lang="sr-Latn-BA" dirty="0"/>
                  <a:t>	</a:t>
                </a:r>
                <a:r>
                  <a:rPr lang="sr-Latn-BA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=15</m:t>
                    </m:r>
                  </m:oMath>
                </a14:m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r>
                  <a:rPr lang="sr-Cyrl-BA" dirty="0">
                    <a:solidFill>
                      <a:schemeClr val="accent1"/>
                    </a:solidFill>
                  </a:rPr>
                  <a:t>Формирамо правило одлучивања</a:t>
                </a:r>
                <a:r>
                  <a:rPr lang="sr-Latn-BA" dirty="0">
                    <a:solidFill>
                      <a:schemeClr val="accent1"/>
                    </a:solidFill>
                  </a:rPr>
                  <a:t>:</a:t>
                </a:r>
                <a:endParaRPr lang="sr-Cyrl-BA" dirty="0">
                  <a:solidFill>
                    <a:schemeClr val="accent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не треба одбацити ако је </a:t>
                </a:r>
                <a14:m>
                  <m:oMath xmlns:m="http://schemas.openxmlformats.org/officeDocument/2006/math">
                    <m:r>
                      <a:rPr lang="sr-Latn-BA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sr-Latn-BA" b="1" dirty="0">
                  <a:solidFill>
                    <a:schemeClr val="tx1"/>
                  </a:solidFill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sr-Latn-BA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sr-Cyrl-BA" b="1" dirty="0">
                    <a:solidFill>
                      <a:schemeClr val="tx1"/>
                    </a:solidFill>
                  </a:rPr>
                  <a:t> треба одбацити ако је</a:t>
                </a:r>
                <a:r>
                  <a:rPr lang="sr-Latn-BA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sr-Latn-BA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𝐅</m:t>
                    </m:r>
                    <m:r>
                      <a:rPr lang="sr-Cyrl-BA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𝟎𝟓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sr-Latn-BA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𝟔𝟖</m:t>
                    </m:r>
                    <m:r>
                      <a:rPr lang="sr-Latn-BA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90CF38-F3F8-4F63-8E70-547687EA14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1448" y="2428196"/>
                <a:ext cx="10909103" cy="4419971"/>
              </a:xfrm>
              <a:blipFill>
                <a:blip r:embed="rId2"/>
                <a:stretch>
                  <a:fillRect l="-335" t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/>
              <p:nvPr/>
            </p:nvSpPr>
            <p:spPr>
              <a:xfrm>
                <a:off x="7737986" y="3216051"/>
                <a:ext cx="430652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- број узорака)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(</a:t>
                </a:r>
                <a14:m>
                  <m:oMath xmlns:m="http://schemas.openxmlformats.org/officeDocument/2006/math">
                    <m:r>
                      <a:rPr lang="sr-Latn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sr-Cyrl-BA" dirty="0"/>
                  <a:t> - величина узорка)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15ED316-00DF-480B-8079-A634226F7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986" y="3216051"/>
                <a:ext cx="4306529" cy="923330"/>
              </a:xfrm>
              <a:prstGeom prst="rect">
                <a:avLst/>
              </a:prstGeom>
              <a:blipFill>
                <a:blip r:embed="rId3"/>
                <a:stretch>
                  <a:fillRect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983B124F-D166-4017-98A0-619DA99F28A3}"/>
              </a:ext>
            </a:extLst>
          </p:cNvPr>
          <p:cNvSpPr/>
          <p:nvPr/>
        </p:nvSpPr>
        <p:spPr>
          <a:xfrm>
            <a:off x="7344693" y="3491618"/>
            <a:ext cx="393291" cy="157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D7768159-9285-48FA-9A26-A4115D8E32B0}"/>
              </a:ext>
            </a:extLst>
          </p:cNvPr>
          <p:cNvSpPr/>
          <p:nvPr/>
        </p:nvSpPr>
        <p:spPr>
          <a:xfrm>
            <a:off x="1465007" y="3979420"/>
            <a:ext cx="157316" cy="123167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0BD89A3-EC1F-4702-833D-8BBBB2BCB88E}"/>
              </a:ext>
            </a:extLst>
          </p:cNvPr>
          <p:cNvCxnSpPr>
            <a:cxnSpLocks/>
          </p:cNvCxnSpPr>
          <p:nvPr/>
        </p:nvCxnSpPr>
        <p:spPr>
          <a:xfrm>
            <a:off x="2585884" y="4222638"/>
            <a:ext cx="1632154" cy="152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B1BBD7B-3470-4FB3-AC14-AAA061115B2E}"/>
              </a:ext>
            </a:extLst>
          </p:cNvPr>
          <p:cNvCxnSpPr>
            <a:cxnSpLocks/>
          </p:cNvCxnSpPr>
          <p:nvPr/>
        </p:nvCxnSpPr>
        <p:spPr>
          <a:xfrm>
            <a:off x="3131573" y="4537588"/>
            <a:ext cx="108646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ED8D6A-AD6E-4585-B0A8-CBCB1F00BA42}"/>
              </a:ext>
            </a:extLst>
          </p:cNvPr>
          <p:cNvCxnSpPr>
            <a:cxnSpLocks/>
          </p:cNvCxnSpPr>
          <p:nvPr/>
        </p:nvCxnSpPr>
        <p:spPr>
          <a:xfrm flipV="1">
            <a:off x="3451123" y="4739149"/>
            <a:ext cx="761999" cy="176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FD140FC-4E15-4C9E-8043-11E2798BF355}"/>
              </a:ext>
            </a:extLst>
          </p:cNvPr>
          <p:cNvSpPr txBox="1"/>
          <p:nvPr/>
        </p:nvSpPr>
        <p:spPr>
          <a:xfrm>
            <a:off x="474300" y="117618"/>
            <a:ext cx="10832797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+mj-lt"/>
              <a:buAutoNum type="arabicPeriod" startAt="3"/>
              <a:tabLst/>
              <a:defRPr/>
            </a:pP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F6A21D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КОРАК:</a:t>
            </a:r>
            <a:r>
              <a:rPr kumimoji="0" lang="sr-Cyrl-B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Формулисање правила на основу којих се врши закључивање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	Критична област код статистике </a:t>
            </a:r>
            <a:r>
              <a:rPr kumimoji="0" lang="sr-Latn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 – </a:t>
            </a:r>
            <a:r>
              <a:rPr kumimoji="0" lang="sr-Cyrl-B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теста се налази на десној страни</a:t>
            </a:r>
            <a:endParaRPr lang="en-US" dirty="0"/>
          </a:p>
        </p:txBody>
      </p:sp>
      <p:pic>
        <p:nvPicPr>
          <p:cNvPr id="25" name="Picture 24" descr="Diagram&#10;&#10;Description automatically generated">
            <a:extLst>
              <a:ext uri="{FF2B5EF4-FFF2-40B4-BE49-F238E27FC236}">
                <a16:creationId xmlns:a16="http://schemas.microsoft.com/office/drawing/2014/main" id="{1B34A2AB-50C1-4495-BC80-C028FB10ED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"/>
          <a:stretch/>
        </p:blipFill>
        <p:spPr>
          <a:xfrm>
            <a:off x="796412" y="925464"/>
            <a:ext cx="4670322" cy="14877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85FEF4-F148-4FE7-A72E-0D0978D6075A}"/>
                  </a:ext>
                </a:extLst>
              </p:cNvPr>
              <p:cNvSpPr txBox="1"/>
              <p:nvPr/>
            </p:nvSpPr>
            <p:spPr>
              <a:xfrm>
                <a:off x="5890698" y="1358103"/>
                <a:ext cx="3414038" cy="676166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sr-Cyrl-BA" b="1" dirty="0"/>
                  <a:t>Вриједност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𝜶</m:t>
                        </m:r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sr-Latn-BA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sr-Latn-BA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sub>
                    </m:sSub>
                  </m:oMath>
                </a14:m>
                <a:r>
                  <a:rPr lang="sr-Cyrl-BA" b="1" dirty="0"/>
                  <a:t> тражимо у таблицама </a:t>
                </a:r>
                <a:r>
                  <a:rPr lang="sr-Latn-BA" b="1" dirty="0"/>
                  <a:t>F – </a:t>
                </a:r>
                <a:r>
                  <a:rPr lang="sr-Cyrl-BA" b="1" dirty="0"/>
                  <a:t>распореда! </a:t>
                </a:r>
                <a:endParaRPr lang="en-US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785FEF4-F148-4FE7-A72E-0D0978D607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698" y="1358103"/>
                <a:ext cx="3414038" cy="676166"/>
              </a:xfrm>
              <a:prstGeom prst="rect">
                <a:avLst/>
              </a:prstGeom>
              <a:blipFill>
                <a:blip r:embed="rId5"/>
                <a:stretch>
                  <a:fillRect l="-1246" t="-3540" b="-11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093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25E6BCE-96C8-4755-8495-0F394069E5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49" y="104942"/>
            <a:ext cx="5536096" cy="6648116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BB647E12-FF56-4C8C-87BC-7B90BA5E5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631" y="150863"/>
            <a:ext cx="5155096" cy="660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47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7B20A9A-E116-4D72-AB16-027217378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95" y="36342"/>
            <a:ext cx="5035418" cy="66850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E58FC297-27A9-487F-A4DF-3A0D05E03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93" y="36342"/>
            <a:ext cx="5108925" cy="6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6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</p:spPr>
            <p:txBody>
              <a:bodyPr/>
              <a:lstStyle/>
              <a:p>
                <a:pPr marL="342900" marR="0" lvl="0" indent="-34290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Font typeface="+mj-lt"/>
                  <a:buAutoNum type="arabicPeriod" startAt="4"/>
                  <a:tabLst/>
                  <a:defRPr/>
                </a:pP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A21D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КОРАК: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 </a:t>
                </a:r>
                <a:r>
                  <a:rPr kumimoji="0" lang="sr-Cyrl-B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Одређивање реализоване вриједности статистике </a:t>
                </a:r>
                <a:r>
                  <a:rPr lang="sr-Latn-BA" b="1" dirty="0">
                    <a:solidFill>
                      <a:schemeClr val="tx1"/>
                    </a:solidFill>
                  </a:rPr>
                  <a:t>F – </a:t>
                </a:r>
                <a:r>
                  <a:rPr lang="sr-Cyrl-BA" b="1" dirty="0">
                    <a:solidFill>
                      <a:schemeClr val="tx1"/>
                    </a:solidFill>
                  </a:rPr>
                  <a:t>теста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9BAFB5"/>
                  </a:buClr>
                  <a:buSzTx/>
                  <a:buNone/>
                  <a:tabLst/>
                  <a:defRPr/>
                </a:pPr>
                <a:endParaRPr kumimoji="0" lang="sr-Cyrl-BA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  <a:p>
                <a:pPr marL="0" lvl="0" indent="0">
                  <a:buClr>
                    <a:srgbClr val="9BAFB5"/>
                  </a:buClr>
                  <a:buNone/>
                  <a:defRPr/>
                </a:pPr>
                <a14:m>
                  <m:oMath xmlns:m="http://schemas.openxmlformats.org/officeDocument/2006/math">
                    <m:r>
                      <a:rPr kumimoji="0" lang="sr-Cyrl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𝑭</m:t>
                    </m:r>
                    <m:r>
                      <a:rPr kumimoji="0" lang="sr-Latn-BA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sr-Latn-BA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kumimoji="0" lang="sr-Latn-BA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BA" sz="2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sr-Latn-BA" sz="28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den>
                    </m:f>
                  </m:oMath>
                </a14:m>
                <a:r>
                  <a:rPr kumimoji="0" lang="sr-Cyrl-B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orbel" panose="020B0503020204020204" pitchFamily="34" charset="0"/>
                  </a:rPr>
                  <a:t> </a:t>
                </a:r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B0CC28-E0A2-4834-A6F6-975E89E8D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380" y="258097"/>
                <a:ext cx="11533239" cy="2681748"/>
              </a:xfrm>
              <a:blipFill>
                <a:blip r:embed="rId2"/>
                <a:stretch>
                  <a:fillRect l="-423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/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kumimoji="0" lang="sr-Latn-BA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r>
                  <a:rPr lang="sr-Latn-BA" b="1" dirty="0"/>
                  <a:t> - </a:t>
                </a:r>
                <a:r>
                  <a:rPr lang="sr-Cyrl-BA" b="1" dirty="0"/>
                  <a:t>факторска варијанса</a:t>
                </a:r>
              </a:p>
              <a:p>
                <a:r>
                  <a:rPr lang="sr-Cyrl-BA" dirty="0"/>
                  <a:t>	Добијамо је као количник факторске суме квадрата (факторског варијабилитета – </a:t>
                </a:r>
                <a:r>
                  <a:rPr lang="sr-Latn-BA" dirty="0"/>
                  <a:t>Sa) </a:t>
                </a:r>
                <a:r>
                  <a:rPr lang="sr-Cyrl-BA" dirty="0"/>
                  <a:t>	и броја степени слободе факторске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sr-Cyrl-BA" dirty="0"/>
                  <a:t>).</a:t>
                </a:r>
              </a:p>
              <a:p>
                <a:endParaRPr lang="sr-Cyrl-BA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sz="1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b>
                        <m:r>
                          <a:rPr lang="sr-Latn-BA" sz="1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sr-Cyrl-BA" b="1" dirty="0"/>
                  <a:t> - резидуална варијанса</a:t>
                </a:r>
              </a:p>
              <a:p>
                <a:r>
                  <a:rPr lang="sr-Cyrl-BA" dirty="0"/>
                  <a:t>	Добијамо је као однос резидуалне суме квадрата (резидуалног варијабилитета – </a:t>
                </a:r>
                <a:r>
                  <a:rPr lang="sr-Latn-BA" dirty="0"/>
                  <a:t>Sr) </a:t>
                </a:r>
                <a:r>
                  <a:rPr lang="sr-Cyrl-BA" dirty="0"/>
                  <a:t>	и броја степени слободе резидуалне варијансе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sr-Latn-B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𝑟𝑛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sr-Latn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sr-Cyrl-BA" dirty="0"/>
                  <a:t> )</a:t>
                </a:r>
                <a:r>
                  <a:rPr lang="sr-Latn-BA" dirty="0"/>
                  <a:t>.</a:t>
                </a:r>
                <a:endParaRPr lang="sr-Cyrl-BA" dirty="0"/>
              </a:p>
              <a:p>
                <a:r>
                  <a:rPr lang="sr-Cyrl-BA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A51DECD-822A-408C-ACCA-CAB5472AC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239" y="796414"/>
                <a:ext cx="9124854" cy="2308324"/>
              </a:xfrm>
              <a:prstGeom prst="rect">
                <a:avLst/>
              </a:prstGeom>
              <a:blipFill>
                <a:blip r:embed="rId3"/>
                <a:stretch>
                  <a:fillRect t="-1852" r="-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072FCC-011B-47E0-80E7-1423471A00DA}"/>
              </a:ext>
            </a:extLst>
          </p:cNvPr>
          <p:cNvCxnSpPr>
            <a:cxnSpLocks/>
          </p:cNvCxnSpPr>
          <p:nvPr/>
        </p:nvCxnSpPr>
        <p:spPr>
          <a:xfrm flipV="1">
            <a:off x="1740310" y="1042219"/>
            <a:ext cx="648929" cy="235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D4EC946-459A-43DC-971B-91FBD609BACA}"/>
              </a:ext>
            </a:extLst>
          </p:cNvPr>
          <p:cNvCxnSpPr>
            <a:cxnSpLocks/>
          </p:cNvCxnSpPr>
          <p:nvPr/>
        </p:nvCxnSpPr>
        <p:spPr>
          <a:xfrm>
            <a:off x="1740310" y="1779638"/>
            <a:ext cx="678425" cy="3233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235273"/>
                  </p:ext>
                </p:extLst>
              </p:nvPr>
            </p:nvGraphicFramePr>
            <p:xfrm>
              <a:off x="487105" y="3086199"/>
              <a:ext cx="1121778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608894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5608894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kumimoji="0" lang="sr-Latn-BA" sz="18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</m:oMath>
                          </a14:m>
                          <a:r>
                            <a:rPr lang="sr-Latn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r-Latn-BA" sz="1800" b="1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sr-Latn-BA" sz="1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sub>
                              </m:sSub>
                            </m:oMath>
                          </a14:m>
                          <a:r>
                            <a:rPr lang="sr-Cyrl-BA" b="1" dirty="0"/>
                            <a:t> </a:t>
                          </a:r>
                          <a:endParaRPr 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3.313.560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=1.709,78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1.709,78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3−1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𝟖𝟓𝟒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𝟖𝟗</m:t>
                                </m:r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𝑟𝑛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=1.935,78−1.709,78=226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p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𝑖𝑗</m:t>
                                            </m:r>
                                          </m:sub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e>
                                    </m:nary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𝑆</m:t>
                                            </m:r>
                                          </m:e>
                                          <m:sup>
                                            <m:r>
                                              <a:rPr lang="sr-Latn-BA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∙</m:t>
                                        </m:r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=552.486−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3.148</m:t>
                                        </m:r>
                                      </m:e>
                                      <m:sup>
                                        <m:r>
                                          <a:rPr lang="sr-Latn-BA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=1.935,78</m:t>
                                </m:r>
                              </m:oMath>
                            </m:oMathPara>
                          </a14:m>
                          <a:endParaRPr lang="sr-Latn-BA" dirty="0"/>
                        </a:p>
                        <a:p>
                          <a:endParaRPr lang="sr-Latn-BA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  <m:sub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sub>
                                </m:sSub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226</m:t>
                                    </m:r>
                                  </m:num>
                                  <m:den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∙6</m:t>
                                    </m:r>
                                    <m:r>
                                      <a:rPr lang="sr-Latn-BA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lang="sr-Latn-BA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sr-Latn-BA" b="1" i="1" smtClean="0">
                                    <a:latin typeface="Cambria Math" panose="02040503050406030204" pitchFamily="18" charset="0"/>
                                  </a:rPr>
                                  <m:t>𝟎𝟕</m:t>
                                </m:r>
                              </m:oMath>
                            </m:oMathPara>
                          </a14:m>
                          <a:endParaRPr lang="sr-Latn-BA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1">
                <a:extLst>
                  <a:ext uri="{FF2B5EF4-FFF2-40B4-BE49-F238E27FC236}">
                    <a16:creationId xmlns:a16="http://schemas.microsoft.com/office/drawing/2014/main" id="{51E4453C-64BA-4EF7-AFD3-BE08188FF5F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235273"/>
                  </p:ext>
                </p:extLst>
              </p:nvPr>
            </p:nvGraphicFramePr>
            <p:xfrm>
              <a:off x="487105" y="3086199"/>
              <a:ext cx="11217788" cy="3513704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5608894">
                      <a:extLst>
                        <a:ext uri="{9D8B030D-6E8A-4147-A177-3AD203B41FA5}">
                          <a16:colId xmlns:a16="http://schemas.microsoft.com/office/drawing/2014/main" val="3708959089"/>
                        </a:ext>
                      </a:extLst>
                    </a:gridCol>
                    <a:gridCol w="5608894">
                      <a:extLst>
                        <a:ext uri="{9D8B030D-6E8A-4147-A177-3AD203B41FA5}">
                          <a16:colId xmlns:a16="http://schemas.microsoft.com/office/drawing/2014/main" val="3878821685"/>
                        </a:ext>
                      </a:extLst>
                    </a:gridCol>
                  </a:tblGrid>
                  <a:tr h="48391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9" t="-1266" r="-100217" b="-6329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100109" t="-1266" r="-217" b="-6329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6835104"/>
                      </a:ext>
                    </a:extLst>
                  </a:tr>
                  <a:tr h="302978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9" t="-16064" r="-100217" b="-4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109" t="-16064" r="-217" b="-4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966612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06287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DEFEA-D79D-4A29-B043-6DEC273A3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55639"/>
            <a:ext cx="10982632" cy="6253315"/>
          </a:xfrm>
        </p:spPr>
        <p:txBody>
          <a:bodyPr/>
          <a:lstStyle/>
          <a:p>
            <a:pPr marL="0" indent="0">
              <a:buNone/>
            </a:pPr>
            <a:r>
              <a:rPr lang="sr-Cyrl-BA" b="1" dirty="0"/>
              <a:t>Непознате параметре рачунамо преко радних табела:</a:t>
            </a:r>
            <a:endParaRPr lang="sr-Latn-BA" b="1" dirty="0"/>
          </a:p>
          <a:p>
            <a:pPr marL="0" indent="0">
              <a:buNone/>
            </a:pPr>
            <a:endParaRPr lang="sr-Cyrl-BA" b="1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sr-Latn-BA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D54755EC-0FBD-4BE7-8A2F-3BECC411AC1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223853"/>
                  </p:ext>
                </p:extLst>
              </p:nvPr>
            </p:nvGraphicFramePr>
            <p:xfrm>
              <a:off x="501445" y="1162636"/>
              <a:ext cx="8655752" cy="4096760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2163938">
                      <a:extLst>
                        <a:ext uri="{9D8B030D-6E8A-4147-A177-3AD203B41FA5}">
                          <a16:colId xmlns:a16="http://schemas.microsoft.com/office/drawing/2014/main" val="42628065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1098413471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4158026304"/>
                        </a:ext>
                      </a:extLst>
                    </a:gridCol>
                    <a:gridCol w="2163938">
                      <a:extLst>
                        <a:ext uri="{9D8B030D-6E8A-4147-A177-3AD203B41FA5}">
                          <a16:colId xmlns:a16="http://schemas.microsoft.com/office/drawing/2014/main" val="2072372032"/>
                        </a:ext>
                      </a:extLst>
                    </a:gridCol>
                  </a:tblGrid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dirty="0">
                              <a:latin typeface="Gill Sans MT (Body)"/>
                            </a:rPr>
                            <a:t>Становници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Gill Sans MT (Body)"/>
                            </a:rPr>
                            <a:t>III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7339244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1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6723724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2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167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3711855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3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171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173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4388775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4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168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170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6927854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5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192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169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65888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Cyrl-BA" b="1" dirty="0">
                              <a:latin typeface="Gill Sans MT (Body)"/>
                            </a:rPr>
                            <a:t>6</a:t>
                          </a:r>
                          <a:endParaRPr lang="en-US" b="1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186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165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sr-Latn-BA" dirty="0">
                              <a:latin typeface="Gill Sans MT (Body)"/>
                            </a:rPr>
                            <a:t>166</a:t>
                          </a:r>
                          <a:endParaRPr lang="en-US" dirty="0">
                            <a:latin typeface="Gill Sans MT (Body)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4862443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10448" r="-300845" b="-2223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1.132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1.006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2849927136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798529" r="-300845" b="-1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1.281.424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1.020.100 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1.012.036 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169153109"/>
                      </a:ext>
                    </a:extLst>
                  </a:tr>
                  <a:tr h="4096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2" t="-911940" r="-300845" b="-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188,67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168,33</a:t>
                          </a:r>
                        </a:p>
                      </a:txBody>
                      <a:tcPr marL="7620" marR="7620" marT="7620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Gill Sans MT (Body)"/>
                            </a:rPr>
                            <a:t>167,67</a:t>
                          </a:r>
                        </a:p>
                      </a:txBody>
                      <a:tcPr marL="7620" marR="7620" marT="7620" marB="0" anchor="ctr"/>
                    </a:tc>
                    <a:extLst>
                      <a:ext uri="{0D108BD9-81ED-4DB2-BD59-A6C34878D82A}">
                        <a16:rowId xmlns:a16="http://schemas.microsoft.com/office/drawing/2014/main" val="136362905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9E55A1D-B66D-4C68-B378-3D07617B4CF1}"/>
              </a:ext>
            </a:extLst>
          </p:cNvPr>
          <p:cNvSpPr txBox="1"/>
          <p:nvPr/>
        </p:nvSpPr>
        <p:spPr>
          <a:xfrm>
            <a:off x="9238830" y="3686530"/>
            <a:ext cx="2163614" cy="1572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dirty="0">
                <a:latin typeface="Gill Sans MT (Body)"/>
              </a:rPr>
              <a:t>УКУПНО:</a:t>
            </a:r>
          </a:p>
          <a:p>
            <a:pPr>
              <a:lnSpc>
                <a:spcPct val="150000"/>
              </a:lnSpc>
            </a:pPr>
            <a:r>
              <a:rPr lang="sr-Cyrl-BA" b="1" dirty="0">
                <a:latin typeface="Gill Sans MT (Body)"/>
              </a:rPr>
              <a:t>3.148</a:t>
            </a:r>
          </a:p>
          <a:p>
            <a:pPr>
              <a:lnSpc>
                <a:spcPct val="150000"/>
              </a:lnSpc>
            </a:pPr>
            <a:r>
              <a:rPr lang="sr-Cyrl-BA" b="1" dirty="0">
                <a:latin typeface="Gill Sans MT (Body)"/>
              </a:rPr>
              <a:t>3.313.560</a:t>
            </a:r>
          </a:p>
          <a:p>
            <a:pPr>
              <a:lnSpc>
                <a:spcPct val="150000"/>
              </a:lnSpc>
            </a:pPr>
            <a:r>
              <a:rPr lang="sr-Cyrl-BA" b="1" dirty="0">
                <a:latin typeface="Gill Sans MT (Body)"/>
              </a:rPr>
              <a:t>174,78</a:t>
            </a:r>
          </a:p>
        </p:txBody>
      </p:sp>
    </p:spTree>
    <p:extLst>
      <p:ext uri="{BB962C8B-B14F-4D97-AF65-F5344CB8AC3E}">
        <p14:creationId xmlns:p14="http://schemas.microsoft.com/office/powerpoint/2010/main" val="2580828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r-Cyrl-BA" b="1" dirty="0"/>
                  <a:t>За рачунање</a:t>
                </a:r>
                <a:r>
                  <a:rPr lang="sr-Cyrl-BA" sz="2400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sr-Latn-BA" sz="2400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sr-Latn-BA" sz="2400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sr-Latn-BA" sz="24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𝒊𝒋</m:t>
                                </m:r>
                              </m:sub>
                              <m:sup>
                                <m:r>
                                  <a:rPr lang="sr-Latn-BA" sz="24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bSup>
                          </m:e>
                        </m:nary>
                      </m:e>
                    </m:nary>
                  </m:oMath>
                </a14:m>
                <a:r>
                  <a:rPr lang="sr-Cyrl-BA" sz="2400" b="1" dirty="0"/>
                  <a:t> </a:t>
                </a:r>
                <a:r>
                  <a:rPr lang="sr-Cyrl-BA" b="1" dirty="0"/>
                  <a:t>користимо сљедећу табелу: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F29551-B7BE-4FE7-B90D-978630847F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25" y="247771"/>
                <a:ext cx="6800570" cy="666630"/>
              </a:xfrm>
              <a:blipFill>
                <a:blip r:embed="rId2"/>
                <a:stretch>
                  <a:fillRect l="-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FE1CAC-A268-4AC0-8651-A02B7DF13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580691"/>
              </p:ext>
            </p:extLst>
          </p:nvPr>
        </p:nvGraphicFramePr>
        <p:xfrm>
          <a:off x="765779" y="1263978"/>
          <a:ext cx="6661716" cy="338814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65429">
                  <a:extLst>
                    <a:ext uri="{9D8B030D-6E8A-4147-A177-3AD203B41FA5}">
                      <a16:colId xmlns:a16="http://schemas.microsoft.com/office/drawing/2014/main" val="4218254805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2133814108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1845015880"/>
                    </a:ext>
                  </a:extLst>
                </a:gridCol>
                <a:gridCol w="1665429">
                  <a:extLst>
                    <a:ext uri="{9D8B030D-6E8A-4147-A177-3AD203B41FA5}">
                      <a16:colId xmlns:a16="http://schemas.microsoft.com/office/drawing/2014/main" val="3049135514"/>
                    </a:ext>
                  </a:extLst>
                </a:gridCol>
              </a:tblGrid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dirty="0"/>
                        <a:t>Становници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14625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1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32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400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251741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2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889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8218607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3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241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29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929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31659376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4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35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721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900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16359359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5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36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864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28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72880577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sr-Cyrl-BA" sz="1600" b="1" dirty="0">
                          <a:latin typeface="Gill Sans MT (Body)"/>
                        </a:rPr>
                        <a:t>6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34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596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225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27</a:t>
                      </a:r>
                      <a:r>
                        <a:rPr lang="sr-Latn-B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556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27396130"/>
                  </a:ext>
                </a:extLst>
              </a:tr>
              <a:tr h="423518"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latin typeface="Gill Sans MT (Body)"/>
                        </a:rPr>
                        <a:t>Σ</a:t>
                      </a:r>
                      <a:endParaRPr lang="en-US" sz="1600" b="1" dirty="0">
                        <a:latin typeface="Gill Sans MT (Body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213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706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170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040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168</a:t>
                      </a:r>
                      <a:r>
                        <a:rPr lang="sr-Latn-B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.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 (Body)"/>
                        </a:rPr>
                        <a:t>740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605094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/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r-Latn-BA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r-Latn-BA" sz="18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r-Latn-BA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BA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sr-Latn-BA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  <m:sup>
                                  <m:r>
                                    <a:rPr lang="sr-Latn-BA" sz="1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=213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706+170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040+168</m:t>
                          </m:r>
                          <m:r>
                            <a:rPr lang="sr-Latn-BA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0" i="1">
                              <a:latin typeface="Cambria Math" panose="02040503050406030204" pitchFamily="18" charset="0"/>
                            </a:rPr>
                            <m:t>740</m:t>
                          </m:r>
                          <m:r>
                            <a:rPr lang="sr-Latn-BA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𝟓𝟓𝟐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sr-Latn-BA" b="1" i="1">
                              <a:latin typeface="Cambria Math" panose="02040503050406030204" pitchFamily="18" charset="0"/>
                            </a:rPr>
                            <m:t>𝟒𝟖𝟔</m:t>
                          </m:r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  <a:p>
                <a:endParaRPr lang="en-US" b="1" dirty="0">
                  <a:solidFill>
                    <a:srgbClr val="00000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4B4129-52FB-466B-9D00-A53EC5CE0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79" y="5001699"/>
                <a:ext cx="6800570" cy="14367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3001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1051</TotalTime>
  <Words>968</Words>
  <Application>Microsoft Office PowerPoint</Application>
  <PresentationFormat>Widescreen</PresentationFormat>
  <Paragraphs>255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Corbel</vt:lpstr>
      <vt:lpstr>Gill Sans</vt:lpstr>
      <vt:lpstr>Gill Sans MT</vt:lpstr>
      <vt:lpstr>Gill Sans MT (Body)</vt:lpstr>
      <vt:lpstr>Parcel</vt:lpstr>
      <vt:lpstr>АНАЛИЗА ВАРИЈАНСЕ (АНОВА)</vt:lpstr>
      <vt:lpstr>PowerPoint Presentation</vt:lpstr>
      <vt:lpstr>да ли се посматрана подручја значајно разликују по утицају на висину становника?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Која подручја се статистички значајно разликују по утицају на висину?</vt:lpstr>
      <vt:lpstr>PowerPoint Presentation</vt:lpstr>
      <vt:lpstr>PowerPoint Presentation</vt:lpstr>
      <vt:lpstr>ЗАДАТАК ЗА ВЈЕЖБУ</vt:lpstr>
      <vt:lpstr>ХВАЛА НА ПАЖЊИ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АНАЛИЗА ВАРИЈАНСЕ (АНОВА)</dc:title>
  <dc:creator>Marić, Milica</dc:creator>
  <cp:lastModifiedBy>Marić, Milica</cp:lastModifiedBy>
  <cp:revision>46</cp:revision>
  <dcterms:created xsi:type="dcterms:W3CDTF">2022-04-23T08:43:07Z</dcterms:created>
  <dcterms:modified xsi:type="dcterms:W3CDTF">2022-04-26T06:26:31Z</dcterms:modified>
</cp:coreProperties>
</file>