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83" r:id="rId12"/>
    <p:sldId id="284" r:id="rId13"/>
    <p:sldId id="266" r:id="rId14"/>
    <p:sldId id="267" r:id="rId15"/>
    <p:sldId id="268" r:id="rId16"/>
    <p:sldId id="269" r:id="rId17"/>
    <p:sldId id="270" r:id="rId18"/>
    <p:sldId id="280" r:id="rId19"/>
    <p:sldId id="271" r:id="rId20"/>
    <p:sldId id="282" r:id="rId21"/>
    <p:sldId id="279" r:id="rId22"/>
    <p:sldId id="281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ć, Milica" initials="MM" lastIdx="1" clrIdx="0">
    <p:extLst>
      <p:ext uri="{19B8F6BF-5375-455C-9EA6-DF929625EA0E}">
        <p15:presenceInfo xmlns:p15="http://schemas.microsoft.com/office/powerpoint/2012/main" userId="Marić, Mil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6"/>
    <p:restoredTop sz="94609"/>
  </p:normalViewPr>
  <p:slideViewPr>
    <p:cSldViewPr snapToGrid="0">
      <p:cViewPr varScale="1">
        <p:scale>
          <a:sx n="151" d="100"/>
          <a:sy n="151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Kretanje vitalnog indeksa u Republici Srpskoj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VI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Sheet1!$D$4:$D$24</c:f>
              <c:numCache>
                <c:formatCode>0.00</c:formatCode>
                <c:ptCount val="21"/>
                <c:pt idx="0">
                  <c:v>81.128734216199575</c:v>
                </c:pt>
                <c:pt idx="1">
                  <c:v>81.24140039749274</c:v>
                </c:pt>
                <c:pt idx="2">
                  <c:v>74.786262860455011</c:v>
                </c:pt>
                <c:pt idx="3">
                  <c:v>79.534461910519951</c:v>
                </c:pt>
                <c:pt idx="4">
                  <c:v>71.468966492294641</c:v>
                </c:pt>
                <c:pt idx="5">
                  <c:v>75.535145544774466</c:v>
                </c:pt>
                <c:pt idx="6">
                  <c:v>76.972776769509991</c:v>
                </c:pt>
                <c:pt idx="7">
                  <c:v>75.068432344455132</c:v>
                </c:pt>
                <c:pt idx="8">
                  <c:v>70.002928686484111</c:v>
                </c:pt>
                <c:pt idx="9">
                  <c:v>72.32531168454625</c:v>
                </c:pt>
                <c:pt idx="10">
                  <c:v>68.035484332522529</c:v>
                </c:pt>
                <c:pt idx="11">
                  <c:v>64.785897702824627</c:v>
                </c:pt>
                <c:pt idx="12">
                  <c:v>62.135599973437813</c:v>
                </c:pt>
                <c:pt idx="13">
                  <c:v>67.659269863994282</c:v>
                </c:pt>
                <c:pt idx="14">
                  <c:v>63.690922730682672</c:v>
                </c:pt>
                <c:pt idx="15">
                  <c:v>64.810675336991125</c:v>
                </c:pt>
                <c:pt idx="16">
                  <c:v>61.494595849081627</c:v>
                </c:pt>
                <c:pt idx="17">
                  <c:v>55.246652997225908</c:v>
                </c:pt>
                <c:pt idx="18">
                  <c:v>48.805388906430899</c:v>
                </c:pt>
                <c:pt idx="19">
                  <c:v>56.06591649757118</c:v>
                </c:pt>
                <c:pt idx="20">
                  <c:v>68.914717204619478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7-AE45-9E28-46B9C8D61B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260368"/>
        <c:axId val="756262080"/>
      </c:lineChart>
      <c:catAx>
        <c:axId val="75626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262080"/>
        <c:crosses val="autoZero"/>
        <c:auto val="1"/>
        <c:lblAlgn val="ctr"/>
        <c:lblOffset val="100"/>
        <c:noMultiLvlLbl val="0"/>
      </c:catAx>
      <c:valAx>
        <c:axId val="75626208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2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1AAF-3113-40E9-9777-B904203DEE3C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62EE-8F04-4C6D-B247-84DE2682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7202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1634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175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675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0712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027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1066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637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733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2234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3E7C812-BEF2-4F6C-B22F-A8ADF120CD58}" type="datetimeFigureOut">
              <a:rPr lang="sr-Latn-BA" smtClean="0"/>
              <a:t>28.10.24.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ECBA49A-E36F-407B-99A2-0F9F42AAB45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490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zs.rs.ba/front/article/4840/" TargetMode="External"/><Relationship Id="rId2" Type="http://schemas.openxmlformats.org/officeDocument/2006/relationships/hyperlink" Target="https://www.rzs.rs.ba/front/article/6546/?left_mi=None&amp;up_mi=&amp;add=Non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6142-79FC-ED31-C23F-2E862B053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KRETANJE STANOVNIŠTVA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DC28D98-05EC-9A12-C5B9-50BDE98F8C8B}"/>
              </a:ext>
            </a:extLst>
          </p:cNvPr>
          <p:cNvSpPr txBox="1">
            <a:spLocks/>
          </p:cNvSpPr>
          <p:nvPr/>
        </p:nvSpPr>
        <p:spPr>
          <a:xfrm>
            <a:off x="4212645" y="5243195"/>
            <a:ext cx="3766710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/>
              <a:t>Milica Marić, ma</a:t>
            </a:r>
          </a:p>
          <a:p>
            <a:r>
              <a:rPr lang="sr-Latn-BA" sz="2400"/>
              <a:t>milica.maric@ef.unibl.org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86379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71759-DC66-9AAE-49A0-4AFAD5B0A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/>
                  <a:t>Apsolutni prirodni priraštaj </a:t>
                </a:r>
                <a:r>
                  <a:rPr lang="sr-Latn-BA" sz="2000" dirty="0"/>
                  <a:t>u RS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=9.254−16.664=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𝟒𝟏𝟎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prirodnog priraštaja </a:t>
                </a:r>
                <a:r>
                  <a:rPr lang="sr-Latn-BA" sz="2000" dirty="0"/>
                  <a:t>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2020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7.410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1.126.735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71759-DC66-9AAE-49A0-4AFAD5B0A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  <a:blipFill>
                <a:blip r:embed="rId2"/>
                <a:stretch>
                  <a:fillRect l="-596" t="-71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83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25F0-2F1D-72AE-6CCC-CC297A4C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342900"/>
            <a:ext cx="11398828" cy="600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b) Dati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bazni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o </a:t>
            </a:r>
            <a:r>
              <a:rPr lang="en-US" dirty="0" err="1"/>
              <a:t>kretanju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živorođenih</a:t>
            </a:r>
            <a:r>
              <a:rPr lang="en-US" dirty="0"/>
              <a:t>, </a:t>
            </a:r>
            <a:r>
              <a:rPr lang="en-US" dirty="0" err="1"/>
              <a:t>umrlih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populacije</a:t>
            </a:r>
            <a:r>
              <a:rPr lang="en-US" dirty="0"/>
              <a:t> u 2023</a:t>
            </a:r>
            <a:r>
              <a:rPr lang="sr-Cyrl-RS" dirty="0"/>
              <a:t>. </a:t>
            </a:r>
            <a:r>
              <a:rPr lang="en-US" dirty="0"/>
              <a:t>(2019=100)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Izračunati</a:t>
            </a:r>
            <a:r>
              <a:rPr lang="en-US" dirty="0"/>
              <a:t>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prirodnog</a:t>
            </a:r>
            <a:r>
              <a:rPr lang="en-US" dirty="0"/>
              <a:t> </a:t>
            </a:r>
            <a:r>
              <a:rPr lang="en-US" dirty="0" err="1"/>
              <a:t>priraštaja</a:t>
            </a:r>
            <a:r>
              <a:rPr lang="en-US" dirty="0"/>
              <a:t> u 2023. </a:t>
            </a:r>
            <a:r>
              <a:rPr lang="en-US" dirty="0" err="1"/>
              <a:t>godini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2895F-EAA3-329B-CFD3-F22CDF8F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56720"/>
              </p:ext>
            </p:extLst>
          </p:nvPr>
        </p:nvGraphicFramePr>
        <p:xfrm>
          <a:off x="774699" y="854749"/>
          <a:ext cx="6436592" cy="167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046">
                  <a:extLst>
                    <a:ext uri="{9D8B030D-6E8A-4147-A177-3AD203B41FA5}">
                      <a16:colId xmlns:a16="http://schemas.microsoft.com/office/drawing/2014/main" val="478491398"/>
                    </a:ext>
                  </a:extLst>
                </a:gridCol>
                <a:gridCol w="3948546">
                  <a:extLst>
                    <a:ext uri="{9D8B030D-6E8A-4147-A177-3AD203B41FA5}">
                      <a16:colId xmlns:a16="http://schemas.microsoft.com/office/drawing/2014/main" val="2383184539"/>
                    </a:ext>
                  </a:extLst>
                </a:gridCol>
              </a:tblGrid>
              <a:tr h="5770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Bazni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indeks</a:t>
                      </a:r>
                      <a:r>
                        <a:rPr lang="en-US" dirty="0"/>
                        <a:t> u 2023. (2019=100)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1752"/>
                  </a:ext>
                </a:extLst>
              </a:tr>
              <a:tr h="329755">
                <a:tc>
                  <a:txBody>
                    <a:bodyPr/>
                    <a:lstStyle/>
                    <a:p>
                      <a:r>
                        <a:rPr lang="en-US" dirty="0" err="1"/>
                        <a:t>Živorođeni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25306"/>
                  </a:ext>
                </a:extLst>
              </a:tr>
              <a:tr h="329755">
                <a:tc>
                  <a:txBody>
                    <a:bodyPr/>
                    <a:lstStyle/>
                    <a:p>
                      <a:r>
                        <a:rPr lang="en-US" dirty="0" err="1"/>
                        <a:t>Umrli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41375"/>
                  </a:ext>
                </a:extLst>
              </a:tr>
              <a:tr h="329755">
                <a:tc>
                  <a:txBody>
                    <a:bodyPr/>
                    <a:lstStyle/>
                    <a:p>
                      <a:r>
                        <a:rPr lang="en-US" dirty="0" err="1"/>
                        <a:t>Populacija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90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94887-0141-2F9A-A3F8-7043D56078EE}"/>
                  </a:ext>
                </a:extLst>
              </p:cNvPr>
              <p:cNvSpPr txBox="1"/>
              <p:nvPr/>
            </p:nvSpPr>
            <p:spPr>
              <a:xfrm>
                <a:off x="477982" y="3515642"/>
                <a:ext cx="7710054" cy="260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=9.375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1,01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∙0,99∙1,03∙0,97∙</m:t>
                      </m:r>
                      <m:r>
                        <a:rPr lang="sr-Cyrl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1,004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𝟒𝟎𝟑</m:t>
                      </m:r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=15.059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0,93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∙1,05∙1,01∙1,02∙</m:t>
                      </m:r>
                      <m:r>
                        <a:rPr lang="sr-Cyrl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0,866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𝟏𝟏𝟗</m:t>
                      </m:r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=1.162.164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∙0,99∙0,98∙1,01∙1,02∙0,97</m:t>
                      </m:r>
                      <m:r>
                        <a:rPr lang="sr-Cyrl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𝟏𝟑𝟑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Cyrl-R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𝟕𝟎𝟓</m:t>
                      </m:r>
                    </m:oMath>
                  </m:oMathPara>
                </a14:m>
                <a:endParaRPr lang="sr-Cyrl-RS" b="1" dirty="0"/>
              </a:p>
              <a:p>
                <a:pPr marL="0" indent="0">
                  <a:buNone/>
                </a:pPr>
                <a:endParaRPr lang="sr-Cyrl-RS" b="1" dirty="0"/>
              </a:p>
              <a:p>
                <a:pPr marL="0" indent="0">
                  <a:buNone/>
                </a:pPr>
                <a:endParaRPr lang="sr-Cyrl-R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sr-Cyrl-R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202</m:t>
                              </m:r>
                              <m:r>
                                <a:rPr lang="sr-Cyrl-R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202</m:t>
                              </m:r>
                              <m:r>
                                <a:rPr lang="sr-Cyrl-R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  <m:r>
                        <a:rPr lang="sr-Cyrl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</m:t>
                          </m:r>
                          <m:r>
                            <a:rPr lang="sr-Cyrl-R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403</m:t>
                          </m:r>
                          <m: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sr-Cyrl-R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13.119</m:t>
                          </m:r>
                        </m:num>
                        <m:den>
                          <m:r>
                            <a:rPr lang="sr-Cyrl-R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1.133.705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R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Cyrl-R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R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sz="1800" b="1" dirty="0"/>
              </a:p>
              <a:p>
                <a:pPr marL="0" indent="0">
                  <a:buNone/>
                </a:pPr>
                <a:endParaRPr lang="sr-Cyrl-R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94887-0141-2F9A-A3F8-7043D560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" y="3515642"/>
                <a:ext cx="7710054" cy="2604046"/>
              </a:xfrm>
              <a:prstGeom prst="rect">
                <a:avLst/>
              </a:prstGeom>
              <a:blipFill>
                <a:blip r:embed="rId2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7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EC72B-6F51-1067-BFB5-9336BD16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83" t="26383" r="25490" b="33250"/>
          <a:stretch/>
        </p:blipFill>
        <p:spPr>
          <a:xfrm>
            <a:off x="1345231" y="863600"/>
            <a:ext cx="9501533" cy="4956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1D37-B294-0D8A-1408-4586D7409DBF}"/>
              </a:ext>
            </a:extLst>
          </p:cNvPr>
          <p:cNvSpPr txBox="1"/>
          <p:nvPr/>
        </p:nvSpPr>
        <p:spPr>
          <a:xfrm>
            <a:off x="1345233" y="5994400"/>
            <a:ext cx="10707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200" dirty="0"/>
              <a:t>Izvor: Statistički godišnjak Republike Srpske, 2023. https://www.rzs.rs.ba/front/article/6210/?left_mi=None&amp;add=None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9CA4C-23B7-697C-7D95-9E822F7867D9}"/>
              </a:ext>
            </a:extLst>
          </p:cNvPr>
          <p:cNvSpPr txBox="1"/>
          <p:nvPr/>
        </p:nvSpPr>
        <p:spPr>
          <a:xfrm>
            <a:off x="2042745" y="227563"/>
            <a:ext cx="810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Kretanje</a:t>
            </a:r>
            <a:r>
              <a:rPr lang="en-US" sz="2400" b="1" dirty="0"/>
              <a:t> </a:t>
            </a:r>
            <a:r>
              <a:rPr lang="en-US" sz="2400" b="1" dirty="0" err="1"/>
              <a:t>prirodnog</a:t>
            </a:r>
            <a:r>
              <a:rPr lang="en-US" sz="2400" b="1" dirty="0"/>
              <a:t> </a:t>
            </a:r>
            <a:r>
              <a:rPr lang="en-US" sz="2400" b="1" dirty="0" err="1"/>
              <a:t>priraštaja</a:t>
            </a:r>
            <a:r>
              <a:rPr lang="en-US" sz="2400" b="1" dirty="0"/>
              <a:t> u </a:t>
            </a:r>
            <a:r>
              <a:rPr lang="en-US" sz="2400" b="1" dirty="0" err="1"/>
              <a:t>Republici</a:t>
            </a:r>
            <a:r>
              <a:rPr lang="en-US" sz="2400" b="1" dirty="0"/>
              <a:t> </a:t>
            </a:r>
            <a:r>
              <a:rPr lang="en-US" sz="2400" b="1" dirty="0" err="1"/>
              <a:t>Srpskoj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991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C6D75-7B20-BFD0-0AC2-F692DF39A362}"/>
              </a:ext>
            </a:extLst>
          </p:cNvPr>
          <p:cNvSpPr txBox="1"/>
          <p:nvPr/>
        </p:nvSpPr>
        <p:spPr>
          <a:xfrm>
            <a:off x="2018805" y="6430074"/>
            <a:ext cx="10707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200" dirty="0"/>
              <a:t>Izvor: United Nations, World Population Prospects 2024 https://population.un.org/wpp/Download/Standard/MostUsed/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4CF3-8402-408F-636C-2D15A078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82" y="289426"/>
            <a:ext cx="9517641" cy="6054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AFF50-ADEA-B3F2-52F6-6EFD891BA640}"/>
              </a:ext>
            </a:extLst>
          </p:cNvPr>
          <p:cNvSpPr txBox="1"/>
          <p:nvPr/>
        </p:nvSpPr>
        <p:spPr>
          <a:xfrm>
            <a:off x="228462" y="443806"/>
            <a:ext cx="15172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/>
              <a:t>Procjene</a:t>
            </a:r>
            <a:r>
              <a:rPr lang="en-150" sz="2000" b="1"/>
              <a:t> </a:t>
            </a:r>
            <a:r>
              <a:rPr lang="en-US" sz="2000" b="1" dirty="0"/>
              <a:t>stope</a:t>
            </a:r>
            <a:r>
              <a:rPr lang="en-150" sz="2000" b="1"/>
              <a:t> </a:t>
            </a:r>
            <a:r>
              <a:rPr lang="en-US" sz="2000" b="1" dirty="0" err="1"/>
              <a:t>prirodnog</a:t>
            </a:r>
            <a:r>
              <a:rPr lang="en-150" sz="2000" b="1"/>
              <a:t> </a:t>
            </a:r>
            <a:r>
              <a:rPr lang="en-US" sz="2000" b="1" dirty="0" err="1"/>
              <a:t>priraštaja</a:t>
            </a:r>
            <a:r>
              <a:rPr lang="en-150" sz="2000" b="1"/>
              <a:t> </a:t>
            </a:r>
            <a:r>
              <a:rPr lang="en-US" sz="2000" b="1" dirty="0"/>
              <a:t>u</a:t>
            </a:r>
            <a:r>
              <a:rPr lang="en-150" sz="2000" b="1"/>
              <a:t> </a:t>
            </a:r>
            <a:r>
              <a:rPr lang="en-US" sz="2000" b="1" dirty="0"/>
              <a:t>2</a:t>
            </a:r>
            <a:r>
              <a:rPr lang="en-150" sz="2000" b="1"/>
              <a:t>0</a:t>
            </a:r>
            <a:r>
              <a:rPr lang="en-US" sz="2000" b="1" dirty="0"/>
              <a:t>23.</a:t>
            </a:r>
            <a:r>
              <a:rPr lang="en-150" sz="2000" b="1"/>
              <a:t> </a:t>
            </a:r>
            <a:r>
              <a:rPr lang="en-US" sz="2000" b="1" dirty="0"/>
              <a:t>(</a:t>
            </a:r>
            <a:r>
              <a:rPr lang="en-US" sz="2000" b="1" dirty="0" err="1">
                <a:sym typeface="Wingdings" panose="05000000000000000000" pitchFamily="2" charset="2"/>
              </a:rPr>
              <a:t>promili</a:t>
            </a:r>
            <a:r>
              <a:rPr lang="en-US" sz="2000" b="1" dirty="0">
                <a:sym typeface="Wingdings" panose="05000000000000000000" pitchFamily="2" charset="2"/>
              </a:rPr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8216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0530-AAA5-F27F-4C5F-78739C96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87" y="412954"/>
            <a:ext cx="8857116" cy="1616278"/>
          </a:xfrm>
        </p:spPr>
        <p:txBody>
          <a:bodyPr/>
          <a:lstStyle/>
          <a:p>
            <a:r>
              <a:rPr lang="sr-Latn-BA" b="1" dirty="0"/>
              <a:t>PROSTORNO KRETANJE STANOVNIŠTVA </a:t>
            </a:r>
            <a:br>
              <a:rPr lang="sr-Latn-BA" dirty="0"/>
            </a:br>
            <a:r>
              <a:rPr lang="sr-Latn-BA" b="1" dirty="0">
                <a:solidFill>
                  <a:schemeClr val="accent1"/>
                </a:solidFill>
              </a:rPr>
              <a:t>MIGRACIJE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64CDFC-55D6-406C-B837-47D55966A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690" y="2623296"/>
                <a:ext cx="10338620" cy="38217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/>
                  <a:t>Migracioni saldo</a:t>
                </a:r>
                <a:r>
                  <a:rPr lang="sr-Latn-BA" sz="2000" dirty="0"/>
                  <a:t> predstavlja razliku između broja imigranata i emigranata na jednom području: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migracionog salda </a:t>
                </a:r>
                <a:r>
                  <a:rPr lang="sr-Latn-BA" sz="2000" dirty="0"/>
                  <a:t>predstavlja odnos između migracionog salda i prosječnog broja stanovnika: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64CDFC-55D6-406C-B837-47D55966A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690" y="2623296"/>
                <a:ext cx="10338620" cy="3821750"/>
              </a:xfrm>
              <a:blipFill>
                <a:blip r:embed="rId2"/>
                <a:stretch>
                  <a:fillRect l="-590" t="-79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74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5432-ED48-7BC9-5994-899BBE3B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8193"/>
            <a:ext cx="7729728" cy="1188720"/>
          </a:xfrm>
        </p:spPr>
        <p:txBody>
          <a:bodyPr/>
          <a:lstStyle/>
          <a:p>
            <a:r>
              <a:rPr lang="sr-Latn-BA" dirty="0"/>
              <a:t>Zadatak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8FBC-3635-FE22-A33C-6DEE231A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398" y="1553833"/>
            <a:ext cx="8072096" cy="5304167"/>
          </a:xfrm>
        </p:spPr>
        <p:txBody>
          <a:bodyPr/>
          <a:lstStyle/>
          <a:p>
            <a:pPr marL="0" indent="0">
              <a:buNone/>
            </a:pPr>
            <a:r>
              <a:rPr lang="sr-Latn-BA" dirty="0"/>
              <a:t>Dati su podaci o kretanju lančanih indeksa unutrašnjih imigracija, emigracija i prosječnog stanja populacije za grad Banjaluku u periodu od 2016. do 2021. godine: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Poznati su još i sljedeći podaci: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Izračunati migracioni saldo i stopu migracionog salda u 2021. godini.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5E1FE0-9CC9-5FE7-10B8-91676E6F2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49869"/>
              </p:ext>
            </p:extLst>
          </p:nvPr>
        </p:nvGraphicFramePr>
        <p:xfrm>
          <a:off x="2422798" y="2233380"/>
          <a:ext cx="8128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591527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9568752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847518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807808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545253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32848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7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Imigracija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Emigracija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8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95182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44A5BE-9340-F97A-C429-64AA86C80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02717"/>
              </p:ext>
            </p:extLst>
          </p:nvPr>
        </p:nvGraphicFramePr>
        <p:xfrm>
          <a:off x="2422798" y="4308364"/>
          <a:ext cx="487024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39">
                  <a:extLst>
                    <a:ext uri="{9D8B030D-6E8A-4147-A177-3AD203B41FA5}">
                      <a16:colId xmlns:a16="http://schemas.microsoft.com/office/drawing/2014/main" val="3652988317"/>
                    </a:ext>
                  </a:extLst>
                </a:gridCol>
                <a:gridCol w="3141407">
                  <a:extLst>
                    <a:ext uri="{9D8B030D-6E8A-4147-A177-3AD203B41FA5}">
                      <a16:colId xmlns:a16="http://schemas.microsoft.com/office/drawing/2014/main" val="3051247272"/>
                    </a:ext>
                  </a:extLst>
                </a:gridCol>
              </a:tblGrid>
              <a:tr h="34365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Broj u 2016. godini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27537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r>
                        <a:rPr lang="sr-Latn-BA" dirty="0"/>
                        <a:t>Imigranti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1.572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74114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r>
                        <a:rPr lang="sr-Latn-BA" dirty="0"/>
                        <a:t>Emigranti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64586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800" dirty="0"/>
                        <a:t>182.848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4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3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F7628D2-407A-94F5-9942-858DFE5A0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4173" y="545690"/>
                <a:ext cx="10545098" cy="5766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imigranata</a:t>
                </a:r>
                <a:r>
                  <a:rPr lang="sr-Latn-BA" sz="2000" dirty="0"/>
                  <a:t>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=1.572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∙0,99∙1,02∙1,0∙0,96=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𝟒𝟗𝟑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emigranata</a:t>
                </a:r>
                <a:r>
                  <a:rPr lang="sr-Latn-BA" sz="2000" dirty="0"/>
                  <a:t>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=938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1,03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∙1,01∙0,99∙0,98∙1,04=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𝟗𝟖𝟓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Prosječan broj stanovnika</a:t>
                </a:r>
                <a:r>
                  <a:rPr lang="sr-Latn-BA" sz="2000" dirty="0"/>
                  <a:t>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=182.848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∙1,01∙0,99∙1,02∙1,01∙0,97=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𝟖𝟎𝟑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F7628D2-407A-94F5-9942-858DFE5A0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4173" y="545690"/>
                <a:ext cx="10545098" cy="5766620"/>
              </a:xfrm>
              <a:blipFill>
                <a:blip r:embed="rId2"/>
                <a:stretch>
                  <a:fillRect l="-578" t="-63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5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2F129DF-864C-A350-2E4C-7102A677A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/>
                  <a:t>Migracioni saldo </a:t>
                </a:r>
                <a:r>
                  <a:rPr lang="sr-Latn-BA" sz="2000" dirty="0"/>
                  <a:t>u BL 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=1.493−985=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𝟓𝟎𝟖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migracionog salda </a:t>
                </a:r>
                <a:r>
                  <a:rPr lang="sr-Latn-BA" sz="2000" dirty="0"/>
                  <a:t>u 2021: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508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178.803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2F129DF-864C-A350-2E4C-7102A677A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455" y="626806"/>
                <a:ext cx="10223090" cy="5110317"/>
              </a:xfrm>
              <a:blipFill>
                <a:blip r:embed="rId2"/>
                <a:stretch>
                  <a:fillRect l="-596" t="-71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32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68066"/>
              </p:ext>
            </p:extLst>
          </p:nvPr>
        </p:nvGraphicFramePr>
        <p:xfrm>
          <a:off x="3209193" y="638610"/>
          <a:ext cx="5961184" cy="589985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110153">
                  <a:extLst>
                    <a:ext uri="{9D8B030D-6E8A-4147-A177-3AD203B41FA5}">
                      <a16:colId xmlns:a16="http://schemas.microsoft.com/office/drawing/2014/main" val="860613800"/>
                    </a:ext>
                  </a:extLst>
                </a:gridCol>
                <a:gridCol w="3851031">
                  <a:extLst>
                    <a:ext uri="{9D8B030D-6E8A-4147-A177-3AD203B41FA5}">
                      <a16:colId xmlns:a16="http://schemas.microsoft.com/office/drawing/2014/main" val="289821378"/>
                    </a:ext>
                  </a:extLst>
                </a:gridCol>
              </a:tblGrid>
              <a:tr h="400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Država</a:t>
                      </a:r>
                      <a:endParaRPr lang="en-US" sz="14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Broj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državljanstava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izdatih</a:t>
                      </a:r>
                      <a:r>
                        <a:rPr lang="en-US" sz="1400" b="1" u="none" strike="noStrike" dirty="0">
                          <a:effectLst/>
                        </a:rPr>
                        <a:t> BIH </a:t>
                      </a:r>
                      <a:r>
                        <a:rPr lang="en-US" sz="1400" b="1" u="none" strike="noStrike" dirty="0" err="1">
                          <a:effectLst/>
                        </a:rPr>
                        <a:t>državljanima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144315347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Austria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921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4141346032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Belgium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91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157607359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Canada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>
                          <a:effectLst/>
                        </a:rPr>
                        <a:t>150</a:t>
                      </a:r>
                      <a:endParaRPr lang="en-150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4038003558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Czech Republic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22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2401918993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Denmark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141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907669469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Finland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37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642693874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235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2677445815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>
                          <a:effectLst/>
                        </a:rPr>
                        <a:t>1130</a:t>
                      </a:r>
                      <a:endParaRPr lang="en-150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717191868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Greece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5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917329905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Hungary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1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676854694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Iceland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5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348516514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Ireland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8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388992025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Italy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739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648065127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Korea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0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078805925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Luxembourg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60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830017236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Netherlands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149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75347865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Norway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634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796070849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Poland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0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3768437099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Slovak Republic</a:t>
                      </a:r>
                      <a:endParaRPr lang="en-US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2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291122256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Slovenia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988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200910520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Spain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33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2770915844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Sweden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453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165924119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Switzerland</a:t>
                      </a:r>
                      <a:endParaRPr lang="en-US" sz="1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551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393758583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United Kingdom</a:t>
                      </a:r>
                      <a:endParaRPr lang="en-US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27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2822303845"/>
                  </a:ext>
                </a:extLst>
              </a:tr>
              <a:tr h="203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United States</a:t>
                      </a:r>
                      <a:endParaRPr lang="en-US" sz="1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150" sz="1400" u="none" strike="noStrike" dirty="0">
                          <a:effectLst/>
                        </a:rPr>
                        <a:t>1139</a:t>
                      </a:r>
                      <a:endParaRPr lang="en-150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111423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3731" y="87730"/>
            <a:ext cx="810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Broj</a:t>
            </a:r>
            <a:r>
              <a:rPr lang="en-US" sz="2400" b="1" dirty="0"/>
              <a:t> </a:t>
            </a:r>
            <a:r>
              <a:rPr lang="en-US" sz="2400" b="1" dirty="0" err="1"/>
              <a:t>državljanstava</a:t>
            </a:r>
            <a:r>
              <a:rPr lang="en-US" sz="2400" b="1" dirty="0"/>
              <a:t> </a:t>
            </a:r>
            <a:r>
              <a:rPr lang="en-US" sz="2400" b="1" dirty="0" err="1"/>
              <a:t>izdatih</a:t>
            </a:r>
            <a:r>
              <a:rPr lang="en-US" sz="2400" b="1" dirty="0"/>
              <a:t> BIH </a:t>
            </a:r>
            <a:r>
              <a:rPr lang="en-US" sz="2400" b="1" dirty="0" err="1"/>
              <a:t>državljanima</a:t>
            </a:r>
            <a:r>
              <a:rPr lang="en-US" sz="2400" b="1" dirty="0"/>
              <a:t> u 2021.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60B04-C005-F98B-1E4C-83B92D8C7A2D}"/>
              </a:ext>
            </a:extLst>
          </p:cNvPr>
          <p:cNvSpPr txBox="1"/>
          <p:nvPr/>
        </p:nvSpPr>
        <p:spPr>
          <a:xfrm>
            <a:off x="3138854" y="6580703"/>
            <a:ext cx="7152966" cy="27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Izvor: </a:t>
            </a:r>
            <a:r>
              <a:rPr lang="en-US" sz="1100" dirty="0"/>
              <a:t>OECD, https://stats.oecd.org</a:t>
            </a:r>
            <a:r>
              <a:rPr lang="sr-Latn-B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07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61F4-3A91-6491-0D7C-0E377011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219" y="872864"/>
            <a:ext cx="7399561" cy="929680"/>
          </a:xfrm>
        </p:spPr>
        <p:txBody>
          <a:bodyPr/>
          <a:lstStyle/>
          <a:p>
            <a:r>
              <a:rPr lang="sr-Latn-BA" dirty="0"/>
              <a:t>Zadatak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172F-C68F-A27E-F213-530093C0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62" y="2559534"/>
            <a:ext cx="8286476" cy="2625210"/>
          </a:xfrm>
        </p:spPr>
        <p:txBody>
          <a:bodyPr>
            <a:normAutofit/>
          </a:bodyPr>
          <a:lstStyle/>
          <a:p>
            <a:pPr marL="227330" indent="0" algn="just">
              <a:lnSpc>
                <a:spcPct val="115000"/>
              </a:lnSpc>
              <a:buNone/>
            </a:pP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Migracioni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saldo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u </a:t>
            </a:r>
            <a:r>
              <a:rPr lang="sr-Latn-BA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na jednom području 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u 2016.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godini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je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iznosio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630,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čemu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je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broj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emigranata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iznosio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65% od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broja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imigranata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u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posmatranoj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godini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Poznato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je da je u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periodu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2016-2021. </a:t>
            </a:r>
            <a:r>
              <a:rPr lang="en-US" sz="2000" dirty="0" err="1">
                <a:ea typeface="Cambria" panose="02040503050406030204" pitchFamily="18" charset="0"/>
                <a:cs typeface="Cambria" panose="02040503050406030204" pitchFamily="18" charset="0"/>
              </a:rPr>
              <a:t>B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roj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emigranata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prosječno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godišnje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rastao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za 1,3%, a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broj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imigranta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za 0,7%. </a:t>
            </a:r>
            <a:endParaRPr lang="sr-Latn-BA" sz="2000" dirty="0">
              <a:ea typeface="Cambria" panose="02040503050406030204" pitchFamily="18" charset="0"/>
              <a:cs typeface="Times" panose="02020603050405020304" pitchFamily="18" charset="0"/>
            </a:endParaRPr>
          </a:p>
          <a:p>
            <a:pPr marL="227330" indent="0" algn="just">
              <a:lnSpc>
                <a:spcPct val="115000"/>
              </a:lnSpc>
              <a:buNone/>
            </a:pP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Izračunati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migracioni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saldo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u 2021. </a:t>
            </a:r>
            <a:r>
              <a:rPr lang="en-US" sz="20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godini</a:t>
            </a:r>
            <a:r>
              <a:rPr lang="en-US" sz="20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2000" dirty="0">
              <a:effectLst/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226526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3DD4-993B-6163-EC77-D0D81361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152" y="910989"/>
            <a:ext cx="8235696" cy="1188720"/>
          </a:xfrm>
        </p:spPr>
        <p:txBody>
          <a:bodyPr/>
          <a:lstStyle/>
          <a:p>
            <a:r>
              <a:rPr lang="sr-Latn-BA" b="1" dirty="0"/>
              <a:t>Prirodno kretanje stanovništva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E70C-DA53-0DEC-6F84-7D940EDCC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5168" y="2534805"/>
                <a:ext cx="8741664" cy="32552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VITALNI INDEKS</a:t>
                </a:r>
              </a:p>
              <a:p>
                <a:pPr marL="0" indent="0" algn="ctr">
                  <a:buNone/>
                </a:pPr>
                <a:r>
                  <a:rPr lang="sr-Latn-BA" sz="2000" dirty="0"/>
                  <a:t>Vitalni indeks predstavlja broj živorođenih na 100 umrlih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N – broj živorođenih</a:t>
                </a:r>
              </a:p>
              <a:p>
                <a:pPr marL="0" indent="0">
                  <a:buNone/>
                </a:pPr>
                <a:r>
                  <a:rPr lang="sr-Latn-BA" sz="2000" dirty="0"/>
                  <a:t>M – broj umrlih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E70C-DA53-0DEC-6F84-7D940EDCC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5168" y="2534805"/>
                <a:ext cx="8741664" cy="3255264"/>
              </a:xfrm>
              <a:blipFill>
                <a:blip r:embed="rId2"/>
                <a:stretch>
                  <a:fillRect l="-69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clipart">
            <a:extLst>
              <a:ext uri="{FF2B5EF4-FFF2-40B4-BE49-F238E27FC236}">
                <a16:creationId xmlns:a16="http://schemas.microsoft.com/office/drawing/2014/main" id="{2A0EAB5C-E09D-B844-DC52-D918DF15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971" l="3889" r="94583">
                        <a14:foregroundMark x1="72500" y1="64307" x2="74444" y2="85841"/>
                        <a14:foregroundMark x1="74444" y1="85841" x2="74444" y2="85841"/>
                        <a14:foregroundMark x1="55972" y1="65782" x2="55972" y2="65782"/>
                        <a14:foregroundMark x1="58750" y1="53982" x2="58750" y2="53982"/>
                        <a14:foregroundMark x1="80833" y1="67257" x2="80833" y2="67257"/>
                        <a14:foregroundMark x1="92500" y1="70206" x2="92500" y2="70206"/>
                        <a14:foregroundMark x1="94722" y1="59882" x2="94722" y2="59882"/>
                        <a14:foregroundMark x1="44167" y1="68142" x2="44167" y2="68142"/>
                        <a14:foregroundMark x1="46250" y1="53982" x2="46250" y2="53982"/>
                        <a14:foregroundMark x1="32361" y1="66667" x2="32361" y2="66667"/>
                        <a14:foregroundMark x1="35556" y1="55752" x2="35556" y2="55752"/>
                        <a14:foregroundMark x1="21528" y1="70206" x2="21528" y2="70206"/>
                        <a14:foregroundMark x1="24306" y1="61652" x2="24306" y2="61652"/>
                        <a14:foregroundMark x1="12361" y1="72271" x2="12361" y2="72271"/>
                        <a14:foregroundMark x1="3889" y1="78466" x2="3889" y2="78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67" y="4593717"/>
            <a:ext cx="4809097" cy="22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ADC2C-5311-4590-9000-9845B4A37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0622" y="238027"/>
                <a:ext cx="9313683" cy="638194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=0,65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30=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0,65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=1.800; 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2016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=1.170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:r>
                  <a:rPr lang="sr-Latn-BA" dirty="0"/>
                  <a:t>Računamo broj imigranata i emigranata u 2021: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=1.800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=1.864</m:t>
                      </m:r>
                    </m:oMath>
                  </m:oMathPara>
                </a14:m>
                <a:endParaRPr lang="sr-Latn-B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=1.170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1,3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1.248</m:t>
                      </m:r>
                    </m:oMath>
                  </m:oMathPara>
                </a14:m>
                <a:endParaRPr lang="sr-Latn-BA" dirty="0"/>
              </a:p>
              <a:p>
                <a:pPr marL="0" indent="0" algn="ctr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:r>
                  <a:rPr lang="sr-Latn-BA" dirty="0"/>
                  <a:t>Migracioni saldo u 2021:</a:t>
                </a:r>
              </a:p>
              <a:p>
                <a:pPr marL="0" indent="0" algn="ctr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=1.864−1.248=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𝟔𝟏𝟔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ADC2C-5311-4590-9000-9845B4A37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0622" y="238027"/>
                <a:ext cx="9313683" cy="63819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09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5" y="768593"/>
            <a:ext cx="10981592" cy="5728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85" y="6533919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Izvor</a:t>
            </a:r>
            <a:r>
              <a:rPr lang="en-US" sz="1200" dirty="0"/>
              <a:t>: OECD, https://data.oecd.org/migration/foreign-born-population.htm#indicator-chart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785" y="131511"/>
            <a:ext cx="1019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% </a:t>
            </a:r>
            <a:r>
              <a:rPr lang="en-US" sz="2400" b="1" dirty="0" err="1"/>
              <a:t>populacije</a:t>
            </a:r>
            <a:r>
              <a:rPr lang="en-US" sz="2400" b="1" dirty="0"/>
              <a:t> </a:t>
            </a:r>
            <a:r>
              <a:rPr lang="sr-Latn-BA" sz="2400" b="1" dirty="0"/>
              <a:t>EU zemalja </a:t>
            </a:r>
            <a:r>
              <a:rPr lang="en-US" sz="2400" b="1" dirty="0" err="1"/>
              <a:t>rođene</a:t>
            </a:r>
            <a:r>
              <a:rPr lang="en-US" sz="2400" b="1" dirty="0"/>
              <a:t> u </a:t>
            </a:r>
            <a:r>
              <a:rPr lang="en-US" sz="2400" b="1" dirty="0" err="1"/>
              <a:t>stranim</a:t>
            </a:r>
            <a:r>
              <a:rPr lang="en-US" sz="2400" b="1" dirty="0"/>
              <a:t> </a:t>
            </a:r>
            <a:r>
              <a:rPr lang="en-US" sz="2400" b="1" dirty="0" err="1"/>
              <a:t>državama</a:t>
            </a:r>
            <a:r>
              <a:rPr lang="en-US" sz="2400" b="1" dirty="0"/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160923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460B04-C005-F98B-1E4C-83B92D8C7A2D}"/>
              </a:ext>
            </a:extLst>
          </p:cNvPr>
          <p:cNvSpPr txBox="1"/>
          <p:nvPr/>
        </p:nvSpPr>
        <p:spPr>
          <a:xfrm>
            <a:off x="1547240" y="6362973"/>
            <a:ext cx="7152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Izvor: United Nations, World Population Prospects 2024, https://population.un.org/wpp/Download/Standard/MostUsed/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67C7B-CA02-1E02-E1D4-C91081950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6" y="752787"/>
            <a:ext cx="11393665" cy="5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232650-92D3-B675-019F-DE0B2D3AE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04469"/>
              </p:ext>
            </p:extLst>
          </p:nvPr>
        </p:nvGraphicFramePr>
        <p:xfrm>
          <a:off x="3294140" y="214812"/>
          <a:ext cx="5825614" cy="6428375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238865">
                  <a:extLst>
                    <a:ext uri="{9D8B030D-6E8A-4147-A177-3AD203B41FA5}">
                      <a16:colId xmlns:a16="http://schemas.microsoft.com/office/drawing/2014/main" val="2949613096"/>
                    </a:ext>
                  </a:extLst>
                </a:gridCol>
                <a:gridCol w="4586749">
                  <a:extLst>
                    <a:ext uri="{9D8B030D-6E8A-4147-A177-3AD203B41FA5}">
                      <a16:colId xmlns:a16="http://schemas.microsoft.com/office/drawing/2014/main" val="4175676445"/>
                    </a:ext>
                  </a:extLst>
                </a:gridCol>
              </a:tblGrid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Godina</a:t>
                      </a:r>
                      <a:endParaRPr lang="sr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Stopa migracionog salda u BiH (u promilima)</a:t>
                      </a:r>
                      <a:endParaRPr lang="sr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59932163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1.95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01771541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2.16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83334182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2002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-3.17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93737678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2003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-6.53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44214495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-16.29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00661998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-9.02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37074605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2006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-9.48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865175327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2007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-16.18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640471664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-17.14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86217018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2009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-17.44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89547644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-17.50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785902883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-17.20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240631945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2012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-17.92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1006515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2013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-10.19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755937503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-9.95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79423092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-9.60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02089124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2016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-9.21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636094786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2017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-8.88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946393658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-8.54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910296660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2019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-8.25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547901875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2020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-8.06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819443480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2021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-7.88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 (Body)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2701777904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2022</a:t>
                      </a: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-0.15</a:t>
                      </a: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3231717669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2023</a:t>
                      </a: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-0.15</a:t>
                      </a: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416093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94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11BE-378A-E1E2-13D6-7A513AE1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5</a:t>
            </a:r>
          </a:p>
        </p:txBody>
      </p:sp>
      <p:sp>
        <p:nvSpPr>
          <p:cNvPr id="4" name="Google Shape;233;p18">
            <a:extLst>
              <a:ext uri="{FF2B5EF4-FFF2-40B4-BE49-F238E27FC236}">
                <a16:creationId xmlns:a16="http://schemas.microsoft.com/office/drawing/2014/main" id="{92726104-72D9-96B8-989B-775D669F693E}"/>
              </a:ext>
            </a:extLst>
          </p:cNvPr>
          <p:cNvSpPr txBox="1">
            <a:spLocks/>
          </p:cNvSpPr>
          <p:nvPr/>
        </p:nvSpPr>
        <p:spPr>
          <a:xfrm>
            <a:off x="2188464" y="2352871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Na osnovu podataka iz tablica mortaliteta (period 1980 – 82.), izračunati:</a:t>
            </a: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Vjerovatnoću smrti i vjerovatnoću doživljenja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Broj živih i mrtvih (na 100000 stanovnika)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R"/>
            </a:pPr>
            <a:r>
              <a:rPr lang="sr-Latn-CS" sz="1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Srednje trajanje života.</a:t>
            </a: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/>
          </a:p>
        </p:txBody>
      </p:sp>
      <p:graphicFrame>
        <p:nvGraphicFramePr>
          <p:cNvPr id="5" name="Google Shape;235;p18">
            <a:extLst>
              <a:ext uri="{FF2B5EF4-FFF2-40B4-BE49-F238E27FC236}">
                <a16:creationId xmlns:a16="http://schemas.microsoft.com/office/drawing/2014/main" id="{9D337034-0D0B-A8BC-274E-C4126CDFC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429078"/>
              </p:ext>
            </p:extLst>
          </p:nvPr>
        </p:nvGraphicFramePr>
        <p:xfrm>
          <a:off x="2660646" y="3048000"/>
          <a:ext cx="6510400" cy="76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Starost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posmatranih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umrlih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751167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23218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742662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1543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81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19">
            <a:extLst>
              <a:ext uri="{FF2B5EF4-FFF2-40B4-BE49-F238E27FC236}">
                <a16:creationId xmlns:a16="http://schemas.microsoft.com/office/drawing/2014/main" id="{C94A0149-86F9-A849-7084-35F0DC11CDF8}"/>
              </a:ext>
            </a:extLst>
          </p:cNvPr>
          <p:cNvSpPr txBox="1">
            <a:spLocks/>
          </p:cNvSpPr>
          <p:nvPr/>
        </p:nvSpPr>
        <p:spPr>
          <a:xfrm>
            <a:off x="685382" y="743872"/>
            <a:ext cx="11187069" cy="53702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Tablice mortaliteta</a:t>
            </a:r>
            <a:r>
              <a:rPr lang="sr-Latn-CS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predstavljaju tabelarni prikaz smrtnosti po starosti i polu i pokazuju kako se jedna generacija istovremeno rođenih iz godine u godinu smanjuje, pod uticajem mortaliteta.</a:t>
            </a:r>
            <a:endParaRPr lang="sr-Latn-CS" sz="2400" dirty="0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Osnovna biometrijska funkcija je vjerovatnoća smrti, na osnovu koje se računaju druge biometrijske funkcije, kao što su broj živih, srednje (očekivano) trajanje života i druge.</a:t>
            </a:r>
            <a:endParaRPr lang="sr-Latn-CS" sz="2400" dirty="0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spcBef>
                <a:spcPts val="600"/>
              </a:spcBef>
              <a:buSzPts val="1800"/>
              <a:buNone/>
            </a:pPr>
            <a:r>
              <a:rPr lang="sr-Latn-CS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Izvor i više informacija: </a:t>
            </a:r>
            <a:r>
              <a:rPr lang="sr-Latn-CS" sz="2400" u="sng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Republički</a:t>
            </a:r>
            <a:r>
              <a:rPr lang="sr-Latn-CS" sz="2400" u="sng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zavod za statistiku Republike Srpske </a:t>
            </a:r>
            <a:endParaRPr lang="sr-Latn-CS"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4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9;p20">
            <a:extLst>
              <a:ext uri="{FF2B5EF4-FFF2-40B4-BE49-F238E27FC236}">
                <a16:creationId xmlns:a16="http://schemas.microsoft.com/office/drawing/2014/main" id="{BA3C4505-0A87-BF5D-45C1-6AC7E1A5635D}"/>
              </a:ext>
            </a:extLst>
          </p:cNvPr>
          <p:cNvSpPr txBox="1">
            <a:spLocks/>
          </p:cNvSpPr>
          <p:nvPr/>
        </p:nvSpPr>
        <p:spPr>
          <a:xfrm>
            <a:off x="1451329" y="759657"/>
            <a:ext cx="9426426" cy="48089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11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sr-Latn-C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205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21">
            <a:extLst>
              <a:ext uri="{FF2B5EF4-FFF2-40B4-BE49-F238E27FC236}">
                <a16:creationId xmlns:a16="http://schemas.microsoft.com/office/drawing/2014/main" id="{15A5C296-6E7F-B938-53B1-1626FCCF5C6A}"/>
              </a:ext>
            </a:extLst>
          </p:cNvPr>
          <p:cNvSpPr txBox="1">
            <a:spLocks/>
          </p:cNvSpPr>
          <p:nvPr/>
        </p:nvSpPr>
        <p:spPr>
          <a:xfrm>
            <a:off x="892529" y="834765"/>
            <a:ext cx="7772400" cy="33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r>
              <a:rPr lang="sr-Latn-CS">
                <a:latin typeface="Arial"/>
                <a:ea typeface="Arial"/>
                <a:cs typeface="Arial"/>
                <a:sym typeface="Arial"/>
              </a:rPr>
              <a:t>Uvrštavanjem formula dobijamo:</a:t>
            </a: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45720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/>
          </a:p>
          <a:p>
            <a:pPr marL="114300" indent="0">
              <a:spcBef>
                <a:spcPts val="600"/>
              </a:spcBef>
              <a:buSzPts val="1800"/>
              <a:buFont typeface="Arial" panose="020B0604020202020204" pitchFamily="34" charset="0"/>
              <a:buNone/>
            </a:pPr>
            <a:endParaRPr lang="sr-Latn-CS" dirty="0"/>
          </a:p>
        </p:txBody>
      </p:sp>
      <p:graphicFrame>
        <p:nvGraphicFramePr>
          <p:cNvPr id="5" name="Google Shape;257;p21">
            <a:extLst>
              <a:ext uri="{FF2B5EF4-FFF2-40B4-BE49-F238E27FC236}">
                <a16:creationId xmlns:a16="http://schemas.microsoft.com/office/drawing/2014/main" id="{80736C9C-DAD7-FA1A-BD3A-A1CB9ACA0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069925"/>
              </p:ext>
            </p:extLst>
          </p:nvPr>
        </p:nvGraphicFramePr>
        <p:xfrm>
          <a:off x="1043457" y="1970078"/>
          <a:ext cx="10105085" cy="26904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078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Starost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Broj posmatranih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umrlih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Vjerovatnoća smrti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Vjerovatnoća doživljenja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živih na 100000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Broj mrtvih na 100000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Zbir živih lica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Srednje trajanje života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0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751167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23218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0.0309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0.9691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100000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3091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7094356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70.44356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0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742662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1543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0.0021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0.9979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96909.08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6994356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C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71.67442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00" marR="8800" marT="88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6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6F19-FCAC-A426-C1F0-3D786F4D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0009"/>
            <a:ext cx="7729728" cy="1188720"/>
          </a:xfrm>
        </p:spPr>
        <p:txBody>
          <a:bodyPr/>
          <a:lstStyle/>
          <a:p>
            <a:r>
              <a:rPr lang="sr-Latn-BA" dirty="0"/>
              <a:t>ZADATAK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A36E-57D7-CC0C-D79D-BD355FB9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25" y="1837501"/>
            <a:ext cx="9615949" cy="4660490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Dati su podaci o broju živorođenih i umrlih u Republici Srpskoj: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a) Izračunati vitalni indeks u 2021. i 2017. godini,</a:t>
            </a:r>
          </a:p>
          <a:p>
            <a:pPr marL="0" indent="0">
              <a:buNone/>
            </a:pPr>
            <a:r>
              <a:rPr lang="sr-Latn-BA" sz="2000" dirty="0"/>
              <a:t>b) Izračunati godinu u kojoj će vitalni indeks iznositi 35, ako posmatrani tempo porasta živorođenih i umrlih ostane identičan u budućnosti,</a:t>
            </a:r>
          </a:p>
          <a:p>
            <a:pPr marL="0" indent="0">
              <a:buNone/>
            </a:pPr>
            <a:r>
              <a:rPr lang="sr-Latn-BA" sz="2000" dirty="0"/>
              <a:t>c) Izračunati godinu u kojoj će vitalni indeks iznostiti 30, ako se prosječni tempo porasta živorođenih </a:t>
            </a:r>
            <a:r>
              <a:rPr lang="en-US" sz="2000" dirty="0" err="1"/>
              <a:t>poveća</a:t>
            </a:r>
            <a:r>
              <a:rPr lang="sr-Latn-BA" sz="2000" dirty="0"/>
              <a:t> za 10%, a prosječni tempo porasta umrlih smanji za 4%.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41D2D4-968B-8078-6875-0872791CF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54671"/>
              </p:ext>
            </p:extLst>
          </p:nvPr>
        </p:nvGraphicFramePr>
        <p:xfrm>
          <a:off x="2031999" y="2478712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891688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961708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57488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živorođenih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umrlih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9.274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19.002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7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9.339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14.663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0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44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18A0-4E72-F211-D563-1809E5F89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664" y="243348"/>
                <a:ext cx="11080136" cy="6462251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AutoNum type="alphaLcParenR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vitalni indeks u 2021. i 2017. godini</a:t>
                </a:r>
                <a:endParaRPr lang="sr-Cyrl-RS" sz="2000" b="1" dirty="0">
                  <a:solidFill>
                    <a:schemeClr val="accent1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9.274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19.002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2017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9.339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14.663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Latn-BA" sz="2400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godinu u kojoj će vitalni indeks iznositi 35, ako posmatrani tempo porasta živorođenih i umrlih ostane identičan u budućnosti</a:t>
                </a:r>
                <a:endParaRPr lang="sr-Cyrl-RS" sz="2000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lphaLcParenR" startAt="2"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48,81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63,69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2000" b="1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RS" sz="2000" b="1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35=48,81∙</m:t>
                      </m:r>
                      <m:sSup>
                        <m:s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−6,44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sr-Latn-BA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BA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fun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48,81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0,9356</m:t>
                              </m:r>
                            </m:e>
                          </m:fun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=4,99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18A0-4E72-F211-D563-1809E5F89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664" y="243348"/>
                <a:ext cx="11080136" cy="6462251"/>
              </a:xfrm>
              <a:blipFill>
                <a:blip r:embed="rId2"/>
                <a:stretch>
                  <a:fillRect l="-458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EF469-A2D6-763F-CAB2-AF998E4DC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826" y="69297"/>
                <a:ext cx="11194025" cy="5928852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lphaLcParenR" startAt="3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godinu u kojoj će vitalni indeks iznostiti 30, ako se prosječni tempo porasta živorođenih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poveća</a:t>
                </a:r>
                <a:r>
                  <a:rPr lang="sr-Latn-BA" sz="2000" b="1" dirty="0">
                    <a:solidFill>
                      <a:schemeClr val="accent1"/>
                    </a:solidFill>
                  </a:rPr>
                  <a:t> za 10%, a prosječni tempo porasta umrlih smanji za 4%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:r>
                  <a:rPr lang="sr-Latn-BA" dirty="0"/>
                  <a:t>Nove stope rasta: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=−0,17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=−0,1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87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Latn-BA" sz="2000" dirty="0"/>
                  <a:t>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sr-Latn-BA" sz="2000" i="1">
                        <a:latin typeface="Cambria Math" panose="02040503050406030204" pitchFamily="18" charset="0"/>
                      </a:rPr>
                      <m:t>=6,7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∙0,96=6,43%</m:t>
                    </m:r>
                  </m:oMath>
                </a14:m>
                <a:endParaRPr lang="sr-Latn-BA" sz="2000" dirty="0"/>
              </a:p>
              <a:p>
                <a:pPr marL="0" indent="0" algn="ctr">
                  <a:buNone/>
                </a:pPr>
                <a:endParaRPr lang="sr-Latn-BA" sz="2000" dirty="0"/>
              </a:p>
              <a:p>
                <a:pPr marL="0" indent="0" algn="ctr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EF469-A2D6-763F-CAB2-AF998E4DC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826" y="69297"/>
                <a:ext cx="11194025" cy="5928852"/>
              </a:xfrm>
              <a:blipFill>
                <a:blip r:embed="rId2"/>
                <a:stretch>
                  <a:fillRect l="-567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6B36C6-D4C8-308E-5637-5F90E5FDFD30}"/>
                  </a:ext>
                </a:extLst>
              </p:cNvPr>
              <p:cNvSpPr txBox="1"/>
              <p:nvPr/>
            </p:nvSpPr>
            <p:spPr>
              <a:xfrm>
                <a:off x="1228194" y="744129"/>
                <a:ext cx="4173794" cy="182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Stopa rasta živorođenih:</a:t>
                </a:r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9.274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9.339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18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b="1" dirty="0"/>
              </a:p>
              <a:p>
                <a:endParaRPr lang="sr-Latn-B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6B36C6-D4C8-308E-5637-5F90E5FD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94" y="744129"/>
                <a:ext cx="4173794" cy="1822037"/>
              </a:xfrm>
              <a:prstGeom prst="rect">
                <a:avLst/>
              </a:prstGeom>
              <a:blipFill>
                <a:blip r:embed="rId3"/>
                <a:stretch>
                  <a:fillRect l="-1212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D86DF-05A3-86A3-D142-5E8482E4A65C}"/>
                  </a:ext>
                </a:extLst>
              </p:cNvPr>
              <p:cNvSpPr txBox="1"/>
              <p:nvPr/>
            </p:nvSpPr>
            <p:spPr>
              <a:xfrm>
                <a:off x="7377057" y="743746"/>
                <a:ext cx="4173794" cy="182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/>
                  <a:t>Stopa rasta umrlih:</a:t>
                </a:r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19.002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14.663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18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b="1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D86DF-05A3-86A3-D142-5E8482E4A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057" y="743746"/>
                <a:ext cx="4173794" cy="1822037"/>
              </a:xfrm>
              <a:prstGeom prst="rect">
                <a:avLst/>
              </a:prstGeom>
              <a:blipFill>
                <a:blip r:embed="rId4"/>
                <a:stretch>
                  <a:fillRect l="-1168"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B4C6D0-7E57-E964-05E2-B553D93D9A36}"/>
                  </a:ext>
                </a:extLst>
              </p:cNvPr>
              <p:cNvSpPr txBox="1"/>
              <p:nvPr/>
            </p:nvSpPr>
            <p:spPr>
              <a:xfrm>
                <a:off x="3315091" y="3033723"/>
                <a:ext cx="5746952" cy="354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BA" dirty="0"/>
                  <a:t>U formulu za vitalni indeks uvrštavamo nove stope rasta</a:t>
                </a:r>
                <a:r>
                  <a:rPr lang="sr-Latn-BA" sz="1600" dirty="0"/>
                  <a:t>:</a:t>
                </a:r>
              </a:p>
              <a:p>
                <a:pPr algn="ctr"/>
                <a:endParaRPr lang="sr-Latn-BA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9.274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sr-Cyrl-R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187</m:t>
                                      </m:r>
                                    </m:num>
                                    <m:den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19.002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6,43</m:t>
                                      </m:r>
                                    </m:num>
                                    <m:den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dirty="0"/>
              </a:p>
              <a:p>
                <a:pPr algn="ctr"/>
                <a:endParaRPr lang="sr-Latn-B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30=48,81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0,998</m:t>
                                  </m:r>
                                  <m:r>
                                    <a:rPr lang="sr-Cyrl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1,0643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sr-Latn-BA" dirty="0"/>
              </a:p>
              <a:p>
                <a:pPr algn="ctr"/>
                <a:endParaRPr lang="sr-Latn-B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48,81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0,93</m:t>
                              </m:r>
                              <m:r>
                                <a:rPr lang="sr-Cyrl-RS" b="0" i="1" smtClean="0">
                                  <a:latin typeface="Cambria Math" panose="02040503050406030204" pitchFamily="18" charset="0"/>
                                </a:rPr>
                                <m:t>783</m:t>
                              </m:r>
                            </m:e>
                          </m:func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=7,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sr-Latn-BA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B4C6D0-7E57-E964-05E2-B553D93D9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91" y="3033723"/>
                <a:ext cx="5746952" cy="3548472"/>
              </a:xfrm>
              <a:prstGeom prst="rect">
                <a:avLst/>
              </a:prstGeom>
              <a:blipFill>
                <a:blip r:embed="rId5"/>
                <a:stretch>
                  <a:fillRect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1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BCD88-D52B-7CB6-F30A-CC30A6207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1709"/>
              </p:ext>
            </p:extLst>
          </p:nvPr>
        </p:nvGraphicFramePr>
        <p:xfrm>
          <a:off x="7741227" y="1002750"/>
          <a:ext cx="4313121" cy="5337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968">
                  <a:extLst>
                    <a:ext uri="{9D8B030D-6E8A-4147-A177-3AD203B41FA5}">
                      <a16:colId xmlns:a16="http://schemas.microsoft.com/office/drawing/2014/main" val="234608813"/>
                    </a:ext>
                  </a:extLst>
                </a:gridCol>
                <a:gridCol w="1177815">
                  <a:extLst>
                    <a:ext uri="{9D8B030D-6E8A-4147-A177-3AD203B41FA5}">
                      <a16:colId xmlns:a16="http://schemas.microsoft.com/office/drawing/2014/main" val="1568126887"/>
                    </a:ext>
                  </a:extLst>
                </a:gridCol>
                <a:gridCol w="1210991">
                  <a:extLst>
                    <a:ext uri="{9D8B030D-6E8A-4147-A177-3AD203B41FA5}">
                      <a16:colId xmlns:a16="http://schemas.microsoft.com/office/drawing/2014/main" val="3972200755"/>
                    </a:ext>
                  </a:extLst>
                </a:gridCol>
                <a:gridCol w="1277347">
                  <a:extLst>
                    <a:ext uri="{9D8B030D-6E8A-4147-A177-3AD203B41FA5}">
                      <a16:colId xmlns:a16="http://schemas.microsoft.com/office/drawing/2014/main" val="107093144"/>
                    </a:ext>
                  </a:extLst>
                </a:gridCol>
              </a:tblGrid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 dirty="0">
                          <a:effectLst/>
                        </a:rPr>
                        <a:t>Godina</a:t>
                      </a:r>
                      <a:endParaRPr lang="sr-Latn-BA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>
                          <a:effectLst/>
                        </a:rPr>
                        <a:t>Broj rođenih</a:t>
                      </a:r>
                      <a:endParaRPr lang="sr-Latn-BA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>
                          <a:effectLst/>
                        </a:rPr>
                        <a:t>Broj umrlih</a:t>
                      </a:r>
                      <a:endParaRPr lang="sr-Latn-BA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1" u="none" strike="noStrike" dirty="0">
                          <a:effectLst/>
                        </a:rPr>
                        <a:t>Vitalni indeks</a:t>
                      </a:r>
                      <a:endParaRPr lang="sr-Latn-BA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41140277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2003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10,537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12,988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81.13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55235715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2004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10,628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13,082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81.24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8397577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2005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10,322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13,802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74.79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41397279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2006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10,524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13,232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79.53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402534202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2007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10,110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14,146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71.47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155143287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2008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10,198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13,501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75.54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036714666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2009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10,603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13,775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76.97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49106976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2010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10,147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13,517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75.07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273650235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2011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9,561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13,658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70.00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293206562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2012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9,978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13,796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72.33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718048021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2013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9,510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13,978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68.04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96938777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2014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9,335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14,409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64.79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023076840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2015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9,357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15,059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62.14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998042023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2016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9,452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13,970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67.66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640734896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2017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9,339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14,663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63.69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71366948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2018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9,568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14,763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64.81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234249593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>
                          <a:effectLst/>
                          <a:latin typeface="+mn-lt"/>
                        </a:rPr>
                        <a:t>2019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9,274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15,081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61.49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967883286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9,161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16,582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55.25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3557258223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9,274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19,002 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u="none" strike="noStrike" dirty="0">
                          <a:effectLst/>
                          <a:latin typeface="+mn-lt"/>
                        </a:rPr>
                        <a:t>48.81</a:t>
                      </a:r>
                      <a:endParaRPr lang="sr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2583870670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9,118</a:t>
                      </a: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16,263</a:t>
                      </a: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56,07</a:t>
                      </a: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1670064341"/>
                  </a:ext>
                </a:extLst>
              </a:tr>
              <a:tr h="24262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9,309</a:t>
                      </a: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13,508</a:t>
                      </a:r>
                    </a:p>
                  </a:txBody>
                  <a:tcPr marL="9123" marR="9123" marT="9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68,91</a:t>
                      </a:r>
                    </a:p>
                  </a:txBody>
                  <a:tcPr marL="9123" marR="9123" marT="9123" marB="0" anchor="b"/>
                </a:tc>
                <a:extLst>
                  <a:ext uri="{0D108BD9-81ED-4DB2-BD59-A6C34878D82A}">
                    <a16:rowId xmlns:a16="http://schemas.microsoft.com/office/drawing/2014/main" val="5020051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C827C6-83B8-2489-559A-18527414C13C}"/>
              </a:ext>
            </a:extLst>
          </p:cNvPr>
          <p:cNvSpPr txBox="1"/>
          <p:nvPr/>
        </p:nvSpPr>
        <p:spPr>
          <a:xfrm>
            <a:off x="7895300" y="694973"/>
            <a:ext cx="397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b="1" dirty="0"/>
              <a:t>Živorođeni i umrli u RS</a:t>
            </a:r>
            <a:r>
              <a:rPr lang="sr-Latn-BA" sz="1400" dirty="0"/>
              <a:t>: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4D550E-EE0C-4472-8920-3EB84D095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923104"/>
              </p:ext>
            </p:extLst>
          </p:nvPr>
        </p:nvGraphicFramePr>
        <p:xfrm>
          <a:off x="137652" y="1243669"/>
          <a:ext cx="7484533" cy="483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3661-9EF6-8923-4AD7-8C74E784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PRIRODNI PRIRAŠTAJ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74C42-3DC8-0F22-84BF-291AFA1E5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1710" y="2534805"/>
                <a:ext cx="9508580" cy="3939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sz="2000" b="1" dirty="0"/>
                  <a:t>Apsolutna vrijednost prirodnog priraštaja</a:t>
                </a:r>
                <a:r>
                  <a:rPr lang="sr-Latn-BA" sz="2000" dirty="0"/>
                  <a:t> predstavlja razliku između broja rođenih i broja umrlih</a:t>
                </a:r>
                <a:r>
                  <a:rPr lang="sr-Latn-BA" dirty="0"/>
                  <a:t>: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Stopa prirodnog priraštaja</a:t>
                </a:r>
                <a:r>
                  <a:rPr lang="sr-Latn-BA" sz="2000" dirty="0"/>
                  <a:t> predstavlja odnos između prirodnog priraštaja i prosječnog broja stanovnika: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74C42-3DC8-0F22-84BF-291AFA1E5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1710" y="2534805"/>
                <a:ext cx="9508580" cy="3939737"/>
              </a:xfrm>
              <a:blipFill>
                <a:blip r:embed="rId2"/>
                <a:stretch>
                  <a:fillRect l="-641" t="-929" r="-32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489C8E-661B-7F75-5F19-799650B2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0" b="89910" l="9091" r="89962">
                        <a14:foregroundMark x1="61174" y1="29217" x2="61174" y2="29217"/>
                        <a14:foregroundMark x1="23864" y1="55422" x2="23864" y2="55422"/>
                        <a14:foregroundMark x1="19223" y1="57681" x2="19223" y2="57681"/>
                        <a14:foregroundMark x1="16667" y1="58735" x2="16667" y2="58735"/>
                        <a14:foregroundMark x1="14394" y1="59940" x2="14394" y2="59940"/>
                        <a14:foregroundMark x1="12595" y1="59940" x2="12595" y2="59940"/>
                        <a14:foregroundMark x1="9091" y1="70181" x2="9091" y2="70181"/>
                        <a14:backgroundMark x1="80398" y1="62952" x2="80398" y2="62952"/>
                        <a14:backgroundMark x1="83996" y1="64910" x2="83996" y2="64910"/>
                        <a14:backgroundMark x1="78220" y1="71837" x2="78220" y2="71837"/>
                        <a14:backgroundMark x1="77652" y1="73193" x2="77652" y2="73193"/>
                        <a14:backgroundMark x1="57102" y1="69428" x2="57102" y2="69428"/>
                        <a14:backgroundMark x1="56439" y1="70181" x2="56439" y2="70181"/>
                        <a14:backgroundMark x1="56345" y1="73193" x2="55398" y2="72892"/>
                        <a14:backgroundMark x1="81629" y1="69729" x2="84186" y2="62651"/>
                        <a14:backgroundMark x1="84186" y1="62651" x2="84848" y2="57831"/>
                        <a14:backgroundMark x1="39394" y1="71988" x2="39583" y2="68675"/>
                        <a14:backgroundMark x1="39583" y1="76506" x2="40341" y2="68675"/>
                        <a14:backgroundMark x1="56439" y1="79819" x2="56723" y2="71386"/>
                        <a14:backgroundMark x1="56723" y1="71386" x2="57008" y2="70783"/>
                        <a14:backgroundMark x1="57008" y1="67771" x2="56345" y2="65663"/>
                        <a14:backgroundMark x1="28314" y1="70783" x2="29167" y2="70482"/>
                        <a14:backgroundMark x1="20644" y1="71988" x2="21117" y2="70482"/>
                        <a14:backgroundMark x1="59280" y1="80422" x2="62121" y2="81777"/>
                        <a14:backgroundMark x1="78598" y1="81777" x2="74432" y2="82982"/>
                        <a14:backgroundMark x1="81439" y1="56325" x2="81061" y2="59940"/>
                        <a14:backgroundMark x1="77841" y1="72892" x2="77841" y2="72892"/>
                        <a14:backgroundMark x1="77178" y1="74398" x2="77178" y2="74398"/>
                        <a14:backgroundMark x1="40341" y1="68223" x2="40341" y2="68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62" y="4710923"/>
            <a:ext cx="3760838" cy="23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276D-B0A8-8446-474B-6A9649C8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745"/>
            <a:ext cx="7729728" cy="1188720"/>
          </a:xfrm>
        </p:spPr>
        <p:txBody>
          <a:bodyPr/>
          <a:lstStyle/>
          <a:p>
            <a:r>
              <a:rPr lang="sr-Latn-BA" dirty="0"/>
              <a:t>Zadatak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235-14DD-FCB8-99BE-D9C98A18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828" y="1514804"/>
            <a:ext cx="8284339" cy="52600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BA" dirty="0"/>
              <a:t>Dati su podaci o kretanju lančanih indeksa nataliteta, mortaliteta i prosječnog stanja populacije za Republiku Srpsku u periodu od 2015. do 2020. godine: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Ako raspolažemo i sa sljedećim podacima: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a) Izračunati apsolutni prirodni priraštaj za 2020. godinu, kao i stopu prirodnog priraštaja.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F26AAF-8E84-6272-476E-522FDC9C6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00174"/>
              </p:ext>
            </p:extLst>
          </p:nvPr>
        </p:nvGraphicFramePr>
        <p:xfrm>
          <a:off x="1953828" y="2343083"/>
          <a:ext cx="8128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0086940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466171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8050900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193805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49625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240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Natalitet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Mortalitet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94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3602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C3934B-7569-390A-4B58-9CDB4969F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14405"/>
              </p:ext>
            </p:extLst>
          </p:nvPr>
        </p:nvGraphicFramePr>
        <p:xfrm>
          <a:off x="4368388" y="4642792"/>
          <a:ext cx="345522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182">
                  <a:extLst>
                    <a:ext uri="{9D8B030D-6E8A-4147-A177-3AD203B41FA5}">
                      <a16:colId xmlns:a16="http://schemas.microsoft.com/office/drawing/2014/main" val="326614452"/>
                    </a:ext>
                  </a:extLst>
                </a:gridCol>
                <a:gridCol w="1932039">
                  <a:extLst>
                    <a:ext uri="{9D8B030D-6E8A-4147-A177-3AD203B41FA5}">
                      <a16:colId xmlns:a16="http://schemas.microsoft.com/office/drawing/2014/main" val="2897252371"/>
                    </a:ext>
                  </a:extLst>
                </a:gridCol>
              </a:tblGrid>
              <a:tr h="23983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Broj u 2015.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37449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r>
                        <a:rPr lang="sr-Latn-BA" dirty="0"/>
                        <a:t>Živorođeni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9.375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42906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r>
                        <a:rPr lang="sr-Latn-BA" dirty="0"/>
                        <a:t>Umrli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15.059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13769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r>
                        <a:rPr lang="sr-Latn-BA" dirty="0"/>
                        <a:t>Populacija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1.162.164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3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1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2F071-061A-1645-2E18-EAB234AF5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451" y="781665"/>
                <a:ext cx="10545098" cy="5766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rođenih</a:t>
                </a:r>
                <a:r>
                  <a:rPr lang="sr-Latn-BA" sz="2000" dirty="0"/>
                  <a:t>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=9.375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1,01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∙0,99∙1,03∙0,97∙0,99=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𝟐𝟓𝟒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Broj </a:t>
                </a:r>
                <a:r>
                  <a:rPr lang="sr-Latn-BA" sz="2000" b="1" dirty="0"/>
                  <a:t>umrlih</a:t>
                </a:r>
                <a:r>
                  <a:rPr lang="sr-Latn-BA" sz="2000" dirty="0"/>
                  <a:t>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=15.059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0,93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∙1,05∙1,01∙1,02∙1,10=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𝟔𝟔𝟒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b="1" dirty="0"/>
                  <a:t>Prosječan broj stanovnika</a:t>
                </a:r>
                <a:r>
                  <a:rPr lang="sr-Latn-BA" sz="2000" dirty="0"/>
                  <a:t> u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=1.162.164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∙0,99∙0,98∙1,01∙1,02∙0,97=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𝟕𝟑𝟓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2F071-061A-1645-2E18-EAB234AF5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451" y="781665"/>
                <a:ext cx="10545098" cy="5766620"/>
              </a:xfrm>
              <a:blipFill>
                <a:blip r:embed="rId2"/>
                <a:stretch>
                  <a:fillRect l="-578" t="-52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664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1222</TotalTime>
  <Words>1580</Words>
  <Application>Microsoft Macintosh PowerPoint</Application>
  <PresentationFormat>Widescreen</PresentationFormat>
  <Paragraphs>511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Cambria</vt:lpstr>
      <vt:lpstr>Cambria Math</vt:lpstr>
      <vt:lpstr>Courier New</vt:lpstr>
      <vt:lpstr>Gill Sans MT</vt:lpstr>
      <vt:lpstr>Gill Sans MT (Body)</vt:lpstr>
      <vt:lpstr>Source Sans Pro</vt:lpstr>
      <vt:lpstr>Times</vt:lpstr>
      <vt:lpstr>Verdana</vt:lpstr>
      <vt:lpstr>Wingdings</vt:lpstr>
      <vt:lpstr>Parcel</vt:lpstr>
      <vt:lpstr>KRETANJE STANOVNIŠTVA</vt:lpstr>
      <vt:lpstr>Prirodno kretanje stanovništva</vt:lpstr>
      <vt:lpstr>ZADATAK 1</vt:lpstr>
      <vt:lpstr>PowerPoint Presentation</vt:lpstr>
      <vt:lpstr>PowerPoint Presentation</vt:lpstr>
      <vt:lpstr>PowerPoint Presentation</vt:lpstr>
      <vt:lpstr>PRIRODNI PRIRAŠTAJ</vt:lpstr>
      <vt:lpstr>Zadatak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PROSTORNO KRETANJE STANOVNIŠTVA  MIGRACIJE</vt:lpstr>
      <vt:lpstr>Zadatak 3</vt:lpstr>
      <vt:lpstr>PowerPoint Presentation</vt:lpstr>
      <vt:lpstr>PowerPoint Presentation</vt:lpstr>
      <vt:lpstr>PowerPoint Presentation</vt:lpstr>
      <vt:lpstr>Zadatak 4</vt:lpstr>
      <vt:lpstr>PowerPoint Presentation</vt:lpstr>
      <vt:lpstr>PowerPoint Presentation</vt:lpstr>
      <vt:lpstr>PowerPoint Presentation</vt:lpstr>
      <vt:lpstr>PowerPoint Presentation</vt:lpstr>
      <vt:lpstr>ZADATAK 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STANOVNIŠTVA</dc:title>
  <dc:creator>Marić, Milica</dc:creator>
  <cp:lastModifiedBy>Milica Maric</cp:lastModifiedBy>
  <cp:revision>67</cp:revision>
  <dcterms:created xsi:type="dcterms:W3CDTF">2022-10-28T08:15:42Z</dcterms:created>
  <dcterms:modified xsi:type="dcterms:W3CDTF">2024-10-28T13:39:11Z</dcterms:modified>
</cp:coreProperties>
</file>