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72" r:id="rId9"/>
    <p:sldId id="273" r:id="rId10"/>
    <p:sldId id="262" r:id="rId11"/>
    <p:sldId id="263" r:id="rId12"/>
    <p:sldId id="264" r:id="rId13"/>
    <p:sldId id="265" r:id="rId14"/>
    <p:sldId id="266" r:id="rId15"/>
    <p:sldId id="267" r:id="rId16"/>
    <p:sldId id="274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Todorovic" userId="b456dcb4c43cc0e5" providerId="LiveId" clId="{C5F82E7A-2891-7D45-9739-BA3456FD0B81}"/>
    <pc:docChg chg="modSld">
      <pc:chgData name="Igor Todorovic" userId="b456dcb4c43cc0e5" providerId="LiveId" clId="{C5F82E7A-2891-7D45-9739-BA3456FD0B81}" dt="2021-04-27T06:03:32.262" v="7" actId="20577"/>
      <pc:docMkLst>
        <pc:docMk/>
      </pc:docMkLst>
      <pc:sldChg chg="modSp mod">
        <pc:chgData name="Igor Todorovic" userId="b456dcb4c43cc0e5" providerId="LiveId" clId="{C5F82E7A-2891-7D45-9739-BA3456FD0B81}" dt="2021-04-27T06:03:32.262" v="7" actId="20577"/>
        <pc:sldMkLst>
          <pc:docMk/>
          <pc:sldMk cId="861824081" sldId="259"/>
        </pc:sldMkLst>
        <pc:spChg chg="mod">
          <ac:chgData name="Igor Todorovic" userId="b456dcb4c43cc0e5" providerId="LiveId" clId="{C5F82E7A-2891-7D45-9739-BA3456FD0B81}" dt="2021-04-27T06:03:32.262" v="7" actId="20577"/>
          <ac:spMkLst>
            <pc:docMk/>
            <pc:sldMk cId="861824081" sldId="259"/>
            <ac:spMk id="16179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Cyrl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r-Cyrl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/>
              <a:t>Click to edit Master text styles</a:t>
            </a:r>
          </a:p>
          <a:p>
            <a:pPr lvl="1"/>
            <a:r>
              <a:rPr lang="sr-Cyrl-CS"/>
              <a:t>Second level</a:t>
            </a:r>
          </a:p>
          <a:p>
            <a:pPr lvl="2"/>
            <a:r>
              <a:rPr lang="sr-Cyrl-CS"/>
              <a:t>Third level</a:t>
            </a:r>
          </a:p>
          <a:p>
            <a:pPr lvl="3"/>
            <a:r>
              <a:rPr lang="sr-Cyrl-CS"/>
              <a:t>Fourth level</a:t>
            </a:r>
          </a:p>
          <a:p>
            <a:pPr lvl="4"/>
            <a:r>
              <a:rPr lang="sr-Cyrl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D88B9CC-5DFF-6646-93ED-75C5DEC8309D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AE1DEF9B-31CE-9140-8FFF-D1B1705333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hr/imgres?imgurl=http://ec.europa.eu/enterprise/images/ce_mark_big.gif&amp;imgrefurl=http://ec.europa.eu/enterprise/faq/ce-mark.htm&amp;h=352&amp;w=600&amp;sz=9&amp;hl=hr&amp;start=1&amp;um=1&amp;tbnid=rsW1RfwS43UF5M:&amp;tbnh=79&amp;tbnw=135&amp;prev=/images?q=CE&amp;um=1&amp;hl=hr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6815" y="4208929"/>
            <a:ext cx="6271067" cy="1048684"/>
          </a:xfrm>
        </p:spPr>
        <p:txBody>
          <a:bodyPr>
            <a:noAutofit/>
          </a:bodyPr>
          <a:lstStyle/>
          <a:p>
            <a:r>
              <a:rPr lang="en-US" sz="2800" dirty="0"/>
              <a:t>STANDARDI SISTEMA UPRAVLJANJA KVALITETOM ISO 9000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815" y="5257800"/>
            <a:ext cx="6072553" cy="621792"/>
          </a:xfrm>
        </p:spPr>
        <p:txBody>
          <a:bodyPr/>
          <a:lstStyle/>
          <a:p>
            <a:r>
              <a:rPr lang="en-US" dirty="0"/>
              <a:t>Prof</a:t>
            </a:r>
            <a:r>
              <a:rPr lang="sr-Cyrl-CS" dirty="0"/>
              <a:t>. </a:t>
            </a:r>
            <a:r>
              <a:rPr lang="en-US" dirty="0" err="1"/>
              <a:t>dr</a:t>
            </a:r>
            <a:r>
              <a:rPr lang="en-US" dirty="0"/>
              <a:t> Igor </a:t>
            </a:r>
            <a:r>
              <a:rPr lang="en-US" dirty="0" err="1"/>
              <a:t>Todorović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7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hr-HR" dirty="0">
                <a:latin typeface="Century Schoolbook" charset="0"/>
              </a:rPr>
              <a:t>UVOD</a:t>
            </a:r>
            <a:r>
              <a:rPr lang="hr-HR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dirty="0">
                <a:latin typeface="Century Schoolbook" charset="0"/>
              </a:rPr>
              <a:t>U ISO 9001</a:t>
            </a:r>
            <a:endParaRPr lang="en-GB" dirty="0">
              <a:latin typeface="Century Schoolbook" charset="0"/>
            </a:endParaRPr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rgbClr val="000099"/>
              </a:buClr>
            </a:pPr>
            <a:r>
              <a:rPr kumimoji="1" lang="hr-HR" dirty="0">
                <a:latin typeface="Arial" charset="0"/>
              </a:rPr>
              <a:t>To nije standard nekog određenog proizvoda, već se primjenjuje na sve vrste proizvodnih i uslužnih djelatnosti.</a:t>
            </a:r>
          </a:p>
          <a:p>
            <a:pPr>
              <a:spcBef>
                <a:spcPct val="50000"/>
              </a:spcBef>
              <a:buClr>
                <a:srgbClr val="000099"/>
              </a:buClr>
            </a:pPr>
            <a:r>
              <a:rPr kumimoji="1" lang="hr-HR" dirty="0">
                <a:latin typeface="Arial" charset="0"/>
              </a:rPr>
              <a:t>  ISO 9001 primjenjuje se kada organizacija želi: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hr-HR" dirty="0">
                <a:latin typeface="Arial" charset="0"/>
              </a:rPr>
              <a:t>  dokazati vlastitu sposobnost dosljedne realizacije proizvoda koji zadovoljavaju kupca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hr-HR" dirty="0">
                <a:latin typeface="Arial" charset="0"/>
              </a:rPr>
              <a:t>  ostvariti zadovoljstvo kupca učinkovitom primjenom sistema – neprekidnim poboljšavanjem</a:t>
            </a: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225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hr-HR" dirty="0">
                <a:latin typeface="Century Schoolbook" charset="0"/>
              </a:rPr>
              <a:t>UVOD U ISO 9001</a:t>
            </a:r>
            <a:endParaRPr lang="en-GB" dirty="0">
              <a:latin typeface="Century Schoolbook" charset="0"/>
            </a:endParaRPr>
          </a:p>
        </p:txBody>
      </p:sp>
      <p:sp>
        <p:nvSpPr>
          <p:cNvPr id="165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kumimoji="1" lang="hr-HR" sz="2000" dirty="0">
                <a:latin typeface="Arial" charset="0"/>
              </a:rPr>
              <a:t>Standard ISO 9001 primjenjuje se kada organizacija želi postaviti osnove dobrog poslovanja: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000" dirty="0">
                <a:latin typeface="Arial" charset="0"/>
              </a:rPr>
              <a:t>  Postaviti ciljeve kvaliteta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000" dirty="0">
                <a:latin typeface="Arial" charset="0"/>
              </a:rPr>
              <a:t>  Obezbjediti da su kupčevi zahtjevi prepoznati i ispunjeni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000" dirty="0">
                <a:latin typeface="Arial" charset="0"/>
              </a:rPr>
              <a:t> Obezbjediti obuku i napredovanje svih zaposlenih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000" dirty="0">
                <a:latin typeface="Arial" charset="0"/>
              </a:rPr>
              <a:t> Obezbjediti praćenje i mjerenje poslovnih procesa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000" dirty="0">
                <a:latin typeface="Arial" charset="0"/>
              </a:rPr>
              <a:t> Obezbjediti nabavu od dobavljača koji isporučuju kvalitetan proizvod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000" dirty="0">
                <a:latin typeface="Arial" charset="0"/>
              </a:rPr>
              <a:t> Obezbjediti korekciju problema te sprječavanje njihova ponavljanja</a:t>
            </a:r>
          </a:p>
          <a:p>
            <a:pPr>
              <a:buFont typeface="Wingdings" charset="0"/>
              <a:buNone/>
            </a:pPr>
            <a:endParaRPr lang="en-GB" sz="20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76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hr-HR" sz="2400" dirty="0">
                <a:latin typeface="Century Schoolbook" charset="0"/>
              </a:rPr>
              <a:t>ISO</a:t>
            </a:r>
            <a:r>
              <a:rPr lang="hr-HR" sz="2000" b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</a:rPr>
              <a:t> </a:t>
            </a:r>
            <a:r>
              <a:rPr lang="hr-HR" sz="2400" dirty="0">
                <a:latin typeface="Century Schoolbook" charset="0"/>
              </a:rPr>
              <a:t>9001 JE  DOBAR TEMELJ ZA UVOĐENJE OSTALIH STANDARDA !!</a:t>
            </a:r>
            <a:endParaRPr lang="en-GB" sz="2400" dirty="0">
              <a:latin typeface="Century Schoolbook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 descr="Granite"/>
          <p:cNvSpPr>
            <a:spLocks noChangeArrowheads="1"/>
          </p:cNvSpPr>
          <p:nvPr/>
        </p:nvSpPr>
        <p:spPr bwMode="auto">
          <a:xfrm>
            <a:off x="2000250" y="4800600"/>
            <a:ext cx="4572000" cy="6858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3600" b="1">
                <a:solidFill>
                  <a:srgbClr val="000099"/>
                </a:solidFill>
              </a:rPr>
              <a:t>ISO 9001</a:t>
            </a:r>
          </a:p>
        </p:txBody>
      </p:sp>
      <p:sp>
        <p:nvSpPr>
          <p:cNvPr id="5" name="Rectangle 4" descr="Pink tissue paper"/>
          <p:cNvSpPr>
            <a:spLocks noChangeArrowheads="1"/>
          </p:cNvSpPr>
          <p:nvPr/>
        </p:nvSpPr>
        <p:spPr bwMode="auto">
          <a:xfrm>
            <a:off x="2000250" y="4038600"/>
            <a:ext cx="20574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b="1">
                <a:solidFill>
                  <a:srgbClr val="000099"/>
                </a:solidFill>
              </a:rPr>
              <a:t>ISO 14001</a:t>
            </a:r>
          </a:p>
        </p:txBody>
      </p:sp>
      <p:sp>
        <p:nvSpPr>
          <p:cNvPr id="6" name="Rectangle 5" descr="Pink tissue paper"/>
          <p:cNvSpPr>
            <a:spLocks noChangeArrowheads="1"/>
          </p:cNvSpPr>
          <p:nvPr/>
        </p:nvSpPr>
        <p:spPr bwMode="auto">
          <a:xfrm>
            <a:off x="4210050" y="4038600"/>
            <a:ext cx="23622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b="1">
                <a:solidFill>
                  <a:srgbClr val="000099"/>
                </a:solidFill>
              </a:rPr>
              <a:t>OHSAS 18001</a:t>
            </a:r>
          </a:p>
        </p:txBody>
      </p:sp>
      <p:sp>
        <p:nvSpPr>
          <p:cNvPr id="7" name="Rectangle 6" descr="Pink tissue paper"/>
          <p:cNvSpPr>
            <a:spLocks noChangeArrowheads="1"/>
          </p:cNvSpPr>
          <p:nvPr/>
        </p:nvSpPr>
        <p:spPr bwMode="auto">
          <a:xfrm>
            <a:off x="4972050" y="3276600"/>
            <a:ext cx="16002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b="1">
                <a:solidFill>
                  <a:srgbClr val="000099"/>
                </a:solidFill>
              </a:rPr>
              <a:t>ISO/IEC 17025</a:t>
            </a:r>
          </a:p>
        </p:txBody>
      </p:sp>
      <p:sp>
        <p:nvSpPr>
          <p:cNvPr id="8" name="Rectangle 7" descr="Pink tissue paper"/>
          <p:cNvSpPr>
            <a:spLocks noChangeArrowheads="1"/>
          </p:cNvSpPr>
          <p:nvPr/>
        </p:nvSpPr>
        <p:spPr bwMode="auto">
          <a:xfrm>
            <a:off x="3448050" y="3276600"/>
            <a:ext cx="14097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b="1">
                <a:solidFill>
                  <a:srgbClr val="000099"/>
                </a:solidFill>
              </a:rPr>
              <a:t>EN 206/1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000250" y="3276600"/>
            <a:ext cx="1371600" cy="685800"/>
            <a:chOff x="1584" y="2064"/>
            <a:chExt cx="864" cy="432"/>
          </a:xfrm>
        </p:grpSpPr>
        <p:sp>
          <p:nvSpPr>
            <p:cNvPr id="166923" name="Rectangle 10" descr="Pink tissue paper"/>
            <p:cNvSpPr>
              <a:spLocks noChangeArrowheads="1"/>
            </p:cNvSpPr>
            <p:nvPr/>
          </p:nvSpPr>
          <p:spPr bwMode="auto">
            <a:xfrm>
              <a:off x="1584" y="2064"/>
              <a:ext cx="864" cy="432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b="1">
                <a:solidFill>
                  <a:srgbClr val="000099"/>
                </a:solidFill>
              </a:endParaRPr>
            </a:p>
          </p:txBody>
        </p:sp>
        <p:pic>
          <p:nvPicPr>
            <p:cNvPr id="166924" name="Picture 11" descr="http://tbn0.google.com/images?q=tbn:rsW1RfwS43UF5M:http://ec.europa.eu/enterprise/images/ce_mark_big.gif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2111"/>
              <a:ext cx="576" cy="33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3" descr="Pink tissue paper"/>
          <p:cNvSpPr>
            <a:spLocks noChangeArrowheads="1"/>
          </p:cNvSpPr>
          <p:nvPr/>
        </p:nvSpPr>
        <p:spPr bwMode="auto">
          <a:xfrm>
            <a:off x="2000250" y="2514600"/>
            <a:ext cx="22098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b="1">
                <a:solidFill>
                  <a:srgbClr val="000099"/>
                </a:solidFill>
              </a:rPr>
              <a:t>ISSO 27001</a:t>
            </a:r>
          </a:p>
        </p:txBody>
      </p:sp>
      <p:sp>
        <p:nvSpPr>
          <p:cNvPr id="13" name="Rectangle 14" descr="Pink tissue paper"/>
          <p:cNvSpPr>
            <a:spLocks noChangeArrowheads="1"/>
          </p:cNvSpPr>
          <p:nvPr/>
        </p:nvSpPr>
        <p:spPr bwMode="auto">
          <a:xfrm>
            <a:off x="4362450" y="2514600"/>
            <a:ext cx="22098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b="1">
                <a:solidFill>
                  <a:srgbClr val="000099"/>
                </a:solidFill>
              </a:rPr>
              <a:t>ISO 22000</a:t>
            </a:r>
          </a:p>
        </p:txBody>
      </p:sp>
    </p:spTree>
    <p:extLst>
      <p:ext uri="{BB962C8B-B14F-4D97-AF65-F5344CB8AC3E}">
        <p14:creationId xmlns:p14="http://schemas.microsoft.com/office/powerpoint/2010/main" val="382610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  <p:bldP spid="8" grpId="0" animBg="1" autoUpdateAnimBg="0"/>
      <p:bldP spid="12" grpId="0" animBg="1" autoUpdateAnimBg="0"/>
      <p:bldP spid="1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>
                <a:latin typeface="Century Schoolbook" charset="0"/>
              </a:rPr>
              <a:t>KORISTI OD PRIMJENE STANDARDA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67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400" dirty="0">
                <a:latin typeface="Arial" charset="0"/>
              </a:rPr>
              <a:t>Unutrašnje koristi: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400" dirty="0">
                <a:latin typeface="Arial" charset="0"/>
              </a:rPr>
              <a:t>  Povećanje produktivnosti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400" dirty="0">
                <a:latin typeface="Arial" charset="0"/>
              </a:rPr>
              <a:t>  Manje grešaka i kvarova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400" dirty="0">
                <a:latin typeface="Arial" charset="0"/>
              </a:rPr>
              <a:t>  Povećanje zadovoljstva svih zaposlenih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400" dirty="0">
                <a:latin typeface="Arial" charset="0"/>
              </a:rPr>
              <a:t>  Kontinuirano unaprjeđivanje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400" dirty="0">
                <a:latin typeface="Arial" charset="0"/>
              </a:rPr>
              <a:t>  Povećanje profita</a:t>
            </a:r>
            <a:endParaRPr lang="en-GB" sz="16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65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cap="none">
                <a:latin typeface="Century Schoolbook" charset="0"/>
              </a:rPr>
              <a:t>KORISTI OD PRIMJENE STANDARDA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68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800" dirty="0">
                <a:latin typeface="Arial" charset="0"/>
              </a:rPr>
              <a:t>Vanjske koristi: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sz="2800" dirty="0">
                <a:latin typeface="Arial" charset="0"/>
              </a:rPr>
              <a:t>  </a:t>
            </a:r>
            <a:r>
              <a:rPr lang="hr-HR" dirty="0">
                <a:latin typeface="Arial" charset="0"/>
              </a:rPr>
              <a:t>Međunarodno priznat i prepoznat SUK (QMS)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dirty="0">
                <a:latin typeface="Arial" charset="0"/>
              </a:rPr>
              <a:t>  Povećanje šansi na izlazak na inostrana tržišta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dirty="0">
                <a:latin typeface="Arial" charset="0"/>
              </a:rPr>
              <a:t> Mogući zahtjev na konkurs javne nabave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dirty="0">
                <a:latin typeface="Arial" charset="0"/>
              </a:rPr>
              <a:t> Strani investitori i finansijeri (npr. svjetska banka) traže implementaciju sistema upravljanja kvalitetom</a:t>
            </a: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749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hr-HR" sz="3200" cap="none" dirty="0">
                <a:latin typeface="Arial" charset="0"/>
              </a:rPr>
              <a:t>POGLAVLJA STANDARDA ISO 9001</a:t>
            </a:r>
            <a:endParaRPr lang="en-GB" cap="none" dirty="0">
              <a:latin typeface="Century Schoolbook" charset="0"/>
            </a:endParaRPr>
          </a:p>
        </p:txBody>
      </p:sp>
      <p:sp>
        <p:nvSpPr>
          <p:cNvPr id="169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0. Uvod</a:t>
            </a:r>
            <a:endParaRPr lang="en-GB" sz="2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1. Područje primjene</a:t>
            </a:r>
            <a:endParaRPr lang="en-GB" sz="2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2. Upućivanje na druge standarde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3. Nazivi i definicije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4. Sistem upravljanja kvalitetom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5. Odgovornost uprave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6. Upravljanje resursima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7. Realizacija proizvoda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99"/>
              </a:buClr>
              <a:buFontTx/>
              <a:buNone/>
            </a:pPr>
            <a:r>
              <a:rPr lang="hr-HR" sz="2000">
                <a:latin typeface="Arial" charset="0"/>
              </a:rPr>
              <a:t>	8. Mjerenje, analiza i poboljšavanje</a:t>
            </a:r>
          </a:p>
          <a:p>
            <a:pPr>
              <a:buFont typeface="Wingdings" charset="0"/>
              <a:buNone/>
            </a:pPr>
            <a:endParaRPr lang="en-GB" sz="20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90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3200" dirty="0"/>
              <a:t>Model procesno baziranog sistema upravljanja kvalitetom</a:t>
            </a:r>
            <a:r>
              <a:rPr lang="en-US" sz="3200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193" r="193"/>
          <a:stretch>
            <a:fillRect/>
          </a:stretch>
        </p:blipFill>
        <p:spPr>
          <a:xfrm>
            <a:off x="649160" y="2401787"/>
            <a:ext cx="6508377" cy="3916363"/>
          </a:xfrm>
        </p:spPr>
      </p:pic>
    </p:spTree>
    <p:extLst>
      <p:ext uri="{BB962C8B-B14F-4D97-AF65-F5344CB8AC3E}">
        <p14:creationId xmlns:p14="http://schemas.microsoft.com/office/powerpoint/2010/main" val="515785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hr-HR" sz="3200" dirty="0">
                <a:latin typeface="Arial" charset="0"/>
              </a:rPr>
              <a:t>STANDARD ISO 14001:2004</a:t>
            </a:r>
            <a:endParaRPr lang="en-GB" sz="3200" dirty="0">
              <a:latin typeface="Arial" charset="0"/>
            </a:endParaRPr>
          </a:p>
        </p:txBody>
      </p:sp>
      <p:sp>
        <p:nvSpPr>
          <p:cNvPr id="171011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4092889" cy="3916363"/>
          </a:xfrm>
        </p:spPr>
        <p:txBody>
          <a:bodyPr/>
          <a:lstStyle/>
          <a:p>
            <a:endParaRPr lang="hr-HR" dirty="0">
              <a:solidFill>
                <a:srgbClr val="339933"/>
              </a:solidFill>
              <a:latin typeface="Arial" charset="0"/>
            </a:endParaRPr>
          </a:p>
          <a:p>
            <a:r>
              <a:rPr lang="hr-HR" dirty="0">
                <a:solidFill>
                  <a:schemeClr val="tx1"/>
                </a:solidFill>
                <a:latin typeface="Arial" charset="0"/>
              </a:rPr>
              <a:t>ISO 14001:2004 definiše zahtjeve na sistema upravljanja životnom sredinom</a:t>
            </a:r>
          </a:p>
          <a:p>
            <a:r>
              <a:rPr lang="hr-HR" dirty="0">
                <a:solidFill>
                  <a:schemeClr val="tx1"/>
                </a:solidFill>
                <a:latin typeface="Arial" charset="0"/>
              </a:rPr>
              <a:t>ISO 14001:2004 je kompatibilan sa standardima ISO 9001:2015</a:t>
            </a:r>
            <a:endParaRPr lang="en-GB" dirty="0">
              <a:solidFill>
                <a:schemeClr val="tx1"/>
              </a:solidFill>
              <a:latin typeface="Century Schoolbook" charset="0"/>
            </a:endParaRPr>
          </a:p>
        </p:txBody>
      </p:sp>
      <p:pic>
        <p:nvPicPr>
          <p:cNvPr id="17101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088" y="2949575"/>
            <a:ext cx="4248150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431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hr-HR" sz="3200" dirty="0">
                <a:latin typeface="Arial" charset="0"/>
              </a:rPr>
              <a:t>KORISTI</a:t>
            </a:r>
            <a:r>
              <a:rPr lang="hr-HR" sz="3200" cap="none" dirty="0">
                <a:solidFill>
                  <a:srgbClr val="339933"/>
                </a:solidFill>
                <a:latin typeface="Arial" charset="0"/>
              </a:rPr>
              <a:t> </a:t>
            </a:r>
            <a:r>
              <a:rPr lang="hr-HR" sz="3200" dirty="0">
                <a:latin typeface="Arial" charset="0"/>
              </a:rPr>
              <a:t>OD PRIMJENE:</a:t>
            </a:r>
            <a:endParaRPr lang="en-GB" sz="3200" dirty="0">
              <a:latin typeface="Arial" charset="0"/>
            </a:endParaRPr>
          </a:p>
        </p:txBody>
      </p:sp>
      <p:sp>
        <p:nvSpPr>
          <p:cNvPr id="17203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>
              <a:spcBef>
                <a:spcPct val="50000"/>
              </a:spcBef>
              <a:buClr>
                <a:srgbClr val="B42B00"/>
              </a:buClr>
              <a:buFont typeface="Wingdings" charset="0"/>
              <a:buChar char="§"/>
            </a:pPr>
            <a:r>
              <a:rPr lang="hr-HR" sz="2400" dirty="0">
                <a:solidFill>
                  <a:srgbClr val="000000"/>
                </a:solidFill>
                <a:latin typeface="Arial" charset="0"/>
              </a:rPr>
              <a:t>Smanjivanje negativnog uticaja na životnu sredinu</a:t>
            </a:r>
          </a:p>
          <a:p>
            <a:pPr lvl="2">
              <a:spcBef>
                <a:spcPct val="50000"/>
              </a:spcBef>
              <a:buClr>
                <a:srgbClr val="B42B00"/>
              </a:buClr>
              <a:buFont typeface="Wingdings" charset="0"/>
              <a:buChar char="§"/>
            </a:pPr>
            <a:r>
              <a:rPr lang="hr-HR" sz="2400" dirty="0">
                <a:solidFill>
                  <a:srgbClr val="000000"/>
                </a:solidFill>
                <a:latin typeface="Arial" charset="0"/>
              </a:rPr>
              <a:t>Podizanje svijesti zaposlenih</a:t>
            </a:r>
          </a:p>
          <a:p>
            <a:pPr lvl="2">
              <a:spcBef>
                <a:spcPct val="50000"/>
              </a:spcBef>
              <a:buClr>
                <a:srgbClr val="B42B00"/>
              </a:buClr>
              <a:buFont typeface="Wingdings" charset="0"/>
              <a:buChar char="§"/>
            </a:pPr>
            <a:r>
              <a:rPr lang="hr-HR" sz="2400" dirty="0">
                <a:solidFill>
                  <a:srgbClr val="000000"/>
                </a:solidFill>
                <a:latin typeface="Arial" charset="0"/>
              </a:rPr>
              <a:t>Međunarodno prihvaćen sistem upravljanja</a:t>
            </a:r>
          </a:p>
          <a:p>
            <a:pPr lvl="2">
              <a:spcBef>
                <a:spcPct val="50000"/>
              </a:spcBef>
              <a:buClr>
                <a:srgbClr val="B42B00"/>
              </a:buClr>
              <a:buFont typeface="Wingdings" charset="0"/>
              <a:buChar char="§"/>
            </a:pPr>
            <a:r>
              <a:rPr lang="hr-HR" sz="2400" dirty="0">
                <a:solidFill>
                  <a:srgbClr val="000000"/>
                </a:solidFill>
                <a:latin typeface="Arial" charset="0"/>
              </a:rPr>
              <a:t>Bolji odnosi sa lokalnom zajednicom</a:t>
            </a:r>
          </a:p>
          <a:p>
            <a:pPr lvl="2">
              <a:spcBef>
                <a:spcPct val="50000"/>
              </a:spcBef>
              <a:buClr>
                <a:srgbClr val="B42B00"/>
              </a:buClr>
              <a:buFont typeface="Wingdings" charset="0"/>
              <a:buChar char="§"/>
            </a:pPr>
            <a:r>
              <a:rPr lang="hr-HR" sz="2400" dirty="0">
                <a:solidFill>
                  <a:srgbClr val="000000"/>
                </a:solidFill>
                <a:latin typeface="Arial" charset="0"/>
              </a:rPr>
              <a:t>Usklađenost sa zakonskim propisima</a:t>
            </a:r>
          </a:p>
          <a:p>
            <a:pPr lvl="2">
              <a:spcBef>
                <a:spcPct val="50000"/>
              </a:spcBef>
              <a:buClr>
                <a:srgbClr val="B42B00"/>
              </a:buClr>
              <a:buFont typeface="Wingdings" charset="0"/>
              <a:buChar char="§"/>
            </a:pPr>
            <a:r>
              <a:rPr lang="hr-HR" sz="2400" dirty="0">
                <a:solidFill>
                  <a:srgbClr val="000000"/>
                </a:solidFill>
                <a:latin typeface="Arial" charset="0"/>
              </a:rPr>
              <a:t> Pristup na šire tržište</a:t>
            </a:r>
            <a:endParaRPr lang="en-GB" sz="1600" dirty="0">
              <a:solidFill>
                <a:srgbClr val="000000"/>
              </a:solidFill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279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1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61938"/>
            <a:ext cx="8429625" cy="643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57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Standard je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ujednači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, </a:t>
            </a:r>
            <a:r>
              <a:rPr lang="en-US" dirty="0" err="1"/>
              <a:t>veličinu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ispitivanja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Da bi se </a:t>
            </a:r>
            <a:r>
              <a:rPr lang="en-US" dirty="0" err="1"/>
              <a:t>otklonile</a:t>
            </a:r>
            <a:r>
              <a:rPr lang="en-US" dirty="0"/>
              <a:t>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barijere</a:t>
            </a:r>
            <a:r>
              <a:rPr lang="en-US" dirty="0"/>
              <a:t> u </a:t>
            </a:r>
            <a:r>
              <a:rPr lang="en-US" dirty="0" err="1"/>
              <a:t>međunarodnoj</a:t>
            </a:r>
            <a:r>
              <a:rPr lang="en-US" dirty="0"/>
              <a:t> </a:t>
            </a:r>
            <a:r>
              <a:rPr lang="en-US" dirty="0" err="1"/>
              <a:t>saradnji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,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ukazala</a:t>
            </a:r>
            <a:r>
              <a:rPr lang="en-US" dirty="0"/>
              <a:t> se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usaglašavanjem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usmjereni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o: </a:t>
            </a:r>
          </a:p>
          <a:p>
            <a:pPr lvl="1"/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,</a:t>
            </a:r>
          </a:p>
          <a:p>
            <a:pPr lvl="1"/>
            <a:r>
              <a:rPr lang="en-US" dirty="0" err="1"/>
              <a:t>bezbjednosti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24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hr-HR" sz="3200" cap="none">
                <a:latin typeface="Century Schoolbook" charset="0"/>
              </a:rPr>
              <a:t>ŠT</a:t>
            </a:r>
            <a:r>
              <a:rPr lang="en-US" sz="3200" cap="none">
                <a:latin typeface="Century Schoolbook" charset="0"/>
              </a:rPr>
              <a:t>A</a:t>
            </a:r>
            <a:r>
              <a:rPr lang="hr-HR" sz="3200" cap="none">
                <a:latin typeface="Century Schoolbook" charset="0"/>
              </a:rPr>
              <a:t> JE ISO? </a:t>
            </a:r>
            <a:endParaRPr lang="en-GB" cap="none">
              <a:latin typeface="Century Schoolbook" charset="0"/>
            </a:endParaRPr>
          </a:p>
        </p:txBody>
      </p:sp>
      <p:sp>
        <p:nvSpPr>
          <p:cNvPr id="159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Century Schoolbook" charset="0"/>
              </a:rPr>
              <a:t>ISO (Međunarodna organizacija za </a:t>
            </a:r>
            <a:r>
              <a:rPr lang="en-US" sz="2000">
                <a:latin typeface="Century Schoolbook" charset="0"/>
              </a:rPr>
              <a:t>standardizaciju</a:t>
            </a:r>
            <a:r>
              <a:rPr lang="hr-HR" sz="2000">
                <a:latin typeface="Century Schoolbook" charset="0"/>
              </a:rPr>
              <a:t>) je svjetska federacija nacionalnih tijela za standardizaciju (ISO članice). </a:t>
            </a:r>
          </a:p>
          <a:p>
            <a:pPr>
              <a:spcBef>
                <a:spcPct val="50000"/>
              </a:spcBef>
            </a:pPr>
            <a:r>
              <a:rPr lang="hr-HR" sz="2000">
                <a:latin typeface="Century Schoolbook" charset="0"/>
              </a:rPr>
              <a:t>Rad na pripremanju međunarodnih standarda uobičajeno se provodi kroz aktivnosti ISO tehničkih odbora. </a:t>
            </a:r>
          </a:p>
          <a:p>
            <a:pPr>
              <a:spcBef>
                <a:spcPct val="50000"/>
              </a:spcBef>
            </a:pPr>
            <a:r>
              <a:rPr lang="hr-HR" sz="2000">
                <a:latin typeface="Century Schoolbook" charset="0"/>
              </a:rPr>
              <a:t>Svaka članica koja ima interes o predmetu za koji je uspostavljen tehnički odbor ima pravo biti zastupljena u odboru. </a:t>
            </a:r>
          </a:p>
          <a:p>
            <a:pPr>
              <a:spcBef>
                <a:spcPct val="50000"/>
              </a:spcBef>
            </a:pPr>
            <a:r>
              <a:rPr lang="hr-HR" sz="2000">
                <a:latin typeface="Century Schoolbook" charset="0"/>
              </a:rPr>
              <a:t>Međunarodne organizacije, vladine ili ne-vladine, povezane sa ISO takođe učestvuju u radu. ISO usko sarađuje s Međunarodnom elektrotehničkom komisijom (IEC) po svim pitanjima elektrotehničke standardizacije. </a:t>
            </a:r>
          </a:p>
          <a:p>
            <a:pPr>
              <a:buFont typeface="Wingdings" charset="0"/>
              <a:buNone/>
            </a:pPr>
            <a:endParaRPr lang="en-GB" sz="20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53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Line 6"/>
          <p:cNvSpPr>
            <a:spLocks noChangeShapeType="1"/>
          </p:cNvSpPr>
          <p:nvPr/>
        </p:nvSpPr>
        <p:spPr bwMode="auto">
          <a:xfrm>
            <a:off x="228600" y="4433888"/>
            <a:ext cx="8686800" cy="0"/>
          </a:xfrm>
          <a:prstGeom prst="line">
            <a:avLst/>
          </a:prstGeom>
          <a:noFill/>
          <a:ln w="19050">
            <a:solidFill>
              <a:srgbClr val="B42B00"/>
            </a:solidFill>
            <a:round/>
            <a:headEnd type="none" w="sm" len="sm"/>
            <a:tailEnd type="triangle" w="lg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0772" name="Line 7"/>
          <p:cNvSpPr>
            <a:spLocks noChangeShapeType="1"/>
          </p:cNvSpPr>
          <p:nvPr/>
        </p:nvSpPr>
        <p:spPr bwMode="auto">
          <a:xfrm>
            <a:off x="762000" y="42814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0773" name="Line 8"/>
          <p:cNvSpPr>
            <a:spLocks noChangeShapeType="1"/>
          </p:cNvSpPr>
          <p:nvPr/>
        </p:nvSpPr>
        <p:spPr bwMode="auto">
          <a:xfrm>
            <a:off x="5967413" y="4286251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0774" name="Line 9"/>
          <p:cNvSpPr>
            <a:spLocks noChangeShapeType="1"/>
          </p:cNvSpPr>
          <p:nvPr/>
        </p:nvSpPr>
        <p:spPr bwMode="auto">
          <a:xfrm>
            <a:off x="4343290" y="431482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0775" name="Line 10"/>
          <p:cNvSpPr>
            <a:spLocks noChangeShapeType="1"/>
          </p:cNvSpPr>
          <p:nvPr/>
        </p:nvSpPr>
        <p:spPr bwMode="auto">
          <a:xfrm>
            <a:off x="2509837" y="431482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0776" name="Text Box 11"/>
          <p:cNvSpPr txBox="1">
            <a:spLocks noChangeArrowheads="1"/>
          </p:cNvSpPr>
          <p:nvPr/>
        </p:nvSpPr>
        <p:spPr bwMode="auto">
          <a:xfrm>
            <a:off x="457200" y="45862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/>
              <a:t>1987.</a:t>
            </a:r>
          </a:p>
        </p:txBody>
      </p:sp>
      <p:sp>
        <p:nvSpPr>
          <p:cNvPr id="160777" name="Text Box 12"/>
          <p:cNvSpPr txBox="1">
            <a:spLocks noChangeArrowheads="1"/>
          </p:cNvSpPr>
          <p:nvPr/>
        </p:nvSpPr>
        <p:spPr bwMode="auto">
          <a:xfrm>
            <a:off x="2052637" y="46624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/>
              <a:t>1994..</a:t>
            </a:r>
          </a:p>
        </p:txBody>
      </p:sp>
      <p:sp>
        <p:nvSpPr>
          <p:cNvPr id="160778" name="Text Box 13"/>
          <p:cNvSpPr txBox="1">
            <a:spLocks noChangeArrowheads="1"/>
          </p:cNvSpPr>
          <p:nvPr/>
        </p:nvSpPr>
        <p:spPr bwMode="auto">
          <a:xfrm>
            <a:off x="4038600" y="4593671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/>
              <a:t>2000.</a:t>
            </a:r>
          </a:p>
        </p:txBody>
      </p:sp>
      <p:sp>
        <p:nvSpPr>
          <p:cNvPr id="160779" name="Text Box 14"/>
          <p:cNvSpPr txBox="1">
            <a:spLocks noChangeArrowheads="1"/>
          </p:cNvSpPr>
          <p:nvPr/>
        </p:nvSpPr>
        <p:spPr bwMode="auto">
          <a:xfrm>
            <a:off x="5634037" y="4607777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/>
              <a:t>2008.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52400" y="3290888"/>
            <a:ext cx="1600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/>
              <a:t>ISO 9000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886197" y="2831068"/>
            <a:ext cx="1600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>
                <a:solidFill>
                  <a:srgbClr val="000099"/>
                </a:solidFill>
              </a:rPr>
              <a:t>ISO 9001</a:t>
            </a:r>
          </a:p>
          <a:p>
            <a:pPr eaLnBrk="1" hangingPunct="1">
              <a:spcBef>
                <a:spcPct val="50000"/>
              </a:spcBef>
            </a:pPr>
            <a:r>
              <a:rPr lang="hr-HR" dirty="0">
                <a:solidFill>
                  <a:srgbClr val="000099"/>
                </a:solidFill>
              </a:rPr>
              <a:t>ISO 9002</a:t>
            </a:r>
          </a:p>
          <a:p>
            <a:pPr eaLnBrk="1" hangingPunct="1">
              <a:spcBef>
                <a:spcPct val="50000"/>
              </a:spcBef>
            </a:pPr>
            <a:r>
              <a:rPr lang="hr-HR" dirty="0">
                <a:solidFill>
                  <a:srgbClr val="000099"/>
                </a:solidFill>
              </a:rPr>
              <a:t>ISO 9003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3466990" y="3136551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dirty="0">
                <a:solidFill>
                  <a:srgbClr val="00FF00"/>
                </a:solidFill>
              </a:rPr>
              <a:t>ISO </a:t>
            </a:r>
            <a:br>
              <a:rPr lang="hr-HR" dirty="0">
                <a:solidFill>
                  <a:srgbClr val="00FF00"/>
                </a:solidFill>
              </a:rPr>
            </a:br>
            <a:r>
              <a:rPr lang="hr-HR" dirty="0">
                <a:solidFill>
                  <a:srgbClr val="00FF00"/>
                </a:solidFill>
              </a:rPr>
              <a:t>9001:2000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257300" y="3002517"/>
            <a:ext cx="609600" cy="914400"/>
            <a:chOff x="1056" y="1920"/>
            <a:chExt cx="384" cy="576"/>
          </a:xfrm>
        </p:grpSpPr>
        <p:sp>
          <p:nvSpPr>
            <p:cNvPr id="160791" name="Line 19"/>
            <p:cNvSpPr>
              <a:spLocks noChangeShapeType="1"/>
            </p:cNvSpPr>
            <p:nvPr/>
          </p:nvSpPr>
          <p:spPr bwMode="auto">
            <a:xfrm flipV="1">
              <a:off x="1056" y="1920"/>
              <a:ext cx="336" cy="288"/>
            </a:xfrm>
            <a:prstGeom prst="line">
              <a:avLst/>
            </a:prstGeom>
            <a:noFill/>
            <a:ln w="12700">
              <a:solidFill>
                <a:srgbClr val="B42B00"/>
              </a:solidFill>
              <a:round/>
              <a:headEnd type="none" w="sm" len="sm"/>
              <a:tailEnd type="triangle" w="lg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792" name="Line 20"/>
            <p:cNvSpPr>
              <a:spLocks noChangeShapeType="1"/>
            </p:cNvSpPr>
            <p:nvPr/>
          </p:nvSpPr>
          <p:spPr bwMode="auto">
            <a:xfrm flipV="1">
              <a:off x="1056" y="2208"/>
              <a:ext cx="384" cy="0"/>
            </a:xfrm>
            <a:prstGeom prst="line">
              <a:avLst/>
            </a:prstGeom>
            <a:noFill/>
            <a:ln w="12700">
              <a:solidFill>
                <a:srgbClr val="B42B00"/>
              </a:solidFill>
              <a:round/>
              <a:headEnd type="none" w="sm" len="sm"/>
              <a:tailEnd type="triangle" w="lg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793" name="Line 21"/>
            <p:cNvSpPr>
              <a:spLocks noChangeShapeType="1"/>
            </p:cNvSpPr>
            <p:nvPr/>
          </p:nvSpPr>
          <p:spPr bwMode="auto">
            <a:xfrm>
              <a:off x="1056" y="2208"/>
              <a:ext cx="336" cy="288"/>
            </a:xfrm>
            <a:prstGeom prst="line">
              <a:avLst/>
            </a:prstGeom>
            <a:noFill/>
            <a:ln w="12700">
              <a:solidFill>
                <a:srgbClr val="B42B00"/>
              </a:solidFill>
              <a:round/>
              <a:headEnd type="none" w="sm" len="sm"/>
              <a:tailEnd type="triangle" w="lg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043237" y="2907268"/>
            <a:ext cx="685800" cy="1143000"/>
            <a:chOff x="2496" y="1872"/>
            <a:chExt cx="432" cy="720"/>
          </a:xfrm>
        </p:grpSpPr>
        <p:sp>
          <p:nvSpPr>
            <p:cNvPr id="160787" name="Line 23"/>
            <p:cNvSpPr>
              <a:spLocks noChangeShapeType="1"/>
            </p:cNvSpPr>
            <p:nvPr/>
          </p:nvSpPr>
          <p:spPr bwMode="auto">
            <a:xfrm flipV="1">
              <a:off x="2496" y="2304"/>
              <a:ext cx="384" cy="288"/>
            </a:xfrm>
            <a:prstGeom prst="line">
              <a:avLst/>
            </a:prstGeom>
            <a:noFill/>
            <a:ln w="12700">
              <a:solidFill>
                <a:srgbClr val="B42B00"/>
              </a:solidFill>
              <a:round/>
              <a:headEnd type="none" w="sm" len="sm"/>
              <a:tailEnd type="triangle" w="lg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60788" name="Group 24"/>
            <p:cNvGrpSpPr>
              <a:grpSpLocks/>
            </p:cNvGrpSpPr>
            <p:nvPr/>
          </p:nvGrpSpPr>
          <p:grpSpPr bwMode="auto">
            <a:xfrm>
              <a:off x="2496" y="1872"/>
              <a:ext cx="432" cy="336"/>
              <a:chOff x="2496" y="1872"/>
              <a:chExt cx="432" cy="336"/>
            </a:xfrm>
          </p:grpSpPr>
          <p:sp>
            <p:nvSpPr>
              <p:cNvPr id="160789" name="Line 25"/>
              <p:cNvSpPr>
                <a:spLocks noChangeShapeType="1"/>
              </p:cNvSpPr>
              <p:nvPr/>
            </p:nvSpPr>
            <p:spPr bwMode="auto">
              <a:xfrm flipV="1">
                <a:off x="2544" y="2208"/>
                <a:ext cx="384" cy="0"/>
              </a:xfrm>
              <a:prstGeom prst="line">
                <a:avLst/>
              </a:prstGeom>
              <a:noFill/>
              <a:ln w="12700">
                <a:solidFill>
                  <a:srgbClr val="B42B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0790" name="Line 26"/>
              <p:cNvSpPr>
                <a:spLocks noChangeShapeType="1"/>
              </p:cNvSpPr>
              <p:nvPr/>
            </p:nvSpPr>
            <p:spPr bwMode="auto">
              <a:xfrm>
                <a:off x="2496" y="1872"/>
                <a:ext cx="384" cy="240"/>
              </a:xfrm>
              <a:prstGeom prst="line">
                <a:avLst/>
              </a:prstGeom>
              <a:noFill/>
              <a:ln w="12700">
                <a:solidFill>
                  <a:srgbClr val="B42B00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7239000" y="3214688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dirty="0">
                <a:solidFill>
                  <a:schemeClr val="bg1"/>
                </a:solidFill>
              </a:rPr>
              <a:t>ISO 9001:2008</a:t>
            </a:r>
          </a:p>
        </p:txBody>
      </p:sp>
      <p:sp>
        <p:nvSpPr>
          <p:cNvPr id="27" name="Line 31"/>
          <p:cNvSpPr>
            <a:spLocks noChangeShapeType="1"/>
          </p:cNvSpPr>
          <p:nvPr/>
        </p:nvSpPr>
        <p:spPr bwMode="auto">
          <a:xfrm>
            <a:off x="4905388" y="3436762"/>
            <a:ext cx="62840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Razvoj serije standarda ISO 9000</a:t>
            </a:r>
            <a:endParaRPr lang="en-US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5297821" y="3170632"/>
            <a:ext cx="13407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dirty="0">
                <a:solidFill>
                  <a:srgbClr val="00FF00"/>
                </a:solidFill>
              </a:rPr>
              <a:t>ISO 9001:2008</a:t>
            </a: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6651374" y="3446172"/>
            <a:ext cx="62840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27A9D3F4-45A9-904A-881E-11A0B0F95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136551"/>
            <a:ext cx="13407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dirty="0">
                <a:solidFill>
                  <a:srgbClr val="00FF00"/>
                </a:solidFill>
              </a:rPr>
              <a:t>ISO 9001:2015</a:t>
            </a: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927FFA64-8A61-2940-AF5F-956A067B7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1" y="42814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7DADEF59-3803-7E45-AE74-ED016064C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900" y="4588726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/>
              <a:t>2015.</a:t>
            </a:r>
          </a:p>
        </p:txBody>
      </p:sp>
    </p:spTree>
    <p:extLst>
      <p:ext uri="{BB962C8B-B14F-4D97-AF65-F5344CB8AC3E}">
        <p14:creationId xmlns:p14="http://schemas.microsoft.com/office/powerpoint/2010/main" val="42530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  <p:bldP spid="16" grpId="0" autoUpdateAnimBg="0"/>
      <p:bldP spid="26" grpId="0" autoUpdateAnimBg="0"/>
      <p:bldP spid="27" grpId="0" animBg="1"/>
      <p:bldP spid="28" grpId="0" autoUpdateAnimBg="0"/>
      <p:bldP spid="29" grpId="0" animBg="1"/>
      <p:bldP spid="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dirty="0">
                <a:latin typeface="Century Schoolbook" charset="0"/>
              </a:rPr>
              <a:t>SERIJA STANDARDA ISO 9000</a:t>
            </a:r>
          </a:p>
        </p:txBody>
      </p:sp>
      <p:sp>
        <p:nvSpPr>
          <p:cNvPr id="1617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200" dirty="0">
                <a:latin typeface="Century Schoolbook" charset="0"/>
              </a:rPr>
              <a:t>ISO 9000:2005 SMK – </a:t>
            </a:r>
            <a:r>
              <a:rPr lang="it-IT" sz="2200" dirty="0" err="1">
                <a:latin typeface="Century Schoolbook" charset="0"/>
              </a:rPr>
              <a:t>Osnove</a:t>
            </a:r>
            <a:r>
              <a:rPr lang="it-IT" sz="2200" dirty="0">
                <a:latin typeface="Century Schoolbook" charset="0"/>
              </a:rPr>
              <a:t> i </a:t>
            </a:r>
            <a:r>
              <a:rPr lang="it-IT" sz="2200" dirty="0" err="1">
                <a:latin typeface="Century Schoolbook" charset="0"/>
              </a:rPr>
              <a:t>r</a:t>
            </a:r>
            <a:r>
              <a:rPr lang="en-US" sz="2200" dirty="0" err="1">
                <a:latin typeface="Century Schoolbook" charset="0"/>
              </a:rPr>
              <a:t>ij</a:t>
            </a:r>
            <a:r>
              <a:rPr lang="it-IT" sz="2200" dirty="0">
                <a:latin typeface="Century Schoolbook" charset="0"/>
              </a:rPr>
              <a:t>e</a:t>
            </a:r>
            <a:r>
              <a:rPr lang="en-US" sz="2200" dirty="0" err="1">
                <a:latin typeface="Century Schoolbook" charset="0"/>
              </a:rPr>
              <a:t>č</a:t>
            </a:r>
            <a:r>
              <a:rPr lang="it-IT" sz="2200" dirty="0" err="1">
                <a:latin typeface="Century Schoolbook" charset="0"/>
              </a:rPr>
              <a:t>nik</a:t>
            </a:r>
            <a:endParaRPr lang="it-IT" sz="2200" dirty="0">
              <a:latin typeface="Century Schoolbook" charset="0"/>
            </a:endParaRPr>
          </a:p>
          <a:p>
            <a:r>
              <a:rPr lang="en-GB" sz="2200" dirty="0">
                <a:latin typeface="Century Schoolbook" charset="0"/>
              </a:rPr>
              <a:t> ISO 9001:2008 SMK - </a:t>
            </a:r>
            <a:r>
              <a:rPr lang="en-GB" sz="2200" dirty="0" err="1">
                <a:latin typeface="Century Schoolbook" charset="0"/>
              </a:rPr>
              <a:t>Zaht</a:t>
            </a:r>
            <a:r>
              <a:rPr lang="en-US" sz="2200" dirty="0" err="1">
                <a:latin typeface="Century Schoolbook" charset="0"/>
              </a:rPr>
              <a:t>ij</a:t>
            </a:r>
            <a:r>
              <a:rPr lang="en-GB" sz="2200" dirty="0" err="1">
                <a:latin typeface="Century Schoolbook" charset="0"/>
              </a:rPr>
              <a:t>evi</a:t>
            </a:r>
            <a:endParaRPr lang="en-GB" sz="2200" dirty="0">
              <a:latin typeface="Century Schoolbook" charset="0"/>
            </a:endParaRPr>
          </a:p>
          <a:p>
            <a:r>
              <a:rPr lang="en-GB" sz="2200" dirty="0">
                <a:latin typeface="Century Schoolbook" charset="0"/>
              </a:rPr>
              <a:t> ISO 9004:2000 SMK – </a:t>
            </a:r>
            <a:r>
              <a:rPr lang="en-GB" sz="2200" dirty="0" err="1">
                <a:latin typeface="Century Schoolbook" charset="0"/>
              </a:rPr>
              <a:t>Uputstva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za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poboljšavanje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performansi</a:t>
            </a:r>
            <a:endParaRPr lang="en-GB" sz="2200" dirty="0">
              <a:latin typeface="Century Schoolbook" charset="0"/>
            </a:endParaRPr>
          </a:p>
          <a:p>
            <a:r>
              <a:rPr lang="en-GB" sz="2200" dirty="0">
                <a:latin typeface="Century Schoolbook" charset="0"/>
              </a:rPr>
              <a:t> ISO 9004:2009 </a:t>
            </a:r>
            <a:r>
              <a:rPr lang="en-GB" sz="2200" dirty="0" err="1">
                <a:latin typeface="Century Schoolbook" charset="0"/>
              </a:rPr>
              <a:t>Ostvarivanje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održivog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usp</a:t>
            </a:r>
            <a:r>
              <a:rPr lang="en-US" sz="2200" dirty="0" err="1">
                <a:latin typeface="Century Schoolbook" charset="0"/>
              </a:rPr>
              <a:t>ij</a:t>
            </a:r>
            <a:r>
              <a:rPr lang="en-GB" sz="2200" dirty="0" err="1">
                <a:latin typeface="Century Schoolbook" charset="0"/>
              </a:rPr>
              <a:t>eha</a:t>
            </a:r>
            <a:r>
              <a:rPr lang="en-GB" sz="2200" dirty="0">
                <a:latin typeface="Century Schoolbook" charset="0"/>
              </a:rPr>
              <a:t> – </a:t>
            </a:r>
            <a:r>
              <a:rPr lang="en-GB" sz="2200" dirty="0" err="1">
                <a:latin typeface="Century Schoolbook" charset="0"/>
              </a:rPr>
              <a:t>pristup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preko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menadžmenta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kvalitetom</a:t>
            </a:r>
            <a:endParaRPr lang="en-GB" sz="2200" dirty="0">
              <a:latin typeface="Century Schoolbook" charset="0"/>
            </a:endParaRPr>
          </a:p>
          <a:p>
            <a:r>
              <a:rPr lang="en-GB" sz="2200" dirty="0">
                <a:latin typeface="Century Schoolbook" charset="0"/>
              </a:rPr>
              <a:t> ISO 19011:2002 </a:t>
            </a:r>
            <a:r>
              <a:rPr lang="en-GB" sz="2200" dirty="0" err="1">
                <a:latin typeface="Century Schoolbook" charset="0"/>
              </a:rPr>
              <a:t>Smernice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za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proveru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sistema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kvaliteta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sistema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zaštite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životne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sredine</a:t>
            </a:r>
            <a:endParaRPr lang="en-GB" sz="2200" dirty="0">
              <a:latin typeface="Century Schoolbook" charset="0"/>
            </a:endParaRPr>
          </a:p>
          <a:p>
            <a:r>
              <a:rPr lang="en-GB" sz="2200" dirty="0">
                <a:latin typeface="Century Schoolbook" charset="0"/>
              </a:rPr>
              <a:t> ISO 10005, ISO/TR 10013 (</a:t>
            </a:r>
            <a:r>
              <a:rPr lang="en-GB" sz="2200" dirty="0" err="1">
                <a:latin typeface="Century Schoolbook" charset="0"/>
              </a:rPr>
              <a:t>planovi</a:t>
            </a:r>
            <a:r>
              <a:rPr lang="en-GB" sz="2200" dirty="0">
                <a:latin typeface="Century Schoolbook" charset="0"/>
              </a:rPr>
              <a:t> </a:t>
            </a:r>
            <a:r>
              <a:rPr lang="en-GB" sz="2200" dirty="0" err="1">
                <a:latin typeface="Century Schoolbook" charset="0"/>
              </a:rPr>
              <a:t>kvaliteta</a:t>
            </a:r>
            <a:r>
              <a:rPr lang="en-GB" sz="2200" dirty="0">
                <a:latin typeface="Century Schoolbook" charset="0"/>
              </a:rPr>
              <a:t>, </a:t>
            </a:r>
            <a:r>
              <a:rPr lang="en-GB" sz="2200" dirty="0" err="1">
                <a:latin typeface="Century Schoolbook" charset="0"/>
              </a:rPr>
              <a:t>dokumentacija</a:t>
            </a:r>
            <a:r>
              <a:rPr lang="en-GB" sz="2200" dirty="0">
                <a:latin typeface="Century Schoolbook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182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dirty="0">
                <a:latin typeface="Century Schoolbook" charset="0"/>
              </a:rPr>
              <a:t>... JOŠ KORISNIH STANDARDA</a:t>
            </a:r>
          </a:p>
        </p:txBody>
      </p:sp>
      <p:sp>
        <p:nvSpPr>
          <p:cNvPr id="162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1800" b="1" dirty="0">
                <a:latin typeface="Century Schoolbook" charset="0"/>
              </a:rPr>
              <a:t>ISO 10001:2007 (</a:t>
            </a:r>
            <a:r>
              <a:rPr lang="en-GB" sz="1800" b="1" i="1" dirty="0" err="1">
                <a:latin typeface="Century Schoolbook" charset="0"/>
              </a:rPr>
              <a:t>Menadžment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kvalitetom</a:t>
            </a:r>
            <a:r>
              <a:rPr lang="en-GB" sz="1800" b="1" i="1" dirty="0">
                <a:latin typeface="Century Schoolbook" charset="0"/>
              </a:rPr>
              <a:t> — </a:t>
            </a:r>
            <a:r>
              <a:rPr lang="en-GB" sz="1800" b="1" i="1" dirty="0" err="1">
                <a:latin typeface="Century Schoolbook" charset="0"/>
              </a:rPr>
              <a:t>Zadovoljstvo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korisnika</a:t>
            </a:r>
            <a:r>
              <a:rPr lang="en-GB" sz="1800" b="1" i="1" dirty="0">
                <a:latin typeface="Century Schoolbook" charset="0"/>
              </a:rPr>
              <a:t> –</a:t>
            </a:r>
            <a:r>
              <a:rPr lang="pl-PL" sz="1800" i="1" dirty="0" err="1">
                <a:latin typeface="Century Schoolbook" charset="0"/>
              </a:rPr>
              <a:t>Uputstva</a:t>
            </a:r>
            <a:r>
              <a:rPr lang="pl-PL" sz="1800" i="1" dirty="0">
                <a:latin typeface="Century Schoolbook" charset="0"/>
              </a:rPr>
              <a:t> za </a:t>
            </a:r>
            <a:r>
              <a:rPr lang="pl-PL" sz="1800" i="1" dirty="0" err="1">
                <a:latin typeface="Century Schoolbook" charset="0"/>
              </a:rPr>
              <a:t>kodekse</a:t>
            </a:r>
            <a:r>
              <a:rPr lang="pl-PL" sz="1800" i="1" dirty="0">
                <a:latin typeface="Century Schoolbook" charset="0"/>
              </a:rPr>
              <a:t> </a:t>
            </a:r>
            <a:r>
              <a:rPr lang="pl-PL" sz="1800" i="1" dirty="0" err="1">
                <a:latin typeface="Century Schoolbook" charset="0"/>
              </a:rPr>
              <a:t>ponašanja</a:t>
            </a:r>
            <a:r>
              <a:rPr lang="pl-PL" sz="1800" i="1" dirty="0">
                <a:latin typeface="Century Schoolbook" charset="0"/>
              </a:rPr>
              <a:t> za </a:t>
            </a:r>
            <a:r>
              <a:rPr lang="pl-PL" sz="1800" i="1" dirty="0" err="1">
                <a:latin typeface="Century Schoolbook" charset="0"/>
              </a:rPr>
              <a:t>organizacije</a:t>
            </a:r>
            <a:r>
              <a:rPr lang="pl-PL" sz="1800" i="1" dirty="0">
                <a:latin typeface="Century Schoolbook" charset="0"/>
              </a:rPr>
              <a:t>)</a:t>
            </a:r>
          </a:p>
          <a:p>
            <a:r>
              <a:rPr lang="en-GB" sz="1800" b="1" dirty="0">
                <a:latin typeface="Century Schoolbook" charset="0"/>
              </a:rPr>
              <a:t>ISO 10002:2004 (</a:t>
            </a:r>
            <a:r>
              <a:rPr lang="en-GB" sz="1800" b="1" i="1" dirty="0" err="1">
                <a:latin typeface="Century Schoolbook" charset="0"/>
              </a:rPr>
              <a:t>Menadžment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kvalitetom</a:t>
            </a:r>
            <a:r>
              <a:rPr lang="en-GB" sz="1800" b="1" i="1" dirty="0">
                <a:latin typeface="Century Schoolbook" charset="0"/>
              </a:rPr>
              <a:t> — </a:t>
            </a:r>
            <a:r>
              <a:rPr lang="en-GB" sz="1800" b="1" i="1" dirty="0" err="1">
                <a:latin typeface="Century Schoolbook" charset="0"/>
              </a:rPr>
              <a:t>Zadovoljstvo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korisnika</a:t>
            </a:r>
            <a:r>
              <a:rPr lang="en-GB" sz="1800" b="1" i="1" dirty="0">
                <a:latin typeface="Century Schoolbook" charset="0"/>
              </a:rPr>
              <a:t> –</a:t>
            </a:r>
            <a:r>
              <a:rPr lang="en-GB" sz="1800" i="1" dirty="0" err="1">
                <a:latin typeface="Century Schoolbook" charset="0"/>
              </a:rPr>
              <a:t>Postupanje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sa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prigovorima</a:t>
            </a:r>
            <a:r>
              <a:rPr lang="en-GB" sz="1800" i="1" dirty="0">
                <a:latin typeface="Century Schoolbook" charset="0"/>
              </a:rPr>
              <a:t> u </a:t>
            </a:r>
            <a:r>
              <a:rPr lang="en-GB" sz="1800" i="1" dirty="0" err="1">
                <a:latin typeface="Century Schoolbook" charset="0"/>
              </a:rPr>
              <a:t>organizacijama</a:t>
            </a:r>
            <a:r>
              <a:rPr lang="en-GB" sz="1800" i="1" dirty="0">
                <a:latin typeface="Century Schoolbook" charset="0"/>
              </a:rPr>
              <a:t>)</a:t>
            </a:r>
          </a:p>
          <a:p>
            <a:r>
              <a:rPr lang="en-GB" sz="1800" b="1" dirty="0">
                <a:latin typeface="Century Schoolbook" charset="0"/>
              </a:rPr>
              <a:t>ISO 10003:2007 (</a:t>
            </a:r>
            <a:r>
              <a:rPr lang="en-GB" sz="1800" b="1" i="1" dirty="0" err="1">
                <a:latin typeface="Century Schoolbook" charset="0"/>
              </a:rPr>
              <a:t>Menadžment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kvalitetom</a:t>
            </a:r>
            <a:r>
              <a:rPr lang="en-GB" sz="1800" b="1" i="1" dirty="0">
                <a:latin typeface="Century Schoolbook" charset="0"/>
              </a:rPr>
              <a:t> — </a:t>
            </a:r>
            <a:r>
              <a:rPr lang="en-GB" sz="1800" b="1" i="1" dirty="0" err="1">
                <a:latin typeface="Century Schoolbook" charset="0"/>
              </a:rPr>
              <a:t>Zadovoljstvo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korisnika</a:t>
            </a:r>
            <a:r>
              <a:rPr lang="en-GB" sz="1800" b="1" i="1" dirty="0">
                <a:latin typeface="Century Schoolbook" charset="0"/>
              </a:rPr>
              <a:t> –</a:t>
            </a:r>
            <a:r>
              <a:rPr lang="en-GB" sz="1800" i="1" dirty="0" err="1">
                <a:latin typeface="Century Schoolbook" charset="0"/>
              </a:rPr>
              <a:t>Uputstva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za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eksterno</a:t>
            </a:r>
            <a:r>
              <a:rPr lang="en-GB" sz="1800" i="1" dirty="0">
                <a:latin typeface="Century Schoolbook" charset="0"/>
              </a:rPr>
              <a:t> r</a:t>
            </a:r>
            <a:r>
              <a:rPr lang="en-US" sz="1800" i="1" dirty="0" err="1">
                <a:latin typeface="Century Schoolbook" charset="0"/>
              </a:rPr>
              <a:t>ij</a:t>
            </a:r>
            <a:r>
              <a:rPr lang="en-GB" sz="1800" i="1" dirty="0" err="1">
                <a:latin typeface="Century Schoolbook" charset="0"/>
              </a:rPr>
              <a:t>ešavanje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sporova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organizacije</a:t>
            </a:r>
            <a:r>
              <a:rPr lang="en-GB" sz="1800" i="1" dirty="0">
                <a:latin typeface="Century Schoolbook" charset="0"/>
              </a:rPr>
              <a:t>)</a:t>
            </a:r>
          </a:p>
          <a:p>
            <a:r>
              <a:rPr lang="en-GB" sz="1800" b="1" dirty="0">
                <a:latin typeface="Century Schoolbook" charset="0"/>
              </a:rPr>
              <a:t>ISO 10004 – (</a:t>
            </a:r>
            <a:r>
              <a:rPr lang="en-GB" sz="1800" b="1" i="1" dirty="0" err="1">
                <a:latin typeface="Century Schoolbook" charset="0"/>
              </a:rPr>
              <a:t>Menadžment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kvalitetom</a:t>
            </a:r>
            <a:r>
              <a:rPr lang="en-GB" sz="1800" b="1" i="1" dirty="0">
                <a:latin typeface="Century Schoolbook" charset="0"/>
              </a:rPr>
              <a:t> — </a:t>
            </a:r>
            <a:r>
              <a:rPr lang="en-GB" sz="1800" i="1" dirty="0" err="1">
                <a:latin typeface="Century Schoolbook" charset="0"/>
              </a:rPr>
              <a:t>Zadovoljstvo</a:t>
            </a:r>
            <a:r>
              <a:rPr lang="en-US" sz="1800" b="1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korisnika</a:t>
            </a:r>
            <a:r>
              <a:rPr lang="en-GB" sz="1800" i="1" dirty="0">
                <a:latin typeface="Century Schoolbook" charset="0"/>
              </a:rPr>
              <a:t> – </a:t>
            </a:r>
            <a:r>
              <a:rPr lang="en-GB" sz="1800" i="1" dirty="0" err="1">
                <a:latin typeface="Century Schoolbook" charset="0"/>
              </a:rPr>
              <a:t>Uputstva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za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pra</a:t>
            </a:r>
            <a:r>
              <a:rPr lang="en-US" sz="1800" i="1" dirty="0" err="1">
                <a:latin typeface="Century Schoolbook" charset="0"/>
              </a:rPr>
              <a:t>ć</a:t>
            </a:r>
            <a:r>
              <a:rPr lang="en-GB" sz="1800" i="1" dirty="0" err="1">
                <a:latin typeface="Century Schoolbook" charset="0"/>
              </a:rPr>
              <a:t>enje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i</a:t>
            </a:r>
            <a:r>
              <a:rPr lang="en-GB" sz="1800" i="1" dirty="0">
                <a:latin typeface="Century Schoolbook" charset="0"/>
              </a:rPr>
              <a:t> m</a:t>
            </a:r>
            <a:r>
              <a:rPr lang="en-US" sz="1800" i="1" dirty="0">
                <a:latin typeface="Century Schoolbook" charset="0"/>
              </a:rPr>
              <a:t>j</a:t>
            </a:r>
            <a:r>
              <a:rPr lang="en-GB" sz="1800" i="1" dirty="0" err="1">
                <a:latin typeface="Century Schoolbook" charset="0"/>
              </a:rPr>
              <a:t>erenje</a:t>
            </a:r>
            <a:r>
              <a:rPr lang="en-GB" sz="1800" i="1" dirty="0">
                <a:latin typeface="Century Schoolbook" charset="0"/>
              </a:rPr>
              <a:t>)</a:t>
            </a:r>
          </a:p>
          <a:p>
            <a:r>
              <a:rPr lang="en-GB" sz="1800" b="1" dirty="0">
                <a:latin typeface="Century Schoolbook" charset="0"/>
              </a:rPr>
              <a:t>ISO 10014:2006 (</a:t>
            </a:r>
            <a:r>
              <a:rPr lang="en-GB" sz="1800" b="1" i="1" dirty="0" err="1">
                <a:latin typeface="Century Schoolbook" charset="0"/>
              </a:rPr>
              <a:t>Sistemi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menadžmenta</a:t>
            </a:r>
            <a:r>
              <a:rPr lang="en-GB" sz="1800" b="1" i="1" dirty="0">
                <a:latin typeface="Century Schoolbook" charset="0"/>
              </a:rPr>
              <a:t> — </a:t>
            </a:r>
            <a:r>
              <a:rPr lang="en-GB" sz="1800" i="1" dirty="0" err="1">
                <a:latin typeface="Century Schoolbook" charset="0"/>
              </a:rPr>
              <a:t>Uputstva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za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ostvarivanje</a:t>
            </a:r>
            <a:r>
              <a:rPr lang="en-US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finansijske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i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ekonomske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koristi</a:t>
            </a:r>
            <a:r>
              <a:rPr lang="en-GB" sz="1800" i="1" dirty="0">
                <a:latin typeface="Century Schoolbook" charset="0"/>
              </a:rPr>
              <a:t>)</a:t>
            </a:r>
          </a:p>
          <a:p>
            <a:r>
              <a:rPr lang="pl-PL" sz="1800" b="1" dirty="0">
                <a:latin typeface="Century Schoolbook" charset="0"/>
              </a:rPr>
              <a:t>ISO 10019:2005 </a:t>
            </a:r>
            <a:r>
              <a:rPr lang="pl-PL" sz="1800" b="1" i="1" dirty="0">
                <a:latin typeface="Century Schoolbook" charset="0"/>
              </a:rPr>
              <a:t>(</a:t>
            </a:r>
            <a:r>
              <a:rPr lang="pl-PL" sz="1800" i="1" dirty="0" err="1">
                <a:latin typeface="Century Schoolbook" charset="0"/>
              </a:rPr>
              <a:t>Smernice</a:t>
            </a:r>
            <a:r>
              <a:rPr lang="pl-PL" sz="1800" i="1" dirty="0">
                <a:latin typeface="Century Schoolbook" charset="0"/>
              </a:rPr>
              <a:t> za </a:t>
            </a:r>
            <a:r>
              <a:rPr lang="pl-PL" sz="1800" i="1" dirty="0" err="1">
                <a:latin typeface="Century Schoolbook" charset="0"/>
              </a:rPr>
              <a:t>izbor</a:t>
            </a:r>
            <a:r>
              <a:rPr lang="pl-PL" sz="1800" i="1" dirty="0">
                <a:latin typeface="Century Schoolbook" charset="0"/>
              </a:rPr>
              <a:t> </a:t>
            </a:r>
            <a:r>
              <a:rPr lang="pl-PL" sz="1800" i="1" dirty="0" err="1">
                <a:latin typeface="Century Schoolbook" charset="0"/>
              </a:rPr>
              <a:t>konsultanata</a:t>
            </a:r>
            <a:r>
              <a:rPr lang="pl-PL" sz="1800" i="1" dirty="0">
                <a:latin typeface="Century Schoolbook" charset="0"/>
              </a:rPr>
              <a:t> za </a:t>
            </a:r>
            <a:r>
              <a:rPr lang="pl-PL" sz="1800" i="1" dirty="0" err="1">
                <a:latin typeface="Century Schoolbook" charset="0"/>
              </a:rPr>
              <a:t>sistem</a:t>
            </a:r>
            <a:r>
              <a:rPr lang="pl-PL" sz="1800" i="1" dirty="0">
                <a:latin typeface="Century Schoolbook" charset="0"/>
              </a:rPr>
              <a:t> </a:t>
            </a:r>
            <a:r>
              <a:rPr lang="pl-PL" sz="1800" i="1" dirty="0" err="1">
                <a:latin typeface="Century Schoolbook" charset="0"/>
              </a:rPr>
              <a:t>menadžmenta</a:t>
            </a:r>
            <a:r>
              <a:rPr lang="pl-PL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kvalitetom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i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kori</a:t>
            </a:r>
            <a:r>
              <a:rPr lang="en-US" sz="1800" i="1" dirty="0" err="1">
                <a:latin typeface="Century Schoolbook" charset="0"/>
              </a:rPr>
              <a:t>šć</a:t>
            </a:r>
            <a:r>
              <a:rPr lang="en-GB" sz="1800" i="1" dirty="0" err="1">
                <a:latin typeface="Century Schoolbook" charset="0"/>
              </a:rPr>
              <a:t>enje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njihovih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usluga</a:t>
            </a:r>
            <a:r>
              <a:rPr lang="en-GB" sz="1800" i="1" dirty="0">
                <a:latin typeface="Century Schoolbook" charset="0"/>
              </a:rPr>
              <a:t>)</a:t>
            </a:r>
          </a:p>
          <a:p>
            <a:r>
              <a:rPr lang="en-GB" sz="1800" i="1" dirty="0">
                <a:latin typeface="Century Schoolbook" charset="0"/>
              </a:rPr>
              <a:t>ISO 10006 – </a:t>
            </a:r>
            <a:r>
              <a:rPr lang="en-GB" sz="1800" b="1" i="1" dirty="0" err="1">
                <a:latin typeface="Century Schoolbook" charset="0"/>
              </a:rPr>
              <a:t>menadžment</a:t>
            </a:r>
            <a:r>
              <a:rPr lang="en-GB" sz="1800" b="1" i="1" dirty="0">
                <a:latin typeface="Century Schoolbook" charset="0"/>
              </a:rPr>
              <a:t> </a:t>
            </a:r>
            <a:r>
              <a:rPr lang="en-GB" sz="1800" b="1" i="1" dirty="0" err="1">
                <a:latin typeface="Century Schoolbook" charset="0"/>
              </a:rPr>
              <a:t>kvaliteta</a:t>
            </a:r>
            <a:r>
              <a:rPr lang="en-GB" sz="1800" b="1" i="1" dirty="0">
                <a:latin typeface="Century Schoolbook" charset="0"/>
              </a:rPr>
              <a:t> u </a:t>
            </a:r>
            <a:r>
              <a:rPr lang="en-GB" sz="1800" b="1" i="1" dirty="0" err="1">
                <a:latin typeface="Century Schoolbook" charset="0"/>
              </a:rPr>
              <a:t>projektima</a:t>
            </a:r>
            <a:r>
              <a:rPr lang="en-GB" sz="1800" i="1" dirty="0">
                <a:latin typeface="Century Schoolbook" charset="0"/>
              </a:rPr>
              <a:t>, ISO 10012 – </a:t>
            </a:r>
            <a:r>
              <a:rPr lang="en-GB" sz="1800" i="1" dirty="0" err="1">
                <a:latin typeface="Century Schoolbook" charset="0"/>
              </a:rPr>
              <a:t>procesi</a:t>
            </a:r>
            <a:r>
              <a:rPr lang="en-US" sz="1800" i="1" dirty="0">
                <a:latin typeface="Century Schoolbook" charset="0"/>
              </a:rPr>
              <a:t> </a:t>
            </a:r>
            <a:r>
              <a:rPr lang="en-GB" sz="1800" i="1" dirty="0">
                <a:latin typeface="Century Schoolbook" charset="0"/>
              </a:rPr>
              <a:t>m</a:t>
            </a:r>
            <a:r>
              <a:rPr lang="en-US" sz="1800" i="1" dirty="0">
                <a:latin typeface="Century Schoolbook" charset="0"/>
              </a:rPr>
              <a:t>j</a:t>
            </a:r>
            <a:r>
              <a:rPr lang="en-GB" sz="1800" i="1" dirty="0" err="1">
                <a:latin typeface="Century Schoolbook" charset="0"/>
              </a:rPr>
              <a:t>erenja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i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oprema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za</a:t>
            </a:r>
            <a:r>
              <a:rPr lang="en-GB" sz="1800" i="1" dirty="0">
                <a:latin typeface="Century Schoolbook" charset="0"/>
              </a:rPr>
              <a:t> m</a:t>
            </a:r>
            <a:r>
              <a:rPr lang="en-US" sz="1800" i="1" dirty="0">
                <a:latin typeface="Century Schoolbook" charset="0"/>
              </a:rPr>
              <a:t>j</a:t>
            </a:r>
            <a:r>
              <a:rPr lang="en-GB" sz="1800" i="1" dirty="0" err="1">
                <a:latin typeface="Century Schoolbook" charset="0"/>
              </a:rPr>
              <a:t>erenje</a:t>
            </a:r>
            <a:r>
              <a:rPr lang="en-GB" sz="1800" i="1" dirty="0">
                <a:latin typeface="Century Schoolbook" charset="0"/>
              </a:rPr>
              <a:t>, ISO 10007 – </a:t>
            </a:r>
            <a:r>
              <a:rPr lang="en-GB" sz="1800" i="1" dirty="0" err="1">
                <a:latin typeface="Century Schoolbook" charset="0"/>
              </a:rPr>
              <a:t>menadžment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konfiguracijom</a:t>
            </a:r>
            <a:r>
              <a:rPr lang="en-GB" sz="1800" i="1" dirty="0">
                <a:latin typeface="Century Schoolbook" charset="0"/>
              </a:rPr>
              <a:t>,</a:t>
            </a:r>
            <a:r>
              <a:rPr lang="en-US" sz="1800" i="1" dirty="0">
                <a:latin typeface="Century Schoolbook" charset="0"/>
              </a:rPr>
              <a:t> </a:t>
            </a:r>
            <a:r>
              <a:rPr lang="en-GB" sz="1800" i="1" dirty="0">
                <a:latin typeface="Century Schoolbook" charset="0"/>
              </a:rPr>
              <a:t>ISO 10015 – </a:t>
            </a:r>
            <a:r>
              <a:rPr lang="en-GB" sz="1800" i="1" dirty="0" err="1">
                <a:latin typeface="Century Schoolbook" charset="0"/>
              </a:rPr>
              <a:t>uputstva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za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obu</a:t>
            </a:r>
            <a:r>
              <a:rPr lang="en-US" sz="1800" i="1" dirty="0" err="1">
                <a:latin typeface="Century Schoolbook" charset="0"/>
              </a:rPr>
              <a:t>č</a:t>
            </a:r>
            <a:r>
              <a:rPr lang="en-GB" sz="1800" i="1" dirty="0" err="1">
                <a:latin typeface="Century Schoolbook" charset="0"/>
              </a:rPr>
              <a:t>avanje</a:t>
            </a:r>
            <a:r>
              <a:rPr lang="en-GB" sz="1800" i="1" dirty="0">
                <a:latin typeface="Century Schoolbook" charset="0"/>
              </a:rPr>
              <a:t>, ISO 10017 – </a:t>
            </a:r>
            <a:r>
              <a:rPr lang="en-GB" sz="1800" i="1" dirty="0" err="1">
                <a:latin typeface="Century Schoolbook" charset="0"/>
              </a:rPr>
              <a:t>statisti</a:t>
            </a:r>
            <a:r>
              <a:rPr lang="en-US" sz="1800" i="1" dirty="0" err="1">
                <a:latin typeface="Century Schoolbook" charset="0"/>
              </a:rPr>
              <a:t>č</a:t>
            </a:r>
            <a:r>
              <a:rPr lang="en-GB" sz="1800" i="1" dirty="0" err="1">
                <a:latin typeface="Century Schoolbook" charset="0"/>
              </a:rPr>
              <a:t>ke</a:t>
            </a:r>
            <a:r>
              <a:rPr lang="en-GB" sz="1800" i="1" dirty="0">
                <a:latin typeface="Century Schoolbook" charset="0"/>
              </a:rPr>
              <a:t> </a:t>
            </a:r>
            <a:r>
              <a:rPr lang="en-GB" sz="1800" i="1" dirty="0" err="1">
                <a:latin typeface="Century Schoolbook" charset="0"/>
              </a:rPr>
              <a:t>tehnike</a:t>
            </a:r>
            <a:endParaRPr lang="en-GB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86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hr-HR" dirty="0">
                <a:latin typeface="Century Schoolbook" charset="0"/>
              </a:rPr>
              <a:t>UVOD</a:t>
            </a:r>
            <a:r>
              <a:rPr lang="hr-HR" sz="3200" b="1" cap="none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</a:rPr>
              <a:t> </a:t>
            </a:r>
            <a:r>
              <a:rPr lang="hr-HR" dirty="0">
                <a:latin typeface="Century Schoolbook" charset="0"/>
              </a:rPr>
              <a:t>U ISO 9001</a:t>
            </a:r>
            <a:endParaRPr lang="en-GB" dirty="0">
              <a:latin typeface="Century Schoolbook" charset="0"/>
            </a:endParaRPr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>
          <a:xfrm>
            <a:off x="457199" y="2238375"/>
            <a:ext cx="6508377" cy="3916363"/>
          </a:xfrm>
        </p:spPr>
        <p:txBody>
          <a:bodyPr/>
          <a:lstStyle/>
          <a:p>
            <a:pPr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dirty="0">
                <a:latin typeface="Arial" charset="0"/>
              </a:rPr>
              <a:t>ISO 9001 definiše zahtjeve na sistem upravljanja kvalitetom pri razvoju, proizvodnji i pružanju usluga.</a:t>
            </a:r>
          </a:p>
          <a:p>
            <a:pPr marL="0" indent="0">
              <a:spcBef>
                <a:spcPct val="50000"/>
              </a:spcBef>
              <a:buClr>
                <a:srgbClr val="000099"/>
              </a:buClr>
              <a:buNone/>
            </a:pPr>
            <a:endParaRPr lang="hr-HR" dirty="0"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kumimoji="1" lang="hr-HR" dirty="0">
                <a:latin typeface="Arial" charset="0"/>
              </a:rPr>
              <a:t>Osnovni ciljevi primjene standarda ISO 9001 su: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b="1" dirty="0">
                <a:latin typeface="Arial" charset="0"/>
              </a:rPr>
              <a:t>  Postizanje zadovoljstva kupca/korisnika</a:t>
            </a:r>
          </a:p>
          <a:p>
            <a:pPr lvl="2">
              <a:spcBef>
                <a:spcPct val="50000"/>
              </a:spcBef>
              <a:buClr>
                <a:srgbClr val="000099"/>
              </a:buClr>
              <a:buFont typeface="Arial"/>
              <a:buChar char="•"/>
            </a:pPr>
            <a:r>
              <a:rPr lang="hr-HR" b="1" dirty="0">
                <a:latin typeface="Arial" charset="0"/>
              </a:rPr>
              <a:t>  Postizanje trajnog poboljšavanja svih procesa u organizaciji</a:t>
            </a:r>
            <a:endParaRPr lang="en-GB" b="1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6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Principi upravljanja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i="1" dirty="0">
                <a:latin typeface="Arial"/>
                <a:cs typeface="Arial"/>
              </a:rPr>
              <a:t>Orijentacija ka kupcu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Liderstvo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Učešće ljudi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Procesni pristup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Sistemski pristup upravljanju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Stalno poboljšanje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Odlučivanje na osnovu činjenica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sr-Latn-BA" i="1" dirty="0">
                <a:latin typeface="Arial"/>
                <a:cs typeface="Arial"/>
              </a:rPr>
              <a:t>Obostrano korisni odnosi sa dobavljačem</a:t>
            </a:r>
            <a:r>
              <a:rPr lang="en-US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46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3200" dirty="0"/>
              <a:t>Osnovne prednosti standarda serije ISO 9000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96269"/>
            <a:ext cx="8387784" cy="39163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err="1"/>
              <a:t>jednostavni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</a:t>
            </a:r>
            <a:r>
              <a:rPr lang="en-US" sz="1600" b="1" dirty="0" err="1"/>
              <a:t>pregledni</a:t>
            </a:r>
            <a:r>
              <a:rPr lang="en-US" sz="1600" b="1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olakšana</a:t>
            </a:r>
            <a:r>
              <a:rPr lang="en-US" sz="1600" b="1" dirty="0"/>
              <a:t> je </a:t>
            </a:r>
            <a:r>
              <a:rPr lang="en-US" sz="1600" b="1" dirty="0" err="1"/>
              <a:t>upotreba</a:t>
            </a:r>
            <a:r>
              <a:rPr lang="en-US" sz="1600" b="1" dirty="0"/>
              <a:t> u </a:t>
            </a:r>
            <a:r>
              <a:rPr lang="en-US" sz="1600" b="1" dirty="0" err="1"/>
              <a:t>svim</a:t>
            </a:r>
            <a:r>
              <a:rPr lang="en-US" sz="1600" b="1" dirty="0"/>
              <a:t> </a:t>
            </a:r>
            <a:r>
              <a:rPr lang="en-US" sz="1600" b="1" dirty="0" err="1"/>
              <a:t>djelatnostima</a:t>
            </a:r>
            <a:r>
              <a:rPr lang="en-US" sz="1600" b="1" dirty="0"/>
              <a:t> </a:t>
            </a:r>
            <a:r>
              <a:rPr lang="en-US" sz="1600" dirty="0"/>
              <a:t>(</a:t>
            </a:r>
            <a:r>
              <a:rPr lang="en-US" sz="1600" dirty="0" err="1"/>
              <a:t>posebno</a:t>
            </a:r>
            <a:r>
              <a:rPr lang="en-US" sz="1600" dirty="0"/>
              <a:t> </a:t>
            </a:r>
            <a:r>
              <a:rPr lang="en-US" sz="1600" dirty="0" err="1"/>
              <a:t>uslugama</a:t>
            </a:r>
            <a:r>
              <a:rPr lang="en-US" sz="1600" dirty="0"/>
              <a:t>),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praktični</a:t>
            </a:r>
            <a:r>
              <a:rPr lang="en-US" sz="1600" b="1" dirty="0"/>
              <a:t> </a:t>
            </a:r>
            <a:r>
              <a:rPr lang="en-US" sz="1600" b="1" dirty="0" err="1"/>
              <a:t>su</a:t>
            </a:r>
            <a:r>
              <a:rPr lang="en-US" sz="1600" b="1" dirty="0"/>
              <a:t> </a:t>
            </a:r>
            <a:r>
              <a:rPr lang="en-US" sz="1600" b="1" dirty="0" err="1"/>
              <a:t>za</a:t>
            </a:r>
            <a:r>
              <a:rPr lang="en-US" sz="1600" b="1" dirty="0"/>
              <a:t> </a:t>
            </a:r>
            <a:r>
              <a:rPr lang="en-US" sz="1600" b="1" dirty="0" err="1"/>
              <a:t>upotrebu</a:t>
            </a:r>
            <a:r>
              <a:rPr lang="en-US" sz="1600" b="1" dirty="0"/>
              <a:t> u </a:t>
            </a:r>
            <a:r>
              <a:rPr lang="en-US" sz="1600" b="1" dirty="0" err="1"/>
              <a:t>malim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</a:t>
            </a:r>
            <a:r>
              <a:rPr lang="en-US" sz="1600" b="1" dirty="0" err="1"/>
              <a:t>srednjim</a:t>
            </a:r>
            <a:r>
              <a:rPr lang="en-US" sz="1600" b="1" dirty="0"/>
              <a:t> </a:t>
            </a:r>
            <a:r>
              <a:rPr lang="en-US" sz="1600" b="1" dirty="0" err="1"/>
              <a:t>preduzećima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usmjereni</a:t>
            </a:r>
            <a:r>
              <a:rPr lang="en-US" sz="1600" b="1" dirty="0"/>
              <a:t> </a:t>
            </a:r>
            <a:r>
              <a:rPr lang="en-US" sz="1600" b="1" dirty="0" err="1"/>
              <a:t>su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kupce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</a:t>
            </a:r>
            <a:r>
              <a:rPr lang="en-US" sz="1600" b="1" dirty="0" err="1"/>
              <a:t>traže</a:t>
            </a:r>
            <a:r>
              <a:rPr lang="en-US" sz="1600" b="1" dirty="0"/>
              <a:t> </a:t>
            </a:r>
            <a:r>
              <a:rPr lang="en-US" sz="1600" b="1" dirty="0" err="1"/>
              <a:t>mjerenje</a:t>
            </a:r>
            <a:r>
              <a:rPr lang="en-US" sz="1600" b="1" dirty="0"/>
              <a:t> </a:t>
            </a:r>
            <a:r>
              <a:rPr lang="en-US" sz="1600" b="1" dirty="0" err="1"/>
              <a:t>kupčevog</a:t>
            </a:r>
            <a:r>
              <a:rPr lang="en-US" sz="1600" b="1" dirty="0"/>
              <a:t> </a:t>
            </a:r>
            <a:r>
              <a:rPr lang="en-US" sz="1600" b="1" dirty="0" err="1"/>
              <a:t>zadovoljstva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usmjerenost</a:t>
            </a:r>
            <a:r>
              <a:rPr lang="en-US" sz="1600" b="1" dirty="0"/>
              <a:t> </a:t>
            </a:r>
            <a:r>
              <a:rPr lang="en-US" sz="1600" b="1" dirty="0" err="1"/>
              <a:t>ka</a:t>
            </a:r>
            <a:r>
              <a:rPr lang="en-US" sz="1600" b="1" dirty="0"/>
              <a:t> </a:t>
            </a:r>
            <a:r>
              <a:rPr lang="en-US" sz="1600" b="1" dirty="0" err="1"/>
              <a:t>proizvodu</a:t>
            </a:r>
            <a:r>
              <a:rPr lang="en-US" sz="1600" b="1" dirty="0"/>
              <a:t>/</a:t>
            </a:r>
            <a:r>
              <a:rPr lang="en-US" sz="1600" b="1" dirty="0" err="1"/>
              <a:t>usluzi</a:t>
            </a:r>
            <a:r>
              <a:rPr lang="en-US" sz="1600" b="1" dirty="0"/>
              <a:t> je </a:t>
            </a:r>
            <a:r>
              <a:rPr lang="en-US" sz="1600" b="1" dirty="0" err="1"/>
              <a:t>pojačana</a:t>
            </a:r>
            <a:r>
              <a:rPr lang="en-US" sz="1600" dirty="0"/>
              <a:t>, </a:t>
            </a:r>
            <a:r>
              <a:rPr lang="en-US" sz="1600" dirty="0" err="1"/>
              <a:t>jer</a:t>
            </a:r>
            <a:r>
              <a:rPr lang="en-US" sz="1600" dirty="0"/>
              <a:t> </a:t>
            </a:r>
            <a:r>
              <a:rPr lang="en-US" sz="1600" dirty="0" err="1"/>
              <a:t>organizacija</a:t>
            </a:r>
            <a:r>
              <a:rPr lang="en-US" sz="1600" dirty="0"/>
              <a:t> </a:t>
            </a:r>
            <a:r>
              <a:rPr lang="en-US" sz="1600" dirty="0" err="1"/>
              <a:t>provjerava</a:t>
            </a:r>
            <a:r>
              <a:rPr lang="en-US" sz="1600" dirty="0"/>
              <a:t>, da li </a:t>
            </a:r>
            <a:r>
              <a:rPr lang="en-US" sz="1600" dirty="0" err="1"/>
              <a:t>njeni</a:t>
            </a:r>
            <a:r>
              <a:rPr lang="en-US" sz="1600" dirty="0"/>
              <a:t> </a:t>
            </a:r>
            <a:r>
              <a:rPr lang="en-US" sz="1600" dirty="0" err="1"/>
              <a:t>proizvodi</a:t>
            </a:r>
            <a:r>
              <a:rPr lang="en-US" sz="1600" dirty="0"/>
              <a:t> </a:t>
            </a:r>
            <a:r>
              <a:rPr lang="en-US" sz="1600" dirty="0" err="1"/>
              <a:t>odgovaraju</a:t>
            </a:r>
            <a:r>
              <a:rPr lang="en-US" sz="1600" dirty="0"/>
              <a:t> </a:t>
            </a:r>
            <a:r>
              <a:rPr lang="en-US" sz="1600" dirty="0" err="1"/>
              <a:t>zahtjevima</a:t>
            </a:r>
            <a:r>
              <a:rPr lang="en-US" sz="1600" dirty="0"/>
              <a:t> </a:t>
            </a:r>
            <a:r>
              <a:rPr lang="en-US" sz="1600" dirty="0" err="1"/>
              <a:t>tržišta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polaznim</a:t>
            </a:r>
            <a:r>
              <a:rPr lang="en-US" sz="1600" dirty="0"/>
              <a:t> </a:t>
            </a:r>
            <a:r>
              <a:rPr lang="en-US" sz="1600" dirty="0" err="1"/>
              <a:t>specifikacijama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usmjerenost</a:t>
            </a:r>
            <a:r>
              <a:rPr lang="en-US" sz="1600" b="1" dirty="0"/>
              <a:t> </a:t>
            </a:r>
            <a:r>
              <a:rPr lang="en-US" sz="1600" b="1" dirty="0" err="1"/>
              <a:t>ka</a:t>
            </a:r>
            <a:r>
              <a:rPr lang="en-US" sz="1600" b="1" dirty="0"/>
              <a:t> </a:t>
            </a:r>
            <a:r>
              <a:rPr lang="en-US" sz="1600" b="1" dirty="0" err="1"/>
              <a:t>saradnicima</a:t>
            </a:r>
            <a:r>
              <a:rPr lang="en-US" sz="1600" dirty="0"/>
              <a:t>, </a:t>
            </a:r>
            <a:r>
              <a:rPr lang="en-US" sz="1600" dirty="0" err="1"/>
              <a:t>jer</a:t>
            </a:r>
            <a:r>
              <a:rPr lang="en-US" sz="1600" dirty="0"/>
              <a:t> </a:t>
            </a:r>
            <a:r>
              <a:rPr lang="en-US" sz="1600" dirty="0" err="1"/>
              <a:t>svaki</a:t>
            </a:r>
            <a:r>
              <a:rPr lang="en-US" sz="1600" dirty="0"/>
              <a:t> </a:t>
            </a:r>
            <a:r>
              <a:rPr lang="en-US" sz="1600" dirty="0" err="1"/>
              <a:t>saradnik</a:t>
            </a:r>
            <a:r>
              <a:rPr lang="en-US" sz="1600" dirty="0"/>
              <a:t> </a:t>
            </a:r>
            <a:r>
              <a:rPr lang="en-US" sz="1600" dirty="0" err="1"/>
              <a:t>mora</a:t>
            </a:r>
            <a:r>
              <a:rPr lang="en-US" sz="1600" dirty="0"/>
              <a:t> </a:t>
            </a:r>
            <a:r>
              <a:rPr lang="en-US" sz="1600" dirty="0" err="1"/>
              <a:t>biti</a:t>
            </a:r>
            <a:r>
              <a:rPr lang="en-US" sz="1600" dirty="0"/>
              <a:t> </a:t>
            </a:r>
            <a:r>
              <a:rPr lang="en-US" sz="1600" dirty="0" err="1"/>
              <a:t>tako</a:t>
            </a:r>
            <a:r>
              <a:rPr lang="en-US" sz="1600" dirty="0"/>
              <a:t> </a:t>
            </a:r>
            <a:r>
              <a:rPr lang="en-US" sz="1600" dirty="0" err="1"/>
              <a:t>osposobljen</a:t>
            </a:r>
            <a:r>
              <a:rPr lang="en-US" sz="1600" dirty="0"/>
              <a:t> da </a:t>
            </a:r>
            <a:r>
              <a:rPr lang="en-US" sz="1600" dirty="0" err="1"/>
              <a:t>može</a:t>
            </a:r>
            <a:r>
              <a:rPr lang="en-US" sz="1600" dirty="0"/>
              <a:t> </a:t>
            </a:r>
            <a:r>
              <a:rPr lang="en-US" sz="1600" dirty="0" err="1"/>
              <a:t>obavljati</a:t>
            </a:r>
            <a:r>
              <a:rPr lang="en-US" sz="1600" dirty="0"/>
              <a:t> </a:t>
            </a:r>
            <a:r>
              <a:rPr lang="en-US" sz="1600" dirty="0" err="1"/>
              <a:t>poslove</a:t>
            </a:r>
            <a:r>
              <a:rPr lang="en-US" sz="1600" dirty="0"/>
              <a:t> u </a:t>
            </a:r>
            <a:r>
              <a:rPr lang="en-US" sz="1600" dirty="0" err="1"/>
              <a:t>skladu</a:t>
            </a:r>
            <a:r>
              <a:rPr lang="en-US" sz="1600" dirty="0"/>
              <a:t> </a:t>
            </a:r>
            <a:r>
              <a:rPr lang="en-US" sz="1600" dirty="0" err="1"/>
              <a:t>sa</a:t>
            </a:r>
            <a:r>
              <a:rPr lang="en-US" sz="1600" dirty="0"/>
              <a:t> </a:t>
            </a:r>
            <a:r>
              <a:rPr lang="en-US" sz="1600" dirty="0" err="1"/>
              <a:t>zahtevima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važećom</a:t>
            </a:r>
            <a:r>
              <a:rPr lang="en-US" sz="1600" dirty="0"/>
              <a:t> </a:t>
            </a:r>
            <a:r>
              <a:rPr lang="en-US" sz="1600" dirty="0" err="1"/>
              <a:t>praksom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bolje</a:t>
            </a:r>
            <a:r>
              <a:rPr lang="en-US" sz="1600" b="1" dirty="0"/>
              <a:t> </a:t>
            </a:r>
            <a:r>
              <a:rPr lang="en-US" sz="1600" b="1" dirty="0" err="1"/>
              <a:t>prilagođavanje</a:t>
            </a:r>
            <a:r>
              <a:rPr lang="en-US" sz="1600" b="1" dirty="0"/>
              <a:t> </a:t>
            </a:r>
            <a:r>
              <a:rPr lang="en-US" sz="1600" b="1" dirty="0" err="1"/>
              <a:t>organizacije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omogućavaju</a:t>
            </a:r>
            <a:r>
              <a:rPr lang="en-US" sz="1600" b="1" dirty="0"/>
              <a:t> put </a:t>
            </a:r>
            <a:r>
              <a:rPr lang="en-US" sz="1600" b="1" dirty="0" err="1"/>
              <a:t>ka</a:t>
            </a:r>
            <a:r>
              <a:rPr lang="en-US" sz="1600" b="1" dirty="0"/>
              <a:t> </a:t>
            </a:r>
            <a:r>
              <a:rPr lang="en-US" sz="1600" b="1" dirty="0" err="1"/>
              <a:t>poslovnoj</a:t>
            </a:r>
            <a:r>
              <a:rPr lang="en-US" sz="1600" b="1" dirty="0"/>
              <a:t> </a:t>
            </a:r>
            <a:r>
              <a:rPr lang="en-US" sz="1600" b="1" dirty="0" err="1"/>
              <a:t>izvrsnosti</a:t>
            </a:r>
            <a:r>
              <a:rPr lang="en-US" sz="1600" dirty="0"/>
              <a:t>, </a:t>
            </a:r>
            <a:r>
              <a:rPr lang="en-US" sz="1600" dirty="0" err="1"/>
              <a:t>jer</a:t>
            </a:r>
            <a:r>
              <a:rPr lang="en-US" sz="1600" dirty="0"/>
              <a:t> </a:t>
            </a:r>
            <a:r>
              <a:rPr lang="en-US" sz="1600" dirty="0" err="1"/>
              <a:t>zahtijevaju</a:t>
            </a:r>
            <a:r>
              <a:rPr lang="en-US" sz="1600" dirty="0"/>
              <a:t> </a:t>
            </a:r>
            <a:r>
              <a:rPr lang="en-US" sz="1600" dirty="0" err="1"/>
              <a:t>uspješnost</a:t>
            </a:r>
            <a:r>
              <a:rPr lang="en-US" sz="1600" dirty="0"/>
              <a:t> </a:t>
            </a:r>
            <a:r>
              <a:rPr lang="en-US" sz="1600" dirty="0" err="1"/>
              <a:t>rada</a:t>
            </a:r>
            <a:r>
              <a:rPr lang="en-US" sz="1600" dirty="0"/>
              <a:t> </a:t>
            </a:r>
            <a:r>
              <a:rPr lang="en-US" sz="1600" dirty="0" err="1"/>
              <a:t>cijele</a:t>
            </a:r>
            <a:r>
              <a:rPr lang="en-US" sz="1600" dirty="0"/>
              <a:t> </a:t>
            </a:r>
            <a:r>
              <a:rPr lang="en-US" sz="1600" dirty="0" err="1"/>
              <a:t>organizacije</a:t>
            </a:r>
            <a:r>
              <a:rPr lang="en-US" sz="1600" dirty="0"/>
              <a:t>, </a:t>
            </a:r>
            <a:r>
              <a:rPr lang="en-US" sz="1600" dirty="0" err="1"/>
              <a:t>neprestano</a:t>
            </a:r>
            <a:r>
              <a:rPr lang="en-US" sz="1600" dirty="0"/>
              <a:t> </a:t>
            </a:r>
            <a:r>
              <a:rPr lang="en-US" sz="1600" dirty="0" err="1"/>
              <a:t>postavljanje</a:t>
            </a:r>
            <a:r>
              <a:rPr lang="en-US" sz="1600" dirty="0"/>
              <a:t> </a:t>
            </a:r>
            <a:r>
              <a:rPr lang="en-US" sz="1600" dirty="0" err="1"/>
              <a:t>ciljeva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mjera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obezbjeđenje</a:t>
            </a:r>
            <a:r>
              <a:rPr lang="en-US" sz="1600" dirty="0"/>
              <a:t> </a:t>
            </a:r>
            <a:r>
              <a:rPr lang="en-US" sz="1600" dirty="0" err="1"/>
              <a:t>zadovoljstva</a:t>
            </a:r>
            <a:r>
              <a:rPr lang="en-US" sz="1600" dirty="0"/>
              <a:t> </a:t>
            </a:r>
            <a:r>
              <a:rPr lang="en-US" sz="1600" dirty="0" err="1"/>
              <a:t>svih</a:t>
            </a:r>
            <a:r>
              <a:rPr lang="en-US" sz="1600" dirty="0"/>
              <a:t> </a:t>
            </a:r>
            <a:r>
              <a:rPr lang="en-US" sz="1600" dirty="0" err="1"/>
              <a:t>zainteresovanih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stalno</a:t>
            </a:r>
            <a:r>
              <a:rPr lang="en-US" sz="1600" dirty="0"/>
              <a:t> </a:t>
            </a:r>
            <a:r>
              <a:rPr lang="en-US" sz="1600" dirty="0" err="1"/>
              <a:t>poboljšanje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dirty="0" err="1"/>
              <a:t>naglašava</a:t>
            </a:r>
            <a:r>
              <a:rPr lang="en-US" sz="1600" dirty="0"/>
              <a:t> </a:t>
            </a:r>
            <a:r>
              <a:rPr lang="en-US" sz="1600" b="1" dirty="0" err="1"/>
              <a:t>važnost</a:t>
            </a:r>
            <a:r>
              <a:rPr lang="en-US" sz="1600" dirty="0"/>
              <a:t> </a:t>
            </a:r>
            <a:r>
              <a:rPr lang="en-US" sz="1600" b="1" dirty="0" err="1"/>
              <a:t>procesno</a:t>
            </a:r>
            <a:r>
              <a:rPr lang="en-US" sz="1600" b="1" dirty="0"/>
              <a:t> </a:t>
            </a:r>
            <a:r>
              <a:rPr lang="en-US" sz="1600" b="1" dirty="0" err="1"/>
              <a:t>orijentisanog</a:t>
            </a:r>
            <a:r>
              <a:rPr lang="en-US" sz="1600" b="1" dirty="0"/>
              <a:t> </a:t>
            </a:r>
            <a:r>
              <a:rPr lang="en-US" sz="1600" b="1" dirty="0" err="1"/>
              <a:t>sistema</a:t>
            </a:r>
            <a:r>
              <a:rPr lang="en-US" sz="1600" b="1" dirty="0"/>
              <a:t> </a:t>
            </a:r>
            <a:r>
              <a:rPr lang="en-US" sz="1600" dirty="0" err="1"/>
              <a:t>upravljanja</a:t>
            </a:r>
            <a:r>
              <a:rPr lang="en-US" sz="1600" dirty="0"/>
              <a:t> </a:t>
            </a:r>
            <a:r>
              <a:rPr lang="en-US" sz="1600" dirty="0" err="1"/>
              <a:t>kvalitetom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pojednostavljeno</a:t>
            </a:r>
            <a:r>
              <a:rPr lang="en-US" sz="1600" b="1" dirty="0"/>
              <a:t> </a:t>
            </a:r>
            <a:r>
              <a:rPr lang="en-US" sz="1600" b="1" dirty="0" err="1"/>
              <a:t>jezičko</a:t>
            </a:r>
            <a:r>
              <a:rPr lang="en-US" sz="1600" b="1" dirty="0"/>
              <a:t> </a:t>
            </a:r>
            <a:r>
              <a:rPr lang="en-US" sz="1600" b="1" dirty="0" err="1"/>
              <a:t>predstavljanje</a:t>
            </a:r>
            <a:r>
              <a:rPr lang="en-US" sz="1600" dirty="0"/>
              <a:t>,</a:t>
            </a:r>
          </a:p>
          <a:p>
            <a:pPr>
              <a:spcBef>
                <a:spcPts val="600"/>
              </a:spcBef>
            </a:pPr>
            <a:r>
              <a:rPr lang="en-US" sz="1600" b="1" dirty="0" err="1"/>
              <a:t>bolja</a:t>
            </a:r>
            <a:r>
              <a:rPr lang="en-US" sz="1600" b="1" dirty="0"/>
              <a:t> </a:t>
            </a:r>
            <a:r>
              <a:rPr lang="en-US" sz="1600" b="1" dirty="0" err="1"/>
              <a:t>prilagodljivost</a:t>
            </a:r>
            <a:r>
              <a:rPr lang="en-US" sz="1600" dirty="0"/>
              <a:t> </a:t>
            </a:r>
            <a:r>
              <a:rPr lang="en-US" sz="1600" b="1" dirty="0" err="1"/>
              <a:t>ostalim</a:t>
            </a:r>
            <a:r>
              <a:rPr lang="en-US" sz="1600" b="1" dirty="0"/>
              <a:t> </a:t>
            </a:r>
            <a:r>
              <a:rPr lang="en-US" sz="1600" b="1" dirty="0" err="1"/>
              <a:t>sistemima</a:t>
            </a:r>
            <a:r>
              <a:rPr lang="en-US" sz="1600" b="1" dirty="0"/>
              <a:t> </a:t>
            </a:r>
            <a:r>
              <a:rPr lang="en-US" sz="1600" b="1" dirty="0" err="1"/>
              <a:t>upravljanja</a:t>
            </a:r>
            <a:r>
              <a:rPr lang="en-US" sz="1600" b="1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lakši</a:t>
            </a:r>
            <a:r>
              <a:rPr lang="en-US" sz="1600" dirty="0"/>
              <a:t> </a:t>
            </a:r>
            <a:r>
              <a:rPr lang="en-US" sz="1600" dirty="0" err="1"/>
              <a:t>razvoj</a:t>
            </a:r>
            <a:r>
              <a:rPr lang="en-US" sz="1600" dirty="0"/>
              <a:t> </a:t>
            </a:r>
            <a:r>
              <a:rPr lang="en-US" sz="1600" dirty="0" err="1"/>
              <a:t>integralnih</a:t>
            </a:r>
            <a:r>
              <a:rPr lang="en-US" sz="1600" dirty="0"/>
              <a:t> </a:t>
            </a:r>
            <a:r>
              <a:rPr lang="en-US" sz="1600" dirty="0" err="1"/>
              <a:t>sistema</a:t>
            </a:r>
            <a:r>
              <a:rPr lang="en-US" sz="1600" dirty="0"/>
              <a:t> </a:t>
            </a:r>
            <a:r>
              <a:rPr lang="en-US" sz="1600" dirty="0" err="1"/>
              <a:t>upravljanja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520092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Plaza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947</Words>
  <Application>Microsoft Macintosh PowerPoint</Application>
  <PresentationFormat>On-screen Show (4:3)</PresentationFormat>
  <Paragraphs>127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Century Schoolbook</vt:lpstr>
      <vt:lpstr>Wingdings</vt:lpstr>
      <vt:lpstr>Wingdings 2</vt:lpstr>
      <vt:lpstr>Plaza</vt:lpstr>
      <vt:lpstr>STANDARDI SISTEMA UPRAVLJANJA KVALITETOM ISO 9000</vt:lpstr>
      <vt:lpstr>Standard</vt:lpstr>
      <vt:lpstr>ŠTA JE ISO? </vt:lpstr>
      <vt:lpstr>Razvoj serije standarda ISO 9000</vt:lpstr>
      <vt:lpstr>SERIJA STANDARDA ISO 9000</vt:lpstr>
      <vt:lpstr>... JOŠ KORISNIH STANDARDA</vt:lpstr>
      <vt:lpstr>UVOD U ISO 9001</vt:lpstr>
      <vt:lpstr>Principi upravljanja </vt:lpstr>
      <vt:lpstr>Osnovne prednosti standarda serije ISO 9000</vt:lpstr>
      <vt:lpstr>UVOD U ISO 9001</vt:lpstr>
      <vt:lpstr>UVOD U ISO 9001</vt:lpstr>
      <vt:lpstr>ISO 9001 JE  DOBAR TEMELJ ZA UVOĐENJE OSTALIH STANDARDA !!</vt:lpstr>
      <vt:lpstr>KORISTI OD PRIMJENE STANDARDA</vt:lpstr>
      <vt:lpstr>KORISTI OD PRIMJENE STANDARDA</vt:lpstr>
      <vt:lpstr>POGLAVLJA STANDARDA ISO 9001</vt:lpstr>
      <vt:lpstr>Model procesno baziranog sistema upravljanja kvalitetom </vt:lpstr>
      <vt:lpstr>STANDARD ISO 14001:2004</vt:lpstr>
      <vt:lpstr>KORISTI OD PRIMJENE: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 SISTEMA UPRAVLJANJA KVALITETOM ISO 9000</dc:title>
  <dc:creator>Igor Todorovic</dc:creator>
  <cp:lastModifiedBy>Igor Todorovic</cp:lastModifiedBy>
  <cp:revision>10</cp:revision>
  <dcterms:created xsi:type="dcterms:W3CDTF">2014-12-18T12:43:48Z</dcterms:created>
  <dcterms:modified xsi:type="dcterms:W3CDTF">2021-04-27T06:03:55Z</dcterms:modified>
</cp:coreProperties>
</file>