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6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Oswald" pitchFamily="2" charset="0"/>
      <p:regular r:id="rId26"/>
      <p:bold r:id="rId27"/>
    </p:embeddedFont>
    <p:embeddedFont>
      <p:font typeface="Segoe UI Black" panose="020B0A02040204020203" pitchFamily="34" charset="0"/>
      <p:bold r:id="rId28"/>
      <p:boldItalic r:id="rId29"/>
    </p:embeddedFont>
    <p:embeddedFont>
      <p:font typeface="Segoe UI Light" panose="020B0502040204020203" pitchFamily="34" charset="0"/>
      <p:regular r:id="rId30"/>
    </p:embeddedFont>
    <p:embeddedFont>
      <p:font typeface="Source Sans Pro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57B260-235A-4DA7-9D08-349C70A2B37C}">
  <a:tblStyle styleId="{B057B260-235A-4DA7-9D08-349C70A2B3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>
        <p:scale>
          <a:sx n="102" d="100"/>
          <a:sy n="102" d="100"/>
        </p:scale>
        <p:origin x="-240" y="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2.fntdata" /><Relationship Id="rId26" Type="http://schemas.openxmlformats.org/officeDocument/2006/relationships/font" Target="fonts/font10.fntdata" /><Relationship Id="rId3" Type="http://schemas.openxmlformats.org/officeDocument/2006/relationships/slide" Target="slides/slide2.xml" /><Relationship Id="rId21" Type="http://schemas.openxmlformats.org/officeDocument/2006/relationships/font" Target="fonts/font5.fntdata" /><Relationship Id="rId34" Type="http://schemas.openxmlformats.org/officeDocument/2006/relationships/font" Target="fonts/font18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1.fntdata" /><Relationship Id="rId25" Type="http://schemas.openxmlformats.org/officeDocument/2006/relationships/font" Target="fonts/font9.fntdata" /><Relationship Id="rId33" Type="http://schemas.openxmlformats.org/officeDocument/2006/relationships/font" Target="fonts/font17.fntdata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font" Target="fonts/font4.fntdata" /><Relationship Id="rId29" Type="http://schemas.openxmlformats.org/officeDocument/2006/relationships/font" Target="fonts/font13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8.fntdata" /><Relationship Id="rId32" Type="http://schemas.openxmlformats.org/officeDocument/2006/relationships/font" Target="fonts/font16.fntdata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7.fntdata" /><Relationship Id="rId28" Type="http://schemas.openxmlformats.org/officeDocument/2006/relationships/font" Target="fonts/font12.fntdata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font" Target="fonts/font3.fntdata" /><Relationship Id="rId31" Type="http://schemas.openxmlformats.org/officeDocument/2006/relationships/font" Target="fonts/font15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6.fntdata" /><Relationship Id="rId27" Type="http://schemas.openxmlformats.org/officeDocument/2006/relationships/font" Target="fonts/font11.fntdata" /><Relationship Id="rId30" Type="http://schemas.openxmlformats.org/officeDocument/2006/relationships/font" Target="fonts/font14.fntdata" /><Relationship Id="rId35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6109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55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438400" y="2800350"/>
            <a:ext cx="54102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Arial" pitchFamily="34" charset="0"/>
              </a:rPr>
              <a:t>DEMOGRAFSKA STATISTIKA</a:t>
            </a:r>
            <a:br>
              <a:rPr lang="sr-Latn-BA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Arial" pitchFamily="34" charset="0"/>
              </a:rPr>
            </a:br>
            <a:endParaRPr b="0" dirty="0">
              <a:solidFill>
                <a:schemeClr val="bg1"/>
              </a:solidFill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3" name="Google Shape;478;p15"/>
          <p:cNvSpPr txBox="1">
            <a:spLocks/>
          </p:cNvSpPr>
          <p:nvPr/>
        </p:nvSpPr>
        <p:spPr>
          <a:xfrm>
            <a:off x="2250300" y="514350"/>
            <a:ext cx="5369700" cy="1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tabLst/>
              <a:defRPr/>
            </a:pPr>
            <a:r>
              <a:rPr kumimoji="0" lang="sr-Latn-BA" sz="5400" b="1" i="0" u="none" strike="noStrike" kern="0" cap="none" spc="0" normalizeH="0" baseline="0" noProof="0" dirty="0">
                <a:ln>
                  <a:noFill/>
                </a:ln>
                <a:solidFill>
                  <a:srgbClr val="00CEF6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Oswald"/>
                <a:sym typeface="Oswald"/>
              </a:rPr>
              <a:t>EKONOMSKA STATISTIKA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CEF6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Oswald"/>
              <a:sym typeface="Oswald"/>
            </a:endParaRPr>
          </a:p>
        </p:txBody>
      </p:sp>
      <p:sp>
        <p:nvSpPr>
          <p:cNvPr id="4" name="Google Shape;464;p13"/>
          <p:cNvSpPr txBox="1">
            <a:spLocks/>
          </p:cNvSpPr>
          <p:nvPr/>
        </p:nvSpPr>
        <p:spPr>
          <a:xfrm>
            <a:off x="152400" y="4229100"/>
            <a:ext cx="358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tabLst/>
              <a:defRPr/>
            </a:pPr>
            <a:r>
              <a:rPr lang="en-US" sz="2000" b="1" dirty="0" err="1">
                <a:solidFill>
                  <a:schemeClr val="bg1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  <a:sym typeface="Oswald"/>
              </a:rPr>
              <a:t>Bojan</a:t>
            </a:r>
            <a:r>
              <a:rPr lang="en-US" sz="2000" b="1" dirty="0">
                <a:solidFill>
                  <a:schemeClr val="bg1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  <a:sym typeface="Oswald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  <a:sym typeface="Oswald"/>
              </a:rPr>
              <a:t>Kresojevi</a:t>
            </a:r>
            <a:r>
              <a:rPr lang="sr-Latn-BA" sz="2000" b="1" dirty="0">
                <a:solidFill>
                  <a:schemeClr val="bg1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  <a:sym typeface="Oswald"/>
              </a:rPr>
              <a:t>ć, asistent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  <a:sym typeface="Oswald"/>
              </a:rPr>
              <a:t>bojan.kresojevic</a:t>
            </a:r>
            <a:r>
              <a:rPr lang="sr-Latn-BA" sz="2000" dirty="0">
                <a:solidFill>
                  <a:schemeClr val="bg1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  <a:sym typeface="Oswald"/>
              </a:rPr>
              <a:t>@ef.unibl.org</a:t>
            </a:r>
            <a:endParaRPr kumimoji="0" lang="sr-Latn-BA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0"/>
            <a:ext cx="6996600" cy="715800"/>
          </a:xfrm>
        </p:spPr>
        <p:txBody>
          <a:bodyPr/>
          <a:lstStyle/>
          <a:p>
            <a:r>
              <a:rPr lang="sr-Latn-RS" dirty="0"/>
              <a:t>Zadatak 5.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031302"/>
            <a:ext cx="7250500" cy="1540448"/>
          </a:xfrm>
        </p:spPr>
        <p:txBody>
          <a:bodyPr/>
          <a:lstStyle/>
          <a:p>
            <a:pPr marL="114300" lvl="0" indent="0">
              <a:buNone/>
            </a:pPr>
            <a:r>
              <a:rPr lang="sr-Latn-BA" dirty="0"/>
              <a:t>Broj stanovnika u jednoj opštini u periodu od 1991. do 1999. godine dat je u tabeli na sljedećem slajdu.</a:t>
            </a:r>
          </a:p>
          <a:p>
            <a:pPr marL="114300" lvl="0" indent="0">
              <a:buNone/>
            </a:pPr>
            <a:r>
              <a:rPr lang="sr-Latn-BA" dirty="0"/>
              <a:t>Izračunati parametre </a:t>
            </a:r>
          </a:p>
          <a:p>
            <a:pPr marL="114300" lvl="0" indent="0">
              <a:buNone/>
            </a:pPr>
            <a:r>
              <a:rPr lang="sr-Latn-BA" dirty="0"/>
              <a:t>•	linearnog, </a:t>
            </a:r>
          </a:p>
          <a:p>
            <a:pPr marL="114300" lvl="0" indent="0">
              <a:buNone/>
            </a:pPr>
            <a:r>
              <a:rPr lang="sr-Latn-BA" dirty="0"/>
              <a:t>•	eksponencijalnog i </a:t>
            </a:r>
          </a:p>
          <a:p>
            <a:pPr marL="114300" lvl="0" indent="0">
              <a:buNone/>
            </a:pPr>
            <a:r>
              <a:rPr lang="sr-Latn-BA" dirty="0"/>
              <a:t>•	paraboličnog trenda, </a:t>
            </a:r>
          </a:p>
          <a:p>
            <a:pPr marL="114300" lvl="0" indent="0">
              <a:buNone/>
            </a:pPr>
            <a:r>
              <a:rPr lang="sr-Latn-BA" dirty="0"/>
              <a:t>a zatim, na osnovu najbolje funkcije trenda (kao kriterijum uzeti standardnu grešku trenda) predvidjeti broj stanovnika u ovoj opštini u 2010. godini.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187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4524521"/>
                  </p:ext>
                </p:extLst>
              </p:nvPr>
            </p:nvGraphicFramePr>
            <p:xfrm>
              <a:off x="914400" y="209551"/>
              <a:ext cx="7696201" cy="2438398"/>
            </p:xfrm>
            <a:graphic>
              <a:graphicData uri="http://schemas.openxmlformats.org/drawingml/2006/table">
                <a:tbl>
                  <a:tblPr firstRow="1" firstCol="1" bandRow="1">
                    <a:tableStyleId>{B057B260-235A-4DA7-9D08-349C70A2B37C}</a:tableStyleId>
                  </a:tblPr>
                  <a:tblGrid>
                    <a:gridCol w="10417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17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3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3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3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3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9718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681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 dirty="0">
                              <a:effectLst/>
                            </a:rPr>
                            <a:t>Godina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x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y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x</a:t>
                          </a:r>
                          <a:r>
                            <a:rPr lang="sr-Latn-RS" sz="1200" baseline="30000">
                              <a:effectLst/>
                            </a:rPr>
                            <a:t>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xy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sr-Latn-R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R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sr-Latn-RS" sz="1200" baseline="30000">
                              <a:effectLst/>
                            </a:rPr>
                            <a:t>L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r-Latn-R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R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r-Latn-R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sr-Latn-R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sr-Latn-R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sr-Latn-R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sr-Latn-RS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sr-Latn-R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p>
                                    <m:r>
                                      <a:rPr lang="sr-Latn-R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sr-Latn-R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-48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6.2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34.1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13.5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-40.5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10.7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8.1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-26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15.2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17.8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-17.8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3.4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24.1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26.5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28.6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13.2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56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33.1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26.4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105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37.6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6.9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54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216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42.1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141.0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Ukupno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217.3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269.7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217.3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264.2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Prosjek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 dirty="0">
                              <a:effectLst/>
                            </a:rPr>
                            <a:t>24.1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6.7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30.0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24.1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 dirty="0">
                              <a:effectLst/>
                            </a:rPr>
                            <a:t>29.4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4524521"/>
                  </p:ext>
                </p:extLst>
              </p:nvPr>
            </p:nvGraphicFramePr>
            <p:xfrm>
              <a:off x="914400" y="209551"/>
              <a:ext cx="7696201" cy="2438398"/>
            </p:xfrm>
            <a:graphic>
              <a:graphicData uri="http://schemas.openxmlformats.org/drawingml/2006/table">
                <a:tbl>
                  <a:tblPr firstRow="1" firstCol="1" bandRow="1">
                    <a:tableStyleId>{B057B260-235A-4DA7-9D08-349C70A2B37C}</a:tableStyleId>
                  </a:tblPr>
                  <a:tblGrid>
                    <a:gridCol w="1041707"/>
                    <a:gridCol w="1041707"/>
                    <a:gridCol w="1103900"/>
                    <a:gridCol w="1103900"/>
                    <a:gridCol w="1103900"/>
                    <a:gridCol w="1103900"/>
                    <a:gridCol w="1197187"/>
                  </a:tblGrid>
                  <a:tr h="2681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Godina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x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y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x</a:t>
                          </a:r>
                          <a:r>
                            <a:rPr lang="sr-Latn-RS" sz="1200" baseline="30000">
                              <a:effectLst/>
                            </a:rPr>
                            <a:t>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xy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4928" marR="54928" marT="0" marB="0" anchor="ctr">
                        <a:blipFill rotWithShape="0">
                          <a:blip r:embed="rId2"/>
                          <a:stretch>
                            <a:fillRect l="-486813" t="-4545" r="-108791" b="-8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4928" marR="54928" marT="0" marB="0" anchor="ctr">
                        <a:blipFill rotWithShape="0">
                          <a:blip r:embed="rId2"/>
                          <a:stretch>
                            <a:fillRect l="-544898" t="-4545" r="-1020" b="-838636"/>
                          </a:stretch>
                        </a:blipFill>
                      </a:tcPr>
                    </a:tc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-48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6.2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34.1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13.5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-40.5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10.7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8.1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-26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15.2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17.8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-17.8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3.4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24.1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26.5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28.6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13.2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56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33.1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26.4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105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37.6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6.9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54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216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42.1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141.0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Ukupno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217.3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269.7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217.3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264.2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9729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Prosjek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 dirty="0">
                              <a:effectLst/>
                            </a:rPr>
                            <a:t>24.1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6.7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30.0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24.1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 dirty="0">
                              <a:effectLst/>
                            </a:rPr>
                            <a:t>29.4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90800" y="2647949"/>
                <a:ext cx="4572000" cy="23433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p>
                      </m:sSup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nary>
                        </m:num>
                        <m:den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sr-Latn-R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=24,1</m:t>
                      </m:r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sr-Latn-R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269,7</m:t>
                          </m:r>
                        </m:num>
                        <m:den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=4,5</m:t>
                      </m:r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Cyrl-BA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sr-Latn-R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sr-Latn-R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r-Latn-RS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sr-Latn-RS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p>
                                      </m:sSup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sr-Cyrl-B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sr-Cyrl-B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Cyrl-BA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B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264,2</m:t>
                              </m:r>
                            </m:num>
                            <m:den>
                              <m:r>
                                <a:rPr lang="sr-Cyrl-B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rad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Cyrl-BA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  <m:t>37,74</m:t>
                          </m:r>
                        </m:e>
                      </m:rad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47949"/>
                <a:ext cx="4572000" cy="23433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70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784967"/>
                  </p:ext>
                </p:extLst>
              </p:nvPr>
            </p:nvGraphicFramePr>
            <p:xfrm>
              <a:off x="685800" y="0"/>
              <a:ext cx="6858000" cy="2341118"/>
            </p:xfrm>
            <a:graphic>
              <a:graphicData uri="http://schemas.openxmlformats.org/drawingml/2006/table">
                <a:tbl>
                  <a:tblPr firstRow="1" firstCol="1" bandRow="1">
                    <a:tableStyleId>{B057B260-235A-4DA7-9D08-349C70A2B37C}</a:tableStyleId>
                  </a:tblPr>
                  <a:tblGrid>
                    <a:gridCol w="8543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58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08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13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008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6494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9150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56457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228846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Godina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x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y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log y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x</a:t>
                          </a:r>
                          <a:r>
                            <a:rPr lang="sr-Latn-RS" sz="1200" baseline="30000">
                              <a:effectLst/>
                            </a:rPr>
                            <a:t>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x logy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r-Latn-R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sr-Latn-R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sr-Latn-BA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sr-Latn-BA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r-Latn-R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BA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r-Latn-BA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sr-Latn-BA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sr-Latn-R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sr-Latn-R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sr-Latn-BA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sr-Latn-BA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p>
                                    </m:sSup>
                                    <m:r>
                                      <a:rPr lang="sr-Latn-BA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sr-Latn-BA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39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1.0791812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-4.316725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10.5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2.4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39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13.5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1.1303338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-3.3910013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12.5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39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1.1139434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-2.2278867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15.0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539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17.8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1.25042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-1.25042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17.9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539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1.2787536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21.4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5.8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539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1.39794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1.39794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25.6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0.4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539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1.447158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2.8943161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30.6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6.9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539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1.544068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4.6322041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36.6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2.7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539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54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1.7323938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6.929575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43.8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103.6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1539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Ukupno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217.3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11.974192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4.6680022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213.9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126.6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1539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Prosjek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24.1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6.7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23.8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 dirty="0">
                              <a:effectLst/>
                            </a:rPr>
                            <a:t>14.1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784967"/>
                  </p:ext>
                </p:extLst>
              </p:nvPr>
            </p:nvGraphicFramePr>
            <p:xfrm>
              <a:off x="685800" y="0"/>
              <a:ext cx="6858000" cy="2407418"/>
            </p:xfrm>
            <a:graphic>
              <a:graphicData uri="http://schemas.openxmlformats.org/drawingml/2006/table">
                <a:tbl>
                  <a:tblPr firstRow="1" firstCol="1" bandRow="1">
                    <a:tableStyleId>{B057B260-235A-4DA7-9D08-349C70A2B37C}</a:tableStyleId>
                  </a:tblPr>
                  <a:tblGrid>
                    <a:gridCol w="854399"/>
                    <a:gridCol w="845827"/>
                    <a:gridCol w="900866"/>
                    <a:gridCol w="843134"/>
                    <a:gridCol w="900866"/>
                    <a:gridCol w="964942"/>
                    <a:gridCol w="691509"/>
                    <a:gridCol w="856457"/>
                  </a:tblGrid>
                  <a:tr h="36290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Godina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x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y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log y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x</a:t>
                          </a:r>
                          <a:r>
                            <a:rPr lang="sr-Latn-RS" sz="1200" baseline="30000">
                              <a:effectLst/>
                            </a:rPr>
                            <a:t>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x logy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2788" marR="52788" marT="0" marB="0" anchor="ctr">
                        <a:blipFill rotWithShape="0">
                          <a:blip r:embed="rId2"/>
                          <a:stretch>
                            <a:fillRect l="-772566" t="-1667" r="-126549" b="-5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2788" marR="52788" marT="0" marB="0" anchor="ctr">
                        <a:blipFill rotWithShape="0">
                          <a:blip r:embed="rId2"/>
                          <a:stretch>
                            <a:fillRect l="-699291" t="-1667" r="-1418" b="-581667"/>
                          </a:stretch>
                        </a:blipFill>
                      </a:tcPr>
                    </a:tc>
                  </a:tr>
                  <a:tr h="1858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1.0791812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-4.316725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10.5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2.4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</a:tr>
                  <a:tr h="1858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13.5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1.1303338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-3.3910013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12.5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</a:tr>
                  <a:tr h="1858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1.1139434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-2.2278867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15.0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</a:tr>
                  <a:tr h="1858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17.8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1.25042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-1.25042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17.9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</a:tr>
                  <a:tr h="1858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1.2787536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21.4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5.8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</a:tr>
                  <a:tr h="1858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1.39794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1.39794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25.6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0.4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</a:tr>
                  <a:tr h="1858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1.447158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2.8943161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30.6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6.9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</a:tr>
                  <a:tr h="1858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1.544068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4.6322041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36.6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2.7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</a:tr>
                  <a:tr h="1858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1999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54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1.7323938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6.929575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43.8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103.6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</a:tr>
                  <a:tr h="1858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Ukupno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217.3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11.974192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4.6680022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213.9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126.6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</a:tr>
                  <a:tr h="18586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Prosjek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0.0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24.1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1.3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6.7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0.5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>
                              <a:effectLst/>
                            </a:rPr>
                            <a:t>23.8</a:t>
                          </a:r>
                          <a:endParaRPr lang="sr-Latn-R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200" dirty="0">
                              <a:effectLst/>
                            </a:rPr>
                            <a:t>14.1</a:t>
                          </a:r>
                          <a:endParaRPr lang="sr-Latn-R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88" marR="52788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81200" y="2495550"/>
                <a:ext cx="4572000" cy="23555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p>
                      </m:sSup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sSub>
                            <m:sSubPr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r-Cyrl-BA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e>
                          </m:nary>
                        </m:num>
                        <m:den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sr-Latn-R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=1,3</m:t>
                      </m:r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r-Cyrl-BA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sr-Latn-R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4,67</m:t>
                          </m:r>
                        </m:num>
                        <m:den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=0,07778</m:t>
                      </m:r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BA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sr-Cyrl-BA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Cyrl-BA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sr-Latn-R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sr-Latn-R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r-Latn-RS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E</m:t>
                                          </m:r>
                                        </m:sup>
                                      </m:sSup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sr-Cyrl-B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sr-Cyrl-B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Cyrl-BA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B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126,6</m:t>
                              </m:r>
                            </m:num>
                            <m:den>
                              <m:r>
                                <a:rPr lang="sr-Cyrl-B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rad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Cyrl-BA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r-Cyrl-BA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18,08</m:t>
                          </m:r>
                          <m:r>
                            <m:rPr>
                              <m:nor/>
                            </m:rPr>
                            <a:rPr lang="sr-Latn-RS" sz="12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495550"/>
                <a:ext cx="4572000" cy="23555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3140506"/>
                  </p:ext>
                </p:extLst>
              </p:nvPr>
            </p:nvGraphicFramePr>
            <p:xfrm>
              <a:off x="609600" y="-6207"/>
              <a:ext cx="7238999" cy="1925323"/>
            </p:xfrm>
            <a:graphic>
              <a:graphicData uri="http://schemas.openxmlformats.org/drawingml/2006/table">
                <a:tbl>
                  <a:tblPr firstRow="1" firstCol="1" bandRow="1">
                    <a:tableStyleId>{B057B260-235A-4DA7-9D08-349C70A2B37C}</a:tableStyleId>
                  </a:tblPr>
                  <a:tblGrid>
                    <a:gridCol w="7571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48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489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4891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375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912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4152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16020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 dirty="0">
                              <a:effectLst/>
                            </a:rPr>
                            <a:t>x</a:t>
                          </a:r>
                          <a:endParaRPr lang="sr-Latn-RS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y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x</a:t>
                          </a:r>
                          <a:r>
                            <a:rPr lang="sr-Latn-RS" sz="1000" baseline="30000">
                              <a:effectLst/>
                            </a:rPr>
                            <a:t>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xy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 dirty="0">
                              <a:effectLst/>
                            </a:rPr>
                            <a:t>x</a:t>
                          </a:r>
                          <a:r>
                            <a:rPr lang="sr-Latn-RS" sz="1000" baseline="30000" dirty="0">
                              <a:effectLst/>
                            </a:rPr>
                            <a:t>2</a:t>
                          </a:r>
                          <a:r>
                            <a:rPr lang="sr-Latn-RS" sz="1000" dirty="0">
                              <a:effectLst/>
                            </a:rPr>
                            <a:t>y</a:t>
                          </a:r>
                          <a:endParaRPr lang="sr-Latn-RS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x</a:t>
                          </a:r>
                          <a:r>
                            <a:rPr lang="sr-Latn-RS" sz="1000" baseline="30000">
                              <a:effectLst/>
                            </a:rPr>
                            <a:t>4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r-Latn-R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sr-Latn-R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sr-Latn-BA" sz="1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sr-Latn-BA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r-Latn-R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BA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r-Latn-BA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sr-Latn-BA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sr-Latn-RS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sr-Latn-RS" sz="1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sr-Latn-BA" sz="1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sr-Latn-BA" sz="1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p>
                                    </m:sSup>
                                    <m:r>
                                      <a:rPr lang="sr-Latn-BA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sr-Latn-BA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020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-4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-48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192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256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13.8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3.1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6020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13.5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9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-40.5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121.5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81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12.6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0.9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6020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4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-26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52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13.0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0.0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6020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17.8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-17.8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17.8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15.0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7.6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6020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19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 dirty="0">
                              <a:effectLst/>
                            </a:rPr>
                            <a:t>0</a:t>
                          </a:r>
                          <a:endParaRPr lang="sr-Latn-RS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18.7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0.1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6020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24.0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0.9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6020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4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56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112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31.0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8.8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6020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35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9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105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 dirty="0">
                              <a:effectLst/>
                            </a:rPr>
                            <a:t>315</a:t>
                          </a:r>
                          <a:endParaRPr lang="sr-Latn-RS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81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39.5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20.5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6020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4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54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216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 dirty="0">
                              <a:effectLst/>
                            </a:rPr>
                            <a:t>864</a:t>
                          </a:r>
                          <a:endParaRPr lang="sr-Latn-RS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256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49.7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18.3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16020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Ukupno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217.3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60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269.7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1699.3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708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217.3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60.2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16020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Prosjek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24.1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6.7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30.0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188.8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78.7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24.1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 dirty="0">
                              <a:effectLst/>
                            </a:rPr>
                            <a:t>6.7</a:t>
                          </a:r>
                          <a:endParaRPr lang="sr-Latn-RS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3140506"/>
                  </p:ext>
                </p:extLst>
              </p:nvPr>
            </p:nvGraphicFramePr>
            <p:xfrm>
              <a:off x="609600" y="-6207"/>
              <a:ext cx="7238999" cy="2011490"/>
            </p:xfrm>
            <a:graphic>
              <a:graphicData uri="http://schemas.openxmlformats.org/drawingml/2006/table">
                <a:tbl>
                  <a:tblPr firstRow="1" firstCol="1" bandRow="1">
                    <a:tableStyleId>{B057B260-235A-4DA7-9D08-349C70A2B37C}</a:tableStyleId>
                  </a:tblPr>
                  <a:tblGrid>
                    <a:gridCol w="757140"/>
                    <a:gridCol w="831008"/>
                    <a:gridCol w="664806"/>
                    <a:gridCol w="1048916"/>
                    <a:gridCol w="1048916"/>
                    <a:gridCol w="1137557"/>
                    <a:gridCol w="709127"/>
                    <a:gridCol w="1041529"/>
                  </a:tblGrid>
                  <a:tr h="21774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 dirty="0">
                              <a:effectLst/>
                            </a:rPr>
                            <a:t>x</a:t>
                          </a:r>
                          <a:endParaRPr lang="sr-Latn-RS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y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x</a:t>
                          </a:r>
                          <a:r>
                            <a:rPr lang="sr-Latn-RS" sz="1000" baseline="30000">
                              <a:effectLst/>
                            </a:rPr>
                            <a:t>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xy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 dirty="0">
                              <a:effectLst/>
                            </a:rPr>
                            <a:t>x</a:t>
                          </a:r>
                          <a:r>
                            <a:rPr lang="sr-Latn-RS" sz="1000" baseline="30000" dirty="0">
                              <a:effectLst/>
                            </a:rPr>
                            <a:t>2</a:t>
                          </a:r>
                          <a:r>
                            <a:rPr lang="sr-Latn-RS" sz="1000" dirty="0">
                              <a:effectLst/>
                            </a:rPr>
                            <a:t>y</a:t>
                          </a:r>
                          <a:endParaRPr lang="sr-Latn-RS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x</a:t>
                          </a:r>
                          <a:r>
                            <a:rPr lang="sr-Latn-RS" sz="1000" baseline="30000">
                              <a:effectLst/>
                            </a:rPr>
                            <a:t>4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4928" marR="54928" marT="0" marB="0" anchor="ctr">
                        <a:blipFill rotWithShape="0">
                          <a:blip r:embed="rId2"/>
                          <a:stretch>
                            <a:fillRect l="-777586" t="-5556" r="-149138" b="-8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4928" marR="54928" marT="0" marB="0" anchor="ctr">
                        <a:blipFill rotWithShape="0">
                          <a:blip r:embed="rId2"/>
                          <a:stretch>
                            <a:fillRect l="-595322" t="-5556" r="-1170" b="-847222"/>
                          </a:stretch>
                        </a:blipFill>
                      </a:tcPr>
                    </a:tc>
                  </a:tr>
                  <a:tr h="163068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-4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-48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192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256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13.8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3.1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63068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13.5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9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-40.5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121.5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81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12.6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0.9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63068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4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-26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52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13.0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0.0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63068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17.8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-17.8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17.8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15.0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7.6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63068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19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 dirty="0">
                              <a:effectLst/>
                            </a:rPr>
                            <a:t>0</a:t>
                          </a:r>
                          <a:endParaRPr lang="sr-Latn-RS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18.7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0.1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63068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24.0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0.9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63068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4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56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112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31.0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8.8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63068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35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9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105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 dirty="0">
                              <a:effectLst/>
                            </a:rPr>
                            <a:t>315</a:t>
                          </a:r>
                          <a:endParaRPr lang="sr-Latn-RS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81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39.5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20.5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63068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4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54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216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 dirty="0">
                              <a:effectLst/>
                            </a:rPr>
                            <a:t>864</a:t>
                          </a:r>
                          <a:endParaRPr lang="sr-Latn-RS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256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49.7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18.3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63068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Ukupno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217.3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60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269.7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1699.3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708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217.3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60.2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  <a:tr h="163068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Prosjek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24.1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6.7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30.0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188.8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78.7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>
                              <a:effectLst/>
                            </a:rPr>
                            <a:t>24.1</a:t>
                          </a:r>
                          <a:endParaRPr lang="sr-Latn-RS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sr-Latn-RS" sz="1000" dirty="0">
                              <a:effectLst/>
                            </a:rPr>
                            <a:t>6.7</a:t>
                          </a:r>
                          <a:endParaRPr lang="sr-Latn-RS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928" marR="54928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09800" y="2097719"/>
                <a:ext cx="4572000" cy="29629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sr-Latn-RS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p>
                      </m:sSup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sr-Latn-R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269,7</m:t>
                          </m:r>
                        </m:num>
                        <m:den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=4,5</m:t>
                      </m:r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RS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Cyrl-BA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sr-Cyrl-BA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nary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sr-Latn-R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0,8137</m:t>
                      </m:r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Cyrl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nary>
                        </m:num>
                        <m:den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sr-Latn-R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r-Cyrl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sr-Cyrl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bs-Latn-BA" b="0" i="0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=18,65</m:t>
                      </m:r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sr-Cyrl-BA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Cyrl-BA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sr-Latn-R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sr-Latn-R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r-Latn-RS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sup>
                                      </m:sSup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sr-Cyrl-B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sr-Cyrl-B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Cyrl-BA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R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B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60,2</m:t>
                              </m:r>
                            </m:num>
                            <m:den>
                              <m:r>
                                <a:rPr lang="sr-Cyrl-B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rad>
                      <m:r>
                        <a:rPr lang="sr-Cyrl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Cyrl-BA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r-Cyrl-BA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8,61</m:t>
                          </m:r>
                          <m:r>
                            <m:rPr>
                              <m:nor/>
                            </m:rPr>
                            <a:rPr lang="sr-Latn-RS" sz="12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097719"/>
                <a:ext cx="4572000" cy="29629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44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>
                <a:latin typeface="Segoe UI Black" pitchFamily="34" charset="0"/>
                <a:ea typeface="Segoe UI Black" pitchFamily="34" charset="0"/>
              </a:rPr>
              <a:t>Hvala na pažnji!</a:t>
            </a:r>
            <a:endParaRPr lang="en-US" dirty="0">
              <a:latin typeface="Segoe UI Black" pitchFamily="34" charset="0"/>
              <a:ea typeface="Segoe UI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514350"/>
            <a:ext cx="7772400" cy="2665800"/>
          </a:xfrm>
        </p:spPr>
        <p:txBody>
          <a:bodyPr/>
          <a:lstStyle/>
          <a:p>
            <a:pPr marL="114300" lvl="0" indent="0">
              <a:buNone/>
            </a:pPr>
            <a:r>
              <a:rPr lang="sr-Latn-BA" dirty="0"/>
              <a:t>Dati su podaci o broju stanovnika u jednoj opštini:</a:t>
            </a:r>
            <a:r>
              <a:rPr lang="sr-Latn-RS" dirty="0"/>
              <a:t> </a:t>
            </a:r>
            <a:r>
              <a:rPr lang="sr-Latn-BA" dirty="0"/>
              <a:t>Izračunati i objasniti:</a:t>
            </a:r>
            <a:endParaRPr lang="sr-Latn-RS" dirty="0"/>
          </a:p>
          <a:p>
            <a:pPr marL="114300" lvl="0" indent="0">
              <a:buNone/>
            </a:pPr>
            <a:r>
              <a:rPr lang="sr-Latn-BA" dirty="0"/>
              <a:t>	a) ukupni i prosječni godišnji apsolutni porast </a:t>
            </a:r>
            <a:r>
              <a:rPr lang="en-US" dirty="0"/>
              <a:t> </a:t>
            </a:r>
            <a:r>
              <a:rPr lang="sr-Latn-BA" dirty="0"/>
              <a:t>stanovništva,</a:t>
            </a:r>
            <a:endParaRPr lang="sr-Latn-RS" dirty="0"/>
          </a:p>
          <a:p>
            <a:pPr marL="114300" lvl="0" indent="0">
              <a:buNone/>
            </a:pPr>
            <a:r>
              <a:rPr lang="sr-Latn-BA" dirty="0"/>
              <a:t>	b) prosječno stanje populacije,</a:t>
            </a:r>
            <a:endParaRPr lang="sr-Latn-RS" dirty="0"/>
          </a:p>
          <a:p>
            <a:pPr marL="114300" lvl="0" indent="0">
              <a:buNone/>
            </a:pPr>
            <a:r>
              <a:rPr lang="sr-Latn-BA" dirty="0"/>
              <a:t>	c) aritmetičku stopu prosječnog godišnjeg porasta i</a:t>
            </a:r>
            <a:endParaRPr lang="sr-Latn-RS" dirty="0"/>
          </a:p>
          <a:p>
            <a:pPr marL="114300" lvl="0" indent="0">
              <a:buNone/>
            </a:pPr>
            <a:r>
              <a:rPr lang="sr-Latn-BA" dirty="0"/>
              <a:t>	d) geometrijsku stopu prosječnog godišnjeg porasta. </a:t>
            </a:r>
            <a:endParaRPr lang="sr-Latn-RS" dirty="0"/>
          </a:p>
          <a:p>
            <a:endParaRPr lang="sr-Latn-R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7904"/>
              </p:ext>
            </p:extLst>
          </p:nvPr>
        </p:nvGraphicFramePr>
        <p:xfrm>
          <a:off x="1981200" y="2884969"/>
          <a:ext cx="4495800" cy="905982"/>
        </p:xfrm>
        <a:graphic>
          <a:graphicData uri="http://schemas.openxmlformats.org/drawingml/2006/table">
            <a:tbl>
              <a:tblPr firstRow="1" firstCol="1" bandRow="1">
                <a:tableStyleId>{B057B260-235A-4DA7-9D08-349C70A2B37C}</a:tableStyleId>
              </a:tblPr>
              <a:tblGrid>
                <a:gridCol w="223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200" dirty="0">
                          <a:effectLst/>
                        </a:rPr>
                        <a:t>Godina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200">
                          <a:effectLst/>
                        </a:rPr>
                        <a:t>Broj stanovnika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200">
                          <a:effectLst/>
                        </a:rPr>
                        <a:t>2001.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200">
                          <a:effectLst/>
                        </a:rPr>
                        <a:t>30.000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9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200">
                          <a:effectLst/>
                        </a:rPr>
                        <a:t>2009.</a:t>
                      </a:r>
                      <a:endParaRPr lang="sr-Latn-R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200" dirty="0">
                          <a:effectLst/>
                        </a:rPr>
                        <a:t>37.50</a:t>
                      </a:r>
                      <a:r>
                        <a:rPr lang="en-US" sz="1200" dirty="0">
                          <a:effectLst/>
                        </a:rPr>
                        <a:t>0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6600" cy="715800"/>
          </a:xfrm>
        </p:spPr>
        <p:txBody>
          <a:bodyPr/>
          <a:lstStyle/>
          <a:p>
            <a:r>
              <a:rPr lang="sr-Latn-RS" dirty="0"/>
              <a:t>Zadatak 1.</a:t>
            </a:r>
          </a:p>
        </p:txBody>
      </p:sp>
    </p:spTree>
    <p:extLst>
      <p:ext uri="{BB962C8B-B14F-4D97-AF65-F5344CB8AC3E}">
        <p14:creationId xmlns:p14="http://schemas.microsoft.com/office/powerpoint/2010/main" val="317497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Izrada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31500" y="1552950"/>
                <a:ext cx="7250500" cy="2665800"/>
              </a:xfrm>
            </p:spPr>
            <p:txBody>
              <a:bodyPr/>
              <a:lstStyle/>
              <a:p>
                <a:pPr marL="114300" indent="0">
                  <a:buNone/>
                </a:pPr>
                <a:endParaRPr lang="sr-Latn-RS" dirty="0"/>
              </a:p>
              <a:p>
                <a:pPr marL="114300" indent="0">
                  <a:buNone/>
                </a:pPr>
                <a:r>
                  <a:rPr lang="sr-Latn-BA" dirty="0"/>
                  <a:t>a)</a:t>
                </a:r>
                <a:endParaRPr lang="sr-Latn-R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i="1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2009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2001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=37.500−30.000=7.500</m:t>
                      </m:r>
                    </m:oMath>
                  </m:oMathPara>
                </a14:m>
                <a:endParaRPr lang="sr-Latn-RS" dirty="0"/>
              </a:p>
              <a:p>
                <a:pPr marL="114300" indent="0">
                  <a:buNone/>
                </a:pPr>
                <a:r>
                  <a:rPr lang="sr-Latn-BA" dirty="0"/>
                  <a:t>	    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2009</m:t>
                            </m:r>
                          </m:sub>
                        </m:s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2001</m:t>
                            </m:r>
                          </m:sub>
                        </m:sSub>
                      </m:num>
                      <m:den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sr-Latn-B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i="1">
                            <a:latin typeface="Cambria Math" panose="02040503050406030204" pitchFamily="18" charset="0"/>
                          </a:rPr>
                          <m:t>37.500−30.000</m:t>
                        </m:r>
                      </m:num>
                      <m:den>
                        <m:r>
                          <a:rPr lang="sr-Latn-BA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sr-Latn-BA" i="1">
                        <a:latin typeface="Cambria Math" panose="02040503050406030204" pitchFamily="18" charset="0"/>
                      </a:rPr>
                      <m:t>=937,5</m:t>
                    </m:r>
                  </m:oMath>
                </a14:m>
                <a:endParaRPr lang="sr-Latn-RS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31500" y="1552950"/>
                <a:ext cx="7250500" cy="2665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567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0"/>
            <a:ext cx="6996600" cy="715800"/>
          </a:xfrm>
        </p:spPr>
        <p:txBody>
          <a:bodyPr/>
          <a:lstStyle/>
          <a:p>
            <a:r>
              <a:rPr lang="sr-Latn-RS" dirty="0"/>
              <a:t>Izrada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00" y="1031302"/>
                <a:ext cx="7250500" cy="26658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sr-Latn-BA" dirty="0"/>
                  <a:t>b)</a:t>
                </a:r>
                <a:endParaRPr lang="sr-Latn-R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2009</m:t>
                              </m:r>
                            </m:sub>
                          </m:s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2001</m:t>
                              </m:r>
                            </m:sub>
                          </m:sSub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37.500+30.000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</a:rPr>
                        <m:t>=33.750</m:t>
                      </m:r>
                    </m:oMath>
                  </m:oMathPara>
                </a14:m>
                <a:endParaRPr lang="sr-Latn-RS" dirty="0"/>
              </a:p>
              <a:p>
                <a:pPr marL="114300" indent="0">
                  <a:buNone/>
                </a:pPr>
                <a:r>
                  <a:rPr lang="sr-Latn-BA" dirty="0"/>
                  <a:t>c)</a:t>
                </a:r>
                <a:endParaRPr lang="sr-Latn-R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</a:rPr>
                        <m:t>∙100=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937,5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33.750</m:t>
                          </m:r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</a:rPr>
                        <m:t>∙100=2,7778%</m:t>
                      </m:r>
                    </m:oMath>
                  </m:oMathPara>
                </a14:m>
                <a:endParaRPr lang="sr-Latn-RS" dirty="0"/>
              </a:p>
              <a:p>
                <a:pPr marL="114300" indent="0">
                  <a:buNone/>
                </a:pPr>
                <a:r>
                  <a:rPr lang="sr-Latn-BA" dirty="0"/>
                  <a:t>d)</a:t>
                </a:r>
                <a:endParaRPr lang="sr-Latn-R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2009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2001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</a:rPr>
                        <m:t>∙100=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37.500</m:t>
                                  </m:r>
                                </m:num>
                                <m:den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30.000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</a:rPr>
                        <m:t>∙100=2,8286%</m:t>
                      </m:r>
                    </m:oMath>
                  </m:oMathPara>
                </a14:m>
                <a:endParaRPr lang="sr-Latn-RS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00" y="1031302"/>
                <a:ext cx="7250500" cy="2665800"/>
              </a:xfrm>
              <a:blipFill rotWithShape="0"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961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0"/>
            <a:ext cx="6996600" cy="715800"/>
          </a:xfrm>
        </p:spPr>
        <p:txBody>
          <a:bodyPr/>
          <a:lstStyle/>
          <a:p>
            <a:r>
              <a:rPr lang="sr-Latn-RS" dirty="0"/>
              <a:t>Zadatak 2.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031302"/>
            <a:ext cx="7250500" cy="2665800"/>
          </a:xfrm>
        </p:spPr>
        <p:txBody>
          <a:bodyPr/>
          <a:lstStyle/>
          <a:p>
            <a:pPr marL="114300" indent="0">
              <a:buNone/>
            </a:pPr>
            <a:r>
              <a:rPr lang="sr-Latn-RS" dirty="0"/>
              <a:t>2. Pretpostavlja se da je broj stanovnika u opštini Banja Luka u 2001. godini iznosio oko 215 hiljada. </a:t>
            </a:r>
          </a:p>
          <a:p>
            <a:pPr marL="114300" indent="0">
              <a:buNone/>
            </a:pPr>
            <a:r>
              <a:rPr lang="sr-Latn-RS" dirty="0"/>
              <a:t>	a) Ako se zna da je po popisu iz 1991. godine u ovom gradu 	živjelo 195.692 stanovnika, kolika je geometrijska stopa 	prosječnog godišnjeg porasta stanovništva u posmatranom 	periodu? </a:t>
            </a:r>
          </a:p>
          <a:p>
            <a:pPr marL="114300" indent="0">
              <a:buNone/>
            </a:pPr>
            <a:r>
              <a:rPr lang="sr-Latn-RS" dirty="0"/>
              <a:t>	b</a:t>
            </a:r>
            <a:r>
              <a:rPr lang="en-US" dirty="0"/>
              <a:t>)</a:t>
            </a:r>
            <a:r>
              <a:rPr lang="sr-Latn-RS" dirty="0"/>
              <a:t> Koliki broj stanovnika se očekuje u ovoj opštini u 2011. godini, 	ako se nastavi ispoljena tendencija, a koliki ako </a:t>
            </a:r>
            <a:r>
              <a:rPr lang="en-US" dirty="0"/>
              <a:t>bi </a:t>
            </a:r>
            <a:r>
              <a:rPr lang="sr-Latn-RS" dirty="0"/>
              <a:t>se stopa rasta 	udvostručila nakon 2001. godine?</a:t>
            </a:r>
          </a:p>
          <a:p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287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0"/>
            <a:ext cx="6996600" cy="715800"/>
          </a:xfrm>
        </p:spPr>
        <p:txBody>
          <a:bodyPr/>
          <a:lstStyle/>
          <a:p>
            <a:r>
              <a:rPr lang="sr-Latn-RS" dirty="0"/>
              <a:t>Izrada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00" y="1031302"/>
                <a:ext cx="7620000" cy="26658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sr-Latn-BA" dirty="0"/>
                  <a:t>a)</a:t>
                </a:r>
                <a:endParaRPr lang="sr-Latn-R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2001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1991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</a:rPr>
                        <m:t>∙100=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215.000</m:t>
                                  </m:r>
                                </m:num>
                                <m:den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195.692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</a:rPr>
                        <m:t>∙100=0,9454%</m:t>
                      </m:r>
                    </m:oMath>
                  </m:oMathPara>
                </a14:m>
                <a:endParaRPr lang="sr-Latn-RS" dirty="0"/>
              </a:p>
              <a:p>
                <a:pPr marL="114300" indent="0">
                  <a:buNone/>
                </a:pPr>
                <a:r>
                  <a:rPr lang="sr-Latn-BA" dirty="0"/>
                  <a:t>b)</a:t>
                </a:r>
                <a:endParaRPr lang="sr-Latn-R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2011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2001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sr-Latn-BA" i="1">
                          <a:latin typeface="Cambria Math" panose="02040503050406030204" pitchFamily="18" charset="0"/>
                        </a:rPr>
                        <m:t>=215.000∙</m:t>
                      </m:r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0,9454</m:t>
                                  </m:r>
                                </m:num>
                                <m:den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sr-Latn-BA" i="1">
                          <a:latin typeface="Cambria Math" panose="02040503050406030204" pitchFamily="18" charset="0"/>
                        </a:rPr>
                        <m:t>=236.213</m:t>
                      </m:r>
                    </m:oMath>
                  </m:oMathPara>
                </a14:m>
                <a:endParaRPr lang="sr-Latn-R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2011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2001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2∙</m:t>
                                      </m:r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sr-Latn-BA" i="1">
                          <a:latin typeface="Cambria Math" panose="02040503050406030204" pitchFamily="18" charset="0"/>
                        </a:rPr>
                        <m:t>=215.000∙</m:t>
                      </m:r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2∙0,9454</m:t>
                                  </m:r>
                                </m:num>
                                <m:den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sr-Latn-BA" i="1">
                          <a:latin typeface="Cambria Math" panose="02040503050406030204" pitchFamily="18" charset="0"/>
                        </a:rPr>
                        <m:t>=259.291</m:t>
                      </m:r>
                    </m:oMath>
                  </m:oMathPara>
                </a14:m>
                <a:endParaRPr lang="sr-Latn-RS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00" y="1031302"/>
                <a:ext cx="7620000" cy="2665800"/>
              </a:xfrm>
              <a:blipFill rotWithShape="0">
                <a:blip r:embed="rId2"/>
                <a:stretch>
                  <a:fillRect b="-1441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07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0"/>
            <a:ext cx="6996600" cy="715800"/>
          </a:xfrm>
        </p:spPr>
        <p:txBody>
          <a:bodyPr/>
          <a:lstStyle/>
          <a:p>
            <a:r>
              <a:rPr lang="sr-Latn-RS" dirty="0"/>
              <a:t>Zadatak 3.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031302"/>
            <a:ext cx="7250500" cy="1540448"/>
          </a:xfrm>
        </p:spPr>
        <p:txBody>
          <a:bodyPr/>
          <a:lstStyle/>
          <a:p>
            <a:pPr marL="114300" lvl="0" indent="0">
              <a:buNone/>
            </a:pPr>
            <a:r>
              <a:rPr lang="sr-Latn-BA" dirty="0"/>
              <a:t>3. Broj stanovnika u Bosni i Hercegovini, po poslednjem popisu (1991. godina) je iznosio 4.377.033. Izračunati broj stanovnika danas (2011.) ako je aritmetička stopa prosječnog godišnjeg porasta iznosila, za posmatrani period, -1,9 promila.</a:t>
            </a:r>
            <a:endParaRPr lang="sr-Latn-RS" dirty="0"/>
          </a:p>
          <a:p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447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896"/>
            <a:ext cx="6996600" cy="715800"/>
          </a:xfrm>
        </p:spPr>
        <p:txBody>
          <a:bodyPr/>
          <a:lstStyle/>
          <a:p>
            <a:r>
              <a:rPr lang="sr-Latn-RS" dirty="0"/>
              <a:t>Izrada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57400" y="709379"/>
                <a:ext cx="5943600" cy="4006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𝛥</m:t>
                          </m:r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den>
                      </m:f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sr-Latn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2011</m:t>
                                  </m:r>
                                </m:sub>
                              </m:sSub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sr-Latn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1991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sr-Latn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2011</m:t>
                                  </m:r>
                                </m:sub>
                              </m:sSub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r-Latn-R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sr-Latn-B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1991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∙1000=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2011</m:t>
                              </m:r>
                            </m:sub>
                          </m:sSub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1991</m:t>
                              </m:r>
                            </m:sub>
                          </m:sSub>
                        </m:num>
                        <m:den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2011</m:t>
                              </m:r>
                            </m:sub>
                          </m:sSub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1991</m:t>
                              </m:r>
                            </m:sub>
                          </m:sSub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∙100</m:t>
                      </m:r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r-Latn-BA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−1,9=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100</m:t>
                              </m:r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2011</m:t>
                              </m:r>
                            </m:sub>
                          </m:sSub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−4.377.033)</m:t>
                          </m:r>
                        </m:num>
                        <m:den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r-Latn-R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2011</m:t>
                              </m:r>
                            </m:sub>
                          </m:sSub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+4.377.033)</m:t>
                          </m:r>
                        </m:den>
                      </m:f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2011</m:t>
                          </m:r>
                        </m:sub>
                      </m:sSub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−4.377.033)</m:t>
                      </m:r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1,9</m:t>
                      </m:r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2011</m:t>
                          </m:r>
                        </m:sub>
                      </m:sSub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+4.377.033)</m:t>
                      </m:r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101,9</m:t>
                          </m:r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2011</m:t>
                          </m:r>
                        </m:sub>
                      </m:sSub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=98,1∙</m:t>
                      </m:r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4.377.033</m:t>
                      </m:r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2011</m:t>
                          </m:r>
                        </m:sub>
                      </m:sSub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98,1</m:t>
                          </m:r>
                        </m:num>
                        <m:den>
                          <m:r>
                            <a:rPr lang="sr-Latn-BA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101,9</m:t>
                          </m:r>
                        </m:den>
                      </m:f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sr-Latn-B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4.377.033=4.213.807</m:t>
                      </m:r>
                    </m:oMath>
                  </m:oMathPara>
                </a14:m>
                <a:endParaRPr lang="sr-Latn-R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09379"/>
                <a:ext cx="5943600" cy="40060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13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0"/>
            <a:ext cx="6996600" cy="715800"/>
          </a:xfrm>
        </p:spPr>
        <p:txBody>
          <a:bodyPr/>
          <a:lstStyle/>
          <a:p>
            <a:r>
              <a:rPr lang="sr-Latn-RS" dirty="0"/>
              <a:t>Zadatak 4.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031302"/>
            <a:ext cx="7250500" cy="1540448"/>
          </a:xfrm>
        </p:spPr>
        <p:txBody>
          <a:bodyPr/>
          <a:lstStyle/>
          <a:p>
            <a:pPr marL="114300" lvl="0" indent="0">
              <a:buNone/>
            </a:pPr>
            <a:r>
              <a:rPr lang="sr-Latn-BA" dirty="0"/>
              <a:t>U Hrvatskoj je prema popisu stanovništva iz 2001. godine živjelo 4.437.460 stanovnika. Ako se zna da je u toj državi negativan prirodni priraštaj (odnosno geometrijska stopa iznosi -0,96%) izračunati očekivani broj stanovnika u 2011. godini.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0" y="2876550"/>
                <a:ext cx="5943600" cy="618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RS">
                              <a:latin typeface="Cambria Math" panose="02040503050406030204" pitchFamily="18" charset="0"/>
                            </a:rPr>
                            <m:t>2011</m:t>
                          </m:r>
                        </m:sub>
                      </m:sSub>
                      <m:r>
                        <a:rPr lang="sr-Latn-R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RS">
                              <a:latin typeface="Cambria Math" panose="02040503050406030204" pitchFamily="18" charset="0"/>
                            </a:rPr>
                            <m:t>2001</m:t>
                          </m:r>
                        </m:sub>
                      </m:sSub>
                      <m:r>
                        <a:rPr lang="sr-Latn-RS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RS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sr-Latn-RS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RS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sr-Latn-RS">
                          <a:latin typeface="Cambria Math" panose="02040503050406030204" pitchFamily="18" charset="0"/>
                        </a:rPr>
                        <m:t>=4.437.460</m:t>
                      </m:r>
                      <m:sSup>
                        <m:sSup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RS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>
                                      <a:latin typeface="Cambria Math" panose="02040503050406030204" pitchFamily="18" charset="0"/>
                                    </a:rPr>
                                    <m:t>0,96</m:t>
                                  </m:r>
                                </m:num>
                                <m:den>
                                  <m:r>
                                    <a:rPr lang="sr-Latn-RS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RS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sr-Latn-RS">
                          <a:latin typeface="Cambria Math" panose="02040503050406030204" pitchFamily="18" charset="0"/>
                        </a:rPr>
                        <m:t>=4.029.404</m:t>
                      </m:r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76550"/>
                <a:ext cx="5943600" cy="618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547254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1158</Words>
  <Application>Microsoft Office PowerPoint</Application>
  <PresentationFormat>Projekcija na ekranu (16:9)</PresentationFormat>
  <Paragraphs>362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Quince template</vt:lpstr>
      <vt:lpstr>DEMOGRAFSKA STATISTIKA </vt:lpstr>
      <vt:lpstr>Zadatak 1.</vt:lpstr>
      <vt:lpstr>Izrada</vt:lpstr>
      <vt:lpstr>Izrada</vt:lpstr>
      <vt:lpstr>Zadatak 2.</vt:lpstr>
      <vt:lpstr>Izrada</vt:lpstr>
      <vt:lpstr>Zadatak 3.</vt:lpstr>
      <vt:lpstr>Izrada</vt:lpstr>
      <vt:lpstr>Zadatak 4.</vt:lpstr>
      <vt:lpstr>Zadatak 5.</vt:lpstr>
      <vt:lpstr>PowerPoint prezentacija</vt:lpstr>
      <vt:lpstr>PowerPoint prezentacija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</dc:title>
  <dc:creator>User</dc:creator>
  <cp:lastModifiedBy>Bojan Kresojević</cp:lastModifiedBy>
  <cp:revision>28</cp:revision>
  <dcterms:modified xsi:type="dcterms:W3CDTF">2019-10-10T20:08:34Z</dcterms:modified>
</cp:coreProperties>
</file>