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27" r:id="rId2"/>
    <p:sldId id="358" r:id="rId3"/>
    <p:sldId id="359" r:id="rId4"/>
    <p:sldId id="360" r:id="rId5"/>
    <p:sldId id="361" r:id="rId6"/>
    <p:sldId id="366" r:id="rId7"/>
    <p:sldId id="367" r:id="rId8"/>
    <p:sldId id="362" r:id="rId9"/>
    <p:sldId id="278" r:id="rId10"/>
    <p:sldId id="363" r:id="rId11"/>
    <p:sldId id="364" r:id="rId12"/>
    <p:sldId id="357" r:id="rId13"/>
    <p:sldId id="365" r:id="rId14"/>
    <p:sldId id="368" r:id="rId15"/>
    <p:sldId id="302" r:id="rId16"/>
    <p:sldId id="349" r:id="rId17"/>
    <p:sldId id="303" r:id="rId18"/>
    <p:sldId id="304" r:id="rId19"/>
    <p:sldId id="287" r:id="rId20"/>
    <p:sldId id="289" r:id="rId21"/>
    <p:sldId id="305" r:id="rId22"/>
    <p:sldId id="306" r:id="rId23"/>
    <p:sldId id="307" r:id="rId24"/>
    <p:sldId id="309" r:id="rId25"/>
    <p:sldId id="328" r:id="rId26"/>
    <p:sldId id="329" r:id="rId27"/>
    <p:sldId id="330" r:id="rId28"/>
    <p:sldId id="331" r:id="rId29"/>
    <p:sldId id="332" r:id="rId30"/>
    <p:sldId id="333" r:id="rId31"/>
    <p:sldId id="369" r:id="rId32"/>
    <p:sldId id="334" r:id="rId33"/>
    <p:sldId id="371" r:id="rId34"/>
    <p:sldId id="370" r:id="rId35"/>
    <p:sldId id="35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72" r:id="rId45"/>
    <p:sldId id="326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109" d="100"/>
          <a:sy n="109" d="100"/>
        </p:scale>
        <p:origin x="16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7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1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51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28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2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96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31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44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F62E9-B745-4C8E-82B5-1FD4006C6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14779"/>
      </p:ext>
    </p:extLst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8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0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0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1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2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8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0"/>
            <a:ext cx="7363160" cy="2550877"/>
          </a:xfrm>
        </p:spPr>
        <p:txBody>
          <a:bodyPr>
            <a:normAutofit fontScale="90000"/>
          </a:bodyPr>
          <a:lstStyle/>
          <a:p>
            <a:r>
              <a:rPr lang="sr-Cyrl-BA" dirty="0"/>
              <a:t>	Теорије о инфлацији</a:t>
            </a:r>
            <a:br>
              <a:rPr lang="sr-Cyrl-BA" dirty="0"/>
            </a:br>
            <a:r>
              <a:rPr lang="sr-Cyrl-BA" dirty="0"/>
              <a:t/>
            </a:r>
            <a:br>
              <a:rPr lang="sr-Cyrl-BA" dirty="0"/>
            </a:br>
            <a:r>
              <a:rPr lang="sr-Cyrl-BA" dirty="0"/>
              <a:t>	Ефекти инфлације</a:t>
            </a:r>
            <a:br>
              <a:rPr lang="sr-Cyrl-BA" dirty="0"/>
            </a:br>
            <a:r>
              <a:rPr lang="sr-Cyrl-BA" dirty="0"/>
              <a:t/>
            </a:r>
            <a:br>
              <a:rPr lang="sr-Cyrl-BA" dirty="0"/>
            </a:br>
            <a:r>
              <a:rPr lang="sr-Cyrl-BA" dirty="0"/>
              <a:t>	Програми обуздавања инфлације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888023" y="32004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888023" y="44958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838200" y="1896208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75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27098"/>
            <a:ext cx="7010400" cy="709865"/>
          </a:xfrm>
        </p:spPr>
        <p:txBody>
          <a:bodyPr/>
          <a:lstStyle/>
          <a:p>
            <a:r>
              <a:rPr sz="2800" dirty="0" err="1"/>
              <a:t>Теорија</a:t>
            </a:r>
            <a:r>
              <a:rPr sz="2800" dirty="0"/>
              <a:t> </a:t>
            </a:r>
            <a:r>
              <a:rPr sz="2800" dirty="0" err="1"/>
              <a:t>инфлационих</a:t>
            </a:r>
            <a:r>
              <a:rPr sz="2800" dirty="0"/>
              <a:t> </a:t>
            </a:r>
            <a:r>
              <a:rPr sz="2800" dirty="0" err="1"/>
              <a:t>очекивања</a:t>
            </a:r>
            <a:endParaRPr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153400" cy="4419600"/>
          </a:xfrm>
        </p:spPr>
        <p:txBody>
          <a:bodyPr>
            <a:normAutofit/>
          </a:bodyPr>
          <a:lstStyle/>
          <a:p>
            <a:r>
              <a:rPr sz="2200" b="1" dirty="0" err="1"/>
              <a:t>Главна</a:t>
            </a:r>
            <a:r>
              <a:rPr sz="2200" b="1" dirty="0"/>
              <a:t> </a:t>
            </a:r>
            <a:r>
              <a:rPr sz="2200" b="1" dirty="0" err="1"/>
              <a:t>идеја</a:t>
            </a:r>
            <a:r>
              <a:rPr sz="2200" dirty="0"/>
              <a:t>: </a:t>
            </a:r>
            <a:r>
              <a:rPr sz="2200" dirty="0" err="1"/>
              <a:t>Инфлацију</a:t>
            </a:r>
            <a:r>
              <a:rPr sz="2200" dirty="0"/>
              <a:t> </a:t>
            </a:r>
            <a:r>
              <a:rPr sz="2200" dirty="0" err="1"/>
              <a:t>покрећу</a:t>
            </a:r>
            <a:r>
              <a:rPr sz="2200" dirty="0"/>
              <a:t> </a:t>
            </a:r>
            <a:r>
              <a:rPr sz="2200" dirty="0" err="1"/>
              <a:t>очекивања</a:t>
            </a:r>
            <a:r>
              <a:rPr sz="2200" dirty="0"/>
              <a:t> </a:t>
            </a:r>
            <a:r>
              <a:rPr sz="2200" dirty="0" err="1"/>
              <a:t>људи</a:t>
            </a:r>
            <a:r>
              <a:rPr sz="2200" dirty="0"/>
              <a:t> о </a:t>
            </a:r>
            <a:r>
              <a:rPr sz="2200" dirty="0" err="1"/>
              <a:t>будућем</a:t>
            </a:r>
            <a:r>
              <a:rPr sz="2200" dirty="0"/>
              <a:t> </a:t>
            </a:r>
            <a:r>
              <a:rPr sz="2200" dirty="0" err="1"/>
              <a:t>расту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ена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Механизам</a:t>
            </a:r>
            <a:r>
              <a:rPr sz="2200" b="1" dirty="0"/>
              <a:t>:</a:t>
            </a:r>
            <a:r>
              <a:rPr sz="2200" dirty="0"/>
              <a:t> </a:t>
            </a:r>
            <a:r>
              <a:rPr sz="2200" dirty="0" err="1"/>
              <a:t>Радници</a:t>
            </a:r>
            <a:r>
              <a:rPr sz="2200" dirty="0"/>
              <a:t> </a:t>
            </a:r>
            <a:r>
              <a:rPr sz="2200" dirty="0" err="1"/>
              <a:t>траже</a:t>
            </a:r>
            <a:r>
              <a:rPr sz="2200" dirty="0"/>
              <a:t> </a:t>
            </a:r>
            <a:r>
              <a:rPr sz="2200" dirty="0" err="1"/>
              <a:t>веће</a:t>
            </a:r>
            <a:r>
              <a:rPr sz="2200" dirty="0"/>
              <a:t> </a:t>
            </a:r>
            <a:r>
              <a:rPr sz="2200" dirty="0" err="1"/>
              <a:t>плате</a:t>
            </a:r>
            <a:r>
              <a:rPr sz="2200" dirty="0"/>
              <a:t>, </a:t>
            </a:r>
            <a:r>
              <a:rPr sz="2200" dirty="0" err="1"/>
              <a:t>фирме</a:t>
            </a:r>
            <a:r>
              <a:rPr sz="2200" dirty="0"/>
              <a:t> </a:t>
            </a:r>
            <a:r>
              <a:rPr sz="2200" dirty="0" err="1"/>
              <a:t>подижу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ене</a:t>
            </a:r>
            <a:r>
              <a:rPr sz="2200" dirty="0"/>
              <a:t>, </a:t>
            </a:r>
            <a:r>
              <a:rPr sz="2200" dirty="0" err="1"/>
              <a:t>инвеститори</a:t>
            </a:r>
            <a:r>
              <a:rPr sz="2200" dirty="0"/>
              <a:t> </a:t>
            </a:r>
            <a:r>
              <a:rPr sz="2200" dirty="0" err="1"/>
              <a:t>траже</a:t>
            </a:r>
            <a:r>
              <a:rPr sz="2200" dirty="0"/>
              <a:t> </a:t>
            </a:r>
            <a:r>
              <a:rPr sz="2200" dirty="0" err="1"/>
              <a:t>веће</a:t>
            </a:r>
            <a:r>
              <a:rPr sz="2200" dirty="0"/>
              <a:t> </a:t>
            </a:r>
            <a:r>
              <a:rPr sz="2200" dirty="0" err="1"/>
              <a:t>камате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Пос</a:t>
            </a:r>
            <a:r>
              <a:rPr lang="sr-Cyrl-BA" sz="2200" b="1" dirty="0"/>
              <a:t>љ</a:t>
            </a:r>
            <a:r>
              <a:rPr sz="2200" b="1" dirty="0" err="1"/>
              <a:t>едица</a:t>
            </a:r>
            <a:r>
              <a:rPr sz="2200" b="1" dirty="0"/>
              <a:t>: </a:t>
            </a:r>
            <a:r>
              <a:rPr sz="2200" dirty="0" err="1"/>
              <a:t>Самоиспуњавајући</a:t>
            </a:r>
            <a:r>
              <a:rPr sz="2200" dirty="0"/>
              <a:t> </a:t>
            </a:r>
            <a:r>
              <a:rPr sz="2200" dirty="0" err="1"/>
              <a:t>циклус</a:t>
            </a:r>
            <a:r>
              <a:rPr sz="2200" dirty="0"/>
              <a:t> – </a:t>
            </a:r>
            <a:r>
              <a:rPr sz="2200" dirty="0" err="1"/>
              <a:t>инфлација</a:t>
            </a:r>
            <a:r>
              <a:rPr sz="2200" dirty="0"/>
              <a:t> </a:t>
            </a:r>
            <a:r>
              <a:rPr sz="2200" dirty="0" err="1"/>
              <a:t>се</a:t>
            </a:r>
            <a:r>
              <a:rPr sz="2200" dirty="0"/>
              <a:t> </a:t>
            </a:r>
            <a:r>
              <a:rPr sz="2200" dirty="0" err="1"/>
              <a:t>храни</a:t>
            </a:r>
            <a:r>
              <a:rPr sz="2200" dirty="0"/>
              <a:t> </a:t>
            </a:r>
            <a:r>
              <a:rPr sz="2200" dirty="0" err="1"/>
              <a:t>сопственим</a:t>
            </a:r>
            <a:r>
              <a:rPr sz="2200" dirty="0"/>
              <a:t> </a:t>
            </a:r>
            <a:r>
              <a:rPr sz="2200" dirty="0" err="1"/>
              <a:t>очекивањима</a:t>
            </a:r>
            <a:r>
              <a:rPr sz="2200" dirty="0"/>
              <a:t>.</a:t>
            </a:r>
            <a:endParaRPr lang="sr-Cyrl-BA" sz="2200" dirty="0"/>
          </a:p>
          <a:p>
            <a:pPr lvl="3" algn="just"/>
            <a:r>
              <a:rPr lang="sr-Cyrl-BA" sz="1800" dirty="0"/>
              <a:t>очекивања → понашање → раст цијена → нова очекивања → још већи раст цијена</a:t>
            </a:r>
          </a:p>
          <a:p>
            <a:pPr marL="1005840" lvl="3" indent="0" algn="just">
              <a:buNone/>
            </a:pPr>
            <a:endParaRPr sz="1600" dirty="0"/>
          </a:p>
          <a:p>
            <a:pPr algn="just"/>
            <a:r>
              <a:rPr sz="2200" dirty="0" err="1"/>
              <a:t>Прим</a:t>
            </a:r>
            <a:r>
              <a:rPr lang="sr-Cyrl-BA" sz="2200" dirty="0"/>
              <a:t>ј</a:t>
            </a:r>
            <a:r>
              <a:rPr sz="2200" dirty="0" err="1"/>
              <a:t>ер</a:t>
            </a:r>
            <a:r>
              <a:rPr sz="2200" dirty="0"/>
              <a:t>: </a:t>
            </a:r>
            <a:r>
              <a:rPr sz="2200" dirty="0" err="1"/>
              <a:t>Инфлација</a:t>
            </a:r>
            <a:r>
              <a:rPr sz="2200" dirty="0"/>
              <a:t> у САД 1970-их – </a:t>
            </a:r>
            <a:r>
              <a:rPr sz="2200" dirty="0" err="1"/>
              <a:t>очекивања</a:t>
            </a:r>
            <a:r>
              <a:rPr sz="2200" dirty="0"/>
              <a:t> </a:t>
            </a:r>
            <a:r>
              <a:rPr sz="2200" dirty="0" err="1"/>
              <a:t>јавности</a:t>
            </a:r>
            <a:r>
              <a:rPr sz="2200" dirty="0"/>
              <a:t> </a:t>
            </a:r>
            <a:r>
              <a:rPr sz="2200" dirty="0" err="1"/>
              <a:t>појачала</a:t>
            </a:r>
            <a:r>
              <a:rPr sz="2200" dirty="0"/>
              <a:t> </a:t>
            </a:r>
            <a:r>
              <a:rPr sz="2200" dirty="0" err="1"/>
              <a:t>реални</a:t>
            </a:r>
            <a:r>
              <a:rPr sz="2200" dirty="0"/>
              <a:t> </a:t>
            </a:r>
            <a:r>
              <a:rPr sz="2200" dirty="0" err="1"/>
              <a:t>раст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ена</a:t>
            </a:r>
            <a:r>
              <a:rPr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636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27098"/>
            <a:ext cx="7010400" cy="709865"/>
          </a:xfrm>
        </p:spPr>
        <p:txBody>
          <a:bodyPr/>
          <a:lstStyle/>
          <a:p>
            <a:r>
              <a:rPr dirty="0" err="1"/>
              <a:t>Савремени</a:t>
            </a:r>
            <a:r>
              <a:rPr dirty="0"/>
              <a:t> </a:t>
            </a:r>
            <a:r>
              <a:rPr dirty="0" err="1"/>
              <a:t>приступ</a:t>
            </a:r>
            <a:r>
              <a:rPr dirty="0"/>
              <a:t> </a:t>
            </a:r>
            <a:r>
              <a:rPr dirty="0" err="1"/>
              <a:t>инфлацији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7924800" cy="4343400"/>
          </a:xfrm>
        </p:spPr>
        <p:txBody>
          <a:bodyPr>
            <a:normAutofit lnSpcReduction="10000"/>
          </a:bodyPr>
          <a:lstStyle/>
          <a:p>
            <a:pPr algn="just"/>
            <a:r>
              <a:rPr sz="2500" dirty="0" err="1"/>
              <a:t>Данас</a:t>
            </a:r>
            <a:r>
              <a:rPr sz="2500" dirty="0"/>
              <a:t> </a:t>
            </a:r>
            <a:r>
              <a:rPr sz="2500" dirty="0" err="1"/>
              <a:t>економисти</a:t>
            </a:r>
            <a:r>
              <a:rPr sz="2500" dirty="0"/>
              <a:t> </a:t>
            </a:r>
            <a:r>
              <a:rPr sz="2500" dirty="0" err="1"/>
              <a:t>прихватају</a:t>
            </a:r>
            <a:r>
              <a:rPr sz="2500" dirty="0"/>
              <a:t> </a:t>
            </a:r>
            <a:r>
              <a:rPr sz="2500" dirty="0" err="1"/>
              <a:t>да</a:t>
            </a:r>
            <a:r>
              <a:rPr sz="2500" dirty="0"/>
              <a:t> </a:t>
            </a:r>
            <a:r>
              <a:rPr sz="2500" dirty="0" err="1"/>
              <a:t>инфлација</a:t>
            </a:r>
            <a:r>
              <a:rPr sz="2500" dirty="0"/>
              <a:t> </a:t>
            </a:r>
            <a:r>
              <a:rPr sz="2500" dirty="0" err="1"/>
              <a:t>има</a:t>
            </a:r>
            <a:r>
              <a:rPr sz="2500" dirty="0"/>
              <a:t> </a:t>
            </a:r>
            <a:r>
              <a:rPr sz="2500" dirty="0" err="1"/>
              <a:t>више</a:t>
            </a:r>
            <a:r>
              <a:rPr sz="2500" dirty="0"/>
              <a:t> </a:t>
            </a:r>
            <a:r>
              <a:rPr sz="2500" dirty="0" err="1"/>
              <a:t>узрока</a:t>
            </a:r>
            <a:r>
              <a:rPr sz="2500" dirty="0"/>
              <a:t> </a:t>
            </a:r>
            <a:r>
              <a:rPr sz="2500" dirty="0" err="1"/>
              <a:t>истовремено</a:t>
            </a:r>
            <a:r>
              <a:rPr sz="2500" dirty="0"/>
              <a:t>.</a:t>
            </a:r>
            <a:endParaRPr lang="sr-Cyrl-BA" sz="2500" dirty="0"/>
          </a:p>
          <a:p>
            <a:pPr algn="just"/>
            <a:endParaRPr sz="2500" dirty="0"/>
          </a:p>
          <a:p>
            <a:pPr algn="just"/>
            <a:r>
              <a:rPr sz="2500" dirty="0" err="1"/>
              <a:t>Краткорочно</a:t>
            </a:r>
            <a:r>
              <a:rPr sz="2500" dirty="0"/>
              <a:t> </a:t>
            </a:r>
            <a:r>
              <a:rPr sz="2500" dirty="0" err="1"/>
              <a:t>је</a:t>
            </a:r>
            <a:r>
              <a:rPr sz="2500" dirty="0"/>
              <a:t> </a:t>
            </a:r>
            <a:r>
              <a:rPr sz="2500" dirty="0" err="1"/>
              <a:t>често</a:t>
            </a:r>
            <a:r>
              <a:rPr sz="2500" dirty="0"/>
              <a:t> </a:t>
            </a:r>
            <a:r>
              <a:rPr sz="2500" dirty="0" err="1"/>
              <a:t>пос</a:t>
            </a:r>
            <a:r>
              <a:rPr lang="sr-Cyrl-BA" sz="2500" dirty="0"/>
              <a:t>љ</a:t>
            </a:r>
            <a:r>
              <a:rPr sz="2500" dirty="0" err="1"/>
              <a:t>едица</a:t>
            </a:r>
            <a:r>
              <a:rPr sz="2500" dirty="0"/>
              <a:t> </a:t>
            </a:r>
            <a:r>
              <a:rPr sz="2500" dirty="0" err="1"/>
              <a:t>тражње</a:t>
            </a:r>
            <a:r>
              <a:rPr sz="2500" dirty="0"/>
              <a:t> и </a:t>
            </a:r>
            <a:r>
              <a:rPr sz="2500" dirty="0" err="1"/>
              <a:t>трошкова</a:t>
            </a:r>
            <a:r>
              <a:rPr sz="2500" dirty="0"/>
              <a:t>, а </a:t>
            </a:r>
            <a:r>
              <a:rPr sz="2500" dirty="0" err="1"/>
              <a:t>дугорочно</a:t>
            </a:r>
            <a:r>
              <a:rPr sz="2500" dirty="0"/>
              <a:t> </a:t>
            </a:r>
            <a:r>
              <a:rPr sz="2500" dirty="0" err="1"/>
              <a:t>новчане</a:t>
            </a:r>
            <a:r>
              <a:rPr sz="2500" dirty="0"/>
              <a:t> </a:t>
            </a:r>
            <a:r>
              <a:rPr sz="2500" dirty="0" err="1"/>
              <a:t>политике</a:t>
            </a:r>
            <a:r>
              <a:rPr sz="2500" dirty="0"/>
              <a:t> и </a:t>
            </a:r>
            <a:r>
              <a:rPr sz="2500" dirty="0" err="1"/>
              <a:t>очекивања</a:t>
            </a:r>
            <a:r>
              <a:rPr sz="2500" dirty="0"/>
              <a:t>.</a:t>
            </a:r>
            <a:endParaRPr lang="sr-Cyrl-BA" sz="2500" dirty="0"/>
          </a:p>
          <a:p>
            <a:pPr algn="just"/>
            <a:endParaRPr sz="2500" dirty="0"/>
          </a:p>
          <a:p>
            <a:pPr algn="just"/>
            <a:r>
              <a:rPr lang="sr-Cyrl-BA" sz="2500" dirty="0"/>
              <a:t>Државе и</a:t>
            </a:r>
            <a:r>
              <a:rPr sz="2500" dirty="0"/>
              <a:t> </a:t>
            </a:r>
            <a:r>
              <a:rPr sz="2500" dirty="0" err="1"/>
              <a:t>централне</a:t>
            </a:r>
            <a:r>
              <a:rPr sz="2500" dirty="0"/>
              <a:t> </a:t>
            </a:r>
            <a:r>
              <a:rPr sz="2500" dirty="0" err="1"/>
              <a:t>банке</a:t>
            </a:r>
            <a:r>
              <a:rPr sz="2500" dirty="0"/>
              <a:t> </a:t>
            </a:r>
            <a:r>
              <a:rPr sz="2500" dirty="0" err="1"/>
              <a:t>користе</a:t>
            </a:r>
            <a:r>
              <a:rPr sz="2500" dirty="0"/>
              <a:t> </a:t>
            </a:r>
            <a:r>
              <a:rPr sz="2500" dirty="0" err="1"/>
              <a:t>комбинацију</a:t>
            </a:r>
            <a:r>
              <a:rPr sz="2500" dirty="0"/>
              <a:t> </a:t>
            </a:r>
            <a:r>
              <a:rPr sz="2500" dirty="0" err="1"/>
              <a:t>монетарних</a:t>
            </a:r>
            <a:r>
              <a:rPr sz="2500" dirty="0"/>
              <a:t> и </a:t>
            </a:r>
            <a:r>
              <a:rPr sz="2500" dirty="0" err="1"/>
              <a:t>фискалних</a:t>
            </a:r>
            <a:r>
              <a:rPr sz="2500" dirty="0"/>
              <a:t> м</a:t>
            </a:r>
            <a:r>
              <a:rPr lang="sr-Cyrl-BA" sz="2500" dirty="0"/>
              <a:t>ј</a:t>
            </a:r>
            <a:r>
              <a:rPr sz="2500" dirty="0" err="1"/>
              <a:t>ера</a:t>
            </a:r>
            <a:r>
              <a:rPr sz="2500" dirty="0"/>
              <a:t> </a:t>
            </a:r>
            <a:r>
              <a:rPr sz="2500" dirty="0" err="1"/>
              <a:t>за</a:t>
            </a:r>
            <a:r>
              <a:rPr sz="2500" dirty="0"/>
              <a:t> </a:t>
            </a:r>
            <a:r>
              <a:rPr sz="2500" dirty="0" err="1"/>
              <a:t>стабилизацију</a:t>
            </a:r>
            <a:r>
              <a:rPr sz="2500" dirty="0"/>
              <a:t> ц</a:t>
            </a:r>
            <a:r>
              <a:rPr lang="sr-Cyrl-BA" sz="2500" dirty="0"/>
              <a:t>иј</a:t>
            </a:r>
            <a:r>
              <a:rPr sz="2500" dirty="0" err="1"/>
              <a:t>ена</a:t>
            </a:r>
            <a:r>
              <a:rPr sz="2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6171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62000"/>
            <a:ext cx="8305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246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Закључак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7593818" cy="3683000"/>
          </a:xfrm>
        </p:spPr>
        <p:txBody>
          <a:bodyPr>
            <a:normAutofit fontScale="92500"/>
          </a:bodyPr>
          <a:lstStyle/>
          <a:p>
            <a:r>
              <a:rPr sz="2500" dirty="0" err="1"/>
              <a:t>Инфлација</a:t>
            </a:r>
            <a:r>
              <a:rPr sz="2500" dirty="0"/>
              <a:t> </a:t>
            </a:r>
            <a:r>
              <a:rPr sz="2500" dirty="0" err="1"/>
              <a:t>је</a:t>
            </a:r>
            <a:r>
              <a:rPr sz="2500" dirty="0"/>
              <a:t> </a:t>
            </a:r>
            <a:r>
              <a:rPr sz="2500" dirty="0" err="1"/>
              <a:t>сложен</a:t>
            </a:r>
            <a:r>
              <a:rPr sz="2500" dirty="0"/>
              <a:t> </a:t>
            </a:r>
            <a:r>
              <a:rPr sz="2500" dirty="0" err="1"/>
              <a:t>процес</a:t>
            </a:r>
            <a:r>
              <a:rPr sz="2500" dirty="0"/>
              <a:t> </a:t>
            </a:r>
            <a:r>
              <a:rPr sz="2500" dirty="0" err="1"/>
              <a:t>који</a:t>
            </a:r>
            <a:r>
              <a:rPr sz="2500" dirty="0"/>
              <a:t> </a:t>
            </a:r>
            <a:r>
              <a:rPr sz="2500" dirty="0" err="1"/>
              <a:t>се</a:t>
            </a:r>
            <a:r>
              <a:rPr sz="2500" dirty="0"/>
              <a:t> </a:t>
            </a:r>
            <a:r>
              <a:rPr sz="2500" dirty="0" err="1"/>
              <a:t>не</a:t>
            </a:r>
            <a:r>
              <a:rPr sz="2500" dirty="0"/>
              <a:t> </a:t>
            </a:r>
            <a:r>
              <a:rPr sz="2500" dirty="0" err="1"/>
              <a:t>може</a:t>
            </a:r>
            <a:r>
              <a:rPr sz="2500" dirty="0"/>
              <a:t> </a:t>
            </a:r>
            <a:r>
              <a:rPr sz="2500" dirty="0" err="1"/>
              <a:t>објаснити</a:t>
            </a:r>
            <a:r>
              <a:rPr sz="2500" dirty="0"/>
              <a:t> </a:t>
            </a:r>
            <a:r>
              <a:rPr sz="2500" dirty="0" err="1"/>
              <a:t>само</a:t>
            </a:r>
            <a:r>
              <a:rPr sz="2500" dirty="0"/>
              <a:t> </a:t>
            </a:r>
            <a:r>
              <a:rPr sz="2500" dirty="0" err="1"/>
              <a:t>једним</a:t>
            </a:r>
            <a:r>
              <a:rPr sz="2500" dirty="0"/>
              <a:t> </a:t>
            </a:r>
            <a:r>
              <a:rPr sz="2500" dirty="0" err="1"/>
              <a:t>фактором</a:t>
            </a:r>
            <a:r>
              <a:rPr sz="2500" dirty="0"/>
              <a:t>. </a:t>
            </a:r>
            <a:endParaRPr lang="sr-Cyrl-BA" sz="2500" dirty="0"/>
          </a:p>
          <a:p>
            <a:endParaRPr lang="sr-Cyrl-BA" sz="2500" dirty="0"/>
          </a:p>
          <a:p>
            <a:r>
              <a:rPr sz="2500" dirty="0" err="1"/>
              <a:t>Монетарни</a:t>
            </a:r>
            <a:r>
              <a:rPr sz="2500" dirty="0"/>
              <a:t>, </a:t>
            </a:r>
            <a:r>
              <a:rPr sz="2500" dirty="0" err="1"/>
              <a:t>реални</a:t>
            </a:r>
            <a:r>
              <a:rPr sz="2500" dirty="0"/>
              <a:t>, </a:t>
            </a:r>
            <a:r>
              <a:rPr sz="2500" dirty="0" err="1"/>
              <a:t>структурни</a:t>
            </a:r>
            <a:r>
              <a:rPr sz="2500" dirty="0"/>
              <a:t> и </a:t>
            </a:r>
            <a:r>
              <a:rPr sz="2500" dirty="0" err="1"/>
              <a:t>психолошки</a:t>
            </a:r>
            <a:r>
              <a:rPr sz="2500" dirty="0"/>
              <a:t> </a:t>
            </a:r>
            <a:r>
              <a:rPr sz="2500" dirty="0" err="1"/>
              <a:t>узроци</a:t>
            </a:r>
            <a:r>
              <a:rPr sz="2500" dirty="0"/>
              <a:t> д</a:t>
            </a:r>
            <a:r>
              <a:rPr lang="sr-Cyrl-BA" sz="2500" dirty="0"/>
              <a:t>ј</a:t>
            </a:r>
            <a:r>
              <a:rPr sz="2500" dirty="0" err="1"/>
              <a:t>елују</a:t>
            </a:r>
            <a:r>
              <a:rPr sz="2500" dirty="0"/>
              <a:t> </a:t>
            </a:r>
            <a:r>
              <a:rPr sz="2500" dirty="0" err="1"/>
              <a:t>заједно</a:t>
            </a:r>
            <a:r>
              <a:rPr sz="2500" dirty="0"/>
              <a:t>. </a:t>
            </a:r>
            <a:endParaRPr lang="sr-Cyrl-BA" sz="2500" dirty="0"/>
          </a:p>
          <a:p>
            <a:endParaRPr lang="sr-Cyrl-BA" sz="2500" dirty="0"/>
          </a:p>
          <a:p>
            <a:r>
              <a:rPr sz="2500" dirty="0" err="1"/>
              <a:t>Разум</a:t>
            </a:r>
            <a:r>
              <a:rPr lang="sr-Cyrl-BA" sz="2500" dirty="0"/>
              <a:t>иј</a:t>
            </a:r>
            <a:r>
              <a:rPr sz="2500" dirty="0" err="1"/>
              <a:t>евање</a:t>
            </a:r>
            <a:r>
              <a:rPr sz="2500" dirty="0"/>
              <a:t> </a:t>
            </a:r>
            <a:r>
              <a:rPr sz="2500" dirty="0" err="1"/>
              <a:t>различитих</a:t>
            </a:r>
            <a:r>
              <a:rPr sz="2500" dirty="0"/>
              <a:t> </a:t>
            </a:r>
            <a:r>
              <a:rPr sz="2500" dirty="0" err="1"/>
              <a:t>теорија</a:t>
            </a:r>
            <a:r>
              <a:rPr sz="2500" dirty="0"/>
              <a:t> </a:t>
            </a:r>
            <a:r>
              <a:rPr sz="2500" dirty="0" err="1"/>
              <a:t>омогућава</a:t>
            </a:r>
            <a:r>
              <a:rPr sz="2500" dirty="0"/>
              <a:t> </a:t>
            </a:r>
            <a:r>
              <a:rPr sz="2500" dirty="0" err="1"/>
              <a:t>боље</a:t>
            </a:r>
            <a:r>
              <a:rPr sz="2500" dirty="0"/>
              <a:t> </a:t>
            </a:r>
            <a:r>
              <a:rPr sz="2500" dirty="0" err="1"/>
              <a:t>управљање</a:t>
            </a:r>
            <a:r>
              <a:rPr sz="2500" dirty="0"/>
              <a:t> </a:t>
            </a:r>
            <a:r>
              <a:rPr sz="2500" dirty="0" err="1"/>
              <a:t>економском</a:t>
            </a:r>
            <a:r>
              <a:rPr sz="2500" dirty="0"/>
              <a:t> </a:t>
            </a:r>
            <a:r>
              <a:rPr sz="2500" dirty="0" err="1"/>
              <a:t>стабилношћу</a:t>
            </a:r>
            <a:r>
              <a:rPr sz="2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9217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500" b="1" dirty="0"/>
              <a:t>ЕФЕКТИ ИНФЛАЦИЈЕ</a:t>
            </a: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877484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14755" y="717673"/>
            <a:ext cx="7239000" cy="94808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500" b="1" dirty="0"/>
              <a:t>ЕФЕКТИ ИНФЛАЦИЈЕ</a:t>
            </a:r>
            <a:endParaRPr lang="en-US" sz="3500" b="1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50825" y="2286000"/>
            <a:ext cx="8435975" cy="4238625"/>
          </a:xfrm>
        </p:spPr>
        <p:txBody>
          <a:bodyPr>
            <a:normAutofit lnSpcReduction="10000"/>
          </a:bodyPr>
          <a:lstStyle/>
          <a:p>
            <a:r>
              <a:rPr lang="sr-Cyrl-CS" sz="2200" dirty="0">
                <a:solidFill>
                  <a:schemeClr val="tx1"/>
                </a:solidFill>
              </a:rPr>
              <a:t>треба имати у ви</a:t>
            </a:r>
            <a:r>
              <a:rPr lang="ru-RU" sz="2200" dirty="0">
                <a:solidFill>
                  <a:schemeClr val="tx1"/>
                </a:solidFill>
              </a:rPr>
              <a:t>ду о којем типу инфлације се ради, интензитету, дужини трајања </a:t>
            </a:r>
          </a:p>
          <a:p>
            <a:endParaRPr lang="ru-RU" sz="2200" dirty="0">
              <a:solidFill>
                <a:schemeClr val="tx1"/>
              </a:solidFill>
            </a:endParaRPr>
          </a:p>
          <a:p>
            <a:pPr algn="just"/>
            <a:r>
              <a:rPr lang="ru-RU" sz="2200" dirty="0">
                <a:solidFill>
                  <a:schemeClr val="tx1"/>
                </a:solidFill>
              </a:rPr>
              <a:t>већина економиста истиче да блага и краткотрајна инфлација има позитивне ефекте који се огледају у подстицању производње као резултат активирања неискориштених фактора производње.</a:t>
            </a:r>
          </a:p>
          <a:p>
            <a:pPr algn="just">
              <a:buNone/>
            </a:pPr>
            <a:endParaRPr lang="ru-RU" sz="2200" dirty="0">
              <a:solidFill>
                <a:schemeClr val="tx1"/>
              </a:solidFill>
            </a:endParaRPr>
          </a:p>
          <a:p>
            <a:pPr algn="just"/>
            <a:r>
              <a:rPr lang="ru-RU" sz="2200" dirty="0">
                <a:solidFill>
                  <a:schemeClr val="tx1"/>
                </a:solidFill>
              </a:rPr>
              <a:t>Међутим, већина </a:t>
            </a:r>
            <a:r>
              <a:rPr lang="sr-Cyrl-CS" sz="2200" dirty="0">
                <a:solidFill>
                  <a:schemeClr val="tx1"/>
                </a:solidFill>
              </a:rPr>
              <a:t>земаља сусреће се са интензивнијим типовима инфлације, који </a:t>
            </a:r>
            <a:r>
              <a:rPr lang="ru-RU" sz="2200" dirty="0">
                <a:solidFill>
                  <a:schemeClr val="tx1"/>
                </a:solidFill>
              </a:rPr>
              <a:t>углавном проузрокују негативне ефекте, а имају, прије свега, свој </a:t>
            </a:r>
            <a:r>
              <a:rPr lang="sr-Cyrl-CS" sz="2200" dirty="0">
                <a:solidFill>
                  <a:schemeClr val="tx1"/>
                </a:solidFill>
              </a:rPr>
              <a:t>економски и социјални аспект.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09A5E0-90FA-45FA-9DF4-DA6D27AA4B0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Фактори инфлације који утичу на трошкове живота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4876800"/>
            <a:ext cx="8077200" cy="1752600"/>
          </a:xfrm>
        </p:spPr>
        <p:txBody>
          <a:bodyPr>
            <a:normAutofit/>
          </a:bodyPr>
          <a:lstStyle/>
          <a:p>
            <a:r>
              <a:rPr lang="ru-RU" sz="1200" dirty="0">
                <a:solidFill>
                  <a:schemeClr val="tx1"/>
                </a:solidFill>
              </a:rPr>
              <a:t>виши трошкови хране</a:t>
            </a:r>
          </a:p>
          <a:p>
            <a:r>
              <a:rPr lang="ru-RU" sz="1200" dirty="0">
                <a:solidFill>
                  <a:schemeClr val="tx1"/>
                </a:solidFill>
              </a:rPr>
              <a:t>већи трошкови бензина</a:t>
            </a:r>
          </a:p>
          <a:p>
            <a:r>
              <a:rPr lang="ru-RU" sz="1200" dirty="0">
                <a:solidFill>
                  <a:schemeClr val="tx1"/>
                </a:solidFill>
              </a:rPr>
              <a:t>већи комунални трошкови</a:t>
            </a:r>
          </a:p>
          <a:p>
            <a:r>
              <a:rPr lang="ru-RU" sz="1200" dirty="0">
                <a:solidFill>
                  <a:schemeClr val="tx1"/>
                </a:solidFill>
              </a:rPr>
              <a:t>нема раста плата</a:t>
            </a:r>
          </a:p>
          <a:p>
            <a:r>
              <a:rPr lang="ru-RU" sz="1200" dirty="0">
                <a:solidFill>
                  <a:schemeClr val="tx1"/>
                </a:solidFill>
              </a:rPr>
              <a:t>веће камате на стамбене кредите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028" name="Picture 4" descr="How Inflation Affects Your Cost of Liv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" t="28000" r="1890" b="34400"/>
          <a:stretch/>
        </p:blipFill>
        <p:spPr bwMode="auto">
          <a:xfrm>
            <a:off x="266700" y="2285331"/>
            <a:ext cx="8763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876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60440" y="838200"/>
            <a:ext cx="7499176" cy="73269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Економски</a:t>
            </a:r>
            <a:r>
              <a:rPr lang="sr-Cyrl-C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Cyrl-CS" dirty="0"/>
              <a:t>ЕФЕКТИ ИНФЛАЦИЈЕ</a:t>
            </a:r>
            <a:endParaRPr lang="en-US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86000"/>
            <a:ext cx="8659812" cy="42386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200" dirty="0">
                <a:solidFill>
                  <a:schemeClr val="tx1"/>
                </a:solidFill>
              </a:rPr>
              <a:t>Основни негативни економски аспекти инфлације састо</a:t>
            </a:r>
            <a:r>
              <a:rPr lang="sr-Cyrl-CS" sz="2200" dirty="0">
                <a:solidFill>
                  <a:schemeClr val="tx1"/>
                </a:solidFill>
              </a:rPr>
              <a:t>је се у:</a:t>
            </a:r>
          </a:p>
          <a:p>
            <a:pPr lvl="1">
              <a:defRPr/>
            </a:pPr>
            <a:r>
              <a:rPr lang="ru-RU" sz="2200" dirty="0">
                <a:solidFill>
                  <a:schemeClr val="tx1"/>
                </a:solidFill>
              </a:rPr>
              <a:t>редистрибуцији дохотка између привредних грана,</a:t>
            </a:r>
          </a:p>
          <a:p>
            <a:pPr lvl="1">
              <a:defRPr/>
            </a:pPr>
            <a:r>
              <a:rPr lang="ru-RU" sz="2200" dirty="0">
                <a:solidFill>
                  <a:schemeClr val="tx1"/>
                </a:solidFill>
              </a:rPr>
              <a:t>деформацији цјеновних сигнала са тржишта </a:t>
            </a:r>
            <a:r>
              <a:rPr lang="ru-RU" sz="18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sr-Cyrl-CS" sz="1800" dirty="0">
                <a:solidFill>
                  <a:schemeClr val="bg1">
                    <a:lumMod val="50000"/>
                  </a:schemeClr>
                </a:solidFill>
              </a:rPr>
              <a:t>веће пом</a:t>
            </a:r>
            <a:r>
              <a:rPr lang="sr-Cyrl-BA" sz="1800" dirty="0">
                <a:solidFill>
                  <a:schemeClr val="bg1">
                    <a:lumMod val="50000"/>
                  </a:schemeClr>
                </a:solidFill>
              </a:rPr>
              <a:t>и</a:t>
            </a:r>
            <a:r>
              <a:rPr lang="sr-Cyrl-CS" sz="1800" dirty="0">
                <a:solidFill>
                  <a:schemeClr val="bg1">
                    <a:lumMod val="50000"/>
                  </a:schemeClr>
                </a:solidFill>
              </a:rPr>
              <a:t>јерањ</a:t>
            </a:r>
            <a:r>
              <a:rPr lang="sr-Latn-BA" sz="1800" dirty="0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sr-Cyrl-CS" sz="1800" dirty="0">
                <a:solidFill>
                  <a:schemeClr val="bg1">
                    <a:lumMod val="50000"/>
                  </a:schemeClr>
                </a:solidFill>
              </a:rPr>
              <a:t> рела</a:t>
            </a:r>
            <a:r>
              <a:rPr lang="ru-RU" sz="1800" dirty="0">
                <a:solidFill>
                  <a:schemeClr val="bg1">
                    <a:lumMod val="50000"/>
                  </a:schemeClr>
                </a:solidFill>
              </a:rPr>
              <a:t>тивних цијена доводи до деформације цјеновних сигнала са тржишта,те планирања у привреди немају чврст ослонац-пословна несигурност)</a:t>
            </a:r>
          </a:p>
          <a:p>
            <a:pPr lvl="1">
              <a:defRPr/>
            </a:pPr>
            <a:r>
              <a:rPr lang="sr-Cyrl-CS" sz="2200" dirty="0">
                <a:solidFill>
                  <a:schemeClr val="tx1"/>
                </a:solidFill>
              </a:rPr>
              <a:t>недовољном подстицању ефикасности пословања</a:t>
            </a:r>
            <a:endParaRPr lang="sr-Latn-BA" sz="2200" dirty="0">
              <a:solidFill>
                <a:schemeClr val="tx1"/>
              </a:solidFill>
            </a:endParaRPr>
          </a:p>
          <a:p>
            <a:pPr lvl="2">
              <a:defRPr/>
            </a:pPr>
            <a:r>
              <a:rPr lang="ru-RU" dirty="0"/>
              <a:t>У стабилним условима, предузећа настоје да </a:t>
            </a:r>
            <a:r>
              <a:rPr lang="ru-RU" b="1" dirty="0"/>
              <a:t>повећају продуктивност и смање трошкове</a:t>
            </a:r>
            <a:r>
              <a:rPr lang="ru-RU" dirty="0"/>
              <a:t> како би остала конкурентна</a:t>
            </a:r>
            <a:r>
              <a:rPr lang="sr-Latn-BA" dirty="0"/>
              <a:t>, </a:t>
            </a:r>
            <a:r>
              <a:rPr lang="sr-Cyrl-BA" dirty="0"/>
              <a:t>док у условима инфлације примат добијају краткорочне мјере побољшања релативне позиције у примарној расподјели </a:t>
            </a:r>
            <a:endParaRPr lang="sr-Cyrl-C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FA04FE-912B-4958-BFCD-8FF786BE313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239000" cy="66005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Cyrl-C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</a:t>
            </a:r>
            <a:r>
              <a:rPr lang="sr-Cyrl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оцијални </a:t>
            </a:r>
            <a:r>
              <a:rPr lang="sr-Cyrl-RS" dirty="0"/>
              <a:t>аспект инфлације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382000" cy="4017963"/>
          </a:xfrm>
        </p:spPr>
        <p:txBody>
          <a:bodyPr>
            <a:normAutofit lnSpcReduction="10000"/>
          </a:bodyPr>
          <a:lstStyle/>
          <a:p>
            <a:r>
              <a:rPr lang="ru-RU" sz="2200" dirty="0">
                <a:solidFill>
                  <a:schemeClr val="tx1"/>
                </a:solidFill>
              </a:rPr>
              <a:t>Главни социјални аспект инфлације састоји се у редистрибуцији дохотка између појединих социјалних група што доводи до веће социјалне диференције у друштву.</a:t>
            </a:r>
          </a:p>
          <a:p>
            <a:pPr>
              <a:buNone/>
            </a:pPr>
            <a:endParaRPr lang="ru-RU" sz="2200" dirty="0">
              <a:solidFill>
                <a:schemeClr val="tx1"/>
              </a:solidFill>
            </a:endParaRPr>
          </a:p>
          <a:p>
            <a:r>
              <a:rPr lang="ru-RU" sz="2200" dirty="0">
                <a:solidFill>
                  <a:schemeClr val="tx1"/>
                </a:solidFill>
              </a:rPr>
              <a:t> У условима инфлације долази до реалног пада доходака оних категорија становништва који имају стална примања (пензионери, службеници) која су фиксна и чији евентуални номинални раст, по правилу, знатно заостаје за порастом опш</a:t>
            </a:r>
            <a:r>
              <a:rPr lang="sr-Cyrl-CS" sz="2200" dirty="0">
                <a:solidFill>
                  <a:schemeClr val="tx1"/>
                </a:solidFill>
              </a:rPr>
              <a:t>тег нивоа цијена.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BB41F2-E2F2-457B-A556-CA8ED573A92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43400"/>
          </a:xfrm>
        </p:spPr>
        <p:txBody>
          <a:bodyPr>
            <a:normAutofit fontScale="92500"/>
          </a:bodyPr>
          <a:lstStyle/>
          <a:p>
            <a:pPr lvl="0"/>
            <a:r>
              <a:rPr lang="hr-HR" sz="2200" dirty="0">
                <a:solidFill>
                  <a:schemeClr val="tx1"/>
                </a:solidFill>
              </a:rPr>
              <a:t>Позитивно дејство инфлације, као краткорочне и једнократне појаве, у случају привремене незапослености производних капацитета не може се негирати.</a:t>
            </a:r>
            <a:endParaRPr lang="en-US" sz="2200" dirty="0">
              <a:solidFill>
                <a:schemeClr val="tx1"/>
              </a:solidFill>
            </a:endParaRPr>
          </a:p>
          <a:p>
            <a:pPr lvl="0"/>
            <a:endParaRPr lang="en-US" sz="2200" dirty="0">
              <a:solidFill>
                <a:schemeClr val="tx1"/>
              </a:solidFill>
            </a:endParaRPr>
          </a:p>
          <a:p>
            <a:pPr lvl="0"/>
            <a:r>
              <a:rPr lang="hr-HR" sz="2200" dirty="0">
                <a:solidFill>
                  <a:schemeClr val="tx1"/>
                </a:solidFill>
              </a:rPr>
              <a:t>Ипак, тешко је утврдити рок трајања једне једнократне инфлације, уведене да би се постигао неки могући краткорочни ефекат. </a:t>
            </a:r>
            <a:endParaRPr lang="en-US" sz="2200" dirty="0">
              <a:solidFill>
                <a:schemeClr val="tx1"/>
              </a:solidFill>
            </a:endParaRPr>
          </a:p>
          <a:p>
            <a:pPr lvl="0"/>
            <a:endParaRPr lang="en-US" sz="2200" dirty="0">
              <a:solidFill>
                <a:schemeClr val="tx1"/>
              </a:solidFill>
            </a:endParaRPr>
          </a:p>
          <a:p>
            <a:pPr lvl="0"/>
            <a:r>
              <a:rPr lang="hr-HR" sz="2200" dirty="0">
                <a:solidFill>
                  <a:schemeClr val="tx1"/>
                </a:solidFill>
              </a:rPr>
              <a:t>То важи за утврђивање тачног времена када она треба да престане, уколико се не жели да привреда из стања латентне пређе у стање средње и галопирајуће - трајне и хроничне инфлације.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0063" y="1676400"/>
            <a:ext cx="5917679" cy="2550877"/>
          </a:xfrm>
        </p:spPr>
        <p:txBody>
          <a:bodyPr/>
          <a:lstStyle/>
          <a:p>
            <a:r>
              <a:rPr dirty="0" err="1"/>
              <a:t>Теорије</a:t>
            </a:r>
            <a:r>
              <a:rPr dirty="0"/>
              <a:t> </a:t>
            </a:r>
            <a:r>
              <a:rPr dirty="0" err="1"/>
              <a:t>инфлације</a:t>
            </a:r>
            <a:r>
              <a:rPr lang="sr-Cyrl-BA" dirty="0"/>
              <a:t/>
            </a:r>
            <a:br>
              <a:rPr lang="sr-Cyrl-BA" dirty="0"/>
            </a:br>
            <a:r>
              <a:rPr lang="sr-Cyrl-BA" dirty="0"/>
              <a:t/>
            </a:r>
            <a:br>
              <a:rPr lang="sr-Cyrl-BA" dirty="0"/>
            </a:br>
            <a:endParaRPr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66440" y="3519526"/>
            <a:ext cx="6345260" cy="2082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BA"/>
              <a:t>Монетарна теорија инфлације</a:t>
            </a:r>
          </a:p>
          <a:p>
            <a:r>
              <a:rPr lang="sr-Cyrl-BA"/>
              <a:t>Кејнзијанска теорија </a:t>
            </a:r>
          </a:p>
          <a:p>
            <a:r>
              <a:rPr lang="sr-Cyrl-BA"/>
              <a:t>Инфлација трошкова (</a:t>
            </a:r>
            <a:r>
              <a:rPr lang="en-US"/>
              <a:t>Cost-push)</a:t>
            </a:r>
            <a:endParaRPr lang="sr-Cyrl-BA"/>
          </a:p>
          <a:p>
            <a:r>
              <a:rPr lang="sr-Cyrl-BA"/>
              <a:t>Теорија структурне инфлације</a:t>
            </a:r>
          </a:p>
          <a:p>
            <a:r>
              <a:rPr lang="sr-Cyrl-BA"/>
              <a:t>Теорија инфлационих очекивања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16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hr-HR" sz="2800" dirty="0"/>
              <a:t>Посљедице инфлације могу </a:t>
            </a:r>
            <a:r>
              <a:rPr lang="sr-Cyrl-CS" sz="2800" dirty="0"/>
              <a:t>се </a:t>
            </a:r>
            <a:r>
              <a:rPr lang="hr-HR" sz="2800" dirty="0"/>
              <a:t>подијелити </a:t>
            </a:r>
            <a:r>
              <a:rPr lang="sr-Cyrl-CS" sz="2800" dirty="0"/>
              <a:t>и </a:t>
            </a:r>
            <a:r>
              <a:rPr lang="hr-HR" sz="2800" dirty="0"/>
              <a:t>у двије категорије:</a:t>
            </a:r>
            <a:endParaRPr lang="en-US" sz="2800" dirty="0"/>
          </a:p>
          <a:p>
            <a:pPr lvl="1"/>
            <a:r>
              <a:rPr lang="hr-HR" sz="2400" dirty="0"/>
              <a:t>Директне и </a:t>
            </a:r>
            <a:endParaRPr lang="en-US" sz="2400" dirty="0"/>
          </a:p>
          <a:p>
            <a:pPr lvl="1"/>
            <a:r>
              <a:rPr lang="hr-HR" sz="2400" dirty="0"/>
              <a:t>Индиректне </a:t>
            </a:r>
            <a:endParaRPr lang="en-US" sz="2400" dirty="0"/>
          </a:p>
          <a:p>
            <a:pPr lvl="1"/>
            <a:endParaRPr lang="en-US" sz="2400" dirty="0"/>
          </a:p>
          <a:p>
            <a:pPr lvl="0"/>
            <a:r>
              <a:rPr lang="hr-HR" sz="2800" b="1" dirty="0"/>
              <a:t>Директне посљедице:</a:t>
            </a:r>
            <a:endParaRPr lang="sr-Cyrl-BA" sz="2800" dirty="0"/>
          </a:p>
          <a:p>
            <a:pPr lvl="1"/>
            <a:r>
              <a:rPr lang="hr-HR" sz="2300" b="1" dirty="0">
                <a:solidFill>
                  <a:schemeClr val="tx1"/>
                </a:solidFill>
              </a:rPr>
              <a:t>Смањење залиха производних и потрошних роба</a:t>
            </a:r>
            <a:endParaRPr lang="sr-Cyrl-BA" sz="2300" b="1" dirty="0">
              <a:solidFill>
                <a:schemeClr val="tx1"/>
              </a:solidFill>
            </a:endParaRPr>
          </a:p>
          <a:p>
            <a:pPr lvl="1"/>
            <a:r>
              <a:rPr lang="hr-HR" sz="2300" b="1" dirty="0">
                <a:solidFill>
                  <a:schemeClr val="tx1"/>
                </a:solidFill>
              </a:rPr>
              <a:t>Пораст материјалне п</a:t>
            </a:r>
            <a:r>
              <a:rPr lang="sr-Cyrl-BA" sz="2300" b="1" dirty="0">
                <a:solidFill>
                  <a:schemeClr val="tx1"/>
                </a:solidFill>
              </a:rPr>
              <a:t>р</a:t>
            </a:r>
            <a:r>
              <a:rPr lang="hr-HR" sz="2300" b="1" dirty="0">
                <a:solidFill>
                  <a:schemeClr val="tx1"/>
                </a:solidFill>
              </a:rPr>
              <a:t>оизводње</a:t>
            </a:r>
            <a:endParaRPr lang="en-US" sz="2300" dirty="0">
              <a:solidFill>
                <a:schemeClr val="tx1"/>
              </a:solidFill>
            </a:endParaRPr>
          </a:p>
          <a:p>
            <a:pPr lvl="1"/>
            <a:r>
              <a:rPr lang="hr-HR" sz="2300" b="1" dirty="0">
                <a:solidFill>
                  <a:schemeClr val="tx1"/>
                </a:solidFill>
              </a:rPr>
              <a:t>Смањење извоза и пораст увоза</a:t>
            </a:r>
            <a:endParaRPr lang="sr-Cyrl-BA" sz="2300" b="1" dirty="0">
              <a:solidFill>
                <a:schemeClr val="tx1"/>
              </a:solidFill>
            </a:endParaRPr>
          </a:p>
          <a:p>
            <a:pPr lvl="1"/>
            <a:r>
              <a:rPr lang="hr-HR" sz="2300" b="1" dirty="0">
                <a:solidFill>
                  <a:schemeClr val="tx1"/>
                </a:solidFill>
              </a:rPr>
              <a:t>Додатна тражња води порасту цијена</a:t>
            </a:r>
            <a:endParaRPr lang="en-US" sz="2300" dirty="0">
              <a:solidFill>
                <a:schemeClr val="tx1"/>
              </a:solidFill>
            </a:endParaRPr>
          </a:p>
          <a:p>
            <a:pPr lvl="1"/>
            <a:r>
              <a:rPr lang="hr-HR" sz="2300" b="1" dirty="0">
                <a:solidFill>
                  <a:schemeClr val="tx1"/>
                </a:solidFill>
              </a:rPr>
              <a:t>Обарање курса домаће валуте</a:t>
            </a:r>
            <a:endParaRPr lang="en-US" sz="2300" dirty="0">
              <a:solidFill>
                <a:schemeClr val="tx1"/>
              </a:solidFill>
            </a:endParaRPr>
          </a:p>
          <a:p>
            <a:pPr lvl="1"/>
            <a:endParaRPr lang="sr-Cyrl-BA" b="1" dirty="0"/>
          </a:p>
          <a:p>
            <a:pPr lvl="1"/>
            <a:endParaRPr lang="sr-Cyrl-BA" b="1" dirty="0"/>
          </a:p>
          <a:p>
            <a:pPr lvl="1"/>
            <a:endParaRPr lang="sr-Cyrl-BA" b="1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489200"/>
            <a:ext cx="8382000" cy="35306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hr-HR" sz="2600" b="1" dirty="0">
                <a:solidFill>
                  <a:schemeClr val="tx1"/>
                </a:solidFill>
              </a:rPr>
              <a:t>Индиректне посљедице</a:t>
            </a:r>
            <a:r>
              <a:rPr lang="hr-HR" sz="2600" dirty="0">
                <a:solidFill>
                  <a:schemeClr val="tx1"/>
                </a:solidFill>
              </a:rPr>
              <a:t> укључују све појаве и односе који кроз пораст цијена бивају узрок прерасподјеле националног дохотка - једни без својих заслуга добијају, а други без своје кривице губе. </a:t>
            </a:r>
            <a:endParaRPr lang="sr-Cyrl-BA" sz="2600" dirty="0">
              <a:solidFill>
                <a:schemeClr val="tx1"/>
              </a:solidFill>
            </a:endParaRPr>
          </a:p>
          <a:p>
            <a:pPr lvl="0"/>
            <a:endParaRPr lang="sr-Cyrl-BA" sz="2600" dirty="0">
              <a:solidFill>
                <a:schemeClr val="tx1"/>
              </a:solidFill>
            </a:endParaRPr>
          </a:p>
          <a:p>
            <a:r>
              <a:rPr lang="hr-HR" sz="2600" dirty="0">
                <a:solidFill>
                  <a:schemeClr val="tx1"/>
                </a:solidFill>
              </a:rPr>
              <a:t>У почетном стадијуму (пузећа инфлација) јављају се атрактивни економски показатељи: расту лични дохоци, повећава се запосленост и у секторима гдје објективно нема потребе, инвестициони објекти се убрзано граде.</a:t>
            </a:r>
            <a:endParaRPr lang="en-US" sz="2600" dirty="0">
              <a:solidFill>
                <a:schemeClr val="tx1"/>
              </a:solidFill>
            </a:endParaRPr>
          </a:p>
          <a:p>
            <a:pPr lvl="0"/>
            <a:endParaRPr lang="en-US" sz="25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286000"/>
            <a:ext cx="8610600" cy="44958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hr-HR" sz="2900" dirty="0"/>
              <a:t>С једне стране, </a:t>
            </a:r>
            <a:r>
              <a:rPr lang="hr-HR" sz="2900" dirty="0">
                <a:solidFill>
                  <a:srgbClr val="FF0000"/>
                </a:solidFill>
              </a:rPr>
              <a:t>инфлација погодује</a:t>
            </a:r>
            <a:r>
              <a:rPr lang="hr-HR" sz="2900" dirty="0"/>
              <a:t>:</a:t>
            </a:r>
            <a:endParaRPr lang="en-US" sz="2900" dirty="0"/>
          </a:p>
          <a:p>
            <a:pPr lvl="1"/>
            <a:r>
              <a:rPr lang="hr-HR" sz="2900" dirty="0">
                <a:solidFill>
                  <a:schemeClr val="tx1"/>
                </a:solidFill>
              </a:rPr>
              <a:t>индустрији која под повољним условима увози репродукциони материјал, а производе, у које их уграђује, продаје у земљи по повољним (инфлаторним) цијенама;</a:t>
            </a:r>
            <a:endParaRPr lang="en-US" sz="2900" dirty="0">
              <a:solidFill>
                <a:schemeClr val="tx1"/>
              </a:solidFill>
            </a:endParaRPr>
          </a:p>
          <a:p>
            <a:pPr lvl="1"/>
            <a:r>
              <a:rPr lang="hr-HR" sz="2900" dirty="0">
                <a:solidFill>
                  <a:schemeClr val="tx1"/>
                </a:solidFill>
              </a:rPr>
              <a:t>дијелу трговине који се бави увозом робе са тржишта нижих цијена;</a:t>
            </a:r>
            <a:endParaRPr lang="en-US" sz="2900" dirty="0">
              <a:solidFill>
                <a:schemeClr val="tx1"/>
              </a:solidFill>
            </a:endParaRPr>
          </a:p>
          <a:p>
            <a:pPr lvl="1"/>
            <a:r>
              <a:rPr lang="hr-HR" sz="2900" dirty="0">
                <a:solidFill>
                  <a:schemeClr val="tx1"/>
                </a:solidFill>
              </a:rPr>
              <a:t>инвеститорима који лакше отплаћују примљене кредите;</a:t>
            </a:r>
            <a:endParaRPr lang="en-US" sz="2900" dirty="0">
              <a:solidFill>
                <a:schemeClr val="tx1"/>
              </a:solidFill>
            </a:endParaRPr>
          </a:p>
          <a:p>
            <a:pPr lvl="1"/>
            <a:r>
              <a:rPr lang="hr-HR" sz="2900" dirty="0">
                <a:solidFill>
                  <a:schemeClr val="tx1"/>
                </a:solidFill>
              </a:rPr>
              <a:t>дужницима, посредницима и уопште лицима са промјенљивим дохоцима (поред трговаца то су и лица слободних занимања и сл.).</a:t>
            </a:r>
            <a:endParaRPr lang="en-US" sz="29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489200"/>
            <a:ext cx="8458200" cy="4140200"/>
          </a:xfrm>
        </p:spPr>
        <p:txBody>
          <a:bodyPr>
            <a:normAutofit fontScale="92500"/>
          </a:bodyPr>
          <a:lstStyle/>
          <a:p>
            <a:pPr lvl="0"/>
            <a:r>
              <a:rPr lang="hr-HR" sz="2800" dirty="0">
                <a:solidFill>
                  <a:schemeClr val="tx1"/>
                </a:solidFill>
              </a:rPr>
              <a:t>Инфлација има </a:t>
            </a:r>
            <a:r>
              <a:rPr lang="hr-HR" sz="2800" dirty="0">
                <a:solidFill>
                  <a:srgbClr val="FF0000"/>
                </a:solidFill>
              </a:rPr>
              <a:t>негативно дејство </a:t>
            </a:r>
            <a:r>
              <a:rPr lang="hr-HR" sz="2800" dirty="0">
                <a:solidFill>
                  <a:schemeClr val="tx1"/>
                </a:solidFill>
              </a:rPr>
              <a:t>на све оне који имају фиксна примања: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hr-HR" sz="2400" dirty="0">
                <a:solidFill>
                  <a:schemeClr val="tx1"/>
                </a:solidFill>
              </a:rPr>
              <a:t>непосредне произвођаче, посебно оне са најнижим примањима;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hr-HR" sz="2400" dirty="0">
                <a:solidFill>
                  <a:schemeClr val="tx1"/>
                </a:solidFill>
              </a:rPr>
              <a:t>повјериоце, јер им се дугови враћају у новцу мање вриједности;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hr-HR" sz="2400" dirty="0">
                <a:solidFill>
                  <a:schemeClr val="tx1"/>
                </a:solidFill>
              </a:rPr>
              <a:t>штедише, јер им се враћа новац мање куповне снаге;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hr-HR" sz="2400" dirty="0">
                <a:solidFill>
                  <a:schemeClr val="tx1"/>
                </a:solidFill>
              </a:rPr>
              <a:t>губе и чиновници, пензионери, уништава се уопште средњи слој који живи од </a:t>
            </a:r>
            <a:r>
              <a:rPr lang="sr-Cyrl-BA" sz="2400" dirty="0">
                <a:solidFill>
                  <a:schemeClr val="tx1"/>
                </a:solidFill>
              </a:rPr>
              <a:t>фиксних </a:t>
            </a:r>
            <a:r>
              <a:rPr lang="hr-HR" sz="2400" dirty="0">
                <a:solidFill>
                  <a:schemeClr val="tx1"/>
                </a:solidFill>
              </a:rPr>
              <a:t>доходака. 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489200"/>
            <a:ext cx="8077200" cy="4064000"/>
          </a:xfrm>
        </p:spPr>
        <p:txBody>
          <a:bodyPr>
            <a:normAutofit/>
          </a:bodyPr>
          <a:lstStyle/>
          <a:p>
            <a:pPr lvl="0"/>
            <a:r>
              <a:rPr lang="sr-Latn-RS" sz="2200" dirty="0">
                <a:solidFill>
                  <a:schemeClr val="tx1"/>
                </a:solidFill>
              </a:rPr>
              <a:t>Данас се сматра да је најпожељније да у земљи постоје ниске и стабилне стопе инфлације.</a:t>
            </a:r>
            <a:endParaRPr lang="en-US" sz="22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lvl="0"/>
            <a:r>
              <a:rPr lang="sr-Latn-RS" sz="2200" dirty="0">
                <a:solidFill>
                  <a:schemeClr val="tx1"/>
                </a:solidFill>
              </a:rPr>
              <a:t>Примарни утицај монетарне власти је на инфлацију, а затим на циљеве економске политике.</a:t>
            </a:r>
            <a:endParaRPr lang="en-US" sz="2200" dirty="0">
              <a:solidFill>
                <a:schemeClr val="tx1"/>
              </a:solidFill>
            </a:endParaRPr>
          </a:p>
          <a:p>
            <a:pPr lvl="0"/>
            <a:endParaRPr lang="en-US" sz="2200" dirty="0">
              <a:solidFill>
                <a:schemeClr val="tx1"/>
              </a:solidFill>
            </a:endParaRPr>
          </a:p>
          <a:p>
            <a:pPr lvl="0"/>
            <a:r>
              <a:rPr lang="sr-Latn-RS" sz="2200" dirty="0">
                <a:solidFill>
                  <a:schemeClr val="tx1"/>
                </a:solidFill>
              </a:rPr>
              <a:t>Стабилизациони циљеви су примарни.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2286000"/>
            <a:ext cx="7543800" cy="2868168"/>
          </a:xfrm>
        </p:spPr>
        <p:txBody>
          <a:bodyPr/>
          <a:lstStyle/>
          <a:p>
            <a:pPr algn="r"/>
            <a:r>
              <a:rPr lang="sr-Latn-BA" sz="3000" b="1" dirty="0"/>
              <a:t>PROGRAMI STABILIZACIJE (OBUZDAVANJA) INFLACIJE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24237239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/>
              <a:t>Antiinflacione mjere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9200"/>
            <a:ext cx="8001000" cy="3911600"/>
          </a:xfrm>
        </p:spPr>
        <p:txBody>
          <a:bodyPr>
            <a:normAutofit/>
          </a:bodyPr>
          <a:lstStyle/>
          <a:p>
            <a:r>
              <a:rPr lang="hr-HR" sz="2200" dirty="0"/>
              <a:t>Zbog negativnih ekonomskih i socijalnih efekata, preduzimaju se određene antiinflacione mjere i donos</a:t>
            </a:r>
            <a:r>
              <a:rPr lang="sr-Cyrl-BA" sz="2200" dirty="0"/>
              <a:t>е</a:t>
            </a:r>
            <a:r>
              <a:rPr lang="hr-HR" sz="2200" dirty="0"/>
              <a:t> antiinflacioni programi. Različitim kombinovanjem mjera i instrumenata, sprovodi se:</a:t>
            </a:r>
            <a:endParaRPr lang="en-US" sz="2200" dirty="0"/>
          </a:p>
          <a:p>
            <a:pPr lvl="1"/>
            <a:r>
              <a:rPr lang="hr-HR" sz="2200" dirty="0"/>
              <a:t>1. </a:t>
            </a:r>
            <a:r>
              <a:rPr lang="hr-HR" sz="2200" b="1" dirty="0">
                <a:solidFill>
                  <a:srgbClr val="FF0000"/>
                </a:solidFill>
              </a:rPr>
              <a:t>politika usporavanja i zaustavljanja daljeg rasta cijena - mjere kontrole inflacije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kroz</a:t>
            </a:r>
            <a:endParaRPr lang="en-US" sz="2200" b="1" dirty="0">
              <a:solidFill>
                <a:srgbClr val="FF0000"/>
              </a:solidFill>
            </a:endParaRPr>
          </a:p>
          <a:p>
            <a:pPr lvl="2"/>
            <a:r>
              <a:rPr lang="hr-HR" sz="2200" dirty="0"/>
              <a:t>propisivanje cijena, zarada, ograničavanje investicija, uvoza, racionalizacija potrošnje, restrikcija potrošačkih kredita, stimulisanje štednje…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24699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0"/>
            <a:ext cx="8839200" cy="4419600"/>
          </a:xfrm>
        </p:spPr>
        <p:txBody>
          <a:bodyPr>
            <a:normAutofit/>
          </a:bodyPr>
          <a:lstStyle/>
          <a:p>
            <a:pPr lvl="1"/>
            <a:r>
              <a:rPr lang="hr-HR" sz="2000" dirty="0"/>
              <a:t>2. </a:t>
            </a:r>
            <a:r>
              <a:rPr lang="hr-HR" sz="2000" b="1" dirty="0">
                <a:solidFill>
                  <a:srgbClr val="FF0000"/>
                </a:solidFill>
              </a:rPr>
              <a:t>politika otklanjanja uzroka inflacije </a:t>
            </a:r>
            <a:r>
              <a:rPr lang="hr-HR" sz="2000" dirty="0"/>
              <a:t>- </a:t>
            </a:r>
            <a:r>
              <a:rPr lang="hr-HR" sz="2000" b="1" dirty="0">
                <a:solidFill>
                  <a:srgbClr val="FF0000"/>
                </a:solidFill>
              </a:rPr>
              <a:t>mjere ekonomske stabilizacije:</a:t>
            </a:r>
            <a:r>
              <a:rPr lang="hr-HR" sz="2000" dirty="0">
                <a:solidFill>
                  <a:srgbClr val="FF0000"/>
                </a:solidFill>
              </a:rPr>
              <a:t> </a:t>
            </a:r>
            <a:r>
              <a:rPr lang="hr-HR" sz="2000" dirty="0"/>
              <a:t>vraćanje na početni nivo prije nastanka inflacije (što je vrlo teško) ili stabilizacija na dostignutom nivou (lakše, bezbolnije i primjenljivije);</a:t>
            </a:r>
          </a:p>
          <a:p>
            <a:pPr lvl="1">
              <a:buNone/>
            </a:pPr>
            <a:endParaRPr lang="en-US" sz="2000" dirty="0"/>
          </a:p>
          <a:p>
            <a:pPr lvl="1"/>
            <a:r>
              <a:rPr lang="hr-HR" sz="2000" dirty="0"/>
              <a:t>3. </a:t>
            </a:r>
            <a:r>
              <a:rPr lang="hr-HR" sz="2000" b="1" dirty="0">
                <a:solidFill>
                  <a:srgbClr val="FF0000"/>
                </a:solidFill>
              </a:rPr>
              <a:t>politika valutnih reformi </a:t>
            </a:r>
            <a:r>
              <a:rPr lang="hr-HR" sz="2000" dirty="0"/>
              <a:t>- </a:t>
            </a:r>
            <a:r>
              <a:rPr lang="hr-HR" sz="2000" b="1" dirty="0">
                <a:solidFill>
                  <a:srgbClr val="FF0000"/>
                </a:solidFill>
              </a:rPr>
              <a:t>valutne mjere</a:t>
            </a:r>
            <a:r>
              <a:rPr lang="hr-HR" sz="2000" b="1" dirty="0"/>
              <a:t>:</a:t>
            </a:r>
            <a:r>
              <a:rPr lang="hr-HR" sz="2000" dirty="0"/>
              <a:t> postiže se stabilnost obezvrijeđene valute, uvođenje nove valute</a:t>
            </a:r>
            <a:r>
              <a:rPr lang="sr-Cyrl-BA" sz="2000" dirty="0"/>
              <a:t> </a:t>
            </a:r>
            <a:r>
              <a:rPr lang="sr-Latn-BA" sz="2000" dirty="0"/>
              <a:t>ili valute sidra</a:t>
            </a:r>
            <a:r>
              <a:rPr lang="hr-HR" sz="2000" dirty="0"/>
              <a:t>. </a:t>
            </a:r>
          </a:p>
          <a:p>
            <a:pPr lvl="1"/>
            <a:endParaRPr lang="en-US" sz="2000" dirty="0"/>
          </a:p>
          <a:p>
            <a:pPr lvl="1"/>
            <a:r>
              <a:rPr lang="hr-HR" sz="2000" dirty="0"/>
              <a:t>Npr. u Jugoslaviji je 1994. godine izvršena klasična valutna reforma sa ciljem zaustavljanja astronomske hiperinflacije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9309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BA" dirty="0"/>
              <a:t>STABILIZACIONI PROGRAMI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2209800"/>
            <a:ext cx="8701087" cy="4495800"/>
          </a:xfrm>
        </p:spPr>
        <p:txBody>
          <a:bodyPr>
            <a:normAutofit/>
          </a:bodyPr>
          <a:lstStyle/>
          <a:p>
            <a:pPr lvl="0"/>
            <a:r>
              <a:rPr lang="sr-Cyrl-CS" sz="2000" b="1" u="sng" dirty="0">
                <a:solidFill>
                  <a:schemeClr val="tx1"/>
                </a:solidFill>
              </a:rPr>
              <a:t>Stabilizacioni program</a:t>
            </a:r>
            <a:r>
              <a:rPr lang="sr-Cyrl-CS" sz="2000" b="1" dirty="0">
                <a:solidFill>
                  <a:schemeClr val="tx1"/>
                </a:solidFill>
              </a:rPr>
              <a:t> </a:t>
            </a:r>
            <a:r>
              <a:rPr lang="sr-Cyrl-CS" sz="2000" dirty="0">
                <a:solidFill>
                  <a:schemeClr val="tx1"/>
                </a:solidFill>
              </a:rPr>
              <a:t>- skup koordinisanih i konzistentnih mjera ekonomske politike koji ima za cilј da stabilizuje cijene uz minimalne stabilizacione troškove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sr-Cyrl-CS" sz="2000" b="1" dirty="0">
                <a:solidFill>
                  <a:schemeClr val="tx1"/>
                </a:solidFill>
              </a:rPr>
              <a:t>Faze realizacije stabilizacionih  programa: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sr-Cyrl-CS" sz="2000" dirty="0">
                <a:solidFill>
                  <a:schemeClr val="tx1"/>
                </a:solidFill>
              </a:rPr>
              <a:t>ostvarenje cjenovne stabilnosti,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sr-Cyrl-CS" sz="2000" dirty="0">
                <a:solidFill>
                  <a:schemeClr val="tx1"/>
                </a:solidFill>
              </a:rPr>
              <a:t>uspostavlјanje trajne makroekonomske stabilnosti,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sr-Cyrl-CS" sz="2000" dirty="0">
                <a:solidFill>
                  <a:schemeClr val="tx1"/>
                </a:solidFill>
              </a:rPr>
              <a:t>promjena privredne strukture i stabilan privredni rast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b="1" dirty="0">
              <a:solidFill>
                <a:schemeClr val="tx1"/>
              </a:solidFill>
            </a:endParaRPr>
          </a:p>
          <a:p>
            <a:pPr lvl="1"/>
            <a:r>
              <a:rPr lang="sr-Cyrl-CS" sz="2000" b="1" dirty="0">
                <a:solidFill>
                  <a:schemeClr val="tx1"/>
                </a:solidFill>
              </a:rPr>
              <a:t>Stabilizacioni troškovi – </a:t>
            </a:r>
            <a:r>
              <a:rPr lang="sr-Latn-BA" sz="2000" dirty="0">
                <a:solidFill>
                  <a:schemeClr val="tx1"/>
                </a:solidFill>
              </a:rPr>
              <a:t>nezaposlenost i privredni rast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60388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001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BA" dirty="0"/>
              <a:t>VRSTE STABILIZACIONIH PROGRAMA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133600"/>
            <a:ext cx="8558212" cy="4419600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r>
              <a:rPr lang="sr-Cyrl-CS" sz="2400" b="1" dirty="0">
                <a:solidFill>
                  <a:schemeClr val="tx1"/>
                </a:solidFill>
              </a:rPr>
              <a:t>Prema brzini obaranja inflacije:</a:t>
            </a:r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sr-Cyrl-CS" sz="2400" dirty="0">
                <a:solidFill>
                  <a:schemeClr val="tx1"/>
                </a:solidFill>
              </a:rPr>
              <a:t>Gradualistički program i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sr-Cyrl-CS" sz="2400" dirty="0">
                <a:solidFill>
                  <a:schemeClr val="tx1"/>
                </a:solidFill>
              </a:rPr>
              <a:t>Program šok terapije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sr-Cyrl-CS" sz="2400" b="1" dirty="0">
                <a:solidFill>
                  <a:schemeClr val="tx1"/>
                </a:solidFill>
              </a:rPr>
              <a:t>Prema sadržini mjera:</a:t>
            </a:r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sr-Cyrl-CS" sz="2400" dirty="0">
                <a:solidFill>
                  <a:schemeClr val="tx1"/>
                </a:solidFill>
              </a:rPr>
              <a:t>Ortodoksni program i 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sr-Cyrl-CS" sz="2400" dirty="0">
                <a:solidFill>
                  <a:schemeClr val="tx1"/>
                </a:solidFill>
              </a:rPr>
              <a:t>Heterodoksni program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13476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6982630" cy="709865"/>
          </a:xfrm>
        </p:spPr>
        <p:txBody>
          <a:bodyPr/>
          <a:lstStyle/>
          <a:p>
            <a:r>
              <a:rPr dirty="0" err="1"/>
              <a:t>Монетарна</a:t>
            </a:r>
            <a:r>
              <a:rPr dirty="0"/>
              <a:t> </a:t>
            </a:r>
            <a:r>
              <a:rPr dirty="0" err="1"/>
              <a:t>теорија</a:t>
            </a:r>
            <a:r>
              <a:rPr dirty="0"/>
              <a:t> </a:t>
            </a:r>
            <a:r>
              <a:rPr dirty="0" err="1"/>
              <a:t>инфлације</a:t>
            </a:r>
            <a:r>
              <a:rPr lang="sr-Cyrl-BA" dirty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077200" cy="4343400"/>
          </a:xfrm>
        </p:spPr>
        <p:txBody>
          <a:bodyPr>
            <a:normAutofit/>
          </a:bodyPr>
          <a:lstStyle/>
          <a:p>
            <a:pPr algn="just"/>
            <a:r>
              <a:rPr sz="2100" b="1" dirty="0" err="1"/>
              <a:t>Главна</a:t>
            </a:r>
            <a:r>
              <a:rPr sz="2100" b="1" dirty="0"/>
              <a:t> </a:t>
            </a:r>
            <a:r>
              <a:rPr sz="2100" b="1" dirty="0" err="1"/>
              <a:t>идеја</a:t>
            </a:r>
            <a:r>
              <a:rPr sz="2100" b="1" dirty="0"/>
              <a:t>: </a:t>
            </a:r>
            <a:r>
              <a:rPr sz="2100" dirty="0" err="1"/>
              <a:t>Инфлација</a:t>
            </a:r>
            <a:r>
              <a:rPr sz="2100" dirty="0"/>
              <a:t> </a:t>
            </a:r>
            <a:r>
              <a:rPr sz="2100" dirty="0" err="1"/>
              <a:t>је</a:t>
            </a:r>
            <a:r>
              <a:rPr sz="2100" dirty="0"/>
              <a:t> </a:t>
            </a:r>
            <a:r>
              <a:rPr sz="2100" dirty="0" err="1"/>
              <a:t>ув</a:t>
            </a:r>
            <a:r>
              <a:rPr lang="sr-Cyrl-BA" sz="2100" dirty="0"/>
              <a:t>иј</a:t>
            </a:r>
            <a:r>
              <a:rPr sz="2100" dirty="0" err="1"/>
              <a:t>ек</a:t>
            </a:r>
            <a:r>
              <a:rPr sz="2100" dirty="0"/>
              <a:t> и </a:t>
            </a:r>
            <a:r>
              <a:rPr sz="2100" dirty="0" err="1"/>
              <a:t>свуда</a:t>
            </a:r>
            <a:r>
              <a:rPr sz="2100" dirty="0"/>
              <a:t> </a:t>
            </a:r>
            <a:r>
              <a:rPr sz="2100" dirty="0" err="1"/>
              <a:t>монетарни</a:t>
            </a:r>
            <a:r>
              <a:rPr sz="2100" dirty="0"/>
              <a:t> </a:t>
            </a:r>
            <a:r>
              <a:rPr sz="2100" dirty="0" err="1"/>
              <a:t>феномен</a:t>
            </a:r>
            <a:r>
              <a:rPr sz="2100" dirty="0"/>
              <a:t> (М. </a:t>
            </a:r>
            <a:r>
              <a:rPr sz="2100" dirty="0" err="1"/>
              <a:t>Фридман</a:t>
            </a:r>
            <a:r>
              <a:rPr sz="2100" dirty="0"/>
              <a:t>).</a:t>
            </a:r>
          </a:p>
          <a:p>
            <a:pPr algn="just"/>
            <a:r>
              <a:rPr sz="2100" b="1" dirty="0" err="1"/>
              <a:t>Узрок</a:t>
            </a:r>
            <a:r>
              <a:rPr sz="2100" b="1" dirty="0"/>
              <a:t>: </a:t>
            </a:r>
            <a:r>
              <a:rPr sz="2100" dirty="0" err="1"/>
              <a:t>Преком</a:t>
            </a:r>
            <a:r>
              <a:rPr lang="sr-Cyrl-BA" sz="2100" dirty="0"/>
              <a:t>ј</a:t>
            </a:r>
            <a:r>
              <a:rPr sz="2100" dirty="0" err="1"/>
              <a:t>ерно</a:t>
            </a:r>
            <a:r>
              <a:rPr sz="2100" dirty="0"/>
              <a:t> </a:t>
            </a:r>
            <a:r>
              <a:rPr sz="2100" dirty="0" err="1"/>
              <a:t>штампање</a:t>
            </a:r>
            <a:r>
              <a:rPr sz="2100" dirty="0"/>
              <a:t> </a:t>
            </a:r>
            <a:r>
              <a:rPr sz="2100" dirty="0" err="1"/>
              <a:t>новца</a:t>
            </a:r>
            <a:r>
              <a:rPr sz="2100" dirty="0"/>
              <a:t> – </a:t>
            </a:r>
            <a:r>
              <a:rPr sz="2100" dirty="0" err="1"/>
              <a:t>количина</a:t>
            </a:r>
            <a:r>
              <a:rPr sz="2100" dirty="0"/>
              <a:t> </a:t>
            </a:r>
            <a:r>
              <a:rPr sz="2100" dirty="0" err="1"/>
              <a:t>новца</a:t>
            </a:r>
            <a:r>
              <a:rPr sz="2100" dirty="0"/>
              <a:t> </a:t>
            </a:r>
            <a:r>
              <a:rPr sz="2100" dirty="0" err="1"/>
              <a:t>расте</a:t>
            </a:r>
            <a:r>
              <a:rPr sz="2100" dirty="0"/>
              <a:t> </a:t>
            </a:r>
            <a:r>
              <a:rPr sz="2100" dirty="0" err="1"/>
              <a:t>брже</a:t>
            </a:r>
            <a:r>
              <a:rPr sz="2100" dirty="0"/>
              <a:t> </a:t>
            </a:r>
            <a:r>
              <a:rPr sz="2100" dirty="0" err="1"/>
              <a:t>од</a:t>
            </a:r>
            <a:r>
              <a:rPr sz="2100" dirty="0"/>
              <a:t> </a:t>
            </a:r>
            <a:r>
              <a:rPr sz="2100" dirty="0" err="1"/>
              <a:t>количине</a:t>
            </a:r>
            <a:r>
              <a:rPr sz="2100" dirty="0"/>
              <a:t> </a:t>
            </a:r>
            <a:r>
              <a:rPr sz="2100" dirty="0" err="1"/>
              <a:t>робе</a:t>
            </a:r>
            <a:r>
              <a:rPr sz="2100" dirty="0"/>
              <a:t>.</a:t>
            </a:r>
            <a:endParaRPr lang="sr-Cyrl-BA" sz="2100" dirty="0"/>
          </a:p>
          <a:p>
            <a:pPr marL="0" indent="0" algn="just">
              <a:buNone/>
            </a:pPr>
            <a:endParaRPr sz="2100" dirty="0"/>
          </a:p>
          <a:p>
            <a:r>
              <a:rPr sz="2100" dirty="0" err="1"/>
              <a:t>Једначина</a:t>
            </a:r>
            <a:r>
              <a:rPr sz="2100" dirty="0"/>
              <a:t>: M × V = P × Y – </a:t>
            </a:r>
            <a:r>
              <a:rPr sz="2100" dirty="0" err="1"/>
              <a:t>када</a:t>
            </a:r>
            <a:r>
              <a:rPr sz="2100" dirty="0"/>
              <a:t> </a:t>
            </a:r>
            <a:r>
              <a:rPr sz="2100" dirty="0" err="1"/>
              <a:t>новчана</a:t>
            </a:r>
            <a:r>
              <a:rPr sz="2100" dirty="0"/>
              <a:t> </a:t>
            </a:r>
            <a:r>
              <a:rPr sz="2100" dirty="0" err="1"/>
              <a:t>маса</a:t>
            </a:r>
            <a:r>
              <a:rPr sz="2100" dirty="0"/>
              <a:t> (M) </a:t>
            </a:r>
            <a:r>
              <a:rPr sz="2100" dirty="0" err="1"/>
              <a:t>расте</a:t>
            </a:r>
            <a:r>
              <a:rPr sz="2100" dirty="0"/>
              <a:t>, а </a:t>
            </a:r>
            <a:r>
              <a:rPr sz="2100" dirty="0" err="1"/>
              <a:t>производња</a:t>
            </a:r>
            <a:r>
              <a:rPr sz="2100" dirty="0"/>
              <a:t> (Y) </a:t>
            </a:r>
            <a:r>
              <a:rPr sz="2100" dirty="0" err="1"/>
              <a:t>стагнира</a:t>
            </a:r>
            <a:r>
              <a:rPr sz="2100" dirty="0"/>
              <a:t>, </a:t>
            </a:r>
            <a:r>
              <a:rPr sz="2100" dirty="0" err="1"/>
              <a:t>расте</a:t>
            </a:r>
            <a:r>
              <a:rPr sz="2100" dirty="0"/>
              <a:t> </a:t>
            </a:r>
            <a:r>
              <a:rPr sz="2100" dirty="0" err="1"/>
              <a:t>ниво</a:t>
            </a:r>
            <a:r>
              <a:rPr sz="2100" dirty="0"/>
              <a:t> ц</a:t>
            </a:r>
            <a:r>
              <a:rPr lang="sr-Cyrl-BA" sz="2100" dirty="0"/>
              <a:t>иј</a:t>
            </a:r>
            <a:r>
              <a:rPr sz="2100" dirty="0" err="1"/>
              <a:t>ена</a:t>
            </a:r>
            <a:r>
              <a:rPr sz="2100" dirty="0"/>
              <a:t> (P).</a:t>
            </a:r>
            <a:endParaRPr lang="sr-Latn-BA" sz="2100" dirty="0"/>
          </a:p>
          <a:p>
            <a:endParaRPr sz="2100" dirty="0"/>
          </a:p>
          <a:p>
            <a:r>
              <a:rPr sz="2100" dirty="0" err="1"/>
              <a:t>Прим</a:t>
            </a:r>
            <a:r>
              <a:rPr lang="sr-Latn-BA" sz="2100" dirty="0"/>
              <a:t>j</a:t>
            </a:r>
            <a:r>
              <a:rPr sz="2100" dirty="0" err="1"/>
              <a:t>ер</a:t>
            </a:r>
            <a:r>
              <a:rPr sz="2100" dirty="0"/>
              <a:t>: </a:t>
            </a:r>
            <a:r>
              <a:rPr sz="2100" dirty="0" err="1"/>
              <a:t>Римско</a:t>
            </a:r>
            <a:r>
              <a:rPr sz="2100" dirty="0"/>
              <a:t> </a:t>
            </a:r>
            <a:r>
              <a:rPr sz="2100" dirty="0" err="1"/>
              <a:t>царство</a:t>
            </a:r>
            <a:r>
              <a:rPr sz="2100" dirty="0"/>
              <a:t> </a:t>
            </a:r>
            <a:r>
              <a:rPr sz="2100" dirty="0" err="1"/>
              <a:t>под</a:t>
            </a:r>
            <a:r>
              <a:rPr sz="2100" dirty="0"/>
              <a:t> </a:t>
            </a:r>
            <a:r>
              <a:rPr sz="2100" dirty="0" err="1"/>
              <a:t>Септимијем</a:t>
            </a:r>
            <a:r>
              <a:rPr sz="2100" dirty="0"/>
              <a:t> </a:t>
            </a:r>
            <a:r>
              <a:rPr sz="2100" dirty="0" err="1"/>
              <a:t>Севером</a:t>
            </a:r>
            <a:r>
              <a:rPr sz="2100" dirty="0"/>
              <a:t>, </a:t>
            </a:r>
            <a:r>
              <a:rPr lang="sr-Cyrl-BA" sz="2100" dirty="0" err="1"/>
              <a:t>Њ</a:t>
            </a:r>
            <a:r>
              <a:rPr sz="2100" dirty="0" err="1"/>
              <a:t>емачка</a:t>
            </a:r>
            <a:r>
              <a:rPr sz="2100" dirty="0"/>
              <a:t> 1923, </a:t>
            </a:r>
            <a:r>
              <a:rPr sz="2100" dirty="0" err="1"/>
              <a:t>Зимбабве</a:t>
            </a:r>
            <a:r>
              <a:rPr sz="2100" dirty="0"/>
              <a:t> 2008.</a:t>
            </a:r>
          </a:p>
        </p:txBody>
      </p:sp>
    </p:spTree>
    <p:extLst>
      <p:ext uri="{BB962C8B-B14F-4D97-AF65-F5344CB8AC3E}">
        <p14:creationId xmlns:p14="http://schemas.microsoft.com/office/powerpoint/2010/main" val="1777301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GRADUALISTIČKI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489200"/>
            <a:ext cx="8229600" cy="3530600"/>
          </a:xfrm>
        </p:spPr>
        <p:txBody>
          <a:bodyPr>
            <a:normAutofit/>
          </a:bodyPr>
          <a:lstStyle/>
          <a:p>
            <a:pPr lvl="0"/>
            <a:r>
              <a:rPr lang="sr-Cyrl-CS" sz="2200" dirty="0"/>
              <a:t>Gradualističkim programom inflacija se</a:t>
            </a:r>
            <a:r>
              <a:rPr lang="en-US" sz="2200" dirty="0"/>
              <a:t> </a:t>
            </a:r>
            <a:r>
              <a:rPr lang="ru-RU" sz="2200" dirty="0"/>
              <a:t>obara postepeno, u dužem vremenskom periodu i, po pravilu, </a:t>
            </a:r>
            <a:r>
              <a:rPr lang="sr-Cyrl-CS" sz="2200" dirty="0"/>
              <a:t>uz niže stabilizacione troškove.</a:t>
            </a:r>
            <a:endParaRPr lang="sr-Latn-BA" sz="2200" dirty="0"/>
          </a:p>
          <a:p>
            <a:pPr lvl="0"/>
            <a:endParaRPr lang="en-US" sz="2200" dirty="0"/>
          </a:p>
          <a:p>
            <a:pPr lvl="0"/>
            <a:r>
              <a:rPr lang="ru-RU" sz="2200" dirty="0"/>
              <a:t>Smatra se da je gradualistički</a:t>
            </a:r>
            <a:r>
              <a:rPr lang="en-US" sz="2200" dirty="0"/>
              <a:t> </a:t>
            </a:r>
            <a:r>
              <a:rPr lang="ru-RU" sz="2200" dirty="0"/>
              <a:t>stabilizacioni program pogodniji za borbu sa inflacijom </a:t>
            </a:r>
            <a:r>
              <a:rPr lang="sr-Cyrl-CS" sz="2200" dirty="0"/>
              <a:t>nižeg intenziteta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727542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09800"/>
            <a:ext cx="883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/>
              <a:t>Čile</a:t>
            </a:r>
            <a:r>
              <a:rPr lang="en-US" sz="1600" dirty="0"/>
              <a:t> je </a:t>
            </a:r>
            <a:r>
              <a:rPr lang="en-US" sz="1600" dirty="0" err="1"/>
              <a:t>početkom</a:t>
            </a:r>
            <a:r>
              <a:rPr lang="en-US" sz="1600" dirty="0"/>
              <a:t> 1990-ih </a:t>
            </a:r>
            <a:r>
              <a:rPr lang="en-US" sz="1600" dirty="0" err="1"/>
              <a:t>implementirao</a:t>
            </a:r>
            <a:r>
              <a:rPr lang="en-US" sz="1600" dirty="0"/>
              <a:t> program </a:t>
            </a:r>
            <a:r>
              <a:rPr lang="en-US" sz="1600" dirty="0" err="1"/>
              <a:t>postepenog</a:t>
            </a:r>
            <a:r>
              <a:rPr lang="en-US" sz="1600" dirty="0"/>
              <a:t> </a:t>
            </a:r>
            <a:r>
              <a:rPr lang="en-US" sz="1600" dirty="0" err="1"/>
              <a:t>stabilizacije</a:t>
            </a:r>
            <a:r>
              <a:rPr lang="en-US" sz="1600" dirty="0"/>
              <a:t>. </a:t>
            </a:r>
            <a:endParaRPr lang="sr-Latn-BA" sz="1600" dirty="0"/>
          </a:p>
          <a:p>
            <a:r>
              <a:rPr lang="en-US" sz="1600" dirty="0" err="1"/>
              <a:t>Inflacija</a:t>
            </a:r>
            <a:r>
              <a:rPr lang="en-US" sz="1600" dirty="0"/>
              <a:t> je </a:t>
            </a:r>
            <a:r>
              <a:rPr lang="en-US" sz="1600" dirty="0" err="1"/>
              <a:t>iznosila</a:t>
            </a:r>
            <a:r>
              <a:rPr lang="en-US" sz="1600" dirty="0"/>
              <a:t> </a:t>
            </a:r>
            <a:r>
              <a:rPr lang="en-US" sz="1600" dirty="0" err="1"/>
              <a:t>oko</a:t>
            </a:r>
            <a:r>
              <a:rPr lang="en-US" sz="1600" dirty="0"/>
              <a:t> 27% (1990. </a:t>
            </a:r>
            <a:r>
              <a:rPr lang="en-US" sz="1600" dirty="0" err="1"/>
              <a:t>godine</a:t>
            </a:r>
            <a:r>
              <a:rPr lang="en-US" sz="1600" dirty="0"/>
              <a:t>), a </a:t>
            </a:r>
            <a:r>
              <a:rPr lang="en-US" sz="1600" dirty="0" err="1"/>
              <a:t>cilj</a:t>
            </a:r>
            <a:r>
              <a:rPr lang="en-US" sz="1600" dirty="0"/>
              <a:t> je bio </a:t>
            </a:r>
            <a:r>
              <a:rPr lang="en-US" sz="1600" dirty="0" err="1"/>
              <a:t>smanjiti</a:t>
            </a:r>
            <a:r>
              <a:rPr lang="en-US" sz="1600" dirty="0"/>
              <a:t> je bez </a:t>
            </a:r>
            <a:r>
              <a:rPr lang="en-US" sz="1600" dirty="0" err="1"/>
              <a:t>izazivanja</a:t>
            </a:r>
            <a:r>
              <a:rPr lang="en-US" sz="1600" dirty="0"/>
              <a:t> </a:t>
            </a:r>
            <a:r>
              <a:rPr lang="en-US" sz="1600" dirty="0" err="1"/>
              <a:t>ekonomske</a:t>
            </a:r>
            <a:r>
              <a:rPr lang="en-US" sz="1600" dirty="0"/>
              <a:t> </a:t>
            </a:r>
            <a:r>
              <a:rPr lang="en-US" sz="1600" dirty="0" err="1"/>
              <a:t>recesije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naglog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zaposlenosti</a:t>
            </a:r>
            <a:r>
              <a:rPr lang="en-US" sz="1600" dirty="0"/>
              <a:t>.</a:t>
            </a:r>
            <a:endParaRPr lang="sr-Latn-BA" sz="1600" dirty="0"/>
          </a:p>
          <a:p>
            <a:endParaRPr lang="sr-Latn-BA" sz="1600" dirty="0"/>
          </a:p>
          <a:p>
            <a:r>
              <a:rPr lang="ru-RU" sz="1600" b="1" dirty="0"/>
              <a:t>🔹 </a:t>
            </a:r>
            <a:r>
              <a:rPr lang="en-US" sz="1600" b="1" dirty="0" err="1"/>
              <a:t>Provedene</a:t>
            </a:r>
            <a:r>
              <a:rPr lang="en-US" sz="1600" b="1" dirty="0"/>
              <a:t> </a:t>
            </a:r>
            <a:r>
              <a:rPr lang="en-US" sz="1600" b="1" dirty="0" err="1"/>
              <a:t>mjere</a:t>
            </a:r>
            <a:r>
              <a:rPr lang="en-US" sz="1600" b="1" dirty="0"/>
              <a:t>:</a:t>
            </a:r>
            <a:endParaRPr lang="sr-Latn-BA" sz="1600" b="1" dirty="0"/>
          </a:p>
          <a:p>
            <a:r>
              <a:rPr lang="sr-Latn-BA" sz="1600" dirty="0"/>
              <a:t>	</a:t>
            </a:r>
            <a:r>
              <a:rPr lang="en-US" sz="1600" dirty="0" err="1"/>
              <a:t>Postepeno</a:t>
            </a:r>
            <a:r>
              <a:rPr lang="en-US" sz="1600" dirty="0"/>
              <a:t> </a:t>
            </a:r>
            <a:r>
              <a:rPr lang="en-US" sz="1600" dirty="0" err="1"/>
              <a:t>smanjenje</a:t>
            </a:r>
            <a:r>
              <a:rPr lang="en-US" sz="1600" dirty="0"/>
              <a:t> </a:t>
            </a:r>
            <a:r>
              <a:rPr lang="en-US" sz="1600" dirty="0" err="1"/>
              <a:t>budžetskog</a:t>
            </a:r>
            <a:r>
              <a:rPr lang="en-US" sz="1600" dirty="0"/>
              <a:t> </a:t>
            </a:r>
            <a:r>
              <a:rPr lang="en-US" sz="1600" dirty="0" err="1"/>
              <a:t>deficita</a:t>
            </a:r>
            <a:r>
              <a:rPr lang="en-US" sz="1600" dirty="0"/>
              <a:t> — </a:t>
            </a:r>
            <a:r>
              <a:rPr lang="en-US" sz="1600" dirty="0" err="1"/>
              <a:t>vlada</a:t>
            </a:r>
            <a:r>
              <a:rPr lang="en-US" sz="1600" dirty="0"/>
              <a:t> </a:t>
            </a:r>
            <a:r>
              <a:rPr lang="en-US" sz="1600" dirty="0" err="1"/>
              <a:t>nije</a:t>
            </a:r>
            <a:r>
              <a:rPr lang="en-US" sz="1600" dirty="0"/>
              <a:t> </a:t>
            </a:r>
            <a:r>
              <a:rPr lang="en-US" sz="1600" dirty="0" err="1"/>
              <a:t>naglo</a:t>
            </a:r>
            <a:r>
              <a:rPr lang="en-US" sz="1600" dirty="0"/>
              <a:t> </a:t>
            </a:r>
            <a:r>
              <a:rPr lang="en-US" sz="1600" dirty="0" err="1"/>
              <a:t>smanjivala</a:t>
            </a:r>
            <a:r>
              <a:rPr lang="en-US" sz="1600" dirty="0"/>
              <a:t> </a:t>
            </a:r>
            <a:r>
              <a:rPr lang="en-US" sz="1600" dirty="0" err="1"/>
              <a:t>javnu</a:t>
            </a:r>
            <a:r>
              <a:rPr lang="en-US" sz="1600" dirty="0"/>
              <a:t> </a:t>
            </a:r>
            <a:r>
              <a:rPr lang="en-US" sz="1600" dirty="0" err="1"/>
              <a:t>potrošnju</a:t>
            </a:r>
            <a:r>
              <a:rPr lang="en-US" sz="1600" dirty="0"/>
              <a:t>, </a:t>
            </a:r>
            <a:r>
              <a:rPr lang="en-US" sz="1600" dirty="0" err="1"/>
              <a:t>već</a:t>
            </a:r>
            <a:r>
              <a:rPr lang="en-US" sz="1600" dirty="0"/>
              <a:t> je to </a:t>
            </a:r>
            <a:r>
              <a:rPr lang="en-US" sz="1600" dirty="0" err="1"/>
              <a:t>činila</a:t>
            </a:r>
            <a:r>
              <a:rPr lang="en-US" sz="1600" dirty="0"/>
              <a:t> u </a:t>
            </a:r>
            <a:r>
              <a:rPr lang="en-US" sz="1600" dirty="0" err="1"/>
              <a:t>fazama</a:t>
            </a:r>
            <a:r>
              <a:rPr lang="en-US" sz="1600" dirty="0"/>
              <a:t>.</a:t>
            </a:r>
            <a:endParaRPr lang="sr-Latn-BA" sz="1600" dirty="0"/>
          </a:p>
          <a:p>
            <a:r>
              <a:rPr lang="sr-Latn-BA" sz="1600" dirty="0"/>
              <a:t>	</a:t>
            </a:r>
            <a:r>
              <a:rPr lang="en-US" sz="1600" dirty="0" err="1"/>
              <a:t>Kontrolisano</a:t>
            </a:r>
            <a:r>
              <a:rPr lang="en-US" sz="1600" dirty="0"/>
              <a:t> </a:t>
            </a:r>
            <a:r>
              <a:rPr lang="en-US" sz="1600" dirty="0" err="1"/>
              <a:t>povećanje</a:t>
            </a:r>
            <a:r>
              <a:rPr lang="en-US" sz="1600" dirty="0"/>
              <a:t> </a:t>
            </a:r>
            <a:r>
              <a:rPr lang="en-US" sz="1600" dirty="0" err="1"/>
              <a:t>kamatnih</a:t>
            </a:r>
            <a:r>
              <a:rPr lang="en-US" sz="1600" dirty="0"/>
              <a:t> </a:t>
            </a:r>
            <a:r>
              <a:rPr lang="en-US" sz="1600" dirty="0" err="1"/>
              <a:t>stopa</a:t>
            </a:r>
            <a:r>
              <a:rPr lang="en-US" sz="1600" dirty="0"/>
              <a:t> — </a:t>
            </a:r>
            <a:r>
              <a:rPr lang="en-US" sz="1600" dirty="0" err="1"/>
              <a:t>kako</a:t>
            </a:r>
            <a:r>
              <a:rPr lang="en-US" sz="1600" dirty="0"/>
              <a:t> bi se </a:t>
            </a:r>
            <a:r>
              <a:rPr lang="en-US" sz="1600" dirty="0" err="1"/>
              <a:t>obuzdala</a:t>
            </a:r>
            <a:r>
              <a:rPr lang="en-US" sz="1600" dirty="0"/>
              <a:t> </a:t>
            </a:r>
            <a:r>
              <a:rPr lang="en-US" sz="1600" dirty="0" err="1"/>
              <a:t>potrošnja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krediti</a:t>
            </a:r>
            <a:r>
              <a:rPr lang="en-US" sz="1600" dirty="0"/>
              <a:t>, </a:t>
            </a:r>
            <a:r>
              <a:rPr lang="en-US" sz="1600" dirty="0" err="1"/>
              <a:t>ali</a:t>
            </a:r>
            <a:r>
              <a:rPr lang="en-US" sz="1600" dirty="0"/>
              <a:t> bez </a:t>
            </a:r>
            <a:r>
              <a:rPr lang="en-US" sz="1600" dirty="0" err="1"/>
              <a:t>šokiranja</a:t>
            </a:r>
            <a:r>
              <a:rPr lang="en-US" sz="1600" dirty="0"/>
              <a:t> </a:t>
            </a:r>
            <a:r>
              <a:rPr lang="en-US" sz="1600" dirty="0" err="1"/>
              <a:t>ekonomije</a:t>
            </a:r>
            <a:r>
              <a:rPr lang="en-US" sz="1600" dirty="0"/>
              <a:t>.</a:t>
            </a:r>
            <a:endParaRPr lang="sr-Latn-BA" sz="1600" dirty="0"/>
          </a:p>
          <a:p>
            <a:r>
              <a:rPr lang="sr-Latn-BA" sz="1600" dirty="0"/>
              <a:t>	</a:t>
            </a:r>
            <a:r>
              <a:rPr lang="en-US" sz="1600" dirty="0" err="1"/>
              <a:t>Postepena</a:t>
            </a:r>
            <a:r>
              <a:rPr lang="en-US" sz="1600" dirty="0"/>
              <a:t> </a:t>
            </a:r>
            <a:r>
              <a:rPr lang="en-US" sz="1600" dirty="0" err="1"/>
              <a:t>liberalizacija</a:t>
            </a:r>
            <a:r>
              <a:rPr lang="en-US" sz="1600" dirty="0"/>
              <a:t> </a:t>
            </a:r>
            <a:r>
              <a:rPr lang="en-US" sz="1600" dirty="0" err="1"/>
              <a:t>kursa</a:t>
            </a:r>
            <a:r>
              <a:rPr lang="en-US" sz="1600" dirty="0"/>
              <a:t> </a:t>
            </a:r>
            <a:r>
              <a:rPr lang="en-US" sz="1600" dirty="0" err="1"/>
              <a:t>pezosa</a:t>
            </a:r>
            <a:r>
              <a:rPr lang="en-US" sz="1600" dirty="0"/>
              <a:t> — </a:t>
            </a:r>
            <a:r>
              <a:rPr lang="en-US" sz="1600" dirty="0" err="1"/>
              <a:t>kurs</a:t>
            </a:r>
            <a:r>
              <a:rPr lang="en-US" sz="1600" dirty="0"/>
              <a:t> je </a:t>
            </a:r>
            <a:r>
              <a:rPr lang="en-US" sz="1600" dirty="0" err="1"/>
              <a:t>polako</a:t>
            </a:r>
            <a:r>
              <a:rPr lang="en-US" sz="1600" dirty="0"/>
              <a:t> </a:t>
            </a:r>
            <a:r>
              <a:rPr lang="en-US" sz="1600" dirty="0" err="1"/>
              <a:t>približavan</a:t>
            </a:r>
            <a:r>
              <a:rPr lang="en-US" sz="1600" dirty="0"/>
              <a:t> </a:t>
            </a:r>
            <a:r>
              <a:rPr lang="en-US" sz="1600" dirty="0" err="1"/>
              <a:t>tržišnom</a:t>
            </a:r>
            <a:r>
              <a:rPr lang="en-US" sz="1600" dirty="0"/>
              <a:t> </a:t>
            </a:r>
            <a:r>
              <a:rPr lang="en-US" sz="1600" dirty="0" err="1"/>
              <a:t>nivou</a:t>
            </a:r>
            <a:r>
              <a:rPr lang="en-US" sz="1600" dirty="0"/>
              <a:t>, </a:t>
            </a:r>
            <a:r>
              <a:rPr lang="en-US" sz="1600" dirty="0" err="1"/>
              <a:t>kako</a:t>
            </a:r>
            <a:r>
              <a:rPr lang="en-US" sz="1600" dirty="0"/>
              <a:t> bi se </a:t>
            </a:r>
            <a:r>
              <a:rPr lang="en-US" sz="1600" dirty="0" err="1"/>
              <a:t>izbjegao</a:t>
            </a:r>
            <a:r>
              <a:rPr lang="en-US" sz="1600" dirty="0"/>
              <a:t> </a:t>
            </a:r>
            <a:r>
              <a:rPr lang="en-US" sz="1600" dirty="0" err="1"/>
              <a:t>nagli</a:t>
            </a:r>
            <a:r>
              <a:rPr lang="en-US" sz="1600" dirty="0"/>
              <a:t> pad </a:t>
            </a:r>
            <a:r>
              <a:rPr lang="en-US" sz="1600" dirty="0" err="1"/>
              <a:t>izvoza</a:t>
            </a:r>
            <a:r>
              <a:rPr lang="en-US" sz="1600" dirty="0"/>
              <a:t>.</a:t>
            </a:r>
            <a:endParaRPr lang="sr-Latn-BA" sz="1600" dirty="0"/>
          </a:p>
          <a:p>
            <a:r>
              <a:rPr lang="sr-Latn-BA" sz="1600" dirty="0"/>
              <a:t>	</a:t>
            </a:r>
            <a:r>
              <a:rPr lang="en-US" sz="1600" dirty="0" err="1"/>
              <a:t>Jačanje</a:t>
            </a:r>
            <a:r>
              <a:rPr lang="en-US" sz="1600" dirty="0"/>
              <a:t> </a:t>
            </a:r>
            <a:r>
              <a:rPr lang="en-US" sz="1600" dirty="0" err="1"/>
              <a:t>institucija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nezavisnosti</a:t>
            </a:r>
            <a:r>
              <a:rPr lang="en-US" sz="1600" dirty="0"/>
              <a:t> </a:t>
            </a:r>
            <a:r>
              <a:rPr lang="en-US" sz="1600" dirty="0" err="1"/>
              <a:t>centralne</a:t>
            </a:r>
            <a:r>
              <a:rPr lang="en-US" sz="1600" dirty="0"/>
              <a:t> </a:t>
            </a:r>
            <a:r>
              <a:rPr lang="en-US" sz="1600" dirty="0" err="1"/>
              <a:t>banke</a:t>
            </a:r>
            <a:r>
              <a:rPr lang="en-US" sz="1600" dirty="0"/>
              <a:t>, </a:t>
            </a:r>
            <a:r>
              <a:rPr lang="en-US" sz="1600" dirty="0" err="1"/>
              <a:t>kojoj</a:t>
            </a:r>
            <a:r>
              <a:rPr lang="en-US" sz="1600" dirty="0"/>
              <a:t> je </a:t>
            </a:r>
            <a:r>
              <a:rPr lang="en-US" sz="1600" dirty="0" err="1"/>
              <a:t>postepeno</a:t>
            </a:r>
            <a:r>
              <a:rPr lang="en-US" sz="1600" dirty="0"/>
              <a:t> </a:t>
            </a:r>
            <a:r>
              <a:rPr lang="en-US" sz="1600" dirty="0" err="1"/>
              <a:t>dat</a:t>
            </a:r>
            <a:r>
              <a:rPr lang="en-US" sz="1600" dirty="0"/>
              <a:t> </a:t>
            </a:r>
            <a:r>
              <a:rPr lang="en-US" sz="1600" dirty="0" err="1"/>
              <a:t>mandat</a:t>
            </a:r>
            <a:r>
              <a:rPr lang="en-US" sz="1600" dirty="0"/>
              <a:t> da </a:t>
            </a:r>
            <a:r>
              <a:rPr lang="en-US" sz="1600" dirty="0" err="1"/>
              <a:t>održava</a:t>
            </a:r>
            <a:r>
              <a:rPr lang="en-US" sz="1600" dirty="0"/>
              <a:t> </a:t>
            </a:r>
            <a:r>
              <a:rPr lang="en-US" sz="1600" dirty="0" err="1"/>
              <a:t>nisku</a:t>
            </a:r>
            <a:r>
              <a:rPr lang="en-US" sz="1600" dirty="0"/>
              <a:t> </a:t>
            </a:r>
            <a:r>
              <a:rPr lang="en-US" sz="1600" dirty="0" err="1"/>
              <a:t>inflaciju</a:t>
            </a:r>
            <a:r>
              <a:rPr lang="en-US" sz="1600" dirty="0"/>
              <a:t>.</a:t>
            </a:r>
            <a:endParaRPr lang="sr-Latn-BA" sz="1600" dirty="0"/>
          </a:p>
          <a:p>
            <a:endParaRPr lang="sr-Latn-BA" sz="1600" dirty="0"/>
          </a:p>
          <a:p>
            <a:r>
              <a:rPr lang="ru-RU" sz="1600" dirty="0"/>
              <a:t> </a:t>
            </a:r>
            <a:r>
              <a:rPr lang="ru-RU" sz="1600" b="1" dirty="0"/>
              <a:t>🔹 </a:t>
            </a:r>
            <a:r>
              <a:rPr lang="en-US" sz="1600" b="1" dirty="0" err="1"/>
              <a:t>Rezultat</a:t>
            </a:r>
            <a:r>
              <a:rPr lang="en-US" sz="1600" b="1" dirty="0"/>
              <a:t>:</a:t>
            </a:r>
            <a:endParaRPr lang="sr-Latn-BA" sz="1600" b="1" dirty="0"/>
          </a:p>
          <a:p>
            <a:r>
              <a:rPr lang="sr-Latn-BA" sz="1600" dirty="0"/>
              <a:t>I	</a:t>
            </a:r>
            <a:r>
              <a:rPr lang="en-US" sz="1600" dirty="0" err="1"/>
              <a:t>nflacija</a:t>
            </a:r>
            <a:r>
              <a:rPr lang="en-US" sz="1600" dirty="0"/>
              <a:t> se </a:t>
            </a:r>
            <a:r>
              <a:rPr lang="en-US" sz="1600" dirty="0" err="1"/>
              <a:t>postepeno</a:t>
            </a:r>
            <a:r>
              <a:rPr lang="en-US" sz="1600" dirty="0"/>
              <a:t> </a:t>
            </a:r>
            <a:r>
              <a:rPr lang="en-US" sz="1600" dirty="0" err="1"/>
              <a:t>smanjivala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27% (1990.) </a:t>
            </a:r>
            <a:r>
              <a:rPr lang="en-US" sz="1600" dirty="0" err="1"/>
              <a:t>na</a:t>
            </a:r>
            <a:r>
              <a:rPr lang="en-US" sz="1600" dirty="0"/>
              <a:t> 2,3% (1999.),bez </a:t>
            </a:r>
            <a:r>
              <a:rPr lang="en-US" sz="1600" dirty="0" err="1"/>
              <a:t>ozbiljne</a:t>
            </a:r>
            <a:r>
              <a:rPr lang="en-US" sz="1600" dirty="0"/>
              <a:t> </a:t>
            </a:r>
            <a:r>
              <a:rPr lang="en-US" sz="1600" dirty="0" err="1"/>
              <a:t>recesije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velikog</a:t>
            </a:r>
            <a:r>
              <a:rPr lang="en-US" sz="1600" dirty="0"/>
              <a:t> </a:t>
            </a:r>
            <a:r>
              <a:rPr lang="en-US" sz="1600" dirty="0" err="1"/>
              <a:t>povećanja</a:t>
            </a:r>
            <a:r>
              <a:rPr lang="en-US" sz="1600" dirty="0"/>
              <a:t> </a:t>
            </a:r>
            <a:r>
              <a:rPr lang="en-US" sz="1600" dirty="0" err="1"/>
              <a:t>nezaposlenosti</a:t>
            </a:r>
            <a:r>
              <a:rPr lang="en-US" sz="1600" dirty="0"/>
              <a:t>.</a:t>
            </a:r>
            <a:endParaRPr lang="sr-Latn-BA" sz="1600" dirty="0"/>
          </a:p>
          <a:p>
            <a:r>
              <a:rPr lang="sr-Latn-BA" sz="1600" dirty="0"/>
              <a:t>	</a:t>
            </a:r>
            <a:r>
              <a:rPr lang="en-US" sz="1600" dirty="0" err="1"/>
              <a:t>Čile</a:t>
            </a:r>
            <a:r>
              <a:rPr lang="en-US" sz="1600" dirty="0"/>
              <a:t> je </a:t>
            </a:r>
            <a:r>
              <a:rPr lang="en-US" sz="1600" dirty="0" err="1"/>
              <a:t>tokom</a:t>
            </a:r>
            <a:r>
              <a:rPr lang="en-US" sz="1600" dirty="0"/>
              <a:t> </a:t>
            </a:r>
            <a:r>
              <a:rPr lang="en-US" sz="1600" dirty="0" err="1"/>
              <a:t>ovog</a:t>
            </a:r>
            <a:r>
              <a:rPr lang="en-US" sz="1600" dirty="0"/>
              <a:t> </a:t>
            </a:r>
            <a:r>
              <a:rPr lang="en-US" sz="1600" dirty="0" err="1"/>
              <a:t>perioda</a:t>
            </a:r>
            <a:r>
              <a:rPr lang="en-US" sz="1600" dirty="0"/>
              <a:t> </a:t>
            </a:r>
            <a:r>
              <a:rPr lang="en-US" sz="1600" dirty="0" err="1"/>
              <a:t>održao</a:t>
            </a:r>
            <a:r>
              <a:rPr lang="en-US" sz="1600" dirty="0"/>
              <a:t> </a:t>
            </a:r>
            <a:r>
              <a:rPr lang="en-US" sz="1600" dirty="0" err="1"/>
              <a:t>visok</a:t>
            </a:r>
            <a:r>
              <a:rPr lang="en-US" sz="1600" dirty="0"/>
              <a:t> </a:t>
            </a:r>
            <a:r>
              <a:rPr lang="en-US" sz="1600" dirty="0" err="1"/>
              <a:t>ekonomski</a:t>
            </a:r>
            <a:r>
              <a:rPr lang="en-US" sz="1600" dirty="0"/>
              <a:t> </a:t>
            </a:r>
            <a:r>
              <a:rPr lang="en-US" sz="1600" dirty="0" err="1"/>
              <a:t>rast</a:t>
            </a:r>
            <a:r>
              <a:rPr lang="en-US" sz="1600" dirty="0"/>
              <a:t> (5–7% </a:t>
            </a:r>
            <a:r>
              <a:rPr lang="en-US" sz="1600" dirty="0" err="1"/>
              <a:t>godišnje</a:t>
            </a:r>
            <a:r>
              <a:rPr lang="en-US" sz="1600" dirty="0"/>
              <a:t>).</a:t>
            </a:r>
            <a:endParaRPr lang="ru-RU" sz="1600" dirty="0"/>
          </a:p>
        </p:txBody>
      </p:sp>
      <p:sp>
        <p:nvSpPr>
          <p:cNvPr id="5" name="Rectangle 4"/>
          <p:cNvSpPr/>
          <p:nvPr/>
        </p:nvSpPr>
        <p:spPr>
          <a:xfrm>
            <a:off x="1905000" y="838200"/>
            <a:ext cx="518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Primjer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b="1" dirty="0" err="1">
                <a:solidFill>
                  <a:schemeClr val="bg1"/>
                </a:solidFill>
              </a:rPr>
              <a:t>Čile</a:t>
            </a:r>
            <a:r>
              <a:rPr lang="en-US" b="1" dirty="0">
                <a:solidFill>
                  <a:schemeClr val="bg1"/>
                </a:solidFill>
              </a:rPr>
              <a:t> - </a:t>
            </a:r>
            <a:r>
              <a:rPr lang="en-US" b="1" dirty="0" err="1">
                <a:solidFill>
                  <a:schemeClr val="bg1"/>
                </a:solidFill>
              </a:rPr>
              <a:t>postepena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stabilizacija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inflacije</a:t>
            </a:r>
            <a:r>
              <a:rPr lang="en-US" b="1" dirty="0">
                <a:solidFill>
                  <a:schemeClr val="bg1"/>
                </a:solidFill>
              </a:rPr>
              <a:t> (1990–2000)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702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5970" y="838200"/>
            <a:ext cx="6343672" cy="798763"/>
          </a:xfrm>
        </p:spPr>
        <p:txBody>
          <a:bodyPr/>
          <a:lstStyle/>
          <a:p>
            <a:pPr algn="ctr"/>
            <a:r>
              <a:rPr lang="en-US" dirty="0"/>
              <a:t>P</a:t>
            </a:r>
            <a:r>
              <a:rPr lang="sr-Latn-ME" dirty="0"/>
              <a:t>ROGRAM ŠOK TERAPIJE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153400" cy="3530600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S druge strane, šok terapija se primenjuje sa cilјem brzog slamanja inflacije, odnosno</a:t>
            </a:r>
            <a:r>
              <a:rPr lang="en-US" sz="2000" dirty="0"/>
              <a:t> </a:t>
            </a:r>
            <a:r>
              <a:rPr lang="ru-RU" sz="2000" dirty="0"/>
              <a:t>trenutne dezinflacije za što se, po pravilu, moraju plat</a:t>
            </a:r>
            <a:r>
              <a:rPr lang="sr-Latn-BA" sz="2000" dirty="0"/>
              <a:t>iti</a:t>
            </a:r>
            <a:r>
              <a:rPr lang="ru-RU" sz="2000" dirty="0"/>
              <a:t> </a:t>
            </a:r>
            <a:r>
              <a:rPr lang="sr-Cyrl-CS" sz="2000" dirty="0"/>
              <a:t>viši stabilizacioni troškovi.</a:t>
            </a:r>
            <a:endParaRPr lang="en-US" sz="2000" dirty="0"/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P</a:t>
            </a:r>
            <a:r>
              <a:rPr lang="ru-RU" sz="2000" dirty="0"/>
              <a:t>rogram šok terapije </a:t>
            </a:r>
            <a:r>
              <a:rPr lang="sr-Latn-ME" sz="2000" dirty="0"/>
              <a:t>primjenjuje se </a:t>
            </a:r>
            <a:r>
              <a:rPr lang="ru-RU" sz="2000" dirty="0"/>
              <a:t>za eliminisanje visokih inflacija, a naročito hiperinflacija.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99691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7287430" cy="709865"/>
          </a:xfrm>
        </p:spPr>
        <p:txBody>
          <a:bodyPr/>
          <a:lstStyle/>
          <a:p>
            <a:r>
              <a:rPr lang="sr-Latn-BA" sz="2500" dirty="0"/>
              <a:t>Primjer šok terapije: </a:t>
            </a:r>
            <a:r>
              <a:rPr lang="en-US" sz="2500" dirty="0" err="1"/>
              <a:t>Poljska</a:t>
            </a:r>
            <a:r>
              <a:rPr lang="en-US" sz="2500" dirty="0"/>
              <a:t> </a:t>
            </a:r>
            <a:r>
              <a:rPr lang="sr-Latn-BA" sz="2500" dirty="0"/>
              <a:t>-</a:t>
            </a:r>
            <a:r>
              <a:rPr lang="en-US" sz="2500" dirty="0"/>
              <a:t> „</a:t>
            </a:r>
            <a:r>
              <a:rPr lang="en-US" sz="2500" dirty="0" err="1"/>
              <a:t>Balcerovićev</a:t>
            </a:r>
            <a:r>
              <a:rPr lang="en-US" sz="2500" dirty="0"/>
              <a:t> program“ (1990)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0"/>
            <a:ext cx="8763000" cy="4419600"/>
          </a:xfrm>
        </p:spPr>
        <p:txBody>
          <a:bodyPr>
            <a:normAutofit/>
          </a:bodyPr>
          <a:lstStyle/>
          <a:p>
            <a:r>
              <a:rPr lang="en-US" dirty="0" err="1"/>
              <a:t>Poljska</a:t>
            </a:r>
            <a:r>
              <a:rPr lang="en-US" dirty="0"/>
              <a:t> je </a:t>
            </a:r>
            <a:r>
              <a:rPr lang="en-US" dirty="0" err="1"/>
              <a:t>početkom</a:t>
            </a:r>
            <a:r>
              <a:rPr lang="en-US" dirty="0"/>
              <a:t> 1990-ih </a:t>
            </a:r>
            <a:r>
              <a:rPr lang="en-US" dirty="0" err="1"/>
              <a:t>doživjela</a:t>
            </a:r>
            <a:r>
              <a:rPr lang="en-US" dirty="0"/>
              <a:t> </a:t>
            </a:r>
            <a:r>
              <a:rPr lang="en-US" dirty="0" err="1"/>
              <a:t>hiperinflaciju</a:t>
            </a:r>
            <a:r>
              <a:rPr lang="en-US" dirty="0"/>
              <a:t> od </a:t>
            </a:r>
            <a:r>
              <a:rPr lang="en-US" dirty="0" err="1"/>
              <a:t>preko</a:t>
            </a:r>
            <a:r>
              <a:rPr lang="en-US" dirty="0"/>
              <a:t> 600%. </a:t>
            </a:r>
            <a:endParaRPr lang="sr-Latn-BA" dirty="0"/>
          </a:p>
          <a:p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/>
              <a:t>ekonomiste</a:t>
            </a:r>
            <a:r>
              <a:rPr lang="en-US" dirty="0"/>
              <a:t> </a:t>
            </a:r>
            <a:r>
              <a:rPr lang="en-US" dirty="0" err="1"/>
              <a:t>Leszeka</a:t>
            </a:r>
            <a:r>
              <a:rPr lang="en-US" dirty="0"/>
              <a:t> </a:t>
            </a:r>
            <a:r>
              <a:rPr lang="en-US" dirty="0" err="1"/>
              <a:t>Balcerovića</a:t>
            </a:r>
            <a:r>
              <a:rPr lang="en-US" dirty="0"/>
              <a:t> </a:t>
            </a:r>
            <a:r>
              <a:rPr lang="en-US" dirty="0" err="1"/>
              <a:t>implementirala</a:t>
            </a:r>
            <a:r>
              <a:rPr lang="en-US" dirty="0"/>
              <a:t> je program </a:t>
            </a:r>
            <a:r>
              <a:rPr lang="en-US" dirty="0" err="1"/>
              <a:t>šok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: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oštro</a:t>
            </a:r>
            <a:r>
              <a:rPr lang="en-US" dirty="0"/>
              <a:t> </a:t>
            </a:r>
            <a:r>
              <a:rPr lang="en-US" dirty="0" err="1"/>
              <a:t>liberalizovane</a:t>
            </a:r>
            <a:r>
              <a:rPr lang="en-US" dirty="0"/>
              <a:t>,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subvencije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smanjene</a:t>
            </a:r>
            <a:r>
              <a:rPr lang="en-US" dirty="0"/>
              <a:t>, </a:t>
            </a:r>
            <a:r>
              <a:rPr lang="en-US" dirty="0" err="1"/>
              <a:t>kurs</a:t>
            </a:r>
            <a:r>
              <a:rPr lang="en-US" dirty="0"/>
              <a:t> </a:t>
            </a:r>
            <a:r>
              <a:rPr lang="en-US" dirty="0" err="1"/>
              <a:t>zlota</a:t>
            </a:r>
            <a:r>
              <a:rPr lang="en-US" dirty="0"/>
              <a:t> je </a:t>
            </a:r>
            <a:r>
              <a:rPr lang="en-US" dirty="0" err="1"/>
              <a:t>fiksiran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uvedena</a:t>
            </a:r>
            <a:r>
              <a:rPr lang="en-US" dirty="0"/>
              <a:t> je </a:t>
            </a:r>
            <a:r>
              <a:rPr lang="en-US" dirty="0" err="1"/>
              <a:t>stroga</a:t>
            </a:r>
            <a:r>
              <a:rPr lang="en-US" dirty="0"/>
              <a:t> 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.📉 </a:t>
            </a: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r>
              <a:rPr lang="en-US" b="1" dirty="0" err="1"/>
              <a:t>Rezultati</a:t>
            </a:r>
            <a:r>
              <a:rPr lang="en-US" dirty="0"/>
              <a:t>:</a:t>
            </a:r>
            <a:endParaRPr lang="sr-Latn-BA" dirty="0"/>
          </a:p>
          <a:p>
            <a:pPr lvl="1"/>
            <a:r>
              <a:rPr lang="en-US" dirty="0" err="1"/>
              <a:t>Inflacija</a:t>
            </a:r>
            <a:r>
              <a:rPr lang="en-US" dirty="0"/>
              <a:t> je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smanjena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70% u </a:t>
            </a:r>
            <a:r>
              <a:rPr lang="en-US" dirty="0" err="1"/>
              <a:t>roku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en-US" dirty="0"/>
              <a:t> dana.</a:t>
            </a:r>
            <a:endParaRPr lang="sr-Latn-BA" dirty="0"/>
          </a:p>
          <a:p>
            <a:pPr lvl="1"/>
            <a:r>
              <a:rPr lang="en-US" dirty="0" err="1"/>
              <a:t>Ekonomija</a:t>
            </a:r>
            <a:r>
              <a:rPr lang="en-US" dirty="0"/>
              <a:t> se </a:t>
            </a:r>
            <a:r>
              <a:rPr lang="en-US" dirty="0" err="1"/>
              <a:t>stabilizovala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proizvodnja</a:t>
            </a:r>
            <a:r>
              <a:rPr lang="en-US" dirty="0"/>
              <a:t> </a:t>
            </a:r>
            <a:r>
              <a:rPr lang="en-US" dirty="0" err="1"/>
              <a:t>pala</a:t>
            </a:r>
            <a:r>
              <a:rPr lang="en-US" dirty="0"/>
              <a:t>, a </a:t>
            </a:r>
            <a:r>
              <a:rPr lang="en-US" dirty="0" err="1"/>
              <a:t>nezaposlenost</a:t>
            </a:r>
            <a:r>
              <a:rPr lang="en-US" dirty="0"/>
              <a:t> </a:t>
            </a:r>
            <a:r>
              <a:rPr lang="en-US" dirty="0" err="1"/>
              <a:t>porasla</a:t>
            </a:r>
            <a:r>
              <a:rPr lang="en-US" dirty="0"/>
              <a:t>.</a:t>
            </a:r>
            <a:endParaRPr lang="sr-Latn-BA" dirty="0"/>
          </a:p>
          <a:p>
            <a:pPr marL="402336" lvl="1" indent="0">
              <a:buNone/>
            </a:pPr>
            <a:endParaRPr lang="sr-Latn-BA" dirty="0"/>
          </a:p>
          <a:p>
            <a:pPr marL="402336" lvl="1" indent="0">
              <a:buNone/>
            </a:pPr>
            <a:r>
              <a:rPr lang="en-US" sz="1800" b="1" dirty="0" err="1"/>
              <a:t>Zaključak</a:t>
            </a:r>
            <a:r>
              <a:rPr lang="en-US" sz="1800" b="1" dirty="0"/>
              <a:t>:</a:t>
            </a:r>
            <a:endParaRPr lang="sr-Latn-BA" sz="1800" b="1" dirty="0"/>
          </a:p>
          <a:p>
            <a:pPr marL="402336" lvl="1" indent="0">
              <a:buNone/>
            </a:pPr>
            <a:r>
              <a:rPr lang="en-US" sz="1800" dirty="0"/>
              <a:t>Program je </a:t>
            </a:r>
            <a:r>
              <a:rPr lang="en-US" sz="1800" dirty="0" err="1"/>
              <a:t>uspješno</a:t>
            </a:r>
            <a:r>
              <a:rPr lang="en-US" sz="1800" dirty="0"/>
              <a:t> </a:t>
            </a:r>
            <a:r>
              <a:rPr lang="en-US" sz="1800" dirty="0" err="1"/>
              <a:t>zaustavio</a:t>
            </a:r>
            <a:r>
              <a:rPr lang="en-US" sz="1800" dirty="0"/>
              <a:t> </a:t>
            </a:r>
            <a:r>
              <a:rPr lang="en-US" sz="1800" dirty="0" err="1"/>
              <a:t>inflaciju</a:t>
            </a:r>
            <a:r>
              <a:rPr lang="en-US" sz="1800" dirty="0"/>
              <a:t>, </a:t>
            </a:r>
            <a:r>
              <a:rPr lang="en-US" sz="1800" dirty="0" err="1"/>
              <a:t>ali</a:t>
            </a:r>
            <a:r>
              <a:rPr lang="en-US" sz="1800" dirty="0"/>
              <a:t> </a:t>
            </a:r>
            <a:r>
              <a:rPr lang="en-US" sz="1800" dirty="0" err="1"/>
              <a:t>po</a:t>
            </a:r>
            <a:r>
              <a:rPr lang="en-US" sz="1800" dirty="0"/>
              <a:t> </a:t>
            </a:r>
            <a:r>
              <a:rPr lang="en-US" sz="1800" dirty="0" err="1"/>
              <a:t>cijenu</a:t>
            </a:r>
            <a:r>
              <a:rPr lang="en-US" sz="1800" dirty="0"/>
              <a:t> </a:t>
            </a:r>
            <a:r>
              <a:rPr lang="en-US" sz="1800" dirty="0" err="1"/>
              <a:t>visokih</a:t>
            </a:r>
            <a:r>
              <a:rPr lang="en-US" sz="1800" dirty="0"/>
              <a:t> </a:t>
            </a:r>
            <a:r>
              <a:rPr lang="en-US" sz="1800" dirty="0" err="1"/>
              <a:t>kratkoročnih</a:t>
            </a:r>
            <a:r>
              <a:rPr lang="en-US" sz="1800" dirty="0"/>
              <a:t> </a:t>
            </a:r>
            <a:r>
              <a:rPr lang="en-US" sz="1800" dirty="0" err="1"/>
              <a:t>društvenih</a:t>
            </a:r>
            <a:r>
              <a:rPr lang="en-US" sz="1800" dirty="0"/>
              <a:t> </a:t>
            </a:r>
            <a:r>
              <a:rPr lang="en-US" sz="1800" dirty="0" err="1"/>
              <a:t>troškova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9652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7217"/>
              </p:ext>
            </p:extLst>
          </p:nvPr>
        </p:nvGraphicFramePr>
        <p:xfrm>
          <a:off x="76200" y="76200"/>
          <a:ext cx="8915400" cy="670560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122590533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771208859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846435335"/>
                    </a:ext>
                  </a:extLst>
                </a:gridCol>
              </a:tblGrid>
              <a:tr h="251528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 dirty="0">
                          <a:solidFill>
                            <a:schemeClr val="bg1"/>
                          </a:solidFill>
                        </a:rPr>
                        <a:t>Карактеристика</a:t>
                      </a:r>
                    </a:p>
                  </a:txBody>
                  <a:tcPr marL="19724" marR="19724" marT="9862" marB="986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 dirty="0">
                          <a:solidFill>
                            <a:schemeClr val="bg1"/>
                          </a:solidFill>
                        </a:rPr>
                        <a:t>Шок терапија</a:t>
                      </a:r>
                    </a:p>
                  </a:txBody>
                  <a:tcPr marL="19724" marR="19724" marT="9862" marB="986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 dirty="0">
                          <a:solidFill>
                            <a:schemeClr val="bg1"/>
                          </a:solidFill>
                        </a:rPr>
                        <a:t>Градзуалистички програм</a:t>
                      </a:r>
                    </a:p>
                  </a:txBody>
                  <a:tcPr marL="19724" marR="19724" marT="9862" marB="9862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179036"/>
                  </a:ext>
                </a:extLst>
              </a:tr>
              <a:tr h="935256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Основни приступ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Нагло и свеобухватно спровођење мјера ради брзог обарања инфлације.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Постепено спровођење мјера током дужег периода, уз постепено снижавање инфлације.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4106212746"/>
                  </a:ext>
                </a:extLst>
              </a:tr>
              <a:tr h="476897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Вријеме спровођења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Кратак рок (неколико мјесеци до годину дана).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Дужи рок (више година).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3039061857"/>
                  </a:ext>
                </a:extLst>
              </a:tr>
              <a:tr h="476897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Инфлација на почетку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Висока или хиперинфлација.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Умјерена или средњег интензитета.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1268114466"/>
                  </a:ext>
                </a:extLst>
              </a:tr>
              <a:tr h="1393614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Основне мјере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Нагла либерализација цијена и трговине, резање буџетских трошкова, фиксирање курса, рестриктивна монетарна политика.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Постепено смањење дефицита, контролисано смањење новчане масе, флексибилна политика дохотка и курса.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3686909381"/>
                  </a:ext>
                </a:extLst>
              </a:tr>
              <a:tr h="476897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Ефекат на инфлацију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Брз пад инфлације у кратком року.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Постепен пад инфлације током више година.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4091371858"/>
                  </a:ext>
                </a:extLst>
              </a:tr>
              <a:tr h="476897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Ефекат на економски раст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Краткорочна рецесија и пад производње.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Задржавање економског раста, мањи шокови.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1737665301"/>
                  </a:ext>
                </a:extLst>
              </a:tr>
              <a:tr h="576282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Ефекат на запосленост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Нагли раст незапослености у почетку.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Умјерен или занемарљив раст незапослености.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2740913149"/>
                  </a:ext>
                </a:extLst>
              </a:tr>
              <a:tr h="706076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 dirty="0"/>
                        <a:t>Социјални трошкови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Високи </a:t>
                      </a:r>
                      <a:r>
                        <a:rPr lang="sr-Latn-BA" sz="1400" b="1" dirty="0"/>
                        <a:t>-</a:t>
                      </a:r>
                      <a:r>
                        <a:rPr lang="ru-RU" sz="1400" b="1" dirty="0"/>
                        <a:t> пад животног стандарда, повећане социјалне тензије.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 dirty="0"/>
                        <a:t>Нижи </a:t>
                      </a:r>
                      <a:r>
                        <a:rPr lang="sr-Latn-BA" sz="1400" b="1" dirty="0"/>
                        <a:t>-</a:t>
                      </a:r>
                      <a:r>
                        <a:rPr lang="sr-Cyrl-BA" sz="1400" b="1" dirty="0"/>
                        <a:t> постепено прилагођавање друштва.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1449998157"/>
                  </a:ext>
                </a:extLst>
              </a:tr>
              <a:tr h="935256">
                <a:tc>
                  <a:txBody>
                    <a:bodyPr/>
                    <a:lstStyle/>
                    <a:p>
                      <a:pPr algn="ctr"/>
                      <a:r>
                        <a:rPr lang="sr-Cyrl-BA" sz="1400" b="1"/>
                        <a:t>Погодно за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/>
                        <a:t>Земље са хиперинфлацијом и дестабилизованом економијом.</a:t>
                      </a:r>
                    </a:p>
                  </a:txBody>
                  <a:tcPr marL="19724" marR="19724" marT="9862" marB="986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Земље са умјереном инфлацијом и стабилнијом економијом.</a:t>
                      </a:r>
                    </a:p>
                  </a:txBody>
                  <a:tcPr marL="19724" marR="19724" marT="9862" marB="9862" anchor="ctr"/>
                </a:tc>
                <a:extLst>
                  <a:ext uri="{0D108BD9-81ED-4DB2-BD59-A6C34878D82A}">
                    <a16:rowId xmlns:a16="http://schemas.microsoft.com/office/drawing/2014/main" val="261200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1977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0"/>
            <a:ext cx="6345260" cy="3530600"/>
          </a:xfrm>
        </p:spPr>
        <p:txBody>
          <a:bodyPr/>
          <a:lstStyle/>
          <a:p>
            <a:r>
              <a:rPr lang="sr-Cyrl-CS" sz="2400" b="1" dirty="0">
                <a:solidFill>
                  <a:schemeClr val="tx1"/>
                </a:solidFill>
              </a:rPr>
              <a:t>Prema sadržini mjera:</a:t>
            </a:r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sr-Cyrl-CS" sz="2400" dirty="0">
                <a:solidFill>
                  <a:schemeClr val="tx1"/>
                </a:solidFill>
              </a:rPr>
              <a:t>Ortodoksni program i 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sr-Cyrl-CS" sz="2400" dirty="0">
                <a:solidFill>
                  <a:schemeClr val="tx1"/>
                </a:solidFill>
              </a:rPr>
              <a:t>Heterodoksni program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4666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1. </a:t>
            </a:r>
            <a:r>
              <a:rPr lang="sr-Latn-BA" b="1" dirty="0"/>
              <a:t>ORTODOKSNI PROGRAM</a:t>
            </a:r>
            <a:endParaRPr lang="en-US" b="1" dirty="0"/>
          </a:p>
        </p:txBody>
      </p:sp>
      <p:sp>
        <p:nvSpPr>
          <p:cNvPr id="9253" name="Rectangle 37"/>
          <p:cNvSpPr>
            <a:spLocks noGrp="1" noChangeArrowheads="1"/>
          </p:cNvSpPr>
          <p:nvPr>
            <p:ph idx="1"/>
          </p:nvPr>
        </p:nvSpPr>
        <p:spPr>
          <a:xfrm>
            <a:off x="304800" y="2285999"/>
            <a:ext cx="8458200" cy="4191001"/>
          </a:xfrm>
        </p:spPr>
        <p:txBody>
          <a:bodyPr>
            <a:normAutofit fontScale="77500" lnSpcReduction="20000"/>
          </a:bodyPr>
          <a:lstStyle/>
          <a:p>
            <a:r>
              <a:rPr lang="sr-Cyrl-CS" sz="2400" u="sng" dirty="0"/>
              <a:t>Ortodoksni program</a:t>
            </a:r>
            <a:r>
              <a:rPr lang="sr-Cyrl-CS" sz="2400" dirty="0"/>
              <a:t> - skup koordiniranih i konzistentnih mjera, prije svega, fiskalne i monetarne politike, uz devalvaciju nacionalne valute</a:t>
            </a:r>
            <a:endParaRPr lang="en-US" sz="2400" dirty="0"/>
          </a:p>
          <a:p>
            <a:endParaRPr lang="en-US" sz="2400" dirty="0"/>
          </a:p>
          <a:p>
            <a:r>
              <a:rPr lang="sr-Cyrl-CS" sz="2400" b="1" dirty="0"/>
              <a:t>CILj:</a:t>
            </a:r>
            <a:r>
              <a:rPr lang="sr-Cyrl-CS" sz="2400" dirty="0"/>
              <a:t> </a:t>
            </a:r>
            <a:r>
              <a:rPr lang="sr-Cyrl-CS" sz="2400" b="1" dirty="0"/>
              <a:t>Uspostavlјanje fiskalne, monetarne i platnobilansne ravnoteže</a:t>
            </a:r>
            <a:r>
              <a:rPr lang="sr-Cyrl-CS" sz="2400" dirty="0"/>
              <a:t> </a:t>
            </a:r>
            <a:endParaRPr lang="en-US" sz="2400" dirty="0"/>
          </a:p>
          <a:p>
            <a:endParaRPr lang="en-US" sz="2400" dirty="0"/>
          </a:p>
          <a:p>
            <a:r>
              <a:rPr lang="sr-Cyrl-CS" sz="2400" b="1" dirty="0"/>
              <a:t>MJERE:</a:t>
            </a:r>
            <a:r>
              <a:rPr lang="sr-Cyrl-CS" sz="2400" dirty="0"/>
              <a:t> </a:t>
            </a:r>
            <a:endParaRPr lang="en-US" sz="2400" dirty="0"/>
          </a:p>
          <a:p>
            <a:pPr lvl="0"/>
            <a:r>
              <a:rPr lang="sr-Cyrl-CS" sz="2400" b="1" dirty="0"/>
              <a:t>Mjere fiskalne politike</a:t>
            </a:r>
            <a:endParaRPr lang="en-US" sz="2400" dirty="0"/>
          </a:p>
          <a:p>
            <a:pPr lvl="0"/>
            <a:r>
              <a:rPr lang="sr-Cyrl-CS" sz="2400" b="1" dirty="0"/>
              <a:t>Mjere monetarne politike</a:t>
            </a:r>
            <a:endParaRPr lang="en-US" sz="2400" dirty="0"/>
          </a:p>
          <a:p>
            <a:pPr lvl="0"/>
            <a:r>
              <a:rPr lang="sr-Cyrl-CS" sz="2400" b="1" dirty="0"/>
              <a:t>Mjere politike deviznog kursa</a:t>
            </a:r>
            <a:endParaRPr lang="en-US" sz="2400" dirty="0"/>
          </a:p>
          <a:p>
            <a:pPr lvl="0"/>
            <a:r>
              <a:rPr lang="sr-Cyrl-CS" sz="2400" dirty="0"/>
              <a:t>Mjere monetarne reforme</a:t>
            </a:r>
            <a:endParaRPr lang="en-US" sz="2400" dirty="0"/>
          </a:p>
          <a:p>
            <a:pPr lvl="0"/>
            <a:r>
              <a:rPr lang="sr-Cyrl-CS" sz="2400" dirty="0"/>
              <a:t>Mjere strukturne reforme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64123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9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9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9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8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9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9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2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2000"/>
                                        <p:tgtEl>
                                          <p:spTgt spid="9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2000"/>
                                        <p:tgtEl>
                                          <p:spTgt spid="92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sz="3200"/>
              <a:t>MONETARNA RAVNOTEŽA</a:t>
            </a:r>
            <a:endParaRPr lang="en-US" sz="320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20006"/>
            <a:ext cx="8248650" cy="609600"/>
          </a:xfrm>
        </p:spPr>
        <p:txBody>
          <a:bodyPr>
            <a:normAutofit/>
          </a:bodyPr>
          <a:lstStyle/>
          <a:p>
            <a:pPr marL="381000" indent="-381000" algn="ctr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 err="1">
                <a:solidFill>
                  <a:schemeClr val="bg1"/>
                </a:solidFill>
              </a:rPr>
              <a:t>Posti</a:t>
            </a:r>
            <a:r>
              <a:rPr lang="sr-Latn-ME" sz="2400" dirty="0">
                <a:solidFill>
                  <a:schemeClr val="bg1"/>
                </a:solidFill>
              </a:rPr>
              <a:t>že se mjerama </a:t>
            </a:r>
            <a:r>
              <a:rPr lang="sr-Latn-ME" sz="2400" b="1" dirty="0">
                <a:solidFill>
                  <a:schemeClr val="bg1"/>
                </a:solidFill>
              </a:rPr>
              <a:t>restriktivne monetarne politike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56356" name="Group 3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1038906"/>
              </p:ext>
            </p:extLst>
          </p:nvPr>
        </p:nvGraphicFramePr>
        <p:xfrm>
          <a:off x="381000" y="2438400"/>
          <a:ext cx="8382000" cy="4267201"/>
        </p:xfrm>
        <a:graphic>
          <a:graphicData uri="http://schemas.openxmlformats.org/drawingml/2006/table">
            <a:tbl>
              <a:tblPr/>
              <a:tblGrid>
                <a:gridCol w="4114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980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sr-Cyrl-CS" sz="2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Mjere monetarne politike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sr-Cyrl-CS" sz="22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Kratkoročne mjere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sr-Cyrl-CS" sz="22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Dugoročne mjere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5241">
                <a:tc>
                  <a:txBody>
                    <a:bodyPr/>
                    <a:lstStyle/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prestanak finansiranja budžetskog deficita emisijom novca 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ograničenje emisije primarnog novca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uvođenje realno pozitivne eskontne stope CB 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jačanje nezavisnosti CB, 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smanjuje se i unificira stopa obaveznih rezervi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restruktuiranje bankarskog sektora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razvoj finansijskog tržišta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uvođenje efikasnijih instrumenata za regulisanje količine novca u opticaju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742950" lvl="1" indent="-285750" algn="ctr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9144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zakonsko onemogućavanje da se vlada zadužuje kod centralne banke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053256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0104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BA" sz="3200" dirty="0"/>
              <a:t>FISKALNA RAVNOTEŽA</a:t>
            </a:r>
            <a:endParaRPr lang="en-US" sz="32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86750" cy="1143000"/>
          </a:xfrm>
        </p:spPr>
        <p:txBody>
          <a:bodyPr>
            <a:normAutofit/>
          </a:bodyPr>
          <a:lstStyle/>
          <a:p>
            <a:pPr lvl="0"/>
            <a:r>
              <a:rPr lang="sr-Latn-BA" sz="2400" b="1" dirty="0">
                <a:solidFill>
                  <a:schemeClr val="bg1"/>
                </a:solidFill>
              </a:rPr>
              <a:t>          </a:t>
            </a:r>
            <a:r>
              <a:rPr lang="sr-Cyrl-CS" sz="2400" b="1" dirty="0">
                <a:solidFill>
                  <a:schemeClr val="bg1"/>
                </a:solidFill>
              </a:rPr>
              <a:t>CILj: Eliminisanje budžetskog deficita </a:t>
            </a:r>
            <a:endParaRPr lang="en-US" sz="2400" b="1" dirty="0">
              <a:solidFill>
                <a:schemeClr val="bg1"/>
              </a:solidFill>
            </a:endParaRPr>
          </a:p>
          <a:p>
            <a:pPr lvl="0"/>
            <a:r>
              <a:rPr lang="sr-Cyrl-CS" sz="2400" dirty="0"/>
              <a:t>Postiže se mjerama </a:t>
            </a:r>
            <a:r>
              <a:rPr lang="sr-Cyrl-CS" sz="2400" b="1" dirty="0"/>
              <a:t>restriktivne fiskalne politike</a:t>
            </a:r>
            <a:endParaRPr lang="en-US" sz="2400" dirty="0"/>
          </a:p>
        </p:txBody>
      </p:sp>
      <p:graphicFrame>
        <p:nvGraphicFramePr>
          <p:cNvPr id="53324" name="Group 7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91838125"/>
              </p:ext>
            </p:extLst>
          </p:nvPr>
        </p:nvGraphicFramePr>
        <p:xfrm>
          <a:off x="457201" y="2831366"/>
          <a:ext cx="8077200" cy="3569434"/>
        </p:xfrm>
        <a:graphic>
          <a:graphicData uri="http://schemas.openxmlformats.org/drawingml/2006/table">
            <a:tbl>
              <a:tblPr/>
              <a:tblGrid>
                <a:gridCol w="378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0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14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Latn-BA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Mjere fiskalne politike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4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sr-Cyrl-CS" sz="22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Na strani prihoda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sr-Cyrl-CS" sz="22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Na strani rashoda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6847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4572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rast poreskih stopa 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4572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proširivanje poreske osnovice i smanjenje poreskih olakšica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4572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uvođenje participacija u zdravstvu, obrazovanju, kulturi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4572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smanjenje rashoda za odbranu, administraciju i socijalnih transfera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4572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smanjenje subvencija i regionalnih transfera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 fontAlgn="base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Wingdings"/>
                        <a:buChar char=""/>
                        <a:tabLst>
                          <a:tab pos="457200" algn="l"/>
                        </a:tabLst>
                      </a:pPr>
                      <a:r>
                        <a:rPr lang="sr-Cyrl-CS" sz="2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povećanje cijena i otpuštanje dijela radnika u javnom sektoru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478804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858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sz="3200" dirty="0"/>
              <a:t>PLATNOBILANSNA RAVNOTEŽA</a:t>
            </a:r>
            <a:endParaRPr lang="en-US" sz="3200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514600"/>
            <a:ext cx="7924800" cy="3886200"/>
          </a:xfrm>
        </p:spPr>
        <p:txBody>
          <a:bodyPr/>
          <a:lstStyle/>
          <a:p>
            <a:pPr marL="457200" indent="-457200" eaLnBrk="1" hangingPunct="1"/>
            <a:endParaRPr lang="en-US" sz="2400" dirty="0">
              <a:solidFill>
                <a:srgbClr val="5C72B8"/>
              </a:solidFill>
            </a:endParaRPr>
          </a:p>
          <a:p>
            <a:pPr lvl="0"/>
            <a:r>
              <a:rPr lang="sr-Cyrl-CS" sz="2200" dirty="0"/>
              <a:t>CILj: Eliminisanje platnobilansnog deficita</a:t>
            </a:r>
            <a:endParaRPr lang="sr-Latn-ME" sz="2200" dirty="0"/>
          </a:p>
          <a:p>
            <a:pPr lvl="0"/>
            <a:endParaRPr lang="en-US" sz="2200" dirty="0"/>
          </a:p>
          <a:p>
            <a:pPr lvl="0"/>
            <a:r>
              <a:rPr lang="sr-Cyrl-CS" sz="2200" dirty="0"/>
              <a:t>Postiže se mjerama </a:t>
            </a:r>
            <a:r>
              <a:rPr lang="sr-Cyrl-CS" sz="2200" b="1" dirty="0"/>
              <a:t>politike deviznog kursa</a:t>
            </a:r>
            <a:r>
              <a:rPr lang="sr-Cyrl-CS" sz="2200" dirty="0"/>
              <a:t>:</a:t>
            </a:r>
            <a:endParaRPr lang="en-US" sz="2200" dirty="0"/>
          </a:p>
          <a:p>
            <a:pPr lvl="1"/>
            <a:r>
              <a:rPr lang="sr-Cyrl-CS" sz="2200" dirty="0"/>
              <a:t>Devalvacija nacionalne valute </a:t>
            </a:r>
            <a:r>
              <a:rPr lang="sr-Latn-BA" sz="1500" dirty="0" smtClean="0"/>
              <a:t>(</a:t>
            </a:r>
            <a:r>
              <a:rPr lang="en-US" sz="1500" dirty="0" err="1" smtClean="0"/>
              <a:t>smanjenje</a:t>
            </a:r>
            <a:r>
              <a:rPr lang="en-US" sz="1500" dirty="0" smtClean="0"/>
              <a:t> </a:t>
            </a:r>
            <a:r>
              <a:rPr lang="en-US" sz="1500" dirty="0" err="1"/>
              <a:t>zvaničnog</a:t>
            </a:r>
            <a:r>
              <a:rPr lang="en-US" sz="1500" dirty="0"/>
              <a:t> (</a:t>
            </a:r>
            <a:r>
              <a:rPr lang="en-US" sz="1500" dirty="0" err="1"/>
              <a:t>nominalnog</a:t>
            </a:r>
            <a:r>
              <a:rPr lang="en-US" sz="1500" dirty="0"/>
              <a:t>) </a:t>
            </a:r>
            <a:r>
              <a:rPr lang="en-US" sz="1500" dirty="0" err="1"/>
              <a:t>kursa</a:t>
            </a:r>
            <a:r>
              <a:rPr lang="en-US" sz="1500" dirty="0"/>
              <a:t> </a:t>
            </a:r>
            <a:r>
              <a:rPr lang="en-US" sz="1500" dirty="0" err="1"/>
              <a:t>domaće</a:t>
            </a:r>
            <a:r>
              <a:rPr lang="en-US" sz="1500" dirty="0"/>
              <a:t> </a:t>
            </a:r>
            <a:r>
              <a:rPr lang="en-US" sz="1500" dirty="0" err="1"/>
              <a:t>valute</a:t>
            </a:r>
            <a:r>
              <a:rPr lang="en-US" sz="1500" dirty="0"/>
              <a:t> u </a:t>
            </a:r>
            <a:r>
              <a:rPr lang="en-US" sz="1500" dirty="0" err="1"/>
              <a:t>odnosu</a:t>
            </a:r>
            <a:r>
              <a:rPr lang="en-US" sz="1500" dirty="0"/>
              <a:t> </a:t>
            </a:r>
            <a:r>
              <a:rPr lang="en-US" sz="1500" dirty="0" err="1"/>
              <a:t>na</a:t>
            </a:r>
            <a:r>
              <a:rPr lang="en-US" sz="1500" dirty="0"/>
              <a:t> </a:t>
            </a:r>
            <a:r>
              <a:rPr lang="en-US" sz="1500" dirty="0" err="1"/>
              <a:t>strane</a:t>
            </a:r>
            <a:r>
              <a:rPr lang="en-US" sz="1500" dirty="0"/>
              <a:t> </a:t>
            </a:r>
            <a:r>
              <a:rPr lang="en-US" sz="1500" dirty="0" err="1" smtClean="0"/>
              <a:t>valute</a:t>
            </a:r>
            <a:r>
              <a:rPr lang="sr-Latn-BA" sz="1500" dirty="0" smtClean="0"/>
              <a:t>)</a:t>
            </a:r>
            <a:r>
              <a:rPr lang="en-US" sz="1500" dirty="0" smtClean="0"/>
              <a:t>.</a:t>
            </a:r>
            <a:endParaRPr lang="en-US" sz="1500" dirty="0"/>
          </a:p>
          <a:p>
            <a:pPr lvl="1"/>
            <a:r>
              <a:rPr lang="sr-Cyrl-CS" sz="2200" dirty="0"/>
              <a:t>Fiksiranje deviznog kursa</a:t>
            </a:r>
            <a:endParaRPr lang="en-US" sz="2200" dirty="0"/>
          </a:p>
        </p:txBody>
      </p:sp>
      <p:sp>
        <p:nvSpPr>
          <p:cNvPr id="2867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06770"/>
      </p:ext>
    </p:extLst>
  </p:cSld>
  <p:clrMapOvr>
    <a:masterClrMapping/>
  </p:clrMapOvr>
  <p:transition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Кејнзијанска</a:t>
            </a:r>
            <a:r>
              <a:rPr dirty="0"/>
              <a:t> </a:t>
            </a:r>
            <a:r>
              <a:rPr dirty="0" err="1"/>
              <a:t>теорија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89200"/>
            <a:ext cx="8077200" cy="4140200"/>
          </a:xfrm>
        </p:spPr>
        <p:txBody>
          <a:bodyPr>
            <a:normAutofit/>
          </a:bodyPr>
          <a:lstStyle/>
          <a:p>
            <a:pPr algn="just"/>
            <a:r>
              <a:rPr sz="2200" b="1" dirty="0" err="1"/>
              <a:t>Главна</a:t>
            </a:r>
            <a:r>
              <a:rPr sz="2200" b="1" dirty="0"/>
              <a:t> </a:t>
            </a:r>
            <a:r>
              <a:rPr sz="2200" b="1" dirty="0" err="1"/>
              <a:t>идеја</a:t>
            </a:r>
            <a:r>
              <a:rPr sz="2200" b="1" dirty="0"/>
              <a:t>: </a:t>
            </a:r>
            <a:r>
              <a:rPr sz="2200" dirty="0" err="1"/>
              <a:t>Инфлација</a:t>
            </a:r>
            <a:r>
              <a:rPr sz="2200" dirty="0"/>
              <a:t> </a:t>
            </a:r>
            <a:r>
              <a:rPr sz="2200" dirty="0" err="1"/>
              <a:t>настаје</a:t>
            </a:r>
            <a:r>
              <a:rPr sz="2200" dirty="0"/>
              <a:t> </a:t>
            </a:r>
            <a:r>
              <a:rPr sz="2200" dirty="0" err="1"/>
              <a:t>када</a:t>
            </a:r>
            <a:r>
              <a:rPr sz="2200" dirty="0"/>
              <a:t> </a:t>
            </a:r>
            <a:r>
              <a:rPr sz="2200" dirty="0" err="1"/>
              <a:t>укупна</a:t>
            </a:r>
            <a:r>
              <a:rPr sz="2200" dirty="0"/>
              <a:t> </a:t>
            </a:r>
            <a:r>
              <a:rPr sz="2200" dirty="0" err="1"/>
              <a:t>тражња</a:t>
            </a:r>
            <a:r>
              <a:rPr sz="2200" dirty="0"/>
              <a:t> </a:t>
            </a:r>
            <a:r>
              <a:rPr sz="2200" dirty="0" err="1"/>
              <a:t>премашује</a:t>
            </a:r>
            <a:r>
              <a:rPr sz="2200" dirty="0"/>
              <a:t> </a:t>
            </a:r>
            <a:r>
              <a:rPr sz="2200" dirty="0" err="1"/>
              <a:t>производне</a:t>
            </a:r>
            <a:r>
              <a:rPr sz="2200" dirty="0"/>
              <a:t> </a:t>
            </a:r>
            <a:r>
              <a:rPr sz="2200" dirty="0" err="1"/>
              <a:t>могућности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Узрок</a:t>
            </a:r>
            <a:r>
              <a:rPr sz="2200" b="1" dirty="0"/>
              <a:t>:</a:t>
            </a:r>
            <a:r>
              <a:rPr sz="2200" dirty="0"/>
              <a:t> </a:t>
            </a:r>
            <a:r>
              <a:rPr sz="2200" dirty="0" err="1"/>
              <a:t>Велика</a:t>
            </a:r>
            <a:r>
              <a:rPr sz="2200" dirty="0"/>
              <a:t> </a:t>
            </a:r>
            <a:r>
              <a:rPr sz="2200" dirty="0" err="1"/>
              <a:t>потрошња</a:t>
            </a:r>
            <a:r>
              <a:rPr sz="2200" dirty="0"/>
              <a:t> </a:t>
            </a:r>
            <a:r>
              <a:rPr sz="2200" dirty="0" err="1"/>
              <a:t>државе</a:t>
            </a:r>
            <a:r>
              <a:rPr sz="2200" dirty="0"/>
              <a:t>, </a:t>
            </a:r>
            <a:r>
              <a:rPr sz="2200" dirty="0" err="1"/>
              <a:t>фирми</a:t>
            </a:r>
            <a:r>
              <a:rPr sz="2200" dirty="0"/>
              <a:t> и </a:t>
            </a:r>
            <a:r>
              <a:rPr sz="2200" dirty="0" err="1"/>
              <a:t>становништва</a:t>
            </a:r>
            <a:r>
              <a:rPr sz="2200" dirty="0"/>
              <a:t> – „</a:t>
            </a:r>
            <a:r>
              <a:rPr sz="2200" dirty="0" err="1"/>
              <a:t>прегр</a:t>
            </a:r>
            <a:r>
              <a:rPr lang="sr-Cyrl-BA" sz="2200" dirty="0"/>
              <a:t>и</a:t>
            </a:r>
            <a:r>
              <a:rPr sz="2200" dirty="0" err="1"/>
              <a:t>јана</a:t>
            </a:r>
            <a:r>
              <a:rPr sz="2200" dirty="0"/>
              <a:t>“ </a:t>
            </a:r>
            <a:r>
              <a:rPr sz="2200" dirty="0" err="1"/>
              <a:t>економија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Пос</a:t>
            </a:r>
            <a:r>
              <a:rPr lang="sr-Cyrl-BA" sz="2200" b="1" dirty="0"/>
              <a:t>љ</a:t>
            </a:r>
            <a:r>
              <a:rPr sz="2200" b="1" dirty="0" err="1"/>
              <a:t>едице</a:t>
            </a:r>
            <a:r>
              <a:rPr sz="2200" b="1" dirty="0"/>
              <a:t>:</a:t>
            </a:r>
            <a:r>
              <a:rPr sz="2200" dirty="0"/>
              <a:t> </a:t>
            </a:r>
            <a:r>
              <a:rPr sz="2200" dirty="0" err="1"/>
              <a:t>Пораст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ена</a:t>
            </a:r>
            <a:r>
              <a:rPr sz="2200" dirty="0"/>
              <a:t>, </a:t>
            </a:r>
            <a:r>
              <a:rPr sz="2200" dirty="0" err="1"/>
              <a:t>повећане</a:t>
            </a:r>
            <a:r>
              <a:rPr sz="2200" dirty="0"/>
              <a:t> </a:t>
            </a:r>
            <a:r>
              <a:rPr sz="2200" dirty="0" err="1"/>
              <a:t>инвестиције</a:t>
            </a:r>
            <a:r>
              <a:rPr sz="2200" dirty="0"/>
              <a:t>, </a:t>
            </a:r>
            <a:r>
              <a:rPr sz="2200" dirty="0" err="1"/>
              <a:t>али</a:t>
            </a:r>
            <a:r>
              <a:rPr sz="2200" dirty="0"/>
              <a:t> </a:t>
            </a:r>
            <a:r>
              <a:rPr sz="2200" dirty="0" err="1"/>
              <a:t>могућа</a:t>
            </a:r>
            <a:r>
              <a:rPr sz="2200" dirty="0"/>
              <a:t> </a:t>
            </a:r>
            <a:r>
              <a:rPr sz="2200" dirty="0" err="1"/>
              <a:t>нестабилност</a:t>
            </a:r>
            <a:r>
              <a:rPr sz="2200" dirty="0"/>
              <a:t>.</a:t>
            </a:r>
            <a:endParaRPr lang="sr-Cyrl-BA" sz="2200" dirty="0"/>
          </a:p>
          <a:p>
            <a:endParaRPr sz="2200" dirty="0"/>
          </a:p>
          <a:p>
            <a:pPr algn="just"/>
            <a:r>
              <a:rPr sz="2200" dirty="0" err="1"/>
              <a:t>Прим</a:t>
            </a:r>
            <a:r>
              <a:rPr lang="sr-Cyrl-BA" sz="2200" dirty="0"/>
              <a:t>ј</a:t>
            </a:r>
            <a:r>
              <a:rPr sz="2200" dirty="0" err="1"/>
              <a:t>ер</a:t>
            </a:r>
            <a:r>
              <a:rPr sz="2200" dirty="0"/>
              <a:t>: </a:t>
            </a:r>
            <a:r>
              <a:rPr sz="2200" dirty="0" err="1"/>
              <a:t>Пос</a:t>
            </a:r>
            <a:r>
              <a:rPr lang="sr-Cyrl-BA" sz="2200" dirty="0"/>
              <a:t>љ</a:t>
            </a:r>
            <a:r>
              <a:rPr sz="2200" dirty="0" err="1"/>
              <a:t>ератни</a:t>
            </a:r>
            <a:r>
              <a:rPr sz="2200" dirty="0"/>
              <a:t> </a:t>
            </a:r>
            <a:r>
              <a:rPr sz="2200" dirty="0" err="1"/>
              <a:t>економски</a:t>
            </a:r>
            <a:r>
              <a:rPr sz="2200" dirty="0"/>
              <a:t> </a:t>
            </a:r>
            <a:r>
              <a:rPr sz="2200" dirty="0" err="1"/>
              <a:t>бум</a:t>
            </a:r>
            <a:r>
              <a:rPr sz="2200" dirty="0"/>
              <a:t> 1960-их у САД и </a:t>
            </a:r>
            <a:r>
              <a:rPr sz="2200" dirty="0" err="1"/>
              <a:t>Европи</a:t>
            </a:r>
            <a:r>
              <a:rPr lang="sr-Latn-BA" sz="2200" dirty="0"/>
              <a:t> </a:t>
            </a:r>
            <a:r>
              <a:rPr lang="ru-RU" sz="1600" dirty="0"/>
              <a:t>(Џонсон – </a:t>
            </a:r>
            <a:r>
              <a:rPr lang="ru-RU" sz="1600" i="1" dirty="0"/>
              <a:t>„Great Society“</a:t>
            </a:r>
            <a:r>
              <a:rPr lang="ru-RU" sz="1600" dirty="0"/>
              <a:t>, рат у Вијетнаму, интервенционистичке и социјалне економске политике, </a:t>
            </a:r>
            <a:r>
              <a:rPr lang="sr-Latn-BA" sz="1600" dirty="0"/>
              <a:t>...</a:t>
            </a:r>
            <a:r>
              <a:rPr lang="ru-RU" sz="1600" dirty="0"/>
              <a:t>).</a:t>
            </a:r>
          </a:p>
          <a:p>
            <a:pPr marL="0" indent="0">
              <a:buNone/>
            </a:pP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39199875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sz="3200"/>
              <a:t>MONETARNA REFORMA</a:t>
            </a:r>
            <a:endParaRPr lang="en-US" sz="32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458200" cy="5257800"/>
          </a:xfrm>
        </p:spPr>
        <p:txBody>
          <a:bodyPr>
            <a:normAutofit/>
          </a:bodyPr>
          <a:lstStyle/>
          <a:p>
            <a:pPr lvl="0"/>
            <a:r>
              <a:rPr lang="sr-Cyrl-CS" sz="2400" b="1" dirty="0">
                <a:solidFill>
                  <a:schemeClr val="bg1"/>
                </a:solidFill>
              </a:rPr>
              <a:t>CILj: Vraćanje povjerenja u domaću valutu</a:t>
            </a:r>
            <a:endParaRPr lang="sr-Latn-ME" sz="2400" b="1" dirty="0">
              <a:solidFill>
                <a:schemeClr val="bg1"/>
              </a:solidFill>
            </a:endParaRPr>
          </a:p>
          <a:p>
            <a:pPr lvl="0"/>
            <a:endParaRPr lang="en-US" sz="2400" dirty="0"/>
          </a:p>
          <a:p>
            <a:pPr lvl="0"/>
            <a:r>
              <a:rPr lang="sr-Cyrl-CS" sz="2400" dirty="0"/>
              <a:t>Postiže se </a:t>
            </a:r>
            <a:r>
              <a:rPr lang="sr-Cyrl-CS" sz="2400" b="1" dirty="0"/>
              <a:t>denominacijom postojeće valute ili uvođenjem nove valute i/ili uvođen</a:t>
            </a:r>
            <a:r>
              <a:rPr lang="sr-Latn-BA" sz="2400" b="1" dirty="0"/>
              <a:t>  </a:t>
            </a:r>
            <a:r>
              <a:rPr lang="sr-Cyrl-CS" sz="2400" b="1" dirty="0"/>
              <a:t>jem monetarnog odbora</a:t>
            </a:r>
            <a:endParaRPr lang="sr-Latn-ME" sz="2400" b="1" dirty="0"/>
          </a:p>
          <a:p>
            <a:pPr lvl="0"/>
            <a:endParaRPr lang="en-US" sz="2400" dirty="0"/>
          </a:p>
          <a:p>
            <a:pPr lvl="0"/>
            <a:r>
              <a:rPr lang="sr-Cyrl-CS" sz="2400" dirty="0"/>
              <a:t>Denominacija - ukrupnj</a:t>
            </a:r>
            <a:r>
              <a:rPr lang="en-US" sz="2400" dirty="0"/>
              <a:t>a</a:t>
            </a:r>
            <a:r>
              <a:rPr lang="sr-Cyrl-CS" sz="2400" dirty="0"/>
              <a:t>vanje valute</a:t>
            </a:r>
            <a:endParaRPr lang="sr-Latn-ME" sz="2400" dirty="0"/>
          </a:p>
          <a:p>
            <a:pPr lvl="0"/>
            <a:endParaRPr lang="en-US" sz="2400" dirty="0"/>
          </a:p>
          <a:p>
            <a:pPr lvl="0"/>
            <a:r>
              <a:rPr lang="sr-Cyrl-CS" sz="2400" dirty="0"/>
              <a:t>Monetarni (valutni) odbor – obezbjeđuje puno pokriće domaćeg novca u stranoj valuti, a praćen je fiksnim deviznim kursom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valutom</a:t>
            </a:r>
            <a:r>
              <a:rPr lang="en-US" sz="2400" dirty="0"/>
              <a:t> </a:t>
            </a:r>
            <a:r>
              <a:rPr lang="en-US" sz="2400" dirty="0" err="1"/>
              <a:t>sidro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5881368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2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599"/>
            <a:ext cx="7772400" cy="8112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sz="3200" dirty="0"/>
              <a:t>STRUKTRUNA REFORMA</a:t>
            </a:r>
            <a:endParaRPr lang="en-US" sz="32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8763000" cy="5029200"/>
          </a:xfrm>
        </p:spPr>
        <p:txBody>
          <a:bodyPr>
            <a:normAutofit/>
          </a:bodyPr>
          <a:lstStyle/>
          <a:p>
            <a:pPr lvl="0"/>
            <a:r>
              <a:rPr lang="sr-Cyrl-CS" sz="2000" b="1" dirty="0">
                <a:solidFill>
                  <a:schemeClr val="bg1"/>
                </a:solidFill>
              </a:rPr>
              <a:t>CILj: dugoročna stabilnost   </a:t>
            </a:r>
            <a:endParaRPr lang="en-US" sz="2000" b="1" dirty="0">
              <a:solidFill>
                <a:schemeClr val="bg1"/>
              </a:solidFill>
            </a:endParaRPr>
          </a:p>
          <a:p>
            <a:pPr lvl="0"/>
            <a:endParaRPr lang="sr-Latn-ME" sz="2000" dirty="0"/>
          </a:p>
          <a:p>
            <a:pPr lvl="0"/>
            <a:r>
              <a:rPr lang="sr-Cyrl-CS" sz="2000" dirty="0"/>
              <a:t>MJERE: </a:t>
            </a:r>
            <a:endParaRPr lang="en-US" sz="2000" dirty="0"/>
          </a:p>
          <a:p>
            <a:pPr lvl="1"/>
            <a:r>
              <a:rPr lang="sr-Cyrl-CS" sz="2000" dirty="0"/>
              <a:t>restruktuiranje javnog sektora  </a:t>
            </a:r>
            <a:endParaRPr lang="en-US" sz="2000" dirty="0"/>
          </a:p>
          <a:p>
            <a:pPr lvl="1"/>
            <a:r>
              <a:rPr lang="sr-Cyrl-CS" sz="2000" dirty="0"/>
              <a:t>prodaja dijela državne imovine </a:t>
            </a:r>
            <a:endParaRPr lang="en-US" sz="2000" dirty="0"/>
          </a:p>
          <a:p>
            <a:pPr lvl="1"/>
            <a:r>
              <a:rPr lang="sr-Cyrl-CS" sz="2000" dirty="0"/>
              <a:t>privatizacija državnih preduzeća</a:t>
            </a:r>
            <a:endParaRPr lang="en-US" sz="2000" dirty="0"/>
          </a:p>
          <a:p>
            <a:pPr lvl="1"/>
            <a:r>
              <a:rPr lang="sr-Cyrl-CS" sz="2000" dirty="0"/>
              <a:t>poreska reforma </a:t>
            </a:r>
            <a:endParaRPr lang="en-US" sz="2000" dirty="0"/>
          </a:p>
          <a:p>
            <a:pPr lvl="1"/>
            <a:r>
              <a:rPr lang="sr-Cyrl-CS" sz="2000" dirty="0"/>
              <a:t>spolјnotrgovinska liberalizacija </a:t>
            </a:r>
            <a:endParaRPr lang="en-US" sz="2000" dirty="0"/>
          </a:p>
          <a:p>
            <a:pPr lvl="1"/>
            <a:r>
              <a:rPr lang="sr-Cyrl-CS" sz="2000" dirty="0"/>
              <a:t>donošenje socijalnih programa, izgradnja institucija i vođenje aktivne politike zapošlјavanja, prekvalifikacija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9585759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2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20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2000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20237"/>
            <a:ext cx="8072438" cy="1152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2. </a:t>
            </a:r>
            <a:r>
              <a:rPr lang="sr-Latn-ME" dirty="0"/>
              <a:t>HETERODOKSNI PROGRAM</a:t>
            </a:r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724400"/>
          </a:xfrm>
        </p:spPr>
        <p:txBody>
          <a:bodyPr/>
          <a:lstStyle/>
          <a:p>
            <a:pPr marL="801688" indent="-801688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b="1" dirty="0">
              <a:solidFill>
                <a:srgbClr val="5C72B8"/>
              </a:solidFill>
            </a:endParaRPr>
          </a:p>
          <a:p>
            <a:r>
              <a:rPr lang="sr-Cyrl-CS" sz="2400" b="1" dirty="0"/>
              <a:t>CILj: Eliminisanje inflacione inercije i inflacionih očekivanja   </a:t>
            </a:r>
            <a:endParaRPr lang="sr-Latn-ME" sz="2400" b="1" dirty="0"/>
          </a:p>
          <a:p>
            <a:endParaRPr lang="en-US" sz="2400" dirty="0"/>
          </a:p>
          <a:p>
            <a:r>
              <a:rPr lang="sr-Cyrl-CS" sz="2400" b="1" dirty="0"/>
              <a:t>MJERE:</a:t>
            </a:r>
            <a:endParaRPr lang="en-US" sz="2400" b="1" dirty="0"/>
          </a:p>
          <a:p>
            <a:pPr lvl="0"/>
            <a:r>
              <a:rPr lang="sr-Cyrl-CS" sz="2400" dirty="0"/>
              <a:t>Mjere ortodoksnog programa</a:t>
            </a:r>
            <a:endParaRPr lang="en-US" sz="2400" dirty="0"/>
          </a:p>
          <a:p>
            <a:pPr lvl="0"/>
            <a:r>
              <a:rPr lang="sr-Cyrl-CS" sz="2400" dirty="0"/>
              <a:t>Politika kontrole nadnica</a:t>
            </a:r>
            <a:endParaRPr lang="en-US" sz="2400" dirty="0"/>
          </a:p>
          <a:p>
            <a:pPr lvl="0"/>
            <a:r>
              <a:rPr lang="sr-Cyrl-CS" sz="2400" dirty="0"/>
              <a:t>Politika kontrole cijena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8882448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543925" cy="4286250"/>
          </a:xfrm>
        </p:spPr>
        <p:txBody>
          <a:bodyPr>
            <a:normAutofit lnSpcReduction="10000"/>
          </a:bodyPr>
          <a:lstStyle/>
          <a:p>
            <a:r>
              <a:rPr lang="sr-Cyrl-CS" sz="2800" dirty="0"/>
              <a:t>Politika kontrole nadnica/cijena može biti: </a:t>
            </a:r>
            <a:endParaRPr lang="en-US" sz="2800" dirty="0"/>
          </a:p>
          <a:p>
            <a:pPr lvl="1"/>
            <a:r>
              <a:rPr lang="sr-Cyrl-CS" sz="2400" b="1" dirty="0"/>
              <a:t>sveobuhvatna</a:t>
            </a:r>
            <a:r>
              <a:rPr lang="sr-Cyrl-CS" sz="2400" dirty="0"/>
              <a:t> - kontrola rasta svih nadnica/cijena</a:t>
            </a:r>
            <a:endParaRPr lang="en-US" sz="2400" dirty="0"/>
          </a:p>
          <a:p>
            <a:pPr lvl="1"/>
            <a:r>
              <a:rPr lang="sr-Cyrl-CS" sz="2400" b="1" dirty="0"/>
              <a:t>djelimična</a:t>
            </a:r>
            <a:r>
              <a:rPr lang="sr-Cyrl-CS" sz="2400" dirty="0"/>
              <a:t> - kontrola rasta nadnica/cijena u nekim sektorima </a:t>
            </a:r>
            <a:endParaRPr lang="en-US" sz="2400" dirty="0"/>
          </a:p>
          <a:p>
            <a:endParaRPr lang="sr-Latn-ME" sz="2800" dirty="0"/>
          </a:p>
          <a:p>
            <a:r>
              <a:rPr lang="sr-Cyrl-CS" sz="2800" dirty="0"/>
              <a:t>Može da se sprovodi:</a:t>
            </a:r>
            <a:endParaRPr lang="en-US" sz="2800" dirty="0"/>
          </a:p>
          <a:p>
            <a:pPr lvl="1"/>
            <a:r>
              <a:rPr lang="sr-Cyrl-CS" sz="2400" b="1" dirty="0"/>
              <a:t>zamrzavanjem</a:t>
            </a:r>
            <a:r>
              <a:rPr lang="sr-Cyrl-CS" sz="2400" dirty="0"/>
              <a:t> nadnica/cijena</a:t>
            </a:r>
            <a:endParaRPr lang="en-US" sz="2400" dirty="0"/>
          </a:p>
          <a:p>
            <a:pPr lvl="1"/>
            <a:r>
              <a:rPr lang="sr-Cyrl-CS" sz="2400" b="1" dirty="0"/>
              <a:t>kontrolisanim ograničavanjem rasta</a:t>
            </a:r>
            <a:r>
              <a:rPr lang="sr-Cyrl-CS" sz="2400" dirty="0"/>
              <a:t> nadnica/cijena</a:t>
            </a:r>
            <a:endParaRPr lang="en-US" sz="2400" dirty="0"/>
          </a:p>
          <a:p>
            <a:pPr>
              <a:buNone/>
            </a:pPr>
            <a:endParaRPr lang="en-US" sz="2800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4F630B-5A9B-4D47-ACCA-1DADA7BFE254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7612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169273"/>
              </p:ext>
            </p:extLst>
          </p:nvPr>
        </p:nvGraphicFramePr>
        <p:xfrm>
          <a:off x="152400" y="76200"/>
          <a:ext cx="8763000" cy="666103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190750">
                  <a:extLst>
                    <a:ext uri="{9D8B030D-6E8A-4147-A177-3AD203B41FA5}">
                      <a16:colId xmlns:a16="http://schemas.microsoft.com/office/drawing/2014/main" val="1919706383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2066469658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2480654656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261660107"/>
                    </a:ext>
                  </a:extLst>
                </a:gridCol>
              </a:tblGrid>
              <a:tr h="277872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Vrsta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mjere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Opis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Mehanizam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Primjer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u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praksi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Cilj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mjere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2374510586"/>
                  </a:ext>
                </a:extLst>
              </a:tr>
              <a:tr h="1230578">
                <a:tc>
                  <a:txBody>
                    <a:bodyPr/>
                    <a:lstStyle/>
                    <a:p>
                      <a:r>
                        <a:rPr lang="en-US" sz="1500" b="1" dirty="0"/>
                        <a:t>1. </a:t>
                      </a:r>
                      <a:r>
                        <a:rPr lang="en-US" sz="1500" b="1" dirty="0" err="1"/>
                        <a:t>Administrativna</a:t>
                      </a:r>
                      <a:r>
                        <a:rPr lang="en-US" sz="1500" b="1" dirty="0"/>
                        <a:t> </a:t>
                      </a:r>
                      <a:r>
                        <a:rPr lang="en-US" sz="1500" b="1" dirty="0" err="1"/>
                        <a:t>kontrola</a:t>
                      </a:r>
                      <a:endParaRPr lang="en-US" sz="1500" b="1" dirty="0"/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Država zakonom ili uredbom ograničava rast plata i cijena.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Vlada zamrzne plate u javnom sektoru; propisuje maksimalne cijene goriva ili hljeba.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Sprečavanje inflacije, zaštita potrošača.</a:t>
                      </a: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862783736"/>
                  </a:ext>
                </a:extLst>
              </a:tr>
              <a:tr h="992402">
                <a:tc>
                  <a:txBody>
                    <a:bodyPr/>
                    <a:lstStyle/>
                    <a:p>
                      <a:r>
                        <a:rPr lang="en-US" sz="1500" b="1"/>
                        <a:t>2. Kontrola marži i cijena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Ograničava se maksimalna zarada (marža) trgovaca ili proizvođača.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Najveća dozvoljena trgovačka marža 10% na osnovne namirnice.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Smanjenje pritiska na rast cijena osnovnih proizvoda.</a:t>
                      </a: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25194905"/>
                  </a:ext>
                </a:extLst>
              </a:tr>
              <a:tr h="992402">
                <a:tc>
                  <a:txBody>
                    <a:bodyPr/>
                    <a:lstStyle/>
                    <a:p>
                      <a:r>
                        <a:rPr lang="en-US" sz="1500" b="1"/>
                        <a:t>3. Monetarna politika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pl-PL" sz="1500" b="1"/>
                        <a:t>Centralna banka mijenja kamatne stope i količinu novca u opticaju.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Povećanje kamatnih stopa da se smanji potrošnja i inflacija.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Smanjenje ukupne potražnje i pritiska na cijene.</a:t>
                      </a: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3012774923"/>
                  </a:ext>
                </a:extLst>
              </a:tr>
              <a:tr h="992402">
                <a:tc>
                  <a:txBody>
                    <a:bodyPr/>
                    <a:lstStyle/>
                    <a:p>
                      <a:r>
                        <a:rPr lang="en-US" sz="1500" b="1"/>
                        <a:t>4. Fiskalna politika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Vlada utiče na plate i cijene kroz javnu potrošnju i poreze.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Smanjenje subvencija, povećanje PDV-a ili ograničenje plata u državnoj službi.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sv-SE" sz="1500" b="1"/>
                        <a:t>Smanjenje inflatornih pritisaka i budžetske stabilnosti.</a:t>
                      </a: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1484157825"/>
                  </a:ext>
                </a:extLst>
              </a:tr>
              <a:tr h="969326">
                <a:tc>
                  <a:txBody>
                    <a:bodyPr/>
                    <a:lstStyle/>
                    <a:p>
                      <a:r>
                        <a:rPr lang="it-IT" sz="1500" b="1"/>
                        <a:t>5. Socijalni dogovori (tripartitni sporazumi)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Vlada, sindikati i poslodavci zajednički dogovaraju rast plata i cijena.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Dogovor da plate ne rastu više od 3% godišnje.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Održavanje stabilnosti cijena i plata kroz saradnju.</a:t>
                      </a: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2720702913"/>
                  </a:ext>
                </a:extLst>
              </a:tr>
              <a:tr h="1206050">
                <a:tc>
                  <a:txBody>
                    <a:bodyPr/>
                    <a:lstStyle/>
                    <a:p>
                      <a:r>
                        <a:rPr lang="pl-PL" sz="1500" b="1" dirty="0"/>
                        <a:t>6. Kontrola u strateškim sektorima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Država direktno reguliše cijene u ključnim sektorima (energetika, zdravstvo, transport).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en-US" sz="1500" b="1"/>
                        <a:t>Država određuje cijenu struje ili goriva.</a:t>
                      </a:r>
                    </a:p>
                  </a:txBody>
                  <a:tcPr marL="21660" marR="21660" marT="10830" marB="10830" anchor="ctr"/>
                </a:tc>
                <a:tc>
                  <a:txBody>
                    <a:bodyPr/>
                    <a:lstStyle/>
                    <a:p>
                      <a:r>
                        <a:rPr lang="it-IT" sz="1500" b="1" dirty="0"/>
                        <a:t>Zaštita stanovništva i stabilnost privrede.</a:t>
                      </a:r>
                    </a:p>
                  </a:txBody>
                  <a:tcPr marL="21660" marR="21660" marT="10830" marB="10830" anchor="ctr"/>
                </a:tc>
                <a:extLst>
                  <a:ext uri="{0D108BD9-81ED-4DB2-BD59-A6C34878D82A}">
                    <a16:rowId xmlns:a16="http://schemas.microsoft.com/office/drawing/2014/main" val="2103873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7361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4382" y="2489200"/>
            <a:ext cx="7746218" cy="3530600"/>
          </a:xfrm>
        </p:spPr>
        <p:txBody>
          <a:bodyPr/>
          <a:lstStyle/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pPr algn="r"/>
            <a:r>
              <a:rPr lang="sr-Latn-BA" dirty="0"/>
              <a:t>Hvala na pažnji</a:t>
            </a:r>
            <a:r>
              <a:rPr lang="sr-Cyrl-CS" dirty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7086600" cy="1143000"/>
          </a:xfrm>
        </p:spPr>
        <p:txBody>
          <a:bodyPr/>
          <a:lstStyle/>
          <a:p>
            <a:r>
              <a:rPr dirty="0" err="1"/>
              <a:t>Инфлација</a:t>
            </a:r>
            <a:r>
              <a:rPr dirty="0"/>
              <a:t> </a:t>
            </a:r>
            <a:r>
              <a:rPr dirty="0" err="1"/>
              <a:t>трошкова</a:t>
            </a:r>
            <a:r>
              <a:rPr dirty="0"/>
              <a:t> (Cost-push)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153400" cy="4343400"/>
          </a:xfrm>
        </p:spPr>
        <p:txBody>
          <a:bodyPr>
            <a:normAutofit/>
          </a:bodyPr>
          <a:lstStyle/>
          <a:p>
            <a:pPr algn="just"/>
            <a:r>
              <a:rPr sz="2200" b="1" dirty="0" err="1"/>
              <a:t>Главна</a:t>
            </a:r>
            <a:r>
              <a:rPr sz="2200" b="1" dirty="0"/>
              <a:t> </a:t>
            </a:r>
            <a:r>
              <a:rPr sz="2200" b="1" dirty="0" err="1"/>
              <a:t>идеја</a:t>
            </a:r>
            <a:r>
              <a:rPr sz="2200" b="1" dirty="0"/>
              <a:t>: </a:t>
            </a:r>
            <a:r>
              <a:rPr sz="2200" dirty="0"/>
              <a:t>Ц</a:t>
            </a:r>
            <a:r>
              <a:rPr lang="sr-Cyrl-BA" sz="2200" dirty="0"/>
              <a:t>иј</a:t>
            </a:r>
            <a:r>
              <a:rPr sz="2200" dirty="0" err="1"/>
              <a:t>ене</a:t>
            </a:r>
            <a:r>
              <a:rPr sz="2200" dirty="0"/>
              <a:t> </a:t>
            </a:r>
            <a:r>
              <a:rPr sz="2200" dirty="0" err="1"/>
              <a:t>расту</a:t>
            </a:r>
            <a:r>
              <a:rPr sz="2200" dirty="0"/>
              <a:t> </a:t>
            </a:r>
            <a:r>
              <a:rPr sz="2200" dirty="0" err="1"/>
              <a:t>због</a:t>
            </a:r>
            <a:r>
              <a:rPr sz="2200" dirty="0"/>
              <a:t> </a:t>
            </a:r>
            <a:r>
              <a:rPr sz="2200" dirty="0" err="1"/>
              <a:t>повећања</a:t>
            </a:r>
            <a:r>
              <a:rPr sz="2200" dirty="0"/>
              <a:t> </a:t>
            </a:r>
            <a:r>
              <a:rPr sz="2200" dirty="0" err="1"/>
              <a:t>трошкова</a:t>
            </a:r>
            <a:r>
              <a:rPr sz="2200" dirty="0"/>
              <a:t> </a:t>
            </a:r>
            <a:r>
              <a:rPr sz="2200" dirty="0" err="1"/>
              <a:t>производње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Узрок</a:t>
            </a:r>
            <a:r>
              <a:rPr sz="2200" b="1" dirty="0"/>
              <a:t>:</a:t>
            </a:r>
            <a:r>
              <a:rPr sz="2200" dirty="0"/>
              <a:t> </a:t>
            </a:r>
            <a:r>
              <a:rPr sz="2200" dirty="0" err="1"/>
              <a:t>Пораст</a:t>
            </a:r>
            <a:r>
              <a:rPr sz="2200" dirty="0"/>
              <a:t> </a:t>
            </a:r>
            <a:r>
              <a:rPr sz="2200" dirty="0" err="1"/>
              <a:t>плата</a:t>
            </a:r>
            <a:r>
              <a:rPr sz="2200" dirty="0"/>
              <a:t>, ц</a:t>
            </a:r>
            <a:r>
              <a:rPr lang="sr-Cyrl-BA" sz="2200" dirty="0"/>
              <a:t>иј</a:t>
            </a:r>
            <a:r>
              <a:rPr sz="2200" dirty="0" err="1"/>
              <a:t>ена</a:t>
            </a:r>
            <a:r>
              <a:rPr sz="2200" dirty="0"/>
              <a:t> </a:t>
            </a:r>
            <a:r>
              <a:rPr sz="2200" dirty="0" err="1"/>
              <a:t>енергената</a:t>
            </a:r>
            <a:r>
              <a:rPr sz="2200" dirty="0"/>
              <a:t> </a:t>
            </a:r>
            <a:r>
              <a:rPr sz="2200" dirty="0" err="1"/>
              <a:t>или</a:t>
            </a:r>
            <a:r>
              <a:rPr sz="2200" dirty="0"/>
              <a:t> </a:t>
            </a:r>
            <a:r>
              <a:rPr sz="2200" dirty="0" err="1"/>
              <a:t>сировина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Пос</a:t>
            </a:r>
            <a:r>
              <a:rPr lang="sr-Cyrl-BA" sz="2200" b="1" dirty="0"/>
              <a:t>љ</a:t>
            </a:r>
            <a:r>
              <a:rPr sz="2200" b="1" dirty="0" err="1"/>
              <a:t>едица</a:t>
            </a:r>
            <a:r>
              <a:rPr sz="2200" b="1" dirty="0"/>
              <a:t>: </a:t>
            </a:r>
            <a:r>
              <a:rPr sz="2200" dirty="0" err="1"/>
              <a:t>Предузећа</a:t>
            </a:r>
            <a:r>
              <a:rPr sz="2200" dirty="0"/>
              <a:t> </a:t>
            </a:r>
            <a:r>
              <a:rPr sz="2200" dirty="0" err="1"/>
              <a:t>подижу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ене</a:t>
            </a:r>
            <a:r>
              <a:rPr sz="2200" dirty="0"/>
              <a:t> </a:t>
            </a:r>
            <a:r>
              <a:rPr sz="2200" dirty="0" err="1"/>
              <a:t>како</a:t>
            </a:r>
            <a:r>
              <a:rPr sz="2200" dirty="0"/>
              <a:t> </a:t>
            </a:r>
            <a:r>
              <a:rPr sz="2200" dirty="0" err="1"/>
              <a:t>би</a:t>
            </a:r>
            <a:r>
              <a:rPr sz="2200" dirty="0"/>
              <a:t> </a:t>
            </a:r>
            <a:r>
              <a:rPr sz="2200" dirty="0" err="1"/>
              <a:t>задржала</a:t>
            </a:r>
            <a:r>
              <a:rPr sz="2200" dirty="0"/>
              <a:t> </a:t>
            </a:r>
            <a:r>
              <a:rPr sz="2200" dirty="0" err="1"/>
              <a:t>профит</a:t>
            </a:r>
            <a:r>
              <a:rPr sz="2200" dirty="0"/>
              <a:t>.</a:t>
            </a:r>
            <a:endParaRPr lang="sr-Cyrl-BA" sz="2200" dirty="0"/>
          </a:p>
          <a:p>
            <a:endParaRPr sz="2200" dirty="0"/>
          </a:p>
          <a:p>
            <a:pPr algn="just"/>
            <a:r>
              <a:rPr sz="2200" dirty="0" err="1"/>
              <a:t>Прим</a:t>
            </a:r>
            <a:r>
              <a:rPr lang="sr-Cyrl-BA" sz="2200" dirty="0"/>
              <a:t>ј</a:t>
            </a:r>
            <a:r>
              <a:rPr sz="2200" dirty="0" err="1"/>
              <a:t>ер</a:t>
            </a:r>
            <a:r>
              <a:rPr sz="2200" dirty="0"/>
              <a:t>: </a:t>
            </a:r>
            <a:r>
              <a:rPr sz="2200" dirty="0" err="1"/>
              <a:t>Нафтна</a:t>
            </a:r>
            <a:r>
              <a:rPr sz="2200" dirty="0"/>
              <a:t> </a:t>
            </a:r>
            <a:r>
              <a:rPr sz="2200" dirty="0" err="1"/>
              <a:t>криза</a:t>
            </a:r>
            <a:r>
              <a:rPr sz="2200" dirty="0"/>
              <a:t> 1973. </a:t>
            </a:r>
            <a:r>
              <a:rPr sz="2200" dirty="0" err="1"/>
              <a:t>године</a:t>
            </a:r>
            <a:r>
              <a:rPr sz="2200" dirty="0"/>
              <a:t> – </a:t>
            </a:r>
            <a:r>
              <a:rPr sz="2200" dirty="0" err="1"/>
              <a:t>скок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ена</a:t>
            </a:r>
            <a:r>
              <a:rPr sz="2200" dirty="0"/>
              <a:t> </a:t>
            </a:r>
            <a:r>
              <a:rPr sz="2200" dirty="0" err="1"/>
              <a:t>нафте</a:t>
            </a:r>
            <a:r>
              <a:rPr sz="2200" dirty="0"/>
              <a:t> </a:t>
            </a:r>
            <a:r>
              <a:rPr sz="2200" dirty="0" err="1"/>
              <a:t>изазвао</a:t>
            </a:r>
            <a:r>
              <a:rPr sz="2200" dirty="0"/>
              <a:t> </a:t>
            </a:r>
            <a:r>
              <a:rPr sz="2200" dirty="0" err="1"/>
              <a:t>глобалну</a:t>
            </a:r>
            <a:r>
              <a:rPr sz="2200" dirty="0"/>
              <a:t> </a:t>
            </a:r>
            <a:r>
              <a:rPr sz="2200" dirty="0" err="1"/>
              <a:t>инфлацију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579648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489200"/>
            <a:ext cx="8153400" cy="3911600"/>
          </a:xfrm>
        </p:spPr>
        <p:txBody>
          <a:bodyPr>
            <a:normAutofit/>
          </a:bodyPr>
          <a:lstStyle/>
          <a:p>
            <a:pPr lvl="0"/>
            <a:r>
              <a:rPr lang="hr-HR" sz="2200" dirty="0">
                <a:solidFill>
                  <a:schemeClr val="tx1"/>
                </a:solidFill>
              </a:rPr>
              <a:t>Теорија инфлације трошкова зове се и теорија инфлације понуде</a:t>
            </a:r>
            <a:endParaRPr lang="sr-Cyrl-BA" sz="2200" dirty="0">
              <a:solidFill>
                <a:schemeClr val="tx1"/>
              </a:solidFill>
            </a:endParaRPr>
          </a:p>
          <a:p>
            <a:pPr lvl="0"/>
            <a:endParaRPr lang="en-US" sz="2200" dirty="0">
              <a:solidFill>
                <a:schemeClr val="tx1"/>
              </a:solidFill>
            </a:endParaRPr>
          </a:p>
          <a:p>
            <a:pPr lvl="0"/>
            <a:r>
              <a:rPr lang="ru-RU" sz="2400" b="0" i="0" dirty="0">
                <a:solidFill>
                  <a:srgbClr val="000000"/>
                </a:solidFill>
                <a:effectLst/>
                <a:latin typeface="+mj-lt"/>
              </a:rPr>
              <a:t>Према концепту инфлације трошкова основни узрочник раста цијена, односно инфлације, треба тражити у порасту трошкова пословања (у првом реду надница и плата али и других облика трошкова пословања) и она не мора увијек да буде посљедица вишка новчане тражње у односу на робне фондове. </a:t>
            </a:r>
          </a:p>
          <a:p>
            <a:pPr lvl="0"/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0608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209800"/>
            <a:ext cx="8610600" cy="4343400"/>
          </a:xfrm>
        </p:spPr>
        <p:txBody>
          <a:bodyPr>
            <a:normAutofit/>
          </a:bodyPr>
          <a:lstStyle/>
          <a:p>
            <a:pPr lvl="0"/>
            <a:endParaRPr lang="ru-RU" sz="2100" dirty="0">
              <a:solidFill>
                <a:srgbClr val="000000"/>
              </a:solidFill>
              <a:latin typeface="+mj-lt"/>
            </a:endParaRPr>
          </a:p>
          <a:p>
            <a:pPr lvl="0" algn="just"/>
            <a:r>
              <a:rPr lang="ru-RU" sz="2100" b="0" i="0" dirty="0">
                <a:solidFill>
                  <a:srgbClr val="000000"/>
                </a:solidFill>
                <a:effectLst/>
                <a:latin typeface="+mj-lt"/>
              </a:rPr>
              <a:t>Када долази до аутономног пораста трошкова пословања онда се тај пораст покушава аутоматски »уградити« у продајну цијену, што за посљедицу има општи пораст цијена. </a:t>
            </a:r>
          </a:p>
          <a:p>
            <a:pPr lvl="0"/>
            <a:endParaRPr lang="ru-RU" sz="2100" dirty="0">
              <a:solidFill>
                <a:srgbClr val="000000"/>
              </a:solidFill>
              <a:latin typeface="+mj-lt"/>
            </a:endParaRPr>
          </a:p>
          <a:p>
            <a:pPr lvl="0"/>
            <a:r>
              <a:rPr lang="ru-RU" sz="2100" b="0" i="0" dirty="0">
                <a:solidFill>
                  <a:srgbClr val="000000"/>
                </a:solidFill>
                <a:effectLst/>
                <a:latin typeface="+mj-lt"/>
              </a:rPr>
              <a:t>Према мишљењу присталица концепције инфлације трошкова аутономни раст неких од трошкова пословања изазива, чак и без постојања вишка новчане тражње, пораст цијена.</a:t>
            </a:r>
            <a:r>
              <a:rPr lang="ru-RU" sz="2100" dirty="0">
                <a:latin typeface="+mj-lt"/>
              </a:rPr>
              <a:t> </a:t>
            </a:r>
            <a:r>
              <a:rPr lang="ru-RU" sz="2400" dirty="0">
                <a:latin typeface="+mj-lt"/>
              </a:rPr>
              <a:t/>
            </a:r>
            <a:br>
              <a:rPr lang="ru-RU" sz="2400" dirty="0">
                <a:latin typeface="+mj-lt"/>
              </a:rPr>
            </a:b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1594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7848600" cy="4191000"/>
          </a:xfrm>
        </p:spPr>
        <p:txBody>
          <a:bodyPr>
            <a:normAutofit/>
          </a:bodyPr>
          <a:lstStyle/>
          <a:p>
            <a:pPr algn="just"/>
            <a:r>
              <a:rPr sz="2200" b="1" dirty="0" err="1"/>
              <a:t>Главна</a:t>
            </a:r>
            <a:r>
              <a:rPr sz="2200" b="1" dirty="0"/>
              <a:t> </a:t>
            </a:r>
            <a:r>
              <a:rPr sz="2200" b="1" dirty="0" err="1"/>
              <a:t>идеја</a:t>
            </a:r>
            <a:r>
              <a:rPr sz="2200" b="1" dirty="0"/>
              <a:t>: </a:t>
            </a:r>
            <a:r>
              <a:rPr sz="2200" dirty="0" err="1"/>
              <a:t>Узрок</a:t>
            </a:r>
            <a:r>
              <a:rPr sz="2200" dirty="0"/>
              <a:t> </a:t>
            </a:r>
            <a:r>
              <a:rPr sz="2200" dirty="0" err="1"/>
              <a:t>инфлације</a:t>
            </a:r>
            <a:r>
              <a:rPr sz="2200" dirty="0"/>
              <a:t> </a:t>
            </a:r>
            <a:r>
              <a:rPr sz="2200" dirty="0" err="1"/>
              <a:t>је</a:t>
            </a:r>
            <a:r>
              <a:rPr sz="2200" dirty="0"/>
              <a:t> у </a:t>
            </a:r>
            <a:r>
              <a:rPr sz="2200" dirty="0" err="1"/>
              <a:t>структурним</a:t>
            </a:r>
            <a:r>
              <a:rPr sz="2200" dirty="0"/>
              <a:t> </a:t>
            </a:r>
            <a:r>
              <a:rPr sz="2200" dirty="0" err="1"/>
              <a:t>слабостима</a:t>
            </a:r>
            <a:r>
              <a:rPr sz="2200" dirty="0"/>
              <a:t> </a:t>
            </a:r>
            <a:r>
              <a:rPr sz="2200" dirty="0" err="1"/>
              <a:t>привреде</a:t>
            </a:r>
            <a:r>
              <a:rPr sz="2200" dirty="0"/>
              <a:t>.</a:t>
            </a:r>
          </a:p>
          <a:p>
            <a:r>
              <a:rPr sz="2200" b="1" dirty="0" err="1"/>
              <a:t>Узрок</a:t>
            </a:r>
            <a:r>
              <a:rPr sz="2200" b="1" dirty="0"/>
              <a:t>:</a:t>
            </a:r>
            <a:r>
              <a:rPr sz="2200" dirty="0"/>
              <a:t> </a:t>
            </a:r>
            <a:r>
              <a:rPr sz="2200" dirty="0" err="1"/>
              <a:t>Неравнотежа</a:t>
            </a:r>
            <a:r>
              <a:rPr sz="2200" dirty="0"/>
              <a:t> </a:t>
            </a:r>
            <a:r>
              <a:rPr sz="2200" dirty="0" err="1"/>
              <a:t>између</a:t>
            </a:r>
            <a:r>
              <a:rPr sz="2200" dirty="0"/>
              <a:t> </a:t>
            </a:r>
            <a:r>
              <a:rPr sz="2200" dirty="0" err="1"/>
              <a:t>сектора</a:t>
            </a:r>
            <a:r>
              <a:rPr sz="2200" dirty="0"/>
              <a:t>, </a:t>
            </a:r>
            <a:r>
              <a:rPr sz="2200" dirty="0" err="1"/>
              <a:t>монополи</a:t>
            </a:r>
            <a:r>
              <a:rPr sz="2200" dirty="0"/>
              <a:t>, </a:t>
            </a:r>
            <a:r>
              <a:rPr sz="2200" dirty="0" err="1"/>
              <a:t>зависност</a:t>
            </a:r>
            <a:r>
              <a:rPr sz="2200" dirty="0"/>
              <a:t> </a:t>
            </a:r>
            <a:r>
              <a:rPr sz="2200" dirty="0" err="1"/>
              <a:t>од</a:t>
            </a:r>
            <a:r>
              <a:rPr sz="2200" dirty="0"/>
              <a:t> </a:t>
            </a:r>
            <a:r>
              <a:rPr sz="2200" dirty="0" err="1"/>
              <a:t>увоза</a:t>
            </a:r>
            <a:r>
              <a:rPr sz="2200" dirty="0"/>
              <a:t>, </a:t>
            </a:r>
            <a:r>
              <a:rPr sz="2200" dirty="0" err="1"/>
              <a:t>неефикасна</a:t>
            </a:r>
            <a:r>
              <a:rPr sz="2200" dirty="0"/>
              <a:t> </a:t>
            </a:r>
            <a:r>
              <a:rPr sz="2200" dirty="0" err="1"/>
              <a:t>администрација</a:t>
            </a:r>
            <a:r>
              <a:rPr sz="2200" dirty="0"/>
              <a:t>.</a:t>
            </a:r>
          </a:p>
          <a:p>
            <a:pPr algn="just"/>
            <a:r>
              <a:rPr sz="2200" b="1" dirty="0" err="1"/>
              <a:t>Пос</a:t>
            </a:r>
            <a:r>
              <a:rPr lang="sr-Cyrl-BA" sz="2200" b="1" dirty="0"/>
              <a:t>љ</a:t>
            </a:r>
            <a:r>
              <a:rPr sz="2200" b="1" dirty="0" err="1"/>
              <a:t>едица</a:t>
            </a:r>
            <a:r>
              <a:rPr sz="2200" b="1" dirty="0"/>
              <a:t>:</a:t>
            </a:r>
            <a:r>
              <a:rPr sz="2200" dirty="0"/>
              <a:t> </a:t>
            </a:r>
            <a:r>
              <a:rPr sz="2200" dirty="0" err="1"/>
              <a:t>Раст</a:t>
            </a:r>
            <a:r>
              <a:rPr sz="2200" dirty="0"/>
              <a:t> ц</a:t>
            </a:r>
            <a:r>
              <a:rPr lang="sr-Cyrl-BA" sz="2200" dirty="0"/>
              <a:t>иј</a:t>
            </a:r>
            <a:r>
              <a:rPr sz="2200" dirty="0" err="1"/>
              <a:t>ена</a:t>
            </a:r>
            <a:r>
              <a:rPr sz="2200" dirty="0"/>
              <a:t> </a:t>
            </a:r>
            <a:r>
              <a:rPr sz="2200" dirty="0" err="1"/>
              <a:t>чак</a:t>
            </a:r>
            <a:r>
              <a:rPr sz="2200" dirty="0"/>
              <a:t> и </a:t>
            </a:r>
            <a:r>
              <a:rPr sz="2200" dirty="0" err="1"/>
              <a:t>без</a:t>
            </a:r>
            <a:r>
              <a:rPr sz="2200" dirty="0"/>
              <a:t> </a:t>
            </a:r>
            <a:r>
              <a:rPr sz="2200" dirty="0" err="1"/>
              <a:t>повећања</a:t>
            </a:r>
            <a:r>
              <a:rPr sz="2200" dirty="0"/>
              <a:t> </a:t>
            </a:r>
            <a:r>
              <a:rPr sz="2200" dirty="0" err="1"/>
              <a:t>новчане</a:t>
            </a:r>
            <a:r>
              <a:rPr sz="2200" dirty="0"/>
              <a:t> </a:t>
            </a:r>
            <a:r>
              <a:rPr sz="2200" dirty="0" err="1"/>
              <a:t>масе</a:t>
            </a:r>
            <a:r>
              <a:rPr sz="2200" dirty="0"/>
              <a:t>.</a:t>
            </a:r>
            <a:endParaRPr lang="sr-Cyrl-BA" sz="2200" dirty="0"/>
          </a:p>
          <a:p>
            <a:pPr algn="just"/>
            <a:endParaRPr sz="2200" dirty="0"/>
          </a:p>
          <a:p>
            <a:pPr algn="just"/>
            <a:r>
              <a:rPr sz="2200" dirty="0" err="1"/>
              <a:t>Прим</a:t>
            </a:r>
            <a:r>
              <a:rPr lang="sr-Cyrl-BA" sz="2200" dirty="0"/>
              <a:t>ј</a:t>
            </a:r>
            <a:r>
              <a:rPr sz="2200" dirty="0" err="1"/>
              <a:t>ер</a:t>
            </a:r>
            <a:r>
              <a:rPr sz="2200" dirty="0"/>
              <a:t>: </a:t>
            </a:r>
            <a:r>
              <a:rPr sz="2200" dirty="0" err="1"/>
              <a:t>Латинска</a:t>
            </a:r>
            <a:r>
              <a:rPr sz="2200" dirty="0"/>
              <a:t> </a:t>
            </a:r>
            <a:r>
              <a:rPr sz="2200" dirty="0" err="1"/>
              <a:t>Америка</a:t>
            </a:r>
            <a:r>
              <a:rPr sz="2200" dirty="0"/>
              <a:t> 1980-их – </a:t>
            </a:r>
            <a:r>
              <a:rPr sz="2200" dirty="0" err="1"/>
              <a:t>ниска</a:t>
            </a:r>
            <a:r>
              <a:rPr sz="2200" dirty="0"/>
              <a:t> </a:t>
            </a:r>
            <a:r>
              <a:rPr sz="2200" dirty="0" err="1"/>
              <a:t>продуктивност</a:t>
            </a:r>
            <a:r>
              <a:rPr sz="2200" dirty="0"/>
              <a:t> и </a:t>
            </a:r>
            <a:r>
              <a:rPr sz="2200" dirty="0" err="1"/>
              <a:t>велика</a:t>
            </a:r>
            <a:r>
              <a:rPr sz="2200" dirty="0"/>
              <a:t> </a:t>
            </a:r>
            <a:r>
              <a:rPr sz="2200" dirty="0" err="1"/>
              <a:t>јавна</a:t>
            </a:r>
            <a:r>
              <a:rPr sz="2200" dirty="0"/>
              <a:t> </a:t>
            </a:r>
            <a:r>
              <a:rPr sz="2200" dirty="0" err="1"/>
              <a:t>потрошња</a:t>
            </a:r>
            <a:r>
              <a:rPr sz="2200" dirty="0"/>
              <a:t>.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 bwMode="gray">
          <a:xfrm>
            <a:off x="1018370" y="1079498"/>
            <a:ext cx="634367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BA" dirty="0"/>
              <a:t>Теорија структурне инфлације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22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209800"/>
            <a:ext cx="8001000" cy="42672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000" dirty="0">
                <a:latin typeface="+mj-lt"/>
                <a:cs typeface="Arial" panose="020B0604020202020204" pitchFamily="34" charset="0"/>
              </a:rPr>
              <a:t/>
            </a:r>
            <a:br>
              <a:rPr lang="ru-RU" sz="2000" dirty="0"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Поремећај равнотеже између понуде и тражње на парцијалним тржиштима јер је пораст цијена на дефицитарним секторима већи од снижења цијена на суфицитарним секторима.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sr-Cyrl-CS" sz="2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Флексибилност цијена навише и ригидност цијена наниже.</a:t>
            </a:r>
            <a:endParaRPr lang="en-US" sz="20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1164</TotalTime>
  <Words>2411</Words>
  <Application>Microsoft Office PowerPoint</Application>
  <PresentationFormat>On-screen Show (4:3)</PresentationFormat>
  <Paragraphs>329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Arial</vt:lpstr>
      <vt:lpstr>Calibri</vt:lpstr>
      <vt:lpstr>Century Gothic</vt:lpstr>
      <vt:lpstr>Times New Roman</vt:lpstr>
      <vt:lpstr>Wingdings</vt:lpstr>
      <vt:lpstr>Wingdings 2</vt:lpstr>
      <vt:lpstr>Wingdings 3</vt:lpstr>
      <vt:lpstr>Ion Boardroom</vt:lpstr>
      <vt:lpstr> Теорије о инфлацији   Ефекти инфлације   Програми обуздавања инфлације</vt:lpstr>
      <vt:lpstr>Теорије инфлације  </vt:lpstr>
      <vt:lpstr>Монетарна теорија инфлације </vt:lpstr>
      <vt:lpstr>Кејнзијанска теорија</vt:lpstr>
      <vt:lpstr>Инфлација трошкова (Cost-push)</vt:lpstr>
      <vt:lpstr>PowerPoint Presentation</vt:lpstr>
      <vt:lpstr>PowerPoint Presentation</vt:lpstr>
      <vt:lpstr>PowerPoint Presentation</vt:lpstr>
      <vt:lpstr>PowerPoint Presentation</vt:lpstr>
      <vt:lpstr>Теорија инфлационих очекивања</vt:lpstr>
      <vt:lpstr>Савремени приступ инфлацији</vt:lpstr>
      <vt:lpstr>PowerPoint Presentation</vt:lpstr>
      <vt:lpstr>Закључак</vt:lpstr>
      <vt:lpstr>ЕФЕКТИ ИНФЛАЦИЈЕ</vt:lpstr>
      <vt:lpstr>ЕФЕКТИ ИНФЛАЦИЈЕ</vt:lpstr>
      <vt:lpstr>Фактори инфлације који утичу на трошкове живота</vt:lpstr>
      <vt:lpstr>Економски ЕФЕКТИ ИНФЛАЦИЈЕ</vt:lpstr>
      <vt:lpstr>Социјални аспект инфлације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PROGRAMI STABILIZACIJE (OBUZDAVANJA) INFLACIJE</vt:lpstr>
      <vt:lpstr>Antiinflacione mjere</vt:lpstr>
      <vt:lpstr>PowerPoint Presentation</vt:lpstr>
      <vt:lpstr>STABILIZACIONI PROGRAMI</vt:lpstr>
      <vt:lpstr>VRSTE STABILIZACIONIH PROGRAMA</vt:lpstr>
      <vt:lpstr>GRADUALISTIČKI PROGRAM</vt:lpstr>
      <vt:lpstr>PowerPoint Presentation</vt:lpstr>
      <vt:lpstr>PROGRAM ŠOK TERAPIJE</vt:lpstr>
      <vt:lpstr>Primjer šok terapije: Poljska - „Balcerovićev program“ (1990)</vt:lpstr>
      <vt:lpstr>PowerPoint Presentation</vt:lpstr>
      <vt:lpstr>PowerPoint Presentation</vt:lpstr>
      <vt:lpstr>1. ORTODOKSNI PROGRAM</vt:lpstr>
      <vt:lpstr>MONETARNA RAVNOTEŽA</vt:lpstr>
      <vt:lpstr>FISKALNA RAVNOTEŽA</vt:lpstr>
      <vt:lpstr>PLATNOBILANSNA RAVNOTEŽA</vt:lpstr>
      <vt:lpstr>MONETARNA REFORMA</vt:lpstr>
      <vt:lpstr>STRUKTRUNA REFORMA</vt:lpstr>
      <vt:lpstr>2. HETERODOKSNI PROGRAM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ИНФЛАЦИЈА</dc:title>
  <dc:creator>Branka</dc:creator>
  <cp:lastModifiedBy>Branka</cp:lastModifiedBy>
  <cp:revision>191</cp:revision>
  <dcterms:created xsi:type="dcterms:W3CDTF">2006-08-16T00:00:00Z</dcterms:created>
  <dcterms:modified xsi:type="dcterms:W3CDTF">2025-10-14T07:27:08Z</dcterms:modified>
</cp:coreProperties>
</file>