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1.xml" ContentType="application/vnd.openxmlformats-officedocument.presentationml.tags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4" r:id="rId2"/>
    <p:sldId id="349" r:id="rId3"/>
    <p:sldId id="350" r:id="rId4"/>
    <p:sldId id="351" r:id="rId5"/>
    <p:sldId id="352" r:id="rId6"/>
    <p:sldId id="258" r:id="rId7"/>
    <p:sldId id="257" r:id="rId8"/>
    <p:sldId id="261" r:id="rId9"/>
    <p:sldId id="262" r:id="rId10"/>
    <p:sldId id="286" r:id="rId11"/>
    <p:sldId id="291" r:id="rId12"/>
    <p:sldId id="310" r:id="rId13"/>
    <p:sldId id="357" r:id="rId14"/>
    <p:sldId id="301" r:id="rId15"/>
    <p:sldId id="297" r:id="rId16"/>
    <p:sldId id="321" r:id="rId17"/>
    <p:sldId id="322" r:id="rId18"/>
    <p:sldId id="323" r:id="rId19"/>
    <p:sldId id="324" r:id="rId20"/>
    <p:sldId id="325" r:id="rId21"/>
    <p:sldId id="327" r:id="rId22"/>
    <p:sldId id="358" r:id="rId23"/>
    <p:sldId id="359" r:id="rId24"/>
    <p:sldId id="311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4D8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'Sheet 1'!$A$14</c:f>
              <c:strCache>
                <c:ptCount val="1"/>
                <c:pt idx="0">
                  <c:v>European Union - 27 countries (from 2020)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val>
            <c:numRef>
              <c:f>'Sheet 1'!$B$14</c:f>
              <c:numCache>
                <c:formatCode>#,##0.##########</c:formatCode>
                <c:ptCount val="1"/>
                <c:pt idx="0">
                  <c:v>48.1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162-4AE4-86F9-351948545EA0}"/>
            </c:ext>
          </c:extLst>
        </c:ser>
        <c:ser>
          <c:idx val="1"/>
          <c:order val="1"/>
          <c:tx>
            <c:strRef>
              <c:f>'Sheet 1'!$A$14</c:f>
              <c:strCache>
                <c:ptCount val="1"/>
                <c:pt idx="0">
                  <c:v>European Union - 27 countries (from 2020)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val>
            <c:numRef>
              <c:f>'Sheet 1'!$D$14</c:f>
              <c:numCache>
                <c:formatCode>#,##0.##########</c:formatCode>
                <c:ptCount val="1"/>
                <c:pt idx="0">
                  <c:v>53.1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162-4AE4-86F9-351948545E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7613312"/>
        <c:axId val="129134592"/>
      </c:barChart>
      <c:catAx>
        <c:axId val="77613312"/>
        <c:scaling>
          <c:orientation val="minMax"/>
        </c:scaling>
        <c:delete val="0"/>
        <c:axPos val="b"/>
        <c:majorTickMark val="out"/>
        <c:minorTickMark val="none"/>
        <c:tickLblPos val="nextTo"/>
        <c:crossAx val="129134592"/>
        <c:crosses val="autoZero"/>
        <c:auto val="1"/>
        <c:lblAlgn val="ctr"/>
        <c:lblOffset val="100"/>
        <c:noMultiLvlLbl val="0"/>
      </c:catAx>
      <c:valAx>
        <c:axId val="129134592"/>
        <c:scaling>
          <c:orientation val="minMax"/>
        </c:scaling>
        <c:delete val="0"/>
        <c:axPos val="l"/>
        <c:majorGridlines/>
        <c:minorGridlines/>
        <c:numFmt formatCode="#,##0.##########" sourceLinked="1"/>
        <c:majorTickMark val="out"/>
        <c:minorTickMark val="none"/>
        <c:tickLblPos val="nextTo"/>
        <c:crossAx val="7761331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0.33333</cdr:x>
      <cdr:y>0.90769</cdr:y>
    </cdr:from>
    <cdr:to>
      <cdr:x>0.43537</cdr:x>
      <cdr:y>0.98966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667000" y="4495800"/>
          <a:ext cx="816422" cy="405997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1"/>
        </a:solidFill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sr-Cyrl-BA" sz="1600" b="1" dirty="0"/>
            <a:t>2015.</a:t>
          </a:r>
          <a:endParaRPr lang="en-US" sz="1600" b="1" dirty="0"/>
        </a:p>
      </cdr:txBody>
    </cdr:sp>
  </cdr:relSizeAnchor>
  <cdr:relSizeAnchor xmlns:cdr="http://schemas.openxmlformats.org/drawingml/2006/chartDrawing">
    <cdr:from>
      <cdr:x>0.6</cdr:x>
      <cdr:y>0.90769</cdr:y>
    </cdr:from>
    <cdr:to>
      <cdr:x>0.70204</cdr:x>
      <cdr:y>0.98966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4800600" y="4495800"/>
          <a:ext cx="816422" cy="405997"/>
        </a:xfrm>
        <a:prstGeom xmlns:a="http://schemas.openxmlformats.org/drawingml/2006/main" prst="rect">
          <a:avLst/>
        </a:prstGeom>
        <a:solidFill xmlns:a="http://schemas.openxmlformats.org/drawingml/2006/main">
          <a:srgbClr val="00B0F0"/>
        </a:solidFill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sr-Cyrl-BA" sz="1600" b="1" dirty="0"/>
            <a:t>2023.</a:t>
          </a:r>
          <a:endParaRPr lang="en-US" sz="1600" b="1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28600"/>
            <a:ext cx="7543800" cy="990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990600" y="2057400"/>
            <a:ext cx="7543800" cy="4094163"/>
          </a:xfr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276600" y="6400800"/>
            <a:ext cx="2895600" cy="304800"/>
          </a:xfrm>
        </p:spPr>
        <p:txBody>
          <a:bodyPr/>
          <a:lstStyle>
            <a:lvl1pPr>
              <a:defRPr/>
            </a:lvl1pPr>
          </a:lstStyle>
          <a:p>
            <a:r>
              <a:rPr lang="sr-Cyrl-CS"/>
              <a:t>Монетарне и јавне финансије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6705600" y="6400800"/>
            <a:ext cx="1905000" cy="304800"/>
          </a:xfrm>
        </p:spPr>
        <p:txBody>
          <a:bodyPr/>
          <a:lstStyle>
            <a:lvl1pPr>
              <a:defRPr/>
            </a:lvl1pPr>
          </a:lstStyle>
          <a:p>
            <a:fld id="{1C2F5A60-90CD-48E5-B6AC-D09F4025D56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11/26/2025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3" r:id="rId12"/>
  </p:sldLayoutIdLst>
  <p:transition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29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8229600" cy="1252728"/>
          </a:xfrm>
        </p:spPr>
        <p:txBody>
          <a:bodyPr/>
          <a:lstStyle/>
          <a:p>
            <a:pPr algn="ctr"/>
            <a:r>
              <a:rPr lang="sr-Cyrl-CS">
                <a:solidFill>
                  <a:srgbClr val="00B0F0"/>
                </a:solidFill>
              </a:rPr>
              <a:t>НАЧЕЛА ЈАВНИХ РАСХОДА</a:t>
            </a:r>
            <a:endParaRPr lang="en-US">
              <a:solidFill>
                <a:srgbClr val="00B0F0"/>
              </a:solidFill>
            </a:endParaRPr>
          </a:p>
        </p:txBody>
      </p:sp>
      <p:sp>
        <p:nvSpPr>
          <p:cNvPr id="524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2133600"/>
            <a:ext cx="8763000" cy="3429000"/>
          </a:xfrm>
        </p:spPr>
        <p:txBody>
          <a:bodyPr>
            <a:normAutofit/>
          </a:bodyPr>
          <a:lstStyle/>
          <a:p>
            <a:pPr>
              <a:buSzTx/>
              <a:buFont typeface="Wingdings" pitchFamily="2" charset="2"/>
              <a:buAutoNum type="arabicPeriod"/>
            </a:pPr>
            <a:r>
              <a:rPr lang="sr-Cyrl-CS" b="1" dirty="0"/>
              <a:t>Начело опште </a:t>
            </a:r>
            <a:r>
              <a:rPr lang="en-GB" b="1" dirty="0" err="1"/>
              <a:t>друштвене</a:t>
            </a:r>
            <a:r>
              <a:rPr lang="en-GB" b="1" dirty="0"/>
              <a:t> </a:t>
            </a:r>
            <a:r>
              <a:rPr lang="en-GB" b="1" dirty="0" err="1"/>
              <a:t>корисности</a:t>
            </a:r>
            <a:endParaRPr lang="sr-Cyrl-CS" dirty="0"/>
          </a:p>
          <a:p>
            <a:pPr>
              <a:buSzTx/>
              <a:buFont typeface="Wingdings" pitchFamily="2" charset="2"/>
              <a:buAutoNum type="arabicPeriod"/>
            </a:pPr>
            <a:r>
              <a:rPr lang="sr-Cyrl-CS" b="1" dirty="0"/>
              <a:t>Начело штедње</a:t>
            </a:r>
            <a:endParaRPr lang="sr-Cyrl-CS" dirty="0"/>
          </a:p>
          <a:p>
            <a:pPr>
              <a:buSzTx/>
              <a:buFont typeface="Wingdings" pitchFamily="2" charset="2"/>
              <a:buAutoNum type="arabicPeriod"/>
            </a:pPr>
            <a:r>
              <a:rPr lang="sr-Cyrl-CS" b="1" dirty="0"/>
              <a:t>Начело умјерености</a:t>
            </a:r>
            <a:r>
              <a:rPr lang="sr-Cyrl-CS" dirty="0"/>
              <a:t>:</a:t>
            </a:r>
          </a:p>
          <a:p>
            <a:pPr>
              <a:buSzTx/>
              <a:buFont typeface="Wingdings" pitchFamily="2" charset="2"/>
              <a:buAutoNum type="arabicPeriod"/>
            </a:pPr>
            <a:r>
              <a:rPr lang="sr-Cyrl-CS" b="1" dirty="0"/>
              <a:t>Н</a:t>
            </a:r>
            <a:r>
              <a:rPr lang="en-GB" b="1" dirty="0" err="1"/>
              <a:t>ачело</a:t>
            </a:r>
            <a:r>
              <a:rPr lang="en-GB" b="1" dirty="0"/>
              <a:t> </a:t>
            </a:r>
            <a:r>
              <a:rPr lang="en-GB" b="1" dirty="0" err="1"/>
              <a:t>пропорционалности</a:t>
            </a:r>
            <a:r>
              <a:rPr lang="sr-Cyrl-CS" dirty="0"/>
              <a:t>:</a:t>
            </a:r>
            <a:br>
              <a:rPr lang="sr-Cyrl-CS" dirty="0"/>
            </a:b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524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1000"/>
                                        <p:tgtEl>
                                          <p:spTgt spid="524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1000"/>
                                        <p:tgtEl>
                                          <p:spTgt spid="524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1000"/>
                                        <p:tgtEl>
                                          <p:spTgt spid="524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sr-Cyrl-CS"/>
              <a:t>Монетарне и јавне финансије</a:t>
            </a:r>
            <a:endParaRPr lang="en-US"/>
          </a:p>
        </p:txBody>
      </p:sp>
      <p:sp>
        <p:nvSpPr>
          <p:cNvPr id="52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651C4C0-3C99-4B6C-9510-1CFCAEDAF30E}" type="slidenum">
              <a:rPr lang="en-US"/>
              <a:pPr/>
              <a:t>10</a:t>
            </a:fld>
            <a:endParaRPr lang="en-US"/>
          </a:p>
        </p:txBody>
      </p:sp>
      <p:sp>
        <p:nvSpPr>
          <p:cNvPr id="52224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Cyrl-CS"/>
              <a:t>ВРСТЕ ЈАВНИХ РАСХОДА</a:t>
            </a:r>
            <a:endParaRPr lang="en-US"/>
          </a:p>
        </p:txBody>
      </p:sp>
      <p:graphicFrame>
        <p:nvGraphicFramePr>
          <p:cNvPr id="522478" name="Group 238"/>
          <p:cNvGraphicFramePr>
            <a:graphicFrameLocks noGrp="1"/>
          </p:cNvGraphicFramePr>
          <p:nvPr>
            <p:ph type="tbl" idx="1"/>
          </p:nvPr>
        </p:nvGraphicFramePr>
        <p:xfrm>
          <a:off x="228600" y="1600200"/>
          <a:ext cx="8763000" cy="4879659"/>
        </p:xfrm>
        <a:graphic>
          <a:graphicData uri="http://schemas.openxmlformats.org/drawingml/2006/table">
            <a:tbl>
              <a:tblPr/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48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6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С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вр</a:t>
                      </a:r>
                      <a:r>
                        <a:rPr kumimoji="0" lang="sr-Cyrl-C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ха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трошења</a:t>
                      </a:r>
                    </a:p>
                  </a:txBody>
                  <a:tcPr horzOverflow="overflow">
                    <a:lnL cap="flat">
                      <a:noFill/>
                    </a:lnL>
                    <a:lnR w="762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Вријеме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5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pitchFamily="34" charset="0"/>
                        </a:rPr>
                        <a:t>1. Функционални 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762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0" marR="0" lvl="0" indent="-38100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pitchFamily="34" charset="0"/>
                        </a:rPr>
                        <a:t>1. Редовни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7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pitchFamily="34" charset="0"/>
                        </a:rPr>
                        <a:t>2. Инвестициони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762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pitchFamily="34" charset="0"/>
                        </a:rPr>
                        <a:t>2. Нередовни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8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pitchFamily="34" charset="0"/>
                        </a:rPr>
                        <a:t>3. Трансферни </a:t>
                      </a:r>
                      <a:r>
                        <a:rPr kumimoji="0" lang="sr-Cyrl-C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pitchFamily="34" charset="0"/>
                        </a:rPr>
                        <a:t>(економски и социјални)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762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6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Утицај на привреду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762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Обавезност извршења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marL="381000" marR="0" lvl="0" indent="-38100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pitchFamily="34" charset="0"/>
                        </a:rPr>
                        <a:t>1. Продуктивни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762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pitchFamily="34" charset="0"/>
                        </a:rPr>
                        <a:t>1. Обавезни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3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pitchFamily="34" charset="0"/>
                        </a:rPr>
                        <a:t>2. Непродуктивни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762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pitchFamily="34" charset="0"/>
                        </a:rPr>
                        <a:t>2. Необавезни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6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Одложивост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762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Објекат трошења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9875">
                <a:tc>
                  <a:txBody>
                    <a:bodyPr/>
                    <a:lstStyle/>
                    <a:p>
                      <a:pPr marL="381000" marR="0" lvl="0" indent="-38100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pitchFamily="34" charset="0"/>
                        </a:rPr>
                        <a:t>1. Одложиви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762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81000" marR="0" lvl="0" indent="-38100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pitchFamily="34" charset="0"/>
                        </a:rPr>
                        <a:t>1. Лични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8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pitchFamily="34" charset="0"/>
                        </a:rPr>
                        <a:t>2. Неодложиви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w="762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pitchFamily="34" charset="0"/>
                        </a:rPr>
                        <a:t>2. Материјални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6831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С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убјек</a:t>
                      </a:r>
                      <a:r>
                        <a:rPr kumimoji="0" lang="sr-Cyrl-C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а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т трошења 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0513">
                <a:tc gridSpan="2">
                  <a:txBody>
                    <a:bodyPr/>
                    <a:lstStyle/>
                    <a:p>
                      <a:pPr marL="381000" marR="0" lvl="0" indent="-38100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pitchFamily="34" charset="0"/>
                        </a:rPr>
                        <a:t>1. Расходи централних органа власти</a:t>
                      </a: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9051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sr-Cyrl-C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pitchFamily="34" charset="0"/>
                        </a:rPr>
                        <a:t>2. Р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pitchFamily="34" charset="0"/>
                        </a:rPr>
                        <a:t>асходи локалних органа власти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224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224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22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BA"/>
              <a:t>Ефекти јавних расхода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1"/>
            <a:ext cx="8686800" cy="52578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sr-Cyrl-BA"/>
              <a:t>	Основне концепције</a:t>
            </a:r>
          </a:p>
          <a:p>
            <a:pPr>
              <a:buNone/>
            </a:pPr>
            <a:endParaRPr lang="sr-Cyrl-BA"/>
          </a:p>
          <a:p>
            <a:r>
              <a:rPr lang="sr-Latn-CS" b="1"/>
              <a:t>Концепција о неутралним </a:t>
            </a:r>
            <a:r>
              <a:rPr lang="sr-Cyrl-BA" b="1"/>
              <a:t> ефектима </a:t>
            </a:r>
            <a:r>
              <a:rPr lang="sr-Latn-CS" b="1"/>
              <a:t>јавни</a:t>
            </a:r>
            <a:r>
              <a:rPr lang="sr-Cyrl-BA" b="1"/>
              <a:t>х</a:t>
            </a:r>
            <a:r>
              <a:rPr lang="sr-Latn-CS" b="1"/>
              <a:t> расхода</a:t>
            </a:r>
            <a:endParaRPr lang="sr-Cyrl-RS"/>
          </a:p>
          <a:p>
            <a:pPr lvl="1"/>
            <a:r>
              <a:rPr lang="sr-Latn-CS"/>
              <a:t>Јавни расходи имају неутрално дејство на привредна и социјална кретања</a:t>
            </a:r>
            <a:endParaRPr lang="sr-Cyrl-RS"/>
          </a:p>
          <a:p>
            <a:pPr lvl="1"/>
            <a:r>
              <a:rPr lang="ru-RU"/>
              <a:t>Држава не треба да се мијеша у привредна кретања или да то чини што мање. Јавни расходи треба да буду што нижи у односу на БДП</a:t>
            </a:r>
            <a:endParaRPr lang="sr-Cyrl-BA"/>
          </a:p>
          <a:p>
            <a:endParaRPr lang="sr-Cyrl-BA"/>
          </a:p>
          <a:p>
            <a:r>
              <a:rPr lang="sr-Latn-CS" b="1"/>
              <a:t>Концепција о активним</a:t>
            </a:r>
            <a:r>
              <a:rPr lang="sr-Cyrl-BA" b="1"/>
              <a:t> ефектима ј</a:t>
            </a:r>
            <a:r>
              <a:rPr lang="sr-Latn-CS" b="1"/>
              <a:t>авни</a:t>
            </a:r>
            <a:r>
              <a:rPr lang="sr-Cyrl-BA" b="1"/>
              <a:t>х</a:t>
            </a:r>
            <a:r>
              <a:rPr lang="sr-Latn-CS" b="1"/>
              <a:t> расхода</a:t>
            </a:r>
            <a:endParaRPr lang="sr-Cyrl-RS"/>
          </a:p>
          <a:p>
            <a:pPr lvl="1"/>
            <a:r>
              <a:rPr lang="sr-Latn-CS"/>
              <a:t>Пром</a:t>
            </a:r>
            <a:r>
              <a:rPr lang="sr-Cyrl-RS"/>
              <a:t>ј</a:t>
            </a:r>
            <a:r>
              <a:rPr lang="sr-Latn-CS"/>
              <a:t>ене јавних расхода значајно утичу на привредна и социјална кретања</a:t>
            </a:r>
            <a:endParaRPr lang="sr-Cyrl-RS"/>
          </a:p>
          <a:p>
            <a:pPr lvl="1"/>
            <a:r>
              <a:rPr lang="sr-Latn-CS"/>
              <a:t>Државни интервенционизам је пожељан, јер је могуће усм</a:t>
            </a:r>
            <a:r>
              <a:rPr lang="sr-Cyrl-RS"/>
              <a:t>ј</a:t>
            </a:r>
            <a:r>
              <a:rPr lang="sr-Latn-CS"/>
              <a:t>еравати привреду у жељеном правцу (брз раст, висока запосленост, ниска инфлација)</a:t>
            </a:r>
            <a:r>
              <a:rPr lang="sr-Cyrl-RS"/>
              <a:t>.</a:t>
            </a:r>
            <a:r>
              <a:rPr lang="sr-Latn-CS"/>
              <a:t> Високо учешћа јавних расхода у БДП је прихватљиво </a:t>
            </a:r>
            <a:br>
              <a:rPr lang="sr-Latn-CS"/>
            </a:br>
            <a:endParaRPr lang="en-US"/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r-Cyrl-CS" sz="3800" dirty="0"/>
              <a:t>УЗРОЦИ РАСТА ЈАВНИХ РАСХОДА</a:t>
            </a:r>
            <a:endParaRPr lang="en-US" sz="3800" dirty="0"/>
          </a:p>
        </p:txBody>
      </p:sp>
      <p:sp>
        <p:nvSpPr>
          <p:cNvPr id="526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752600"/>
            <a:ext cx="8686800" cy="48768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sr-Cyrl-CS" u="sng" dirty="0"/>
          </a:p>
          <a:p>
            <a:pPr>
              <a:lnSpc>
                <a:spcPct val="80000"/>
              </a:lnSpc>
            </a:pPr>
            <a:r>
              <a:rPr lang="sr-Cyrl-CS" b="1" dirty="0"/>
              <a:t>Економски узроци</a:t>
            </a:r>
            <a:r>
              <a:rPr lang="en-GB" b="1" dirty="0"/>
              <a:t>:</a:t>
            </a:r>
          </a:p>
          <a:p>
            <a:pPr lvl="1">
              <a:lnSpc>
                <a:spcPct val="80000"/>
              </a:lnSpc>
              <a:spcBef>
                <a:spcPct val="10000"/>
              </a:spcBef>
            </a:pPr>
            <a:r>
              <a:rPr lang="sr-Cyrl-CS" dirty="0"/>
              <a:t>п</a:t>
            </a:r>
            <a:r>
              <a:rPr lang="en-GB" dirty="0" err="1"/>
              <a:t>ривредни</a:t>
            </a:r>
            <a:r>
              <a:rPr lang="en-GB" dirty="0"/>
              <a:t> </a:t>
            </a:r>
            <a:r>
              <a:rPr lang="en-GB" dirty="0" err="1"/>
              <a:t>развој</a:t>
            </a:r>
            <a:r>
              <a:rPr lang="en-GB" dirty="0"/>
              <a:t> </a:t>
            </a:r>
            <a:endParaRPr lang="sr-Cyrl-CS" dirty="0"/>
          </a:p>
          <a:p>
            <a:pPr lvl="1">
              <a:lnSpc>
                <a:spcPct val="80000"/>
              </a:lnSpc>
              <a:spcBef>
                <a:spcPct val="10000"/>
              </a:spcBef>
            </a:pPr>
            <a:r>
              <a:rPr lang="en-GB" dirty="0" err="1"/>
              <a:t>државна</a:t>
            </a:r>
            <a:r>
              <a:rPr lang="en-GB" dirty="0"/>
              <a:t> </a:t>
            </a:r>
            <a:r>
              <a:rPr lang="en-GB" dirty="0" err="1"/>
              <a:t>интервенција</a:t>
            </a:r>
            <a:r>
              <a:rPr lang="en-GB" dirty="0"/>
              <a:t> у </a:t>
            </a:r>
            <a:r>
              <a:rPr lang="en-GB" dirty="0" err="1"/>
              <a:t>привреди</a:t>
            </a:r>
            <a:endParaRPr lang="sr-Cyrl-BA" dirty="0"/>
          </a:p>
          <a:p>
            <a:pPr lvl="1">
              <a:lnSpc>
                <a:spcPct val="80000"/>
              </a:lnSpc>
              <a:spcBef>
                <a:spcPct val="10000"/>
              </a:spcBef>
            </a:pPr>
            <a:endParaRPr lang="sr-Cyrl-CS" dirty="0"/>
          </a:p>
          <a:p>
            <a:pPr>
              <a:lnSpc>
                <a:spcPct val="80000"/>
              </a:lnSpc>
            </a:pPr>
            <a:r>
              <a:rPr lang="sr-Cyrl-CS" b="1" dirty="0"/>
              <a:t>Политички узроци:</a:t>
            </a:r>
            <a:endParaRPr lang="en-GB" b="1" dirty="0"/>
          </a:p>
          <a:p>
            <a:pPr lvl="1">
              <a:lnSpc>
                <a:spcPct val="80000"/>
              </a:lnSpc>
              <a:spcBef>
                <a:spcPct val="10000"/>
              </a:spcBef>
            </a:pPr>
            <a:r>
              <a:rPr lang="sr-Cyrl-CS" dirty="0"/>
              <a:t>унутрашњи </a:t>
            </a:r>
          </a:p>
          <a:p>
            <a:pPr lvl="1">
              <a:lnSpc>
                <a:spcPct val="80000"/>
              </a:lnSpc>
              <a:spcBef>
                <a:spcPct val="10000"/>
              </a:spcBef>
            </a:pPr>
            <a:r>
              <a:rPr lang="sr-Cyrl-CS" dirty="0"/>
              <a:t>спољни </a:t>
            </a:r>
          </a:p>
          <a:p>
            <a:pPr lvl="1">
              <a:lnSpc>
                <a:spcPct val="80000"/>
              </a:lnSpc>
              <a:spcBef>
                <a:spcPct val="10000"/>
              </a:spcBef>
            </a:pPr>
            <a:endParaRPr lang="sr-Cyrl-CS" dirty="0"/>
          </a:p>
          <a:p>
            <a:pPr>
              <a:lnSpc>
                <a:spcPct val="80000"/>
              </a:lnSpc>
            </a:pPr>
            <a:r>
              <a:rPr lang="sr-Cyrl-CS" b="1" dirty="0"/>
              <a:t>Финансијски узроци:</a:t>
            </a:r>
          </a:p>
          <a:p>
            <a:pPr lvl="1">
              <a:lnSpc>
                <a:spcPct val="80000"/>
              </a:lnSpc>
              <a:spcBef>
                <a:spcPct val="10000"/>
              </a:spcBef>
            </a:pPr>
            <a:r>
              <a:rPr lang="sr-Cyrl-CS" dirty="0"/>
              <a:t>отплата јавних дугова</a:t>
            </a:r>
          </a:p>
          <a:p>
            <a:pPr lvl="1">
              <a:lnSpc>
                <a:spcPct val="80000"/>
              </a:lnSpc>
              <a:spcBef>
                <a:spcPct val="10000"/>
              </a:spcBef>
            </a:pPr>
            <a:r>
              <a:rPr lang="sr-Cyrl-CS" dirty="0"/>
              <a:t>Буџетски дефицит </a:t>
            </a:r>
          </a:p>
          <a:p>
            <a:pPr lvl="1">
              <a:lnSpc>
                <a:spcPct val="80000"/>
              </a:lnSpc>
              <a:spcBef>
                <a:spcPct val="10000"/>
              </a:spcBef>
            </a:pPr>
            <a:endParaRPr lang="sr-Cyrl-CS" dirty="0"/>
          </a:p>
          <a:p>
            <a:pPr>
              <a:lnSpc>
                <a:spcPct val="80000"/>
              </a:lnSpc>
            </a:pPr>
            <a:r>
              <a:rPr lang="sr-Cyrl-CS" b="1" dirty="0"/>
              <a:t>Социјални узроци 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526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1000"/>
                                        <p:tgtEl>
                                          <p:spTgt spid="526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3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1000"/>
                                        <p:tgtEl>
                                          <p:spTgt spid="5263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33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1000"/>
                                        <p:tgtEl>
                                          <p:spTgt spid="52633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1000"/>
                                        <p:tgtEl>
                                          <p:spTgt spid="526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1000"/>
                                        <p:tgtEl>
                                          <p:spTgt spid="526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1000"/>
                                        <p:tgtEl>
                                          <p:spTgt spid="526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" dur="1000"/>
                                        <p:tgtEl>
                                          <p:spTgt spid="526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3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1000"/>
                                        <p:tgtEl>
                                          <p:spTgt spid="5263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33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1000"/>
                                        <p:tgtEl>
                                          <p:spTgt spid="52633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5827753"/>
              </p:ext>
            </p:extLst>
          </p:nvPr>
        </p:nvGraphicFramePr>
        <p:xfrm>
          <a:off x="152399" y="76200"/>
          <a:ext cx="8915400" cy="6806042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2971800">
                  <a:extLst>
                    <a:ext uri="{9D8B030D-6E8A-4147-A177-3AD203B41FA5}">
                      <a16:colId xmlns:a16="http://schemas.microsoft.com/office/drawing/2014/main" val="2486332622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2096003919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536465067"/>
                    </a:ext>
                  </a:extLst>
                </a:gridCol>
              </a:tblGrid>
              <a:tr h="229501">
                <a:tc>
                  <a:txBody>
                    <a:bodyPr/>
                    <a:lstStyle/>
                    <a:p>
                      <a:pPr algn="ctr"/>
                      <a:r>
                        <a:rPr lang="sr-Cyrl-BA" sz="1200" b="1" dirty="0"/>
                        <a:t>ГРУПА УЗРОКА</a:t>
                      </a:r>
                    </a:p>
                  </a:txBody>
                  <a:tcPr marL="27700" marR="27700" marT="13850" marB="138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1200" b="1" dirty="0"/>
                        <a:t>ФАКТОР</a:t>
                      </a:r>
                    </a:p>
                  </a:txBody>
                  <a:tcPr marL="27700" marR="27700" marT="13850" marB="138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r-Cyrl-BA" sz="1200" b="1" dirty="0"/>
                    </a:p>
                  </a:txBody>
                  <a:tcPr marL="27700" marR="27700" marT="13850" marB="138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5206585"/>
                  </a:ext>
                </a:extLst>
              </a:tr>
              <a:tr h="793668">
                <a:tc>
                  <a:txBody>
                    <a:bodyPr/>
                    <a:lstStyle/>
                    <a:p>
                      <a:pPr algn="ctr"/>
                      <a:r>
                        <a:rPr lang="sr-Cyrl-BA" sz="1500" b="1" dirty="0"/>
                        <a:t>ЕКОНОМСКИ УЗРОЦИ</a:t>
                      </a:r>
                    </a:p>
                  </a:txBody>
                  <a:tcPr marL="27700" marR="27700" marT="13850" marB="138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r-Cyrl-BA" sz="1500" b="1" dirty="0"/>
                        <a:t>Привредни развој</a:t>
                      </a:r>
                    </a:p>
                  </a:txBody>
                  <a:tcPr marL="27700" marR="27700" marT="13850" marB="138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300" b="0" dirty="0"/>
                        <a:t>Развој економије захтијева више улагања у инфраструктуру, образовање, здравство, науку и модернизацију државних служби.</a:t>
                      </a:r>
                    </a:p>
                  </a:txBody>
                  <a:tcPr marL="27700" marR="27700" marT="13850" marB="138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2171599"/>
                  </a:ext>
                </a:extLst>
              </a:tr>
              <a:tr h="673573">
                <a:tc>
                  <a:txBody>
                    <a:bodyPr/>
                    <a:lstStyle/>
                    <a:p>
                      <a:pPr algn="ctr"/>
                      <a:endParaRPr lang="en-US" sz="1500" b="1" dirty="0"/>
                    </a:p>
                  </a:txBody>
                  <a:tcPr marL="27700" marR="27700" marT="13850" marB="138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r-Cyrl-BA" sz="1500" b="1" dirty="0"/>
                        <a:t>Државна интервенција у привреди</a:t>
                      </a:r>
                    </a:p>
                  </a:txBody>
                  <a:tcPr marL="27700" marR="27700" marT="13850" marB="138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300" b="0" dirty="0"/>
                        <a:t>Држава повећава потрошњу кроз субвенције, антикризне мјере, подршку јавним предузећима</a:t>
                      </a:r>
                    </a:p>
                  </a:txBody>
                  <a:tcPr marL="27700" marR="27700" marT="13850" marB="138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0129972"/>
                  </a:ext>
                </a:extLst>
              </a:tr>
              <a:tr h="734907">
                <a:tc>
                  <a:txBody>
                    <a:bodyPr/>
                    <a:lstStyle/>
                    <a:p>
                      <a:pPr algn="ctr"/>
                      <a:r>
                        <a:rPr lang="sr-Cyrl-BA" sz="1500" b="1" dirty="0"/>
                        <a:t>ПОЛИТИЧКИ УЗРОЦИ</a:t>
                      </a:r>
                    </a:p>
                  </a:txBody>
                  <a:tcPr marL="27700" marR="27700" marT="13850" marB="138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r-Cyrl-BA" sz="1500" b="1" dirty="0"/>
                        <a:t>Унутрашњи (домаћи)</a:t>
                      </a:r>
                    </a:p>
                  </a:txBody>
                  <a:tcPr marL="27700" marR="27700" marT="13850" marB="138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300" b="0" dirty="0"/>
                        <a:t>Предизборна обећања, промјене власти, раст администрације, политичка нестабилност</a:t>
                      </a:r>
                    </a:p>
                  </a:txBody>
                  <a:tcPr marL="27700" marR="27700" marT="13850" marB="138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2592636"/>
                  </a:ext>
                </a:extLst>
              </a:tr>
              <a:tr h="800241">
                <a:tc>
                  <a:txBody>
                    <a:bodyPr/>
                    <a:lstStyle/>
                    <a:p>
                      <a:pPr algn="ctr"/>
                      <a:endParaRPr lang="en-US" sz="1500" b="1" dirty="0"/>
                    </a:p>
                  </a:txBody>
                  <a:tcPr marL="27700" marR="27700" marT="13850" marB="138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r-Cyrl-BA" sz="1500" b="1" dirty="0"/>
                        <a:t>Спољни</a:t>
                      </a:r>
                    </a:p>
                  </a:txBody>
                  <a:tcPr marL="27700" marR="27700" marT="13850" marB="138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300" b="0" dirty="0"/>
                        <a:t>Обавезе према међународним организацијама, геополитичке кризе, војни расходи, миграције, нестабилност.</a:t>
                      </a:r>
                    </a:p>
                  </a:txBody>
                  <a:tcPr marL="27700" marR="27700" marT="13850" marB="138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5731594"/>
                  </a:ext>
                </a:extLst>
              </a:tr>
              <a:tr h="543035">
                <a:tc>
                  <a:txBody>
                    <a:bodyPr/>
                    <a:lstStyle/>
                    <a:p>
                      <a:pPr algn="ctr"/>
                      <a:r>
                        <a:rPr lang="sr-Cyrl-BA" sz="1500" b="1" dirty="0"/>
                        <a:t>ФИНАНСИЈСКИ УЗРОЦИ</a:t>
                      </a:r>
                    </a:p>
                  </a:txBody>
                  <a:tcPr marL="27700" marR="27700" marT="13850" marB="138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r-Cyrl-BA" sz="1500" b="1" dirty="0"/>
                        <a:t>Отплата јавних дугова</a:t>
                      </a:r>
                    </a:p>
                  </a:txBody>
                  <a:tcPr marL="27700" marR="27700" marT="13850" marB="138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300" b="0" dirty="0"/>
                        <a:t>Већа задуженост доводи до раста расхода за камате и отплату главнице.</a:t>
                      </a:r>
                    </a:p>
                  </a:txBody>
                  <a:tcPr marL="27700" marR="27700" marT="13850" marB="138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0911890"/>
                  </a:ext>
                </a:extLst>
              </a:tr>
              <a:tr h="628124">
                <a:tc>
                  <a:txBody>
                    <a:bodyPr/>
                    <a:lstStyle/>
                    <a:p>
                      <a:pPr algn="ctr"/>
                      <a:endParaRPr lang="en-US" sz="1500" b="1" dirty="0"/>
                    </a:p>
                  </a:txBody>
                  <a:tcPr marL="27700" marR="27700" marT="13850" marB="138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r-Cyrl-BA" sz="1500" b="1" dirty="0"/>
                        <a:t>Буџетски дефицит</a:t>
                      </a:r>
                    </a:p>
                  </a:txBody>
                  <a:tcPr marL="27700" marR="27700" marT="13850" marB="138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300" b="0" dirty="0"/>
                        <a:t>Покривање дефицита повећава потребу за новим задужењем → раст будућих расхода.</a:t>
                      </a:r>
                    </a:p>
                  </a:txBody>
                  <a:tcPr marL="27700" marR="27700" marT="13850" marB="138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5441227"/>
                  </a:ext>
                </a:extLst>
              </a:tr>
              <a:tr h="543035">
                <a:tc>
                  <a:txBody>
                    <a:bodyPr/>
                    <a:lstStyle/>
                    <a:p>
                      <a:pPr algn="ctr"/>
                      <a:r>
                        <a:rPr lang="sr-Cyrl-BA" sz="1500" b="1" dirty="0"/>
                        <a:t>СОЦИЈАЛНИ УЗРОЦИ</a:t>
                      </a:r>
                    </a:p>
                  </a:txBody>
                  <a:tcPr marL="27700" marR="27700" marT="13850" marB="138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r-Cyrl-BA" sz="1500" b="1" dirty="0"/>
                        <a:t>Старење становништва</a:t>
                      </a:r>
                    </a:p>
                  </a:txBody>
                  <a:tcPr marL="27700" marR="27700" marT="13850" marB="138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300" b="0" dirty="0"/>
                        <a:t>Већи број пензионера повећава расходе за пензије и здравствену заштиту.</a:t>
                      </a:r>
                    </a:p>
                  </a:txBody>
                  <a:tcPr marL="27700" marR="27700" marT="13850" marB="138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7826162"/>
                  </a:ext>
                </a:extLst>
              </a:tr>
              <a:tr h="548129">
                <a:tc>
                  <a:txBody>
                    <a:bodyPr/>
                    <a:lstStyle/>
                    <a:p>
                      <a:pPr algn="ctr"/>
                      <a:endParaRPr lang="en-US" sz="1200" b="1" dirty="0"/>
                    </a:p>
                  </a:txBody>
                  <a:tcPr marL="27700" marR="27700" marT="13850" marB="138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r-Cyrl-BA" sz="1500" b="1" dirty="0"/>
                        <a:t>Пораст друштвених потреба</a:t>
                      </a:r>
                    </a:p>
                  </a:txBody>
                  <a:tcPr marL="27700" marR="27700" marT="13850" marB="138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300" b="0" dirty="0"/>
                        <a:t>Раст очекивања грађана за квалитетним јавним услугама (образовање, здравство).</a:t>
                      </a:r>
                    </a:p>
                  </a:txBody>
                  <a:tcPr marL="27700" marR="27700" marT="13850" marB="138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2159021"/>
                  </a:ext>
                </a:extLst>
              </a:tr>
              <a:tr h="668351">
                <a:tc>
                  <a:txBody>
                    <a:bodyPr/>
                    <a:lstStyle/>
                    <a:p>
                      <a:endParaRPr lang="en-US" sz="1200" b="1" dirty="0"/>
                    </a:p>
                  </a:txBody>
                  <a:tcPr marL="27700" marR="27700" marT="13850" marB="138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r-Cyrl-BA" sz="1500" b="1" dirty="0"/>
                        <a:t>Урбанизација</a:t>
                      </a:r>
                    </a:p>
                  </a:txBody>
                  <a:tcPr marL="27700" marR="27700" marT="13850" marB="138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300" b="0" dirty="0"/>
                        <a:t>Ширење градова захтијева нову инфраструктуру: путеве, канализацију, водоснабдјевање, јавни превоз.</a:t>
                      </a:r>
                    </a:p>
                  </a:txBody>
                  <a:tcPr marL="27700" marR="27700" marT="13850" marB="138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1543238"/>
                  </a:ext>
                </a:extLst>
              </a:tr>
              <a:tr h="543035">
                <a:tc>
                  <a:txBody>
                    <a:bodyPr/>
                    <a:lstStyle/>
                    <a:p>
                      <a:endParaRPr lang="en-US" sz="1200" b="1" dirty="0"/>
                    </a:p>
                  </a:txBody>
                  <a:tcPr marL="27700" marR="27700" marT="13850" marB="138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r-Cyrl-BA" sz="1500" b="1" dirty="0"/>
                        <a:t>Социјална неједнакост</a:t>
                      </a:r>
                    </a:p>
                  </a:txBody>
                  <a:tcPr marL="27700" marR="27700" marT="13850" marB="138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300" b="0" dirty="0"/>
                        <a:t>Веће разлике у примањима повећавају потребу за социјалним трансферима.</a:t>
                      </a:r>
                    </a:p>
                  </a:txBody>
                  <a:tcPr marL="27700" marR="27700" marT="13850" marB="138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52786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062749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Latn-CS" dirty="0"/>
              <a:t>Да ли постоје границе раста јавних расхода?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1"/>
            <a:ext cx="8839200" cy="5029200"/>
          </a:xfrm>
        </p:spPr>
        <p:txBody>
          <a:bodyPr>
            <a:normAutofit fontScale="77500" lnSpcReduction="20000"/>
          </a:bodyPr>
          <a:lstStyle/>
          <a:p>
            <a:r>
              <a:rPr lang="sr-Latn-CS" b="1" dirty="0"/>
              <a:t>Доња граница:</a:t>
            </a:r>
            <a:r>
              <a:rPr lang="sr-Latn-CS" dirty="0"/>
              <a:t/>
            </a:r>
            <a:br>
              <a:rPr lang="sr-Latn-CS" dirty="0"/>
            </a:br>
            <a:r>
              <a:rPr lang="sr-Cyrl-RS" dirty="0"/>
              <a:t>- </a:t>
            </a:r>
            <a:r>
              <a:rPr lang="sr-Latn-CS" dirty="0"/>
              <a:t>Одређена је о</a:t>
            </a:r>
            <a:r>
              <a:rPr lang="sr-Cyrl-RS" dirty="0"/>
              <a:t>бимо</a:t>
            </a:r>
            <a:r>
              <a:rPr lang="sr-Latn-CS" dirty="0"/>
              <a:t>м средст</a:t>
            </a:r>
            <a:r>
              <a:rPr lang="sr-Cyrl-RS" dirty="0"/>
              <a:t>а</a:t>
            </a:r>
            <a:r>
              <a:rPr lang="sr-Latn-CS" dirty="0"/>
              <a:t>ва кој</a:t>
            </a:r>
            <a:r>
              <a:rPr lang="sr-Cyrl-RS" dirty="0"/>
              <a:t>и су </a:t>
            </a:r>
            <a:r>
              <a:rPr lang="sr-Latn-CS" dirty="0"/>
              <a:t>неопходн</a:t>
            </a:r>
            <a:r>
              <a:rPr lang="sr-Cyrl-RS" dirty="0"/>
              <a:t>и</a:t>
            </a:r>
            <a:r>
              <a:rPr lang="sr-Latn-CS" dirty="0"/>
              <a:t> за подмирење основних функција државно-административног апарата и виталних потреба становништва</a:t>
            </a:r>
            <a:endParaRPr lang="sr-Cyrl-RS" dirty="0"/>
          </a:p>
          <a:p>
            <a:endParaRPr lang="sr-Cyrl-RS" dirty="0"/>
          </a:p>
          <a:p>
            <a:r>
              <a:rPr lang="sr-Latn-CS" dirty="0"/>
              <a:t>Доња граница, посматрана као учешћ</a:t>
            </a:r>
            <a:r>
              <a:rPr lang="sr-Cyrl-RS" dirty="0"/>
              <a:t>е</a:t>
            </a:r>
            <a:r>
              <a:rPr lang="sr-Latn-CS" dirty="0"/>
              <a:t> јавних расхода у БДП, зависи од нивоа развијености земље и функција које обавља нека држава</a:t>
            </a:r>
            <a:br>
              <a:rPr lang="sr-Latn-CS" dirty="0"/>
            </a:br>
            <a:r>
              <a:rPr lang="sr-Cyrl-RS" dirty="0"/>
              <a:t>-</a:t>
            </a:r>
            <a:r>
              <a:rPr lang="sr-Latn-CS" dirty="0"/>
              <a:t>интервал око </a:t>
            </a:r>
            <a:r>
              <a:rPr lang="sr-Cyrl-BA" dirty="0">
                <a:solidFill>
                  <a:srgbClr val="FF0000"/>
                </a:solidFill>
              </a:rPr>
              <a:t>30-40%</a:t>
            </a:r>
            <a:r>
              <a:rPr lang="sr-Cyrl-BA" dirty="0"/>
              <a:t> БДП-а</a:t>
            </a:r>
            <a:r>
              <a:rPr lang="sr-Latn-CS" dirty="0"/>
              <a:t> </a:t>
            </a:r>
            <a:r>
              <a:rPr lang="sr-Cyrl-RS" dirty="0"/>
              <a:t>у зависности од развијености земље</a:t>
            </a:r>
            <a:endParaRPr lang="sr-Latn-RS" dirty="0"/>
          </a:p>
          <a:p>
            <a:endParaRPr lang="sr-Latn-RS" b="1" dirty="0"/>
          </a:p>
          <a:p>
            <a:r>
              <a:rPr lang="sr-Latn-CS" b="1" dirty="0"/>
              <a:t>Горња граница јавних расхода:</a:t>
            </a:r>
            <a:r>
              <a:rPr lang="sr-Latn-CS" dirty="0"/>
              <a:t/>
            </a:r>
            <a:br>
              <a:rPr lang="sr-Latn-CS" dirty="0"/>
            </a:br>
            <a:r>
              <a:rPr lang="sr-Latn-CS" dirty="0"/>
              <a:t> </a:t>
            </a:r>
            <a:r>
              <a:rPr lang="sr-Cyrl-RS" dirty="0"/>
              <a:t>- </a:t>
            </a:r>
            <a:r>
              <a:rPr lang="sr-Latn-CS" dirty="0"/>
              <a:t>у току рецесије расходи се повећавају до нивоа који је довољан да покрене привреду, а да не изазове раст инфлације и спољног дефицита</a:t>
            </a:r>
            <a:endParaRPr lang="sr-Cyrl-RS" dirty="0"/>
          </a:p>
          <a:p>
            <a:endParaRPr lang="sr-Latn-RS" dirty="0"/>
          </a:p>
          <a:p>
            <a:endParaRPr lang="sr-Latn-RS" dirty="0"/>
          </a:p>
          <a:p>
            <a:endParaRPr lang="en-US" dirty="0"/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/>
              <a:t>Могућност смањења расхода?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0"/>
            <a:ext cx="9144000" cy="5334000"/>
          </a:xfrm>
        </p:spPr>
        <p:txBody>
          <a:bodyPr>
            <a:normAutofit fontScale="92500" lnSpcReduction="20000"/>
          </a:bodyPr>
          <a:lstStyle/>
          <a:p>
            <a:r>
              <a:rPr lang="sr-Latn-CS" b="1"/>
              <a:t>Општи проблем</a:t>
            </a:r>
            <a:r>
              <a:rPr lang="sr-Latn-CS"/>
              <a:t>: </a:t>
            </a:r>
            <a:r>
              <a:rPr lang="sr-Latn-CS" b="1"/>
              <a:t>инертност јавних расхода на доле - када се једном повећају тешко се смањују</a:t>
            </a:r>
            <a:endParaRPr lang="sr-Cyrl-RS" b="1"/>
          </a:p>
          <a:p>
            <a:endParaRPr lang="sr-Cyrl-RS"/>
          </a:p>
          <a:p>
            <a:r>
              <a:rPr lang="sr-Latn-CS"/>
              <a:t>Смањење расхода значи редукцију права, а то изазива социјалне отпоре (штрајкове, демонстрације)</a:t>
            </a:r>
            <a:endParaRPr lang="sr-Cyrl-BA"/>
          </a:p>
          <a:p>
            <a:endParaRPr lang="sr-Cyrl-BA"/>
          </a:p>
          <a:p>
            <a:r>
              <a:rPr lang="sr-Latn-CS"/>
              <a:t>Дискрециони расходи могу се смањити у кратком року, а расходи одре</a:t>
            </a:r>
            <a:r>
              <a:rPr lang="sr-Cyrl-RS"/>
              <a:t>ђ</a:t>
            </a:r>
            <a:r>
              <a:rPr lang="sr-Latn-CS"/>
              <a:t>ени законима и уговорима (јавни дуг) у дужем року</a:t>
            </a:r>
            <a:r>
              <a:rPr lang="sr-Cyrl-RS"/>
              <a:t>.</a:t>
            </a:r>
          </a:p>
          <a:p>
            <a:endParaRPr lang="sr-Cyrl-RS"/>
          </a:p>
          <a:p>
            <a:r>
              <a:rPr lang="sr-Latn-CS"/>
              <a:t>Могуће је релативно смањење јавних расхода - нарочито у периодима брзог привредног раста</a:t>
            </a:r>
            <a:r>
              <a:rPr lang="sr-Cyrl-RS"/>
              <a:t>.</a:t>
            </a:r>
            <a:r>
              <a:rPr lang="sr-Latn-CS"/>
              <a:t/>
            </a:r>
            <a:br>
              <a:rPr lang="sr-Latn-CS"/>
            </a:br>
            <a:endParaRPr lang="en-US"/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916180797"/>
              </p:ext>
            </p:extLst>
          </p:nvPr>
        </p:nvGraphicFramePr>
        <p:xfrm>
          <a:off x="228600" y="228600"/>
          <a:ext cx="8534400" cy="628650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548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817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977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5581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Udio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javnih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rashoda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u BDP-u u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baseline="0" dirty="0" err="1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z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emljama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EU (2015.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baseline="0" dirty="0" err="1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i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 202</a:t>
                      </a:r>
                      <a:r>
                        <a:rPr lang="sr-Cyrl-BA" sz="2000" baseline="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. </a:t>
                      </a:r>
                      <a:r>
                        <a:rPr lang="en-US" sz="2000" baseline="0" dirty="0" err="1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godina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)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465" marR="50465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465" marR="50465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465" marR="50465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55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Latn-BA" sz="2000" dirty="0">
                          <a:solidFill>
                            <a:schemeClr val="tx1"/>
                          </a:solidFill>
                          <a:effectLst/>
                        </a:rPr>
                        <a:t>Država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465" marR="5046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</a:rPr>
                        <a:t>2015.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465" marR="5046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</a:rPr>
                        <a:t>202</a:t>
                      </a:r>
                      <a:r>
                        <a:rPr lang="sr-Cyrl-BA" sz="2000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465" marR="50465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0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Austria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465" marR="5046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51,1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465" marR="5046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57,1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465" marR="50465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0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Belgium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465" marR="5046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53,7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465" marR="5046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59,2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465" marR="50465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0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Bulgaria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465" marR="5046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40,4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465" marR="5046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41,8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465" marR="50465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0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Croatia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465" marR="5046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48,2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465" marR="5046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54,5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465" marR="50465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0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Cyprus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465" marR="5046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40,6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465" marR="5046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45,1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465" marR="50465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0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</a:rPr>
                        <a:t>Czechia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465" marR="5046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41,9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465" marR="5046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47,2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465" marR="50465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0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Denmark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465" marR="5046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54,5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465" marR="50465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53,4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465" marR="50465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50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Estonia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465" marR="5046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39,5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465" marR="5046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45,9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465" marR="50465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50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Euro area - 19 countries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465" marR="5046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48,4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465" marR="5046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53,8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465" marR="50465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650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</a:rPr>
                        <a:t>European Union - 27 countries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465" marR="5046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48,1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465" marR="5046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53,1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465" marR="50465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650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Finland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465" marR="5046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56,5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465" marR="5046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57,3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465" marR="50465" marT="0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650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France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465" marR="5046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56,8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465" marR="5046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61,6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465" marR="50465" marT="0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650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Germany 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465" marR="5046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44,1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465" marR="5046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50,8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465" marR="50465" marT="0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650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Greece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465" marR="5046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54,1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465" marR="5046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59,8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465" marR="50465" marT="0" marB="0" anchor="ctr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650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Hungary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465" marR="5046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50,4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465" marR="5046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51,6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465" marR="50465" marT="0" marB="0" anchor="ctr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3420209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4104029"/>
              </p:ext>
            </p:extLst>
          </p:nvPr>
        </p:nvGraphicFramePr>
        <p:xfrm>
          <a:off x="457200" y="762000"/>
          <a:ext cx="8077200" cy="53629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215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648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907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93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Iceland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465" marR="5046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>
                          <a:solidFill>
                            <a:schemeClr val="tx1"/>
                          </a:solidFill>
                          <a:effectLst/>
                        </a:rPr>
                        <a:t>43,5</a:t>
                      </a:r>
                      <a:endParaRPr lang="en-US" sz="1800" b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465" marR="5046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</a:rPr>
                        <a:t>50,5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465" marR="50465" marT="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93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Ireland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465" marR="5046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29,1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465" marR="50465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27,4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465" marR="50465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93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Italy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465" marR="5046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50,3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465" marR="5046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57,1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465" marR="50465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93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Latvia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465" marR="5046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38,6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465" marR="5046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43,1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465" marR="50465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93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Lithuania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465" marR="5046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35,2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465" marR="5046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42,9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465" marR="50465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93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Luxembourg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465" marR="5046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40,4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465" marR="5046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47,2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465" marR="50465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93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Malta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465" marR="5046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38,5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465" marR="5046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45,9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465" marR="50465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93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Netherlands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465" marR="5046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44,7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465" marR="5046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48,0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465" marR="50465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93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Norway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465" marR="5046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49,3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465" marR="5046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58,1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465" marR="50465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93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Poland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465" marR="5046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41,7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465" marR="5046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48,7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465" marR="50465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893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Portugal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465" marR="5046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48,2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465" marR="5046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49,3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465" marR="50465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893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Romania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465" marR="5046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36,1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465" marR="5046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42,2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465" marR="50465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893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</a:rPr>
                        <a:t>Slovakia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465" marR="5046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45,7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465" marR="5046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45,6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465" marR="50465" marT="0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893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Slovenia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465" marR="5046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48,7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465" marR="5046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51,3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465" marR="50465" marT="0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893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</a:rPr>
                        <a:t>Spain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465" marR="5046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43,9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465" marR="5046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52,4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465" marR="50465" marT="0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893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</a:rPr>
                        <a:t>Sweden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465" marR="5046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49,3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465" marR="5046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52,5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465" marR="50465" marT="0" marB="0" anchor="ctr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893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Switzerland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465" marR="5046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33,2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465" marR="5046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37,8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465" marR="50465" marT="0" marB="0" anchor="ctr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1290869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99769364"/>
              </p:ext>
            </p:extLst>
          </p:nvPr>
        </p:nvGraphicFramePr>
        <p:xfrm>
          <a:off x="685800" y="1600200"/>
          <a:ext cx="80010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BA" dirty="0"/>
              <a:t>Јавни расходи 2015. и 2023. године – просјек у ЕУ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7449788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758952"/>
          </a:xfrm>
        </p:spPr>
        <p:txBody>
          <a:bodyPr>
            <a:normAutofit fontScale="90000"/>
          </a:bodyPr>
          <a:lstStyle/>
          <a:p>
            <a:r>
              <a:rPr lang="sr-Cyrl-BA" dirty="0"/>
              <a:t>Структура јавних расхода у ЕУ</a:t>
            </a:r>
            <a:endParaRPr lang="en-US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 rotWithShape="1">
          <a:blip r:embed="rId2" cstate="print"/>
          <a:srcRect l="13312" t="11264" r="29436" b="9426"/>
          <a:stretch/>
        </p:blipFill>
        <p:spPr bwMode="auto">
          <a:xfrm>
            <a:off x="228600" y="1143000"/>
            <a:ext cx="8686800" cy="556260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57200" y="4038600"/>
            <a:ext cx="914400" cy="369332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sr-Cyrl-BA" b="1" dirty="0"/>
              <a:t>41,4%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821687612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300" dirty="0"/>
              <a:t>Начело опште друштвене корисности</a:t>
            </a:r>
            <a:br>
              <a:rPr lang="ru-RU" sz="3300" dirty="0"/>
            </a:br>
            <a:endParaRPr lang="en-US" sz="3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676401"/>
            <a:ext cx="8991600" cy="5105400"/>
          </a:xfrm>
        </p:spPr>
        <p:txBody>
          <a:bodyPr>
            <a:normAutofit fontScale="70000" lnSpcReduction="20000"/>
          </a:bodyPr>
          <a:lstStyle/>
          <a:p>
            <a:r>
              <a:rPr lang="ru-RU" sz="3400" dirty="0"/>
              <a:t>Ово начело значи да се јавна средства (државни новац) морају трошити на начин који доноси корист </a:t>
            </a:r>
            <a:r>
              <a:rPr lang="ru-RU" sz="3400" b="1" dirty="0"/>
              <a:t>цјелокупном друштву</a:t>
            </a:r>
            <a:r>
              <a:rPr lang="ru-RU" sz="3400" dirty="0"/>
              <a:t>, а не појединцима, групама или политичким интересима.</a:t>
            </a:r>
            <a:endParaRPr lang="sr-Latn-BA" sz="3400" dirty="0"/>
          </a:p>
          <a:p>
            <a:pPr marL="118872" indent="0">
              <a:buNone/>
            </a:pPr>
            <a:r>
              <a:rPr lang="ru-RU" dirty="0"/>
              <a:t/>
            </a:r>
            <a:br>
              <a:rPr lang="ru-RU" dirty="0"/>
            </a:br>
            <a:r>
              <a:rPr lang="ru-RU" dirty="0"/>
              <a:t>То значи:</a:t>
            </a:r>
          </a:p>
          <a:p>
            <a:pPr lvl="1"/>
            <a:r>
              <a:rPr lang="ru-RU" dirty="0"/>
              <a:t>да се јавни расходи усм</a:t>
            </a:r>
            <a:r>
              <a:rPr lang="sr-Latn-BA" dirty="0"/>
              <a:t>j</a:t>
            </a:r>
            <a:r>
              <a:rPr lang="ru-RU" dirty="0"/>
              <a:t>еравају ка потребама као што су здравство, образовање, инфраструктура, безб</a:t>
            </a:r>
            <a:r>
              <a:rPr lang="sr-Latn-BA" dirty="0"/>
              <a:t>j</a:t>
            </a:r>
            <a:r>
              <a:rPr lang="ru-RU" dirty="0"/>
              <a:t>едност, социјална заштита</a:t>
            </a:r>
          </a:p>
          <a:p>
            <a:pPr lvl="1"/>
            <a:r>
              <a:rPr lang="ru-RU" dirty="0"/>
              <a:t>да је циљ општа добробит, побољшање квалитета живота и развој друштва</a:t>
            </a:r>
          </a:p>
          <a:p>
            <a:pPr lvl="1"/>
            <a:r>
              <a:rPr lang="ru-RU" dirty="0"/>
              <a:t>да се изб</a:t>
            </a:r>
            <a:r>
              <a:rPr lang="sr-Latn-BA" dirty="0"/>
              <a:t>j</a:t>
            </a:r>
            <a:r>
              <a:rPr lang="ru-RU" dirty="0"/>
              <a:t>егавају непродуктивни или коруптивни трошкови који доносе корист само ужем кругу људи</a:t>
            </a:r>
            <a:endParaRPr lang="sr-Latn-BA" dirty="0"/>
          </a:p>
          <a:p>
            <a:pPr lvl="1"/>
            <a:endParaRPr lang="ru-RU" dirty="0"/>
          </a:p>
          <a:p>
            <a:r>
              <a:rPr lang="ru-RU" sz="3400" dirty="0"/>
              <a:t>Другим р</a:t>
            </a:r>
            <a:r>
              <a:rPr lang="sr-Cyrl-BA" sz="3400" dirty="0"/>
              <a:t>иј</a:t>
            </a:r>
            <a:r>
              <a:rPr lang="ru-RU" sz="3400" dirty="0"/>
              <a:t>ечима, </a:t>
            </a:r>
            <a:r>
              <a:rPr lang="ru-RU" sz="3400" b="1" dirty="0"/>
              <a:t>јавна средства нису приватна средства</a:t>
            </a:r>
            <a:r>
              <a:rPr lang="ru-RU" sz="3400" dirty="0"/>
              <a:t>, већ припадају свим грађанима и морају се користити у њиховом интересу.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3815505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/>
          </p:cNvPicPr>
          <p:nvPr>
            <p:ph idx="4294967295"/>
          </p:nvPr>
        </p:nvPicPr>
        <p:blipFill rotWithShape="1">
          <a:blip r:embed="rId2" cstate="print"/>
          <a:srcRect l="13182" t="12644" r="27627" b="10345"/>
          <a:stretch/>
        </p:blipFill>
        <p:spPr bwMode="auto">
          <a:xfrm>
            <a:off x="0" y="381000"/>
            <a:ext cx="9067800" cy="60198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295400" y="3930134"/>
            <a:ext cx="762000" cy="369332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sr-Cyrl-BA" b="1" dirty="0">
                <a:solidFill>
                  <a:schemeClr val="bg1"/>
                </a:solidFill>
              </a:rPr>
              <a:t>10%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4863494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 rotWithShape="1">
          <a:blip r:embed="rId2" cstate="print"/>
          <a:srcRect l="16285" t="11035" r="21553" b="8735"/>
          <a:stretch/>
        </p:blipFill>
        <p:spPr bwMode="auto">
          <a:xfrm>
            <a:off x="457200" y="304800"/>
            <a:ext cx="8305800" cy="624839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914400" y="5638800"/>
            <a:ext cx="838200" cy="38100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sr-Cyrl-BA" b="1" dirty="0"/>
              <a:t>9,5%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637806458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2900257"/>
              </p:ext>
            </p:extLst>
          </p:nvPr>
        </p:nvGraphicFramePr>
        <p:xfrm>
          <a:off x="-14654" y="-9"/>
          <a:ext cx="9144000" cy="5486407"/>
        </p:xfrm>
        <a:graphic>
          <a:graphicData uri="http://schemas.openxmlformats.org/drawingml/2006/table">
            <a:tbl>
              <a:tblPr firstRow="1" firstCol="1" bandRow="1">
                <a:tableStyleId>{9DCAF9ED-07DC-4A11-8D7F-57B35C25682E}</a:tableStyleId>
              </a:tblPr>
              <a:tblGrid>
                <a:gridCol w="779068">
                  <a:extLst>
                    <a:ext uri="{9D8B030D-6E8A-4147-A177-3AD203B41FA5}">
                      <a16:colId xmlns:a16="http://schemas.microsoft.com/office/drawing/2014/main" val="2985408056"/>
                    </a:ext>
                  </a:extLst>
                </a:gridCol>
                <a:gridCol w="7526732">
                  <a:extLst>
                    <a:ext uri="{9D8B030D-6E8A-4147-A177-3AD203B41FA5}">
                      <a16:colId xmlns:a16="http://schemas.microsoft.com/office/drawing/2014/main" val="1383359784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410529956"/>
                    </a:ext>
                  </a:extLst>
                </a:gridCol>
              </a:tblGrid>
              <a:tr h="244202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500" b="1" dirty="0" err="1">
                          <a:solidFill>
                            <a:schemeClr val="tx1"/>
                          </a:solidFill>
                          <a:effectLst/>
                        </a:rPr>
                        <a:t>Назив</a:t>
                      </a:r>
                      <a:r>
                        <a:rPr lang="en-GB" sz="1500" b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GB" sz="1500" b="1" dirty="0" err="1">
                          <a:solidFill>
                            <a:schemeClr val="tx1"/>
                          </a:solidFill>
                          <a:effectLst/>
                        </a:rPr>
                        <a:t>потрошачке</a:t>
                      </a:r>
                      <a:r>
                        <a:rPr lang="en-GB" sz="1500" b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GB" sz="1500" b="1" dirty="0" err="1">
                          <a:solidFill>
                            <a:schemeClr val="tx1"/>
                          </a:solidFill>
                          <a:effectLst/>
                        </a:rPr>
                        <a:t>јединице</a:t>
                      </a:r>
                      <a:r>
                        <a:rPr lang="en-GB" sz="1500" b="1" dirty="0">
                          <a:solidFill>
                            <a:schemeClr val="tx1"/>
                          </a:solidFill>
                          <a:effectLst/>
                        </a:rPr>
                        <a:t>: </a:t>
                      </a:r>
                      <a:r>
                        <a:rPr lang="en-GB" sz="1500" b="1" dirty="0" err="1">
                          <a:solidFill>
                            <a:schemeClr val="tx1"/>
                          </a:solidFill>
                          <a:effectLst/>
                        </a:rPr>
                        <a:t>Министарство</a:t>
                      </a:r>
                      <a:r>
                        <a:rPr lang="en-GB" sz="1500" b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GB" sz="1500" b="1" dirty="0" err="1">
                          <a:solidFill>
                            <a:schemeClr val="tx1"/>
                          </a:solidFill>
                          <a:effectLst/>
                        </a:rPr>
                        <a:t>за</a:t>
                      </a:r>
                      <a:r>
                        <a:rPr lang="en-GB" sz="1500" b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GB" sz="1500" b="1" dirty="0" err="1">
                          <a:solidFill>
                            <a:schemeClr val="tx1"/>
                          </a:solidFill>
                          <a:effectLst/>
                        </a:rPr>
                        <a:t>научнотехнолошки</a:t>
                      </a:r>
                      <a:r>
                        <a:rPr lang="en-GB" sz="1500" b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GB" sz="1500" b="1" dirty="0" err="1">
                          <a:solidFill>
                            <a:schemeClr val="tx1"/>
                          </a:solidFill>
                          <a:effectLst/>
                        </a:rPr>
                        <a:t>развој</a:t>
                      </a:r>
                      <a:r>
                        <a:rPr lang="en-GB" sz="1500" b="1" dirty="0">
                          <a:solidFill>
                            <a:schemeClr val="tx1"/>
                          </a:solidFill>
                          <a:effectLst/>
                        </a:rPr>
                        <a:t> и </a:t>
                      </a:r>
                      <a:r>
                        <a:rPr lang="en-GB" sz="1500" b="1" dirty="0" err="1">
                          <a:solidFill>
                            <a:schemeClr val="tx1"/>
                          </a:solidFill>
                          <a:effectLst/>
                        </a:rPr>
                        <a:t>високо</a:t>
                      </a:r>
                      <a:r>
                        <a:rPr lang="en-GB" sz="1500" b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GB" sz="1500" b="1" dirty="0" err="1">
                          <a:solidFill>
                            <a:schemeClr val="tx1"/>
                          </a:solidFill>
                          <a:effectLst/>
                        </a:rPr>
                        <a:t>образовање</a:t>
                      </a:r>
                      <a:r>
                        <a:rPr lang="en-GB" sz="1500" b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en-US" sz="15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0551" marR="30551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0551" marR="30551" marT="0" marB="0" anchor="ctr"/>
                </a:tc>
                <a:extLst>
                  <a:ext uri="{0D108BD9-81ED-4DB2-BD59-A6C34878D82A}">
                    <a16:rowId xmlns:a16="http://schemas.microsoft.com/office/drawing/2014/main" val="1258601197"/>
                  </a:ext>
                </a:extLst>
              </a:tr>
              <a:tr h="227922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 dirty="0" err="1">
                          <a:effectLst/>
                        </a:rPr>
                        <a:t>Број</a:t>
                      </a:r>
                      <a:r>
                        <a:rPr lang="en-GB" sz="1400" b="1" dirty="0">
                          <a:effectLst/>
                        </a:rPr>
                        <a:t> </a:t>
                      </a:r>
                      <a:r>
                        <a:rPr lang="en-GB" sz="1400" b="1" dirty="0" err="1">
                          <a:effectLst/>
                        </a:rPr>
                        <a:t>министарства</a:t>
                      </a:r>
                      <a:r>
                        <a:rPr lang="en-GB" sz="1400" b="1" dirty="0">
                          <a:effectLst/>
                        </a:rPr>
                        <a:t>: 12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0551" marR="30551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0551" marR="30551" marT="0" marB="0" anchor="ctr"/>
                </a:tc>
                <a:extLst>
                  <a:ext uri="{0D108BD9-81ED-4DB2-BD59-A6C34878D82A}">
                    <a16:rowId xmlns:a16="http://schemas.microsoft.com/office/drawing/2014/main" val="3850055395"/>
                  </a:ext>
                </a:extLst>
              </a:tr>
              <a:tr h="227922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 dirty="0" err="1">
                          <a:effectLst/>
                        </a:rPr>
                        <a:t>Број</a:t>
                      </a:r>
                      <a:r>
                        <a:rPr lang="en-GB" sz="1400" b="1" dirty="0">
                          <a:effectLst/>
                        </a:rPr>
                        <a:t> </a:t>
                      </a:r>
                      <a:r>
                        <a:rPr lang="en-GB" sz="1400" b="1" dirty="0" err="1">
                          <a:effectLst/>
                        </a:rPr>
                        <a:t>буџетске</a:t>
                      </a:r>
                      <a:r>
                        <a:rPr lang="en-GB" sz="1400" b="1" dirty="0">
                          <a:effectLst/>
                        </a:rPr>
                        <a:t> </a:t>
                      </a:r>
                      <a:r>
                        <a:rPr lang="en-GB" sz="1400" b="1" dirty="0" err="1">
                          <a:effectLst/>
                        </a:rPr>
                        <a:t>организације</a:t>
                      </a:r>
                      <a:r>
                        <a:rPr lang="en-GB" sz="1400" b="1" dirty="0">
                          <a:effectLst/>
                        </a:rPr>
                        <a:t>: 42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0551" marR="30551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0551" marR="30551" marT="0" marB="0" anchor="ctr"/>
                </a:tc>
                <a:extLst>
                  <a:ext uri="{0D108BD9-81ED-4DB2-BD59-A6C34878D82A}">
                    <a16:rowId xmlns:a16="http://schemas.microsoft.com/office/drawing/2014/main" val="3368268605"/>
                  </a:ext>
                </a:extLst>
              </a:tr>
              <a:tr h="227922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Број потрошачке јединице: 001</a:t>
                      </a:r>
                      <a:endParaRPr lang="en-US" sz="1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0551" marR="30551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0551" marR="30551" marT="0" marB="0" anchor="ctr"/>
                </a:tc>
                <a:extLst>
                  <a:ext uri="{0D108BD9-81ED-4DB2-BD59-A6C34878D82A}">
                    <a16:rowId xmlns:a16="http://schemas.microsoft.com/office/drawing/2014/main" val="771785113"/>
                  </a:ext>
                </a:extLst>
              </a:tr>
              <a:tr h="227922">
                <a:tc>
                  <a:txBody>
                    <a:bodyPr/>
                    <a:lstStyle/>
                    <a:p>
                      <a:endParaRPr lang="en-US" sz="1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0551" marR="30551" marT="0" marB="0" anchor="ctr"/>
                </a:tc>
                <a:tc>
                  <a:txBody>
                    <a:bodyPr/>
                    <a:lstStyle/>
                    <a:p>
                      <a:endParaRPr lang="en-US" sz="1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0551" marR="30551" marT="0" marB="0" anchor="ctr"/>
                </a:tc>
                <a:tc>
                  <a:txBody>
                    <a:bodyPr/>
                    <a:lstStyle/>
                    <a:p>
                      <a:endParaRPr lang="en-US" sz="1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0551" marR="30551" marT="0" marB="0" anchor="ctr"/>
                </a:tc>
                <a:extLst>
                  <a:ext uri="{0D108BD9-81ED-4DB2-BD59-A6C34878D82A}">
                    <a16:rowId xmlns:a16="http://schemas.microsoft.com/office/drawing/2014/main" val="4283314741"/>
                  </a:ext>
                </a:extLst>
              </a:tr>
              <a:tr h="2279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</a:rPr>
                        <a:t>410000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0551" marR="30551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</a:rPr>
                        <a:t>Т е к у ћ и   р а с х о д и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0551" marR="30551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6.129.200</a:t>
                      </a:r>
                      <a:endParaRPr lang="en-US" sz="1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0551" marR="30551" marT="0" marB="0" anchor="ctr"/>
                </a:tc>
                <a:extLst>
                  <a:ext uri="{0D108BD9-81ED-4DB2-BD59-A6C34878D82A}">
                    <a16:rowId xmlns:a16="http://schemas.microsoft.com/office/drawing/2014/main" val="3827429058"/>
                  </a:ext>
                </a:extLst>
              </a:tr>
              <a:tr h="2279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411000</a:t>
                      </a:r>
                      <a:endParaRPr lang="en-US" sz="1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0551" marR="30551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 dirty="0" err="1">
                          <a:effectLst/>
                        </a:rPr>
                        <a:t>Расходи</a:t>
                      </a:r>
                      <a:r>
                        <a:rPr lang="en-GB" sz="1400" b="1" dirty="0">
                          <a:effectLst/>
                        </a:rPr>
                        <a:t> </a:t>
                      </a:r>
                      <a:r>
                        <a:rPr lang="en-GB" sz="1400" b="1" dirty="0" err="1">
                          <a:effectLst/>
                        </a:rPr>
                        <a:t>за</a:t>
                      </a:r>
                      <a:r>
                        <a:rPr lang="en-GB" sz="1400" b="1" dirty="0">
                          <a:effectLst/>
                        </a:rPr>
                        <a:t> </a:t>
                      </a:r>
                      <a:r>
                        <a:rPr lang="en-GB" sz="1400" b="1" dirty="0" err="1">
                          <a:effectLst/>
                        </a:rPr>
                        <a:t>лична</a:t>
                      </a:r>
                      <a:r>
                        <a:rPr lang="en-GB" sz="1400" b="1" dirty="0">
                          <a:effectLst/>
                        </a:rPr>
                        <a:t> </a:t>
                      </a:r>
                      <a:r>
                        <a:rPr lang="en-GB" sz="1400" b="1" dirty="0" err="1">
                          <a:effectLst/>
                        </a:rPr>
                        <a:t>примања</a:t>
                      </a:r>
                      <a:r>
                        <a:rPr lang="en-GB" sz="1400" b="1" dirty="0">
                          <a:effectLst/>
                        </a:rPr>
                        <a:t> </a:t>
                      </a:r>
                      <a:r>
                        <a:rPr lang="en-GB" sz="1400" b="1" dirty="0" err="1">
                          <a:effectLst/>
                        </a:rPr>
                        <a:t>запослених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0551" marR="30551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1.863.500</a:t>
                      </a:r>
                      <a:endParaRPr lang="en-US" sz="1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0551" marR="30551" marT="0" marB="0" anchor="ctr"/>
                </a:tc>
                <a:extLst>
                  <a:ext uri="{0D108BD9-81ED-4DB2-BD59-A6C34878D82A}">
                    <a16:rowId xmlns:a16="http://schemas.microsoft.com/office/drawing/2014/main" val="455807941"/>
                  </a:ext>
                </a:extLst>
              </a:tr>
              <a:tr h="227922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411100</a:t>
                      </a:r>
                      <a:endParaRPr lang="en-US" sz="1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0551" marR="30551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Расходи за бруто плате запослених</a:t>
                      </a:r>
                      <a:endParaRPr lang="en-US" sz="1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0551" marR="30551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1.750.000</a:t>
                      </a:r>
                      <a:endParaRPr lang="en-US" sz="1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0551" marR="30551" marT="0" marB="0" anchor="ctr"/>
                </a:tc>
                <a:extLst>
                  <a:ext uri="{0D108BD9-81ED-4DB2-BD59-A6C34878D82A}">
                    <a16:rowId xmlns:a16="http://schemas.microsoft.com/office/drawing/2014/main" val="1733433578"/>
                  </a:ext>
                </a:extLst>
              </a:tr>
              <a:tr h="227922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411200</a:t>
                      </a:r>
                      <a:endParaRPr lang="en-US" sz="1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0551" marR="30551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Расходи за бруто накнаде трошкова и осталих личних примања запослених по основу рада</a:t>
                      </a:r>
                      <a:endParaRPr lang="en-US" sz="1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0551" marR="30551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45.000</a:t>
                      </a:r>
                      <a:endParaRPr lang="en-US" sz="1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0551" marR="30551" marT="0" marB="0" anchor="ctr"/>
                </a:tc>
                <a:extLst>
                  <a:ext uri="{0D108BD9-81ED-4DB2-BD59-A6C34878D82A}">
                    <a16:rowId xmlns:a16="http://schemas.microsoft.com/office/drawing/2014/main" val="1934112073"/>
                  </a:ext>
                </a:extLst>
              </a:tr>
              <a:tr h="455843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411300</a:t>
                      </a:r>
                      <a:endParaRPr lang="en-US" sz="1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0551" marR="30551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Расходи за накнаду плата запослених за вријеме боловања, родитељског одсуства и осталих накнад</a:t>
                      </a:r>
                      <a:endParaRPr lang="en-US" sz="1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0551" marR="30551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54.000</a:t>
                      </a:r>
                      <a:endParaRPr lang="en-US" sz="1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0551" marR="30551" marT="0" marB="0" anchor="ctr"/>
                </a:tc>
                <a:extLst>
                  <a:ext uri="{0D108BD9-81ED-4DB2-BD59-A6C34878D82A}">
                    <a16:rowId xmlns:a16="http://schemas.microsoft.com/office/drawing/2014/main" val="883679951"/>
                  </a:ext>
                </a:extLst>
              </a:tr>
              <a:tr h="227922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411400</a:t>
                      </a:r>
                      <a:endParaRPr lang="en-US" sz="1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0551" marR="30551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Расходи за отпремнине и једнократне помоћи (бруто) </a:t>
                      </a:r>
                      <a:endParaRPr lang="en-US" sz="1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0551" marR="30551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14.500</a:t>
                      </a:r>
                      <a:endParaRPr lang="en-US" sz="1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0551" marR="30551" marT="0" marB="0" anchor="ctr"/>
                </a:tc>
                <a:extLst>
                  <a:ext uri="{0D108BD9-81ED-4DB2-BD59-A6C34878D82A}">
                    <a16:rowId xmlns:a16="http://schemas.microsoft.com/office/drawing/2014/main" val="4032111731"/>
                  </a:ext>
                </a:extLst>
              </a:tr>
              <a:tr h="2279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</a:rPr>
                        <a:t>412000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0551" marR="30551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 dirty="0" err="1">
                          <a:effectLst/>
                        </a:rPr>
                        <a:t>Расходи</a:t>
                      </a:r>
                      <a:r>
                        <a:rPr lang="en-GB" sz="1400" b="1" dirty="0">
                          <a:effectLst/>
                        </a:rPr>
                        <a:t> </a:t>
                      </a:r>
                      <a:r>
                        <a:rPr lang="en-GB" sz="1400" b="1" dirty="0" err="1">
                          <a:effectLst/>
                        </a:rPr>
                        <a:t>по</a:t>
                      </a:r>
                      <a:r>
                        <a:rPr lang="en-GB" sz="1400" b="1" dirty="0">
                          <a:effectLst/>
                        </a:rPr>
                        <a:t> </a:t>
                      </a:r>
                      <a:r>
                        <a:rPr lang="en-GB" sz="1400" b="1" dirty="0" err="1">
                          <a:effectLst/>
                        </a:rPr>
                        <a:t>основу</a:t>
                      </a:r>
                      <a:r>
                        <a:rPr lang="en-GB" sz="1400" b="1" dirty="0">
                          <a:effectLst/>
                        </a:rPr>
                        <a:t> </a:t>
                      </a:r>
                      <a:r>
                        <a:rPr lang="en-GB" sz="1400" b="1" dirty="0" err="1">
                          <a:effectLst/>
                        </a:rPr>
                        <a:t>коришћења</a:t>
                      </a:r>
                      <a:r>
                        <a:rPr lang="en-GB" sz="1400" b="1" dirty="0">
                          <a:effectLst/>
                        </a:rPr>
                        <a:t> </a:t>
                      </a:r>
                      <a:r>
                        <a:rPr lang="en-GB" sz="1400" b="1" dirty="0" err="1">
                          <a:effectLst/>
                        </a:rPr>
                        <a:t>роба</a:t>
                      </a:r>
                      <a:r>
                        <a:rPr lang="en-GB" sz="1400" b="1" dirty="0">
                          <a:effectLst/>
                        </a:rPr>
                        <a:t> и </a:t>
                      </a:r>
                      <a:r>
                        <a:rPr lang="en-GB" sz="1400" b="1" dirty="0" err="1">
                          <a:effectLst/>
                        </a:rPr>
                        <a:t>услуга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0551" marR="30551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555.700</a:t>
                      </a:r>
                      <a:endParaRPr lang="en-US" sz="1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0551" marR="30551" marT="0" marB="0" anchor="ctr"/>
                </a:tc>
                <a:extLst>
                  <a:ext uri="{0D108BD9-81ED-4DB2-BD59-A6C34878D82A}">
                    <a16:rowId xmlns:a16="http://schemas.microsoft.com/office/drawing/2014/main" val="2724868457"/>
                  </a:ext>
                </a:extLst>
              </a:tr>
              <a:tr h="227922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412200</a:t>
                      </a:r>
                      <a:endParaRPr lang="en-US" sz="1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0551" marR="30551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Расходи по основу утрошка енергије, комуналних, комуникационих и транспортних услуга</a:t>
                      </a:r>
                      <a:endParaRPr lang="en-US" sz="1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0551" marR="30551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165.000</a:t>
                      </a:r>
                      <a:endParaRPr lang="en-US" sz="1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0551" marR="30551" marT="0" marB="0" anchor="ctr"/>
                </a:tc>
                <a:extLst>
                  <a:ext uri="{0D108BD9-81ED-4DB2-BD59-A6C34878D82A}">
                    <a16:rowId xmlns:a16="http://schemas.microsoft.com/office/drawing/2014/main" val="846853081"/>
                  </a:ext>
                </a:extLst>
              </a:tr>
              <a:tr h="227922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412300</a:t>
                      </a:r>
                      <a:endParaRPr lang="en-US" sz="1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0551" marR="30551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Расходи за режијски материјал</a:t>
                      </a:r>
                      <a:endParaRPr lang="en-US" sz="1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0551" marR="30551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13.700</a:t>
                      </a:r>
                      <a:endParaRPr lang="en-US" sz="1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0551" marR="30551" marT="0" marB="0" anchor="ctr"/>
                </a:tc>
                <a:extLst>
                  <a:ext uri="{0D108BD9-81ED-4DB2-BD59-A6C34878D82A}">
                    <a16:rowId xmlns:a16="http://schemas.microsoft.com/office/drawing/2014/main" val="1976986897"/>
                  </a:ext>
                </a:extLst>
              </a:tr>
              <a:tr h="227922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</a:rPr>
                        <a:t>412500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0551" marR="30551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Расходи за текуће одржавање</a:t>
                      </a:r>
                      <a:endParaRPr lang="en-US" sz="1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0551" marR="30551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10.000</a:t>
                      </a:r>
                      <a:endParaRPr lang="en-US" sz="1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0551" marR="30551" marT="0" marB="0" anchor="ctr"/>
                </a:tc>
                <a:extLst>
                  <a:ext uri="{0D108BD9-81ED-4DB2-BD59-A6C34878D82A}">
                    <a16:rowId xmlns:a16="http://schemas.microsoft.com/office/drawing/2014/main" val="1509452507"/>
                  </a:ext>
                </a:extLst>
              </a:tr>
              <a:tr h="227922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412600</a:t>
                      </a:r>
                      <a:endParaRPr lang="en-US" sz="1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0551" marR="30551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Расходи по основу путовања и смјештаја</a:t>
                      </a:r>
                      <a:endParaRPr lang="en-US" sz="1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0551" marR="30551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30.000</a:t>
                      </a:r>
                      <a:endParaRPr lang="en-US" sz="1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0551" marR="30551" marT="0" marB="0" anchor="ctr"/>
                </a:tc>
                <a:extLst>
                  <a:ext uri="{0D108BD9-81ED-4DB2-BD59-A6C34878D82A}">
                    <a16:rowId xmlns:a16="http://schemas.microsoft.com/office/drawing/2014/main" val="561002927"/>
                  </a:ext>
                </a:extLst>
              </a:tr>
              <a:tr h="227922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412700</a:t>
                      </a:r>
                      <a:endParaRPr lang="en-US" sz="1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0551" marR="30551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Расходи за стручне услуге</a:t>
                      </a:r>
                      <a:endParaRPr lang="en-US" sz="1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0551" marR="30551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30.000</a:t>
                      </a:r>
                      <a:endParaRPr lang="en-US" sz="1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0551" marR="30551" marT="0" marB="0" anchor="ctr"/>
                </a:tc>
                <a:extLst>
                  <a:ext uri="{0D108BD9-81ED-4DB2-BD59-A6C34878D82A}">
                    <a16:rowId xmlns:a16="http://schemas.microsoft.com/office/drawing/2014/main" val="1959321741"/>
                  </a:ext>
                </a:extLst>
              </a:tr>
              <a:tr h="227922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412900</a:t>
                      </a:r>
                      <a:endParaRPr lang="en-US" sz="1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0551" marR="30551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Расходи за стручно усавршавање запослених</a:t>
                      </a:r>
                      <a:endParaRPr lang="en-US" sz="1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0551" marR="30551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2.000</a:t>
                      </a:r>
                      <a:endParaRPr lang="en-US" sz="1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0551" marR="30551" marT="0" marB="0" anchor="ctr"/>
                </a:tc>
                <a:extLst>
                  <a:ext uri="{0D108BD9-81ED-4DB2-BD59-A6C34878D82A}">
                    <a16:rowId xmlns:a16="http://schemas.microsoft.com/office/drawing/2014/main" val="4101733483"/>
                  </a:ext>
                </a:extLst>
              </a:tr>
              <a:tr h="227922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412900</a:t>
                      </a:r>
                      <a:endParaRPr lang="en-US" sz="1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0551" marR="30551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Расходи за бруто накнаде за рад ван радног односа</a:t>
                      </a:r>
                      <a:endParaRPr lang="en-US" sz="1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0551" marR="30551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210.000</a:t>
                      </a:r>
                      <a:endParaRPr lang="en-US" sz="1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0551" marR="30551" marT="0" marB="0" anchor="ctr"/>
                </a:tc>
                <a:extLst>
                  <a:ext uri="{0D108BD9-81ED-4DB2-BD59-A6C34878D82A}">
                    <a16:rowId xmlns:a16="http://schemas.microsoft.com/office/drawing/2014/main" val="339809085"/>
                  </a:ext>
                </a:extLst>
              </a:tr>
              <a:tr h="227922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</a:rPr>
                        <a:t>412900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0551" marR="30551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Расходи по основу репрезентације</a:t>
                      </a:r>
                      <a:endParaRPr lang="en-US" sz="1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0551" marR="30551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4.000</a:t>
                      </a:r>
                      <a:endParaRPr lang="en-US" sz="1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0551" marR="30551" marT="0" marB="0" anchor="ctr"/>
                </a:tc>
                <a:extLst>
                  <a:ext uri="{0D108BD9-81ED-4DB2-BD59-A6C34878D82A}">
                    <a16:rowId xmlns:a16="http://schemas.microsoft.com/office/drawing/2014/main" val="3775002005"/>
                  </a:ext>
                </a:extLst>
              </a:tr>
              <a:tr h="227922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412900</a:t>
                      </a:r>
                      <a:endParaRPr lang="en-US" sz="1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0551" marR="30551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 dirty="0" err="1">
                          <a:effectLst/>
                        </a:rPr>
                        <a:t>Расходи</a:t>
                      </a:r>
                      <a:r>
                        <a:rPr lang="en-GB" sz="1400" b="1" dirty="0">
                          <a:effectLst/>
                        </a:rPr>
                        <a:t> </a:t>
                      </a:r>
                      <a:r>
                        <a:rPr lang="en-GB" sz="1400" b="1" dirty="0" err="1">
                          <a:effectLst/>
                        </a:rPr>
                        <a:t>по</a:t>
                      </a:r>
                      <a:r>
                        <a:rPr lang="en-GB" sz="1400" b="1" dirty="0">
                          <a:effectLst/>
                        </a:rPr>
                        <a:t> </a:t>
                      </a:r>
                      <a:r>
                        <a:rPr lang="en-GB" sz="1400" b="1" dirty="0" err="1">
                          <a:effectLst/>
                        </a:rPr>
                        <a:t>основу</a:t>
                      </a:r>
                      <a:r>
                        <a:rPr lang="en-GB" sz="1400" b="1" dirty="0">
                          <a:effectLst/>
                        </a:rPr>
                        <a:t> </a:t>
                      </a:r>
                      <a:r>
                        <a:rPr lang="en-GB" sz="1400" b="1" dirty="0" err="1">
                          <a:effectLst/>
                        </a:rPr>
                        <a:t>пореза</a:t>
                      </a:r>
                      <a:r>
                        <a:rPr lang="en-GB" sz="1400" b="1" dirty="0">
                          <a:effectLst/>
                        </a:rPr>
                        <a:t>, </a:t>
                      </a:r>
                      <a:r>
                        <a:rPr lang="en-GB" sz="1400" b="1" dirty="0" err="1">
                          <a:effectLst/>
                        </a:rPr>
                        <a:t>доприноса</a:t>
                      </a:r>
                      <a:r>
                        <a:rPr lang="en-GB" sz="1400" b="1" dirty="0">
                          <a:effectLst/>
                        </a:rPr>
                        <a:t> и </a:t>
                      </a:r>
                      <a:r>
                        <a:rPr lang="en-GB" sz="1400" b="1" dirty="0" err="1">
                          <a:effectLst/>
                        </a:rPr>
                        <a:t>непореских</a:t>
                      </a:r>
                      <a:r>
                        <a:rPr lang="en-GB" sz="1400" b="1" dirty="0">
                          <a:effectLst/>
                        </a:rPr>
                        <a:t> </a:t>
                      </a:r>
                      <a:r>
                        <a:rPr lang="en-GB" sz="1400" b="1" dirty="0" err="1">
                          <a:effectLst/>
                        </a:rPr>
                        <a:t>накнада</a:t>
                      </a:r>
                      <a:r>
                        <a:rPr lang="en-GB" sz="1400" b="1" dirty="0">
                          <a:effectLst/>
                        </a:rPr>
                        <a:t> </a:t>
                      </a:r>
                      <a:r>
                        <a:rPr lang="en-GB" sz="1400" b="1" dirty="0" err="1">
                          <a:effectLst/>
                        </a:rPr>
                        <a:t>на</a:t>
                      </a:r>
                      <a:r>
                        <a:rPr lang="en-GB" sz="1400" b="1" dirty="0">
                          <a:effectLst/>
                        </a:rPr>
                        <a:t> </a:t>
                      </a:r>
                      <a:r>
                        <a:rPr lang="en-GB" sz="1400" b="1" dirty="0" err="1">
                          <a:effectLst/>
                        </a:rPr>
                        <a:t>терет</a:t>
                      </a:r>
                      <a:r>
                        <a:rPr lang="en-GB" sz="1400" b="1" dirty="0">
                          <a:effectLst/>
                        </a:rPr>
                        <a:t> </a:t>
                      </a:r>
                      <a:r>
                        <a:rPr lang="en-GB" sz="1400" b="1" dirty="0" err="1">
                          <a:effectLst/>
                        </a:rPr>
                        <a:t>послодавца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0551" marR="30551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2.000</a:t>
                      </a:r>
                      <a:endParaRPr lang="en-US" sz="1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0551" marR="30551" marT="0" marB="0" anchor="ctr"/>
                </a:tc>
                <a:extLst>
                  <a:ext uri="{0D108BD9-81ED-4DB2-BD59-A6C34878D82A}">
                    <a16:rowId xmlns:a16="http://schemas.microsoft.com/office/drawing/2014/main" val="939339745"/>
                  </a:ext>
                </a:extLst>
              </a:tr>
              <a:tr h="227922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412900</a:t>
                      </a:r>
                      <a:endParaRPr lang="en-US" sz="1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0551" marR="30551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 dirty="0" err="1">
                          <a:effectLst/>
                        </a:rPr>
                        <a:t>Расходи</a:t>
                      </a:r>
                      <a:r>
                        <a:rPr lang="en-GB" sz="1400" b="1" dirty="0">
                          <a:effectLst/>
                        </a:rPr>
                        <a:t> </a:t>
                      </a:r>
                      <a:r>
                        <a:rPr lang="en-GB" sz="1400" b="1" dirty="0" err="1">
                          <a:effectLst/>
                        </a:rPr>
                        <a:t>по</a:t>
                      </a:r>
                      <a:r>
                        <a:rPr lang="en-GB" sz="1400" b="1" dirty="0">
                          <a:effectLst/>
                        </a:rPr>
                        <a:t> </a:t>
                      </a:r>
                      <a:r>
                        <a:rPr lang="en-GB" sz="1400" b="1" dirty="0" err="1">
                          <a:effectLst/>
                        </a:rPr>
                        <a:t>основу</a:t>
                      </a:r>
                      <a:r>
                        <a:rPr lang="en-GB" sz="1400" b="1" dirty="0">
                          <a:effectLst/>
                        </a:rPr>
                        <a:t> </a:t>
                      </a:r>
                      <a:r>
                        <a:rPr lang="en-GB" sz="1400" b="1" dirty="0" err="1">
                          <a:effectLst/>
                        </a:rPr>
                        <a:t>доприноса</a:t>
                      </a:r>
                      <a:r>
                        <a:rPr lang="en-GB" sz="1400" b="1" dirty="0">
                          <a:effectLst/>
                        </a:rPr>
                        <a:t> </a:t>
                      </a:r>
                      <a:r>
                        <a:rPr lang="en-GB" sz="1400" b="1" dirty="0" err="1">
                          <a:effectLst/>
                        </a:rPr>
                        <a:t>за</a:t>
                      </a:r>
                      <a:r>
                        <a:rPr lang="en-GB" sz="1400" b="1" dirty="0">
                          <a:effectLst/>
                        </a:rPr>
                        <a:t> </a:t>
                      </a:r>
                      <a:r>
                        <a:rPr lang="en-GB" sz="1400" b="1" dirty="0" err="1">
                          <a:effectLst/>
                        </a:rPr>
                        <a:t>професионалну</a:t>
                      </a:r>
                      <a:r>
                        <a:rPr lang="en-GB" sz="1400" b="1" dirty="0">
                          <a:effectLst/>
                        </a:rPr>
                        <a:t> </a:t>
                      </a:r>
                      <a:r>
                        <a:rPr lang="en-GB" sz="1400" b="1" dirty="0" err="1">
                          <a:effectLst/>
                        </a:rPr>
                        <a:t>рехабилитацију</a:t>
                      </a:r>
                      <a:r>
                        <a:rPr lang="en-GB" sz="1400" b="1" dirty="0">
                          <a:effectLst/>
                        </a:rPr>
                        <a:t> </a:t>
                      </a:r>
                      <a:r>
                        <a:rPr lang="en-GB" sz="1400" b="1" dirty="0" err="1">
                          <a:effectLst/>
                        </a:rPr>
                        <a:t>инвалида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0551" marR="30551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5.000</a:t>
                      </a:r>
                      <a:endParaRPr lang="en-US" sz="1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0551" marR="30551" marT="0" marB="0" anchor="ctr"/>
                </a:tc>
                <a:extLst>
                  <a:ext uri="{0D108BD9-81ED-4DB2-BD59-A6C34878D82A}">
                    <a16:rowId xmlns:a16="http://schemas.microsoft.com/office/drawing/2014/main" val="291710648"/>
                  </a:ext>
                </a:extLst>
              </a:tr>
              <a:tr h="227922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0551" marR="30551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 dirty="0" smtClean="0">
                          <a:effectLst/>
                        </a:rPr>
                        <a:t> 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0551" marR="30551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0551" marR="30551" marT="0" marB="0" anchor="ctr"/>
                </a:tc>
                <a:extLst>
                  <a:ext uri="{0D108BD9-81ED-4DB2-BD59-A6C34878D82A}">
                    <a16:rowId xmlns:a16="http://schemas.microsoft.com/office/drawing/2014/main" val="1348157961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4559252"/>
              </p:ext>
            </p:extLst>
          </p:nvPr>
        </p:nvGraphicFramePr>
        <p:xfrm>
          <a:off x="0" y="5334000"/>
          <a:ext cx="9144000" cy="1460285"/>
        </p:xfrm>
        <a:graphic>
          <a:graphicData uri="http://schemas.openxmlformats.org/drawingml/2006/table">
            <a:tbl>
              <a:tblPr firstRow="1" firstCol="1" bandRow="1">
                <a:tableStyleId>{69012ECD-51FC-41F1-AA8D-1B2483CD663E}</a:tableStyleId>
              </a:tblPr>
              <a:tblGrid>
                <a:gridCol w="779069">
                  <a:extLst>
                    <a:ext uri="{9D8B030D-6E8A-4147-A177-3AD203B41FA5}">
                      <a16:colId xmlns:a16="http://schemas.microsoft.com/office/drawing/2014/main" val="880799703"/>
                    </a:ext>
                  </a:extLst>
                </a:gridCol>
                <a:gridCol w="7293254">
                  <a:extLst>
                    <a:ext uri="{9D8B030D-6E8A-4147-A177-3AD203B41FA5}">
                      <a16:colId xmlns:a16="http://schemas.microsoft.com/office/drawing/2014/main" val="1528118464"/>
                    </a:ext>
                  </a:extLst>
                </a:gridCol>
                <a:gridCol w="1071677">
                  <a:extLst>
                    <a:ext uri="{9D8B030D-6E8A-4147-A177-3AD203B41FA5}">
                      <a16:colId xmlns:a16="http://schemas.microsoft.com/office/drawing/2014/main" val="1374506224"/>
                    </a:ext>
                  </a:extLst>
                </a:gridCol>
              </a:tblGrid>
              <a:tr h="29205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 dirty="0">
                          <a:solidFill>
                            <a:schemeClr val="tx1"/>
                          </a:solidFill>
                          <a:effectLst/>
                        </a:rPr>
                        <a:t>415000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063" marR="4106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 dirty="0" err="1">
                          <a:solidFill>
                            <a:schemeClr val="tx1"/>
                          </a:solidFill>
                          <a:effectLst/>
                        </a:rPr>
                        <a:t>Грантови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063" marR="41063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1.200.000</a:t>
                      </a:r>
                      <a:endParaRPr lang="en-US" sz="1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063" marR="41063" marT="0" marB="0" anchor="ctr"/>
                </a:tc>
                <a:extLst>
                  <a:ext uri="{0D108BD9-81ED-4DB2-BD59-A6C34878D82A}">
                    <a16:rowId xmlns:a16="http://schemas.microsoft.com/office/drawing/2014/main" val="3823897724"/>
                  </a:ext>
                </a:extLst>
              </a:tr>
              <a:tr h="292057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415200</a:t>
                      </a:r>
                      <a:endParaRPr lang="en-US" sz="1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063" marR="4106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 dirty="0" err="1">
                          <a:effectLst/>
                        </a:rPr>
                        <a:t>Текући</a:t>
                      </a:r>
                      <a:r>
                        <a:rPr lang="en-GB" sz="1400" b="1" dirty="0">
                          <a:effectLst/>
                        </a:rPr>
                        <a:t> </a:t>
                      </a:r>
                      <a:r>
                        <a:rPr lang="en-GB" sz="1400" b="1" dirty="0" err="1">
                          <a:effectLst/>
                        </a:rPr>
                        <a:t>грант</a:t>
                      </a:r>
                      <a:r>
                        <a:rPr lang="en-GB" sz="1400" b="1" dirty="0">
                          <a:effectLst/>
                        </a:rPr>
                        <a:t> </a:t>
                      </a:r>
                      <a:r>
                        <a:rPr lang="en-GB" sz="1400" b="1" dirty="0" err="1">
                          <a:effectLst/>
                        </a:rPr>
                        <a:t>за</a:t>
                      </a:r>
                      <a:r>
                        <a:rPr lang="en-GB" sz="1400" b="1" dirty="0">
                          <a:effectLst/>
                        </a:rPr>
                        <a:t> </a:t>
                      </a:r>
                      <a:r>
                        <a:rPr lang="en-GB" sz="1400" b="1" dirty="0" err="1">
                          <a:effectLst/>
                        </a:rPr>
                        <a:t>активности</a:t>
                      </a:r>
                      <a:r>
                        <a:rPr lang="en-GB" sz="1400" b="1" dirty="0">
                          <a:effectLst/>
                        </a:rPr>
                        <a:t> </a:t>
                      </a:r>
                      <a:r>
                        <a:rPr lang="en-GB" sz="1400" b="1" dirty="0" err="1">
                          <a:effectLst/>
                        </a:rPr>
                        <a:t>научних</a:t>
                      </a:r>
                      <a:r>
                        <a:rPr lang="en-GB" sz="1400" b="1" dirty="0">
                          <a:effectLst/>
                        </a:rPr>
                        <a:t> </a:t>
                      </a:r>
                      <a:r>
                        <a:rPr lang="en-GB" sz="1400" b="1" dirty="0" err="1">
                          <a:effectLst/>
                        </a:rPr>
                        <a:t>институција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063" marR="41063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</a:rPr>
                        <a:t>700.000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063" marR="41063" marT="0" marB="0" anchor="ctr"/>
                </a:tc>
                <a:extLst>
                  <a:ext uri="{0D108BD9-81ED-4DB2-BD59-A6C34878D82A}">
                    <a16:rowId xmlns:a16="http://schemas.microsoft.com/office/drawing/2014/main" val="1351711049"/>
                  </a:ext>
                </a:extLst>
              </a:tr>
              <a:tr h="292057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415200</a:t>
                      </a:r>
                      <a:endParaRPr lang="en-US" sz="1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063" marR="4106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 dirty="0" err="1">
                          <a:effectLst/>
                        </a:rPr>
                        <a:t>Текући</a:t>
                      </a:r>
                      <a:r>
                        <a:rPr lang="en-GB" sz="1400" b="1" dirty="0">
                          <a:effectLst/>
                        </a:rPr>
                        <a:t> </a:t>
                      </a:r>
                      <a:r>
                        <a:rPr lang="en-GB" sz="1400" b="1" dirty="0" err="1">
                          <a:effectLst/>
                        </a:rPr>
                        <a:t>грант</a:t>
                      </a:r>
                      <a:r>
                        <a:rPr lang="en-GB" sz="1400" b="1" dirty="0">
                          <a:effectLst/>
                        </a:rPr>
                        <a:t> </a:t>
                      </a:r>
                      <a:r>
                        <a:rPr lang="en-GB" sz="1400" b="1" dirty="0" err="1">
                          <a:effectLst/>
                        </a:rPr>
                        <a:t>за</a:t>
                      </a:r>
                      <a:r>
                        <a:rPr lang="en-GB" sz="1400" b="1" dirty="0">
                          <a:effectLst/>
                        </a:rPr>
                        <a:t> </a:t>
                      </a:r>
                      <a:r>
                        <a:rPr lang="en-GB" sz="1400" b="1" dirty="0" err="1">
                          <a:effectLst/>
                        </a:rPr>
                        <a:t>Научно</a:t>
                      </a:r>
                      <a:r>
                        <a:rPr lang="en-GB" sz="1400" b="1" dirty="0">
                          <a:effectLst/>
                        </a:rPr>
                        <a:t> </a:t>
                      </a:r>
                      <a:r>
                        <a:rPr lang="en-GB" sz="1400" b="1" dirty="0" err="1">
                          <a:effectLst/>
                        </a:rPr>
                        <a:t>технолошки</a:t>
                      </a:r>
                      <a:r>
                        <a:rPr lang="en-GB" sz="1400" b="1" dirty="0">
                          <a:effectLst/>
                        </a:rPr>
                        <a:t> </a:t>
                      </a:r>
                      <a:r>
                        <a:rPr lang="en-GB" sz="1400" b="1" dirty="0" err="1">
                          <a:effectLst/>
                        </a:rPr>
                        <a:t>парк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063" marR="41063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</a:rPr>
                        <a:t>200.000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063" marR="41063" marT="0" marB="0" anchor="ctr"/>
                </a:tc>
                <a:extLst>
                  <a:ext uri="{0D108BD9-81ED-4DB2-BD59-A6C34878D82A}">
                    <a16:rowId xmlns:a16="http://schemas.microsoft.com/office/drawing/2014/main" val="1521861462"/>
                  </a:ext>
                </a:extLst>
              </a:tr>
              <a:tr h="292057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</a:rPr>
                        <a:t>415200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063" marR="4106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 dirty="0" err="1">
                          <a:effectLst/>
                        </a:rPr>
                        <a:t>Текући</a:t>
                      </a:r>
                      <a:r>
                        <a:rPr lang="en-GB" sz="1400" b="1" dirty="0">
                          <a:effectLst/>
                        </a:rPr>
                        <a:t> </a:t>
                      </a:r>
                      <a:r>
                        <a:rPr lang="en-GB" sz="1400" b="1" dirty="0" err="1">
                          <a:effectLst/>
                        </a:rPr>
                        <a:t>грант</a:t>
                      </a:r>
                      <a:r>
                        <a:rPr lang="en-GB" sz="1400" b="1" dirty="0">
                          <a:effectLst/>
                        </a:rPr>
                        <a:t> </a:t>
                      </a:r>
                      <a:r>
                        <a:rPr lang="en-GB" sz="1400" b="1" dirty="0" err="1">
                          <a:effectLst/>
                        </a:rPr>
                        <a:t>за</a:t>
                      </a:r>
                      <a:r>
                        <a:rPr lang="en-GB" sz="1400" b="1" dirty="0">
                          <a:effectLst/>
                        </a:rPr>
                        <a:t> </a:t>
                      </a:r>
                      <a:r>
                        <a:rPr lang="en-GB" sz="1400" b="1" dirty="0" err="1">
                          <a:effectLst/>
                        </a:rPr>
                        <a:t>активности</a:t>
                      </a:r>
                      <a:r>
                        <a:rPr lang="en-GB" sz="1400" b="1" dirty="0">
                          <a:effectLst/>
                        </a:rPr>
                        <a:t> у </a:t>
                      </a:r>
                      <a:r>
                        <a:rPr lang="en-GB" sz="1400" b="1" dirty="0" err="1">
                          <a:effectLst/>
                        </a:rPr>
                        <a:t>области</a:t>
                      </a:r>
                      <a:r>
                        <a:rPr lang="en-GB" sz="1400" b="1" dirty="0">
                          <a:effectLst/>
                        </a:rPr>
                        <a:t> </a:t>
                      </a:r>
                      <a:r>
                        <a:rPr lang="en-GB" sz="1400" b="1" dirty="0" err="1">
                          <a:effectLst/>
                        </a:rPr>
                        <a:t>технологије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063" marR="41063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</a:rPr>
                        <a:t>200.000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063" marR="41063" marT="0" marB="0" anchor="ctr"/>
                </a:tc>
                <a:extLst>
                  <a:ext uri="{0D108BD9-81ED-4DB2-BD59-A6C34878D82A}">
                    <a16:rowId xmlns:a16="http://schemas.microsoft.com/office/drawing/2014/main" val="2015704566"/>
                  </a:ext>
                </a:extLst>
              </a:tr>
              <a:tr h="292057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</a:rPr>
                        <a:t>415200</a:t>
                      </a:r>
                      <a:endParaRPr lang="en-US" sz="1400" b="1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063" marR="41063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b="1" dirty="0" err="1">
                          <a:effectLst/>
                        </a:rPr>
                        <a:t>Текући</a:t>
                      </a:r>
                      <a:r>
                        <a:rPr lang="en-GB" sz="1400" b="1" dirty="0">
                          <a:effectLst/>
                        </a:rPr>
                        <a:t> </a:t>
                      </a:r>
                      <a:r>
                        <a:rPr lang="en-GB" sz="1400" b="1" dirty="0" err="1">
                          <a:effectLst/>
                        </a:rPr>
                        <a:t>грантови</a:t>
                      </a:r>
                      <a:r>
                        <a:rPr lang="en-GB" sz="1400" b="1" dirty="0">
                          <a:effectLst/>
                        </a:rPr>
                        <a:t> </a:t>
                      </a:r>
                      <a:r>
                        <a:rPr lang="en-GB" sz="1400" b="1" dirty="0" err="1">
                          <a:effectLst/>
                        </a:rPr>
                        <a:t>студентским</a:t>
                      </a:r>
                      <a:r>
                        <a:rPr lang="en-GB" sz="1400" b="1" dirty="0">
                          <a:effectLst/>
                        </a:rPr>
                        <a:t> </a:t>
                      </a:r>
                      <a:r>
                        <a:rPr lang="en-GB" sz="1400" b="1" dirty="0" err="1">
                          <a:effectLst/>
                        </a:rPr>
                        <a:t>организацијама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063" marR="41063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</a:rPr>
                        <a:t>100.000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063" marR="41063" marT="0" marB="0" anchor="ctr"/>
                </a:tc>
                <a:extLst>
                  <a:ext uri="{0D108BD9-81ED-4DB2-BD59-A6C34878D82A}">
                    <a16:rowId xmlns:a16="http://schemas.microsoft.com/office/drawing/2014/main" val="516888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1119333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just">
              <a:buNone/>
            </a:pPr>
            <a:r>
              <a:rPr lang="sr-Latn-BA" b="1" dirty="0" smtClean="0"/>
              <a:t>1. </a:t>
            </a:r>
            <a:r>
              <a:rPr lang="ru-RU" b="1" dirty="0" smtClean="0"/>
              <a:t>Идентификујте </a:t>
            </a:r>
            <a:r>
              <a:rPr lang="ru-RU" b="1" dirty="0"/>
              <a:t>примјере редовних и ванредних јавних расхода код приказаног буџетског корисника. </a:t>
            </a:r>
          </a:p>
          <a:p>
            <a:pPr marL="0" lvl="0" indent="0">
              <a:buNone/>
            </a:pPr>
            <a:endParaRPr lang="ru-RU" b="1" dirty="0"/>
          </a:p>
          <a:p>
            <a:pPr marL="0" lvl="0" indent="0" algn="just">
              <a:buNone/>
            </a:pPr>
            <a:r>
              <a:rPr lang="sr-Latn-BA" b="1" dirty="0" smtClean="0"/>
              <a:t>2</a:t>
            </a:r>
            <a:r>
              <a:rPr lang="ru-RU" b="1" dirty="0" smtClean="0"/>
              <a:t>. </a:t>
            </a:r>
            <a:r>
              <a:rPr lang="ru-RU" b="1" dirty="0"/>
              <a:t>Како се расходи дијеле према објекту трошења? Пронађите примјере тих врста расхода код приказаног буџетског корисника. </a:t>
            </a:r>
            <a:endParaRPr lang="en-US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5608989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r"/>
            <a:r>
              <a:rPr lang="sr-Cyrl-CS"/>
              <a:t>Х</a:t>
            </a:r>
            <a:r>
              <a:rPr lang="sr-Cyrl-RS"/>
              <a:t>вала на пажњи!</a:t>
            </a:r>
            <a:endParaRPr lang="en-US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Начело штедње</a:t>
            </a:r>
            <a:br>
              <a:rPr lang="ru-RU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5029199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Према овом начелу, држава треба да тежи томе да са </a:t>
            </a:r>
            <a:r>
              <a:rPr lang="ru-RU" b="1" dirty="0"/>
              <a:t>што мање утрошених средстава оствари што већи ефекат</a:t>
            </a:r>
            <a:r>
              <a:rPr lang="ru-RU" dirty="0"/>
              <a:t>.</a:t>
            </a:r>
          </a:p>
          <a:p>
            <a:pPr marL="118872" indent="0">
              <a:buNone/>
            </a:pPr>
            <a:endParaRPr lang="ru-RU" dirty="0"/>
          </a:p>
          <a:p>
            <a:pPr marL="118872" indent="0">
              <a:buNone/>
            </a:pPr>
            <a:r>
              <a:rPr lang="ru-RU" dirty="0"/>
              <a:t>То подразумијева:</a:t>
            </a:r>
          </a:p>
          <a:p>
            <a:pPr lvl="1"/>
            <a:r>
              <a:rPr lang="ru-RU" dirty="0"/>
              <a:t>рационално коришћење буџета</a:t>
            </a:r>
          </a:p>
          <a:p>
            <a:pPr lvl="1"/>
            <a:r>
              <a:rPr lang="ru-RU" dirty="0"/>
              <a:t>избјегавање непотребних трошкова</a:t>
            </a:r>
          </a:p>
          <a:p>
            <a:pPr lvl="1"/>
            <a:r>
              <a:rPr lang="ru-RU" dirty="0"/>
              <a:t>избор најповољнијих понуда (јавне набавке)</a:t>
            </a:r>
          </a:p>
          <a:p>
            <a:pPr lvl="1"/>
            <a:r>
              <a:rPr lang="ru-RU" dirty="0"/>
              <a:t>ефикасно коришћење постојеће инфраструктуре и ресурса</a:t>
            </a:r>
          </a:p>
          <a:p>
            <a:pPr marL="457200" lvl="1" indent="0">
              <a:buNone/>
            </a:pPr>
            <a:endParaRPr lang="ru-RU" dirty="0"/>
          </a:p>
          <a:p>
            <a:r>
              <a:rPr lang="ru-RU" dirty="0"/>
              <a:t>Циљ је да се </a:t>
            </a:r>
            <a:r>
              <a:rPr lang="ru-RU" b="1" dirty="0"/>
              <a:t>максимизира добит за друштво уз минималне трошкове</a:t>
            </a:r>
            <a:r>
              <a:rPr lang="ru-RU" dirty="0"/>
              <a:t>, тј. да се избјегава расипање јавног новца.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245330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Начело умјерености</a:t>
            </a:r>
            <a:br>
              <a:rPr lang="ru-RU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600200"/>
            <a:ext cx="8915400" cy="5102351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Ово начело тражи да </a:t>
            </a:r>
            <a:r>
              <a:rPr lang="ru-RU" b="1" dirty="0"/>
              <a:t>јавни расходи не смију премашивати јавне приходе</a:t>
            </a:r>
            <a:r>
              <a:rPr lang="ru-RU" dirty="0"/>
              <a:t> и опште економске могућности државе:</a:t>
            </a:r>
          </a:p>
          <a:p>
            <a:pPr lvl="1"/>
            <a:r>
              <a:rPr lang="ru-RU" dirty="0"/>
              <a:t>држава треба да планира потрошњу у оквирима онога што реално може прикупити кроз порезе и друге приходе</a:t>
            </a:r>
          </a:p>
          <a:p>
            <a:pPr lvl="1"/>
            <a:r>
              <a:rPr lang="ru-RU" dirty="0"/>
              <a:t>избјегавање прекомјерног задуживања</a:t>
            </a:r>
          </a:p>
          <a:p>
            <a:pPr lvl="1"/>
            <a:r>
              <a:rPr lang="ru-RU" dirty="0"/>
              <a:t>да буџет буде одржив и да не ствара финансијске проблеме у будућности</a:t>
            </a:r>
          </a:p>
          <a:p>
            <a:pPr marL="457200" lvl="1" indent="0">
              <a:buNone/>
            </a:pPr>
            <a:endParaRPr lang="ru-RU" dirty="0"/>
          </a:p>
          <a:p>
            <a:r>
              <a:rPr lang="ru-RU" dirty="0"/>
              <a:t>Суштина је одржавање </a:t>
            </a:r>
            <a:r>
              <a:rPr lang="ru-RU" b="1" dirty="0"/>
              <a:t>финансијске дисциплине</a:t>
            </a:r>
            <a:r>
              <a:rPr lang="ru-RU" dirty="0"/>
              <a:t> и стабилности државе.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4208905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Начело пропорционалности</a:t>
            </a:r>
            <a:br>
              <a:rPr lang="ru-RU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676401"/>
            <a:ext cx="8915400" cy="4724400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Ово начело значи да се јавне потребе морају задовољавати </a:t>
            </a:r>
            <a:r>
              <a:rPr lang="ru-RU" b="1" dirty="0"/>
              <a:t>у складу са расположивим ресурсима</a:t>
            </a:r>
            <a:r>
              <a:rPr lang="ru-RU" dirty="0"/>
              <a:t>.</a:t>
            </a:r>
          </a:p>
          <a:p>
            <a:endParaRPr lang="ru-RU" dirty="0"/>
          </a:p>
          <a:p>
            <a:r>
              <a:rPr lang="ru-RU" dirty="0"/>
              <a:t>Другим ријечима:</a:t>
            </a:r>
          </a:p>
          <a:p>
            <a:pPr lvl="1"/>
            <a:r>
              <a:rPr lang="ru-RU" dirty="0"/>
              <a:t>приоритети се постављају у зависности од тога колико држава има средстава</a:t>
            </a:r>
          </a:p>
          <a:p>
            <a:pPr lvl="1"/>
            <a:r>
              <a:rPr lang="ru-RU" dirty="0"/>
              <a:t>расподела буџета треба да буде уравнотежена и правична</a:t>
            </a:r>
          </a:p>
          <a:p>
            <a:pPr lvl="1"/>
            <a:endParaRPr lang="ru-RU" dirty="0"/>
          </a:p>
          <a:p>
            <a:r>
              <a:rPr lang="ru-RU" dirty="0"/>
              <a:t>На примјер, ако су ресурси ограничени, више средства иде на најважније функције (здравство, безбједност, образовање), а мање на споредне активности.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5820391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CS"/>
              <a:t>Класификације јавних расхода</a:t>
            </a:r>
            <a:endParaRPr lang="en-US"/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/>
              <a:t>Разлози за класификацију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775191"/>
            <a:ext cx="8610600" cy="4625609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Постојање великог броја разноликих јавних расхода захтијева њихову класификацију у мањи број група</a:t>
            </a:r>
          </a:p>
          <a:p>
            <a:endParaRPr lang="ru-RU" dirty="0"/>
          </a:p>
          <a:p>
            <a:r>
              <a:rPr lang="ru-RU" dirty="0"/>
              <a:t>Сврха класификације може бити:</a:t>
            </a:r>
          </a:p>
          <a:p>
            <a:pPr lvl="1"/>
            <a:r>
              <a:rPr lang="ru-RU" dirty="0">
                <a:solidFill>
                  <a:srgbClr val="00B0F0"/>
                </a:solidFill>
              </a:rPr>
              <a:t>Анализа јавних расхода и креирање фискалне политике </a:t>
            </a:r>
            <a:r>
              <a:rPr lang="ru-RU" dirty="0"/>
              <a:t>(агрегатне класификације)</a:t>
            </a:r>
          </a:p>
          <a:p>
            <a:pPr lvl="1"/>
            <a:r>
              <a:rPr lang="ru-RU" dirty="0"/>
              <a:t>Евиденција у статистичком систему и </a:t>
            </a:r>
            <a:r>
              <a:rPr lang="ru-RU" dirty="0">
                <a:solidFill>
                  <a:srgbClr val="00B0F0"/>
                </a:solidFill>
              </a:rPr>
              <a:t>буџетском рачуноводству</a:t>
            </a:r>
            <a:r>
              <a:rPr lang="ru-RU" dirty="0"/>
              <a:t> (класификација на више хијерархијских нивоа, од агрегатног до врло детаљног)</a:t>
            </a:r>
          </a:p>
          <a:p>
            <a:endParaRPr lang="en-US" dirty="0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Latn-CS"/>
              <a:t>Класификација јавних расхода према методологији ММФ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CS" dirty="0">
                <a:solidFill>
                  <a:srgbClr val="00B0F0"/>
                </a:solidFill>
              </a:rPr>
              <a:t>ММФ</a:t>
            </a:r>
            <a:r>
              <a:rPr lang="sr-Latn-CS" dirty="0"/>
              <a:t> је дефинисао међународно упоредиву класификацију јавних прихода и расхода у </a:t>
            </a:r>
            <a:r>
              <a:rPr lang="sr-Latn-CS" dirty="0">
                <a:solidFill>
                  <a:srgbClr val="00B0F0"/>
                </a:solidFill>
              </a:rPr>
              <a:t>Приручнику за статистику јавних финансија</a:t>
            </a:r>
            <a:r>
              <a:rPr lang="sr-Cyrl-RS" dirty="0"/>
              <a:t>.</a:t>
            </a:r>
          </a:p>
          <a:p>
            <a:endParaRPr lang="sr-Cyrl-RS" dirty="0"/>
          </a:p>
          <a:p>
            <a:r>
              <a:rPr lang="sr-Latn-CS" dirty="0"/>
              <a:t>Ради се о детаљној класификцији која служи за планирање и контролу извршења прихода и расхода</a:t>
            </a:r>
            <a:endParaRPr lang="sr-Cyrl-RS" dirty="0"/>
          </a:p>
          <a:p>
            <a:pPr>
              <a:buNone/>
            </a:pPr>
            <a:endParaRPr lang="sr-Cyrl-RS" dirty="0"/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CS"/>
              <a:t>Класификација јавних расхода према методологији ММФ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r-Latn-CS" dirty="0"/>
              <a:t>ММФ издатке класификује према:</a:t>
            </a:r>
            <a:endParaRPr lang="sr-Cyrl-RS" dirty="0"/>
          </a:p>
          <a:p>
            <a:pPr lvl="1"/>
            <a:r>
              <a:rPr lang="sr-Latn-CS" dirty="0"/>
              <a:t>Економској класификацији (класификација према природи издатака),</a:t>
            </a:r>
            <a:endParaRPr lang="sr-Cyrl-RS" dirty="0"/>
          </a:p>
          <a:p>
            <a:pPr lvl="1"/>
            <a:r>
              <a:rPr lang="sr-Latn-CS" dirty="0"/>
              <a:t>Функционалној класификацији (према нам</a:t>
            </a:r>
            <a:r>
              <a:rPr lang="sr-Cyrl-BA" dirty="0"/>
              <a:t>ј</a:t>
            </a:r>
            <a:r>
              <a:rPr lang="sr-Latn-CS" dirty="0"/>
              <a:t>ени-функцијама издатака),</a:t>
            </a:r>
            <a:endParaRPr lang="sr-Cyrl-RS" dirty="0"/>
          </a:p>
          <a:p>
            <a:pPr lvl="1"/>
            <a:r>
              <a:rPr lang="sr-Latn-CS" dirty="0"/>
              <a:t>Организационој класификацији (класификација по директним буџетским корисницима)</a:t>
            </a:r>
            <a:endParaRPr lang="sr-Cyrl-RS" dirty="0"/>
          </a:p>
          <a:p>
            <a:pPr lvl="1"/>
            <a:r>
              <a:rPr lang="sr-Latn-CS" dirty="0"/>
              <a:t>Према рачуноводственим фондовима (издвојени фондови са специфичним нам</a:t>
            </a:r>
            <a:r>
              <a:rPr lang="sr-Cyrl-BA" dirty="0"/>
              <a:t>ј</a:t>
            </a:r>
            <a:r>
              <a:rPr lang="sr-Latn-CS" dirty="0"/>
              <a:t>енама и из специфичних извора)</a:t>
            </a:r>
            <a:endParaRPr lang="en-US" dirty="0"/>
          </a:p>
        </p:txBody>
      </p:sp>
    </p:spTree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2|1.2|0.8|0.6|0.3|0.4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1772</TotalTime>
  <Words>1172</Words>
  <Application>Microsoft Office PowerPoint</Application>
  <PresentationFormat>On-screen Show (4:3)</PresentationFormat>
  <Paragraphs>328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2" baseType="lpstr">
      <vt:lpstr>Arial</vt:lpstr>
      <vt:lpstr>Calibri</vt:lpstr>
      <vt:lpstr>Corbel</vt:lpstr>
      <vt:lpstr>Times New Roman</vt:lpstr>
      <vt:lpstr>Wingdings</vt:lpstr>
      <vt:lpstr>Wingdings 2</vt:lpstr>
      <vt:lpstr>Wingdings 3</vt:lpstr>
      <vt:lpstr>Module</vt:lpstr>
      <vt:lpstr>НАЧЕЛА ЈАВНИХ РАСХОДА</vt:lpstr>
      <vt:lpstr>Начело опште друштвене корисности </vt:lpstr>
      <vt:lpstr>Начело штедње </vt:lpstr>
      <vt:lpstr>Начело умјерености </vt:lpstr>
      <vt:lpstr>Начело пропорционалности </vt:lpstr>
      <vt:lpstr>Класификације јавних расхода</vt:lpstr>
      <vt:lpstr>Разлози за класификацију</vt:lpstr>
      <vt:lpstr>Класификација јавних расхода према методологији ММФ</vt:lpstr>
      <vt:lpstr>Класификација јавних расхода према методологији ММФ</vt:lpstr>
      <vt:lpstr>ВРСТЕ ЈАВНИХ РАСХОДА</vt:lpstr>
      <vt:lpstr>Ефекти јавних расхода</vt:lpstr>
      <vt:lpstr>УЗРОЦИ РАСТА ЈАВНИХ РАСХОДА</vt:lpstr>
      <vt:lpstr>PowerPoint Presentation</vt:lpstr>
      <vt:lpstr>Да ли постоје границе раста јавних расхода?</vt:lpstr>
      <vt:lpstr>Могућност смањења расхода?</vt:lpstr>
      <vt:lpstr>PowerPoint Presentation</vt:lpstr>
      <vt:lpstr>PowerPoint Presentation</vt:lpstr>
      <vt:lpstr>Јавни расходи 2015. и 2023. године – просјек у ЕУ</vt:lpstr>
      <vt:lpstr>Структура јавних расхода у ЕУ</vt:lpstr>
      <vt:lpstr>PowerPoint Presentation</vt:lpstr>
      <vt:lpstr>PowerPoint Presentation</vt:lpstr>
      <vt:lpstr>PowerPoint Presentation</vt:lpstr>
      <vt:lpstr>PowerPoint Presentation</vt:lpstr>
      <vt:lpstr>Хвала на пажњи!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Класификације јавних расхода</dc:title>
  <dc:creator>Branka</dc:creator>
  <cp:lastModifiedBy>Branka</cp:lastModifiedBy>
  <cp:revision>237</cp:revision>
  <dcterms:created xsi:type="dcterms:W3CDTF">2006-08-16T00:00:00Z</dcterms:created>
  <dcterms:modified xsi:type="dcterms:W3CDTF">2025-11-26T09:53:29Z</dcterms:modified>
</cp:coreProperties>
</file>