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  <p:sldId id="264" r:id="rId9"/>
    <p:sldId id="273" r:id="rId10"/>
    <p:sldId id="265" r:id="rId11"/>
    <p:sldId id="266" r:id="rId12"/>
    <p:sldId id="267" r:id="rId13"/>
    <p:sldId id="272" r:id="rId14"/>
    <p:sldId id="274" r:id="rId15"/>
    <p:sldId id="275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46"/>
  </p:normalViewPr>
  <p:slideViewPr>
    <p:cSldViewPr snapToGrid="0">
      <p:cViewPr varScale="1">
        <p:scale>
          <a:sx n="108" d="100"/>
          <a:sy n="108" d="100"/>
        </p:scale>
        <p:origin x="8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03A7C5-8D04-4E93-9CBB-DF7215342C36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F562400-51C2-4BF1-BD83-9AD4F5479A25}">
      <dgm:prSet phldrT="[Text]" custT="1"/>
      <dgm:spPr/>
      <dgm:t>
        <a:bodyPr/>
        <a:lstStyle/>
        <a:p>
          <a:r>
            <a:rPr lang="sr-Cyrl-BA" sz="2800" b="1" dirty="0"/>
            <a:t>ИНДЕКСНИ БРОЈЕВИ</a:t>
          </a:r>
        </a:p>
        <a:p>
          <a:r>
            <a:rPr lang="sr-Cyrl-BA" sz="2800" i="1" dirty="0"/>
            <a:t>су процентуални бројеви који показују промјену нивоа одређене појаве у текућем односу на базни период</a:t>
          </a:r>
          <a:endParaRPr lang="en-US" sz="2800" i="1" dirty="0"/>
        </a:p>
      </dgm:t>
    </dgm:pt>
    <dgm:pt modelId="{A045849A-D526-43A1-B2FF-EF0ACF627DAB}" type="parTrans" cxnId="{088384DD-F269-4FAC-AA9B-F07221EAC2F9}">
      <dgm:prSet/>
      <dgm:spPr/>
      <dgm:t>
        <a:bodyPr/>
        <a:lstStyle/>
        <a:p>
          <a:endParaRPr lang="en-US"/>
        </a:p>
      </dgm:t>
    </dgm:pt>
    <dgm:pt modelId="{44F6A096-6601-497C-9280-382277CA4724}" type="sibTrans" cxnId="{088384DD-F269-4FAC-AA9B-F07221EAC2F9}">
      <dgm:prSet/>
      <dgm:spPr/>
      <dgm:t>
        <a:bodyPr/>
        <a:lstStyle/>
        <a:p>
          <a:endParaRPr lang="en-US"/>
        </a:p>
      </dgm:t>
    </dgm:pt>
    <dgm:pt modelId="{AB2B8DA5-2842-4282-A1FF-8987BAAC53D0}">
      <dgm:prSet phldrT="[Text]"/>
      <dgm:spPr/>
      <dgm:t>
        <a:bodyPr/>
        <a:lstStyle/>
        <a:p>
          <a:r>
            <a:rPr lang="sr-Cyrl-BA" b="1" i="0" dirty="0"/>
            <a:t>БАЗНИ ИНДЕКСИ</a:t>
          </a:r>
        </a:p>
        <a:p>
          <a:r>
            <a:rPr lang="sr-Cyrl-BA" i="1" dirty="0"/>
            <a:t>показују промјену у односу на базни (фиксирани) период</a:t>
          </a:r>
          <a:endParaRPr lang="en-US" i="1" dirty="0"/>
        </a:p>
      </dgm:t>
    </dgm:pt>
    <dgm:pt modelId="{5E55AA69-0CE2-4355-BD3F-70A31EB8C651}" type="sibTrans" cxnId="{282E7792-7102-4F7E-A175-AF4C7EF3B023}">
      <dgm:prSet/>
      <dgm:spPr/>
      <dgm:t>
        <a:bodyPr/>
        <a:lstStyle/>
        <a:p>
          <a:endParaRPr lang="en-US"/>
        </a:p>
      </dgm:t>
    </dgm:pt>
    <dgm:pt modelId="{5C9E0FCF-F468-4712-B610-ED166951D148}" type="parTrans" cxnId="{282E7792-7102-4F7E-A175-AF4C7EF3B023}">
      <dgm:prSet/>
      <dgm:spPr/>
      <dgm:t>
        <a:bodyPr/>
        <a:lstStyle/>
        <a:p>
          <a:endParaRPr lang="en-US"/>
        </a:p>
      </dgm:t>
    </dgm:pt>
    <dgm:pt modelId="{29D44F28-288B-45E8-82F3-832A3E98435F}">
      <dgm:prSet phldrT="[Text]"/>
      <dgm:spPr/>
      <dgm:t>
        <a:bodyPr/>
        <a:lstStyle/>
        <a:p>
          <a:r>
            <a:rPr lang="sr-Cyrl-BA" b="1" dirty="0"/>
            <a:t>ЛАНЧАНИ ИНДЕКСИ</a:t>
          </a:r>
        </a:p>
        <a:p>
          <a:r>
            <a:rPr lang="sr-Cyrl-BA" i="1" dirty="0"/>
            <a:t>показују промјену у односу на претходни период</a:t>
          </a:r>
          <a:endParaRPr lang="en-US" i="1" dirty="0"/>
        </a:p>
      </dgm:t>
    </dgm:pt>
    <dgm:pt modelId="{2259B543-229A-4D42-9F90-E169103D54B7}" type="sibTrans" cxnId="{C062580D-7F0A-4A53-B182-844765572538}">
      <dgm:prSet/>
      <dgm:spPr/>
      <dgm:t>
        <a:bodyPr/>
        <a:lstStyle/>
        <a:p>
          <a:endParaRPr lang="en-US"/>
        </a:p>
      </dgm:t>
    </dgm:pt>
    <dgm:pt modelId="{91358C0A-BEB0-4102-BE83-B17378819B0D}" type="parTrans" cxnId="{C062580D-7F0A-4A53-B182-844765572538}">
      <dgm:prSet/>
      <dgm:spPr/>
      <dgm:t>
        <a:bodyPr/>
        <a:lstStyle/>
        <a:p>
          <a:endParaRPr lang="en-US"/>
        </a:p>
      </dgm:t>
    </dgm:pt>
    <dgm:pt modelId="{1AE4F86C-7978-4462-BABC-9767C6341CE7}" type="pres">
      <dgm:prSet presAssocID="{CB03A7C5-8D04-4E93-9CBB-DF7215342C36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F089B74-4F72-49EA-828A-32EB40C6DDA4}" type="pres">
      <dgm:prSet presAssocID="{7F562400-51C2-4BF1-BD83-9AD4F5479A25}" presName="hierRoot1" presStyleCnt="0">
        <dgm:presLayoutVars>
          <dgm:hierBranch val="init"/>
        </dgm:presLayoutVars>
      </dgm:prSet>
      <dgm:spPr/>
    </dgm:pt>
    <dgm:pt modelId="{407E9D4B-6DE1-4246-8AC2-0FD66FEA1552}" type="pres">
      <dgm:prSet presAssocID="{7F562400-51C2-4BF1-BD83-9AD4F5479A25}" presName="rootComposite1" presStyleCnt="0"/>
      <dgm:spPr/>
    </dgm:pt>
    <dgm:pt modelId="{1345D038-0165-4FBA-90DF-104057A30C87}" type="pres">
      <dgm:prSet presAssocID="{7F562400-51C2-4BF1-BD83-9AD4F5479A25}" presName="rootText1" presStyleLbl="alignAcc1" presStyleIdx="0" presStyleCnt="0" custScaleX="185138">
        <dgm:presLayoutVars>
          <dgm:chPref val="3"/>
        </dgm:presLayoutVars>
      </dgm:prSet>
      <dgm:spPr/>
    </dgm:pt>
    <dgm:pt modelId="{8BF6B709-D7DF-458B-BD8B-B9134F3436FE}" type="pres">
      <dgm:prSet presAssocID="{7F562400-51C2-4BF1-BD83-9AD4F5479A25}" presName="topArc1" presStyleLbl="parChTrans1D1" presStyleIdx="0" presStyleCnt="6"/>
      <dgm:spPr/>
    </dgm:pt>
    <dgm:pt modelId="{F1FC584F-FD09-4C1D-B722-24F00A7B9EE7}" type="pres">
      <dgm:prSet presAssocID="{7F562400-51C2-4BF1-BD83-9AD4F5479A25}" presName="bottomArc1" presStyleLbl="parChTrans1D1" presStyleIdx="1" presStyleCnt="6"/>
      <dgm:spPr/>
    </dgm:pt>
    <dgm:pt modelId="{6CC59CEF-BC24-41B4-8E68-9B64AB59246C}" type="pres">
      <dgm:prSet presAssocID="{7F562400-51C2-4BF1-BD83-9AD4F5479A25}" presName="topConnNode1" presStyleLbl="node1" presStyleIdx="0" presStyleCnt="0"/>
      <dgm:spPr/>
    </dgm:pt>
    <dgm:pt modelId="{E1483CB1-90BA-470A-BC3B-C6E907AC22F6}" type="pres">
      <dgm:prSet presAssocID="{7F562400-51C2-4BF1-BD83-9AD4F5479A25}" presName="hierChild2" presStyleCnt="0"/>
      <dgm:spPr/>
    </dgm:pt>
    <dgm:pt modelId="{8619891E-C475-403D-B506-6EC8EF6B9596}" type="pres">
      <dgm:prSet presAssocID="{91358C0A-BEB0-4102-BE83-B17378819B0D}" presName="Name28" presStyleLbl="parChTrans1D2" presStyleIdx="0" presStyleCnt="2"/>
      <dgm:spPr/>
    </dgm:pt>
    <dgm:pt modelId="{5191EB67-E2D7-449C-8A42-195576175D76}" type="pres">
      <dgm:prSet presAssocID="{29D44F28-288B-45E8-82F3-832A3E98435F}" presName="hierRoot2" presStyleCnt="0">
        <dgm:presLayoutVars>
          <dgm:hierBranch val="init"/>
        </dgm:presLayoutVars>
      </dgm:prSet>
      <dgm:spPr/>
    </dgm:pt>
    <dgm:pt modelId="{49899350-1A65-46FD-AA82-683E7E37DEA8}" type="pres">
      <dgm:prSet presAssocID="{29D44F28-288B-45E8-82F3-832A3E98435F}" presName="rootComposite2" presStyleCnt="0"/>
      <dgm:spPr/>
    </dgm:pt>
    <dgm:pt modelId="{92AF67B0-CCC9-420F-8E5F-A5752CFA827D}" type="pres">
      <dgm:prSet presAssocID="{29D44F28-288B-45E8-82F3-832A3E98435F}" presName="rootText2" presStyleLbl="alignAcc1" presStyleIdx="0" presStyleCnt="0">
        <dgm:presLayoutVars>
          <dgm:chPref val="3"/>
        </dgm:presLayoutVars>
      </dgm:prSet>
      <dgm:spPr/>
    </dgm:pt>
    <dgm:pt modelId="{D0019DCE-212C-4838-AABD-8BEC179D02AE}" type="pres">
      <dgm:prSet presAssocID="{29D44F28-288B-45E8-82F3-832A3E98435F}" presName="topArc2" presStyleLbl="parChTrans1D1" presStyleIdx="2" presStyleCnt="6"/>
      <dgm:spPr/>
    </dgm:pt>
    <dgm:pt modelId="{9B4CF2EB-AAD1-4011-B14B-5EE270BBF937}" type="pres">
      <dgm:prSet presAssocID="{29D44F28-288B-45E8-82F3-832A3E98435F}" presName="bottomArc2" presStyleLbl="parChTrans1D1" presStyleIdx="3" presStyleCnt="6"/>
      <dgm:spPr/>
    </dgm:pt>
    <dgm:pt modelId="{B2E2532C-E775-4DE9-B0EA-D9C21E718DB7}" type="pres">
      <dgm:prSet presAssocID="{29D44F28-288B-45E8-82F3-832A3E98435F}" presName="topConnNode2" presStyleLbl="node2" presStyleIdx="0" presStyleCnt="0"/>
      <dgm:spPr/>
    </dgm:pt>
    <dgm:pt modelId="{8EEEABDB-7D00-4C51-B2E9-0FD4FF558EF4}" type="pres">
      <dgm:prSet presAssocID="{29D44F28-288B-45E8-82F3-832A3E98435F}" presName="hierChild4" presStyleCnt="0"/>
      <dgm:spPr/>
    </dgm:pt>
    <dgm:pt modelId="{DABDDED7-CEE4-4A3B-92AC-9485700FBB59}" type="pres">
      <dgm:prSet presAssocID="{29D44F28-288B-45E8-82F3-832A3E98435F}" presName="hierChild5" presStyleCnt="0"/>
      <dgm:spPr/>
    </dgm:pt>
    <dgm:pt modelId="{916BCE49-D51E-4DA8-973D-AA57E057E4BC}" type="pres">
      <dgm:prSet presAssocID="{5C9E0FCF-F468-4712-B610-ED166951D148}" presName="Name28" presStyleLbl="parChTrans1D2" presStyleIdx="1" presStyleCnt="2"/>
      <dgm:spPr/>
    </dgm:pt>
    <dgm:pt modelId="{E56C9654-1ABB-4FD1-8E6D-3BD33FDD4A0C}" type="pres">
      <dgm:prSet presAssocID="{AB2B8DA5-2842-4282-A1FF-8987BAAC53D0}" presName="hierRoot2" presStyleCnt="0">
        <dgm:presLayoutVars>
          <dgm:hierBranch val="init"/>
        </dgm:presLayoutVars>
      </dgm:prSet>
      <dgm:spPr/>
    </dgm:pt>
    <dgm:pt modelId="{BF6AADAF-20C6-41A8-91A4-E3A2330CD150}" type="pres">
      <dgm:prSet presAssocID="{AB2B8DA5-2842-4282-A1FF-8987BAAC53D0}" presName="rootComposite2" presStyleCnt="0"/>
      <dgm:spPr/>
    </dgm:pt>
    <dgm:pt modelId="{9F10ADB1-65F4-41B1-8C64-6931F0E27DA4}" type="pres">
      <dgm:prSet presAssocID="{AB2B8DA5-2842-4282-A1FF-8987BAAC53D0}" presName="rootText2" presStyleLbl="alignAcc1" presStyleIdx="0" presStyleCnt="0">
        <dgm:presLayoutVars>
          <dgm:chPref val="3"/>
        </dgm:presLayoutVars>
      </dgm:prSet>
      <dgm:spPr/>
    </dgm:pt>
    <dgm:pt modelId="{52E93FCA-F493-46B0-826E-DEB13371C9FA}" type="pres">
      <dgm:prSet presAssocID="{AB2B8DA5-2842-4282-A1FF-8987BAAC53D0}" presName="topArc2" presStyleLbl="parChTrans1D1" presStyleIdx="4" presStyleCnt="6"/>
      <dgm:spPr/>
    </dgm:pt>
    <dgm:pt modelId="{34CBEFAF-2D21-4475-996B-FEAA7647329B}" type="pres">
      <dgm:prSet presAssocID="{AB2B8DA5-2842-4282-A1FF-8987BAAC53D0}" presName="bottomArc2" presStyleLbl="parChTrans1D1" presStyleIdx="5" presStyleCnt="6"/>
      <dgm:spPr/>
    </dgm:pt>
    <dgm:pt modelId="{370039EE-C986-4E42-AEA2-967BC4699BE2}" type="pres">
      <dgm:prSet presAssocID="{AB2B8DA5-2842-4282-A1FF-8987BAAC53D0}" presName="topConnNode2" presStyleLbl="node2" presStyleIdx="0" presStyleCnt="0"/>
      <dgm:spPr/>
    </dgm:pt>
    <dgm:pt modelId="{0F617EEC-091F-4554-A13F-4EB7EB54E576}" type="pres">
      <dgm:prSet presAssocID="{AB2B8DA5-2842-4282-A1FF-8987BAAC53D0}" presName="hierChild4" presStyleCnt="0"/>
      <dgm:spPr/>
    </dgm:pt>
    <dgm:pt modelId="{9734E5B5-7E38-46A6-BE84-29F1C95A2F02}" type="pres">
      <dgm:prSet presAssocID="{AB2B8DA5-2842-4282-A1FF-8987BAAC53D0}" presName="hierChild5" presStyleCnt="0"/>
      <dgm:spPr/>
    </dgm:pt>
    <dgm:pt modelId="{29FE0082-1684-4141-AAA0-9546D5560C67}" type="pres">
      <dgm:prSet presAssocID="{7F562400-51C2-4BF1-BD83-9AD4F5479A25}" presName="hierChild3" presStyleCnt="0"/>
      <dgm:spPr/>
    </dgm:pt>
  </dgm:ptLst>
  <dgm:cxnLst>
    <dgm:cxn modelId="{65CCB706-2583-4977-8F9C-07FB9571BC61}" type="presOf" srcId="{CB03A7C5-8D04-4E93-9CBB-DF7215342C36}" destId="{1AE4F86C-7978-4462-BABC-9767C6341CE7}" srcOrd="0" destOrd="0" presId="urn:microsoft.com/office/officeart/2008/layout/HalfCircleOrganizationChart"/>
    <dgm:cxn modelId="{C062580D-7F0A-4A53-B182-844765572538}" srcId="{7F562400-51C2-4BF1-BD83-9AD4F5479A25}" destId="{29D44F28-288B-45E8-82F3-832A3E98435F}" srcOrd="0" destOrd="0" parTransId="{91358C0A-BEB0-4102-BE83-B17378819B0D}" sibTransId="{2259B543-229A-4D42-9F90-E169103D54B7}"/>
    <dgm:cxn modelId="{D065941F-DCB2-4938-BD67-3A27A2864EEA}" type="presOf" srcId="{7F562400-51C2-4BF1-BD83-9AD4F5479A25}" destId="{1345D038-0165-4FBA-90DF-104057A30C87}" srcOrd="0" destOrd="0" presId="urn:microsoft.com/office/officeart/2008/layout/HalfCircleOrganizationChart"/>
    <dgm:cxn modelId="{46FF5425-7889-4058-9D64-50E263EF2C6C}" type="presOf" srcId="{AB2B8DA5-2842-4282-A1FF-8987BAAC53D0}" destId="{370039EE-C986-4E42-AEA2-967BC4699BE2}" srcOrd="1" destOrd="0" presId="urn:microsoft.com/office/officeart/2008/layout/HalfCircleOrganizationChart"/>
    <dgm:cxn modelId="{11AA2128-1BCD-43A7-973F-17CD6C030132}" type="presOf" srcId="{29D44F28-288B-45E8-82F3-832A3E98435F}" destId="{B2E2532C-E775-4DE9-B0EA-D9C21E718DB7}" srcOrd="1" destOrd="0" presId="urn:microsoft.com/office/officeart/2008/layout/HalfCircleOrganizationChart"/>
    <dgm:cxn modelId="{282E7792-7102-4F7E-A175-AF4C7EF3B023}" srcId="{7F562400-51C2-4BF1-BD83-9AD4F5479A25}" destId="{AB2B8DA5-2842-4282-A1FF-8987BAAC53D0}" srcOrd="1" destOrd="0" parTransId="{5C9E0FCF-F468-4712-B610-ED166951D148}" sibTransId="{5E55AA69-0CE2-4355-BD3F-70A31EB8C651}"/>
    <dgm:cxn modelId="{8EFE9199-1EF4-4471-ACC8-45982708CC1B}" type="presOf" srcId="{AB2B8DA5-2842-4282-A1FF-8987BAAC53D0}" destId="{9F10ADB1-65F4-41B1-8C64-6931F0E27DA4}" srcOrd="0" destOrd="0" presId="urn:microsoft.com/office/officeart/2008/layout/HalfCircleOrganizationChart"/>
    <dgm:cxn modelId="{40E922AC-373E-42A3-9457-74FD84816B1E}" type="presOf" srcId="{91358C0A-BEB0-4102-BE83-B17378819B0D}" destId="{8619891E-C475-403D-B506-6EC8EF6B9596}" srcOrd="0" destOrd="0" presId="urn:microsoft.com/office/officeart/2008/layout/HalfCircleOrganizationChart"/>
    <dgm:cxn modelId="{A9F58AC0-815E-4900-B0B1-C43DE015A9A1}" type="presOf" srcId="{7F562400-51C2-4BF1-BD83-9AD4F5479A25}" destId="{6CC59CEF-BC24-41B4-8E68-9B64AB59246C}" srcOrd="1" destOrd="0" presId="urn:microsoft.com/office/officeart/2008/layout/HalfCircleOrganizationChart"/>
    <dgm:cxn modelId="{6CA4AAC1-49F7-4232-A4B9-995277A8EFD3}" type="presOf" srcId="{29D44F28-288B-45E8-82F3-832A3E98435F}" destId="{92AF67B0-CCC9-420F-8E5F-A5752CFA827D}" srcOrd="0" destOrd="0" presId="urn:microsoft.com/office/officeart/2008/layout/HalfCircleOrganizationChart"/>
    <dgm:cxn modelId="{088384DD-F269-4FAC-AA9B-F07221EAC2F9}" srcId="{CB03A7C5-8D04-4E93-9CBB-DF7215342C36}" destId="{7F562400-51C2-4BF1-BD83-9AD4F5479A25}" srcOrd="0" destOrd="0" parTransId="{A045849A-D526-43A1-B2FF-EF0ACF627DAB}" sibTransId="{44F6A096-6601-497C-9280-382277CA4724}"/>
    <dgm:cxn modelId="{8428ECFD-A26C-4CDB-B9F7-7979C3E56919}" type="presOf" srcId="{5C9E0FCF-F468-4712-B610-ED166951D148}" destId="{916BCE49-D51E-4DA8-973D-AA57E057E4BC}" srcOrd="0" destOrd="0" presId="urn:microsoft.com/office/officeart/2008/layout/HalfCircleOrganizationChart"/>
    <dgm:cxn modelId="{A1339198-2346-46B7-A47A-53EA5C7E7CD1}" type="presParOf" srcId="{1AE4F86C-7978-4462-BABC-9767C6341CE7}" destId="{4F089B74-4F72-49EA-828A-32EB40C6DDA4}" srcOrd="0" destOrd="0" presId="urn:microsoft.com/office/officeart/2008/layout/HalfCircleOrganizationChart"/>
    <dgm:cxn modelId="{2BFD6D4F-5802-42B7-AF22-D20AA880C20F}" type="presParOf" srcId="{4F089B74-4F72-49EA-828A-32EB40C6DDA4}" destId="{407E9D4B-6DE1-4246-8AC2-0FD66FEA1552}" srcOrd="0" destOrd="0" presId="urn:microsoft.com/office/officeart/2008/layout/HalfCircleOrganizationChart"/>
    <dgm:cxn modelId="{97EF7DE7-3600-4155-9A51-69687A3E6EA9}" type="presParOf" srcId="{407E9D4B-6DE1-4246-8AC2-0FD66FEA1552}" destId="{1345D038-0165-4FBA-90DF-104057A30C87}" srcOrd="0" destOrd="0" presId="urn:microsoft.com/office/officeart/2008/layout/HalfCircleOrganizationChart"/>
    <dgm:cxn modelId="{EE48FCF4-7A47-4687-A053-C8AFD1FC6C71}" type="presParOf" srcId="{407E9D4B-6DE1-4246-8AC2-0FD66FEA1552}" destId="{8BF6B709-D7DF-458B-BD8B-B9134F3436FE}" srcOrd="1" destOrd="0" presId="urn:microsoft.com/office/officeart/2008/layout/HalfCircleOrganizationChart"/>
    <dgm:cxn modelId="{9DD9E2E3-870C-4E9A-BCB1-B9D46526C4AE}" type="presParOf" srcId="{407E9D4B-6DE1-4246-8AC2-0FD66FEA1552}" destId="{F1FC584F-FD09-4C1D-B722-24F00A7B9EE7}" srcOrd="2" destOrd="0" presId="urn:microsoft.com/office/officeart/2008/layout/HalfCircleOrganizationChart"/>
    <dgm:cxn modelId="{A63205A3-CE64-4BCC-BEB6-EAB800085F89}" type="presParOf" srcId="{407E9D4B-6DE1-4246-8AC2-0FD66FEA1552}" destId="{6CC59CEF-BC24-41B4-8E68-9B64AB59246C}" srcOrd="3" destOrd="0" presId="urn:microsoft.com/office/officeart/2008/layout/HalfCircleOrganizationChart"/>
    <dgm:cxn modelId="{DF9D9FE9-4DA1-401C-B977-7D5F08E147E8}" type="presParOf" srcId="{4F089B74-4F72-49EA-828A-32EB40C6DDA4}" destId="{E1483CB1-90BA-470A-BC3B-C6E907AC22F6}" srcOrd="1" destOrd="0" presId="urn:microsoft.com/office/officeart/2008/layout/HalfCircleOrganizationChart"/>
    <dgm:cxn modelId="{7761AAD4-F91C-46A0-8EA7-1C45C79A92CB}" type="presParOf" srcId="{E1483CB1-90BA-470A-BC3B-C6E907AC22F6}" destId="{8619891E-C475-403D-B506-6EC8EF6B9596}" srcOrd="0" destOrd="0" presId="urn:microsoft.com/office/officeart/2008/layout/HalfCircleOrganizationChart"/>
    <dgm:cxn modelId="{09C8B320-39EE-4E27-A14A-35288321AB0A}" type="presParOf" srcId="{E1483CB1-90BA-470A-BC3B-C6E907AC22F6}" destId="{5191EB67-E2D7-449C-8A42-195576175D76}" srcOrd="1" destOrd="0" presId="urn:microsoft.com/office/officeart/2008/layout/HalfCircleOrganizationChart"/>
    <dgm:cxn modelId="{0602CDF9-3272-4AF5-9374-FBC2463325FE}" type="presParOf" srcId="{5191EB67-E2D7-449C-8A42-195576175D76}" destId="{49899350-1A65-46FD-AA82-683E7E37DEA8}" srcOrd="0" destOrd="0" presId="urn:microsoft.com/office/officeart/2008/layout/HalfCircleOrganizationChart"/>
    <dgm:cxn modelId="{15360020-C84F-49EB-82CB-62EB4D96A500}" type="presParOf" srcId="{49899350-1A65-46FD-AA82-683E7E37DEA8}" destId="{92AF67B0-CCC9-420F-8E5F-A5752CFA827D}" srcOrd="0" destOrd="0" presId="urn:microsoft.com/office/officeart/2008/layout/HalfCircleOrganizationChart"/>
    <dgm:cxn modelId="{1E1C2733-65E3-4D69-BD27-C2142B4E4E4C}" type="presParOf" srcId="{49899350-1A65-46FD-AA82-683E7E37DEA8}" destId="{D0019DCE-212C-4838-AABD-8BEC179D02AE}" srcOrd="1" destOrd="0" presId="urn:microsoft.com/office/officeart/2008/layout/HalfCircleOrganizationChart"/>
    <dgm:cxn modelId="{BE494D08-5F29-4B28-A258-76BCD5C7E257}" type="presParOf" srcId="{49899350-1A65-46FD-AA82-683E7E37DEA8}" destId="{9B4CF2EB-AAD1-4011-B14B-5EE270BBF937}" srcOrd="2" destOrd="0" presId="urn:microsoft.com/office/officeart/2008/layout/HalfCircleOrganizationChart"/>
    <dgm:cxn modelId="{C66AEE19-5845-47C0-ADCA-BF131FA257E5}" type="presParOf" srcId="{49899350-1A65-46FD-AA82-683E7E37DEA8}" destId="{B2E2532C-E775-4DE9-B0EA-D9C21E718DB7}" srcOrd="3" destOrd="0" presId="urn:microsoft.com/office/officeart/2008/layout/HalfCircleOrganizationChart"/>
    <dgm:cxn modelId="{844CDBED-3762-4815-AF35-4ACDEEE2DE2F}" type="presParOf" srcId="{5191EB67-E2D7-449C-8A42-195576175D76}" destId="{8EEEABDB-7D00-4C51-B2E9-0FD4FF558EF4}" srcOrd="1" destOrd="0" presId="urn:microsoft.com/office/officeart/2008/layout/HalfCircleOrganizationChart"/>
    <dgm:cxn modelId="{564F3DA7-3D28-45AE-9843-9E85416066D2}" type="presParOf" srcId="{5191EB67-E2D7-449C-8A42-195576175D76}" destId="{DABDDED7-CEE4-4A3B-92AC-9485700FBB59}" srcOrd="2" destOrd="0" presId="urn:microsoft.com/office/officeart/2008/layout/HalfCircleOrganizationChart"/>
    <dgm:cxn modelId="{200C95EC-14DB-4249-B863-A22BC7EF6209}" type="presParOf" srcId="{E1483CB1-90BA-470A-BC3B-C6E907AC22F6}" destId="{916BCE49-D51E-4DA8-973D-AA57E057E4BC}" srcOrd="2" destOrd="0" presId="urn:microsoft.com/office/officeart/2008/layout/HalfCircleOrganizationChart"/>
    <dgm:cxn modelId="{73D50DEB-1454-47BC-B4BA-9E950C62FF7F}" type="presParOf" srcId="{E1483CB1-90BA-470A-BC3B-C6E907AC22F6}" destId="{E56C9654-1ABB-4FD1-8E6D-3BD33FDD4A0C}" srcOrd="3" destOrd="0" presId="urn:microsoft.com/office/officeart/2008/layout/HalfCircleOrganizationChart"/>
    <dgm:cxn modelId="{C3A290B2-1A64-407E-A430-885076BB6916}" type="presParOf" srcId="{E56C9654-1ABB-4FD1-8E6D-3BD33FDD4A0C}" destId="{BF6AADAF-20C6-41A8-91A4-E3A2330CD150}" srcOrd="0" destOrd="0" presId="urn:microsoft.com/office/officeart/2008/layout/HalfCircleOrganizationChart"/>
    <dgm:cxn modelId="{ABBD064A-C1CD-42BE-A133-C60563FE9880}" type="presParOf" srcId="{BF6AADAF-20C6-41A8-91A4-E3A2330CD150}" destId="{9F10ADB1-65F4-41B1-8C64-6931F0E27DA4}" srcOrd="0" destOrd="0" presId="urn:microsoft.com/office/officeart/2008/layout/HalfCircleOrganizationChart"/>
    <dgm:cxn modelId="{9D69D4B0-25DF-4269-8693-1252AA5FC384}" type="presParOf" srcId="{BF6AADAF-20C6-41A8-91A4-E3A2330CD150}" destId="{52E93FCA-F493-46B0-826E-DEB13371C9FA}" srcOrd="1" destOrd="0" presId="urn:microsoft.com/office/officeart/2008/layout/HalfCircleOrganizationChart"/>
    <dgm:cxn modelId="{9F972CDF-CC25-4375-887A-66A00A7EDD5D}" type="presParOf" srcId="{BF6AADAF-20C6-41A8-91A4-E3A2330CD150}" destId="{34CBEFAF-2D21-4475-996B-FEAA7647329B}" srcOrd="2" destOrd="0" presId="urn:microsoft.com/office/officeart/2008/layout/HalfCircleOrganizationChart"/>
    <dgm:cxn modelId="{5EDEA6B1-8D9E-40DB-8896-FBC97D02F252}" type="presParOf" srcId="{BF6AADAF-20C6-41A8-91A4-E3A2330CD150}" destId="{370039EE-C986-4E42-AEA2-967BC4699BE2}" srcOrd="3" destOrd="0" presId="urn:microsoft.com/office/officeart/2008/layout/HalfCircleOrganizationChart"/>
    <dgm:cxn modelId="{B20F2835-6312-416B-B308-664CF3A8189C}" type="presParOf" srcId="{E56C9654-1ABB-4FD1-8E6D-3BD33FDD4A0C}" destId="{0F617EEC-091F-4554-A13F-4EB7EB54E576}" srcOrd="1" destOrd="0" presId="urn:microsoft.com/office/officeart/2008/layout/HalfCircleOrganizationChart"/>
    <dgm:cxn modelId="{660ED8CB-6A03-4F80-A7C2-0AF1E177C663}" type="presParOf" srcId="{E56C9654-1ABB-4FD1-8E6D-3BD33FDD4A0C}" destId="{9734E5B5-7E38-46A6-BE84-29F1C95A2F02}" srcOrd="2" destOrd="0" presId="urn:microsoft.com/office/officeart/2008/layout/HalfCircleOrganizationChart"/>
    <dgm:cxn modelId="{0FC6DD22-80BF-4827-A9BD-63F0044102F8}" type="presParOf" srcId="{4F089B74-4F72-49EA-828A-32EB40C6DDA4}" destId="{29FE0082-1684-4141-AAA0-9546D5560C67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6BCE49-D51E-4DA8-973D-AA57E057E4BC}">
      <dsp:nvSpPr>
        <dsp:cNvPr id="0" name=""/>
        <dsp:cNvSpPr/>
      </dsp:nvSpPr>
      <dsp:spPr>
        <a:xfrm>
          <a:off x="4796589" y="2664624"/>
          <a:ext cx="2624920" cy="9111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5564"/>
              </a:lnTo>
              <a:lnTo>
                <a:pt x="2624920" y="455564"/>
              </a:lnTo>
              <a:lnTo>
                <a:pt x="2624920" y="91112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19891E-C475-403D-B506-6EC8EF6B9596}">
      <dsp:nvSpPr>
        <dsp:cNvPr id="0" name=""/>
        <dsp:cNvSpPr/>
      </dsp:nvSpPr>
      <dsp:spPr>
        <a:xfrm>
          <a:off x="2171668" y="2664624"/>
          <a:ext cx="2624920" cy="911129"/>
        </a:xfrm>
        <a:custGeom>
          <a:avLst/>
          <a:gdLst/>
          <a:ahLst/>
          <a:cxnLst/>
          <a:rect l="0" t="0" r="0" b="0"/>
          <a:pathLst>
            <a:path>
              <a:moveTo>
                <a:pt x="2624920" y="0"/>
              </a:moveTo>
              <a:lnTo>
                <a:pt x="2624920" y="455564"/>
              </a:lnTo>
              <a:lnTo>
                <a:pt x="0" y="455564"/>
              </a:lnTo>
              <a:lnTo>
                <a:pt x="0" y="91112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6B709-D7DF-458B-BD8B-B9134F3436FE}">
      <dsp:nvSpPr>
        <dsp:cNvPr id="0" name=""/>
        <dsp:cNvSpPr/>
      </dsp:nvSpPr>
      <dsp:spPr>
        <a:xfrm>
          <a:off x="2788438" y="495268"/>
          <a:ext cx="4016302" cy="2169355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FC584F-FD09-4C1D-B722-24F00A7B9EE7}">
      <dsp:nvSpPr>
        <dsp:cNvPr id="0" name=""/>
        <dsp:cNvSpPr/>
      </dsp:nvSpPr>
      <dsp:spPr>
        <a:xfrm>
          <a:off x="2788438" y="495268"/>
          <a:ext cx="4016302" cy="2169355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45D038-0165-4FBA-90DF-104057A30C87}">
      <dsp:nvSpPr>
        <dsp:cNvPr id="0" name=""/>
        <dsp:cNvSpPr/>
      </dsp:nvSpPr>
      <dsp:spPr>
        <a:xfrm>
          <a:off x="780287" y="885752"/>
          <a:ext cx="8032604" cy="1388387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BA" sz="2800" b="1" kern="1200" dirty="0"/>
            <a:t>ИНДЕКСНИ БРОЈЕВИ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BA" sz="2800" i="1" kern="1200" dirty="0"/>
            <a:t>су процентуални бројеви који показују промјену нивоа одређене појаве у текућем односу на базни период</a:t>
          </a:r>
          <a:endParaRPr lang="en-US" sz="2800" i="1" kern="1200" dirty="0"/>
        </a:p>
      </dsp:txBody>
      <dsp:txXfrm>
        <a:off x="780287" y="885752"/>
        <a:ext cx="8032604" cy="1388387"/>
      </dsp:txXfrm>
    </dsp:sp>
    <dsp:sp modelId="{D0019DCE-212C-4838-AABD-8BEC179D02AE}">
      <dsp:nvSpPr>
        <dsp:cNvPr id="0" name=""/>
        <dsp:cNvSpPr/>
      </dsp:nvSpPr>
      <dsp:spPr>
        <a:xfrm>
          <a:off x="1086990" y="3575754"/>
          <a:ext cx="2169355" cy="2169355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4CF2EB-AAD1-4011-B14B-5EE270BBF937}">
      <dsp:nvSpPr>
        <dsp:cNvPr id="0" name=""/>
        <dsp:cNvSpPr/>
      </dsp:nvSpPr>
      <dsp:spPr>
        <a:xfrm>
          <a:off x="1086990" y="3575754"/>
          <a:ext cx="2169355" cy="2169355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AF67B0-CCC9-420F-8E5F-A5752CFA827D}">
      <dsp:nvSpPr>
        <dsp:cNvPr id="0" name=""/>
        <dsp:cNvSpPr/>
      </dsp:nvSpPr>
      <dsp:spPr>
        <a:xfrm>
          <a:off x="2312" y="3966238"/>
          <a:ext cx="4338711" cy="1388387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BA" sz="2700" b="1" kern="1200" dirty="0"/>
            <a:t>ЛАНЧАНИ ИНДЕКСИ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BA" sz="2700" i="1" kern="1200" dirty="0"/>
            <a:t>показују промјену у односу на претходни период</a:t>
          </a:r>
          <a:endParaRPr lang="en-US" sz="2700" i="1" kern="1200" dirty="0"/>
        </a:p>
      </dsp:txBody>
      <dsp:txXfrm>
        <a:off x="2312" y="3966238"/>
        <a:ext cx="4338711" cy="1388387"/>
      </dsp:txXfrm>
    </dsp:sp>
    <dsp:sp modelId="{52E93FCA-F493-46B0-826E-DEB13371C9FA}">
      <dsp:nvSpPr>
        <dsp:cNvPr id="0" name=""/>
        <dsp:cNvSpPr/>
      </dsp:nvSpPr>
      <dsp:spPr>
        <a:xfrm>
          <a:off x="6336832" y="3575754"/>
          <a:ext cx="2169355" cy="2169355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CBEFAF-2D21-4475-996B-FEAA7647329B}">
      <dsp:nvSpPr>
        <dsp:cNvPr id="0" name=""/>
        <dsp:cNvSpPr/>
      </dsp:nvSpPr>
      <dsp:spPr>
        <a:xfrm>
          <a:off x="6336832" y="3575754"/>
          <a:ext cx="2169355" cy="2169355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10ADB1-65F4-41B1-8C64-6931F0E27DA4}">
      <dsp:nvSpPr>
        <dsp:cNvPr id="0" name=""/>
        <dsp:cNvSpPr/>
      </dsp:nvSpPr>
      <dsp:spPr>
        <a:xfrm>
          <a:off x="5252154" y="3966238"/>
          <a:ext cx="4338711" cy="1388387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BA" sz="2700" b="1" i="0" kern="1200" dirty="0"/>
            <a:t>БАЗНИ ИНДЕКСИ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BA" sz="2700" i="1" kern="1200" dirty="0"/>
            <a:t>показују промјену у односу на базни (фиксирани) период</a:t>
          </a:r>
          <a:endParaRPr lang="en-US" sz="2700" i="1" kern="1200" dirty="0"/>
        </a:p>
      </dsp:txBody>
      <dsp:txXfrm>
        <a:off x="5252154" y="3966238"/>
        <a:ext cx="4338711" cy="13883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EEDA6F-6F39-4900-83EE-B8DACB65008E}" type="datetimeFigureOut">
              <a:rPr lang="en-US" smtClean="0"/>
              <a:t>5/26/24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E6D7F-8488-43A1-8D98-630E4AC8FD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877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21DC-E735-4C2B-9148-FF2773C74D8F}" type="datetimeFigureOut">
              <a:rPr lang="en-US" smtClean="0"/>
              <a:t>5/26/24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AD972-0CD3-4809-988F-1D7BE75FA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6046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21DC-E735-4C2B-9148-FF2773C74D8F}" type="datetimeFigureOut">
              <a:rPr lang="en-US" smtClean="0"/>
              <a:t>5/26/24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AD972-0CD3-4809-988F-1D7BE75FA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228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21DC-E735-4C2B-9148-FF2773C74D8F}" type="datetimeFigureOut">
              <a:rPr lang="en-US" smtClean="0"/>
              <a:t>5/26/24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AD972-0CD3-4809-988F-1D7BE75FA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014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21DC-E735-4C2B-9148-FF2773C74D8F}" type="datetimeFigureOut">
              <a:rPr lang="en-US" smtClean="0"/>
              <a:t>5/26/24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AD972-0CD3-4809-988F-1D7BE75FA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652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21DC-E735-4C2B-9148-FF2773C74D8F}" type="datetimeFigureOut">
              <a:rPr lang="en-US" smtClean="0"/>
              <a:t>5/26/24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AD972-0CD3-4809-988F-1D7BE75FA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1818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21DC-E735-4C2B-9148-FF2773C74D8F}" type="datetimeFigureOut">
              <a:rPr lang="en-US" smtClean="0"/>
              <a:t>5/26/24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AD972-0CD3-4809-988F-1D7BE75FA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137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21DC-E735-4C2B-9148-FF2773C74D8F}" type="datetimeFigureOut">
              <a:rPr lang="en-US" smtClean="0"/>
              <a:t>5/26/24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AD972-0CD3-4809-988F-1D7BE75FA25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472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21DC-E735-4C2B-9148-FF2773C74D8F}" type="datetimeFigureOut">
              <a:rPr lang="en-US" smtClean="0"/>
              <a:t>5/26/24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AD972-0CD3-4809-988F-1D7BE75FA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627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21DC-E735-4C2B-9148-FF2773C74D8F}" type="datetimeFigureOut">
              <a:rPr lang="en-US" smtClean="0"/>
              <a:t>5/26/24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AD972-0CD3-4809-988F-1D7BE75FA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830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21DC-E735-4C2B-9148-FF2773C74D8F}" type="datetimeFigureOut">
              <a:rPr lang="en-US" smtClean="0"/>
              <a:t>5/26/24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AD972-0CD3-4809-988F-1D7BE75FA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330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9C8521DC-E735-4C2B-9148-FF2773C74D8F}" type="datetimeFigureOut">
              <a:rPr lang="en-US" smtClean="0"/>
              <a:t>5/26/24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AD972-0CD3-4809-988F-1D7BE75FA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08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9C8521DC-E735-4C2B-9148-FF2773C74D8F}" type="datetimeFigureOut">
              <a:rPr lang="en-US" smtClean="0"/>
              <a:t>5/26/24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DE8AD972-0CD3-4809-988F-1D7BE75FA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333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ED5C7-1B97-43C9-A38E-F906F21C36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BA" b="1" dirty="0"/>
              <a:t>ИНДЕКСНИ БРОЈЕВИ</a:t>
            </a:r>
            <a:endParaRPr lang="en-US" b="1" dirty="0"/>
          </a:p>
        </p:txBody>
      </p:sp>
      <p:sp>
        <p:nvSpPr>
          <p:cNvPr id="5" name="Google Shape;100;p1">
            <a:extLst>
              <a:ext uri="{FF2B5EF4-FFF2-40B4-BE49-F238E27FC236}">
                <a16:creationId xmlns:a16="http://schemas.microsoft.com/office/drawing/2014/main" id="{8B5178B6-C111-4CB6-A0F2-2274B2843F7B}"/>
              </a:ext>
            </a:extLst>
          </p:cNvPr>
          <p:cNvSpPr txBox="1"/>
          <p:nvPr/>
        </p:nvSpPr>
        <p:spPr>
          <a:xfrm>
            <a:off x="4565855" y="5559463"/>
            <a:ext cx="3060290" cy="1239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</a:pPr>
            <a:r>
              <a:rPr lang="sr-Cyrl-BA" sz="2000" b="1" i="0" u="none" strike="noStrike" cap="none" dirty="0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rPr>
              <a:t>Милица Марић, ма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</a:pPr>
            <a:r>
              <a:rPr lang="sr-Cyrl-BA" sz="2000" b="1" i="0" u="none" strike="noStrike" cap="none" dirty="0">
                <a:solidFill>
                  <a:srgbClr val="FEFEFE"/>
                </a:solidFill>
                <a:latin typeface="Corbel"/>
                <a:ea typeface="Corbel"/>
                <a:cs typeface="Corbel"/>
                <a:sym typeface="Corbel"/>
              </a:rPr>
              <a:t>milica.maric@ef.unibl.org</a:t>
            </a:r>
            <a:endParaRPr sz="2000" b="1" i="0" u="none" strike="noStrike" cap="none" dirty="0">
              <a:solidFill>
                <a:srgbClr val="FEFEFE"/>
              </a:solidFill>
              <a:latin typeface="Corbel"/>
              <a:ea typeface="Corbel"/>
              <a:cs typeface="Corbel"/>
              <a:sym typeface="Corbe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</a:pPr>
            <a:endParaRPr sz="2000" b="0" i="0" u="none" strike="noStrike" cap="none" dirty="0">
              <a:solidFill>
                <a:srgbClr val="FEFEFE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AE6A1F10-4756-45E1-B8FE-FDE3C45AB2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4486090"/>
            <a:ext cx="6801612" cy="1239894"/>
          </a:xfrm>
        </p:spPr>
        <p:txBody>
          <a:bodyPr>
            <a:normAutofit/>
          </a:bodyPr>
          <a:lstStyle/>
          <a:p>
            <a:r>
              <a:rPr lang="sr-Cyrl-BA" sz="2800" b="1" dirty="0"/>
              <a:t>Вјежбе</a:t>
            </a:r>
            <a:r>
              <a:rPr lang="sr-Latn-BA" sz="2800" b="1" dirty="0"/>
              <a:t> 11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518421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08F06-65F7-4E4B-A383-E16183076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44820"/>
            <a:ext cx="7729728" cy="1188720"/>
          </a:xfrm>
        </p:spPr>
        <p:txBody>
          <a:bodyPr/>
          <a:lstStyle/>
          <a:p>
            <a:r>
              <a:rPr lang="sr-Cyrl-BA" b="1" dirty="0"/>
              <a:t>ГРУПНИ (АГРЕГАТНИ) ИНДЕКСИ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CB539D-8640-466C-A0D1-C64ECF668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565" y="1713804"/>
            <a:ext cx="10679124" cy="4856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BA" sz="2000" b="1" dirty="0">
                <a:solidFill>
                  <a:schemeClr val="accent1"/>
                </a:solidFill>
              </a:rPr>
              <a:t>ЗАДАТАК 3:</a:t>
            </a:r>
          </a:p>
          <a:p>
            <a:pPr marL="0" indent="0">
              <a:buNone/>
            </a:pPr>
            <a:r>
              <a:rPr lang="sr-Cyrl-BA" sz="2000" dirty="0">
                <a:solidFill>
                  <a:schemeClr val="tx1"/>
                </a:solidFill>
              </a:rPr>
              <a:t>Једно предузеће производи три различита производа. Дати су подаци о њиховој просјечној цијени за 1991. и 1992. годину, те вриједности производње за 1991. годину:</a:t>
            </a:r>
          </a:p>
          <a:p>
            <a:pPr marL="0" indent="0">
              <a:buNone/>
            </a:pPr>
            <a:endParaRPr lang="sr-Cyrl-BA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r-Cyrl-BA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r-Cyrl-BA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r-Cyrl-BA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r-Cyrl-BA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r-Latn-BA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r-Cyrl-BA" sz="2000" dirty="0">
                <a:solidFill>
                  <a:schemeClr val="tx1"/>
                </a:solidFill>
              </a:rPr>
              <a:t>Израчунати заједнички индекс цијена ове групе производа (1991=100), под претпоставком да ће се количине у 1992. увећати за производ </a:t>
            </a:r>
            <a:r>
              <a:rPr lang="sr-Latn-BA" sz="2000" dirty="0">
                <a:solidFill>
                  <a:schemeClr val="tx1"/>
                </a:solidFill>
              </a:rPr>
              <a:t>I </a:t>
            </a:r>
            <a:r>
              <a:rPr lang="sr-Cyrl-BA" sz="2000" dirty="0">
                <a:solidFill>
                  <a:schemeClr val="tx1"/>
                </a:solidFill>
              </a:rPr>
              <a:t>20%, производ</a:t>
            </a:r>
            <a:r>
              <a:rPr lang="sr-Latn-BA" sz="2000" dirty="0">
                <a:solidFill>
                  <a:schemeClr val="tx1"/>
                </a:solidFill>
              </a:rPr>
              <a:t> II</a:t>
            </a:r>
            <a:r>
              <a:rPr lang="sr-Cyrl-BA" sz="2000" dirty="0">
                <a:solidFill>
                  <a:schemeClr val="tx1"/>
                </a:solidFill>
              </a:rPr>
              <a:t> 50%, производ </a:t>
            </a:r>
            <a:r>
              <a:rPr lang="sr-Latn-BA" sz="2000" dirty="0">
                <a:solidFill>
                  <a:schemeClr val="tx1"/>
                </a:solidFill>
              </a:rPr>
              <a:t>III </a:t>
            </a:r>
            <a:r>
              <a:rPr lang="sr-Cyrl-BA" sz="2000" dirty="0">
                <a:solidFill>
                  <a:schemeClr val="tx1"/>
                </a:solidFill>
              </a:rPr>
              <a:t>10%.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E4094DD5-80D2-4A32-8516-4308664463A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61270316"/>
                  </p:ext>
                </p:extLst>
              </p:nvPr>
            </p:nvGraphicFramePr>
            <p:xfrm>
              <a:off x="1190394" y="3263053"/>
              <a:ext cx="9245601" cy="2011680"/>
            </p:xfrm>
            <a:graphic>
              <a:graphicData uri="http://schemas.openxmlformats.org/drawingml/2006/table">
                <a:tbl>
                  <a:tblPr firstRow="1" bandRow="1">
                    <a:tableStyleId>{6E25E649-3F16-4E02-A733-19D2CDBF48F0}</a:tableStyleId>
                  </a:tblPr>
                  <a:tblGrid>
                    <a:gridCol w="1849120">
                      <a:extLst>
                        <a:ext uri="{9D8B030D-6E8A-4147-A177-3AD203B41FA5}">
                          <a16:colId xmlns:a16="http://schemas.microsoft.com/office/drawing/2014/main" val="2790171727"/>
                        </a:ext>
                      </a:extLst>
                    </a:gridCol>
                    <a:gridCol w="1124019">
                      <a:extLst>
                        <a:ext uri="{9D8B030D-6E8A-4147-A177-3AD203B41FA5}">
                          <a16:colId xmlns:a16="http://schemas.microsoft.com/office/drawing/2014/main" val="3493144054"/>
                        </a:ext>
                      </a:extLst>
                    </a:gridCol>
                    <a:gridCol w="1459832">
                      <a:extLst>
                        <a:ext uri="{9D8B030D-6E8A-4147-A177-3AD203B41FA5}">
                          <a16:colId xmlns:a16="http://schemas.microsoft.com/office/drawing/2014/main" val="783909913"/>
                        </a:ext>
                      </a:extLst>
                    </a:gridCol>
                    <a:gridCol w="1459832">
                      <a:extLst>
                        <a:ext uri="{9D8B030D-6E8A-4147-A177-3AD203B41FA5}">
                          <a16:colId xmlns:a16="http://schemas.microsoft.com/office/drawing/2014/main" val="515649687"/>
                        </a:ext>
                      </a:extLst>
                    </a:gridCol>
                    <a:gridCol w="3352798">
                      <a:extLst>
                        <a:ext uri="{9D8B030D-6E8A-4147-A177-3AD203B41FA5}">
                          <a16:colId xmlns:a16="http://schemas.microsoft.com/office/drawing/2014/main" val="1624386446"/>
                        </a:ext>
                      </a:extLst>
                    </a:gridCol>
                  </a:tblGrid>
                  <a:tr h="70519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BA" dirty="0">
                              <a:latin typeface="Gill Sans"/>
                            </a:rPr>
                            <a:t>Производ</a:t>
                          </a:r>
                          <a:endParaRPr lang="en-US" dirty="0">
                            <a:latin typeface="Gill Sans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BA" dirty="0">
                              <a:latin typeface="Gill Sans"/>
                            </a:rPr>
                            <a:t>Мјера</a:t>
                          </a:r>
                          <a:endParaRPr lang="en-US" dirty="0">
                            <a:latin typeface="Gill Sans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sr-Cyrl-BA" dirty="0">
                              <a:latin typeface="Gill Sans"/>
                            </a:rPr>
                            <a:t>Цијена </a:t>
                          </a:r>
                          <a:r>
                            <a:rPr lang="sr-Cyrl-BA" b="1" dirty="0">
                              <a:latin typeface="Gill Sans"/>
                            </a:rPr>
                            <a:t>1991. </a:t>
                          </a:r>
                          <a:r>
                            <a:rPr lang="sr-Cyrl-BA" dirty="0">
                              <a:latin typeface="Gill Sans"/>
                            </a:rPr>
                            <a:t>(у КМ)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sr-Cyrl-BA" dirty="0">
                              <a:latin typeface="Gill Sans"/>
                            </a:rPr>
                            <a:t>Цијена </a:t>
                          </a:r>
                          <a:r>
                            <a:rPr lang="sr-Cyrl-BA" b="1" dirty="0">
                              <a:latin typeface="Gill Sans"/>
                            </a:rPr>
                            <a:t>1992. </a:t>
                          </a:r>
                          <a:r>
                            <a:rPr lang="sr-Cyrl-BA" dirty="0">
                              <a:latin typeface="Gill Sans"/>
                            </a:rPr>
                            <a:t>(у КМ)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BA" dirty="0">
                              <a:latin typeface="Gill Sans"/>
                            </a:rPr>
                            <a:t>Вриједност производње 1991. (у милионима КМ)</a:t>
                          </a:r>
                          <a:endParaRPr lang="en-US" dirty="0">
                            <a:latin typeface="Gill Sans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458858896"/>
                      </a:ext>
                    </a:extLst>
                  </a:tr>
                  <a:tr h="31445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Gill Sans"/>
                            </a:rPr>
                            <a:t>I</a:t>
                          </a:r>
                          <a:endParaRPr lang="en-US" dirty="0">
                            <a:latin typeface="Gill San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sr-Latn-BA" b="0" i="0" smtClean="0">
                                        <a:latin typeface="Cambria Math" panose="02040503050406030204" pitchFamily="18" charset="0"/>
                                      </a:rPr>
                                      <m:t>m</m:t>
                                    </m:r>
                                  </m:e>
                                  <m:sup>
                                    <m:r>
                                      <a:rPr lang="sr-Latn-BA" b="0" i="0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i="0" dirty="0">
                            <a:latin typeface="Gill San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Gill Sans"/>
                            </a:rPr>
                            <a:t>25</a:t>
                          </a:r>
                          <a:endParaRPr lang="en-US" dirty="0">
                            <a:latin typeface="Gill San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>
                              <a:latin typeface="Gill Sans"/>
                            </a:rPr>
                            <a:t>60</a:t>
                          </a:r>
                          <a:endParaRPr lang="en-US" dirty="0">
                            <a:latin typeface="Gill San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Gill Sans"/>
                            </a:rPr>
                            <a:t>750</a:t>
                          </a:r>
                          <a:endParaRPr lang="en-US" dirty="0">
                            <a:latin typeface="Gill San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13744467"/>
                      </a:ext>
                    </a:extLst>
                  </a:tr>
                  <a:tr h="31445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Gill Sans"/>
                            </a:rPr>
                            <a:t>II</a:t>
                          </a:r>
                          <a:endParaRPr lang="en-US" dirty="0">
                            <a:latin typeface="Gill San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BA" dirty="0">
                              <a:latin typeface="Gill Sans"/>
                            </a:rPr>
                            <a:t>ком</a:t>
                          </a:r>
                          <a:endParaRPr lang="en-US" dirty="0">
                            <a:latin typeface="Gill San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Gill Sans"/>
                            </a:rPr>
                            <a:t>130</a:t>
                          </a:r>
                          <a:endParaRPr lang="en-US" dirty="0">
                            <a:latin typeface="Gill San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Gill Sans"/>
                            </a:rPr>
                            <a:t>310</a:t>
                          </a:r>
                          <a:endParaRPr lang="en-US" dirty="0">
                            <a:latin typeface="Gill San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Gill Sans"/>
                            </a:rPr>
                            <a:t>5.200</a:t>
                          </a:r>
                          <a:endParaRPr lang="en-US" dirty="0">
                            <a:latin typeface="Gill San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54425014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Gill Sans"/>
                            </a:rPr>
                            <a:t>III</a:t>
                          </a:r>
                          <a:endParaRPr lang="en-US" dirty="0">
                            <a:latin typeface="Gill San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BA" dirty="0">
                              <a:latin typeface="Gill Sans"/>
                            </a:rPr>
                            <a:t>ком</a:t>
                          </a:r>
                          <a:endParaRPr lang="en-US" dirty="0">
                            <a:latin typeface="Gill San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Gill Sans"/>
                            </a:rPr>
                            <a:t>240</a:t>
                          </a:r>
                          <a:endParaRPr lang="en-US" dirty="0">
                            <a:latin typeface="Gill San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>
                              <a:latin typeface="Gill Sans"/>
                            </a:rPr>
                            <a:t>780</a:t>
                          </a:r>
                          <a:endParaRPr lang="en-US">
                            <a:latin typeface="Gill San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Gill Sans"/>
                            </a:rPr>
                            <a:t>16.800</a:t>
                          </a:r>
                          <a:endParaRPr lang="en-US" dirty="0">
                            <a:latin typeface="Gill San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2736057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E4094DD5-80D2-4A32-8516-4308664463A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61270316"/>
                  </p:ext>
                </p:extLst>
              </p:nvPr>
            </p:nvGraphicFramePr>
            <p:xfrm>
              <a:off x="1190394" y="3263053"/>
              <a:ext cx="9245601" cy="1802476"/>
            </p:xfrm>
            <a:graphic>
              <a:graphicData uri="http://schemas.openxmlformats.org/drawingml/2006/table">
                <a:tbl>
                  <a:tblPr firstRow="1" bandRow="1">
                    <a:tableStyleId>{6E25E649-3F16-4E02-A733-19D2CDBF48F0}</a:tableStyleId>
                  </a:tblPr>
                  <a:tblGrid>
                    <a:gridCol w="1849120">
                      <a:extLst>
                        <a:ext uri="{9D8B030D-6E8A-4147-A177-3AD203B41FA5}">
                          <a16:colId xmlns:a16="http://schemas.microsoft.com/office/drawing/2014/main" val="2790171727"/>
                        </a:ext>
                      </a:extLst>
                    </a:gridCol>
                    <a:gridCol w="1124019">
                      <a:extLst>
                        <a:ext uri="{9D8B030D-6E8A-4147-A177-3AD203B41FA5}">
                          <a16:colId xmlns:a16="http://schemas.microsoft.com/office/drawing/2014/main" val="3493144054"/>
                        </a:ext>
                      </a:extLst>
                    </a:gridCol>
                    <a:gridCol w="1459832">
                      <a:extLst>
                        <a:ext uri="{9D8B030D-6E8A-4147-A177-3AD203B41FA5}">
                          <a16:colId xmlns:a16="http://schemas.microsoft.com/office/drawing/2014/main" val="783909913"/>
                        </a:ext>
                      </a:extLst>
                    </a:gridCol>
                    <a:gridCol w="1459832">
                      <a:extLst>
                        <a:ext uri="{9D8B030D-6E8A-4147-A177-3AD203B41FA5}">
                          <a16:colId xmlns:a16="http://schemas.microsoft.com/office/drawing/2014/main" val="515649687"/>
                        </a:ext>
                      </a:extLst>
                    </a:gridCol>
                    <a:gridCol w="3352798">
                      <a:extLst>
                        <a:ext uri="{9D8B030D-6E8A-4147-A177-3AD203B41FA5}">
                          <a16:colId xmlns:a16="http://schemas.microsoft.com/office/drawing/2014/main" val="1624386446"/>
                        </a:ext>
                      </a:extLst>
                    </a:gridCol>
                  </a:tblGrid>
                  <a:tr h="70519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BA" dirty="0">
                              <a:latin typeface="Gill Sans"/>
                            </a:rPr>
                            <a:t>Производ</a:t>
                          </a:r>
                          <a:endParaRPr lang="en-US" dirty="0">
                            <a:latin typeface="Gill Sans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BA" dirty="0">
                              <a:latin typeface="Gill Sans"/>
                            </a:rPr>
                            <a:t>Мјера</a:t>
                          </a:r>
                          <a:endParaRPr lang="en-US" dirty="0">
                            <a:latin typeface="Gill Sans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sr-Cyrl-BA" dirty="0">
                              <a:latin typeface="Gill Sans"/>
                            </a:rPr>
                            <a:t>Цијена </a:t>
                          </a:r>
                          <a:r>
                            <a:rPr lang="sr-Cyrl-BA" b="1" dirty="0">
                              <a:latin typeface="Gill Sans"/>
                            </a:rPr>
                            <a:t>1991. </a:t>
                          </a:r>
                          <a:r>
                            <a:rPr lang="sr-Cyrl-BA" dirty="0">
                              <a:latin typeface="Gill Sans"/>
                            </a:rPr>
                            <a:t>(у КМ)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sr-Cyrl-BA" dirty="0">
                              <a:latin typeface="Gill Sans"/>
                            </a:rPr>
                            <a:t>Цијена </a:t>
                          </a:r>
                          <a:r>
                            <a:rPr lang="sr-Cyrl-BA" b="1" dirty="0">
                              <a:latin typeface="Gill Sans"/>
                            </a:rPr>
                            <a:t>1992. </a:t>
                          </a:r>
                          <a:r>
                            <a:rPr lang="sr-Cyrl-BA" dirty="0">
                              <a:latin typeface="Gill Sans"/>
                            </a:rPr>
                            <a:t>(у КМ)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BA" dirty="0">
                              <a:latin typeface="Gill Sans"/>
                            </a:rPr>
                            <a:t>Вриједност производње 1991. (у милионима КМ)</a:t>
                          </a:r>
                          <a:endParaRPr lang="en-US" dirty="0">
                            <a:latin typeface="Gill Sans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458858896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Gill Sans"/>
                            </a:rPr>
                            <a:t>I</a:t>
                          </a:r>
                          <a:endParaRPr lang="en-US" dirty="0">
                            <a:latin typeface="Gill San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63784" t="-201667" r="-557838" b="-2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Gill Sans"/>
                            </a:rPr>
                            <a:t>25</a:t>
                          </a:r>
                          <a:endParaRPr lang="en-US" dirty="0">
                            <a:latin typeface="Gill San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>
                              <a:latin typeface="Gill Sans"/>
                            </a:rPr>
                            <a:t>60</a:t>
                          </a:r>
                          <a:endParaRPr lang="en-US" dirty="0">
                            <a:latin typeface="Gill San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Gill Sans"/>
                            </a:rPr>
                            <a:t>750</a:t>
                          </a:r>
                          <a:endParaRPr lang="en-US" dirty="0">
                            <a:latin typeface="Gill San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13744467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Gill Sans"/>
                            </a:rPr>
                            <a:t>II</a:t>
                          </a:r>
                          <a:endParaRPr lang="en-US" dirty="0">
                            <a:latin typeface="Gill San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BA" dirty="0">
                              <a:latin typeface="Gill Sans"/>
                            </a:rPr>
                            <a:t>ком</a:t>
                          </a:r>
                          <a:endParaRPr lang="en-US" dirty="0">
                            <a:latin typeface="Gill San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Gill Sans"/>
                            </a:rPr>
                            <a:t>130</a:t>
                          </a:r>
                          <a:endParaRPr lang="en-US" dirty="0">
                            <a:latin typeface="Gill San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Gill Sans"/>
                            </a:rPr>
                            <a:t>310</a:t>
                          </a:r>
                          <a:endParaRPr lang="en-US" dirty="0">
                            <a:latin typeface="Gill San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Gill Sans"/>
                            </a:rPr>
                            <a:t>5.200</a:t>
                          </a:r>
                          <a:endParaRPr lang="en-US" dirty="0">
                            <a:latin typeface="Gill San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54425014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Gill Sans"/>
                            </a:rPr>
                            <a:t>III</a:t>
                          </a:r>
                          <a:endParaRPr lang="en-US" dirty="0">
                            <a:latin typeface="Gill San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BA" dirty="0">
                              <a:latin typeface="Gill Sans"/>
                            </a:rPr>
                            <a:t>ком</a:t>
                          </a:r>
                          <a:endParaRPr lang="en-US" dirty="0">
                            <a:latin typeface="Gill San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Gill Sans"/>
                            </a:rPr>
                            <a:t>240</a:t>
                          </a:r>
                          <a:endParaRPr lang="en-US" dirty="0">
                            <a:latin typeface="Gill San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>
                              <a:latin typeface="Gill Sans"/>
                            </a:rPr>
                            <a:t>780</a:t>
                          </a:r>
                          <a:endParaRPr lang="en-US">
                            <a:latin typeface="Gill San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Gill Sans"/>
                            </a:rPr>
                            <a:t>16.800</a:t>
                          </a:r>
                          <a:endParaRPr lang="en-US" dirty="0">
                            <a:latin typeface="Gill San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2736057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437955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F8E37F-A535-4F81-B1F9-D08813CF2EB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93558" y="485274"/>
                <a:ext cx="11004884" cy="588745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r-Cyrl-BA" b="1" dirty="0"/>
                  <a:t>Најчешће кориштене формуле за рачунање агрегатног индекса цијена:</a:t>
                </a:r>
              </a:p>
              <a:p>
                <a:pPr marL="0" indent="0">
                  <a:buNone/>
                </a:pPr>
                <a:r>
                  <a:rPr lang="sr-Latn-BA" dirty="0"/>
                  <a:t>Laspeyers	</a:t>
                </a:r>
                <a:r>
                  <a:rPr lang="sr-Cyrl-BA" dirty="0"/>
                  <a:t>-ов индекс</a:t>
                </a:r>
                <a:r>
                  <a:rPr lang="sr-Latn-BA" dirty="0"/>
                  <a:t> 				Fischer</a:t>
                </a:r>
                <a:r>
                  <a:rPr lang="sr-Cyrl-BA" dirty="0"/>
                  <a:t>-ов индекс</a:t>
                </a:r>
                <a:endParaRPr lang="sr-Latn-BA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r-Latn-BA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4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sr-Latn-BA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sr-Latn-BA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B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sr-Latn-BA" sz="2400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sr-Latn-BA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4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sr-Latn-BA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sr-Latn-BA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400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sr-Latn-BA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sr-Latn-BA" sz="24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sr-Latn-BA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nary>
                      </m:den>
                    </m:f>
                    <m:r>
                      <a:rPr lang="sr-Latn-BA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∙100</m:t>
                    </m:r>
                  </m:oMath>
                </a14:m>
                <a:r>
                  <a:rPr lang="sr-Latn-BA" dirty="0"/>
                  <a:t> 				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4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sr-Latn-BA" sz="2400" i="1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sr-Latn-BA" sz="24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sr-Latn-BA" sz="2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sr-Latn-BA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sSub>
                                  <m:sSubPr>
                                    <m:ctrlPr>
                                      <a:rPr lang="sr-Latn-BA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BA" sz="2400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sr-Latn-BA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BA" sz="2400" i="1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sr-Latn-BA" sz="24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nary>
                          </m:num>
                          <m:den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sSub>
                                  <m:sSubPr>
                                    <m:ctrlPr>
                                      <a:rPr lang="sr-Latn-BA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BA" sz="2400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sr-Latn-BA" sz="24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sr-Latn-BA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BA" sz="2400" i="1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sr-Latn-BA" sz="24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nary>
                          </m:den>
                        </m:f>
                        <m:r>
                          <a:rPr lang="sr-Latn-BA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f>
                          <m:fPr>
                            <m:ctrlPr>
                              <a:rPr lang="sr-Latn-BA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sSub>
                                  <m:sSubPr>
                                    <m:ctrlPr>
                                      <a:rPr lang="sr-Latn-BA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BA" sz="2400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sr-Latn-BA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BA" sz="2400" i="1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nary>
                          </m:num>
                          <m:den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sSub>
                                  <m:sSubPr>
                                    <m:ctrlPr>
                                      <a:rPr lang="sr-Latn-BA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BA" sz="2400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sr-Latn-BA" sz="24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sr-Latn-BA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BA" sz="2400" i="1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nary>
                          </m:den>
                        </m:f>
                      </m:e>
                    </m:rad>
                    <m:r>
                      <a:rPr lang="sr-Latn-BA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sr-Latn-BA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100</m:t>
                    </m:r>
                  </m:oMath>
                </a14:m>
                <a:endParaRPr lang="sr-Latn-BA" dirty="0"/>
              </a:p>
              <a:p>
                <a:pPr marL="0" indent="0">
                  <a:buNone/>
                </a:pPr>
                <a:r>
                  <a:rPr lang="sr-Latn-BA" dirty="0"/>
                  <a:t>Paasche</a:t>
                </a:r>
                <a:r>
                  <a:rPr lang="sr-Cyrl-BA" dirty="0"/>
                  <a:t>-ов индекс</a:t>
                </a:r>
                <a:r>
                  <a:rPr lang="sr-Latn-BA" dirty="0"/>
                  <a:t>				     	  Marschall-Edgeworth</a:t>
                </a:r>
                <a:r>
                  <a:rPr lang="sr-Cyrl-BA" dirty="0"/>
                  <a:t>-ов индекс</a:t>
                </a:r>
                <a:endParaRPr lang="sr-Latn-BA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r-Latn-BA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4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sr-Latn-BA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sr-Latn-BA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B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sr-Latn-BA" sz="2400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sr-Latn-BA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4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sr-Latn-BA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sr-Latn-BA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400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sr-Latn-BA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sr-Latn-BA" sz="24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sr-Latn-BA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sr-Latn-BA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nary>
                      </m:den>
                    </m:f>
                    <m:r>
                      <a:rPr lang="sr-Latn-BA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∙100</m:t>
                    </m:r>
                  </m:oMath>
                </a14:m>
                <a:r>
                  <a:rPr lang="sr-Latn-BA" dirty="0"/>
                  <a:t>				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4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sr-Latn-BA" sz="2400" i="1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sr-Latn-BA" sz="24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BA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sr-Latn-BA" sz="24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sr-Latn-BA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sr-Latn-BA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sr-Latn-BA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BA" sz="2400" b="0" i="1" smtClean="0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sr-Latn-BA" sz="24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sr-Latn-BA" sz="24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sr-Latn-BA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BA" sz="2400" i="1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sr-Latn-BA" sz="2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sr-Latn-BA" sz="24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nary>
                        <m:d>
                          <m:dPr>
                            <m:ctrlPr>
                              <a:rPr lang="sr-Latn-BA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sr-Latn-BA" sz="24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den>
                    </m:f>
                    <m:r>
                      <a:rPr lang="sr-Latn-BA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∙100</m:t>
                    </m:r>
                  </m:oMath>
                </a14:m>
                <a:endParaRPr lang="sr-Latn-BA" dirty="0"/>
              </a:p>
              <a:p>
                <a:pPr marL="0" indent="0">
                  <a:buNone/>
                </a:pPr>
                <a:endParaRPr lang="sr-Cyrl-BA" dirty="0"/>
              </a:p>
              <a:p>
                <a:pPr marL="0" indent="0">
                  <a:buNone/>
                </a:pPr>
                <a:r>
                  <a:rPr lang="sr-Cyrl-BA" b="1" dirty="0"/>
                  <a:t>Радна табела</a:t>
                </a:r>
                <a:r>
                  <a:rPr lang="sr-Cyrl-BA" dirty="0"/>
                  <a:t>: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F8E37F-A535-4F81-B1F9-D08813CF2E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93558" y="485274"/>
                <a:ext cx="11004884" cy="5887452"/>
              </a:xfrm>
              <a:blipFill>
                <a:blip r:embed="rId2"/>
                <a:stretch>
                  <a:fillRect l="-461" t="-4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4D02AD74-C2E5-4085-91C0-A9E28EAED92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53425273"/>
                  </p:ext>
                </p:extLst>
              </p:nvPr>
            </p:nvGraphicFramePr>
            <p:xfrm>
              <a:off x="740670" y="4062701"/>
              <a:ext cx="10282405" cy="2191924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1545400">
                      <a:extLst>
                        <a:ext uri="{9D8B030D-6E8A-4147-A177-3AD203B41FA5}">
                          <a16:colId xmlns:a16="http://schemas.microsoft.com/office/drawing/2014/main" val="3626867584"/>
                        </a:ext>
                      </a:extLst>
                    </a:gridCol>
                    <a:gridCol w="1747401">
                      <a:extLst>
                        <a:ext uri="{9D8B030D-6E8A-4147-A177-3AD203B41FA5}">
                          <a16:colId xmlns:a16="http://schemas.microsoft.com/office/drawing/2014/main" val="1405744108"/>
                        </a:ext>
                      </a:extLst>
                    </a:gridCol>
                    <a:gridCol w="1747401">
                      <a:extLst>
                        <a:ext uri="{9D8B030D-6E8A-4147-A177-3AD203B41FA5}">
                          <a16:colId xmlns:a16="http://schemas.microsoft.com/office/drawing/2014/main" val="2823662250"/>
                        </a:ext>
                      </a:extLst>
                    </a:gridCol>
                    <a:gridCol w="1747401">
                      <a:extLst>
                        <a:ext uri="{9D8B030D-6E8A-4147-A177-3AD203B41FA5}">
                          <a16:colId xmlns:a16="http://schemas.microsoft.com/office/drawing/2014/main" val="177768897"/>
                        </a:ext>
                      </a:extLst>
                    </a:gridCol>
                    <a:gridCol w="1747401">
                      <a:extLst>
                        <a:ext uri="{9D8B030D-6E8A-4147-A177-3AD203B41FA5}">
                          <a16:colId xmlns:a16="http://schemas.microsoft.com/office/drawing/2014/main" val="1370648332"/>
                        </a:ext>
                      </a:extLst>
                    </a:gridCol>
                    <a:gridCol w="1747401">
                      <a:extLst>
                        <a:ext uri="{9D8B030D-6E8A-4147-A177-3AD203B41FA5}">
                          <a16:colId xmlns:a16="http://schemas.microsoft.com/office/drawing/2014/main" val="634548093"/>
                        </a:ext>
                      </a:extLst>
                    </a:gridCol>
                  </a:tblGrid>
                  <a:tr h="70934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BA" dirty="0"/>
                            <a:t>Производ</a:t>
                          </a:r>
                          <a:endParaRPr lang="en-US" dirty="0">
                            <a:latin typeface="Gill Sans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sr-Latn-BA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BA" sz="2000" b="1" i="1">
                                        <a:latin typeface="Cambria Math" panose="02040503050406030204" pitchFamily="18" charset="0"/>
                                      </a:rPr>
                                      <m:t>𝒑</m:t>
                                    </m:r>
                                  </m:e>
                                  <m:sub>
                                    <m:r>
                                      <a:rPr lang="sr-Latn-BA" sz="2000" b="1" i="1" smtClean="0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sr-Cyrl-BA" sz="2000" b="1" dirty="0">
                            <a:latin typeface="Gill Sans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sr-Latn-BA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BA" sz="2000" b="1" i="1">
                                        <a:latin typeface="Cambria Math" panose="02040503050406030204" pitchFamily="18" charset="0"/>
                                      </a:rPr>
                                      <m:t>𝒑</m:t>
                                    </m:r>
                                  </m:e>
                                  <m:sub>
                                    <m:r>
                                      <a:rPr lang="sr-Cyrl-BA" sz="20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sr-Cyrl-BA" sz="2000" b="1" dirty="0">
                            <a:latin typeface="Gill Sans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sr-Latn-BA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BA" sz="2000" b="1" i="1">
                                        <a:latin typeface="Cambria Math" panose="02040503050406030204" pitchFamily="18" charset="0"/>
                                      </a:rPr>
                                      <m:t>𝒑</m:t>
                                    </m:r>
                                  </m:e>
                                  <m:sub>
                                    <m:r>
                                      <a:rPr lang="sr-Latn-BA" sz="2000" b="1" i="1" smtClean="0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sr-Latn-BA" sz="20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BA" sz="2000" b="1" i="1">
                                        <a:latin typeface="Cambria Math" panose="02040503050406030204" pitchFamily="18" charset="0"/>
                                      </a:rPr>
                                      <m:t>𝒒</m:t>
                                    </m:r>
                                  </m:e>
                                  <m:sub>
                                    <m:r>
                                      <a:rPr lang="sr-Latn-BA" sz="2000" b="1" i="1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000" b="1" dirty="0">
                            <a:latin typeface="Gill Sans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sr-Latn-BA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BA" sz="2000" b="1" i="1">
                                        <a:latin typeface="Cambria Math" panose="02040503050406030204" pitchFamily="18" charset="0"/>
                                      </a:rPr>
                                      <m:t>𝒒</m:t>
                                    </m:r>
                                  </m:e>
                                  <m:sub>
                                    <m:r>
                                      <a:rPr lang="sr-Latn-BA" sz="2000" b="1" i="1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000" b="1" dirty="0">
                            <a:latin typeface="Gill Sans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sr-Latn-BA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BA" sz="2000" b="1" i="1">
                                        <a:latin typeface="Cambria Math" panose="02040503050406030204" pitchFamily="18" charset="0"/>
                                      </a:rPr>
                                      <m:t>𝒒</m:t>
                                    </m:r>
                                  </m:e>
                                  <m:sub>
                                    <m:r>
                                      <a:rPr lang="sr-Latn-BA" sz="20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000" b="1" dirty="0">
                            <a:latin typeface="Gill Sans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676176499"/>
                      </a:ext>
                    </a:extLst>
                  </a:tr>
                  <a:tr h="3706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I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25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60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750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750/25 = 30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36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2787060"/>
                      </a:ext>
                    </a:extLst>
                  </a:tr>
                  <a:tr h="3706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II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130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310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5.200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5.200/130 =40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60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64970039"/>
                      </a:ext>
                    </a:extLst>
                  </a:tr>
                  <a:tr h="3706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III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240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780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16.800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16.800/240 = 70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77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75264265"/>
                      </a:ext>
                    </a:extLst>
                  </a:tr>
                  <a:tr h="370644"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latin typeface="+mn-lt"/>
                          </a:endParaRPr>
                        </a:p>
                      </a:txBody>
                      <a:tcPr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-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-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b="1" dirty="0">
                              <a:latin typeface="+mn-lt"/>
                            </a:rPr>
                            <a:t>22.750</a:t>
                          </a:r>
                          <a:endParaRPr lang="en-US" b="1" dirty="0">
                            <a:latin typeface="+mn-lt"/>
                          </a:endParaRPr>
                        </a:p>
                      </a:txBody>
                      <a:tcPr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-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-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10527086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4D02AD74-C2E5-4085-91C0-A9E28EAED92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53425273"/>
                  </p:ext>
                </p:extLst>
              </p:nvPr>
            </p:nvGraphicFramePr>
            <p:xfrm>
              <a:off x="740670" y="4062701"/>
              <a:ext cx="10282405" cy="2191924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1545400">
                      <a:extLst>
                        <a:ext uri="{9D8B030D-6E8A-4147-A177-3AD203B41FA5}">
                          <a16:colId xmlns:a16="http://schemas.microsoft.com/office/drawing/2014/main" val="3626867584"/>
                        </a:ext>
                      </a:extLst>
                    </a:gridCol>
                    <a:gridCol w="1747401">
                      <a:extLst>
                        <a:ext uri="{9D8B030D-6E8A-4147-A177-3AD203B41FA5}">
                          <a16:colId xmlns:a16="http://schemas.microsoft.com/office/drawing/2014/main" val="1405744108"/>
                        </a:ext>
                      </a:extLst>
                    </a:gridCol>
                    <a:gridCol w="1747401">
                      <a:extLst>
                        <a:ext uri="{9D8B030D-6E8A-4147-A177-3AD203B41FA5}">
                          <a16:colId xmlns:a16="http://schemas.microsoft.com/office/drawing/2014/main" val="2823662250"/>
                        </a:ext>
                      </a:extLst>
                    </a:gridCol>
                    <a:gridCol w="1747401">
                      <a:extLst>
                        <a:ext uri="{9D8B030D-6E8A-4147-A177-3AD203B41FA5}">
                          <a16:colId xmlns:a16="http://schemas.microsoft.com/office/drawing/2014/main" val="177768897"/>
                        </a:ext>
                      </a:extLst>
                    </a:gridCol>
                    <a:gridCol w="1747401">
                      <a:extLst>
                        <a:ext uri="{9D8B030D-6E8A-4147-A177-3AD203B41FA5}">
                          <a16:colId xmlns:a16="http://schemas.microsoft.com/office/drawing/2014/main" val="1370648332"/>
                        </a:ext>
                      </a:extLst>
                    </a:gridCol>
                    <a:gridCol w="1747401">
                      <a:extLst>
                        <a:ext uri="{9D8B030D-6E8A-4147-A177-3AD203B41FA5}">
                          <a16:colId xmlns:a16="http://schemas.microsoft.com/office/drawing/2014/main" val="634548093"/>
                        </a:ext>
                      </a:extLst>
                    </a:gridCol>
                  </a:tblGrid>
                  <a:tr h="70934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BA" dirty="0"/>
                            <a:t>Производ</a:t>
                          </a:r>
                          <a:endParaRPr lang="en-US" dirty="0">
                            <a:latin typeface="Gill Sans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88502" t="-855" r="-400000" b="-2205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89161" t="-855" r="-301399" b="-2205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88153" t="-855" r="-200348" b="-2205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88153" t="-855" r="-100348" b="-2205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488153" t="-855" r="-348" b="-2205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76176499"/>
                      </a:ext>
                    </a:extLst>
                  </a:tr>
                  <a:tr h="3706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I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25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60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750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750/25 = 30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36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2787060"/>
                      </a:ext>
                    </a:extLst>
                  </a:tr>
                  <a:tr h="3706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II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130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310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5.200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5.200/130 =40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60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64970039"/>
                      </a:ext>
                    </a:extLst>
                  </a:tr>
                  <a:tr h="3706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III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240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780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16.800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16.800/240 = 70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77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75264265"/>
                      </a:ext>
                    </a:extLst>
                  </a:tr>
                  <a:tr h="370644"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latin typeface="+mn-lt"/>
                          </a:endParaRPr>
                        </a:p>
                      </a:txBody>
                      <a:tcPr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-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-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b="1" dirty="0">
                              <a:latin typeface="+mn-lt"/>
                            </a:rPr>
                            <a:t>22.750</a:t>
                          </a:r>
                          <a:endParaRPr lang="en-US" b="1" dirty="0">
                            <a:latin typeface="+mn-lt"/>
                          </a:endParaRPr>
                        </a:p>
                      </a:txBody>
                      <a:tcPr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-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-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10527086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6832566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FA6F7-C7BC-4F92-8C7B-66B1538BF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389" y="565484"/>
            <a:ext cx="11133221" cy="5727031"/>
          </a:xfrm>
        </p:spPr>
        <p:txBody>
          <a:bodyPr/>
          <a:lstStyle/>
          <a:p>
            <a:pPr marL="0" indent="0">
              <a:buNone/>
            </a:pPr>
            <a:r>
              <a:rPr lang="sr-Cyrl-BA" dirty="0"/>
              <a:t>За израчунавање агрегатних индекса цијена потребно је извршити додатна израчунавања, што радимо у наредној табели: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61207BDB-054A-42AE-B45E-8DBE4386697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3339218"/>
                  </p:ext>
                </p:extLst>
              </p:nvPr>
            </p:nvGraphicFramePr>
            <p:xfrm>
              <a:off x="529388" y="1574798"/>
              <a:ext cx="10796340" cy="1854200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1799390">
                      <a:extLst>
                        <a:ext uri="{9D8B030D-6E8A-4147-A177-3AD203B41FA5}">
                          <a16:colId xmlns:a16="http://schemas.microsoft.com/office/drawing/2014/main" val="1100409803"/>
                        </a:ext>
                      </a:extLst>
                    </a:gridCol>
                    <a:gridCol w="1799390">
                      <a:extLst>
                        <a:ext uri="{9D8B030D-6E8A-4147-A177-3AD203B41FA5}">
                          <a16:colId xmlns:a16="http://schemas.microsoft.com/office/drawing/2014/main" val="591570956"/>
                        </a:ext>
                      </a:extLst>
                    </a:gridCol>
                    <a:gridCol w="1799390">
                      <a:extLst>
                        <a:ext uri="{9D8B030D-6E8A-4147-A177-3AD203B41FA5}">
                          <a16:colId xmlns:a16="http://schemas.microsoft.com/office/drawing/2014/main" val="184889168"/>
                        </a:ext>
                      </a:extLst>
                    </a:gridCol>
                    <a:gridCol w="1799390">
                      <a:extLst>
                        <a:ext uri="{9D8B030D-6E8A-4147-A177-3AD203B41FA5}">
                          <a16:colId xmlns:a16="http://schemas.microsoft.com/office/drawing/2014/main" val="2385559546"/>
                        </a:ext>
                      </a:extLst>
                    </a:gridCol>
                    <a:gridCol w="1799390">
                      <a:extLst>
                        <a:ext uri="{9D8B030D-6E8A-4147-A177-3AD203B41FA5}">
                          <a16:colId xmlns:a16="http://schemas.microsoft.com/office/drawing/2014/main" val="1474263165"/>
                        </a:ext>
                      </a:extLst>
                    </a:gridCol>
                    <a:gridCol w="1799390">
                      <a:extLst>
                        <a:ext uri="{9D8B030D-6E8A-4147-A177-3AD203B41FA5}">
                          <a16:colId xmlns:a16="http://schemas.microsoft.com/office/drawing/2014/main" val="36471228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sr-Latn-BA" sz="18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BA" sz="1800" b="1" i="1">
                                        <a:latin typeface="Cambria Math" panose="02040503050406030204" pitchFamily="18" charset="0"/>
                                      </a:rPr>
                                      <m:t>𝒑</m:t>
                                    </m:r>
                                  </m:e>
                                  <m:sub>
                                    <m:r>
                                      <a:rPr lang="sr-Latn-BA" sz="1800" b="1" i="1" smtClean="0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sr-Latn-BA" sz="18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BA" sz="1800" b="1" i="1">
                                        <a:latin typeface="Cambria Math" panose="02040503050406030204" pitchFamily="18" charset="0"/>
                                      </a:rPr>
                                      <m:t>𝒒</m:t>
                                    </m:r>
                                  </m:e>
                                  <m:sub>
                                    <m:r>
                                      <a:rPr lang="sr-Cyrl-BA" sz="18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800" b="1" dirty="0">
                            <a:latin typeface="Gill San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sr-Latn-BA" sz="18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BA" sz="1800" b="1" i="1">
                                        <a:latin typeface="Cambria Math" panose="02040503050406030204" pitchFamily="18" charset="0"/>
                                      </a:rPr>
                                      <m:t>𝒑</m:t>
                                    </m:r>
                                  </m:e>
                                  <m:sub>
                                    <m:r>
                                      <a:rPr lang="sr-Cyrl-BA" sz="18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sr-Latn-BA" sz="18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BA" sz="1800" b="1" i="1">
                                        <a:latin typeface="Cambria Math" panose="02040503050406030204" pitchFamily="18" charset="0"/>
                                      </a:rPr>
                                      <m:t>𝒒</m:t>
                                    </m:r>
                                  </m:e>
                                  <m:sub>
                                    <m:r>
                                      <a:rPr lang="sr-Latn-BA" sz="1800" b="1" i="1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800" b="1" dirty="0">
                            <a:latin typeface="Gill San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sr-Latn-BA" sz="18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BA" sz="1800" b="1" i="1">
                                        <a:latin typeface="Cambria Math" panose="02040503050406030204" pitchFamily="18" charset="0"/>
                                      </a:rPr>
                                      <m:t>𝒑</m:t>
                                    </m:r>
                                  </m:e>
                                  <m:sub>
                                    <m:r>
                                      <a:rPr lang="sr-Cyrl-BA" sz="18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sr-Latn-BA" sz="18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BA" sz="1800" b="1" i="1">
                                        <a:latin typeface="Cambria Math" panose="02040503050406030204" pitchFamily="18" charset="0"/>
                                      </a:rPr>
                                      <m:t>𝒒</m:t>
                                    </m:r>
                                  </m:e>
                                  <m:sub>
                                    <m:r>
                                      <a:rPr lang="sr-Cyrl-BA" sz="18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sr-Latn-BA" sz="18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Cyrl-BA" sz="1800" b="1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sr-Latn-BA" sz="1800" b="1" i="1">
                                      <a:latin typeface="Cambria Math" panose="02040503050406030204" pitchFamily="18" charset="0"/>
                                    </a:rPr>
                                    <m:t>𝒒</m:t>
                                  </m:r>
                                </m:e>
                                <m:sub>
                                  <m:r>
                                    <a:rPr lang="sr-Cyrl-BA" sz="1800" b="1" i="1" smtClean="0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  <m:r>
                                <a:rPr lang="sr-Cyrl-BA" sz="18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sr-Latn-BA" sz="18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1800" b="1" i="1">
                                      <a:latin typeface="Cambria Math" panose="02040503050406030204" pitchFamily="18" charset="0"/>
                                    </a:rPr>
                                    <m:t>𝒒</m:t>
                                  </m:r>
                                </m:e>
                                <m:sub>
                                  <m:r>
                                    <a:rPr lang="sr-Cyrl-BA" sz="18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oMath>
                          </a14:m>
                          <a:r>
                            <a:rPr lang="sr-Cyrl-BA" dirty="0"/>
                            <a:t>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sr-Latn-BA" sz="18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sr-Latn-BA" sz="18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1800" b="1" i="1">
                                          <a:latin typeface="Cambria Math" panose="02040503050406030204" pitchFamily="18" charset="0"/>
                                        </a:rPr>
                                        <m:t>𝒑</m:t>
                                      </m:r>
                                    </m:e>
                                    <m:sub>
                                      <m:r>
                                        <a:rPr lang="sr-Latn-BA" sz="1800" b="1" i="1" smtClean="0">
                                          <a:latin typeface="Cambria Math" panose="02040503050406030204" pitchFamily="18" charset="0"/>
                                        </a:rPr>
                                        <m:t>𝟎</m:t>
                                      </m:r>
                                    </m:sub>
                                  </m:sSub>
                                  <m:r>
                                    <a:rPr lang="sr-Cyrl-BA" sz="1800" b="1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sr-Latn-BA" sz="1800" b="1" i="1">
                                      <a:latin typeface="Cambria Math" panose="02040503050406030204" pitchFamily="18" charset="0"/>
                                    </a:rPr>
                                    <m:t>𝒒</m:t>
                                  </m:r>
                                </m:e>
                                <m:sub>
                                  <m:r>
                                    <a:rPr lang="sr-Cyrl-BA" sz="1800" b="1" i="1" smtClean="0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  <m:r>
                                <a:rPr lang="sr-Cyrl-BA" sz="18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sr-Latn-BA" sz="18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1800" b="1" i="1">
                                      <a:latin typeface="Cambria Math" panose="02040503050406030204" pitchFamily="18" charset="0"/>
                                    </a:rPr>
                                    <m:t>𝒒</m:t>
                                  </m:r>
                                </m:e>
                                <m:sub>
                                  <m:r>
                                    <a:rPr lang="sr-Cyrl-BA" sz="18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oMath>
                          </a14:m>
                          <a:r>
                            <a:rPr lang="sr-Cyrl-BA" dirty="0"/>
                            <a:t>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sr-Latn-BA" sz="18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sr-Latn-BA" sz="18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1800" b="1" i="1">
                                          <a:latin typeface="Cambria Math" panose="02040503050406030204" pitchFamily="18" charset="0"/>
                                        </a:rPr>
                                        <m:t>𝒑</m:t>
                                      </m:r>
                                    </m:e>
                                    <m:sub>
                                      <m:r>
                                        <a:rPr lang="sr-Cyrl-BA" sz="1800" b="1" i="1" smtClean="0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  <m:r>
                                    <a:rPr lang="sr-Cyrl-BA" sz="1800" b="1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sr-Latn-BA" sz="1800" b="1" i="1">
                                      <a:latin typeface="Cambria Math" panose="02040503050406030204" pitchFamily="18" charset="0"/>
                                    </a:rPr>
                                    <m:t>𝒒</m:t>
                                  </m:r>
                                </m:e>
                                <m:sub>
                                  <m:r>
                                    <a:rPr lang="sr-Cyrl-BA" sz="1800" b="1" i="1" smtClean="0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  <m:r>
                                <a:rPr lang="sr-Cyrl-BA" sz="18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sr-Latn-BA" sz="18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1800" b="1" i="1">
                                      <a:latin typeface="Cambria Math" panose="02040503050406030204" pitchFamily="18" charset="0"/>
                                    </a:rPr>
                                    <m:t>𝒒</m:t>
                                  </m:r>
                                </m:e>
                                <m:sub>
                                  <m:r>
                                    <a:rPr lang="sr-Cyrl-BA" sz="18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oMath>
                          </a14:m>
                          <a:r>
                            <a:rPr lang="sr-Cyrl-BA" dirty="0"/>
                            <a:t>)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8186934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900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1</a:t>
                          </a:r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.</a:t>
                          </a:r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800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2</a:t>
                          </a:r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.</a:t>
                          </a:r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160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66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1</a:t>
                          </a:r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.</a:t>
                          </a:r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650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3</a:t>
                          </a:r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.</a:t>
                          </a:r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960</a:t>
                          </a: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27284108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7</a:t>
                          </a:r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.</a:t>
                          </a:r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800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12</a:t>
                          </a:r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.</a:t>
                          </a:r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400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18</a:t>
                          </a:r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.</a:t>
                          </a:r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600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100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13</a:t>
                          </a:r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.</a:t>
                          </a:r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000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31</a:t>
                          </a:r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.</a:t>
                          </a:r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000</a:t>
                          </a: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11651277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18</a:t>
                          </a:r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.</a:t>
                          </a:r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480</a:t>
                          </a:r>
                        </a:p>
                      </a:txBody>
                      <a:tcPr marL="7620" marR="7620" marT="7620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54</a:t>
                          </a:r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.</a:t>
                          </a:r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600</a:t>
                          </a:r>
                        </a:p>
                      </a:txBody>
                      <a:tcPr marL="7620" marR="7620" marT="7620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60</a:t>
                          </a:r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.</a:t>
                          </a:r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060</a:t>
                          </a:r>
                        </a:p>
                      </a:txBody>
                      <a:tcPr marL="7620" marR="7620" marT="7620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147</a:t>
                          </a:r>
                        </a:p>
                      </a:txBody>
                      <a:tcPr marL="7620" marR="7620" marT="7620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35</a:t>
                          </a:r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.</a:t>
                          </a:r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280</a:t>
                          </a:r>
                        </a:p>
                      </a:txBody>
                      <a:tcPr marL="7620" marR="7620" marT="7620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114</a:t>
                          </a:r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.</a:t>
                          </a:r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660</a:t>
                          </a:r>
                        </a:p>
                      </a:txBody>
                      <a:tcPr marL="7620" marR="7620" marT="7620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4260394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27</a:t>
                          </a:r>
                          <a:r>
                            <a:rPr lang="sr-Latn-BA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.</a:t>
                          </a:r>
                          <a:r>
                            <a:rPr lang="en-US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180</a:t>
                          </a:r>
                        </a:p>
                      </a:txBody>
                      <a:tcPr marL="7620" marR="7620" marT="7620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68</a:t>
                          </a:r>
                          <a:r>
                            <a:rPr lang="sr-Latn-BA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.</a:t>
                          </a:r>
                          <a:r>
                            <a:rPr lang="en-US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800</a:t>
                          </a:r>
                        </a:p>
                      </a:txBody>
                      <a:tcPr marL="7620" marR="7620" marT="7620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80</a:t>
                          </a:r>
                          <a:r>
                            <a:rPr lang="sr-Latn-BA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.</a:t>
                          </a:r>
                          <a:r>
                            <a:rPr lang="en-US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820</a:t>
                          </a:r>
                        </a:p>
                      </a:txBody>
                      <a:tcPr marL="7620" marR="7620" marT="7620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49</a:t>
                          </a:r>
                          <a:r>
                            <a:rPr lang="sr-Latn-BA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.</a:t>
                          </a:r>
                          <a:r>
                            <a:rPr lang="en-US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930</a:t>
                          </a:r>
                        </a:p>
                      </a:txBody>
                      <a:tcPr marL="7620" marR="7620" marT="7620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149</a:t>
                          </a:r>
                          <a:r>
                            <a:rPr lang="sr-Latn-BA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.</a:t>
                          </a:r>
                          <a:r>
                            <a:rPr lang="en-US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620</a:t>
                          </a:r>
                        </a:p>
                      </a:txBody>
                      <a:tcPr marL="7620" marR="7620" marT="7620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2798578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61207BDB-054A-42AE-B45E-8DBE4386697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3339218"/>
                  </p:ext>
                </p:extLst>
              </p:nvPr>
            </p:nvGraphicFramePr>
            <p:xfrm>
              <a:off x="529388" y="1574798"/>
              <a:ext cx="10796340" cy="1854200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1799390">
                      <a:extLst>
                        <a:ext uri="{9D8B030D-6E8A-4147-A177-3AD203B41FA5}">
                          <a16:colId xmlns:a16="http://schemas.microsoft.com/office/drawing/2014/main" val="1100409803"/>
                        </a:ext>
                      </a:extLst>
                    </a:gridCol>
                    <a:gridCol w="1799390">
                      <a:extLst>
                        <a:ext uri="{9D8B030D-6E8A-4147-A177-3AD203B41FA5}">
                          <a16:colId xmlns:a16="http://schemas.microsoft.com/office/drawing/2014/main" val="591570956"/>
                        </a:ext>
                      </a:extLst>
                    </a:gridCol>
                    <a:gridCol w="1799390">
                      <a:extLst>
                        <a:ext uri="{9D8B030D-6E8A-4147-A177-3AD203B41FA5}">
                          <a16:colId xmlns:a16="http://schemas.microsoft.com/office/drawing/2014/main" val="184889168"/>
                        </a:ext>
                      </a:extLst>
                    </a:gridCol>
                    <a:gridCol w="1799390">
                      <a:extLst>
                        <a:ext uri="{9D8B030D-6E8A-4147-A177-3AD203B41FA5}">
                          <a16:colId xmlns:a16="http://schemas.microsoft.com/office/drawing/2014/main" val="2385559546"/>
                        </a:ext>
                      </a:extLst>
                    </a:gridCol>
                    <a:gridCol w="1799390">
                      <a:extLst>
                        <a:ext uri="{9D8B030D-6E8A-4147-A177-3AD203B41FA5}">
                          <a16:colId xmlns:a16="http://schemas.microsoft.com/office/drawing/2014/main" val="1474263165"/>
                        </a:ext>
                      </a:extLst>
                    </a:gridCol>
                    <a:gridCol w="1799390">
                      <a:extLst>
                        <a:ext uri="{9D8B030D-6E8A-4147-A177-3AD203B41FA5}">
                          <a16:colId xmlns:a16="http://schemas.microsoft.com/office/drawing/2014/main" val="36471228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t="-8197" r="-501017" b="-427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9662" t="-8197" r="-399324" b="-427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339" t="-8197" r="-300678" b="-427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0339" t="-8197" r="-200678" b="-427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98986" t="-8197" r="-100000" b="-427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00678" t="-8197" r="-339" b="-42786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8186934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900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1</a:t>
                          </a:r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.</a:t>
                          </a:r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800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2</a:t>
                          </a:r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.</a:t>
                          </a:r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160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66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1</a:t>
                          </a:r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.</a:t>
                          </a:r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650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3</a:t>
                          </a:r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.</a:t>
                          </a:r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960</a:t>
                          </a: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27284108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7</a:t>
                          </a:r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.</a:t>
                          </a:r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800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12</a:t>
                          </a:r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.</a:t>
                          </a:r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400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18</a:t>
                          </a:r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.</a:t>
                          </a:r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600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100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13</a:t>
                          </a:r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.</a:t>
                          </a:r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000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31</a:t>
                          </a:r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.</a:t>
                          </a:r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000</a:t>
                          </a: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11651277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18</a:t>
                          </a:r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.</a:t>
                          </a:r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480</a:t>
                          </a:r>
                        </a:p>
                      </a:txBody>
                      <a:tcPr marL="7620" marR="7620" marT="7620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54</a:t>
                          </a:r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.</a:t>
                          </a:r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600</a:t>
                          </a:r>
                        </a:p>
                      </a:txBody>
                      <a:tcPr marL="7620" marR="7620" marT="7620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60</a:t>
                          </a:r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.</a:t>
                          </a:r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060</a:t>
                          </a:r>
                        </a:p>
                      </a:txBody>
                      <a:tcPr marL="7620" marR="7620" marT="7620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147</a:t>
                          </a:r>
                        </a:p>
                      </a:txBody>
                      <a:tcPr marL="7620" marR="7620" marT="7620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35</a:t>
                          </a:r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.</a:t>
                          </a:r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280</a:t>
                          </a:r>
                        </a:p>
                      </a:txBody>
                      <a:tcPr marL="7620" marR="7620" marT="7620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114</a:t>
                          </a:r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.</a:t>
                          </a:r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660</a:t>
                          </a:r>
                        </a:p>
                      </a:txBody>
                      <a:tcPr marL="7620" marR="7620" marT="7620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4260394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27</a:t>
                          </a:r>
                          <a:r>
                            <a:rPr lang="sr-Latn-BA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.</a:t>
                          </a:r>
                          <a:r>
                            <a:rPr lang="en-US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180</a:t>
                          </a:r>
                        </a:p>
                      </a:txBody>
                      <a:tcPr marL="7620" marR="7620" marT="7620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68</a:t>
                          </a:r>
                          <a:r>
                            <a:rPr lang="sr-Latn-BA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.</a:t>
                          </a:r>
                          <a:r>
                            <a:rPr lang="en-US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800</a:t>
                          </a:r>
                        </a:p>
                      </a:txBody>
                      <a:tcPr marL="7620" marR="7620" marT="7620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80</a:t>
                          </a:r>
                          <a:r>
                            <a:rPr lang="sr-Latn-BA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.</a:t>
                          </a:r>
                          <a:r>
                            <a:rPr lang="en-US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820</a:t>
                          </a:r>
                        </a:p>
                      </a:txBody>
                      <a:tcPr marL="7620" marR="7620" marT="7620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49</a:t>
                          </a:r>
                          <a:r>
                            <a:rPr lang="sr-Latn-BA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.</a:t>
                          </a:r>
                          <a:r>
                            <a:rPr lang="en-US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930</a:t>
                          </a:r>
                        </a:p>
                      </a:txBody>
                      <a:tcPr marL="7620" marR="7620" marT="7620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149</a:t>
                          </a:r>
                          <a:r>
                            <a:rPr lang="sr-Latn-BA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.</a:t>
                          </a:r>
                          <a:r>
                            <a:rPr lang="en-US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620</a:t>
                          </a:r>
                        </a:p>
                      </a:txBody>
                      <a:tcPr marL="7620" marR="7620" marT="7620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2798578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1370CE08-D49C-4571-B2F0-72A0F9358E0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22948" y="3734213"/>
                <a:ext cx="11069052" cy="294372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8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9144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1430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31286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48431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65735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882775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sr-Latn-BA" dirty="0"/>
                  <a:t>Laspeyers	</a:t>
                </a:r>
                <a:r>
                  <a:rPr lang="sr-Cyrl-BA" dirty="0"/>
                  <a:t>-ов индекс</a:t>
                </a:r>
                <a:r>
                  <a:rPr lang="sr-Latn-BA" dirty="0"/>
                  <a:t> 				Fischer</a:t>
                </a:r>
                <a:r>
                  <a:rPr lang="sr-Cyrl-BA" dirty="0"/>
                  <a:t>-ов индекс</a:t>
                </a:r>
                <a:endParaRPr lang="sr-Latn-BA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r-Latn-BA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sr-Latn-BA" sz="200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sr-Latn-BA" sz="20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B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B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68.800</m:t>
                        </m:r>
                      </m:num>
                      <m:den>
                        <m:r>
                          <a:rPr lang="sr-Latn-B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22.750</m:t>
                        </m:r>
                      </m:den>
                    </m:f>
                    <m:r>
                      <a:rPr lang="sr-Latn-B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∙100=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𝟑𝟎𝟐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sr-Latn-BA" dirty="0"/>
                  <a:t>			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sr-Latn-BA" sz="20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sr-Latn-BA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68.800</m:t>
                            </m:r>
                          </m:num>
                          <m:den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22.750</m:t>
                            </m:r>
                          </m:den>
                        </m:f>
                        <m:r>
                          <a:rPr lang="sr-Latn-BA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f>
                          <m:fPr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80.820</m:t>
                            </m:r>
                          </m:num>
                          <m:den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27.180</m:t>
                            </m:r>
                          </m:den>
                        </m:f>
                      </m:e>
                    </m:rad>
                    <m:r>
                      <a:rPr lang="sr-Latn-BA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∙100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𝟐𝟗𝟗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𝟗</m:t>
                    </m:r>
                  </m:oMath>
                </a14:m>
                <a:endParaRPr lang="sr-Latn-BA" sz="2000" b="1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sr-Latn-BA" dirty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sr-Latn-BA" dirty="0"/>
                  <a:t>Paasche</a:t>
                </a:r>
                <a:r>
                  <a:rPr lang="sr-Cyrl-BA" dirty="0"/>
                  <a:t>-ов индекс</a:t>
                </a:r>
                <a:r>
                  <a:rPr lang="sr-Latn-BA" dirty="0"/>
                  <a:t>				     	  Marschall-Edgeworth</a:t>
                </a:r>
                <a:r>
                  <a:rPr lang="sr-Cyrl-BA" dirty="0"/>
                  <a:t>-ов индекс</a:t>
                </a:r>
                <a:endParaRPr lang="sr-Latn-BA" dirty="0"/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r-Latn-BA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sr-Latn-BA" sz="200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sr-Latn-BA" sz="20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BA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80.820</m:t>
                        </m:r>
                      </m:num>
                      <m:den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27.180</m:t>
                        </m:r>
                      </m:den>
                    </m:f>
                    <m:r>
                      <a:rPr lang="sr-Latn-BA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∙100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𝟐𝟗𝟕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sr-Latn-BA" dirty="0"/>
                  <a:t>			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sr-Latn-BA" sz="200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BA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149.620</m:t>
                        </m:r>
                      </m:num>
                      <m:den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49.930</m:t>
                        </m:r>
                      </m:den>
                    </m:f>
                    <m:r>
                      <a:rPr lang="sr-Latn-B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∙10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0=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𝟐𝟗𝟗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𝟕</m:t>
                    </m:r>
                  </m:oMath>
                </a14:m>
                <a:endParaRPr lang="sr-Latn-BA" sz="2000" b="1" dirty="0"/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1370CE08-D49C-4571-B2F0-72A0F9358E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2948" y="3734213"/>
                <a:ext cx="11069052" cy="2943724"/>
              </a:xfrm>
              <a:prstGeom prst="rect">
                <a:avLst/>
              </a:prstGeom>
              <a:blipFill>
                <a:blip r:embed="rId3"/>
                <a:stretch>
                  <a:fillRect l="-441" t="-14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8517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943159D-E044-462A-812B-305AA37FB07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13294" y="1736889"/>
                <a:ext cx="10765411" cy="3384222"/>
              </a:xfr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marL="0" indent="0">
                  <a:buNone/>
                </a:pPr>
                <a:r>
                  <a:rPr lang="sr-Cyrl-BA" b="1" dirty="0"/>
                  <a:t>Аналогно рачунању агрегатних индекса цијена, могуће је израчунати и агрегатне индексе количине посматраних производа:</a:t>
                </a:r>
              </a:p>
              <a:p>
                <a:pPr marL="0" indent="0">
                  <a:buNone/>
                </a:pPr>
                <a:r>
                  <a:rPr lang="sr-Latn-BA" dirty="0"/>
                  <a:t>				</a:t>
                </a:r>
                <a:endParaRPr lang="sr-Latn-BA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4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sr-Latn-BA" sz="24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  <m:r>
                      <a:rPr lang="sr-Latn-BA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B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sr-Latn-BA" sz="2400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sr-Latn-BA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400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sr-Latn-BA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sr-Latn-BA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4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sr-Latn-BA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sr-Latn-BA" sz="24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400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sr-Latn-BA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4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nary>
                      </m:den>
                    </m:f>
                    <m:r>
                      <a:rPr lang="sr-Latn-BA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∙100</m:t>
                    </m:r>
                  </m:oMath>
                </a14:m>
                <a:r>
                  <a:rPr lang="sr-Latn-BA" dirty="0"/>
                  <a:t> 			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4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  <m:r>
                      <a:rPr lang="sr-Latn-BA" sz="24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sr-Latn-BA" sz="2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sr-Latn-BA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sSub>
                                  <m:sSubPr>
                                    <m:ctrlPr>
                                      <a:rPr lang="sr-Latn-BA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sr-Latn-BA" sz="2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sr-Latn-BA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sr-Latn-BA" sz="24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nary>
                          </m:num>
                          <m:den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sSub>
                                  <m:sSubPr>
                                    <m:ctrlPr>
                                      <a:rPr lang="sr-Latn-BA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sr-Latn-BA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sr-Latn-BA" sz="24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nary>
                          </m:den>
                        </m:f>
                        <m:r>
                          <a:rPr lang="sr-Latn-BA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f>
                          <m:fPr>
                            <m:ctrlPr>
                              <a:rPr lang="sr-Latn-BA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sSub>
                                  <m:sSubPr>
                                    <m:ctrlPr>
                                      <a:rPr lang="sr-Latn-BA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sr-Latn-BA" sz="2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sr-Latn-BA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sr-Latn-BA" sz="2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nary>
                          </m:num>
                          <m:den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sSub>
                                  <m:sSubPr>
                                    <m:ctrlPr>
                                      <a:rPr lang="sr-Latn-BA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sr-Latn-BA" sz="24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sr-Latn-BA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sr-Latn-BA" sz="2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nary>
                          </m:den>
                        </m:f>
                      </m:e>
                    </m:rad>
                    <m:r>
                      <a:rPr lang="sr-Latn-BA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sr-Latn-BA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100</m:t>
                    </m:r>
                  </m:oMath>
                </a14:m>
                <a:endParaRPr lang="sr-Latn-BA" dirty="0"/>
              </a:p>
              <a:p>
                <a:pPr marL="0" indent="0">
                  <a:buNone/>
                </a:pPr>
                <a:r>
                  <a:rPr lang="sr-Latn-BA" dirty="0"/>
                  <a:t>				     	  </a:t>
                </a:r>
              </a:p>
              <a:p>
                <a:pPr marL="0" indent="0">
                  <a:buNone/>
                </a:pPr>
                <a:r>
                  <a:rPr lang="en-US" sz="2400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4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sr-Latn-BA" sz="24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  <m:r>
                      <a:rPr lang="sr-Latn-BA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BA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sr-Latn-BA" sz="24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sr-Latn-BA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sr-Latn-BA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sr-Latn-BA" sz="24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sr-Latn-BA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nary>
                      </m:den>
                    </m:f>
                    <m:r>
                      <a:rPr lang="sr-Latn-BA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∙100</m:t>
                    </m:r>
                  </m:oMath>
                </a14:m>
                <a:r>
                  <a:rPr lang="sr-Latn-BA" dirty="0"/>
                  <a:t>			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4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  <m:r>
                      <a:rPr lang="sr-Latn-BA" sz="24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BA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sr-Latn-BA" sz="24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sr-Latn-BA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sr-Latn-BA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sr-Latn-BA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sr-Latn-BA" sz="24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sr-Latn-BA" sz="24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sr-Latn-BA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sr-Latn-BA" sz="2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sr-Latn-BA" sz="24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nary>
                        <m:d>
                          <m:dPr>
                            <m:ctrlPr>
                              <a:rPr lang="sr-Latn-BA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sr-Latn-BA" sz="24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den>
                    </m:f>
                    <m:r>
                      <a:rPr lang="sr-Latn-BA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∙100</m:t>
                    </m:r>
                  </m:oMath>
                </a14:m>
                <a:endParaRPr lang="sr-Latn-BA" dirty="0"/>
              </a:p>
              <a:p>
                <a:pPr marL="0" indent="0">
                  <a:buNone/>
                </a:pPr>
                <a:endParaRPr lang="en-US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943159D-E044-462A-812B-305AA37FB07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3294" y="1736889"/>
                <a:ext cx="10765411" cy="3384222"/>
              </a:xfrm>
              <a:blipFill>
                <a:blip r:embed="rId2"/>
                <a:stretch>
                  <a:fillRect l="-396" t="-8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0586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08208-0015-471B-93BB-2A51A4542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901" y="499621"/>
            <a:ext cx="11151909" cy="61274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BA" sz="2000" b="1" dirty="0">
                <a:solidFill>
                  <a:schemeClr val="accent1"/>
                </a:solidFill>
                <a:latin typeface="Corbel (Body)"/>
              </a:rPr>
              <a:t>ЗАДАТАК </a:t>
            </a:r>
            <a:r>
              <a:rPr lang="sr-Latn-BA" sz="2000" b="1" dirty="0">
                <a:solidFill>
                  <a:schemeClr val="accent1"/>
                </a:solidFill>
                <a:latin typeface="Corbel (Body)"/>
              </a:rPr>
              <a:t>4</a:t>
            </a:r>
            <a:r>
              <a:rPr lang="sr-Cyrl-BA" sz="2000" b="1" dirty="0">
                <a:solidFill>
                  <a:schemeClr val="accent1"/>
                </a:solidFill>
                <a:latin typeface="Corbel (Body)"/>
              </a:rPr>
              <a:t>:</a:t>
            </a:r>
          </a:p>
          <a:p>
            <a:pPr marL="0" indent="0">
              <a:buNone/>
            </a:pPr>
            <a:r>
              <a:rPr lang="ru-RU" dirty="0">
                <a:latin typeface="Corbel (Body)"/>
              </a:rPr>
              <a:t>Дати су подаци о продаји групе производа:</a:t>
            </a:r>
          </a:p>
          <a:p>
            <a:pPr marL="0" indent="0">
              <a:buNone/>
            </a:pPr>
            <a:endParaRPr lang="ru-RU" dirty="0">
              <a:latin typeface="Corbel (Body)"/>
            </a:endParaRPr>
          </a:p>
          <a:p>
            <a:pPr marL="0" indent="0">
              <a:buNone/>
            </a:pPr>
            <a:endParaRPr lang="ru-RU" dirty="0">
              <a:latin typeface="Corbel (Body)"/>
            </a:endParaRPr>
          </a:p>
          <a:p>
            <a:pPr marL="0" indent="0">
              <a:buNone/>
            </a:pPr>
            <a:endParaRPr lang="ru-RU" dirty="0">
              <a:latin typeface="Corbel (Body)"/>
            </a:endParaRPr>
          </a:p>
          <a:p>
            <a:pPr marL="0" indent="0">
              <a:buNone/>
            </a:pPr>
            <a:endParaRPr lang="ru-RU" dirty="0">
              <a:latin typeface="Corbel (Body)"/>
            </a:endParaRPr>
          </a:p>
          <a:p>
            <a:pPr marL="0" indent="0">
              <a:buNone/>
            </a:pPr>
            <a:endParaRPr lang="ru-RU" dirty="0">
              <a:latin typeface="Corbel (Body)"/>
            </a:endParaRPr>
          </a:p>
          <a:p>
            <a:pPr marL="0" indent="0">
              <a:buNone/>
            </a:pPr>
            <a:endParaRPr lang="ru-RU" dirty="0">
              <a:latin typeface="Corbel (Body)"/>
            </a:endParaRPr>
          </a:p>
          <a:p>
            <a:pPr marL="0" indent="0">
              <a:buNone/>
            </a:pPr>
            <a:endParaRPr lang="sr-Latn-BA" dirty="0">
              <a:latin typeface="Corbel (Body)"/>
            </a:endParaRPr>
          </a:p>
          <a:p>
            <a:pPr marL="0" indent="0">
              <a:buNone/>
            </a:pPr>
            <a:r>
              <a:rPr lang="ru-RU" dirty="0">
                <a:latin typeface="Corbel (Body)"/>
              </a:rPr>
              <a:t>Ако још располажемо са подацима да је продата количина у 1995. у односу на 1994. порасла за: I производ 150%, II производ 140%, III производ 120%, израчунати одговарајуће индексе цијена и количина за ову групу производа. 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D89D43E-172B-4A8C-85A7-DF27915BCA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557833"/>
              </p:ext>
            </p:extLst>
          </p:nvPr>
        </p:nvGraphicFramePr>
        <p:xfrm>
          <a:off x="926252" y="1551651"/>
          <a:ext cx="9630612" cy="201168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407653">
                  <a:extLst>
                    <a:ext uri="{9D8B030D-6E8A-4147-A177-3AD203B41FA5}">
                      <a16:colId xmlns:a16="http://schemas.microsoft.com/office/drawing/2014/main" val="359287658"/>
                    </a:ext>
                  </a:extLst>
                </a:gridCol>
                <a:gridCol w="2407653">
                  <a:extLst>
                    <a:ext uri="{9D8B030D-6E8A-4147-A177-3AD203B41FA5}">
                      <a16:colId xmlns:a16="http://schemas.microsoft.com/office/drawing/2014/main" val="2041306861"/>
                    </a:ext>
                  </a:extLst>
                </a:gridCol>
                <a:gridCol w="2407653">
                  <a:extLst>
                    <a:ext uri="{9D8B030D-6E8A-4147-A177-3AD203B41FA5}">
                      <a16:colId xmlns:a16="http://schemas.microsoft.com/office/drawing/2014/main" val="4072940737"/>
                    </a:ext>
                  </a:extLst>
                </a:gridCol>
                <a:gridCol w="2407653">
                  <a:extLst>
                    <a:ext uri="{9D8B030D-6E8A-4147-A177-3AD203B41FA5}">
                      <a16:colId xmlns:a16="http://schemas.microsoft.com/office/drawing/2014/main" val="256240201"/>
                    </a:ext>
                  </a:extLst>
                </a:gridCol>
              </a:tblGrid>
              <a:tr h="654519">
                <a:tc>
                  <a:txBody>
                    <a:bodyPr/>
                    <a:lstStyle/>
                    <a:p>
                      <a:pPr algn="ctr"/>
                      <a:r>
                        <a:rPr lang="sr-Cyrl-BA" dirty="0"/>
                        <a:t>Производ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dirty="0"/>
                        <a:t>Вриједност у 1995. (000 КМ)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dirty="0"/>
                        <a:t>Индивидуални индекси цијена (1994=100)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BA" dirty="0"/>
                        <a:t>Индивидуални индекси вриједности (1994=100)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75366936"/>
                  </a:ext>
                </a:extLst>
              </a:tr>
              <a:tr h="320742"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I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dirty="0"/>
                        <a:t>540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dirty="0"/>
                        <a:t>120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dirty="0"/>
                        <a:t>135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7472406"/>
                  </a:ext>
                </a:extLst>
              </a:tr>
              <a:tr h="320742"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II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dirty="0"/>
                        <a:t>1.456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dirty="0"/>
                        <a:t>240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dirty="0"/>
                        <a:t>280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7820647"/>
                  </a:ext>
                </a:extLst>
              </a:tr>
              <a:tr h="320742"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III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dirty="0"/>
                        <a:t>1.820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dirty="0"/>
                        <a:t>170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dirty="0"/>
                        <a:t>325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30706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51527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CF4B0CB-7894-4D30-B3B3-ED8C51178C7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17742" y="3466708"/>
                <a:ext cx="3350563" cy="295058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sr-Cyrl-BA" sz="2000" i="1" dirty="0">
                    <a:latin typeface="Cambria Math" panose="02040503050406030204" pitchFamily="18" charset="0"/>
                  </a:rPr>
                  <a:t>Агрегатни индекс цијена:</a:t>
                </a:r>
                <a:endParaRPr lang="sr-Latn-BA" sz="20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sr-Latn-BA" sz="20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sr-Latn-BA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sr-Latn-BA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sr-Latn-BA" sz="20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</m:t>
                      </m:r>
                    </m:oMath>
                  </m:oMathPara>
                </a14:m>
                <a:endParaRPr lang="sr-Latn-BA" sz="2000" dirty="0"/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3.816</m:t>
                          </m:r>
                        </m:num>
                        <m:den>
                          <m:r>
                            <a:rPr lang="sr-Latn-BA" sz="200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.127</m:t>
                          </m:r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𝟏𝟕𝟗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CF4B0CB-7894-4D30-B3B3-ED8C51178C7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17742" y="3466708"/>
                <a:ext cx="3350563" cy="2950589"/>
              </a:xfrm>
              <a:blipFill>
                <a:blip r:embed="rId2"/>
                <a:stretch>
                  <a:fillRect l="-1818" t="-12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1D8B7EFA-9B3B-4E2F-A8E2-CCD500D7386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53280346"/>
                  </p:ext>
                </p:extLst>
              </p:nvPr>
            </p:nvGraphicFramePr>
            <p:xfrm>
              <a:off x="401304" y="219827"/>
              <a:ext cx="11137104" cy="280849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37456">
                      <a:extLst>
                        <a:ext uri="{9D8B030D-6E8A-4147-A177-3AD203B41FA5}">
                          <a16:colId xmlns:a16="http://schemas.microsoft.com/office/drawing/2014/main" val="3626867584"/>
                        </a:ext>
                      </a:extLst>
                    </a:gridCol>
                    <a:gridCol w="1237456">
                      <a:extLst>
                        <a:ext uri="{9D8B030D-6E8A-4147-A177-3AD203B41FA5}">
                          <a16:colId xmlns:a16="http://schemas.microsoft.com/office/drawing/2014/main" val="1405744108"/>
                        </a:ext>
                      </a:extLst>
                    </a:gridCol>
                    <a:gridCol w="1158456">
                      <a:extLst>
                        <a:ext uri="{9D8B030D-6E8A-4147-A177-3AD203B41FA5}">
                          <a16:colId xmlns:a16="http://schemas.microsoft.com/office/drawing/2014/main" val="2823662250"/>
                        </a:ext>
                      </a:extLst>
                    </a:gridCol>
                    <a:gridCol w="1649691">
                      <a:extLst>
                        <a:ext uri="{9D8B030D-6E8A-4147-A177-3AD203B41FA5}">
                          <a16:colId xmlns:a16="http://schemas.microsoft.com/office/drawing/2014/main" val="177768897"/>
                        </a:ext>
                      </a:extLst>
                    </a:gridCol>
                    <a:gridCol w="1300899">
                      <a:extLst>
                        <a:ext uri="{9D8B030D-6E8A-4147-A177-3AD203B41FA5}">
                          <a16:colId xmlns:a16="http://schemas.microsoft.com/office/drawing/2014/main" val="1370648332"/>
                        </a:ext>
                      </a:extLst>
                    </a:gridCol>
                    <a:gridCol w="1187777">
                      <a:extLst>
                        <a:ext uri="{9D8B030D-6E8A-4147-A177-3AD203B41FA5}">
                          <a16:colId xmlns:a16="http://schemas.microsoft.com/office/drawing/2014/main" val="634548093"/>
                        </a:ext>
                      </a:extLst>
                    </a:gridCol>
                    <a:gridCol w="1216058">
                      <a:extLst>
                        <a:ext uri="{9D8B030D-6E8A-4147-A177-3AD203B41FA5}">
                          <a16:colId xmlns:a16="http://schemas.microsoft.com/office/drawing/2014/main" val="3975922640"/>
                        </a:ext>
                      </a:extLst>
                    </a:gridCol>
                    <a:gridCol w="1055802">
                      <a:extLst>
                        <a:ext uri="{9D8B030D-6E8A-4147-A177-3AD203B41FA5}">
                          <a16:colId xmlns:a16="http://schemas.microsoft.com/office/drawing/2014/main" val="3322269760"/>
                        </a:ext>
                      </a:extLst>
                    </a:gridCol>
                    <a:gridCol w="1093509">
                      <a:extLst>
                        <a:ext uri="{9D8B030D-6E8A-4147-A177-3AD203B41FA5}">
                          <a16:colId xmlns:a16="http://schemas.microsoft.com/office/drawing/2014/main" val="3332229390"/>
                        </a:ext>
                      </a:extLst>
                    </a:gridCol>
                  </a:tblGrid>
                  <a:tr h="95134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BA" dirty="0"/>
                            <a:t>Производ</a:t>
                          </a:r>
                          <a:endParaRPr lang="en-US" dirty="0">
                            <a:latin typeface="Gill Sans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sr-Latn-BA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BA" sz="2000" b="1">
                                        <a:latin typeface="Cambria Math" panose="02040503050406030204" pitchFamily="18" charset="0"/>
                                      </a:rPr>
                                      <m:t>𝒑</m:t>
                                    </m:r>
                                  </m:e>
                                  <m:sub>
                                    <m:r>
                                      <a:rPr lang="sr-Latn-BA" sz="2000" b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sr-Latn-BA" sz="20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BA" sz="2000" b="1">
                                        <a:latin typeface="Cambria Math" panose="02040503050406030204" pitchFamily="18" charset="0"/>
                                      </a:rPr>
                                      <m:t>𝒒</m:t>
                                    </m:r>
                                  </m:e>
                                  <m:sub>
                                    <m:r>
                                      <a:rPr lang="sr-Latn-BA" sz="2000" b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sr-Cyrl-BA" sz="2000" b="1" dirty="0">
                            <a:latin typeface="Gill Sans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sr-Cyrl-BA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sr-Latn-BA" sz="2000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r-Latn-BA" sz="2000" b="1">
                                            <a:latin typeface="Cambria Math" panose="02040503050406030204" pitchFamily="18" charset="0"/>
                                          </a:rPr>
                                          <m:t>𝒑</m:t>
                                        </m:r>
                                      </m:e>
                                      <m:sub>
                                        <m:r>
                                          <a:rPr lang="sr-Cyrl-BA" sz="2000" b="1" smtClean="0">
                                            <a:latin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sr-Latn-BA" sz="2000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r-Latn-BA" sz="2000" b="1">
                                            <a:latin typeface="Cambria Math" panose="02040503050406030204" pitchFamily="18" charset="0"/>
                                          </a:rPr>
                                          <m:t>𝒑</m:t>
                                        </m:r>
                                      </m:e>
                                      <m:sub>
                                        <m:r>
                                          <a:rPr lang="sr-Latn-BA" sz="2000" b="1" smtClean="0">
                                            <a:latin typeface="Cambria Math" panose="02040503050406030204" pitchFamily="18" charset="0"/>
                                          </a:rPr>
                                          <m:t>𝟎</m:t>
                                        </m:r>
                                      </m:sub>
                                    </m:sSub>
                                  </m:den>
                                </m:f>
                                <m:r>
                                  <a:rPr lang="sr-Cyrl-BA" sz="2000" b="1" smtClean="0">
                                    <a:latin typeface="Cambria Math" panose="02040503050406030204" pitchFamily="18" charset="0"/>
                                  </a:rPr>
                                  <m:t>∙</m:t>
                                </m:r>
                                <m:r>
                                  <a:rPr lang="sr-Latn-BA" sz="2000" b="1" smtClean="0">
                                    <a:latin typeface="Cambria Math" panose="02040503050406030204" pitchFamily="18" charset="0"/>
                                  </a:rPr>
                                  <m:t>𝟏𝟎𝟎</m:t>
                                </m:r>
                              </m:oMath>
                            </m:oMathPara>
                          </a14:m>
                          <a:endParaRPr lang="sr-Cyrl-BA" sz="2000" b="1" dirty="0">
                            <a:latin typeface="Gill Sans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sr-Latn-BA" sz="2000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r-Latn-BA" sz="2000" b="1">
                                            <a:latin typeface="Cambria Math" panose="02040503050406030204" pitchFamily="18" charset="0"/>
                                          </a:rPr>
                                          <m:t>𝒑</m:t>
                                        </m:r>
                                      </m:e>
                                      <m:sub>
                                        <m:r>
                                          <a:rPr lang="sr-Latn-BA" sz="2000" b="1" smtClean="0">
                                            <a:latin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sr-Latn-BA" sz="2000" b="1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r-Latn-BA" sz="2000" b="1">
                                            <a:latin typeface="Cambria Math" panose="02040503050406030204" pitchFamily="18" charset="0"/>
                                          </a:rPr>
                                          <m:t>𝒒</m:t>
                                        </m:r>
                                      </m:e>
                                      <m:sub>
                                        <m:r>
                                          <a:rPr lang="sr-Latn-BA" sz="2000" b="1" smtClean="0">
                                            <a:latin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sr-Latn-BA" sz="2000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r-Latn-BA" sz="2000" b="1">
                                            <a:latin typeface="Cambria Math" panose="02040503050406030204" pitchFamily="18" charset="0"/>
                                          </a:rPr>
                                          <m:t>𝒑</m:t>
                                        </m:r>
                                      </m:e>
                                      <m:sub>
                                        <m:r>
                                          <a:rPr lang="sr-Latn-BA" sz="2000" b="1" smtClean="0">
                                            <a:latin typeface="Cambria Math" panose="02040503050406030204" pitchFamily="18" charset="0"/>
                                          </a:rPr>
                                          <m:t>𝟎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sr-Latn-BA" sz="2000" b="1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r-Latn-BA" sz="2000" b="1">
                                            <a:latin typeface="Cambria Math" panose="02040503050406030204" pitchFamily="18" charset="0"/>
                                          </a:rPr>
                                          <m:t>𝒒</m:t>
                                        </m:r>
                                      </m:e>
                                      <m:sub>
                                        <m:r>
                                          <a:rPr lang="sr-Latn-BA" sz="2000" b="1">
                                            <a:latin typeface="Cambria Math" panose="02040503050406030204" pitchFamily="18" charset="0"/>
                                          </a:rPr>
                                          <m:t>𝟎</m:t>
                                        </m:r>
                                      </m:sub>
                                    </m:sSub>
                                  </m:den>
                                </m:f>
                                <m:r>
                                  <a:rPr lang="en-US" sz="2000" b="1" smtClean="0">
                                    <a:latin typeface="Cambria Math" panose="02040503050406030204" pitchFamily="18" charset="0"/>
                                  </a:rPr>
                                  <m:t>∙</m:t>
                                </m:r>
                                <m:r>
                                  <a:rPr lang="sr-Latn-BA" sz="2000" b="1" smtClean="0">
                                    <a:latin typeface="Cambria Math" panose="02040503050406030204" pitchFamily="18" charset="0"/>
                                  </a:rPr>
                                  <m:t>𝟏𝟎𝟎</m:t>
                                </m:r>
                              </m:oMath>
                            </m:oMathPara>
                          </a14:m>
                          <a:endParaRPr lang="en-US" sz="2000" b="1" dirty="0">
                            <a:latin typeface="Gill Sans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sr-Cyrl-BA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sr-Latn-BA" sz="2000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r-Latn-BA" sz="2000" b="1" smtClean="0">
                                            <a:latin typeface="Cambria Math" panose="02040503050406030204" pitchFamily="18" charset="0"/>
                                          </a:rPr>
                                          <m:t>𝒒</m:t>
                                        </m:r>
                                      </m:e>
                                      <m:sub>
                                        <m:r>
                                          <a:rPr lang="sr-Cyrl-BA" sz="2000" b="1" smtClean="0">
                                            <a:latin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sr-Latn-BA" sz="2000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r-Latn-BA" sz="2000" b="1" smtClean="0">
                                            <a:latin typeface="Cambria Math" panose="02040503050406030204" pitchFamily="18" charset="0"/>
                                          </a:rPr>
                                          <m:t>𝒒</m:t>
                                        </m:r>
                                      </m:e>
                                      <m:sub>
                                        <m:r>
                                          <a:rPr lang="sr-Latn-BA" sz="2000" b="1" smtClean="0">
                                            <a:latin typeface="Cambria Math" panose="02040503050406030204" pitchFamily="18" charset="0"/>
                                          </a:rPr>
                                          <m:t>𝟎</m:t>
                                        </m:r>
                                      </m:sub>
                                    </m:sSub>
                                  </m:den>
                                </m:f>
                                <m:r>
                                  <a:rPr lang="sr-Cyrl-BA" sz="2000" b="1" smtClean="0">
                                    <a:latin typeface="Cambria Math" panose="02040503050406030204" pitchFamily="18" charset="0"/>
                                  </a:rPr>
                                  <m:t>∙</m:t>
                                </m:r>
                                <m:r>
                                  <a:rPr lang="sr-Latn-BA" sz="2000" b="1" smtClean="0">
                                    <a:latin typeface="Cambria Math" panose="02040503050406030204" pitchFamily="18" charset="0"/>
                                  </a:rPr>
                                  <m:t>𝟏𝟎𝟎</m:t>
                                </m:r>
                              </m:oMath>
                            </m:oMathPara>
                          </a14:m>
                          <a:endParaRPr lang="en-US" sz="2000" b="1" dirty="0">
                            <a:latin typeface="Gill Sans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sr-Cyrl-BA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sr-Latn-BA" sz="2000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r-Latn-BA" sz="2000" b="1">
                                            <a:latin typeface="Cambria Math" panose="02040503050406030204" pitchFamily="18" charset="0"/>
                                          </a:rPr>
                                          <m:t>𝒑</m:t>
                                        </m:r>
                                      </m:e>
                                      <m:sub>
                                        <m:r>
                                          <a:rPr lang="sr-Latn-BA" sz="2000" b="1" i="1" smtClean="0">
                                            <a:latin typeface="Cambria Math" panose="02040503050406030204" pitchFamily="18" charset="0"/>
                                          </a:rPr>
                                          <m:t>𝟎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sr-Latn-BA" sz="2000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r-Latn-BA" sz="2000" b="1">
                                            <a:latin typeface="Cambria Math" panose="02040503050406030204" pitchFamily="18" charset="0"/>
                                          </a:rPr>
                                          <m:t>𝒑</m:t>
                                        </m:r>
                                      </m:e>
                                      <m:sub>
                                        <m:r>
                                          <a:rPr lang="sr-Latn-BA" sz="2000" b="1" i="1" smtClean="0">
                                            <a:latin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</m:den>
                                </m:f>
                              </m:oMath>
                            </m:oMathPara>
                          </a14:m>
                          <a:endParaRPr lang="en-US" sz="2000" b="1" dirty="0">
                            <a:latin typeface="Gill Sans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sr-Latn-BA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BA" sz="2000" b="1">
                                        <a:latin typeface="Cambria Math" panose="02040503050406030204" pitchFamily="18" charset="0"/>
                                      </a:rPr>
                                      <m:t>𝒑</m:t>
                                    </m:r>
                                  </m:e>
                                  <m:sub>
                                    <m:r>
                                      <a:rPr lang="sr-Latn-BA" sz="2000" b="1" i="1" smtClean="0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sr-Latn-BA" sz="20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BA" sz="2000" b="1">
                                        <a:latin typeface="Cambria Math" panose="02040503050406030204" pitchFamily="18" charset="0"/>
                                      </a:rPr>
                                      <m:t>𝒒</m:t>
                                    </m:r>
                                  </m:e>
                                  <m:sub>
                                    <m:r>
                                      <a:rPr lang="sr-Latn-BA" sz="2000" b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000" b="1" dirty="0">
                            <a:latin typeface="Gill Sans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sr-Cyrl-BA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sr-Latn-BA" sz="2000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r-Latn-BA" sz="2000" b="1" i="1" smtClean="0">
                                            <a:latin typeface="Cambria Math" panose="02040503050406030204" pitchFamily="18" charset="0"/>
                                          </a:rPr>
                                          <m:t>𝒒</m:t>
                                        </m:r>
                                      </m:e>
                                      <m:sub>
                                        <m:r>
                                          <a:rPr lang="sr-Latn-BA" sz="2000" b="1" i="1" smtClean="0">
                                            <a:latin typeface="Cambria Math" panose="02040503050406030204" pitchFamily="18" charset="0"/>
                                          </a:rPr>
                                          <m:t>𝟎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sr-Latn-BA" sz="2000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r-Latn-BA" sz="2000" b="1" i="1" smtClean="0">
                                            <a:latin typeface="Cambria Math" panose="02040503050406030204" pitchFamily="18" charset="0"/>
                                          </a:rPr>
                                          <m:t>𝒒</m:t>
                                        </m:r>
                                      </m:e>
                                      <m:sub>
                                        <m:r>
                                          <a:rPr lang="sr-Latn-BA" sz="2000" b="1" i="1" smtClean="0">
                                            <a:latin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</m:den>
                                </m:f>
                              </m:oMath>
                            </m:oMathPara>
                          </a14:m>
                          <a:endParaRPr lang="en-US" sz="2000" b="1" dirty="0">
                            <a:latin typeface="Gill Sans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sr-Latn-BA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BA" sz="2000" b="1" i="1">
                                        <a:latin typeface="Cambria Math" panose="02040503050406030204" pitchFamily="18" charset="0"/>
                                      </a:rPr>
                                      <m:t>𝒒</m:t>
                                    </m:r>
                                  </m:e>
                                  <m:sub>
                                    <m:r>
                                      <a:rPr lang="sr-Latn-BA" sz="2000" b="1" i="1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sr-Latn-BA" sz="20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BA" sz="2000" b="1" i="1">
                                        <a:latin typeface="Cambria Math" panose="02040503050406030204" pitchFamily="18" charset="0"/>
                                      </a:rPr>
                                      <m:t>𝒑</m:t>
                                    </m:r>
                                  </m:e>
                                  <m:sub>
                                    <m:r>
                                      <a:rPr lang="sr-Latn-BA" sz="2000" b="1" i="1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000" b="1" dirty="0">
                            <a:latin typeface="Gill Sans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676176499"/>
                      </a:ext>
                    </a:extLst>
                  </a:tr>
                  <a:tr h="35721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/>
                            <a:t>I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/>
                            <a:t>540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/>
                            <a:t>120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/>
                            <a:t>135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/>
                            <a:t>250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0,83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450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0,40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216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2787060"/>
                      </a:ext>
                    </a:extLst>
                  </a:tr>
                  <a:tr h="49713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/>
                            <a:t>II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/>
                            <a:t>1.456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/>
                            <a:t>240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/>
                            <a:t>280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/>
                            <a:t>240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0,42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607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0,42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607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64970039"/>
                      </a:ext>
                    </a:extLst>
                  </a:tr>
                  <a:tr h="49713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/>
                            <a:t>III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/>
                            <a:t>1.820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/>
                            <a:t>170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/>
                            <a:t>325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/>
                            <a:t>220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0,59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1.071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0,45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827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75264265"/>
                      </a:ext>
                    </a:extLst>
                  </a:tr>
                  <a:tr h="497131"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3.816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/>
                            <a:t>-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b="1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/>
                            <a:t>-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2.127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1.650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0527086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1D8B7EFA-9B3B-4E2F-A8E2-CCD500D7386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53280346"/>
                  </p:ext>
                </p:extLst>
              </p:nvPr>
            </p:nvGraphicFramePr>
            <p:xfrm>
              <a:off x="401304" y="219827"/>
              <a:ext cx="11137104" cy="280849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37456">
                      <a:extLst>
                        <a:ext uri="{9D8B030D-6E8A-4147-A177-3AD203B41FA5}">
                          <a16:colId xmlns:a16="http://schemas.microsoft.com/office/drawing/2014/main" val="3626867584"/>
                        </a:ext>
                      </a:extLst>
                    </a:gridCol>
                    <a:gridCol w="1237456">
                      <a:extLst>
                        <a:ext uri="{9D8B030D-6E8A-4147-A177-3AD203B41FA5}">
                          <a16:colId xmlns:a16="http://schemas.microsoft.com/office/drawing/2014/main" val="1405744108"/>
                        </a:ext>
                      </a:extLst>
                    </a:gridCol>
                    <a:gridCol w="1158456">
                      <a:extLst>
                        <a:ext uri="{9D8B030D-6E8A-4147-A177-3AD203B41FA5}">
                          <a16:colId xmlns:a16="http://schemas.microsoft.com/office/drawing/2014/main" val="2823662250"/>
                        </a:ext>
                      </a:extLst>
                    </a:gridCol>
                    <a:gridCol w="1649691">
                      <a:extLst>
                        <a:ext uri="{9D8B030D-6E8A-4147-A177-3AD203B41FA5}">
                          <a16:colId xmlns:a16="http://schemas.microsoft.com/office/drawing/2014/main" val="177768897"/>
                        </a:ext>
                      </a:extLst>
                    </a:gridCol>
                    <a:gridCol w="1300899">
                      <a:extLst>
                        <a:ext uri="{9D8B030D-6E8A-4147-A177-3AD203B41FA5}">
                          <a16:colId xmlns:a16="http://schemas.microsoft.com/office/drawing/2014/main" val="1370648332"/>
                        </a:ext>
                      </a:extLst>
                    </a:gridCol>
                    <a:gridCol w="1187777">
                      <a:extLst>
                        <a:ext uri="{9D8B030D-6E8A-4147-A177-3AD203B41FA5}">
                          <a16:colId xmlns:a16="http://schemas.microsoft.com/office/drawing/2014/main" val="634548093"/>
                        </a:ext>
                      </a:extLst>
                    </a:gridCol>
                    <a:gridCol w="1216058">
                      <a:extLst>
                        <a:ext uri="{9D8B030D-6E8A-4147-A177-3AD203B41FA5}">
                          <a16:colId xmlns:a16="http://schemas.microsoft.com/office/drawing/2014/main" val="3975922640"/>
                        </a:ext>
                      </a:extLst>
                    </a:gridCol>
                    <a:gridCol w="1055802">
                      <a:extLst>
                        <a:ext uri="{9D8B030D-6E8A-4147-A177-3AD203B41FA5}">
                          <a16:colId xmlns:a16="http://schemas.microsoft.com/office/drawing/2014/main" val="3322269760"/>
                        </a:ext>
                      </a:extLst>
                    </a:gridCol>
                    <a:gridCol w="1093509">
                      <a:extLst>
                        <a:ext uri="{9D8B030D-6E8A-4147-A177-3AD203B41FA5}">
                          <a16:colId xmlns:a16="http://schemas.microsoft.com/office/drawing/2014/main" val="3332229390"/>
                        </a:ext>
                      </a:extLst>
                    </a:gridCol>
                  </a:tblGrid>
                  <a:tr h="95134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BA" dirty="0"/>
                            <a:t>Производ</a:t>
                          </a:r>
                          <a:endParaRPr lang="en-US" dirty="0">
                            <a:latin typeface="Gill Sans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00493" t="-641" r="-702463" b="-1967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14211" t="-641" r="-650526" b="-1967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20295" t="-641" r="-356089" b="-1967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405607" t="-641" r="-350935" b="-1967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554872" t="-641" r="-285128" b="-1967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641709" t="-641" r="-179397" b="-1967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848276" t="-641" r="-105172" b="-1967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921788" t="-641" r="-2235" b="-19679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76176499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/>
                            <a:t>I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/>
                            <a:t>540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/>
                            <a:t>120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/>
                            <a:t>135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/>
                            <a:t>250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0,83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450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0,40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216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2787060"/>
                      </a:ext>
                    </a:extLst>
                  </a:tr>
                  <a:tr h="49713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/>
                            <a:t>II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/>
                            <a:t>1.456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/>
                            <a:t>240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/>
                            <a:t>280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/>
                            <a:t>240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0,42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607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0,42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607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64970039"/>
                      </a:ext>
                    </a:extLst>
                  </a:tr>
                  <a:tr h="49713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/>
                            <a:t>III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/>
                            <a:t>1.820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/>
                            <a:t>170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/>
                            <a:t>325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/>
                            <a:t>220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0,59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1.071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0,45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827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75264265"/>
                      </a:ext>
                    </a:extLst>
                  </a:tr>
                  <a:tr h="497131"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3.816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/>
                            <a:t>-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b="1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/>
                            <a:t>-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2.127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BA" dirty="0">
                              <a:latin typeface="+mn-lt"/>
                            </a:rPr>
                            <a:t>1.650</a:t>
                          </a:r>
                          <a:endParaRPr lang="en-US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0527086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17B8AEBB-EF20-461D-AF48-EB0F95AE257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048772" y="3466708"/>
                <a:ext cx="3697784" cy="295058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8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9144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1430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31286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48431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65735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882775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sr-Cyrl-BA" sz="2000" i="1" dirty="0">
                    <a:latin typeface="Cambria Math" panose="02040503050406030204" pitchFamily="18" charset="0"/>
                  </a:rPr>
                  <a:t>Агрегатни индекс количина</a:t>
                </a:r>
                <a:r>
                  <a:rPr lang="sr-Latn-BA" sz="2000" i="1" dirty="0">
                    <a:latin typeface="Cambria Math" panose="02040503050406030204" pitchFamily="18" charset="0"/>
                  </a:rPr>
                  <a:t>: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sr-Latn-BA" sz="20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  <m:r>
                        <a:rPr lang="sr-Latn-BA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sr-Latn-BA" sz="20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sr-Latn-BA" sz="20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</m:t>
                      </m:r>
                    </m:oMath>
                  </m:oMathPara>
                </a14:m>
                <a:endParaRPr lang="sr-Cyrl-BA" sz="2000" dirty="0"/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200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sr-Latn-BA" sz="20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i="1" smtClean="0">
                              <a:latin typeface="Cambria Math" panose="02040503050406030204" pitchFamily="18" charset="0"/>
                            </a:rPr>
                            <m:t>3.816</m:t>
                          </m:r>
                        </m:num>
                        <m:den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1.650</m:t>
                          </m:r>
                        </m:den>
                      </m:f>
                      <m:r>
                        <a:rPr lang="sr-Latn-BA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𝟐𝟑𝟏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17B8AEBB-EF20-461D-AF48-EB0F95AE25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8772" y="3466708"/>
                <a:ext cx="3697784" cy="2950589"/>
              </a:xfrm>
              <a:prstGeom prst="rect">
                <a:avLst/>
              </a:prstGeom>
              <a:blipFill>
                <a:blip r:embed="rId4"/>
                <a:stretch>
                  <a:fillRect l="-1647" t="-12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74723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790B719-763F-4677-8284-4849CF2E41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BA" dirty="0"/>
              <a:t>ХВАЛА НА ПАЖЊИ</a:t>
            </a:r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B6941DB-0C51-4C8D-9628-F90AE4A0BE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83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BC8C026E-C1AB-439B-840F-005B7EF869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0906993"/>
              </p:ext>
            </p:extLst>
          </p:nvPr>
        </p:nvGraphicFramePr>
        <p:xfrm>
          <a:off x="1395663" y="433137"/>
          <a:ext cx="9593179" cy="6240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5018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2FDB2-BC76-497B-B391-9CD0F5C9C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584" y="471340"/>
            <a:ext cx="10982226" cy="6023728"/>
          </a:xfrm>
        </p:spPr>
        <p:txBody>
          <a:bodyPr/>
          <a:lstStyle/>
          <a:p>
            <a:pPr marL="0" indent="0">
              <a:buNone/>
            </a:pPr>
            <a:r>
              <a:rPr lang="sr-Cyrl-BA" sz="2000" b="1" dirty="0">
                <a:solidFill>
                  <a:schemeClr val="accent1"/>
                </a:solidFill>
              </a:rPr>
              <a:t>ЗАДАТАК 1</a:t>
            </a:r>
            <a:r>
              <a:rPr lang="sr-Cyrl-BA" sz="2000" dirty="0"/>
              <a:t>:</a:t>
            </a:r>
          </a:p>
          <a:p>
            <a:pPr marL="0" indent="0">
              <a:buNone/>
            </a:pPr>
            <a:r>
              <a:rPr lang="sr-Cyrl-BA" dirty="0"/>
              <a:t>Дати су подаци о кретању производње једног предузећа у периоду од 1985. до 1993. године: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5103ACF-7940-4FCA-8FF2-18D1C9A503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703196"/>
              </p:ext>
            </p:extLst>
          </p:nvPr>
        </p:nvGraphicFramePr>
        <p:xfrm>
          <a:off x="860926" y="1367126"/>
          <a:ext cx="4208380" cy="5019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4190">
                  <a:extLst>
                    <a:ext uri="{9D8B030D-6E8A-4147-A177-3AD203B41FA5}">
                      <a16:colId xmlns:a16="http://schemas.microsoft.com/office/drawing/2014/main" val="771676827"/>
                    </a:ext>
                  </a:extLst>
                </a:gridCol>
                <a:gridCol w="2104190">
                  <a:extLst>
                    <a:ext uri="{9D8B030D-6E8A-4147-A177-3AD203B41FA5}">
                      <a16:colId xmlns:a16="http://schemas.microsoft.com/office/drawing/2014/main" val="3825927096"/>
                    </a:ext>
                  </a:extLst>
                </a:gridCol>
              </a:tblGrid>
              <a:tr h="486606">
                <a:tc>
                  <a:txBody>
                    <a:bodyPr/>
                    <a:lstStyle/>
                    <a:p>
                      <a:pPr algn="ctr"/>
                      <a:r>
                        <a:rPr lang="sr-Cyrl-BA" dirty="0">
                          <a:latin typeface="Gill Sans"/>
                        </a:rPr>
                        <a:t>Година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dirty="0">
                          <a:latin typeface="Gill Sans"/>
                        </a:rPr>
                        <a:t>Производња</a:t>
                      </a:r>
                    </a:p>
                    <a:p>
                      <a:pPr algn="ctr"/>
                      <a:r>
                        <a:rPr lang="sr-Cyrl-BA" dirty="0">
                          <a:latin typeface="Gill Sans"/>
                        </a:rPr>
                        <a:t>(000 комада)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9300742"/>
                  </a:ext>
                </a:extLst>
              </a:tr>
              <a:tr h="486606">
                <a:tc>
                  <a:txBody>
                    <a:bodyPr/>
                    <a:lstStyle/>
                    <a:p>
                      <a:pPr algn="ctr"/>
                      <a:r>
                        <a:rPr lang="sr-Cyrl-BA" dirty="0">
                          <a:latin typeface="Gill Sans"/>
                        </a:rPr>
                        <a:t>1985.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>
                          <a:latin typeface="Gill Sans"/>
                        </a:rPr>
                        <a:t>19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7476120"/>
                  </a:ext>
                </a:extLst>
              </a:tr>
              <a:tr h="486606">
                <a:tc>
                  <a:txBody>
                    <a:bodyPr/>
                    <a:lstStyle/>
                    <a:p>
                      <a:pPr algn="ctr"/>
                      <a:r>
                        <a:rPr lang="sr-Cyrl-BA" dirty="0">
                          <a:latin typeface="Gill Sans"/>
                        </a:rPr>
                        <a:t>1986.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>
                          <a:latin typeface="Gill Sans"/>
                        </a:rPr>
                        <a:t>24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9629748"/>
                  </a:ext>
                </a:extLst>
              </a:tr>
              <a:tr h="486606">
                <a:tc>
                  <a:txBody>
                    <a:bodyPr/>
                    <a:lstStyle/>
                    <a:p>
                      <a:pPr algn="ctr"/>
                      <a:r>
                        <a:rPr lang="sr-Cyrl-BA" dirty="0">
                          <a:latin typeface="Gill Sans"/>
                        </a:rPr>
                        <a:t>1987.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>
                          <a:latin typeface="Gill Sans"/>
                        </a:rPr>
                        <a:t>26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0576603"/>
                  </a:ext>
                </a:extLst>
              </a:tr>
              <a:tr h="486606">
                <a:tc>
                  <a:txBody>
                    <a:bodyPr/>
                    <a:lstStyle/>
                    <a:p>
                      <a:pPr algn="ctr"/>
                      <a:r>
                        <a:rPr lang="sr-Cyrl-BA" dirty="0">
                          <a:latin typeface="Gill Sans"/>
                        </a:rPr>
                        <a:t>1988.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>
                          <a:latin typeface="Gill Sans"/>
                        </a:rPr>
                        <a:t>29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51773790"/>
                  </a:ext>
                </a:extLst>
              </a:tr>
              <a:tr h="486606">
                <a:tc>
                  <a:txBody>
                    <a:bodyPr/>
                    <a:lstStyle/>
                    <a:p>
                      <a:pPr algn="ctr"/>
                      <a:r>
                        <a:rPr lang="sr-Cyrl-BA" dirty="0">
                          <a:latin typeface="Gill Sans"/>
                        </a:rPr>
                        <a:t>1989.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>
                          <a:latin typeface="Gill Sans"/>
                        </a:rPr>
                        <a:t>35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40494509"/>
                  </a:ext>
                </a:extLst>
              </a:tr>
              <a:tr h="486606">
                <a:tc>
                  <a:txBody>
                    <a:bodyPr/>
                    <a:lstStyle/>
                    <a:p>
                      <a:pPr algn="ctr"/>
                      <a:r>
                        <a:rPr lang="sr-Cyrl-BA" dirty="0">
                          <a:latin typeface="Gill Sans"/>
                        </a:rPr>
                        <a:t>1990.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>
                          <a:latin typeface="Gill Sans"/>
                        </a:rPr>
                        <a:t>34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484248"/>
                  </a:ext>
                </a:extLst>
              </a:tr>
              <a:tr h="486606">
                <a:tc>
                  <a:txBody>
                    <a:bodyPr/>
                    <a:lstStyle/>
                    <a:p>
                      <a:pPr algn="ctr"/>
                      <a:r>
                        <a:rPr lang="sr-Cyrl-BA" dirty="0">
                          <a:latin typeface="Gill Sans"/>
                        </a:rPr>
                        <a:t>1991.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>
                          <a:latin typeface="Gill Sans"/>
                        </a:rPr>
                        <a:t>35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250894"/>
                  </a:ext>
                </a:extLst>
              </a:tr>
              <a:tr h="486606">
                <a:tc>
                  <a:txBody>
                    <a:bodyPr/>
                    <a:lstStyle/>
                    <a:p>
                      <a:pPr algn="ctr"/>
                      <a:r>
                        <a:rPr lang="sr-Cyrl-BA" dirty="0">
                          <a:latin typeface="Gill Sans"/>
                        </a:rPr>
                        <a:t>1992.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>
                          <a:latin typeface="Gill Sans"/>
                        </a:rPr>
                        <a:t>36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95127446"/>
                  </a:ext>
                </a:extLst>
              </a:tr>
              <a:tr h="486606">
                <a:tc>
                  <a:txBody>
                    <a:bodyPr/>
                    <a:lstStyle/>
                    <a:p>
                      <a:pPr algn="ctr"/>
                      <a:r>
                        <a:rPr lang="sr-Cyrl-BA" dirty="0">
                          <a:latin typeface="Gill Sans"/>
                        </a:rPr>
                        <a:t>1993.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>
                          <a:latin typeface="Gill Sans"/>
                        </a:rPr>
                        <a:t>40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454210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9A4B000-3D79-499E-B1FA-4E8271952566}"/>
              </a:ext>
            </a:extLst>
          </p:cNvPr>
          <p:cNvSpPr txBox="1"/>
          <p:nvPr/>
        </p:nvSpPr>
        <p:spPr>
          <a:xfrm>
            <a:off x="5751674" y="1945739"/>
            <a:ext cx="524576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/>
              <a:t>А) Израчунати ланчане и базне индексе са базом у 1989. години,</a:t>
            </a:r>
          </a:p>
          <a:p>
            <a:endParaRPr lang="sr-Cyrl-BA" dirty="0"/>
          </a:p>
          <a:p>
            <a:r>
              <a:rPr lang="sr-Cyrl-BA" dirty="0"/>
              <a:t>Б) Извршити трансформацију ланчаних индекса у базне са базом у 1989. години,</a:t>
            </a:r>
          </a:p>
          <a:p>
            <a:endParaRPr lang="sr-Cyrl-BA" dirty="0"/>
          </a:p>
          <a:p>
            <a:r>
              <a:rPr lang="sr-Cyrl-BA" dirty="0"/>
              <a:t>В) Израчунати просјечну годишњу стопу раста посматране појаве, на основу почетних података и ланчаних индекса,</a:t>
            </a:r>
          </a:p>
          <a:p>
            <a:endParaRPr lang="sr-Cyrl-BA" dirty="0"/>
          </a:p>
          <a:p>
            <a:r>
              <a:rPr lang="sr-Cyrl-BA" dirty="0"/>
              <a:t>Г) Колика производња се може очекивати у 1995. години, ако се испољени раст настави?</a:t>
            </a:r>
          </a:p>
          <a:p>
            <a:endParaRPr lang="sr-Cyrl-BA" dirty="0"/>
          </a:p>
          <a:p>
            <a:r>
              <a:rPr lang="sr-Cyrl-BA" dirty="0"/>
              <a:t>Д) У којој години ће појава достићи ниво од 48 хиљада производа?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0136CC1-9E10-426B-9D7C-D90E4E3837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000" b="95000" l="9524" r="94286">
                        <a14:foregroundMark x1="62222" y1="42917" x2="62540" y2="92917"/>
                        <a14:foregroundMark x1="45079" y1="60417" x2="47937" y2="89167"/>
                        <a14:foregroundMark x1="29524" y1="71667" x2="28254" y2="92083"/>
                        <a14:foregroundMark x1="13651" y1="88333" x2="13333" y2="95000"/>
                        <a14:foregroundMark x1="94286" y1="5000" x2="88889" y2="11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7315" y="5058090"/>
            <a:ext cx="2362382" cy="1799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543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389F5-AD71-4F08-A5E1-46F2AA509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157" y="386500"/>
            <a:ext cx="10878532" cy="6108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BA" sz="2000" b="1" dirty="0">
                <a:solidFill>
                  <a:schemeClr val="tx1"/>
                </a:solidFill>
              </a:rPr>
              <a:t>А) Израчунати ланчане и базне индексе са базом у 1989. години</a:t>
            </a:r>
            <a:endParaRPr lang="en-US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3A31148-0BAE-4F04-853C-32EA6CBFD4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769030"/>
              </p:ext>
            </p:extLst>
          </p:nvPr>
        </p:nvGraphicFramePr>
        <p:xfrm>
          <a:off x="1803248" y="1270873"/>
          <a:ext cx="8648349" cy="4608889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431731">
                  <a:extLst>
                    <a:ext uri="{9D8B030D-6E8A-4147-A177-3AD203B41FA5}">
                      <a16:colId xmlns:a16="http://schemas.microsoft.com/office/drawing/2014/main" val="771676827"/>
                    </a:ext>
                  </a:extLst>
                </a:gridCol>
                <a:gridCol w="2017176">
                  <a:extLst>
                    <a:ext uri="{9D8B030D-6E8A-4147-A177-3AD203B41FA5}">
                      <a16:colId xmlns:a16="http://schemas.microsoft.com/office/drawing/2014/main" val="3825927096"/>
                    </a:ext>
                  </a:extLst>
                </a:gridCol>
                <a:gridCol w="2600620">
                  <a:extLst>
                    <a:ext uri="{9D8B030D-6E8A-4147-A177-3AD203B41FA5}">
                      <a16:colId xmlns:a16="http://schemas.microsoft.com/office/drawing/2014/main" val="3284598678"/>
                    </a:ext>
                  </a:extLst>
                </a:gridCol>
                <a:gridCol w="2598822">
                  <a:extLst>
                    <a:ext uri="{9D8B030D-6E8A-4147-A177-3AD203B41FA5}">
                      <a16:colId xmlns:a16="http://schemas.microsoft.com/office/drawing/2014/main" val="536326317"/>
                    </a:ext>
                  </a:extLst>
                </a:gridCol>
              </a:tblGrid>
              <a:tr h="934999">
                <a:tc>
                  <a:txBody>
                    <a:bodyPr/>
                    <a:lstStyle/>
                    <a:p>
                      <a:pPr algn="ctr"/>
                      <a:r>
                        <a:rPr lang="sr-Cyrl-BA" sz="2000" dirty="0"/>
                        <a:t>Година</a:t>
                      </a:r>
                      <a:endParaRPr lang="en-US" sz="2000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sz="2000" dirty="0"/>
                        <a:t>Производња</a:t>
                      </a:r>
                    </a:p>
                    <a:p>
                      <a:pPr algn="ctr"/>
                      <a:r>
                        <a:rPr lang="sr-Cyrl-BA" sz="2000" dirty="0"/>
                        <a:t>(000 комада)</a:t>
                      </a:r>
                      <a:endParaRPr lang="en-US" sz="2000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sz="2000" dirty="0"/>
                        <a:t>Ланчани индекси</a:t>
                      </a:r>
                      <a:endParaRPr lang="en-US" sz="2000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sz="2000" dirty="0"/>
                        <a:t>Базни индекси</a:t>
                      </a:r>
                    </a:p>
                    <a:p>
                      <a:pPr algn="ctr"/>
                      <a:r>
                        <a:rPr lang="sr-Cyrl-BA" sz="2000" dirty="0"/>
                        <a:t>1989</a:t>
                      </a:r>
                      <a:r>
                        <a:rPr lang="sr-Latn-BA" sz="2000" dirty="0"/>
                        <a:t> </a:t>
                      </a:r>
                      <a:r>
                        <a:rPr lang="sr-Cyrl-BA" sz="2000" dirty="0"/>
                        <a:t>=</a:t>
                      </a:r>
                      <a:r>
                        <a:rPr lang="sr-Latn-BA" sz="2000" dirty="0"/>
                        <a:t> </a:t>
                      </a:r>
                      <a:r>
                        <a:rPr lang="sr-Cyrl-BA" sz="2000" dirty="0"/>
                        <a:t>100</a:t>
                      </a:r>
                      <a:endParaRPr lang="en-US" sz="2000" dirty="0">
                        <a:latin typeface="Gill San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9300742"/>
                  </a:ext>
                </a:extLst>
              </a:tr>
              <a:tr h="408210">
                <a:tc>
                  <a:txBody>
                    <a:bodyPr/>
                    <a:lstStyle/>
                    <a:p>
                      <a:pPr algn="ctr"/>
                      <a:r>
                        <a:rPr lang="sr-Cyrl-BA" dirty="0">
                          <a:latin typeface="Gill Sans"/>
                        </a:rPr>
                        <a:t>1985.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>
                          <a:latin typeface="Gill Sans"/>
                        </a:rPr>
                        <a:t>19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dirty="0">
                          <a:latin typeface="Gill Sans"/>
                        </a:rPr>
                        <a:t>-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>
                          <a:latin typeface="Gill Sans"/>
                        </a:rPr>
                        <a:t>(19/35) · 100 = 54,3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7476120"/>
                  </a:ext>
                </a:extLst>
              </a:tr>
              <a:tr h="408210">
                <a:tc>
                  <a:txBody>
                    <a:bodyPr/>
                    <a:lstStyle/>
                    <a:p>
                      <a:pPr algn="ctr"/>
                      <a:r>
                        <a:rPr lang="sr-Cyrl-BA" dirty="0">
                          <a:latin typeface="Gill Sans"/>
                        </a:rPr>
                        <a:t>1986.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>
                          <a:latin typeface="Gill Sans"/>
                        </a:rPr>
                        <a:t>24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>
                          <a:latin typeface="Gill Sans"/>
                        </a:rPr>
                        <a:t>(24/19) · 100 = 126,3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BA" dirty="0">
                          <a:latin typeface="Gill Sans"/>
                        </a:rPr>
                        <a:t>(24/35) · 100 = 68,6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9629748"/>
                  </a:ext>
                </a:extLst>
              </a:tr>
              <a:tr h="408210">
                <a:tc>
                  <a:txBody>
                    <a:bodyPr/>
                    <a:lstStyle/>
                    <a:p>
                      <a:pPr algn="ctr"/>
                      <a:r>
                        <a:rPr lang="sr-Cyrl-BA" dirty="0">
                          <a:latin typeface="Gill Sans"/>
                        </a:rPr>
                        <a:t>1987.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>
                          <a:latin typeface="Gill Sans"/>
                        </a:rPr>
                        <a:t>26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>
                          <a:latin typeface="Gill Sans"/>
                        </a:rPr>
                        <a:t>(26/24) · 100 = 108,3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BA" dirty="0">
                          <a:latin typeface="Gill Sans"/>
                        </a:rPr>
                        <a:t>(26/35) · 100 = 74,3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0576603"/>
                  </a:ext>
                </a:extLst>
              </a:tr>
              <a:tr h="408210">
                <a:tc>
                  <a:txBody>
                    <a:bodyPr/>
                    <a:lstStyle/>
                    <a:p>
                      <a:pPr algn="ctr"/>
                      <a:r>
                        <a:rPr lang="sr-Cyrl-BA" dirty="0">
                          <a:latin typeface="Gill Sans"/>
                        </a:rPr>
                        <a:t>1988.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>
                          <a:latin typeface="Gill Sans"/>
                        </a:rPr>
                        <a:t>29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>
                          <a:latin typeface="Gill Sans"/>
                        </a:rPr>
                        <a:t>(29/26) · 100 = 111,5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BA" dirty="0">
                          <a:latin typeface="Gill Sans"/>
                        </a:rPr>
                        <a:t>(29/35) · 100 = 82,9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51773790"/>
                  </a:ext>
                </a:extLst>
              </a:tr>
              <a:tr h="408210">
                <a:tc>
                  <a:txBody>
                    <a:bodyPr/>
                    <a:lstStyle/>
                    <a:p>
                      <a:pPr algn="ctr"/>
                      <a:r>
                        <a:rPr lang="sr-Cyrl-BA" dirty="0">
                          <a:latin typeface="Gill Sans"/>
                        </a:rPr>
                        <a:t>1989.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>
                          <a:latin typeface="Gill Sans"/>
                        </a:rPr>
                        <a:t>35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>
                          <a:latin typeface="Gill Sans"/>
                        </a:rPr>
                        <a:t>(35/29) · 100 = 120,7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>
                          <a:latin typeface="Gill Sans"/>
                        </a:rPr>
                        <a:t>100,0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40494509"/>
                  </a:ext>
                </a:extLst>
              </a:tr>
              <a:tr h="408210">
                <a:tc>
                  <a:txBody>
                    <a:bodyPr/>
                    <a:lstStyle/>
                    <a:p>
                      <a:pPr algn="ctr"/>
                      <a:r>
                        <a:rPr lang="sr-Cyrl-BA" dirty="0">
                          <a:latin typeface="Gill Sans"/>
                        </a:rPr>
                        <a:t>1990.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>
                          <a:latin typeface="Gill Sans"/>
                        </a:rPr>
                        <a:t>34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>
                          <a:latin typeface="Gill Sans"/>
                        </a:rPr>
                        <a:t>(34/35) · 100 =   97,1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BA" dirty="0">
                          <a:latin typeface="Gill Sans"/>
                        </a:rPr>
                        <a:t>(34/35) · 100 = 97,1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484248"/>
                  </a:ext>
                </a:extLst>
              </a:tr>
              <a:tr h="408210">
                <a:tc>
                  <a:txBody>
                    <a:bodyPr/>
                    <a:lstStyle/>
                    <a:p>
                      <a:pPr algn="ctr"/>
                      <a:r>
                        <a:rPr lang="sr-Cyrl-BA" dirty="0">
                          <a:latin typeface="Gill Sans"/>
                        </a:rPr>
                        <a:t>1991.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>
                          <a:latin typeface="Gill Sans"/>
                        </a:rPr>
                        <a:t>35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>
                          <a:latin typeface="Gill Sans"/>
                        </a:rPr>
                        <a:t>(35/34) · 100 = 102,9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BA" dirty="0">
                          <a:latin typeface="Gill Sans"/>
                        </a:rPr>
                        <a:t>(34/35) · 100 = 100,0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250894"/>
                  </a:ext>
                </a:extLst>
              </a:tr>
              <a:tr h="408210">
                <a:tc>
                  <a:txBody>
                    <a:bodyPr/>
                    <a:lstStyle/>
                    <a:p>
                      <a:pPr algn="ctr"/>
                      <a:r>
                        <a:rPr lang="sr-Cyrl-BA" dirty="0">
                          <a:latin typeface="Gill Sans"/>
                        </a:rPr>
                        <a:t>1992.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>
                          <a:latin typeface="Gill Sans"/>
                        </a:rPr>
                        <a:t>36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>
                          <a:latin typeface="Gill Sans"/>
                        </a:rPr>
                        <a:t>(36/35) · 100 = 102,9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BA" dirty="0">
                          <a:latin typeface="Gill Sans"/>
                        </a:rPr>
                        <a:t>(36/35) · 100 = 102,9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95127446"/>
                  </a:ext>
                </a:extLst>
              </a:tr>
              <a:tr h="408210">
                <a:tc>
                  <a:txBody>
                    <a:bodyPr/>
                    <a:lstStyle/>
                    <a:p>
                      <a:pPr algn="ctr"/>
                      <a:r>
                        <a:rPr lang="sr-Cyrl-BA" dirty="0">
                          <a:latin typeface="Gill Sans"/>
                        </a:rPr>
                        <a:t>1993.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>
                          <a:latin typeface="Gill Sans"/>
                        </a:rPr>
                        <a:t>40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>
                          <a:latin typeface="Gill Sans"/>
                        </a:rPr>
                        <a:t>(40/36) · 100 = 111,1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BA" dirty="0">
                          <a:latin typeface="Gill Sans"/>
                        </a:rPr>
                        <a:t>(40/35) · 100 = 114,3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4542109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787E1E22-F20D-4B3C-8E9D-2827D443A421}"/>
              </a:ext>
            </a:extLst>
          </p:cNvPr>
          <p:cNvSpPr/>
          <p:nvPr/>
        </p:nvSpPr>
        <p:spPr>
          <a:xfrm>
            <a:off x="8436990" y="3827283"/>
            <a:ext cx="1404594" cy="452486"/>
          </a:xfrm>
          <a:prstGeom prst="rect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204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300F4-D7AC-4BE4-85A2-0B984F8AD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2688" y="417938"/>
            <a:ext cx="6686621" cy="728316"/>
          </a:xfrm>
        </p:spPr>
        <p:txBody>
          <a:bodyPr>
            <a:normAutofit fontScale="90000"/>
          </a:bodyPr>
          <a:lstStyle/>
          <a:p>
            <a:r>
              <a:rPr lang="sr-Cyrl-BA" b="1" dirty="0"/>
              <a:t>ТРАНСФОРМАЦИЈЕ ИНДЕКСА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1F029-DFF2-4418-AFD6-41A995A67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3380" y="1539374"/>
            <a:ext cx="10165239" cy="446550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sr-Cyrl-BA" sz="2000" b="1" dirty="0"/>
              <a:t>Базних индекса у ланчане</a:t>
            </a:r>
          </a:p>
          <a:p>
            <a:pPr lvl="2"/>
            <a:r>
              <a:rPr lang="sr-Cyrl-BA" sz="1800" dirty="0"/>
              <a:t>Трансформација идентична као код оригиналних података</a:t>
            </a:r>
          </a:p>
          <a:p>
            <a:pPr lvl="2"/>
            <a:r>
              <a:rPr lang="sr-Cyrl-BA" sz="1800" dirty="0"/>
              <a:t>Одредити колико се разликовала производња у 1993. и 1992. користећи базне индексе?</a:t>
            </a:r>
          </a:p>
          <a:p>
            <a:pPr marL="457200" lvl="2" indent="0">
              <a:buNone/>
            </a:pPr>
            <a:endParaRPr lang="sr-Cyrl-BA" sz="1800" dirty="0"/>
          </a:p>
          <a:p>
            <a:pPr marL="457200" indent="-457200">
              <a:buAutoNum type="arabicPeriod"/>
            </a:pPr>
            <a:r>
              <a:rPr lang="sr-Cyrl-BA" sz="2000" b="1" dirty="0"/>
              <a:t>Базних са једном у базне индексе са другом базом</a:t>
            </a:r>
          </a:p>
          <a:p>
            <a:pPr lvl="2"/>
            <a:r>
              <a:rPr lang="sr-Cyrl-BA" sz="1800" dirty="0"/>
              <a:t>Трансформација идентична као код оригиналних података</a:t>
            </a:r>
          </a:p>
          <a:p>
            <a:pPr marL="228600" lvl="1" indent="0">
              <a:buNone/>
            </a:pPr>
            <a:endParaRPr lang="sr-Cyrl-BA" sz="1800" b="1" dirty="0"/>
          </a:p>
          <a:p>
            <a:pPr marL="457200" indent="-457200">
              <a:buAutoNum type="arabicPeriod"/>
            </a:pPr>
            <a:r>
              <a:rPr lang="sr-Cyrl-BA" sz="2000" b="1" dirty="0"/>
              <a:t>Ланчаних у базне</a:t>
            </a:r>
          </a:p>
          <a:p>
            <a:pPr lvl="2"/>
            <a:r>
              <a:rPr lang="sr-Cyrl-BA" sz="1800" dirty="0"/>
              <a:t>Начин трансформације се разликује за период прије и послије базне године (задатак под Б)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35109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C6C662-391C-421F-9AEE-A25C338CB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021" y="549442"/>
            <a:ext cx="10651958" cy="57591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BA" sz="2000" b="1" dirty="0"/>
              <a:t>Б) Извршити трансформацију ланчаних индекса у базне са базом у 1989. години</a:t>
            </a:r>
            <a:endParaRPr lang="en-US" sz="2000" b="1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BB7DB8C-3FE6-47EA-9066-2A4DF02894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079982"/>
              </p:ext>
            </p:extLst>
          </p:nvPr>
        </p:nvGraphicFramePr>
        <p:xfrm>
          <a:off x="2246187" y="1322976"/>
          <a:ext cx="7699626" cy="4985582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016762">
                  <a:extLst>
                    <a:ext uri="{9D8B030D-6E8A-4147-A177-3AD203B41FA5}">
                      <a16:colId xmlns:a16="http://schemas.microsoft.com/office/drawing/2014/main" val="1113027505"/>
                    </a:ext>
                  </a:extLst>
                </a:gridCol>
                <a:gridCol w="2602779">
                  <a:extLst>
                    <a:ext uri="{9D8B030D-6E8A-4147-A177-3AD203B41FA5}">
                      <a16:colId xmlns:a16="http://schemas.microsoft.com/office/drawing/2014/main" val="1051488835"/>
                    </a:ext>
                  </a:extLst>
                </a:gridCol>
                <a:gridCol w="3080085">
                  <a:extLst>
                    <a:ext uri="{9D8B030D-6E8A-4147-A177-3AD203B41FA5}">
                      <a16:colId xmlns:a16="http://schemas.microsoft.com/office/drawing/2014/main" val="1700505380"/>
                    </a:ext>
                  </a:extLst>
                </a:gridCol>
              </a:tblGrid>
              <a:tr h="873453">
                <a:tc>
                  <a:txBody>
                    <a:bodyPr/>
                    <a:lstStyle/>
                    <a:p>
                      <a:pPr algn="ctr"/>
                      <a:r>
                        <a:rPr lang="sr-Cyrl-BA" sz="2000" dirty="0"/>
                        <a:t>Година</a:t>
                      </a:r>
                      <a:endParaRPr lang="en-US" sz="2000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sz="2000" dirty="0"/>
                        <a:t>Ланчани индекси</a:t>
                      </a:r>
                      <a:endParaRPr lang="en-US" sz="2000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sz="2000" dirty="0"/>
                        <a:t>Базни индекси</a:t>
                      </a:r>
                    </a:p>
                    <a:p>
                      <a:pPr algn="ctr"/>
                      <a:r>
                        <a:rPr lang="sr-Cyrl-BA" sz="2000" dirty="0"/>
                        <a:t>1989 = 100</a:t>
                      </a:r>
                      <a:endParaRPr lang="en-US" sz="2000" dirty="0">
                        <a:latin typeface="Gill San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5616601"/>
                  </a:ext>
                </a:extLst>
              </a:tr>
              <a:tr h="382953">
                <a:tc>
                  <a:txBody>
                    <a:bodyPr/>
                    <a:lstStyle/>
                    <a:p>
                      <a:pPr algn="ctr"/>
                      <a:r>
                        <a:rPr lang="sr-Cyrl-BA" dirty="0">
                          <a:latin typeface="Gill Sans"/>
                        </a:rPr>
                        <a:t>1985.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dirty="0">
                          <a:latin typeface="Gill Sans"/>
                        </a:rPr>
                        <a:t>-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Gill Sans"/>
                        </a:rPr>
                        <a:t>(</a:t>
                      </a:r>
                      <a:r>
                        <a:rPr lang="sr-Cyrl-BA" dirty="0">
                          <a:latin typeface="Gill Sans"/>
                        </a:rPr>
                        <a:t>68,6/126,3</a:t>
                      </a:r>
                      <a:r>
                        <a:rPr lang="sr-Latn-RS" dirty="0">
                          <a:latin typeface="Gill Sans"/>
                        </a:rPr>
                        <a:t>)</a:t>
                      </a:r>
                      <a:r>
                        <a:rPr lang="sr-Cyrl-BA" dirty="0">
                          <a:latin typeface="Gill Sans"/>
                        </a:rPr>
                        <a:t>·</a:t>
                      </a:r>
                      <a:r>
                        <a:rPr lang="sr-Latn-RS" dirty="0">
                          <a:latin typeface="Gill Sans"/>
                        </a:rPr>
                        <a:t>100</a:t>
                      </a:r>
                      <a:r>
                        <a:rPr lang="sr-Cyrl-BA" dirty="0">
                          <a:latin typeface="Gill Sans"/>
                        </a:rPr>
                        <a:t>= 54,3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46708937"/>
                  </a:ext>
                </a:extLst>
              </a:tr>
              <a:tr h="466147">
                <a:tc>
                  <a:txBody>
                    <a:bodyPr/>
                    <a:lstStyle/>
                    <a:p>
                      <a:pPr algn="ctr"/>
                      <a:r>
                        <a:rPr lang="sr-Cyrl-BA" dirty="0">
                          <a:latin typeface="Gill Sans"/>
                        </a:rPr>
                        <a:t>1986.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>
                          <a:latin typeface="Gill Sans"/>
                        </a:rPr>
                        <a:t>126,3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Gill Sans"/>
                        </a:rPr>
                        <a:t>(</a:t>
                      </a:r>
                      <a:r>
                        <a:rPr lang="sr-Cyrl-BA" dirty="0">
                          <a:latin typeface="Gill Sans"/>
                        </a:rPr>
                        <a:t>74,3/108,3</a:t>
                      </a:r>
                      <a:r>
                        <a:rPr lang="en-US" dirty="0">
                          <a:latin typeface="Gill Sans"/>
                        </a:rPr>
                        <a:t>)</a:t>
                      </a:r>
                      <a:r>
                        <a:rPr lang="sr-Latn-RS" dirty="0">
                          <a:latin typeface="Gill Sans"/>
                        </a:rPr>
                        <a:t>100</a:t>
                      </a:r>
                      <a:r>
                        <a:rPr lang="sr-Cyrl-BA" dirty="0">
                          <a:latin typeface="Gill Sans"/>
                        </a:rPr>
                        <a:t> = 68,6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34125320"/>
                  </a:ext>
                </a:extLst>
              </a:tr>
              <a:tr h="466147">
                <a:tc>
                  <a:txBody>
                    <a:bodyPr/>
                    <a:lstStyle/>
                    <a:p>
                      <a:pPr algn="ctr"/>
                      <a:r>
                        <a:rPr lang="sr-Cyrl-BA" dirty="0">
                          <a:latin typeface="Gill Sans"/>
                        </a:rPr>
                        <a:t>1987.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>
                          <a:latin typeface="Gill Sans"/>
                        </a:rPr>
                        <a:t>108,3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Gill Sans"/>
                        </a:rPr>
                        <a:t>(</a:t>
                      </a:r>
                      <a:r>
                        <a:rPr lang="sr-Cyrl-BA" dirty="0">
                          <a:latin typeface="Gill Sans"/>
                        </a:rPr>
                        <a:t>82,9/111,5</a:t>
                      </a:r>
                      <a:r>
                        <a:rPr lang="en-US" dirty="0">
                          <a:latin typeface="Gill Sans"/>
                        </a:rPr>
                        <a:t>)</a:t>
                      </a:r>
                      <a:r>
                        <a:rPr lang="sr-Cyrl-BA" dirty="0">
                          <a:latin typeface="Gill Sans"/>
                        </a:rPr>
                        <a:t>·</a:t>
                      </a:r>
                      <a:r>
                        <a:rPr lang="sr-Latn-RS" dirty="0">
                          <a:latin typeface="Gill Sans"/>
                        </a:rPr>
                        <a:t>100</a:t>
                      </a:r>
                      <a:r>
                        <a:rPr lang="sr-Cyrl-BA" dirty="0">
                          <a:latin typeface="Gill Sans"/>
                        </a:rPr>
                        <a:t> = 74,3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9609890"/>
                  </a:ext>
                </a:extLst>
              </a:tr>
              <a:tr h="466147">
                <a:tc>
                  <a:txBody>
                    <a:bodyPr/>
                    <a:lstStyle/>
                    <a:p>
                      <a:pPr algn="ctr"/>
                      <a:r>
                        <a:rPr lang="sr-Cyrl-BA" dirty="0">
                          <a:latin typeface="Gill Sans"/>
                        </a:rPr>
                        <a:t>1988.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>
                          <a:latin typeface="Gill Sans"/>
                        </a:rPr>
                        <a:t>111,5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Gill Sans"/>
                        </a:rPr>
                        <a:t>(</a:t>
                      </a:r>
                      <a:r>
                        <a:rPr lang="sr-Cyrl-BA" dirty="0">
                          <a:latin typeface="Gill Sans"/>
                        </a:rPr>
                        <a:t>100/120,7</a:t>
                      </a:r>
                      <a:r>
                        <a:rPr lang="en-US" dirty="0">
                          <a:latin typeface="Gill Sans"/>
                        </a:rPr>
                        <a:t>)</a:t>
                      </a:r>
                      <a:r>
                        <a:rPr lang="sr-Cyrl-BA" dirty="0">
                          <a:latin typeface="Gill Sans"/>
                        </a:rPr>
                        <a:t>·</a:t>
                      </a:r>
                      <a:r>
                        <a:rPr lang="sr-Latn-RS" dirty="0">
                          <a:latin typeface="Gill Sans"/>
                        </a:rPr>
                        <a:t>100</a:t>
                      </a:r>
                      <a:r>
                        <a:rPr lang="sr-Cyrl-BA" dirty="0">
                          <a:latin typeface="Gill Sans"/>
                        </a:rPr>
                        <a:t> = 82,9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9965139"/>
                  </a:ext>
                </a:extLst>
              </a:tr>
              <a:tr h="466147">
                <a:tc>
                  <a:txBody>
                    <a:bodyPr/>
                    <a:lstStyle/>
                    <a:p>
                      <a:pPr algn="ctr"/>
                      <a:r>
                        <a:rPr lang="sr-Cyrl-BA" dirty="0">
                          <a:latin typeface="Gill Sans"/>
                        </a:rPr>
                        <a:t>1989.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>
                          <a:latin typeface="Gill Sans"/>
                        </a:rPr>
                        <a:t>120,7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dirty="0">
                          <a:latin typeface="Gill Sans"/>
                        </a:rPr>
                        <a:t>100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5995848"/>
                  </a:ext>
                </a:extLst>
              </a:tr>
              <a:tr h="466147">
                <a:tc>
                  <a:txBody>
                    <a:bodyPr/>
                    <a:lstStyle/>
                    <a:p>
                      <a:pPr algn="ctr"/>
                      <a:r>
                        <a:rPr lang="sr-Cyrl-BA" dirty="0">
                          <a:latin typeface="Gill Sans"/>
                        </a:rPr>
                        <a:t>1990.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>
                          <a:latin typeface="Gill Sans"/>
                        </a:rPr>
                        <a:t>97,1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dirty="0">
                          <a:latin typeface="Gill Sans"/>
                        </a:rPr>
                        <a:t>97,1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18102819"/>
                  </a:ext>
                </a:extLst>
              </a:tr>
              <a:tr h="466147">
                <a:tc>
                  <a:txBody>
                    <a:bodyPr/>
                    <a:lstStyle/>
                    <a:p>
                      <a:pPr algn="ctr"/>
                      <a:r>
                        <a:rPr lang="sr-Cyrl-BA" dirty="0">
                          <a:latin typeface="Gill Sans"/>
                        </a:rPr>
                        <a:t>1991.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>
                          <a:latin typeface="Gill Sans"/>
                        </a:rPr>
                        <a:t>102,9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dirty="0">
                          <a:latin typeface="Gill Sans"/>
                        </a:rPr>
                        <a:t>(102,9 · 97,1)/100 = 100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566324"/>
                  </a:ext>
                </a:extLst>
              </a:tr>
              <a:tr h="466147">
                <a:tc>
                  <a:txBody>
                    <a:bodyPr/>
                    <a:lstStyle/>
                    <a:p>
                      <a:pPr algn="ctr"/>
                      <a:r>
                        <a:rPr lang="sr-Cyrl-BA" dirty="0">
                          <a:latin typeface="Gill Sans"/>
                        </a:rPr>
                        <a:t>1992.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>
                          <a:latin typeface="Gill Sans"/>
                        </a:rPr>
                        <a:t>102,9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dirty="0">
                          <a:latin typeface="Gill Sans"/>
                        </a:rPr>
                        <a:t>(100 · 102,9)/100 = 102,9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1900046"/>
                  </a:ext>
                </a:extLst>
              </a:tr>
              <a:tr h="466147">
                <a:tc>
                  <a:txBody>
                    <a:bodyPr/>
                    <a:lstStyle/>
                    <a:p>
                      <a:pPr algn="ctr"/>
                      <a:r>
                        <a:rPr lang="sr-Cyrl-BA" dirty="0">
                          <a:latin typeface="Gill Sans"/>
                        </a:rPr>
                        <a:t>1993.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>
                          <a:latin typeface="Gill Sans"/>
                        </a:rPr>
                        <a:t>111,1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dirty="0">
                          <a:latin typeface="Gill Sans"/>
                        </a:rPr>
                        <a:t>(102,9 · 111,1)/100 = 114,3</a:t>
                      </a:r>
                      <a:endParaRPr lang="en-US" dirty="0">
                        <a:latin typeface="Gill San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82733135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92B17964-A924-4B64-9FDC-BA487D1D7889}"/>
              </a:ext>
            </a:extLst>
          </p:cNvPr>
          <p:cNvSpPr/>
          <p:nvPr/>
        </p:nvSpPr>
        <p:spPr>
          <a:xfrm>
            <a:off x="7711126" y="3968685"/>
            <a:ext cx="1404594" cy="452486"/>
          </a:xfrm>
          <a:prstGeom prst="rect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347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5237FD5-DAF6-423B-9F04-17251AD07777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2231135" y="401725"/>
                <a:ext cx="7729728" cy="1188720"/>
              </a:xfrm>
            </p:spPr>
            <p:txBody>
              <a:bodyPr/>
              <a:lstStyle/>
              <a:p>
                <a:r>
                  <a:rPr lang="sr-Cyrl-BA" b="1" dirty="0"/>
                  <a:t>ПРОСЈЕЧНА ГОДИШЊА СТОПА РАСТА </a:t>
                </a:r>
                <a:r>
                  <a:rPr lang="sr-Latn-BA" b="1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Cyrl-BA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sr-Latn-BA" b="1" i="1" smtClean="0">
                            <a:latin typeface="Cambria Math" panose="02040503050406030204" pitchFamily="18" charset="0"/>
                          </a:rPr>
                          <m:t>𝒈</m:t>
                        </m:r>
                      </m:sub>
                    </m:sSub>
                  </m:oMath>
                </a14:m>
                <a:r>
                  <a:rPr lang="sr-Latn-BA" b="1" dirty="0"/>
                  <a:t>)</a:t>
                </a:r>
                <a:endParaRPr lang="en-US" b="1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5237FD5-DAF6-423B-9F04-17251AD0777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231135" y="401725"/>
                <a:ext cx="7729728" cy="118872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4EAB01-D1DD-452E-A6B6-1A8DF9D43B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201" y="1822351"/>
            <a:ext cx="10733595" cy="16066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Cyrl-BA" sz="2000" i="1" dirty="0"/>
              <a:t>Приказује просјечну годишњу промјену посматране појаве, изражену у процентима</a:t>
            </a:r>
          </a:p>
          <a:p>
            <a:pPr marL="0" indent="0">
              <a:buNone/>
            </a:pPr>
            <a:endParaRPr lang="sr-Cyrl-BA" sz="2000" dirty="0"/>
          </a:p>
          <a:p>
            <a:pPr marL="0" indent="0">
              <a:buNone/>
            </a:pPr>
            <a:r>
              <a:rPr lang="sr-Cyrl-BA" sz="2000" b="1" dirty="0">
                <a:solidFill>
                  <a:schemeClr val="tx1"/>
                </a:solidFill>
              </a:rPr>
              <a:t>В) Израчунати просјечну годишњу стопу раста посматране појаве, на основу почетних података и ланчаних индекса</a:t>
            </a:r>
          </a:p>
          <a:p>
            <a:pPr marL="0" indent="0">
              <a:buNone/>
            </a:pP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8C9070E-A782-4C3D-A23F-CC82C7AA24E7}"/>
                  </a:ext>
                </a:extLst>
              </p:cNvPr>
              <p:cNvSpPr txBox="1"/>
              <p:nvPr/>
            </p:nvSpPr>
            <p:spPr>
              <a:xfrm>
                <a:off x="465221" y="3660907"/>
                <a:ext cx="4267200" cy="2706767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sr-Cyrl-BA" b="1" dirty="0"/>
                  <a:t>На основу почетних података</a:t>
                </a:r>
                <a:r>
                  <a:rPr lang="sr-Cyrl-BA" dirty="0"/>
                  <a:t>:</a:t>
                </a:r>
              </a:p>
              <a:p>
                <a:endParaRPr lang="sr-Cyrl-BA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ctrlP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g>
                            <m:e>
                              <m:f>
                                <m:fPr>
                                  <m:ctrlPr>
                                    <a:rPr lang="sr-Latn-BA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sr-Latn-BA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sr-Latn-BA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sr-Latn-BA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sr-Latn-BA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rad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</m:t>
                      </m:r>
                    </m:oMath>
                  </m:oMathPara>
                </a14:m>
                <a:endParaRPr lang="sr-Latn-BA" dirty="0"/>
              </a:p>
              <a:p>
                <a:endParaRPr lang="sr-Latn-BA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ctrlP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9−1</m:t>
                              </m:r>
                            </m:deg>
                            <m:e>
                              <m:f>
                                <m:fPr>
                                  <m:ctrlPr>
                                    <a:rPr lang="sr-Latn-BA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b="0" i="1" smtClean="0">
                                      <a:latin typeface="Cambria Math" panose="02040503050406030204" pitchFamily="18" charset="0"/>
                                    </a:rPr>
                                    <m:t>40</m:t>
                                  </m:r>
                                </m:num>
                                <m:den>
                                  <m:r>
                                    <a:rPr lang="sr-Latn-BA" b="0" i="1" smtClean="0">
                                      <a:latin typeface="Cambria Math" panose="02040503050406030204" pitchFamily="18" charset="0"/>
                                    </a:rPr>
                                    <m:t>19</m:t>
                                  </m:r>
                                </m:den>
                              </m:f>
                            </m:e>
                          </m:rad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𝟕𝟓𝟐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8C9070E-A782-4C3D-A23F-CC82C7AA24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221" y="3660907"/>
                <a:ext cx="4267200" cy="2706767"/>
              </a:xfrm>
              <a:prstGeom prst="rect">
                <a:avLst/>
              </a:prstGeom>
              <a:blipFill>
                <a:blip r:embed="rId3"/>
                <a:stretch>
                  <a:fillRect t="-1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89B9489-146D-44B8-A356-EA3C3E3B8BDB}"/>
                  </a:ext>
                </a:extLst>
              </p:cNvPr>
              <p:cNvSpPr txBox="1"/>
              <p:nvPr/>
            </p:nvSpPr>
            <p:spPr>
              <a:xfrm>
                <a:off x="5207069" y="3676488"/>
                <a:ext cx="6673516" cy="2691186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sr-Cyrl-BA" b="1" dirty="0"/>
                  <a:t>На основу ланчаних индекса</a:t>
                </a:r>
                <a:r>
                  <a:rPr lang="sr-Cyrl-BA" dirty="0"/>
                  <a:t>:</a:t>
                </a:r>
              </a:p>
              <a:p>
                <a:endParaRPr lang="sr-Cyrl-BA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sr-Cyrl-BA" b="0" i="1" smtClean="0">
                          <a:latin typeface="Cambria Math" panose="02040503050406030204" pitchFamily="18" charset="0"/>
                        </a:rPr>
                        <m:t>=100</m:t>
                      </m:r>
                      <m:r>
                        <a:rPr lang="sr-Cyrl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𝐺</m:t>
                      </m:r>
                      <m:r>
                        <a:rPr lang="sr-Cyrl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−100</m:t>
                      </m:r>
                    </m:oMath>
                  </m:oMathPara>
                </a14:m>
                <a:endParaRPr lang="sr-Latn-BA" dirty="0"/>
              </a:p>
              <a:p>
                <a:endParaRPr lang="sr-Cyrl-BA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ctrlP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g>
                            <m:e>
                              <m:f>
                                <m:fPr>
                                  <m:ctrlPr>
                                    <a:rPr lang="sr-Latn-BA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sr-Latn-BA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sr-Latn-BA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sr-Latn-BA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sr-Latn-BA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f>
                                <m:f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sr-Latn-BA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sr-Latn-BA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sr-Latn-BA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sr-Latn-BA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sr-Latn-BA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∙∙∙</m:t>
                              </m:r>
                              <m:f>
                                <m:f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sr-Latn-BA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sr-Latn-BA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sr-Latn-BA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sr-Latn-BA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sr-Latn-BA" b="0" i="1" smtClean="0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rad>
                        </m:e>
                      </m:d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sr-Latn-BA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g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1,263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∙1,023∙∙∙1,111</m:t>
                          </m:r>
                        </m:e>
                      </m:rad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=1,09736</m:t>
                      </m:r>
                    </m:oMath>
                  </m:oMathPara>
                </a14:m>
                <a:endParaRPr lang="sr-Latn-BA" dirty="0"/>
              </a:p>
              <a:p>
                <a:endParaRPr lang="sr-Latn-BA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=100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∙1,09736−100=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𝟕𝟑𝟔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89B9489-146D-44B8-A356-EA3C3E3B8B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7069" y="3676488"/>
                <a:ext cx="6673516" cy="2691186"/>
              </a:xfrm>
              <a:prstGeom prst="rect">
                <a:avLst/>
              </a:prstGeom>
              <a:blipFill>
                <a:blip r:embed="rId4"/>
                <a:stretch>
                  <a:fillRect t="-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752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8CD93F-893E-42FE-97FC-3412C36F173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26927" y="840680"/>
                <a:ext cx="10338145" cy="585536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r-Cyrl-BA" sz="2000" b="1" dirty="0"/>
                  <a:t>Г) Колика производња се може очекивати у 1995. години, ако се испољени раст настави?</a:t>
                </a:r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sr-Latn-B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sr-Latn-BA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sr-Latn-BA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𝑔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sr-Latn-BA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  <m:r>
                        <a:rPr lang="sr-Latn-B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sr-Latn-BA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sr-Latn-BA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𝑔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40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9,752</m:t>
                                  </m:r>
                                </m:num>
                                <m:den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𝟒𝟖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sr-Latn-BA" b="1" dirty="0"/>
              </a:p>
              <a:p>
                <a:pPr marL="0" indent="0">
                  <a:buNone/>
                </a:pPr>
                <a:endParaRPr lang="sr-Latn-BA" b="1" dirty="0"/>
              </a:p>
              <a:p>
                <a:pPr marL="0" indent="0">
                  <a:buNone/>
                </a:pPr>
                <a:endParaRPr lang="sr-Latn-BA" b="1" dirty="0"/>
              </a:p>
              <a:p>
                <a:pPr marL="0" indent="0">
                  <a:buNone/>
                </a:pPr>
                <a:r>
                  <a:rPr lang="sr-Cyrl-BA" sz="2000" b="1" dirty="0"/>
                  <a:t>Д) У којој години ће појава достићи ниво од 48 хиљада производа?</a:t>
                </a:r>
                <a:endParaRPr lang="en-US" sz="2000" b="1" dirty="0"/>
              </a:p>
              <a:p>
                <a:pPr marL="0" indent="0">
                  <a:buNone/>
                </a:pPr>
                <a:endParaRPr lang="sr-Latn-BA" b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sr-Latn-BA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sr-Latn-BA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sr-Latn-BA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sr-Latn-BA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sr-Latn-BA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func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sr-Latn-BA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sr-Latn-BA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sr-Latn-BA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sr-Latn-BA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sr-Latn-BA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r-Latn-BA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sr-Latn-BA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𝑔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sr-Latn-BA" b="0" i="1" smtClean="0">
                                          <a:latin typeface="Cambria Math" panose="02040503050406030204" pitchFamily="18" charset="0"/>
                                        </a:rPr>
                                        <m:t>100</m:t>
                                      </m:r>
                                    </m:den>
                                  </m:f>
                                  <m:r>
                                    <a:rPr lang="sr-Latn-BA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</m:func>
                        </m:den>
                      </m:f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sr-Latn-BA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48</m:t>
                              </m:r>
                            </m:e>
                          </m:func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sr-Latn-BA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40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sr-Latn-BA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1,09752</m:t>
                              </m:r>
                            </m:e>
                          </m:func>
                        </m:den>
                      </m:f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=1,96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sr-Latn-BA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8CD93F-893E-42FE-97FC-3412C36F173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26927" y="840680"/>
                <a:ext cx="10338145" cy="5855368"/>
              </a:xfrm>
              <a:blipFill>
                <a:blip r:embed="rId2"/>
                <a:stretch>
                  <a:fillRect l="-590" t="-6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4617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40FA9-1291-4CBC-BA1C-92DF8C4137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893" y="139776"/>
            <a:ext cx="10627151" cy="22452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BA" sz="2000" b="1" dirty="0">
                <a:solidFill>
                  <a:schemeClr val="accent1"/>
                </a:solidFill>
              </a:rPr>
              <a:t>ЗАДАТАК 2:</a:t>
            </a:r>
          </a:p>
          <a:p>
            <a:pPr marL="0" indent="0">
              <a:buNone/>
            </a:pPr>
            <a:r>
              <a:rPr lang="ru-RU" dirty="0"/>
              <a:t>Посматрањем кретања производње у периоду 1990-1995, установили смо просјечан годишњи раст од 6,5%. У 1993. години, производња је достигла ниво од 125.000 јединица мјере. Одредити:</a:t>
            </a:r>
          </a:p>
          <a:p>
            <a:pPr marL="0" indent="0">
              <a:buNone/>
            </a:pPr>
            <a:r>
              <a:rPr lang="ru-RU" dirty="0"/>
              <a:t>	а) остварену производњу у 1998. години, ако је раст производње од 1995. године 2,5 пута већи у 	односу на претходни период,</a:t>
            </a:r>
          </a:p>
          <a:p>
            <a:pPr marL="0" indent="0">
              <a:buNone/>
            </a:pPr>
            <a:r>
              <a:rPr lang="ru-RU" dirty="0"/>
              <a:t>	б) годину у којој ће производња бити 40% већа него у 1995, ако се испољени раст настави.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D19A6C4-DCAC-4F7F-B136-80CD6FBFD298}"/>
                  </a:ext>
                </a:extLst>
              </p:cNvPr>
              <p:cNvSpPr txBox="1"/>
              <p:nvPr/>
            </p:nvSpPr>
            <p:spPr>
              <a:xfrm>
                <a:off x="807561" y="2468196"/>
                <a:ext cx="8458985" cy="17234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sr-Cyrl-BA" dirty="0"/>
                  <a:t>а) 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sr-Cyrl-BA" b="0" i="1" smtClean="0">
                              <a:latin typeface="Cambria Math" panose="02040503050406030204" pitchFamily="18" charset="0"/>
                            </a:rPr>
                            <m:t>95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sr-Cyrl-BA" b="0" i="1" smtClean="0">
                              <a:latin typeface="Cambria Math" panose="02040503050406030204" pitchFamily="18" charset="0"/>
                            </a:rPr>
                            <m:t>93</m:t>
                          </m:r>
                        </m:sub>
                      </m:sSub>
                      <m:r>
                        <a:rPr lang="sr-Latn-B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Cyrl-BA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6,5</m:t>
                                  </m:r>
                                </m:num>
                                <m:den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sr-Cyrl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Cyrl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=125.000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Cyrl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6,5</m:t>
                                  </m:r>
                                </m:num>
                                <m:den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sr-Cyrl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Cyrl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=141.778</m:t>
                      </m:r>
                    </m:oMath>
                  </m:oMathPara>
                </a14:m>
                <a:endParaRPr lang="sr-Cyrl-BA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sr-Cyrl-BA" b="0" i="1" smtClean="0">
                              <a:latin typeface="Cambria Math" panose="02040503050406030204" pitchFamily="18" charset="0"/>
                            </a:rPr>
                            <m:t>98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sr-Cyrl-BA" b="0" i="1" smtClean="0">
                              <a:latin typeface="Cambria Math" panose="02040503050406030204" pitchFamily="18" charset="0"/>
                            </a:rPr>
                            <m:t>95</m:t>
                          </m:r>
                        </m:sub>
                      </m:sSub>
                      <m:r>
                        <a:rPr lang="sr-Latn-B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Cyrl-BA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6,5∙2,5</m:t>
                                  </m:r>
                                </m:num>
                                <m:den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sr-Cyrl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sr-Cyrl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=141.778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Cyrl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6,5∙2,5</m:t>
                                  </m:r>
                                </m:num>
                                <m:den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sr-Cyrl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sr-Cyrl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Cyrl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𝟐𝟐𝟐</m:t>
                      </m:r>
                      <m:r>
                        <a:rPr lang="sr-Cyrl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sr-Cyrl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𝟕𝟑𝟓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D19A6C4-DCAC-4F7F-B136-80CD6FBFD2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561" y="2468196"/>
                <a:ext cx="8458985" cy="1723421"/>
              </a:xfrm>
              <a:prstGeom prst="rect">
                <a:avLst/>
              </a:prstGeom>
              <a:blipFill>
                <a:blip r:embed="rId2"/>
                <a:stretch>
                  <a:fillRect l="-576" t="-2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54A40E6-FACA-4C5C-9F68-87BF0FC0671D}"/>
                  </a:ext>
                </a:extLst>
              </p:cNvPr>
              <p:cNvSpPr txBox="1"/>
              <p:nvPr/>
            </p:nvSpPr>
            <p:spPr>
              <a:xfrm>
                <a:off x="694438" y="4686692"/>
                <a:ext cx="8458985" cy="15316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sr-Cyrl-BA" dirty="0"/>
                  <a:t>б) 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=1,4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sr-Cyrl-BA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sr-Cyrl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1,4∙</m:t>
                      </m:r>
                      <m:r>
                        <a:rPr lang="sr-Cyrl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141.778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=198.489</m:t>
                      </m:r>
                    </m:oMath>
                  </m:oMathPara>
                </a14:m>
                <a:endParaRPr lang="sr-Cyrl-BA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198.489</m:t>
                      </m:r>
                      <m:r>
                        <a:rPr lang="sr-Cyrl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=141.778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Cyrl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6,5</m:t>
                                  </m:r>
                                </m:num>
                                <m:den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p>
                      </m:sSup>
                      <m:r>
                        <a:rPr lang="sr-Cyrl-B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sr-Latn-BA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sr-Latn-BA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r-Latn-BA" b="0" i="1" smtClean="0">
                                      <a:latin typeface="Cambria Math" panose="02040503050406030204" pitchFamily="18" charset="0"/>
                                    </a:rPr>
                                    <m:t>198.489</m:t>
                                  </m:r>
                                </m:e>
                              </m:d>
                            </m:e>
                          </m:func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sr-Latn-BA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sr-Latn-BA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r-Cyrl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141.778</m:t>
                                  </m:r>
                                </m:e>
                              </m:d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sr-Latn-BA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sr-Latn-BA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sr-Latn-BA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6,5</m:t>
                                      </m:r>
                                    </m:num>
                                    <m:den>
                                      <m:r>
                                        <a:rPr lang="sr-Latn-BA" i="1">
                                          <a:latin typeface="Cambria Math" panose="02040503050406030204" pitchFamily="18" charset="0"/>
                                        </a:rPr>
                                        <m:t>100</m:t>
                                      </m:r>
                                    </m:den>
                                  </m:f>
                                  <m: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</m:func>
                        </m:den>
                      </m:f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𝟑𝟒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54A40E6-FACA-4C5C-9F68-87BF0FC067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438" y="4686692"/>
                <a:ext cx="8458985" cy="1531638"/>
              </a:xfrm>
              <a:prstGeom prst="rect">
                <a:avLst/>
              </a:prstGeom>
              <a:blipFill>
                <a:blip r:embed="rId3"/>
                <a:stretch>
                  <a:fillRect l="-648" t="-23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4251304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1337</TotalTime>
  <Words>1410</Words>
  <Application>Microsoft Macintosh PowerPoint</Application>
  <PresentationFormat>Widescreen</PresentationFormat>
  <Paragraphs>346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Cambria Math</vt:lpstr>
      <vt:lpstr>Corbel</vt:lpstr>
      <vt:lpstr>Corbel (Body)</vt:lpstr>
      <vt:lpstr>Gill Sans</vt:lpstr>
      <vt:lpstr>Gill Sans MT</vt:lpstr>
      <vt:lpstr>Parcel</vt:lpstr>
      <vt:lpstr>ИНДЕКСНИ БРОЈЕВИ</vt:lpstr>
      <vt:lpstr>PowerPoint Presentation</vt:lpstr>
      <vt:lpstr>PowerPoint Presentation</vt:lpstr>
      <vt:lpstr>PowerPoint Presentation</vt:lpstr>
      <vt:lpstr>ТРАНСФОРМАЦИЈЕ ИНДЕКСА</vt:lpstr>
      <vt:lpstr>PowerPoint Presentation</vt:lpstr>
      <vt:lpstr>ПРОСЈЕЧНА ГОДИШЊА СТОПА РАСТА (r_g)</vt:lpstr>
      <vt:lpstr>PowerPoint Presentation</vt:lpstr>
      <vt:lpstr>PowerPoint Presentation</vt:lpstr>
      <vt:lpstr>ГРУПНИ (АГРЕГАТНИ) ИНДЕКСИ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ХВАЛА НА ПАЖЊИ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ИНДЕКСНИ БРОЈЕВИ</dc:title>
  <dc:creator>Marić, Milica</dc:creator>
  <cp:lastModifiedBy>Milica Maric</cp:lastModifiedBy>
  <cp:revision>73</cp:revision>
  <dcterms:created xsi:type="dcterms:W3CDTF">2022-05-12T12:17:18Z</dcterms:created>
  <dcterms:modified xsi:type="dcterms:W3CDTF">2024-05-26T19:06:27Z</dcterms:modified>
</cp:coreProperties>
</file>