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0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4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0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8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5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21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1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80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92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8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9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056C700-C7BD-4FAC-907F-64899F000739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056C700-C7BD-4FAC-907F-64899F000739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7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577EB-A94F-43C8-896A-9C107CF0CE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POTROŠAČKI KREDIT I SLOŽENI KAMATNI RAČUN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8A0A54-56D0-4541-8538-EF81E818D7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BA" dirty="0"/>
              <a:t>Vježbe 5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6309E02-A377-4684-8753-CEBFE06D6B63}"/>
              </a:ext>
            </a:extLst>
          </p:cNvPr>
          <p:cNvSpPr txBox="1">
            <a:spLocks/>
          </p:cNvSpPr>
          <p:nvPr/>
        </p:nvSpPr>
        <p:spPr>
          <a:xfrm>
            <a:off x="1600200" y="2386744"/>
            <a:ext cx="8991600" cy="16459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1158146-0807-4182-80D7-08D5AAC7A9F8}"/>
              </a:ext>
            </a:extLst>
          </p:cNvPr>
          <p:cNvSpPr txBox="1">
            <a:spLocks/>
          </p:cNvSpPr>
          <p:nvPr/>
        </p:nvSpPr>
        <p:spPr>
          <a:xfrm>
            <a:off x="2695194" y="5399859"/>
            <a:ext cx="6801612" cy="7850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dirty="0"/>
              <a:t>Milica Marić, ma</a:t>
            </a:r>
          </a:p>
          <a:p>
            <a:r>
              <a:rPr lang="sr-Latn-BA" dirty="0"/>
              <a:t>milica.maric@ef.unibl.org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070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F12E0-DCBF-40DA-9B54-286409A99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022" y="294464"/>
            <a:ext cx="10350631" cy="716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Koja je nominalna kamatna stopa uz mjesečno kapitalisanje ekvivalentna nominalnoj kamatnoj stopi od 12% (d) uz četvoromjesečno kapitalisanje?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C002A3-D31C-433A-B05B-6AD725251B5F}"/>
                  </a:ext>
                </a:extLst>
              </p:cNvPr>
              <p:cNvSpPr txBox="1"/>
              <p:nvPr/>
            </p:nvSpPr>
            <p:spPr>
              <a:xfrm>
                <a:off x="3048786" y="1266039"/>
                <a:ext cx="6094428" cy="8629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Latn-BA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1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sr-Latn-BA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sr-Latn-BA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BA" sz="1800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sr-Latn-BA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sr-Latn-BA" sz="1800" b="0" i="1" smtClean="0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BA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sr-Latn-BA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sr-Latn-BA" sz="180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sr-Latn-BA" sz="1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sr-Latn-BA" sz="18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sz="18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sr-Latn-BA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𝟖𝟐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C002A3-D31C-433A-B05B-6AD725251B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786" y="1266039"/>
                <a:ext cx="6094428" cy="8629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94F12E0-DCBF-40DA-9B54-286409A993C0}"/>
              </a:ext>
            </a:extLst>
          </p:cNvPr>
          <p:cNvSpPr txBox="1">
            <a:spLocks/>
          </p:cNvSpPr>
          <p:nvPr/>
        </p:nvSpPr>
        <p:spPr>
          <a:xfrm>
            <a:off x="641022" y="2445653"/>
            <a:ext cx="10350631" cy="1686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r-Latn-BA" sz="2000" b="1" dirty="0"/>
              <a:t>Primjer</a:t>
            </a:r>
            <a:r>
              <a:rPr lang="en-US" sz="2000" b="1" dirty="0"/>
              <a:t>: </a:t>
            </a:r>
            <a:r>
              <a:rPr lang="en-US" sz="2000" dirty="0" err="1"/>
              <a:t>Kolika</a:t>
            </a:r>
            <a:r>
              <a:rPr lang="en-US" sz="2000" dirty="0"/>
              <a:t> </a:t>
            </a:r>
            <a:r>
              <a:rPr lang="en-US" sz="2000" dirty="0" err="1"/>
              <a:t>će</a:t>
            </a:r>
            <a:r>
              <a:rPr lang="en-US" sz="2000" dirty="0"/>
              <a:t> </a:t>
            </a:r>
            <a:r>
              <a:rPr lang="en-US" sz="2000" dirty="0" err="1"/>
              <a:t>biti</a:t>
            </a:r>
            <a:r>
              <a:rPr lang="en-US" sz="2000" dirty="0"/>
              <a:t> </a:t>
            </a:r>
            <a:r>
              <a:rPr lang="en-US" sz="2000" dirty="0" err="1"/>
              <a:t>vrijednost</a:t>
            </a:r>
            <a:r>
              <a:rPr lang="en-US" sz="2000" dirty="0"/>
              <a:t> </a:t>
            </a:r>
            <a:r>
              <a:rPr lang="en-US" sz="2000" dirty="0" err="1"/>
              <a:t>uloga</a:t>
            </a:r>
            <a:r>
              <a:rPr lang="en-US" sz="2000" dirty="0"/>
              <a:t> od 100.000 KM </a:t>
            </a:r>
            <a:r>
              <a:rPr lang="en-US" sz="2000" dirty="0" err="1"/>
              <a:t>nakon</a:t>
            </a:r>
            <a:r>
              <a:rPr lang="en-US" sz="2000" dirty="0"/>
              <a:t> 4 </a:t>
            </a:r>
            <a:r>
              <a:rPr lang="en-US" sz="2000" dirty="0" err="1"/>
              <a:t>godine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5 </a:t>
            </a:r>
            <a:r>
              <a:rPr lang="en-US" sz="2000" dirty="0" err="1"/>
              <a:t>mjeseci</a:t>
            </a:r>
            <a:r>
              <a:rPr lang="en-US" sz="2000" dirty="0"/>
              <a:t>, </a:t>
            </a:r>
            <a:r>
              <a:rPr lang="en-US" sz="2000" dirty="0" err="1"/>
              <a:t>ako</a:t>
            </a:r>
            <a:r>
              <a:rPr lang="en-US" sz="2000" dirty="0"/>
              <a:t> se </a:t>
            </a:r>
            <a:r>
              <a:rPr lang="en-US" sz="2000" dirty="0" err="1"/>
              <a:t>kamata</a:t>
            </a:r>
            <a:r>
              <a:rPr lang="en-US" sz="2000" dirty="0"/>
              <a:t> </a:t>
            </a:r>
            <a:r>
              <a:rPr lang="en-US" sz="2000" dirty="0" err="1"/>
              <a:t>obračunava</a:t>
            </a:r>
            <a:r>
              <a:rPr lang="en-US" sz="2000" dirty="0"/>
              <a:t> </a:t>
            </a:r>
            <a:r>
              <a:rPr lang="en-US" sz="2000" dirty="0" err="1"/>
              <a:t>godišnje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US" sz="2000" dirty="0" err="1"/>
              <a:t>stopi</a:t>
            </a:r>
            <a:r>
              <a:rPr lang="en-US" sz="2000" dirty="0"/>
              <a:t> od 4% (d). </a:t>
            </a:r>
            <a:r>
              <a:rPr lang="en-US" sz="2000" dirty="0" err="1"/>
              <a:t>Raditi</a:t>
            </a:r>
            <a:r>
              <a:rPr lang="en-US" sz="2000" dirty="0"/>
              <a:t>: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en-US" sz="2000" dirty="0" err="1"/>
              <a:t>primjenom</a:t>
            </a:r>
            <a:r>
              <a:rPr lang="en-US" sz="2000" dirty="0"/>
              <a:t> </a:t>
            </a:r>
            <a:r>
              <a:rPr lang="en-US" sz="2000" dirty="0" err="1"/>
              <a:t>konformne</a:t>
            </a:r>
            <a:r>
              <a:rPr lang="en-US" sz="2000" dirty="0"/>
              <a:t> </a:t>
            </a:r>
            <a:r>
              <a:rPr lang="en-US" sz="2000" dirty="0" err="1"/>
              <a:t>kamatne</a:t>
            </a:r>
            <a:r>
              <a:rPr lang="en-US" sz="2000" dirty="0"/>
              <a:t> stope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nepun</a:t>
            </a:r>
            <a:r>
              <a:rPr lang="en-US" sz="2000" dirty="0"/>
              <a:t> </a:t>
            </a:r>
            <a:r>
              <a:rPr lang="en-US" sz="2000" dirty="0" err="1"/>
              <a:t>obračunski</a:t>
            </a:r>
            <a:r>
              <a:rPr lang="en-US" sz="2000" dirty="0"/>
              <a:t> period;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en-US" sz="2000" dirty="0" err="1"/>
              <a:t>primjenom</a:t>
            </a:r>
            <a:r>
              <a:rPr lang="en-US" sz="2000" dirty="0"/>
              <a:t> </a:t>
            </a:r>
            <a:r>
              <a:rPr lang="en-US" sz="2000" dirty="0" err="1"/>
              <a:t>relativne</a:t>
            </a:r>
            <a:r>
              <a:rPr lang="en-US" sz="2000" dirty="0"/>
              <a:t> </a:t>
            </a:r>
            <a:r>
              <a:rPr lang="en-US" sz="2000" dirty="0" err="1"/>
              <a:t>kamatne</a:t>
            </a:r>
            <a:r>
              <a:rPr lang="en-US" sz="2000" dirty="0"/>
              <a:t> stope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nepun</a:t>
            </a:r>
            <a:r>
              <a:rPr lang="en-US" sz="2000" dirty="0"/>
              <a:t> </a:t>
            </a:r>
            <a:r>
              <a:rPr lang="en-US" sz="2000" dirty="0" err="1"/>
              <a:t>obračunski</a:t>
            </a:r>
            <a:r>
              <a:rPr lang="en-US" sz="2000" dirty="0"/>
              <a:t> period.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52700" y="4846587"/>
                <a:ext cx="7086600" cy="1441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15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4+5/12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=100.000</m:t>
                    </m:r>
                    <m:r>
                      <a:rPr lang="en-1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15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1,04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1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15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15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ctrlPr>
                                  <a:rPr lang="en-15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g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1,04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𝟏𝟏𝟖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𝟗𝟏𝟑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𝟑𝟒</m:t>
                    </m:r>
                  </m:oMath>
                </a14:m>
                <a:endParaRPr lang="en-US" b="1" dirty="0"/>
              </a:p>
              <a:p>
                <a:pPr marL="342900" indent="-342900">
                  <a:buAutoNum type="alphaLcParenR"/>
                </a:pPr>
                <a:endParaRPr lang="en-US" b="1" dirty="0"/>
              </a:p>
              <a:p>
                <a:pPr marL="342900" indent="-342900">
                  <a:buFontTx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1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4+5/12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=100.000</m:t>
                    </m:r>
                    <m:r>
                      <a:rPr lang="en-15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1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1,04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15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15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1+0,04</m:t>
                        </m:r>
                        <m:r>
                          <a:rPr lang="en-15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en-15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𝟏𝟏𝟖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𝟗𝟑𝟓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𝟔𝟐</m:t>
                    </m:r>
                  </m:oMath>
                </a14:m>
                <a:endParaRPr lang="en-US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700" y="4846587"/>
                <a:ext cx="7086600" cy="1441100"/>
              </a:xfrm>
              <a:prstGeom prst="rect">
                <a:avLst/>
              </a:prstGeom>
              <a:blipFill>
                <a:blip r:embed="rId3"/>
                <a:stretch>
                  <a:fillRect l="-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317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70EFDA8-1EEB-4DEF-B866-241D6528C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084" y="439616"/>
            <a:ext cx="11016762" cy="1389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/>
              <a:t>Primjer</a:t>
            </a:r>
            <a:r>
              <a:rPr lang="en-US" sz="2000" b="1" dirty="0"/>
              <a:t>: </a:t>
            </a:r>
            <a:r>
              <a:rPr lang="en-US" sz="2000" dirty="0" err="1"/>
              <a:t>Odobren</a:t>
            </a:r>
            <a:r>
              <a:rPr lang="en-US" sz="2000" dirty="0"/>
              <a:t> je </a:t>
            </a:r>
            <a:r>
              <a:rPr lang="en-US" sz="2000" dirty="0" err="1"/>
              <a:t>potrošački</a:t>
            </a:r>
            <a:r>
              <a:rPr lang="en-US" sz="2000" dirty="0"/>
              <a:t> </a:t>
            </a:r>
            <a:r>
              <a:rPr lang="en-US" sz="2000" dirty="0" err="1"/>
              <a:t>kredit</a:t>
            </a:r>
            <a:r>
              <a:rPr lang="en-US" sz="2000" dirty="0"/>
              <a:t> u </a:t>
            </a:r>
            <a:r>
              <a:rPr lang="en-US" sz="2000" dirty="0" err="1"/>
              <a:t>iznosu</a:t>
            </a:r>
            <a:r>
              <a:rPr lang="en-US" sz="2000" dirty="0"/>
              <a:t> od 16.000 KM,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učešće</a:t>
            </a:r>
            <a:r>
              <a:rPr lang="en-US" sz="2000" dirty="0"/>
              <a:t> u </a:t>
            </a:r>
            <a:r>
              <a:rPr lang="en-US" sz="2000" dirty="0" err="1"/>
              <a:t>gotovu</a:t>
            </a:r>
            <a:r>
              <a:rPr lang="en-US" sz="2000" dirty="0"/>
              <a:t> od 30%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kamatnu</a:t>
            </a:r>
            <a:r>
              <a:rPr lang="en-US" sz="2000" dirty="0"/>
              <a:t> </a:t>
            </a:r>
            <a:r>
              <a:rPr lang="en-US" sz="2000" dirty="0" err="1"/>
              <a:t>stopu</a:t>
            </a:r>
            <a:r>
              <a:rPr lang="en-US" sz="2000" dirty="0"/>
              <a:t> od 8%. </a:t>
            </a:r>
            <a:r>
              <a:rPr lang="en-US" sz="2000" dirty="0" err="1"/>
              <a:t>Kredit</a:t>
            </a:r>
            <a:r>
              <a:rPr lang="en-US" sz="2000" dirty="0"/>
              <a:t> se </a:t>
            </a:r>
            <a:r>
              <a:rPr lang="en-US" sz="2000" dirty="0" err="1"/>
              <a:t>otplaćuje</a:t>
            </a:r>
            <a:r>
              <a:rPr lang="en-US" sz="2000" dirty="0"/>
              <a:t> u 8 </a:t>
            </a:r>
            <a:r>
              <a:rPr lang="en-US" sz="2000" dirty="0" err="1"/>
              <a:t>jednakih</a:t>
            </a:r>
            <a:r>
              <a:rPr lang="en-US" sz="2000" dirty="0"/>
              <a:t> </a:t>
            </a:r>
            <a:r>
              <a:rPr lang="en-US" sz="2000" dirty="0" err="1"/>
              <a:t>dekurzivnih</a:t>
            </a:r>
            <a:r>
              <a:rPr lang="en-US" sz="2000" dirty="0"/>
              <a:t> rata. </a:t>
            </a:r>
            <a:r>
              <a:rPr lang="en-US" sz="2000" dirty="0" err="1"/>
              <a:t>Dužnik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dospijeća</a:t>
            </a:r>
            <a:r>
              <a:rPr lang="en-US" sz="2000" dirty="0"/>
              <a:t> </a:t>
            </a:r>
            <a:r>
              <a:rPr lang="en-US" sz="2000" dirty="0" err="1"/>
              <a:t>šeste</a:t>
            </a:r>
            <a:r>
              <a:rPr lang="en-US" sz="2000" dirty="0"/>
              <a:t> rate </a:t>
            </a:r>
            <a:r>
              <a:rPr lang="en-US" sz="2000" dirty="0" err="1"/>
              <a:t>želi</a:t>
            </a:r>
            <a:r>
              <a:rPr lang="en-US" sz="2000" dirty="0"/>
              <a:t> da u </a:t>
            </a:r>
            <a:r>
              <a:rPr lang="en-US" sz="2000" dirty="0" err="1"/>
              <a:t>potpunosti</a:t>
            </a:r>
            <a:r>
              <a:rPr lang="en-US" sz="2000" dirty="0"/>
              <a:t> </a:t>
            </a:r>
            <a:r>
              <a:rPr lang="en-US" sz="2000" dirty="0" err="1"/>
              <a:t>zatvori</a:t>
            </a:r>
            <a:r>
              <a:rPr lang="en-US" sz="2000" dirty="0"/>
              <a:t> </a:t>
            </a:r>
            <a:r>
              <a:rPr lang="en-US" sz="2000" dirty="0" err="1"/>
              <a:t>kredit</a:t>
            </a:r>
            <a:r>
              <a:rPr lang="en-US" sz="2000" dirty="0"/>
              <a:t>. </a:t>
            </a:r>
            <a:r>
              <a:rPr lang="en-US" sz="2000" dirty="0" err="1"/>
              <a:t>Koliko</a:t>
            </a:r>
            <a:r>
              <a:rPr lang="en-US" sz="2000" dirty="0"/>
              <a:t> </a:t>
            </a:r>
            <a:r>
              <a:rPr lang="en-US" sz="2000" dirty="0" err="1"/>
              <a:t>dužnik</a:t>
            </a:r>
            <a:r>
              <a:rPr lang="en-US" sz="2000" dirty="0"/>
              <a:t> </a:t>
            </a:r>
            <a:r>
              <a:rPr lang="en-US" sz="2000" dirty="0" err="1"/>
              <a:t>treba</a:t>
            </a:r>
            <a:r>
              <a:rPr lang="en-US" sz="2000" dirty="0"/>
              <a:t> da </a:t>
            </a:r>
            <a:r>
              <a:rPr lang="en-US" sz="2000" dirty="0" err="1"/>
              <a:t>plati</a:t>
            </a:r>
            <a:r>
              <a:rPr lang="en-US" sz="2000" dirty="0"/>
              <a:t> </a:t>
            </a:r>
            <a:r>
              <a:rPr lang="en-US" sz="2000" dirty="0" err="1"/>
              <a:t>povjeriocu</a:t>
            </a:r>
            <a:r>
              <a:rPr lang="en-US" sz="2000" dirty="0"/>
              <a:t> tog dana?</a:t>
            </a: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32C19F4-DA29-46F2-9F3E-3E25F7B84161}"/>
                  </a:ext>
                </a:extLst>
              </p:cNvPr>
              <p:cNvSpPr txBox="1"/>
              <p:nvPr/>
            </p:nvSpPr>
            <p:spPr>
              <a:xfrm>
                <a:off x="589084" y="1899139"/>
                <a:ext cx="10585939" cy="4578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=0,7∙16.000=11.200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=0,08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11.200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=1.400</m:t>
                      </m:r>
                    </m:oMath>
                  </m:oMathPara>
                </a14:m>
                <a:endParaRPr lang="en-US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1.200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0,08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=336</m:t>
                      </m:r>
                    </m:oMath>
                  </m:oMathPara>
                </a14:m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=1400+</m:t>
                      </m:r>
                      <m:f>
                        <m:fPr>
                          <m:ctrlPr>
                            <a:rPr lang="en-1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336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=1.442</m:t>
                      </m:r>
                    </m:oMath>
                  </m:oMathPara>
                </a14:m>
                <a:endParaRPr lang="en-US" dirty="0"/>
              </a:p>
              <a:p>
                <a:pPr algn="ctr"/>
                <a:endParaRPr lang="en-US" dirty="0"/>
              </a:p>
              <a:p>
                <a:r>
                  <a:rPr lang="en-US" dirty="0"/>
                  <a:t>    </a:t>
                </a:r>
                <a:r>
                  <a:rPr lang="en-US" dirty="0" err="1"/>
                  <a:t>Ukupno</a:t>
                </a:r>
                <a:r>
                  <a:rPr lang="en-US" dirty="0"/>
                  <a:t> </a:t>
                </a:r>
                <a:r>
                  <a:rPr lang="en-US" dirty="0" err="1"/>
                  <a:t>zaduženje</a:t>
                </a:r>
                <a:r>
                  <a:rPr lang="en-US" dirty="0"/>
                  <a:t> (m*a)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dirty="0" err="1"/>
                  <a:t>plaćene</a:t>
                </a:r>
                <a:r>
                  <a:rPr lang="en-US" dirty="0"/>
                  <a:t> rate ((n-1)*a)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dirty="0" err="1"/>
                  <a:t>kamata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bonifikaciju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15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  <m:e>
                        <m:sSub>
                          <m:sSubPr>
                            <m:ctrlPr>
                              <a:rPr lang="en-1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=  </a:t>
                </a:r>
                <a:r>
                  <a:rPr lang="en-US" dirty="0" err="1"/>
                  <a:t>Iznos</a:t>
                </a:r>
                <a:r>
                  <a:rPr lang="en-US" dirty="0"/>
                  <a:t> </a:t>
                </a:r>
                <a:r>
                  <a:rPr lang="en-US" dirty="0" err="1"/>
                  <a:t>koji</a:t>
                </a:r>
                <a:r>
                  <a:rPr lang="en-US" dirty="0"/>
                  <a:t> se </a:t>
                </a:r>
                <a:r>
                  <a:rPr lang="en-US" dirty="0" err="1"/>
                  <a:t>plaća</a:t>
                </a:r>
                <a:r>
                  <a:rPr lang="en-US" dirty="0"/>
                  <a:t> u </a:t>
                </a:r>
                <a:r>
                  <a:rPr lang="en-US" dirty="0" err="1"/>
                  <a:t>trenutku</a:t>
                </a:r>
                <a:r>
                  <a:rPr lang="en-US" dirty="0"/>
                  <a:t> </a:t>
                </a:r>
                <a:r>
                  <a:rPr lang="en-US" dirty="0" err="1"/>
                  <a:t>likvidacije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32C19F4-DA29-46F2-9F3E-3E25F7B84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084" y="1899139"/>
                <a:ext cx="10585939" cy="4578176"/>
              </a:xfrm>
              <a:prstGeom prst="rect">
                <a:avLst/>
              </a:prstGeom>
              <a:blipFill>
                <a:blip r:embed="rId2"/>
                <a:stretch>
                  <a:fillRect l="-518" b="-2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535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35C4A1A-850B-478D-9711-D4C3473B1A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008" y="1213338"/>
                <a:ext cx="10533184" cy="364001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15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=6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sSub>
                            <m:sSubPr>
                              <m:ctrlPr>
                                <a:rPr lang="en-15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1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1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+1)∙(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1400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0,08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+1)∙(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=28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Ukupno</a:t>
                </a:r>
                <a:r>
                  <a:rPr lang="en-US" dirty="0"/>
                  <a:t> </a:t>
                </a:r>
                <a:r>
                  <a:rPr lang="en-US" dirty="0" err="1"/>
                  <a:t>zaduženje</a:t>
                </a:r>
                <a:r>
                  <a:rPr lang="en-US" dirty="0"/>
                  <a:t> (m*a)			8*1442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dirty="0" err="1"/>
                  <a:t>plaćene</a:t>
                </a:r>
                <a:r>
                  <a:rPr lang="en-US" dirty="0"/>
                  <a:t> rate ((n-1)*a)		       - (6-1)*1442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dirty="0" err="1"/>
                  <a:t>kamata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bonifikaciju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15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=6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  <m:e>
                        <m:sSub>
                          <m:sSubPr>
                            <m:ctrlPr>
                              <a:rPr lang="en-1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) 		-     28</a:t>
                </a:r>
              </a:p>
              <a:p>
                <a:pPr marL="0" indent="0">
                  <a:buNone/>
                </a:pPr>
                <a:r>
                  <a:rPr lang="en-US" b="1" dirty="0"/>
                  <a:t>= </a:t>
                </a:r>
                <a:r>
                  <a:rPr lang="en-US" b="1" dirty="0" err="1"/>
                  <a:t>Iznos</a:t>
                </a:r>
                <a:r>
                  <a:rPr lang="en-US" b="1" dirty="0"/>
                  <a:t> koji se </a:t>
                </a:r>
                <a:r>
                  <a:rPr lang="en-US" b="1" dirty="0" err="1"/>
                  <a:t>plaća</a:t>
                </a:r>
                <a:r>
                  <a:rPr lang="en-US" b="1" dirty="0"/>
                  <a:t> u </a:t>
                </a:r>
                <a:r>
                  <a:rPr lang="en-US" b="1" dirty="0" err="1"/>
                  <a:t>trenutku</a:t>
                </a:r>
                <a:r>
                  <a:rPr lang="en-US" b="1" dirty="0"/>
                  <a:t> </a:t>
                </a:r>
                <a:r>
                  <a:rPr lang="en-US" b="1" dirty="0" err="1"/>
                  <a:t>likvidacije</a:t>
                </a:r>
                <a:r>
                  <a:rPr lang="en-US" b="1" dirty="0"/>
                  <a:t>	  4.298</a:t>
                </a:r>
                <a:r>
                  <a:rPr lang="sr-Latn-BA" b="1" dirty="0"/>
                  <a:t> KM</a:t>
                </a:r>
                <a:endParaRPr lang="en-US" b="1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35C4A1A-850B-478D-9711-D4C3473B1A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008" y="1213338"/>
                <a:ext cx="10533184" cy="3640016"/>
              </a:xfrm>
              <a:blipFill>
                <a:blip r:embed="rId2"/>
                <a:stretch>
                  <a:fillRect l="-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236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ED689-B1FE-45F3-B5E5-AA0CE0E84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42" y="150830"/>
            <a:ext cx="10680569" cy="1225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Potrošački kredit u iznosu od 18.000 KM je odobren na 12 mjeseci. Kredit se otplaćuje jednakim mjesečnim ratama. Izračunati iznos mjesečne rate, ako je kamatna stopa u prvih 7 mjeseci bila 9%, a nadalje 10%.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13A5882-76A9-4450-A76F-164891701D34}"/>
                  </a:ext>
                </a:extLst>
              </p:cNvPr>
              <p:cNvSpPr txBox="1"/>
              <p:nvPr/>
            </p:nvSpPr>
            <p:spPr>
              <a:xfrm>
                <a:off x="612742" y="1187778"/>
                <a:ext cx="10341204" cy="5948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=18.000</m:t>
                      </m:r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=7,  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=0,09</m:t>
                      </m:r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=5,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=0,1</m:t>
                      </m:r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18.000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5+7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=1.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sr-Latn-BA" sz="2000" b="0" dirty="0"/>
              </a:p>
              <a:p>
                <a:endParaRPr lang="sr-Latn-BA" sz="2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150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sr-Latn-BA" sz="2000" b="0" dirty="0"/>
              </a:p>
              <a:p>
                <a:endParaRPr lang="sr-Latn-BA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150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{"/>
                          <m:endChr m:val="}"/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  <m:f>
                                <m:f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sr-Latn-BA" sz="2000" b="0" dirty="0"/>
              </a:p>
              <a:p>
                <a:endParaRPr lang="en-US" sz="2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150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=1.500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{"/>
                          <m:endChr m:val="}"/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0,09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0,1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f>
                                <m:f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𝟖𝟗𝟔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sr-Latn-BA" sz="2000" b="1" dirty="0"/>
              </a:p>
              <a:p>
                <a:endParaRPr lang="sr-Latn-BA" sz="20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sr-Latn-BA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sr-Latn-BA" sz="20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sz="200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=1.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500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150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896,25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𝟓𝟕𝟒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𝟔𝟗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13A5882-76A9-4450-A76F-164891701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742" y="1187778"/>
                <a:ext cx="10341204" cy="59483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444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FB2A50-1F44-42DD-B955-DDF96D2DB21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1913" y="490193"/>
                <a:ext cx="11500701" cy="618398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b="1" dirty="0"/>
                  <a:t>Izvođenje formule: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150" sz="18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</m:nary>
                    <m:r>
                      <a:rPr lang="en-US" sz="18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1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18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1800" b="1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sr-Latn-BA" sz="1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sr-Latn-BA" sz="1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BA" sz="1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r-Latn-BA" sz="1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n-US" sz="18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sr-Latn-BA" sz="1800" b="1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sr-Latn-BA" sz="1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r>
                          <a:rPr lang="sr-Latn-BA" sz="1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r-Latn-BA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sr-Latn-BA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18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lang="sr-Latn-BA" sz="1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r>
                          <a:rPr lang="sr-Latn-BA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sr-Latn-BA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sr-Latn-BA" sz="18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1800" b="1" i="1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sr-Latn-BA" sz="18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sr-Latn-BA" sz="18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sr-Latn-BA" sz="1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sSub>
                          <m:sSubPr>
                            <m:ctrlPr>
                              <a:rPr lang="en-US" sz="18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sr-Latn-BA" sz="1800" b="1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sr-Latn-BA" sz="1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r>
                          <a:rPr lang="sr-Latn-BA" sz="18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1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r-Latn-BA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sr-Latn-BA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sr-Latn-BA" sz="1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18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lang="sr-Latn-BA" sz="1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r>
                          <a:rPr lang="sr-Latn-BA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sr-Latn-BA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18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sr-Latn-BA" sz="1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sr-Latn-BA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sz="1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18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sr-Latn-BA" sz="1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sr-Latn-BA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r-Latn-BA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sr-Latn-BA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sr-Latn-BA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18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lang="sr-Latn-BA" sz="1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r>
                          <a:rPr lang="sr-Latn-BA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sr-Latn-BA" b="1" dirty="0"/>
                  <a:t> </a:t>
                </a:r>
              </a:p>
              <a:p>
                <a:pPr marL="0" indent="0">
                  <a:buNone/>
                </a:pPr>
                <a:r>
                  <a:rPr lang="sr-Latn-BA" dirty="0"/>
                  <a:t>Otplata kredita se vrši u dvije serije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1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sr-Latn-BA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r-Latn-BA" dirty="0"/>
                  <a:t> (gdje imamo otplatu glavnice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r-Latn-BA" dirty="0"/>
                  <a:t> i kamatnu stopu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r-Latn-BA" dirty="0"/>
                  <a:t>) 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Latn-BA" dirty="0"/>
                  <a:t> (gdje imamo otplatu glavnice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Latn-BA" dirty="0"/>
                  <a:t> i kamatnu stopu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Latn-BA" dirty="0"/>
                  <a:t>), pri čemu je </a:t>
                </a:r>
                <a14:m>
                  <m:oMath xmlns:m="http://schemas.openxmlformats.org/officeDocument/2006/math">
                    <m:r>
                      <a:rPr lang="sr-Latn-BA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BA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Latn-BA" dirty="0"/>
                  <a:t>  </a:t>
                </a:r>
              </a:p>
              <a:p>
                <a:pPr marL="0" indent="0">
                  <a:buNone/>
                </a:pPr>
                <a:r>
                  <a:rPr lang="sr-Latn-BA" dirty="0"/>
                  <a:t>Ukupnu kamatu dobijamo po formuli: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15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sr-Latn-BA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r-Latn-BA" sz="2000" dirty="0"/>
                  <a:t>	</a:t>
                </a:r>
                <a14:m>
                  <m:oMath xmlns:m="http://schemas.openxmlformats.org/officeDocument/2006/math">
                    <m:r>
                      <a:rPr lang="sr-Latn-BA" sz="2000" b="0" i="0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…+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sr-Latn-BA" sz="2000" dirty="0"/>
              </a:p>
              <a:p>
                <a:pPr marL="0" indent="0">
                  <a:buNone/>
                </a:pPr>
                <a:r>
                  <a:rPr lang="sr-Latn-BA" dirty="0"/>
                  <a:t>(U prvom mjesecu kamatu obračunavamo na ukupan ostatak duga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BA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Latn-BA" dirty="0"/>
                  <a:t>, u drugom smanjujemo ostatak duga za jednu otplatu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r-Latn-BA" dirty="0"/>
                  <a:t>, pa imamo ostatak duga od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sr-Latn-BA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BA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Latn-BA" dirty="0"/>
                  <a:t> itd. Na početku otplata druge serije nam je ostatak duga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Latn-BA" dirty="0"/>
                  <a:t>, da bi na kraju bio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BA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15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+…+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−1)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+…+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15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+1)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FB2A50-1F44-42DD-B955-DDF96D2DB2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1913" y="490193"/>
                <a:ext cx="11500701" cy="6183983"/>
              </a:xfrm>
              <a:blipFill>
                <a:blip r:embed="rId2"/>
                <a:stretch>
                  <a:fillRect l="-477" t="-5911" r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9674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28BA7-882F-4733-9D9B-508FD242A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59" y="197964"/>
            <a:ext cx="10991653" cy="12254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 </a:t>
            </a:r>
            <a:r>
              <a:rPr lang="sr-Latn-BA" sz="2000" dirty="0"/>
              <a:t>Nominalni iznos potrošačkog kredita je 12.750 KM. Kredit je odobren na 18 mjeseci i otplaćuje se mjesečnim ratama, s tim da su otplate glavnice u toku prvih 10 mjeseci veće od otplata u toku posljednjih 8 mjeseci za 20%. Izračunati iznos mjesečnih rata, ako je kamatna stopa 6%. </a:t>
            </a: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D21CE09-BBFB-491B-AC07-37FD535EC16D}"/>
                  </a:ext>
                </a:extLst>
              </p:cNvPr>
              <p:cNvSpPr txBox="1"/>
              <p:nvPr/>
            </p:nvSpPr>
            <p:spPr>
              <a:xfrm>
                <a:off x="565608" y="1423448"/>
                <a:ext cx="10869104" cy="5285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=12.750</m:t>
                      </m:r>
                    </m:oMath>
                  </m:oMathPara>
                </a14:m>
                <a:endParaRPr lang="sr-Latn-BA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=10,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sr-Latn-BA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=0,06</m:t>
                      </m:r>
                    </m:oMath>
                  </m:oMathPara>
                </a14:m>
                <a:endParaRPr lang="sr-Latn-BA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=1,2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r-Latn-BA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r-Latn-BA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1,2</m:t>
                          </m:r>
                        </m:den>
                      </m:f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=765; 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=637,5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15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15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765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0,06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637,5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0,06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637,5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0,06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=325,53</m:t>
                      </m:r>
                    </m:oMath>
                  </m:oMathPara>
                </a14:m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15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nary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=765+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325,53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𝟕𝟖𝟑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𝟎𝟗</m:t>
                      </m:r>
                    </m:oMath>
                  </m:oMathPara>
                </a14:m>
                <a:endParaRPr lang="sr-Latn-BA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15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nary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=637,5+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325,53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𝟔𝟓𝟓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𝟓𝟗</m:t>
                      </m:r>
                    </m:oMath>
                  </m:oMathPara>
                </a14:m>
                <a:endParaRPr lang="sr-Latn-BA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D21CE09-BBFB-491B-AC07-37FD535EC1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08" y="1423448"/>
                <a:ext cx="10869104" cy="52857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2951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3DD3D2-74B0-43D9-9F37-FF896AFEC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/>
              <a:t>SLOŽENI KAMATNI RAČUN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140979EC-5210-44A4-AB2A-66BE238CF6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534349"/>
                <a:ext cx="7729728" cy="3941865"/>
              </a:xfrm>
            </p:spPr>
            <p:txBody>
              <a:bodyPr>
                <a:normAutofit/>
              </a:bodyPr>
              <a:lstStyle/>
              <a:p>
                <a:r>
                  <a:rPr lang="sr-Latn-BA" sz="2000" dirty="0"/>
                  <a:t>Obračunata kamata u jednom periodu se dodaje glavnici i čini osnovicu za obračun kamate u narednom periodu</a:t>
                </a:r>
              </a:p>
              <a:p>
                <a:r>
                  <a:rPr lang="sr-Latn-BA" sz="2000" dirty="0"/>
                  <a:t>Koristi se za transakcije duže od godinu dana</a:t>
                </a:r>
              </a:p>
              <a:p>
                <a:r>
                  <a:rPr lang="sr-Latn-BA" sz="2000" dirty="0"/>
                  <a:t>Anticipativni i dekurzivni obračun kamate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dirty="0"/>
                  <a:t>r – faktor akumulacije (prikazan u prvim finansijskim tablicama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bSup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140979EC-5210-44A4-AB2A-66BE238CF6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534349"/>
                <a:ext cx="7729728" cy="3941865"/>
              </a:xfrm>
              <a:blipFill>
                <a:blip r:embed="rId2"/>
                <a:stretch>
                  <a:fillRect l="-789" t="-929" r="-11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2829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5DFE-5C7B-413F-AC0E-4DE71E0FF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8255"/>
            <a:ext cx="7729728" cy="1188720"/>
          </a:xfrm>
        </p:spPr>
        <p:txBody>
          <a:bodyPr/>
          <a:lstStyle/>
          <a:p>
            <a:r>
              <a:rPr lang="sr-Latn-BA" dirty="0"/>
              <a:t>Vrste kamatnih stopa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07DEA-DA94-4A8F-85DC-C85CD58E4D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4186" y="1715678"/>
                <a:ext cx="10966516" cy="480767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sz="2000" dirty="0"/>
                  <a:t>1. </a:t>
                </a:r>
                <a:r>
                  <a:rPr lang="sr-Latn-BA" sz="2000" b="1" dirty="0"/>
                  <a:t>Nominalna kamatna stopa </a:t>
                </a:r>
                <a:r>
                  <a:rPr lang="sr-Latn-BA" sz="2000" dirty="0"/>
                  <a:t>(p%) – kamatna stopa data za bazni period, najčešće godinu dana</a:t>
                </a:r>
              </a:p>
              <a:p>
                <a:pPr marL="0" indent="0">
                  <a:buNone/>
                </a:pPr>
                <a:r>
                  <a:rPr lang="sr-Latn-BA" sz="2000" dirty="0"/>
                  <a:t>2. </a:t>
                </a:r>
                <a:r>
                  <a:rPr lang="sr-Latn-BA" sz="2000" b="1" dirty="0"/>
                  <a:t>Relativna kamatna stopa</a:t>
                </a:r>
                <a:r>
                  <a:rPr lang="sr-Latn-BA" sz="2000" dirty="0"/>
                  <a:t>– koristi se kada imamo m kapitalisanja u toku godine, pri čemu je nominalna k.s. p%</a:t>
                </a:r>
              </a:p>
              <a:p>
                <a:pPr marL="0" indent="0">
                  <a:buNone/>
                </a:pPr>
                <a:r>
                  <a:rPr lang="sr-Latn-BA" sz="20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dirty="0"/>
                  <a:t>3. </a:t>
                </a:r>
                <a:r>
                  <a:rPr lang="sr-Latn-BA" sz="2000" b="1" dirty="0"/>
                  <a:t>Konformna kamatna stopa </a:t>
                </a:r>
                <a:r>
                  <a:rPr lang="sr-Latn-BA" sz="2000" dirty="0"/>
                  <a:t>– koristi se kada se pri ispodgodišnjem ukamaćenju želi ostvariti ista konačna vrijednost kapitala nakon n godina kao i primjenom nominalne kamatne stope</a:t>
                </a:r>
              </a:p>
              <a:p>
                <a:pPr marL="0" indent="0">
                  <a:buNone/>
                </a:pPr>
                <a:r>
                  <a:rPr lang="sr-Latn-BA" sz="2000" dirty="0"/>
                  <a:t>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sr-Latn-BA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sr-Latn-BA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g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num>
                              <m:den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den>
                            </m:f>
                          </m:e>
                        </m:rad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</m:oMath>
                </a14:m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dirty="0"/>
                  <a:t>4. </a:t>
                </a:r>
                <a:r>
                  <a:rPr lang="sr-Latn-BA" sz="2000" b="1" dirty="0"/>
                  <a:t>Ekvivalentna kamatna stopa </a:t>
                </a:r>
                <a:r>
                  <a:rPr lang="sr-Latn-BA" sz="2000" dirty="0"/>
                  <a:t>– pri različitom ispodgodišnjem kapitalisanju daje istu vrijednost kamate na godišnjem nivou</a:t>
                </a:r>
              </a:p>
              <a:p>
                <a:pPr marL="0" indent="0">
                  <a:buNone/>
                </a:pPr>
                <a:r>
                  <a:rPr lang="sr-Latn-BA" sz="2000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BA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sr-Latn-BA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>
                                  <m:fPr>
                                    <m:ctrlPr>
                                      <a:rPr lang="sr-Latn-BA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sr-Latn-B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sr-Latn-BA" sz="20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sr-Latn-B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sr-Latn-BA" sz="20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</m:num>
                              <m:den>
                                <m:r>
                                  <a:rPr lang="sr-Latn-BA" sz="2000" b="0" i="1" smtClean="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den>
                            </m:f>
                          </m:e>
                        </m:d>
                      </m:e>
                      <m:sup>
                        <m:sSub>
                          <m:sSubPr>
                            <m:ctrlPr>
                              <a:rPr lang="sr-Latn-BA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</m:sSup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>
                                  <m:fPr>
                                    <m:ctrlPr>
                                      <a:rPr lang="sr-Latn-BA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sr-Latn-BA" sz="2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sr-Latn-BA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sr-Latn-B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sr-Latn-BA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den>
                                </m:f>
                              </m:num>
                              <m:den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den>
                            </m:f>
                          </m:e>
                        </m:d>
                      </m:e>
                      <m:sup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</m:sSup>
                    <m:r>
                      <a:rPr lang="sr-Latn-BA" sz="2000" b="0" i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BA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07DEA-DA94-4A8F-85DC-C85CD58E4D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4186" y="1715678"/>
                <a:ext cx="10966516" cy="4807671"/>
              </a:xfrm>
              <a:blipFill>
                <a:blip r:embed="rId2"/>
                <a:stretch>
                  <a:fillRect l="-611" t="-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4696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5EEBD-1CF0-4D77-92C1-88BEDD17D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759" y="337008"/>
            <a:ext cx="11142482" cy="1661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Ulagač je uložio iznos od 20.000 KM na period od 5 godina i kamatnu stopu od 6% (d). Kojim će iznosom raspolagati, ako je obračun kamate:</a:t>
            </a:r>
          </a:p>
          <a:p>
            <a:pPr marL="457200" indent="-457200">
              <a:buAutoNum type="alphaLcParenR"/>
            </a:pPr>
            <a:r>
              <a:rPr lang="sr-Latn-BA" sz="2000" dirty="0"/>
              <a:t>Godišnji</a:t>
            </a:r>
            <a:r>
              <a:rPr lang="en-US" sz="2000" dirty="0"/>
              <a:t>,</a:t>
            </a:r>
            <a:endParaRPr lang="sr-Latn-BA" sz="2000" dirty="0"/>
          </a:p>
          <a:p>
            <a:pPr marL="457200" indent="-457200">
              <a:buAutoNum type="alphaLcParenR"/>
            </a:pPr>
            <a:r>
              <a:rPr lang="sr-Latn-BA" sz="2000" dirty="0"/>
              <a:t>Tromjesečni</a:t>
            </a:r>
            <a:r>
              <a:rPr lang="en-US" sz="20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FB86DE2-0CD7-41D0-9236-AFF60B8C2610}"/>
                  </a:ext>
                </a:extLst>
              </p:cNvPr>
              <p:cNvSpPr txBox="1"/>
              <p:nvPr/>
            </p:nvSpPr>
            <p:spPr>
              <a:xfrm>
                <a:off x="713294" y="2742294"/>
                <a:ext cx="10765411" cy="2657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sr-Latn-BA" dirty="0"/>
                  <a:t>Godišnji obračun</a:t>
                </a:r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=20.000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𝟐𝟔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𝟕𝟔𝟒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𝟓𝟏</m:t>
                      </m:r>
                    </m:oMath>
                  </m:oMathPara>
                </a14:m>
                <a:endParaRPr lang="sr-Latn-BA" b="1" dirty="0"/>
              </a:p>
              <a:p>
                <a:r>
                  <a:rPr lang="sr-Latn-BA" dirty="0"/>
                  <a:t>b) Tromjesečni obračun</a:t>
                </a:r>
              </a:p>
              <a:p>
                <a:endParaRPr lang="sr-Latn-BA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=20.000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sr-Latn-BA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sr-Latn-BA" sz="18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num>
                                    <m:den>
                                      <m:r>
                                        <a:rPr lang="sr-Latn-BA" sz="18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∙4</m:t>
                          </m:r>
                        </m:sup>
                      </m:sSup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𝟐𝟔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𝟗𝟑𝟕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FB86DE2-0CD7-41D0-9236-AFF60B8C2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94" y="2742294"/>
                <a:ext cx="10765411" cy="2657009"/>
              </a:xfrm>
              <a:prstGeom prst="rect">
                <a:avLst/>
              </a:prstGeom>
              <a:blipFill>
                <a:blip r:embed="rId2"/>
                <a:stretch>
                  <a:fillRect l="-453" t="-13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50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468</TotalTime>
  <Words>1013</Words>
  <Application>Microsoft Office PowerPoint</Application>
  <PresentationFormat>Widescreen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Gill Sans MT</vt:lpstr>
      <vt:lpstr>Parcel</vt:lpstr>
      <vt:lpstr>POTROŠAČKI KREDIT I SLOŽENI KAMATNI RAČUN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SLOŽENI KAMATNI RAČUN</vt:lpstr>
      <vt:lpstr>Vrste kamatnih stopa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POTROŠAČKI KREDIT I SLOŽENI KAMATNI RAČUN</dc:title>
  <dc:creator>Marić, Milica</dc:creator>
  <cp:lastModifiedBy>Marić, Milica</cp:lastModifiedBy>
  <cp:revision>39</cp:revision>
  <dcterms:created xsi:type="dcterms:W3CDTF">2023-03-26T13:48:38Z</dcterms:created>
  <dcterms:modified xsi:type="dcterms:W3CDTF">2023-03-30T13:57:38Z</dcterms:modified>
</cp:coreProperties>
</file>