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BDE86-0CF4-4CF5-B0D2-DFB05E1D4B1E}" type="datetimeFigureOut">
              <a:rPr lang="en-US" smtClean="0"/>
              <a:t>10-Oct-22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22BF80-F574-4039-BB59-7AF6764C5F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BDE86-0CF4-4CF5-B0D2-DFB05E1D4B1E}" type="datetimeFigureOut">
              <a:rPr lang="en-US" smtClean="0"/>
              <a:t>10-Oct-22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22BF80-F574-4039-BB59-7AF6764C5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BDE86-0CF4-4CF5-B0D2-DFB05E1D4B1E}" type="datetimeFigureOut">
              <a:rPr lang="en-US" smtClean="0"/>
              <a:t>10-Oct-22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22BF80-F574-4039-BB59-7AF6764C5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BDE86-0CF4-4CF5-B0D2-DFB05E1D4B1E}" type="datetimeFigureOut">
              <a:rPr lang="en-US" smtClean="0"/>
              <a:t>10-Oct-22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22BF80-F574-4039-BB59-7AF6764C5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BDE86-0CF4-4CF5-B0D2-DFB05E1D4B1E}" type="datetimeFigureOut">
              <a:rPr lang="en-US" smtClean="0"/>
              <a:t>10-Oct-22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22BF80-F574-4039-BB59-7AF6764C5F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BDE86-0CF4-4CF5-B0D2-DFB05E1D4B1E}" type="datetimeFigureOut">
              <a:rPr lang="en-US" smtClean="0"/>
              <a:t>10-Oct-22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22BF80-F574-4039-BB59-7AF6764C5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BDE86-0CF4-4CF5-B0D2-DFB05E1D4B1E}" type="datetimeFigureOut">
              <a:rPr lang="en-US" smtClean="0"/>
              <a:t>10-Oct-22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22BF80-F574-4039-BB59-7AF6764C5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BDE86-0CF4-4CF5-B0D2-DFB05E1D4B1E}" type="datetimeFigureOut">
              <a:rPr lang="en-US" smtClean="0"/>
              <a:t>10-Oct-22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22BF80-F574-4039-BB59-7AF6764C5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BDE86-0CF4-4CF5-B0D2-DFB05E1D4B1E}" type="datetimeFigureOut">
              <a:rPr lang="en-US" smtClean="0"/>
              <a:t>10-Oct-22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22BF80-F574-4039-BB59-7AF6764C5F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BDE86-0CF4-4CF5-B0D2-DFB05E1D4B1E}" type="datetimeFigureOut">
              <a:rPr lang="en-US" smtClean="0"/>
              <a:t>10-Oct-22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22BF80-F574-4039-BB59-7AF6764C5F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7BDE86-0CF4-4CF5-B0D2-DFB05E1D4B1E}" type="datetimeFigureOut">
              <a:rPr lang="en-US" smtClean="0"/>
              <a:t>10-Oct-22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22BF80-F574-4039-BB59-7AF6764C5F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D7BDE86-0CF4-4CF5-B0D2-DFB05E1D4B1E}" type="datetimeFigureOut">
              <a:rPr lang="en-US" smtClean="0"/>
              <a:t>10-Oct-22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822BF80-F574-4039-BB59-7AF6764C5FE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259080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</a:t>
            </a:r>
            <a:r>
              <a:rPr lang="sr-Latn-RS" dirty="0" smtClean="0"/>
              <a:t>eorija i politika bilansa</a:t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7406640" cy="1752600"/>
          </a:xfrm>
        </p:spPr>
        <p:txBody>
          <a:bodyPr/>
          <a:lstStyle/>
          <a:p>
            <a:pPr algn="r"/>
            <a:r>
              <a:rPr lang="sr-Latn-RS" dirty="0" smtClean="0"/>
              <a:t>Prof.dr Jelena Poljašević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420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401762"/>
          </a:xfrm>
        </p:spPr>
        <p:txBody>
          <a:bodyPr>
            <a:normAutofit fontScale="90000"/>
          </a:bodyPr>
          <a:lstStyle/>
          <a:p>
            <a:r>
              <a:rPr lang="vi-VN" dirty="0"/>
              <a:t>Unapređujuće kvalitativne karakteristike</a:t>
            </a:r>
            <a:r>
              <a:rPr lang="sr-Latn-RS" dirty="0"/>
              <a:t/>
            </a:r>
            <a:br>
              <a:rPr lang="sr-Latn-R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razumljivost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dirty="0" err="1" smtClean="0"/>
              <a:t>blagovremenost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dirty="0" err="1" smtClean="0"/>
              <a:t>uporedivost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en-US" dirty="0" err="1" smtClean="0"/>
              <a:t>provjerljivost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28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Forme privrednih društava</a:t>
            </a:r>
            <a:endParaRPr lang="en-US" dirty="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1376362" y="2438400"/>
            <a:ext cx="5991225" cy="2405062"/>
            <a:chOff x="1425" y="6899"/>
            <a:chExt cx="9435" cy="3787"/>
          </a:xfrm>
        </p:grpSpPr>
        <p:sp>
          <p:nvSpPr>
            <p:cNvPr id="7" name="AutoShape 19"/>
            <p:cNvSpPr>
              <a:spLocks noChangeArrowheads="1"/>
            </p:cNvSpPr>
            <p:nvPr/>
          </p:nvSpPr>
          <p:spPr bwMode="auto">
            <a:xfrm>
              <a:off x="6000" y="6899"/>
              <a:ext cx="4050" cy="7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Neprofitne organizacije</a:t>
              </a:r>
              <a:endParaRPr kumimoji="0" lang="sr-Latn-R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AutoShape 18"/>
            <p:cNvSpPr>
              <a:spLocks noChangeArrowheads="1"/>
            </p:cNvSpPr>
            <p:nvPr/>
          </p:nvSpPr>
          <p:spPr bwMode="auto">
            <a:xfrm>
              <a:off x="1755" y="6899"/>
              <a:ext cx="4050" cy="7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Profitne organizacije</a:t>
              </a:r>
              <a:endParaRPr kumimoji="0" lang="sr-Latn-R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17"/>
            <p:cNvSpPr>
              <a:spLocks noChangeArrowheads="1"/>
            </p:cNvSpPr>
            <p:nvPr/>
          </p:nvSpPr>
          <p:spPr bwMode="auto">
            <a:xfrm>
              <a:off x="1425" y="9441"/>
              <a:ext cx="2115" cy="121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Društva lica</a:t>
              </a:r>
              <a:endParaRPr kumimoji="0" lang="sr-Latn-R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Orta</a:t>
              </a: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č</a:t>
              </a: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ko</a:t>
              </a:r>
              <a:endParaRPr kumimoji="0" lang="sr-Latn-R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Komanditno</a:t>
              </a:r>
              <a:endParaRPr kumimoji="0" lang="sr-Latn-R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utoShape 16"/>
            <p:cNvSpPr>
              <a:spLocks noChangeArrowheads="1"/>
            </p:cNvSpPr>
            <p:nvPr/>
          </p:nvSpPr>
          <p:spPr bwMode="auto">
            <a:xfrm>
              <a:off x="1425" y="8068"/>
              <a:ext cx="2400" cy="7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Privredna društva – pravna lica</a:t>
              </a:r>
              <a:endParaRPr kumimoji="0" lang="sr-Latn-R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15"/>
            <p:cNvSpPr>
              <a:spLocks noChangeArrowheads="1"/>
            </p:cNvSpPr>
            <p:nvPr/>
          </p:nvSpPr>
          <p:spPr bwMode="auto">
            <a:xfrm>
              <a:off x="8325" y="8068"/>
              <a:ext cx="2535" cy="7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Privatne organizacije</a:t>
              </a:r>
              <a:endParaRPr kumimoji="0" lang="sr-Latn-R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AutoShape 14"/>
            <p:cNvSpPr>
              <a:spLocks noChangeArrowheads="1"/>
            </p:cNvSpPr>
            <p:nvPr/>
          </p:nvSpPr>
          <p:spPr bwMode="auto">
            <a:xfrm>
              <a:off x="6045" y="8068"/>
              <a:ext cx="2130" cy="7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Državne institucije</a:t>
              </a:r>
              <a:endParaRPr kumimoji="0" lang="sr-Latn-R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3825" y="9441"/>
              <a:ext cx="2145" cy="121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Društva kapitala</a:t>
              </a:r>
              <a:endParaRPr kumimoji="0" lang="sr-Latn-R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endParaRPr kumimoji="0" lang="sr-Latn-R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DOO</a:t>
              </a:r>
              <a:endParaRPr kumimoji="0" lang="sr-Latn-R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AutoShape 12"/>
            <p:cNvSpPr>
              <a:spLocks noChangeArrowheads="1"/>
            </p:cNvSpPr>
            <p:nvPr/>
          </p:nvSpPr>
          <p:spPr bwMode="auto">
            <a:xfrm>
              <a:off x="4020" y="8068"/>
              <a:ext cx="1785" cy="7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Preduzetnici – fizi</a:t>
              </a: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č</a:t>
              </a: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ka lica</a:t>
              </a:r>
              <a:endParaRPr kumimoji="0" lang="sr-Latn-R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AutoShape 11"/>
            <p:cNvSpPr>
              <a:spLocks noChangeArrowheads="1"/>
            </p:cNvSpPr>
            <p:nvPr/>
          </p:nvSpPr>
          <p:spPr bwMode="auto">
            <a:xfrm>
              <a:off x="6150" y="9441"/>
              <a:ext cx="2325" cy="121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Ministarstva</a:t>
              </a:r>
              <a:endParaRPr kumimoji="0" lang="sr-Latn-R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Državni univerziteti</a:t>
              </a:r>
              <a:endParaRPr kumimoji="0" lang="sr-Latn-R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AutoShape 10"/>
            <p:cNvSpPr>
              <a:spLocks noChangeArrowheads="1"/>
            </p:cNvSpPr>
            <p:nvPr/>
          </p:nvSpPr>
          <p:spPr bwMode="auto">
            <a:xfrm>
              <a:off x="8730" y="9441"/>
              <a:ext cx="2130" cy="124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Udruženja</a:t>
              </a:r>
              <a:endParaRPr kumimoji="0" lang="sr-Latn-R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Savezi</a:t>
              </a:r>
              <a:endParaRPr kumimoji="0" lang="sr-Latn-R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erlin Sans FB Demi" pitchFamily="34" charset="0"/>
                  <a:ea typeface="Calibri" pitchFamily="34" charset="0"/>
                  <a:cs typeface="Times New Roman" pitchFamily="18" charset="0"/>
                </a:rPr>
                <a:t>Privatne škole</a:t>
              </a:r>
              <a:endParaRPr kumimoji="0" lang="sr-Latn-R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AutoShape 9"/>
            <p:cNvSpPr>
              <a:spLocks noChangeShapeType="1"/>
            </p:cNvSpPr>
            <p:nvPr/>
          </p:nvSpPr>
          <p:spPr bwMode="auto">
            <a:xfrm flipH="1">
              <a:off x="2580" y="7694"/>
              <a:ext cx="780" cy="3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AutoShape 8"/>
            <p:cNvSpPr>
              <a:spLocks noChangeShapeType="1"/>
            </p:cNvSpPr>
            <p:nvPr/>
          </p:nvSpPr>
          <p:spPr bwMode="auto">
            <a:xfrm flipH="1">
              <a:off x="1650" y="8894"/>
              <a:ext cx="780" cy="54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AutoShape 7"/>
            <p:cNvSpPr>
              <a:spLocks noChangeShapeType="1"/>
            </p:cNvSpPr>
            <p:nvPr/>
          </p:nvSpPr>
          <p:spPr bwMode="auto">
            <a:xfrm>
              <a:off x="4320" y="7694"/>
              <a:ext cx="855" cy="3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AutoShape 6"/>
            <p:cNvSpPr>
              <a:spLocks noChangeShapeType="1"/>
            </p:cNvSpPr>
            <p:nvPr/>
          </p:nvSpPr>
          <p:spPr bwMode="auto">
            <a:xfrm flipH="1">
              <a:off x="6960" y="7694"/>
              <a:ext cx="780" cy="3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AutoShape 5"/>
            <p:cNvSpPr>
              <a:spLocks noChangeShapeType="1"/>
            </p:cNvSpPr>
            <p:nvPr/>
          </p:nvSpPr>
          <p:spPr bwMode="auto">
            <a:xfrm>
              <a:off x="7110" y="8894"/>
              <a:ext cx="0" cy="54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AutoShape 4"/>
            <p:cNvSpPr>
              <a:spLocks noChangeShapeType="1"/>
            </p:cNvSpPr>
            <p:nvPr/>
          </p:nvSpPr>
          <p:spPr bwMode="auto">
            <a:xfrm>
              <a:off x="8730" y="7694"/>
              <a:ext cx="810" cy="3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AutoShape 3"/>
            <p:cNvSpPr>
              <a:spLocks noChangeShapeType="1"/>
            </p:cNvSpPr>
            <p:nvPr/>
          </p:nvSpPr>
          <p:spPr bwMode="auto">
            <a:xfrm>
              <a:off x="3120" y="8863"/>
              <a:ext cx="1785" cy="57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AutoShape 2"/>
            <p:cNvSpPr>
              <a:spLocks noChangeShapeType="1"/>
            </p:cNvSpPr>
            <p:nvPr/>
          </p:nvSpPr>
          <p:spPr bwMode="auto">
            <a:xfrm>
              <a:off x="9705" y="8863"/>
              <a:ext cx="0" cy="54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519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Računovodstvo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izvještaji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korisnici</a:t>
            </a:r>
            <a:r>
              <a:rPr lang="en-US" dirty="0" smtClean="0"/>
              <a:t> </a:t>
            </a:r>
            <a:r>
              <a:rPr lang="en-US" dirty="0" err="1" smtClean="0"/>
              <a:t>izvještaja</a:t>
            </a:r>
            <a:endParaRPr lang="en-US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Kvalitativne</a:t>
            </a:r>
            <a:r>
              <a:rPr lang="en-US" dirty="0" smtClean="0"/>
              <a:t> </a:t>
            </a:r>
            <a:r>
              <a:rPr lang="en-US" dirty="0" err="1" smtClean="0"/>
              <a:t>karakteristike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endParaRPr lang="en-US" dirty="0" smtClean="0"/>
          </a:p>
          <a:p>
            <a:r>
              <a:rPr lang="en-US" dirty="0" smtClean="0"/>
              <a:t>4. </a:t>
            </a:r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društava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0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Svrha finansijskog računovodstva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računovodstvo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izvještavanje</a:t>
            </a:r>
            <a:r>
              <a:rPr lang="en-US" dirty="0" smtClean="0"/>
              <a:t> je </a:t>
            </a:r>
            <a:r>
              <a:rPr lang="en-US" dirty="0" err="1" smtClean="0"/>
              <a:t>termin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dvostruku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err="1" smtClean="0"/>
              <a:t>Vrednuje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evidentira</a:t>
            </a:r>
            <a:r>
              <a:rPr lang="en-US" dirty="0" smtClean="0"/>
              <a:t> </a:t>
            </a:r>
            <a:r>
              <a:rPr lang="en-US" dirty="0" err="1" smtClean="0"/>
              <a:t>ekonomsku</a:t>
            </a:r>
            <a:r>
              <a:rPr lang="en-US" dirty="0" smtClean="0"/>
              <a:t> </a:t>
            </a:r>
            <a:r>
              <a:rPr lang="en-US" dirty="0" err="1" smtClean="0"/>
              <a:t>aktivnost</a:t>
            </a:r>
            <a:r>
              <a:rPr lang="en-US" dirty="0" smtClean="0"/>
              <a:t> </a:t>
            </a:r>
            <a:r>
              <a:rPr lang="en-US" dirty="0" err="1" smtClean="0"/>
              <a:t>subjekta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 algn="just"/>
            <a:r>
              <a:rPr lang="en-US" dirty="0" err="1" smtClean="0"/>
              <a:t>Saopštava</a:t>
            </a:r>
            <a:r>
              <a:rPr lang="en-US" dirty="0" smtClean="0"/>
              <a:t> </a:t>
            </a:r>
            <a:r>
              <a:rPr lang="en-US" dirty="0" err="1" smtClean="0"/>
              <a:t>evidentirane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korisnicima</a:t>
            </a:r>
            <a:r>
              <a:rPr lang="en-US" dirty="0" smtClean="0"/>
              <a:t> </a:t>
            </a:r>
            <a:r>
              <a:rPr lang="en-US" dirty="0" err="1" smtClean="0"/>
              <a:t>izvan</a:t>
            </a:r>
            <a:r>
              <a:rPr lang="en-US" dirty="0" smtClean="0"/>
              <a:t> </a:t>
            </a:r>
            <a:r>
              <a:rPr lang="en-US" dirty="0" err="1" smtClean="0"/>
              <a:t>subjekta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954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</a:t>
            </a:r>
            <a:r>
              <a:rPr lang="vi-VN" dirty="0" smtClean="0"/>
              <a:t>adaci finansijskih izvještaja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dirty="0" smtClean="0"/>
              <a:t>Osnovni zadatak izvještaja je prezentovanje finansijskog položaja i uspješnosti izvještajnog subjekta, s tim da prema dinamičkoj teoriji bilansa obračunavanje rezultata stoji na prvom mjestu. </a:t>
            </a:r>
            <a:endParaRPr lang="sr-Latn-RS" dirty="0" smtClean="0"/>
          </a:p>
          <a:p>
            <a:r>
              <a:rPr lang="vi-VN" dirty="0" smtClean="0"/>
              <a:t>Realizujući ovaj zadatak, izvještaji obezbjeđuju i sljedeće :</a:t>
            </a:r>
          </a:p>
          <a:p>
            <a:pPr lvl="1" algn="just"/>
            <a:r>
              <a:rPr lang="vi-VN" dirty="0" smtClean="0"/>
              <a:t>Informacionu funkciju koja služi korisnicima kao podloga za kontrolu, planiranje i analizu;</a:t>
            </a:r>
          </a:p>
          <a:p>
            <a:pPr lvl="1" algn="just"/>
            <a:r>
              <a:rPr lang="vi-VN" dirty="0" smtClean="0"/>
              <a:t>Funkciju polaganja računa nametnutu zakonom, povjeriocima, kontrolnim organima i javnosti;</a:t>
            </a:r>
          </a:p>
          <a:p>
            <a:pPr lvl="1" algn="just"/>
            <a:r>
              <a:rPr lang="vi-VN" dirty="0" smtClean="0"/>
              <a:t>Sigurnosnu funkciju oja obezbjeđuje dokaze o održavanju kapitala i mogućnosti vraćanja pozajmljenog kapitala, i</a:t>
            </a:r>
          </a:p>
          <a:p>
            <a:pPr lvl="1" algn="just"/>
            <a:r>
              <a:rPr lang="vi-VN" dirty="0" smtClean="0"/>
              <a:t>Dokumentacionu funkciju koja obezbjeđuje dokaze o kretanju vrijednosti unutar prduzeća i dokaze o poslovnim događajima koji su evidentiani u knjigovodstvu.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906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Korisnici finansijskih izvještaja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Primarni korisnici: investitori i povjerioci</a:t>
            </a:r>
          </a:p>
          <a:p>
            <a:r>
              <a:rPr lang="sr-Latn-RS" dirty="0" smtClean="0"/>
              <a:t>Ostali korisnici: država, uprava, analitičari, javnost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334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Set finansijskih izvještaja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480060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Prema</a:t>
            </a:r>
            <a:r>
              <a:rPr lang="en-US" dirty="0" smtClean="0"/>
              <a:t> MRS 1 - </a:t>
            </a:r>
            <a:r>
              <a:rPr lang="en-US" dirty="0" err="1" smtClean="0"/>
              <a:t>Prezentacija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, </a:t>
            </a:r>
            <a:r>
              <a:rPr lang="en-US" dirty="0" err="1" smtClean="0"/>
              <a:t>privredni</a:t>
            </a:r>
            <a:r>
              <a:rPr lang="en-US" dirty="0" smtClean="0"/>
              <a:t> </a:t>
            </a:r>
            <a:r>
              <a:rPr lang="en-US" dirty="0" err="1" smtClean="0"/>
              <a:t>subjekti</a:t>
            </a:r>
            <a:r>
              <a:rPr lang="en-US" dirty="0" smtClean="0"/>
              <a:t> </a:t>
            </a:r>
            <a:r>
              <a:rPr lang="en-US" dirty="0" err="1" smtClean="0"/>
              <a:t>sastavljaju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prezentuju</a:t>
            </a:r>
            <a:r>
              <a:rPr lang="en-US" dirty="0" smtClean="0"/>
              <a:t> set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izvještaja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čini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err="1" smtClean="0"/>
              <a:t>Izvještaj</a:t>
            </a:r>
            <a:r>
              <a:rPr lang="en-US" dirty="0" smtClean="0"/>
              <a:t> o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položaju</a:t>
            </a:r>
            <a:r>
              <a:rPr lang="en-US" dirty="0" smtClean="0"/>
              <a:t> (</a:t>
            </a:r>
            <a:r>
              <a:rPr lang="en-US" dirty="0" err="1" smtClean="0"/>
              <a:t>Bilans</a:t>
            </a:r>
            <a:r>
              <a:rPr lang="en-US" dirty="0" smtClean="0"/>
              <a:t> </a:t>
            </a:r>
            <a:r>
              <a:rPr lang="en-US" dirty="0" err="1" smtClean="0"/>
              <a:t>stanja</a:t>
            </a:r>
            <a:r>
              <a:rPr lang="en-US" dirty="0" smtClean="0"/>
              <a:t>),</a:t>
            </a:r>
          </a:p>
          <a:p>
            <a:pPr lvl="1" algn="just"/>
            <a:r>
              <a:rPr lang="en-US" dirty="0" err="1" smtClean="0"/>
              <a:t>Izvještaj</a:t>
            </a:r>
            <a:r>
              <a:rPr lang="en-US" dirty="0" smtClean="0"/>
              <a:t> o </a:t>
            </a:r>
            <a:r>
              <a:rPr lang="en-US" dirty="0" err="1" smtClean="0"/>
              <a:t>ukupnom</a:t>
            </a:r>
            <a:r>
              <a:rPr lang="en-US" dirty="0" smtClean="0"/>
              <a:t> </a:t>
            </a:r>
            <a:r>
              <a:rPr lang="en-US" dirty="0" err="1" smtClean="0"/>
              <a:t>rezultatu</a:t>
            </a:r>
            <a:endParaRPr lang="en-US" dirty="0" smtClean="0"/>
          </a:p>
          <a:p>
            <a:pPr lvl="1" algn="just"/>
            <a:r>
              <a:rPr lang="en-US" dirty="0" err="1" smtClean="0"/>
              <a:t>Izvještaj</a:t>
            </a:r>
            <a:r>
              <a:rPr lang="en-US" dirty="0" smtClean="0"/>
              <a:t> o </a:t>
            </a:r>
            <a:r>
              <a:rPr lang="en-US" dirty="0" err="1" smtClean="0"/>
              <a:t>novčanim</a:t>
            </a:r>
            <a:r>
              <a:rPr lang="en-US" dirty="0" smtClean="0"/>
              <a:t> </a:t>
            </a:r>
            <a:r>
              <a:rPr lang="en-US" dirty="0" err="1" smtClean="0"/>
              <a:t>tokovima</a:t>
            </a:r>
            <a:r>
              <a:rPr lang="en-US" dirty="0" smtClean="0"/>
              <a:t> </a:t>
            </a:r>
          </a:p>
          <a:p>
            <a:pPr lvl="1" algn="just"/>
            <a:r>
              <a:rPr lang="en-US" dirty="0" err="1" smtClean="0"/>
              <a:t>Izvještaj</a:t>
            </a:r>
            <a:r>
              <a:rPr lang="en-US" dirty="0" smtClean="0"/>
              <a:t> o </a:t>
            </a:r>
            <a:r>
              <a:rPr lang="en-US" dirty="0" err="1" smtClean="0"/>
              <a:t>promjenama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kapitalu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 algn="just"/>
            <a:r>
              <a:rPr lang="en-US" dirty="0" err="1" smtClean="0"/>
              <a:t>Napomene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 smtClean="0"/>
              <a:t>izvještaje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45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Diskusija</a:t>
            </a:r>
            <a:r>
              <a:rPr lang="en-US" dirty="0" smtClean="0"/>
              <a:t>  - Vi </a:t>
            </a:r>
            <a:r>
              <a:rPr lang="en-US" dirty="0" err="1" smtClean="0"/>
              <a:t>ste</a:t>
            </a:r>
            <a:r>
              <a:rPr lang="en-US" dirty="0" smtClean="0"/>
              <a:t> </a:t>
            </a:r>
            <a:r>
              <a:rPr lang="en-US" dirty="0" err="1" smtClean="0"/>
              <a:t>bankar</a:t>
            </a:r>
            <a:endParaRPr lang="en-US" dirty="0" smtClean="0"/>
          </a:p>
          <a:p>
            <a:pPr algn="just"/>
            <a:r>
              <a:rPr lang="en-US" i="1" dirty="0" err="1" smtClean="0"/>
              <a:t>Pretpostavite</a:t>
            </a:r>
            <a:r>
              <a:rPr lang="en-US" i="1" dirty="0" smtClean="0"/>
              <a:t> da </a:t>
            </a:r>
            <a:r>
              <a:rPr lang="en-US" i="1" dirty="0" err="1" smtClean="0"/>
              <a:t>vam</a:t>
            </a:r>
            <a:r>
              <a:rPr lang="en-US" i="1" dirty="0" smtClean="0"/>
              <a:t> se doo „Art“ </a:t>
            </a:r>
            <a:r>
              <a:rPr lang="en-US" i="1" dirty="0" err="1" smtClean="0"/>
              <a:t>obratilo</a:t>
            </a:r>
            <a:r>
              <a:rPr lang="en-US" i="1" dirty="0" smtClean="0"/>
              <a:t> </a:t>
            </a:r>
            <a:r>
              <a:rPr lang="en-US" i="1" dirty="0" err="1" smtClean="0"/>
              <a:t>sa</a:t>
            </a:r>
            <a:r>
              <a:rPr lang="en-US" i="1" dirty="0" smtClean="0"/>
              <a:t> </a:t>
            </a:r>
            <a:r>
              <a:rPr lang="en-US" i="1" dirty="0" err="1" smtClean="0"/>
              <a:t>zahtjevom</a:t>
            </a:r>
            <a:r>
              <a:rPr lang="en-US" i="1" dirty="0" smtClean="0"/>
              <a:t> da mu </a:t>
            </a:r>
            <a:r>
              <a:rPr lang="en-US" i="1" dirty="0" err="1" smtClean="0"/>
              <a:t>odobrite</a:t>
            </a:r>
            <a:r>
              <a:rPr lang="en-US" i="1" dirty="0" smtClean="0"/>
              <a:t> </a:t>
            </a:r>
            <a:r>
              <a:rPr lang="en-US" i="1" dirty="0" err="1" smtClean="0"/>
              <a:t>dugoročni</a:t>
            </a:r>
            <a:r>
              <a:rPr lang="en-US" i="1" dirty="0" smtClean="0"/>
              <a:t> </a:t>
            </a:r>
            <a:r>
              <a:rPr lang="en-US" i="1" dirty="0" err="1" smtClean="0"/>
              <a:t>kredit</a:t>
            </a:r>
            <a:r>
              <a:rPr lang="en-US" i="1" dirty="0" smtClean="0"/>
              <a:t> u </a:t>
            </a:r>
            <a:r>
              <a:rPr lang="en-US" i="1" dirty="0" err="1" smtClean="0"/>
              <a:t>visini</a:t>
            </a:r>
            <a:r>
              <a:rPr lang="en-US" i="1" dirty="0" smtClean="0"/>
              <a:t> od </a:t>
            </a:r>
            <a:r>
              <a:rPr lang="sr-Latn-RS" i="1" dirty="0" smtClean="0"/>
              <a:t>jedan</a:t>
            </a:r>
            <a:r>
              <a:rPr lang="en-US" i="1" dirty="0" smtClean="0"/>
              <a:t> </a:t>
            </a:r>
            <a:r>
              <a:rPr lang="en-US" i="1" dirty="0" err="1" smtClean="0"/>
              <a:t>milion</a:t>
            </a:r>
            <a:r>
              <a:rPr lang="en-US" i="1" dirty="0" smtClean="0"/>
              <a:t> </a:t>
            </a:r>
            <a:r>
              <a:rPr lang="en-US" i="1" dirty="0" err="1" smtClean="0"/>
              <a:t>eura</a:t>
            </a:r>
            <a:r>
              <a:rPr lang="en-US" i="1" dirty="0" smtClean="0"/>
              <a:t>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rok</a:t>
            </a:r>
            <a:r>
              <a:rPr lang="en-US" i="1" dirty="0" smtClean="0"/>
              <a:t> od pet </a:t>
            </a:r>
            <a:r>
              <a:rPr lang="en-US" i="1" dirty="0" err="1" smtClean="0"/>
              <a:t>godina</a:t>
            </a:r>
            <a:r>
              <a:rPr lang="en-US" i="1" dirty="0" smtClean="0"/>
              <a:t>. </a:t>
            </a:r>
            <a:endParaRPr lang="sr-Latn-RS" i="1" dirty="0" smtClean="0"/>
          </a:p>
          <a:p>
            <a:pPr algn="just"/>
            <a:r>
              <a:rPr lang="en-US" i="1" dirty="0" err="1" smtClean="0"/>
              <a:t>Koje</a:t>
            </a:r>
            <a:r>
              <a:rPr lang="en-US" i="1" dirty="0" smtClean="0"/>
              <a:t> </a:t>
            </a:r>
            <a:r>
              <a:rPr lang="en-US" i="1" dirty="0" err="1" smtClean="0"/>
              <a:t>stavke</a:t>
            </a:r>
            <a:r>
              <a:rPr lang="en-US" i="1" dirty="0" smtClean="0"/>
              <a:t> </a:t>
            </a:r>
            <a:r>
              <a:rPr lang="en-US" i="1" dirty="0" err="1" smtClean="0"/>
              <a:t>bilansa</a:t>
            </a:r>
            <a:r>
              <a:rPr lang="en-US" i="1" dirty="0" smtClean="0"/>
              <a:t> </a:t>
            </a:r>
            <a:r>
              <a:rPr lang="en-US" i="1" dirty="0" err="1" smtClean="0"/>
              <a:t>stanja</a:t>
            </a:r>
            <a:r>
              <a:rPr lang="en-US" i="1" dirty="0" smtClean="0"/>
              <a:t>, </a:t>
            </a:r>
            <a:r>
              <a:rPr lang="en-US" i="1" dirty="0" err="1" smtClean="0"/>
              <a:t>uspjeha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tokova</a:t>
            </a:r>
            <a:r>
              <a:rPr lang="en-US" i="1" dirty="0" smtClean="0"/>
              <a:t> </a:t>
            </a:r>
            <a:r>
              <a:rPr lang="en-US" i="1" dirty="0" err="1" smtClean="0"/>
              <a:t>gotovine</a:t>
            </a:r>
            <a:r>
              <a:rPr lang="en-US" i="1" dirty="0" smtClean="0"/>
              <a:t> bi vas </a:t>
            </a:r>
            <a:r>
              <a:rPr lang="en-US" i="1" dirty="0" err="1" smtClean="0"/>
              <a:t>prvo</a:t>
            </a:r>
            <a:r>
              <a:rPr lang="en-US" i="1" dirty="0" smtClean="0"/>
              <a:t> </a:t>
            </a:r>
            <a:r>
              <a:rPr lang="en-US" i="1" dirty="0" err="1" smtClean="0"/>
              <a:t>zainteresovale</a:t>
            </a:r>
            <a:r>
              <a:rPr lang="en-US" i="1" dirty="0" smtClean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277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dirty="0" smtClean="0"/>
              <a:t>Dobili ste na lotu 500.000 KM. </a:t>
            </a:r>
            <a:endParaRPr lang="sr-Latn-RS" dirty="0" smtClean="0"/>
          </a:p>
          <a:p>
            <a:pPr algn="just"/>
            <a:r>
              <a:rPr lang="vi-VN" dirty="0" smtClean="0"/>
              <a:t>Gdje biste uložili ovaj novac: u akcije, obveznice, nekretnine, stavili u banku kao depozit ili? </a:t>
            </a:r>
            <a:endParaRPr lang="sr-Latn-RS" dirty="0" smtClean="0"/>
          </a:p>
          <a:p>
            <a:pPr algn="just"/>
            <a:r>
              <a:rPr lang="vi-VN" dirty="0" smtClean="0"/>
              <a:t>Koje informacije suvam potrebne da bi donijeli odluku? </a:t>
            </a:r>
            <a:endParaRPr lang="sr-Latn-RS" dirty="0"/>
          </a:p>
          <a:p>
            <a:pPr algn="just"/>
            <a:r>
              <a:rPr lang="vi-VN" dirty="0" smtClean="0"/>
              <a:t>Ukoliko bi vam bila ponuđena isplata 520.000 KM u dvije rate, polovina odmah a druga polovina za godinu dana, da li bi pristali? </a:t>
            </a:r>
            <a:endParaRPr lang="sr-Latn-RS" dirty="0" smtClean="0"/>
          </a:p>
          <a:p>
            <a:pPr algn="just"/>
            <a:r>
              <a:rPr lang="vi-VN" dirty="0" smtClean="0"/>
              <a:t>Obrazložite svoj odgovor!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532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Kvalitativne karakteristike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339725"/>
            <a:r>
              <a:rPr lang="en-US" dirty="0" err="1" smtClean="0"/>
              <a:t>Fundamentalne</a:t>
            </a:r>
            <a:r>
              <a:rPr lang="en-US" dirty="0" smtClean="0"/>
              <a:t> </a:t>
            </a:r>
            <a:r>
              <a:rPr lang="en-US" dirty="0" err="1" smtClean="0"/>
              <a:t>kvalitativne</a:t>
            </a:r>
            <a:r>
              <a:rPr lang="en-US" dirty="0" smtClean="0"/>
              <a:t> </a:t>
            </a:r>
            <a:r>
              <a:rPr lang="en-US" dirty="0" err="1" smtClean="0"/>
              <a:t>karakteristike</a:t>
            </a:r>
            <a:endParaRPr lang="sr-Latn-RS" dirty="0" smtClean="0"/>
          </a:p>
          <a:p>
            <a:pPr marL="586613" lvl="2" indent="-339725"/>
            <a:r>
              <a:rPr lang="sr-Latn-RS" dirty="0" smtClean="0"/>
              <a:t>Relevantnost</a:t>
            </a:r>
          </a:p>
          <a:p>
            <a:pPr marL="586613" lvl="2" indent="-339725"/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relevantna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prirode</a:t>
            </a:r>
            <a:r>
              <a:rPr lang="sr-Latn-RS" dirty="0" smtClean="0"/>
              <a:t>(novi segment), </a:t>
            </a:r>
            <a:r>
              <a:rPr lang="en-US" dirty="0" err="1" smtClean="0"/>
              <a:t>prirode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važnosti</a:t>
            </a:r>
            <a:r>
              <a:rPr lang="sr-Latn-RS" dirty="0"/>
              <a:t> </a:t>
            </a:r>
            <a:r>
              <a:rPr lang="sr-Latn-RS" dirty="0" smtClean="0"/>
              <a:t>(gubitak) 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njene</a:t>
            </a:r>
            <a:r>
              <a:rPr lang="en-US" dirty="0" smtClean="0"/>
              <a:t> </a:t>
            </a:r>
            <a:r>
              <a:rPr lang="en-US" dirty="0" err="1" smtClean="0"/>
              <a:t>važnosti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njenu</a:t>
            </a:r>
            <a:r>
              <a:rPr lang="en-US" dirty="0" smtClean="0"/>
              <a:t> </a:t>
            </a:r>
            <a:r>
              <a:rPr lang="en-US" dirty="0" err="1" smtClean="0"/>
              <a:t>prirodu</a:t>
            </a:r>
            <a:r>
              <a:rPr lang="sr-Latn-RS" dirty="0" smtClean="0"/>
              <a:t> (plata direktora).</a:t>
            </a:r>
          </a:p>
          <a:p>
            <a:pPr marL="586613" lvl="2" indent="-339725"/>
            <a:r>
              <a:rPr lang="sr-Latn-RS" dirty="0" smtClean="0"/>
              <a:t>Materijalnost </a:t>
            </a:r>
          </a:p>
          <a:p>
            <a:pPr marL="339725" lvl="1" indent="-339725">
              <a:buFont typeface="Arial" panose="020B0604020202020204" pitchFamily="34" charset="0"/>
              <a:buChar char="•"/>
            </a:pPr>
            <a:r>
              <a:rPr lang="sr-Latn-RS" dirty="0" smtClean="0"/>
              <a:t>V</a:t>
            </a:r>
            <a:r>
              <a:rPr lang="en-US" dirty="0" err="1" smtClean="0"/>
              <a:t>jerno</a:t>
            </a:r>
            <a:r>
              <a:rPr lang="en-US" dirty="0" smtClean="0"/>
              <a:t> </a:t>
            </a:r>
            <a:r>
              <a:rPr lang="en-US" dirty="0" err="1" smtClean="0"/>
              <a:t>prezentovala</a:t>
            </a:r>
            <a:r>
              <a:rPr lang="en-US" dirty="0" smtClean="0"/>
              <a:t> </a:t>
            </a:r>
            <a:r>
              <a:rPr lang="sr-Latn-RS" dirty="0" smtClean="0"/>
              <a:t>- </a:t>
            </a:r>
            <a:r>
              <a:rPr lang="pl-PL" dirty="0" smtClean="0"/>
              <a:t>ona mora biti potpuna, neutralna i bez materijalno značajnih grešaka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7015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</TotalTime>
  <Words>439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Teorija i politika bilansa </vt:lpstr>
      <vt:lpstr>Uvod</vt:lpstr>
      <vt:lpstr>Svrha finansijskog računovodstva</vt:lpstr>
      <vt:lpstr>Zadaci finansijskih izvještaja</vt:lpstr>
      <vt:lpstr>Korisnici finansijskih izvještaja</vt:lpstr>
      <vt:lpstr>Set finansijskih izvještaja</vt:lpstr>
      <vt:lpstr>PowerPoint Presentation</vt:lpstr>
      <vt:lpstr>PowerPoint Presentation</vt:lpstr>
      <vt:lpstr>Kvalitativne karakteristike</vt:lpstr>
      <vt:lpstr>Unapređujuće kvalitativne karakteristike </vt:lpstr>
      <vt:lpstr>Forme privrednih društava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Teorija i politika bilansa</dc:title>
  <dc:creator>User</dc:creator>
  <cp:lastModifiedBy>User</cp:lastModifiedBy>
  <cp:revision>10</cp:revision>
  <dcterms:created xsi:type="dcterms:W3CDTF">2021-10-04T12:56:11Z</dcterms:created>
  <dcterms:modified xsi:type="dcterms:W3CDTF">2022-10-10T17:26:58Z</dcterms:modified>
</cp:coreProperties>
</file>