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6"/>
    <p:sldId id="257" r:id="rId27"/>
    <p:sldId id="258" r:id="rId28"/>
    <p:sldId id="259" r:id="rId29"/>
    <p:sldId id="260" r:id="rId30"/>
    <p:sldId id="261" r:id="rId31"/>
    <p:sldId id="262" r:id="rId32"/>
    <p:sldId id="263" r:id="rId33"/>
    <p:sldId id="264" r:id="rId34"/>
    <p:sldId id="265" r:id="rId35"/>
    <p:sldId id="266" r:id="rId36"/>
    <p:sldId id="267" r:id="rId37"/>
    <p:sldId id="268" r:id="rId38"/>
    <p:sldId id="269" r:id="rId39"/>
    <p:sldId id="270" r:id="rId40"/>
    <p:sldId id="271" r:id="rId41"/>
    <p:sldId id="272" r:id="rId42"/>
    <p:sldId id="273" r:id="rId43"/>
    <p:sldId id="274" r:id="rId44"/>
    <p:sldId id="275" r:id="rId45"/>
    <p:sldId id="276" r:id="rId46"/>
    <p:sldId id="277" r:id="rId47"/>
    <p:sldId id="278" r:id="rId48"/>
    <p:sldId id="279" r:id="rId49"/>
    <p:sldId id="280" r:id="rId50"/>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TT Supermolot Neue Condensed" charset="1" panose="02000506020000020004"/>
      <p:regular r:id="rId10"/>
    </p:embeddedFont>
    <p:embeddedFont>
      <p:font typeface="TT Supermolot Neue Condensed Bold" charset="1" panose="02000806030000020004"/>
      <p:regular r:id="rId11"/>
    </p:embeddedFont>
    <p:embeddedFont>
      <p:font typeface="TT Supermolot Neue Condensed Italics" charset="1" panose="02000506020000090004"/>
      <p:regular r:id="rId12"/>
    </p:embeddedFont>
    <p:embeddedFont>
      <p:font typeface="TT Supermolot Neue Condensed Bold Italics" charset="1" panose="02000806030000090004"/>
      <p:regular r:id="rId13"/>
    </p:embeddedFont>
    <p:embeddedFont>
      <p:font typeface="TT Supermolot Condensed" charset="1" panose="02000506040000020003"/>
      <p:regular r:id="rId14"/>
    </p:embeddedFont>
    <p:embeddedFont>
      <p:font typeface="TT Supermolot Condensed Bold" charset="1" panose="02000806040000020003"/>
      <p:regular r:id="rId15"/>
    </p:embeddedFont>
    <p:embeddedFont>
      <p:font typeface="TT Supermolot Condensed Italics" charset="1" panose="02000506000000090003"/>
      <p:regular r:id="rId16"/>
    </p:embeddedFont>
    <p:embeddedFont>
      <p:font typeface="TT Supermolot Condensed Bold Italics" charset="1" panose="02000806040000090003"/>
      <p:regular r:id="rId17"/>
    </p:embeddedFont>
    <p:embeddedFont>
      <p:font typeface="Open Sans" charset="1" panose="020B0606030504020204"/>
      <p:regular r:id="rId18"/>
    </p:embeddedFont>
    <p:embeddedFont>
      <p:font typeface="Open Sans Bold" charset="1" panose="020B0806030504020204"/>
      <p:regular r:id="rId19"/>
    </p:embeddedFont>
    <p:embeddedFont>
      <p:font typeface="Open Sans Italics" charset="1" panose="020B0606030504020204"/>
      <p:regular r:id="rId20"/>
    </p:embeddedFont>
    <p:embeddedFont>
      <p:font typeface="Open Sans Bold Italics" charset="1" panose="020B0806030504020204"/>
      <p:regular r:id="rId21"/>
    </p:embeddedFont>
    <p:embeddedFont>
      <p:font typeface="Open Sans Light" charset="1" panose="020B0306030504020204"/>
      <p:regular r:id="rId22"/>
    </p:embeddedFont>
    <p:embeddedFont>
      <p:font typeface="Open Sans Light Italics" charset="1" panose="020B0306030504020204"/>
      <p:regular r:id="rId23"/>
    </p:embeddedFont>
    <p:embeddedFont>
      <p:font typeface="Open Sans Ultra-Bold" charset="1" panose="00000000000000000000"/>
      <p:regular r:id="rId24"/>
    </p:embeddedFont>
    <p:embeddedFont>
      <p:font typeface="Open Sans Ultra-Bold Italics" charset="1" panose="0000000000000000000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slides/slide1.xml" Type="http://schemas.openxmlformats.org/officeDocument/2006/relationships/slide"/><Relationship Id="rId27" Target="slides/slide2.xml" Type="http://schemas.openxmlformats.org/officeDocument/2006/relationships/slide"/><Relationship Id="rId28" Target="slides/slide3.xml" Type="http://schemas.openxmlformats.org/officeDocument/2006/relationships/slide"/><Relationship Id="rId29" Target="slides/slide4.xml" Type="http://schemas.openxmlformats.org/officeDocument/2006/relationships/slide"/><Relationship Id="rId3" Target="viewProps.xml" Type="http://schemas.openxmlformats.org/officeDocument/2006/relationships/viewProps"/><Relationship Id="rId30" Target="slides/slide5.xml" Type="http://schemas.openxmlformats.org/officeDocument/2006/relationships/slide"/><Relationship Id="rId31" Target="slides/slide6.xml" Type="http://schemas.openxmlformats.org/officeDocument/2006/relationships/slide"/><Relationship Id="rId32" Target="slides/slide7.xml" Type="http://schemas.openxmlformats.org/officeDocument/2006/relationships/slide"/><Relationship Id="rId33" Target="slides/slide8.xml" Type="http://schemas.openxmlformats.org/officeDocument/2006/relationships/slide"/><Relationship Id="rId34" Target="slides/slide9.xml" Type="http://schemas.openxmlformats.org/officeDocument/2006/relationships/slide"/><Relationship Id="rId35" Target="slides/slide10.xml" Type="http://schemas.openxmlformats.org/officeDocument/2006/relationships/slide"/><Relationship Id="rId36" Target="slides/slide11.xml" Type="http://schemas.openxmlformats.org/officeDocument/2006/relationships/slide"/><Relationship Id="rId37" Target="slides/slide12.xml" Type="http://schemas.openxmlformats.org/officeDocument/2006/relationships/slide"/><Relationship Id="rId38" Target="slides/slide13.xml" Type="http://schemas.openxmlformats.org/officeDocument/2006/relationships/slide"/><Relationship Id="rId39" Target="slides/slide14.xml" Type="http://schemas.openxmlformats.org/officeDocument/2006/relationships/slide"/><Relationship Id="rId4" Target="theme/theme1.xml" Type="http://schemas.openxmlformats.org/officeDocument/2006/relationships/theme"/><Relationship Id="rId40" Target="slides/slide15.xml" Type="http://schemas.openxmlformats.org/officeDocument/2006/relationships/slide"/><Relationship Id="rId41" Target="slides/slide16.xml" Type="http://schemas.openxmlformats.org/officeDocument/2006/relationships/slide"/><Relationship Id="rId42" Target="slides/slide17.xml" Type="http://schemas.openxmlformats.org/officeDocument/2006/relationships/slide"/><Relationship Id="rId43" Target="slides/slide18.xml" Type="http://schemas.openxmlformats.org/officeDocument/2006/relationships/slide"/><Relationship Id="rId44" Target="slides/slide19.xml" Type="http://schemas.openxmlformats.org/officeDocument/2006/relationships/slide"/><Relationship Id="rId45" Target="slides/slide20.xml" Type="http://schemas.openxmlformats.org/officeDocument/2006/relationships/slide"/><Relationship Id="rId46" Target="slides/slide21.xml" Type="http://schemas.openxmlformats.org/officeDocument/2006/relationships/slide"/><Relationship Id="rId47" Target="slides/slide22.xml" Type="http://schemas.openxmlformats.org/officeDocument/2006/relationships/slide"/><Relationship Id="rId48" Target="slides/slide23.xml" Type="http://schemas.openxmlformats.org/officeDocument/2006/relationships/slide"/><Relationship Id="rId49" Target="slides/slide24.xml" Type="http://schemas.openxmlformats.org/officeDocument/2006/relationships/slide"/><Relationship Id="rId5" Target="tableStyles.xml" Type="http://schemas.openxmlformats.org/officeDocument/2006/relationships/tableStyles"/><Relationship Id="rId50" Target="slides/slide25.xml" Type="http://schemas.openxmlformats.org/officeDocument/2006/relationships/slide"/><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8.png" Type="http://schemas.openxmlformats.org/officeDocument/2006/relationships/image"/><Relationship Id="rId4" Target="../media/image19.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21.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22.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23.jpe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4.jpe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 Id="rId8" Target="../media/image17.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258292" y="6394128"/>
            <a:ext cx="5769698" cy="6565813"/>
            <a:chOff x="0" y="0"/>
            <a:chExt cx="714247" cy="812800"/>
          </a:xfrm>
        </p:grpSpPr>
        <p:sp>
          <p:nvSpPr>
            <p:cNvPr name="Freeform 3" id="3"/>
            <p:cNvSpPr/>
            <p:nvPr/>
          </p:nvSpPr>
          <p:spPr>
            <a:xfrm flipH="false" flipV="false" rot="0">
              <a:off x="0" y="0"/>
              <a:ext cx="714247" cy="812800"/>
            </a:xfrm>
            <a:custGeom>
              <a:avLst/>
              <a:gdLst/>
              <a:ahLst/>
              <a:cxnLst/>
              <a:rect r="r" b="b" t="t" l="l"/>
              <a:pathLst>
                <a:path h="812800" w="714247">
                  <a:moveTo>
                    <a:pt x="476122" y="0"/>
                  </a:moveTo>
                  <a:lnTo>
                    <a:pt x="714247" y="238125"/>
                  </a:lnTo>
                  <a:lnTo>
                    <a:pt x="714247" y="574675"/>
                  </a:lnTo>
                  <a:lnTo>
                    <a:pt x="476122" y="812800"/>
                  </a:lnTo>
                  <a:lnTo>
                    <a:pt x="238125" y="812800"/>
                  </a:lnTo>
                  <a:lnTo>
                    <a:pt x="0" y="574675"/>
                  </a:lnTo>
                  <a:lnTo>
                    <a:pt x="0" y="238125"/>
                  </a:lnTo>
                  <a:lnTo>
                    <a:pt x="238125" y="0"/>
                  </a:lnTo>
                  <a:lnTo>
                    <a:pt x="476122" y="0"/>
                  </a:lnTo>
                  <a:close/>
                </a:path>
              </a:pathLst>
            </a:custGeom>
            <a:solidFill>
              <a:srgbClr val="063C9F">
                <a:alpha val="60784"/>
              </a:srgbClr>
            </a:solidFill>
          </p:spPr>
        </p:sp>
        <p:sp>
          <p:nvSpPr>
            <p:cNvPr name="TextBox 4" id="4"/>
            <p:cNvSpPr txBox="true"/>
            <p:nvPr/>
          </p:nvSpPr>
          <p:spPr>
            <a:xfrm>
              <a:off x="63500" y="25400"/>
              <a:ext cx="587247" cy="723900"/>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a:grpSpLocks noChangeAspect="true"/>
          </p:cNvGrpSpPr>
          <p:nvPr/>
        </p:nvGrpSpPr>
        <p:grpSpPr>
          <a:xfrm rot="0">
            <a:off x="-2771846" y="-351388"/>
            <a:ext cx="11915846" cy="15609259"/>
            <a:chOff x="0" y="0"/>
            <a:chExt cx="4846320" cy="6348476"/>
          </a:xfrm>
        </p:grpSpPr>
        <p:sp>
          <p:nvSpPr>
            <p:cNvPr name="Freeform 6" id="6"/>
            <p:cNvSpPr/>
            <p:nvPr/>
          </p:nvSpPr>
          <p:spPr>
            <a:xfrm flipH="false" flipV="false" rot="0">
              <a:off x="4826" y="4826"/>
              <a:ext cx="4836668" cy="6338824"/>
            </a:xfrm>
            <a:custGeom>
              <a:avLst/>
              <a:gdLst/>
              <a:ahLst/>
              <a:cxnLst/>
              <a:rect r="r" b="b" t="t" l="l"/>
              <a:pathLst>
                <a:path h="6338824" w="4836668">
                  <a:moveTo>
                    <a:pt x="3744214" y="2598801"/>
                  </a:moveTo>
                  <a:lnTo>
                    <a:pt x="3744214" y="1096645"/>
                  </a:lnTo>
                  <a:lnTo>
                    <a:pt x="2647569" y="0"/>
                  </a:lnTo>
                  <a:lnTo>
                    <a:pt x="1096645" y="0"/>
                  </a:lnTo>
                  <a:lnTo>
                    <a:pt x="0" y="1096645"/>
                  </a:lnTo>
                  <a:lnTo>
                    <a:pt x="0" y="2647569"/>
                  </a:lnTo>
                  <a:lnTo>
                    <a:pt x="1092454" y="3740023"/>
                  </a:lnTo>
                  <a:lnTo>
                    <a:pt x="1092454" y="5242179"/>
                  </a:lnTo>
                  <a:lnTo>
                    <a:pt x="2189099" y="6338824"/>
                  </a:lnTo>
                  <a:lnTo>
                    <a:pt x="3740023" y="6338824"/>
                  </a:lnTo>
                  <a:lnTo>
                    <a:pt x="4836668" y="5242179"/>
                  </a:lnTo>
                  <a:lnTo>
                    <a:pt x="4836668" y="3691255"/>
                  </a:lnTo>
                  <a:close/>
                </a:path>
              </a:pathLst>
            </a:custGeom>
            <a:blipFill>
              <a:blip r:embed="rId2"/>
              <a:stretch>
                <a:fillRect l="-116199" t="0" r="-16275" b="0"/>
              </a:stretch>
            </a:blipFill>
          </p:spPr>
        </p:sp>
        <p:sp>
          <p:nvSpPr>
            <p:cNvPr name="Freeform 7" id="7"/>
            <p:cNvSpPr/>
            <p:nvPr/>
          </p:nvSpPr>
          <p:spPr>
            <a:xfrm flipH="false" flipV="false" rot="0">
              <a:off x="0" y="0"/>
              <a:ext cx="4846193" cy="6348476"/>
            </a:xfrm>
            <a:custGeom>
              <a:avLst/>
              <a:gdLst/>
              <a:ahLst/>
              <a:cxnLst/>
              <a:rect r="r" b="b" t="t" l="l"/>
              <a:pathLst>
                <a:path h="6348476" w="4846193">
                  <a:moveTo>
                    <a:pt x="3746881" y="6348476"/>
                  </a:moveTo>
                  <a:lnTo>
                    <a:pt x="2191893" y="6348476"/>
                  </a:lnTo>
                  <a:lnTo>
                    <a:pt x="1092454" y="5248910"/>
                  </a:lnTo>
                  <a:lnTo>
                    <a:pt x="1092454" y="3746881"/>
                  </a:lnTo>
                  <a:lnTo>
                    <a:pt x="0" y="2654427"/>
                  </a:lnTo>
                  <a:lnTo>
                    <a:pt x="0" y="1099439"/>
                  </a:lnTo>
                  <a:lnTo>
                    <a:pt x="1099439" y="0"/>
                  </a:lnTo>
                  <a:lnTo>
                    <a:pt x="2654300" y="0"/>
                  </a:lnTo>
                  <a:lnTo>
                    <a:pt x="3753739" y="1099439"/>
                  </a:lnTo>
                  <a:lnTo>
                    <a:pt x="3753739" y="2601595"/>
                  </a:lnTo>
                  <a:lnTo>
                    <a:pt x="4846193" y="3694049"/>
                  </a:lnTo>
                  <a:lnTo>
                    <a:pt x="4846193" y="5248910"/>
                  </a:lnTo>
                  <a:lnTo>
                    <a:pt x="3746881" y="6348476"/>
                  </a:lnTo>
                  <a:close/>
                  <a:moveTo>
                    <a:pt x="2195957" y="6338824"/>
                  </a:moveTo>
                  <a:lnTo>
                    <a:pt x="3742944" y="6338824"/>
                  </a:lnTo>
                  <a:lnTo>
                    <a:pt x="4836795" y="5244973"/>
                  </a:lnTo>
                  <a:lnTo>
                    <a:pt x="4836795" y="3697986"/>
                  </a:lnTo>
                  <a:lnTo>
                    <a:pt x="3744341" y="2605532"/>
                  </a:lnTo>
                  <a:lnTo>
                    <a:pt x="3744341" y="1103503"/>
                  </a:lnTo>
                  <a:lnTo>
                    <a:pt x="2650363" y="9525"/>
                  </a:lnTo>
                  <a:lnTo>
                    <a:pt x="1103503" y="9525"/>
                  </a:lnTo>
                  <a:lnTo>
                    <a:pt x="9525" y="1103503"/>
                  </a:lnTo>
                  <a:lnTo>
                    <a:pt x="9525" y="2650490"/>
                  </a:lnTo>
                  <a:lnTo>
                    <a:pt x="1101979" y="3742944"/>
                  </a:lnTo>
                  <a:lnTo>
                    <a:pt x="1101979" y="5245100"/>
                  </a:lnTo>
                  <a:lnTo>
                    <a:pt x="2195957" y="6338824"/>
                  </a:lnTo>
                  <a:close/>
                </a:path>
              </a:pathLst>
            </a:custGeom>
            <a:solidFill>
              <a:srgbClr val="004AAD"/>
            </a:solidFill>
          </p:spPr>
        </p:sp>
      </p:grpSp>
      <p:grpSp>
        <p:nvGrpSpPr>
          <p:cNvPr name="Group 8" id="8"/>
          <p:cNvGrpSpPr/>
          <p:nvPr/>
        </p:nvGrpSpPr>
        <p:grpSpPr>
          <a:xfrm rot="0">
            <a:off x="2708876" y="-4858106"/>
            <a:ext cx="5098832" cy="6338026"/>
            <a:chOff x="0" y="0"/>
            <a:chExt cx="779433" cy="968863"/>
          </a:xfrm>
        </p:grpSpPr>
        <p:sp>
          <p:nvSpPr>
            <p:cNvPr name="Freeform 9" id="9"/>
            <p:cNvSpPr/>
            <p:nvPr/>
          </p:nvSpPr>
          <p:spPr>
            <a:xfrm flipH="false" flipV="false" rot="0">
              <a:off x="0" y="0"/>
              <a:ext cx="779433" cy="968863"/>
            </a:xfrm>
            <a:custGeom>
              <a:avLst/>
              <a:gdLst/>
              <a:ahLst/>
              <a:cxnLst/>
              <a:rect r="r" b="b" t="t" l="l"/>
              <a:pathLst>
                <a:path h="968863" w="779433">
                  <a:moveTo>
                    <a:pt x="541308" y="0"/>
                  </a:moveTo>
                  <a:lnTo>
                    <a:pt x="779433" y="238125"/>
                  </a:lnTo>
                  <a:lnTo>
                    <a:pt x="779433" y="730738"/>
                  </a:lnTo>
                  <a:lnTo>
                    <a:pt x="541308" y="968863"/>
                  </a:lnTo>
                  <a:lnTo>
                    <a:pt x="238125" y="968863"/>
                  </a:lnTo>
                  <a:lnTo>
                    <a:pt x="0" y="730738"/>
                  </a:lnTo>
                  <a:lnTo>
                    <a:pt x="0" y="238125"/>
                  </a:lnTo>
                  <a:lnTo>
                    <a:pt x="238125" y="0"/>
                  </a:lnTo>
                  <a:lnTo>
                    <a:pt x="541308" y="0"/>
                  </a:lnTo>
                  <a:close/>
                </a:path>
              </a:pathLst>
            </a:custGeom>
            <a:solidFill>
              <a:srgbClr val="063C9F">
                <a:alpha val="60000"/>
              </a:srgbClr>
            </a:solidFill>
          </p:spPr>
        </p:sp>
        <p:sp>
          <p:nvSpPr>
            <p:cNvPr name="TextBox 10" id="10"/>
            <p:cNvSpPr txBox="true"/>
            <p:nvPr/>
          </p:nvSpPr>
          <p:spPr>
            <a:xfrm>
              <a:off x="63500" y="25400"/>
              <a:ext cx="652433" cy="879963"/>
            </a:xfrm>
            <a:prstGeom prst="rect">
              <a:avLst/>
            </a:prstGeom>
          </p:spPr>
          <p:txBody>
            <a:bodyPr anchor="ctr" rtlCol="false" tIns="50800" lIns="50800" bIns="50800" rIns="50800"/>
            <a:lstStyle/>
            <a:p>
              <a:pPr algn="ctr">
                <a:lnSpc>
                  <a:spcPts val="2659"/>
                </a:lnSpc>
                <a:spcBef>
                  <a:spcPct val="0"/>
                </a:spcBef>
              </a:pPr>
            </a:p>
          </p:txBody>
        </p:sp>
      </p:grpSp>
      <p:grpSp>
        <p:nvGrpSpPr>
          <p:cNvPr name="Group 11" id="11"/>
          <p:cNvGrpSpPr/>
          <p:nvPr/>
        </p:nvGrpSpPr>
        <p:grpSpPr>
          <a:xfrm rot="0">
            <a:off x="5818645" y="-4230979"/>
            <a:ext cx="5499607" cy="5488133"/>
            <a:chOff x="0" y="0"/>
            <a:chExt cx="840698" cy="838944"/>
          </a:xfrm>
        </p:grpSpPr>
        <p:sp>
          <p:nvSpPr>
            <p:cNvPr name="Freeform 12" id="12"/>
            <p:cNvSpPr/>
            <p:nvPr/>
          </p:nvSpPr>
          <p:spPr>
            <a:xfrm flipH="false" flipV="false" rot="0">
              <a:off x="0" y="0"/>
              <a:ext cx="840698" cy="838944"/>
            </a:xfrm>
            <a:custGeom>
              <a:avLst/>
              <a:gdLst/>
              <a:ahLst/>
              <a:cxnLst/>
              <a:rect r="r" b="b" t="t" l="l"/>
              <a:pathLst>
                <a:path h="838944" w="840698">
                  <a:moveTo>
                    <a:pt x="602573" y="0"/>
                  </a:moveTo>
                  <a:lnTo>
                    <a:pt x="840698" y="238125"/>
                  </a:lnTo>
                  <a:lnTo>
                    <a:pt x="840698" y="600819"/>
                  </a:lnTo>
                  <a:lnTo>
                    <a:pt x="602573" y="838944"/>
                  </a:lnTo>
                  <a:lnTo>
                    <a:pt x="238125" y="838944"/>
                  </a:lnTo>
                  <a:lnTo>
                    <a:pt x="0" y="600819"/>
                  </a:lnTo>
                  <a:lnTo>
                    <a:pt x="0" y="238125"/>
                  </a:lnTo>
                  <a:lnTo>
                    <a:pt x="238125" y="0"/>
                  </a:lnTo>
                  <a:lnTo>
                    <a:pt x="602573" y="0"/>
                  </a:lnTo>
                  <a:close/>
                </a:path>
              </a:pathLst>
            </a:custGeom>
            <a:solidFill>
              <a:srgbClr val="063C9F">
                <a:alpha val="93725"/>
              </a:srgbClr>
            </a:solidFill>
          </p:spPr>
        </p:sp>
        <p:sp>
          <p:nvSpPr>
            <p:cNvPr name="TextBox 13" id="13"/>
            <p:cNvSpPr txBox="true"/>
            <p:nvPr/>
          </p:nvSpPr>
          <p:spPr>
            <a:xfrm>
              <a:off x="63500" y="25400"/>
              <a:ext cx="713698" cy="750044"/>
            </a:xfrm>
            <a:prstGeom prst="rect">
              <a:avLst/>
            </a:prstGeom>
          </p:spPr>
          <p:txBody>
            <a:bodyPr anchor="ctr" rtlCol="false" tIns="50800" lIns="50800" bIns="50800" rIns="50800"/>
            <a:lstStyle/>
            <a:p>
              <a:pPr algn="ctr">
                <a:lnSpc>
                  <a:spcPts val="2659"/>
                </a:lnSpc>
                <a:spcBef>
                  <a:spcPct val="0"/>
                </a:spcBef>
              </a:pPr>
            </a:p>
          </p:txBody>
        </p:sp>
      </p:grpSp>
      <p:grpSp>
        <p:nvGrpSpPr>
          <p:cNvPr name="Group 14" id="14"/>
          <p:cNvGrpSpPr/>
          <p:nvPr/>
        </p:nvGrpSpPr>
        <p:grpSpPr>
          <a:xfrm rot="0">
            <a:off x="6591545" y="8410656"/>
            <a:ext cx="5692067" cy="5645236"/>
            <a:chOff x="0" y="0"/>
            <a:chExt cx="819543" cy="812800"/>
          </a:xfrm>
        </p:grpSpPr>
        <p:sp>
          <p:nvSpPr>
            <p:cNvPr name="Freeform 15" id="15"/>
            <p:cNvSpPr/>
            <p:nvPr/>
          </p:nvSpPr>
          <p:spPr>
            <a:xfrm flipH="false" flipV="false" rot="0">
              <a:off x="0" y="0"/>
              <a:ext cx="819543" cy="812800"/>
            </a:xfrm>
            <a:custGeom>
              <a:avLst/>
              <a:gdLst/>
              <a:ahLst/>
              <a:cxnLst/>
              <a:rect r="r" b="b" t="t" l="l"/>
              <a:pathLst>
                <a:path h="812800" w="819543">
                  <a:moveTo>
                    <a:pt x="581418" y="0"/>
                  </a:moveTo>
                  <a:lnTo>
                    <a:pt x="819543" y="238125"/>
                  </a:lnTo>
                  <a:lnTo>
                    <a:pt x="819543" y="574675"/>
                  </a:lnTo>
                  <a:lnTo>
                    <a:pt x="581418" y="812800"/>
                  </a:lnTo>
                  <a:lnTo>
                    <a:pt x="238125" y="812800"/>
                  </a:lnTo>
                  <a:lnTo>
                    <a:pt x="0" y="574675"/>
                  </a:lnTo>
                  <a:lnTo>
                    <a:pt x="0" y="238125"/>
                  </a:lnTo>
                  <a:lnTo>
                    <a:pt x="238125" y="0"/>
                  </a:lnTo>
                  <a:lnTo>
                    <a:pt x="581418" y="0"/>
                  </a:lnTo>
                  <a:close/>
                </a:path>
              </a:pathLst>
            </a:custGeom>
            <a:solidFill>
              <a:srgbClr val="063C9F"/>
            </a:solidFill>
          </p:spPr>
        </p:sp>
        <p:sp>
          <p:nvSpPr>
            <p:cNvPr name="TextBox 16" id="16"/>
            <p:cNvSpPr txBox="true"/>
            <p:nvPr/>
          </p:nvSpPr>
          <p:spPr>
            <a:xfrm>
              <a:off x="63500" y="25400"/>
              <a:ext cx="692543" cy="723900"/>
            </a:xfrm>
            <a:prstGeom prst="rect">
              <a:avLst/>
            </a:prstGeom>
          </p:spPr>
          <p:txBody>
            <a:bodyPr anchor="ctr" rtlCol="false" tIns="50800" lIns="50800" bIns="50800" rIns="50800"/>
            <a:lstStyle/>
            <a:p>
              <a:pPr algn="ctr">
                <a:lnSpc>
                  <a:spcPts val="2659"/>
                </a:lnSpc>
                <a:spcBef>
                  <a:spcPct val="0"/>
                </a:spcBef>
              </a:pPr>
            </a:p>
          </p:txBody>
        </p:sp>
      </p:grpSp>
      <p:sp>
        <p:nvSpPr>
          <p:cNvPr name="Freeform 17" id="17"/>
          <p:cNvSpPr/>
          <p:nvPr/>
        </p:nvSpPr>
        <p:spPr>
          <a:xfrm flipH="true" flipV="false" rot="0">
            <a:off x="11977440" y="-1855852"/>
            <a:ext cx="7937421" cy="5417290"/>
          </a:xfrm>
          <a:custGeom>
            <a:avLst/>
            <a:gdLst/>
            <a:ahLst/>
            <a:cxnLst/>
            <a:rect r="r" b="b" t="t" l="l"/>
            <a:pathLst>
              <a:path h="5417290" w="7937421">
                <a:moveTo>
                  <a:pt x="7937422" y="0"/>
                </a:moveTo>
                <a:lnTo>
                  <a:pt x="0" y="0"/>
                </a:lnTo>
                <a:lnTo>
                  <a:pt x="0" y="5417290"/>
                </a:lnTo>
                <a:lnTo>
                  <a:pt x="7937422" y="5417290"/>
                </a:lnTo>
                <a:lnTo>
                  <a:pt x="7937422"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8" id="18"/>
          <p:cNvSpPr/>
          <p:nvPr/>
        </p:nvSpPr>
        <p:spPr>
          <a:xfrm flipH="true" flipV="false" rot="0">
            <a:off x="12399778" y="5671815"/>
            <a:ext cx="10285069" cy="7019560"/>
          </a:xfrm>
          <a:custGeom>
            <a:avLst/>
            <a:gdLst/>
            <a:ahLst/>
            <a:cxnLst/>
            <a:rect r="r" b="b" t="t" l="l"/>
            <a:pathLst>
              <a:path h="7019560" w="10285069">
                <a:moveTo>
                  <a:pt x="10285069" y="0"/>
                </a:moveTo>
                <a:lnTo>
                  <a:pt x="0" y="0"/>
                </a:lnTo>
                <a:lnTo>
                  <a:pt x="0" y="7019559"/>
                </a:lnTo>
                <a:lnTo>
                  <a:pt x="10285069" y="7019559"/>
                </a:lnTo>
                <a:lnTo>
                  <a:pt x="10285069"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9" id="19"/>
          <p:cNvSpPr txBox="true"/>
          <p:nvPr/>
        </p:nvSpPr>
        <p:spPr>
          <a:xfrm rot="0">
            <a:off x="7948015" y="3301766"/>
            <a:ext cx="8903526" cy="2352675"/>
          </a:xfrm>
          <a:prstGeom prst="rect">
            <a:avLst/>
          </a:prstGeom>
        </p:spPr>
        <p:txBody>
          <a:bodyPr anchor="t" rtlCol="false" tIns="0" lIns="0" bIns="0" rIns="0">
            <a:spAutoFit/>
          </a:bodyPr>
          <a:lstStyle/>
          <a:p>
            <a:pPr algn="ctr">
              <a:lnSpc>
                <a:spcPts val="9000"/>
              </a:lnSpc>
            </a:pPr>
            <a:r>
              <a:rPr lang="en-US" sz="9000">
                <a:solidFill>
                  <a:srgbClr val="1E1C27"/>
                </a:solidFill>
                <a:latin typeface="TT Supermolot Condensed Bold"/>
              </a:rPr>
              <a:t>МЕЂУНАРОДНИ ПЛАТНИ ПРОМЕТ</a:t>
            </a:r>
          </a:p>
        </p:txBody>
      </p:sp>
      <p:sp>
        <p:nvSpPr>
          <p:cNvPr name="TextBox 20" id="20"/>
          <p:cNvSpPr txBox="true"/>
          <p:nvPr/>
        </p:nvSpPr>
        <p:spPr>
          <a:xfrm rot="0">
            <a:off x="9639167" y="5737640"/>
            <a:ext cx="5521223" cy="506615"/>
          </a:xfrm>
          <a:prstGeom prst="rect">
            <a:avLst/>
          </a:prstGeom>
        </p:spPr>
        <p:txBody>
          <a:bodyPr anchor="t" rtlCol="false" tIns="0" lIns="0" bIns="0" rIns="0">
            <a:spAutoFit/>
          </a:bodyPr>
          <a:lstStyle/>
          <a:p>
            <a:pPr algn="ctr">
              <a:lnSpc>
                <a:spcPts val="4101"/>
              </a:lnSpc>
            </a:pPr>
            <a:r>
              <a:rPr lang="en-US" sz="2929" spc="120">
                <a:solidFill>
                  <a:srgbClr val="1E1C27"/>
                </a:solidFill>
                <a:latin typeface="TT Supermolot Neue Condensed Bold"/>
              </a:rPr>
              <a:t>АЛЕКСАНДРА ЈАНДРИЋ, МА</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33549" t="-30693" r="0" b="-27488"/>
            </a:stretch>
          </a:blipFill>
        </p:spPr>
      </p:sp>
      <p:sp>
        <p:nvSpPr>
          <p:cNvPr name="Freeform 3" id="3"/>
          <p:cNvSpPr/>
          <p:nvPr/>
        </p:nvSpPr>
        <p:spPr>
          <a:xfrm flipH="false" flipV="false" rot="0">
            <a:off x="7086600" y="4546512"/>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8341987" y="587057"/>
            <a:ext cx="4094969" cy="788035"/>
          </a:xfrm>
          <a:prstGeom prst="rect">
            <a:avLst/>
          </a:prstGeom>
        </p:spPr>
        <p:txBody>
          <a:bodyPr anchor="t" rtlCol="false" tIns="0" lIns="0" bIns="0" rIns="0">
            <a:spAutoFit/>
          </a:bodyPr>
          <a:lstStyle/>
          <a:p>
            <a:pPr>
              <a:lnSpc>
                <a:spcPts val="6439"/>
              </a:lnSpc>
            </a:pPr>
            <a:r>
              <a:rPr lang="en-US" sz="4599">
                <a:solidFill>
                  <a:srgbClr val="FFFFFF"/>
                </a:solidFill>
                <a:latin typeface="TT Supermolot Condensed Bold"/>
              </a:rPr>
              <a:t>Валуте</a:t>
            </a:r>
          </a:p>
        </p:txBody>
      </p:sp>
      <p:sp>
        <p:nvSpPr>
          <p:cNvPr name="TextBox 5" id="5"/>
          <p:cNvSpPr txBox="true"/>
          <p:nvPr/>
        </p:nvSpPr>
        <p:spPr>
          <a:xfrm rot="0">
            <a:off x="685009" y="2030755"/>
            <a:ext cx="15225030" cy="1304925"/>
          </a:xfrm>
          <a:prstGeom prst="rect">
            <a:avLst/>
          </a:prstGeom>
        </p:spPr>
        <p:txBody>
          <a:bodyPr anchor="t" rtlCol="false" tIns="0" lIns="0" bIns="0" rIns="0">
            <a:spAutoFit/>
          </a:bodyPr>
          <a:lstStyle/>
          <a:p>
            <a:pPr marL="928369" indent="-464185" lvl="1">
              <a:lnSpc>
                <a:spcPts val="5159"/>
              </a:lnSpc>
              <a:buFont typeface="Arial"/>
              <a:buChar char="•"/>
            </a:pPr>
            <a:r>
              <a:rPr lang="en-US" sz="4299">
                <a:solidFill>
                  <a:srgbClr val="FFFFFF"/>
                </a:solidFill>
                <a:latin typeface="TT Supermolot Condensed"/>
              </a:rPr>
              <a:t>Одређивање курса стране валуте зове се котирање </a:t>
            </a:r>
          </a:p>
          <a:p>
            <a:pPr marL="1856739" indent="-618913" lvl="2">
              <a:lnSpc>
                <a:spcPts val="5159"/>
              </a:lnSpc>
              <a:buFont typeface="Arial"/>
              <a:buChar char="⚬"/>
            </a:pPr>
            <a:r>
              <a:rPr lang="en-US" sz="4299">
                <a:solidFill>
                  <a:srgbClr val="FFFFFF"/>
                </a:solidFill>
                <a:latin typeface="TT Supermolot Condensed"/>
              </a:rPr>
              <a:t>директно и индиректно</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33549" t="-30693" r="0" b="-27488"/>
            </a:stretch>
          </a:blipFill>
        </p:spPr>
      </p:sp>
      <p:sp>
        <p:nvSpPr>
          <p:cNvPr name="TextBox 3" id="3"/>
          <p:cNvSpPr txBox="true"/>
          <p:nvPr/>
        </p:nvSpPr>
        <p:spPr>
          <a:xfrm rot="0">
            <a:off x="701058" y="3202294"/>
            <a:ext cx="15225030" cy="2600325"/>
          </a:xfrm>
          <a:prstGeom prst="rect">
            <a:avLst/>
          </a:prstGeom>
        </p:spPr>
        <p:txBody>
          <a:bodyPr anchor="t" rtlCol="false" tIns="0" lIns="0" bIns="0" rIns="0">
            <a:spAutoFit/>
          </a:bodyPr>
          <a:lstStyle/>
          <a:p>
            <a:pPr marL="928369" indent="-464185" lvl="1">
              <a:lnSpc>
                <a:spcPts val="5159"/>
              </a:lnSpc>
              <a:buFont typeface="Arial"/>
              <a:buChar char="•"/>
            </a:pPr>
            <a:r>
              <a:rPr lang="en-US" sz="4299">
                <a:solidFill>
                  <a:srgbClr val="FFFFFF"/>
                </a:solidFill>
                <a:latin typeface="TT Supermolot Condensed"/>
              </a:rPr>
              <a:t>Постоје три система међународних плаћања: </a:t>
            </a:r>
          </a:p>
          <a:p>
            <a:pPr marL="1856739" indent="-618913" lvl="2">
              <a:lnSpc>
                <a:spcPts val="5159"/>
              </a:lnSpc>
              <a:buFont typeface="Arial"/>
              <a:buChar char="⚬"/>
            </a:pPr>
            <a:r>
              <a:rPr lang="en-US" sz="4299">
                <a:solidFill>
                  <a:srgbClr val="FFFFFF"/>
                </a:solidFill>
                <a:latin typeface="TT Supermolot Condensed"/>
              </a:rPr>
              <a:t>слободна девизна плаћања, </a:t>
            </a:r>
          </a:p>
          <a:p>
            <a:pPr marL="1856739" indent="-618913" lvl="2">
              <a:lnSpc>
                <a:spcPts val="5159"/>
              </a:lnSpc>
              <a:buFont typeface="Arial"/>
              <a:buChar char="⚬"/>
            </a:pPr>
            <a:r>
              <a:rPr lang="en-US" sz="4299">
                <a:solidFill>
                  <a:srgbClr val="FFFFFF"/>
                </a:solidFill>
                <a:latin typeface="TT Supermolot Condensed"/>
              </a:rPr>
              <a:t>клиринг и </a:t>
            </a:r>
          </a:p>
          <a:p>
            <a:pPr marL="1856739" indent="-618913" lvl="2">
              <a:lnSpc>
                <a:spcPts val="5159"/>
              </a:lnSpc>
              <a:buFont typeface="Arial"/>
              <a:buChar char="⚬"/>
            </a:pPr>
            <a:r>
              <a:rPr lang="en-US" sz="4299">
                <a:solidFill>
                  <a:srgbClr val="FFFFFF"/>
                </a:solidFill>
                <a:latin typeface="TT Supermolot Condensed"/>
              </a:rPr>
              <a:t>компензација</a:t>
            </a:r>
          </a:p>
        </p:txBody>
      </p:sp>
      <p:sp>
        <p:nvSpPr>
          <p:cNvPr name="TextBox 4" id="4"/>
          <p:cNvSpPr txBox="true"/>
          <p:nvPr/>
        </p:nvSpPr>
        <p:spPr>
          <a:xfrm rot="0">
            <a:off x="5042310" y="587057"/>
            <a:ext cx="8203381" cy="788035"/>
          </a:xfrm>
          <a:prstGeom prst="rect">
            <a:avLst/>
          </a:prstGeom>
        </p:spPr>
        <p:txBody>
          <a:bodyPr anchor="t" rtlCol="false" tIns="0" lIns="0" bIns="0" rIns="0">
            <a:spAutoFit/>
          </a:bodyPr>
          <a:lstStyle/>
          <a:p>
            <a:pPr>
              <a:lnSpc>
                <a:spcPts val="6439"/>
              </a:lnSpc>
            </a:pPr>
            <a:r>
              <a:rPr lang="en-US" sz="4599">
                <a:solidFill>
                  <a:srgbClr val="FFFFFF"/>
                </a:solidFill>
                <a:latin typeface="TT Supermolot Condensed Bold"/>
              </a:rPr>
              <a:t>Системи међународних плаћања</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33549" t="-30693" r="0" b="-27488"/>
            </a:stretch>
          </a:blipFill>
        </p:spPr>
      </p:sp>
      <p:sp>
        <p:nvSpPr>
          <p:cNvPr name="TextBox 3" id="3"/>
          <p:cNvSpPr txBox="true"/>
          <p:nvPr/>
        </p:nvSpPr>
        <p:spPr>
          <a:xfrm rot="0">
            <a:off x="685009" y="2030755"/>
            <a:ext cx="15048496" cy="7134225"/>
          </a:xfrm>
          <a:prstGeom prst="rect">
            <a:avLst/>
          </a:prstGeom>
        </p:spPr>
        <p:txBody>
          <a:bodyPr anchor="t" rtlCol="false" tIns="0" lIns="0" bIns="0" rIns="0">
            <a:spAutoFit/>
          </a:bodyPr>
          <a:lstStyle/>
          <a:p>
            <a:pPr marL="928369" indent="-464185" lvl="1">
              <a:lnSpc>
                <a:spcPts val="5159"/>
              </a:lnSpc>
              <a:buFont typeface="Arial"/>
              <a:buChar char="•"/>
            </a:pPr>
            <a:r>
              <a:rPr lang="en-US" sz="4299">
                <a:solidFill>
                  <a:srgbClr val="FFFFFF"/>
                </a:solidFill>
                <a:latin typeface="TT Supermolot Condensed"/>
              </a:rPr>
              <a:t>Слободна девизна (конвертибилна) плаћања се углавном уговарају са земљама са конвертибилним девизама </a:t>
            </a:r>
          </a:p>
          <a:p>
            <a:pPr marL="928369" indent="-464185" lvl="1">
              <a:lnSpc>
                <a:spcPts val="5159"/>
              </a:lnSpc>
              <a:buFont typeface="Arial"/>
              <a:buChar char="•"/>
            </a:pPr>
            <a:r>
              <a:rPr lang="en-US" sz="4299">
                <a:solidFill>
                  <a:srgbClr val="FFFFFF"/>
                </a:solidFill>
                <a:latin typeface="TT Supermolot Condensed"/>
              </a:rPr>
              <a:t>Плаћања се у неким случајевима могу вршити, на примјер у доларима, и између земаља чије домаће девизе нису конвертибилне</a:t>
            </a:r>
          </a:p>
          <a:p>
            <a:pPr marL="928369" indent="-464185" lvl="1">
              <a:lnSpc>
                <a:spcPts val="5159"/>
              </a:lnSpc>
              <a:buFont typeface="Arial"/>
              <a:buChar char="•"/>
            </a:pPr>
            <a:r>
              <a:rPr lang="en-US" sz="4299">
                <a:solidFill>
                  <a:srgbClr val="FFFFFF"/>
                </a:solidFill>
                <a:latin typeface="TT Supermolot Condensed"/>
              </a:rPr>
              <a:t>Основна предност - девизе стечене у једној земљи се не морају у истој земљи употријебити за куповину роба или услуга, већ се слободно могу користити и за плаћања у некој трећој земљи</a:t>
            </a:r>
          </a:p>
          <a:p>
            <a:pPr marL="1856739" indent="-618913" lvl="2">
              <a:lnSpc>
                <a:spcPts val="5159"/>
              </a:lnSpc>
              <a:buFont typeface="Arial"/>
              <a:buChar char="⚬"/>
            </a:pPr>
            <a:r>
              <a:rPr lang="en-US" sz="4299">
                <a:solidFill>
                  <a:srgbClr val="FFFFFF"/>
                </a:solidFill>
                <a:latin typeface="TT Supermolot Condensed"/>
              </a:rPr>
              <a:t>То омогућује да се роба купи тамо где је најквалитетнија и најјефтинија</a:t>
            </a:r>
          </a:p>
        </p:txBody>
      </p:sp>
      <p:sp>
        <p:nvSpPr>
          <p:cNvPr name="TextBox 4" id="4"/>
          <p:cNvSpPr txBox="true"/>
          <p:nvPr/>
        </p:nvSpPr>
        <p:spPr>
          <a:xfrm rot="0">
            <a:off x="5042310" y="587057"/>
            <a:ext cx="8203381" cy="788035"/>
          </a:xfrm>
          <a:prstGeom prst="rect">
            <a:avLst/>
          </a:prstGeom>
        </p:spPr>
        <p:txBody>
          <a:bodyPr anchor="t" rtlCol="false" tIns="0" lIns="0" bIns="0" rIns="0">
            <a:spAutoFit/>
          </a:bodyPr>
          <a:lstStyle/>
          <a:p>
            <a:pPr>
              <a:lnSpc>
                <a:spcPts val="6439"/>
              </a:lnSpc>
            </a:pPr>
            <a:r>
              <a:rPr lang="en-US" sz="4599">
                <a:solidFill>
                  <a:srgbClr val="FFFFFF"/>
                </a:solidFill>
                <a:latin typeface="TT Supermolot Condensed Bold"/>
              </a:rPr>
              <a:t>Слободна девизна плаћања</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33549" t="-30693" r="0" b="-27488"/>
            </a:stretch>
          </a:blipFill>
        </p:spPr>
      </p:sp>
      <p:sp>
        <p:nvSpPr>
          <p:cNvPr name="TextBox 3" id="3"/>
          <p:cNvSpPr txBox="true"/>
          <p:nvPr/>
        </p:nvSpPr>
        <p:spPr>
          <a:xfrm rot="0">
            <a:off x="668961" y="1773979"/>
            <a:ext cx="15529951" cy="7781925"/>
          </a:xfrm>
          <a:prstGeom prst="rect">
            <a:avLst/>
          </a:prstGeom>
        </p:spPr>
        <p:txBody>
          <a:bodyPr anchor="t" rtlCol="false" tIns="0" lIns="0" bIns="0" rIns="0">
            <a:spAutoFit/>
          </a:bodyPr>
          <a:lstStyle/>
          <a:p>
            <a:pPr marL="928369" indent="-464185" lvl="1">
              <a:lnSpc>
                <a:spcPts val="5159"/>
              </a:lnSpc>
              <a:buFont typeface="Arial"/>
              <a:buChar char="•"/>
            </a:pPr>
            <a:r>
              <a:rPr lang="en-US" sz="4299">
                <a:solidFill>
                  <a:srgbClr val="FFFFFF"/>
                </a:solidFill>
                <a:latin typeface="TT Supermolot Condensed"/>
              </a:rPr>
              <a:t>За клириншки начин плаћања је карактеристично да се плаћања између двије или више земаља потписника клириншког платног споразума обавља у националној валути, без употребе девиза, на бази пребијања међусобних потраживања, по могућству без остатка (салда)</a:t>
            </a:r>
          </a:p>
          <a:p>
            <a:pPr>
              <a:lnSpc>
                <a:spcPts val="5159"/>
              </a:lnSpc>
            </a:pPr>
          </a:p>
          <a:p>
            <a:pPr marL="928369" indent="-464185" lvl="1">
              <a:lnSpc>
                <a:spcPts val="5159"/>
              </a:lnSpc>
              <a:buFont typeface="Arial"/>
              <a:buChar char="•"/>
            </a:pPr>
            <a:r>
              <a:rPr lang="en-US" sz="4299">
                <a:solidFill>
                  <a:srgbClr val="FFFFFF"/>
                </a:solidFill>
                <a:latin typeface="TT Supermolot Condensed"/>
              </a:rPr>
              <a:t>За нормално функционисање овог начина плаћања је битно да се плаћања између земаља поклапају</a:t>
            </a:r>
          </a:p>
          <a:p>
            <a:pPr marL="1856739" indent="-618913" lvl="2">
              <a:lnSpc>
                <a:spcPts val="5159"/>
              </a:lnSpc>
              <a:buFont typeface="Arial"/>
              <a:buChar char="⚬"/>
            </a:pPr>
            <a:r>
              <a:rPr lang="en-US" sz="4299">
                <a:solidFill>
                  <a:srgbClr val="FFFFFF"/>
                </a:solidFill>
                <a:latin typeface="TT Supermolot Condensed"/>
              </a:rPr>
              <a:t>У циљу обезбјеђења равнотеже у клирингу, клириншки партнери се договарају не само о механизму плаћања, већ и утврђују робу (контингентне листе) коју ће један и други извозити у одређеном временском периоду</a:t>
            </a:r>
          </a:p>
        </p:txBody>
      </p:sp>
      <p:sp>
        <p:nvSpPr>
          <p:cNvPr name="TextBox 4" id="4"/>
          <p:cNvSpPr txBox="true"/>
          <p:nvPr/>
        </p:nvSpPr>
        <p:spPr>
          <a:xfrm rot="0">
            <a:off x="7036415" y="587057"/>
            <a:ext cx="2345684" cy="788035"/>
          </a:xfrm>
          <a:prstGeom prst="rect">
            <a:avLst/>
          </a:prstGeom>
        </p:spPr>
        <p:txBody>
          <a:bodyPr anchor="t" rtlCol="false" tIns="0" lIns="0" bIns="0" rIns="0">
            <a:spAutoFit/>
          </a:bodyPr>
          <a:lstStyle/>
          <a:p>
            <a:pPr>
              <a:lnSpc>
                <a:spcPts val="6439"/>
              </a:lnSpc>
            </a:pPr>
            <a:r>
              <a:rPr lang="en-US" sz="4599">
                <a:solidFill>
                  <a:srgbClr val="FFFFFF"/>
                </a:solidFill>
                <a:latin typeface="TT Supermolot Condensed Bold"/>
              </a:rPr>
              <a:t>Клиринг</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33549" t="-30693" r="0" b="-27488"/>
            </a:stretch>
          </a:blipFill>
        </p:spPr>
      </p:sp>
      <p:sp>
        <p:nvSpPr>
          <p:cNvPr name="TextBox 3" id="3"/>
          <p:cNvSpPr txBox="true"/>
          <p:nvPr/>
        </p:nvSpPr>
        <p:spPr>
          <a:xfrm rot="0">
            <a:off x="668961" y="2003727"/>
            <a:ext cx="16153551" cy="6486525"/>
          </a:xfrm>
          <a:prstGeom prst="rect">
            <a:avLst/>
          </a:prstGeom>
        </p:spPr>
        <p:txBody>
          <a:bodyPr anchor="t" rtlCol="false" tIns="0" lIns="0" bIns="0" rIns="0">
            <a:spAutoFit/>
          </a:bodyPr>
          <a:lstStyle/>
          <a:p>
            <a:pPr marL="928369" indent="-464185" lvl="1">
              <a:lnSpc>
                <a:spcPts val="5159"/>
              </a:lnSpc>
              <a:buFont typeface="Arial"/>
              <a:buChar char="•"/>
            </a:pPr>
            <a:r>
              <a:rPr lang="en-US" sz="4299">
                <a:solidFill>
                  <a:srgbClr val="FFFFFF"/>
                </a:solidFill>
                <a:latin typeface="TT Supermolot Condensed"/>
              </a:rPr>
              <a:t>Тотални клиринг обухвата сва плаћања између уговорних земаља</a:t>
            </a:r>
          </a:p>
          <a:p>
            <a:pPr marL="928369" indent="-464185" lvl="1">
              <a:lnSpc>
                <a:spcPts val="5159"/>
              </a:lnSpc>
              <a:buFont typeface="Arial"/>
              <a:buChar char="•"/>
            </a:pPr>
            <a:r>
              <a:rPr lang="en-US" sz="4299">
                <a:solidFill>
                  <a:srgbClr val="FFFFFF"/>
                </a:solidFill>
                <a:latin typeface="TT Supermolot Condensed"/>
              </a:rPr>
              <a:t>Парцијални клиринг се односи само на поједина плаћања, као што су робна, туристичка, финансијска, транспортна итд.</a:t>
            </a:r>
          </a:p>
          <a:p>
            <a:pPr marL="928369" indent="-464185" lvl="1">
              <a:lnSpc>
                <a:spcPts val="5159"/>
              </a:lnSpc>
              <a:buFont typeface="Arial"/>
              <a:buChar char="•"/>
            </a:pPr>
            <a:r>
              <a:rPr lang="en-US" sz="4299">
                <a:solidFill>
                  <a:srgbClr val="FFFFFF"/>
                </a:solidFill>
                <a:latin typeface="TT Supermolot Condensed"/>
              </a:rPr>
              <a:t>Под чврстим клирингом се подразумијева стопроцентна компензација међусобних потраживања потписника клириншког споразума</a:t>
            </a:r>
          </a:p>
          <a:p>
            <a:pPr marL="928369" indent="-464185" lvl="1">
              <a:lnSpc>
                <a:spcPts val="5159"/>
              </a:lnSpc>
              <a:buFont typeface="Arial"/>
              <a:buChar char="•"/>
            </a:pPr>
            <a:r>
              <a:rPr lang="en-US" sz="4299">
                <a:solidFill>
                  <a:srgbClr val="FFFFFF"/>
                </a:solidFill>
                <a:latin typeface="TT Supermolot Condensed"/>
              </a:rPr>
              <a:t>Мјешовити клиринг се односи на ситуацију у којој се један дио плаћа у клирингу, а други у девизама</a:t>
            </a:r>
          </a:p>
          <a:p>
            <a:pPr>
              <a:lnSpc>
                <a:spcPts val="5159"/>
              </a:lnSpc>
            </a:pPr>
          </a:p>
          <a:p>
            <a:pPr>
              <a:lnSpc>
                <a:spcPts val="5159"/>
              </a:lnSpc>
            </a:pPr>
          </a:p>
        </p:txBody>
      </p:sp>
      <p:sp>
        <p:nvSpPr>
          <p:cNvPr name="TextBox 4" id="4"/>
          <p:cNvSpPr txBox="true"/>
          <p:nvPr/>
        </p:nvSpPr>
        <p:spPr>
          <a:xfrm rot="0">
            <a:off x="7036415" y="587057"/>
            <a:ext cx="2345684" cy="788035"/>
          </a:xfrm>
          <a:prstGeom prst="rect">
            <a:avLst/>
          </a:prstGeom>
        </p:spPr>
        <p:txBody>
          <a:bodyPr anchor="t" rtlCol="false" tIns="0" lIns="0" bIns="0" rIns="0">
            <a:spAutoFit/>
          </a:bodyPr>
          <a:lstStyle/>
          <a:p>
            <a:pPr>
              <a:lnSpc>
                <a:spcPts val="6439"/>
              </a:lnSpc>
            </a:pPr>
            <a:r>
              <a:rPr lang="en-US" sz="4599">
                <a:solidFill>
                  <a:srgbClr val="FFFFFF"/>
                </a:solidFill>
                <a:latin typeface="TT Supermolot Condensed Bold"/>
              </a:rPr>
              <a:t>Клиринг</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33549" t="-30693" r="0" b="-27488"/>
            </a:stretch>
          </a:blipFill>
        </p:spPr>
      </p:sp>
      <p:sp>
        <p:nvSpPr>
          <p:cNvPr name="TextBox 3" id="3"/>
          <p:cNvSpPr txBox="true"/>
          <p:nvPr/>
        </p:nvSpPr>
        <p:spPr>
          <a:xfrm rot="0">
            <a:off x="668961" y="1773979"/>
            <a:ext cx="16590339" cy="7591425"/>
          </a:xfrm>
          <a:prstGeom prst="rect">
            <a:avLst/>
          </a:prstGeom>
        </p:spPr>
        <p:txBody>
          <a:bodyPr anchor="t" rtlCol="false" tIns="0" lIns="0" bIns="0" rIns="0">
            <a:spAutoFit/>
          </a:bodyPr>
          <a:lstStyle/>
          <a:p>
            <a:pPr marL="928369" indent="-464185" lvl="1">
              <a:lnSpc>
                <a:spcPts val="5159"/>
              </a:lnSpc>
              <a:buFont typeface="Arial"/>
              <a:buChar char="•"/>
            </a:pPr>
            <a:r>
              <a:rPr lang="en-US" sz="4299">
                <a:solidFill>
                  <a:srgbClr val="FFFFFF"/>
                </a:solidFill>
                <a:latin typeface="TT Supermolot Condensed"/>
              </a:rPr>
              <a:t>Компензација се састоји у директној размjени (трампи) вриједности увоза са вредношћу извоза  између два предузећа. Извоз се непосредно наплаћује увозом, на бази слободне погодбе између интересената</a:t>
            </a:r>
          </a:p>
          <a:p>
            <a:pPr>
              <a:lnSpc>
                <a:spcPts val="5159"/>
              </a:lnSpc>
            </a:pPr>
          </a:p>
          <a:p>
            <a:pPr marL="777243" indent="-388622" lvl="1">
              <a:lnSpc>
                <a:spcPts val="4320"/>
              </a:lnSpc>
              <a:buFont typeface="Arial"/>
              <a:buChar char="•"/>
            </a:pPr>
            <a:r>
              <a:rPr lang="en-US" sz="3600">
                <a:solidFill>
                  <a:srgbClr val="FFFFFF"/>
                </a:solidFill>
                <a:latin typeface="TT Supermolot Condensed"/>
              </a:rPr>
              <a:t>Плаћање путем компензације се врши у случајевима када је такав начин обрачуна изричито предвиђен уговором између двију земаља, када се увоз или извоз не може извршити на неки други начин и када се путем ње обезбјеђује увоз или извоз неке робе под нарочито повољним околностима</a:t>
            </a:r>
          </a:p>
          <a:p>
            <a:pPr>
              <a:lnSpc>
                <a:spcPts val="4320"/>
              </a:lnSpc>
            </a:pPr>
          </a:p>
          <a:p>
            <a:pPr marL="777243" indent="-388622" lvl="1">
              <a:lnSpc>
                <a:spcPts val="4320"/>
              </a:lnSpc>
              <a:buFont typeface="Arial"/>
              <a:buChar char="•"/>
            </a:pPr>
            <a:r>
              <a:rPr lang="en-US" sz="3600">
                <a:solidFill>
                  <a:srgbClr val="FFFFFF"/>
                </a:solidFill>
                <a:latin typeface="TT Supermolot Condensed"/>
              </a:rPr>
              <a:t>Додатно </a:t>
            </a:r>
            <a:r>
              <a:rPr lang="en-US" sz="3600">
                <a:solidFill>
                  <a:srgbClr val="FFFFFF"/>
                </a:solidFill>
                <a:latin typeface="TT Supermolot Condensed"/>
              </a:rPr>
              <a:t>се користи када се ради о веома критичној роби или роби која се иначе тешко пласира на свјетском тржишту и земљама које усљед удаљености или неког другог разлога немају сталне и чврсте трговинске односе са другим земљама</a:t>
            </a:r>
          </a:p>
        </p:txBody>
      </p:sp>
      <p:sp>
        <p:nvSpPr>
          <p:cNvPr name="TextBox 4" id="4"/>
          <p:cNvSpPr txBox="true"/>
          <p:nvPr/>
        </p:nvSpPr>
        <p:spPr>
          <a:xfrm rot="0">
            <a:off x="7036415" y="587057"/>
            <a:ext cx="3613514" cy="788035"/>
          </a:xfrm>
          <a:prstGeom prst="rect">
            <a:avLst/>
          </a:prstGeom>
        </p:spPr>
        <p:txBody>
          <a:bodyPr anchor="t" rtlCol="false" tIns="0" lIns="0" bIns="0" rIns="0">
            <a:spAutoFit/>
          </a:bodyPr>
          <a:lstStyle/>
          <a:p>
            <a:pPr>
              <a:lnSpc>
                <a:spcPts val="6439"/>
              </a:lnSpc>
            </a:pPr>
            <a:r>
              <a:rPr lang="en-US" sz="4599">
                <a:solidFill>
                  <a:srgbClr val="FFFFFF"/>
                </a:solidFill>
                <a:latin typeface="TT Supermolot Condensed Bold"/>
              </a:rPr>
              <a:t>Компензација</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33549" t="-30693" r="0" b="-27488"/>
            </a:stretch>
          </a:blipFill>
        </p:spPr>
      </p:sp>
      <p:sp>
        <p:nvSpPr>
          <p:cNvPr name="Freeform 3" id="3"/>
          <p:cNvSpPr/>
          <p:nvPr/>
        </p:nvSpPr>
        <p:spPr>
          <a:xfrm flipH="false" flipV="false" rot="0">
            <a:off x="3814465" y="2838108"/>
            <a:ext cx="10659069" cy="5795416"/>
          </a:xfrm>
          <a:custGeom>
            <a:avLst/>
            <a:gdLst/>
            <a:ahLst/>
            <a:cxnLst/>
            <a:rect r="r" b="b" t="t" l="l"/>
            <a:pathLst>
              <a:path h="5795416" w="10659069">
                <a:moveTo>
                  <a:pt x="0" y="0"/>
                </a:moveTo>
                <a:lnTo>
                  <a:pt x="10659070" y="0"/>
                </a:lnTo>
                <a:lnTo>
                  <a:pt x="10659070" y="5795417"/>
                </a:lnTo>
                <a:lnTo>
                  <a:pt x="0" y="5795417"/>
                </a:lnTo>
                <a:lnTo>
                  <a:pt x="0" y="0"/>
                </a:lnTo>
                <a:close/>
              </a:path>
            </a:pathLst>
          </a:custGeom>
          <a:blipFill>
            <a:blip r:embed="rId3"/>
            <a:stretch>
              <a:fillRect l="-67794" t="-91821" r="-70063" b="-54258"/>
            </a:stretch>
          </a:blipFill>
        </p:spPr>
      </p:sp>
      <p:sp>
        <p:nvSpPr>
          <p:cNvPr name="TextBox 4" id="4"/>
          <p:cNvSpPr txBox="true"/>
          <p:nvPr/>
        </p:nvSpPr>
        <p:spPr>
          <a:xfrm rot="0">
            <a:off x="7036415" y="587057"/>
            <a:ext cx="3308593" cy="788035"/>
          </a:xfrm>
          <a:prstGeom prst="rect">
            <a:avLst/>
          </a:prstGeom>
        </p:spPr>
        <p:txBody>
          <a:bodyPr anchor="t" rtlCol="false" tIns="0" lIns="0" bIns="0" rIns="0">
            <a:spAutoFit/>
          </a:bodyPr>
          <a:lstStyle/>
          <a:p>
            <a:pPr>
              <a:lnSpc>
                <a:spcPts val="6439"/>
              </a:lnSpc>
            </a:pPr>
            <a:r>
              <a:rPr lang="en-US" sz="4599">
                <a:solidFill>
                  <a:srgbClr val="FFFFFF"/>
                </a:solidFill>
                <a:latin typeface="TT Supermolot Condensed Bold"/>
              </a:rPr>
              <a:t>Врсте порука</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33549" t="-30693" r="0" b="-27488"/>
            </a:stretch>
          </a:blipFill>
        </p:spPr>
      </p:sp>
      <p:sp>
        <p:nvSpPr>
          <p:cNvPr name="Freeform 3" id="3"/>
          <p:cNvSpPr/>
          <p:nvPr/>
        </p:nvSpPr>
        <p:spPr>
          <a:xfrm flipH="false" flipV="false" rot="0">
            <a:off x="5035165" y="2848249"/>
            <a:ext cx="7960894" cy="5970671"/>
          </a:xfrm>
          <a:custGeom>
            <a:avLst/>
            <a:gdLst/>
            <a:ahLst/>
            <a:cxnLst/>
            <a:rect r="r" b="b" t="t" l="l"/>
            <a:pathLst>
              <a:path h="5970671" w="7960894">
                <a:moveTo>
                  <a:pt x="0" y="0"/>
                </a:moveTo>
                <a:lnTo>
                  <a:pt x="7960894" y="0"/>
                </a:lnTo>
                <a:lnTo>
                  <a:pt x="7960894" y="5970671"/>
                </a:lnTo>
                <a:lnTo>
                  <a:pt x="0" y="5970671"/>
                </a:lnTo>
                <a:lnTo>
                  <a:pt x="0" y="0"/>
                </a:lnTo>
                <a:close/>
              </a:path>
            </a:pathLst>
          </a:custGeom>
          <a:blipFill>
            <a:blip r:embed="rId3"/>
            <a:stretch>
              <a:fillRect l="0" t="0" r="0" b="0"/>
            </a:stretch>
          </a:blipFill>
        </p:spPr>
      </p:sp>
      <p:sp>
        <p:nvSpPr>
          <p:cNvPr name="TextBox 4" id="4"/>
          <p:cNvSpPr txBox="true"/>
          <p:nvPr/>
        </p:nvSpPr>
        <p:spPr>
          <a:xfrm rot="0">
            <a:off x="7245046" y="587057"/>
            <a:ext cx="3308593" cy="788035"/>
          </a:xfrm>
          <a:prstGeom prst="rect">
            <a:avLst/>
          </a:prstGeom>
        </p:spPr>
        <p:txBody>
          <a:bodyPr anchor="t" rtlCol="false" tIns="0" lIns="0" bIns="0" rIns="0">
            <a:spAutoFit/>
          </a:bodyPr>
          <a:lstStyle/>
          <a:p>
            <a:pPr>
              <a:lnSpc>
                <a:spcPts val="6439"/>
              </a:lnSpc>
            </a:pPr>
            <a:r>
              <a:rPr lang="en-US" sz="4599">
                <a:solidFill>
                  <a:srgbClr val="FFFFFF"/>
                </a:solidFill>
                <a:latin typeface="TT Supermolot Condensed Bold"/>
              </a:rPr>
              <a:t>SWIFT код</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3549" t="-11043" r="0" b="-47139"/>
            </a:stretch>
          </a:blipFill>
        </p:spPr>
      </p:sp>
      <p:grpSp>
        <p:nvGrpSpPr>
          <p:cNvPr name="Group 3" id="3"/>
          <p:cNvGrpSpPr/>
          <p:nvPr/>
        </p:nvGrpSpPr>
        <p:grpSpPr>
          <a:xfrm rot="0">
            <a:off x="10068507" y="0"/>
            <a:ext cx="8219493" cy="10287000"/>
            <a:chOff x="0" y="0"/>
            <a:chExt cx="10959324" cy="13716000"/>
          </a:xfrm>
        </p:grpSpPr>
        <p:pic>
          <p:nvPicPr>
            <p:cNvPr name="Picture 4" id="4"/>
            <p:cNvPicPr>
              <a:picLocks noChangeAspect="true"/>
            </p:cNvPicPr>
            <p:nvPr/>
          </p:nvPicPr>
          <p:blipFill>
            <a:blip r:embed="rId3"/>
            <a:srcRect l="25879" t="0" r="25879" b="0"/>
            <a:stretch>
              <a:fillRect/>
            </a:stretch>
          </p:blipFill>
          <p:spPr>
            <a:xfrm flipH="false" flipV="false">
              <a:off x="0" y="0"/>
              <a:ext cx="10959324" cy="13716000"/>
            </a:xfrm>
            <a:prstGeom prst="rect">
              <a:avLst/>
            </a:prstGeom>
          </p:spPr>
        </p:pic>
      </p:grpSp>
      <p:sp>
        <p:nvSpPr>
          <p:cNvPr name="Freeform 5" id="5"/>
          <p:cNvSpPr/>
          <p:nvPr/>
        </p:nvSpPr>
        <p:spPr>
          <a:xfrm flipH="false" flipV="false" rot="0">
            <a:off x="7535195" y="910064"/>
            <a:ext cx="3239506" cy="477827"/>
          </a:xfrm>
          <a:custGeom>
            <a:avLst/>
            <a:gdLst/>
            <a:ahLst/>
            <a:cxnLst/>
            <a:rect r="r" b="b" t="t" l="l"/>
            <a:pathLst>
              <a:path h="477827" w="3239506">
                <a:moveTo>
                  <a:pt x="0" y="0"/>
                </a:moveTo>
                <a:lnTo>
                  <a:pt x="3239506" y="0"/>
                </a:lnTo>
                <a:lnTo>
                  <a:pt x="3239506" y="477828"/>
                </a:lnTo>
                <a:lnTo>
                  <a:pt x="0" y="47782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1028700" y="1499909"/>
            <a:ext cx="5272852" cy="748030"/>
          </a:xfrm>
          <a:prstGeom prst="rect">
            <a:avLst/>
          </a:prstGeom>
        </p:spPr>
        <p:txBody>
          <a:bodyPr anchor="t" rtlCol="false" tIns="0" lIns="0" bIns="0" rIns="0">
            <a:spAutoFit/>
          </a:bodyPr>
          <a:lstStyle/>
          <a:p>
            <a:pPr>
              <a:lnSpc>
                <a:spcPts val="6019"/>
              </a:lnSpc>
            </a:pPr>
            <a:r>
              <a:rPr lang="en-US" sz="4299">
                <a:solidFill>
                  <a:srgbClr val="FFFFFF"/>
                </a:solidFill>
                <a:latin typeface="TT Supermolot Condensed Bold"/>
              </a:rPr>
              <a:t>Инструменти МПП</a:t>
            </a:r>
          </a:p>
        </p:txBody>
      </p:sp>
      <p:sp>
        <p:nvSpPr>
          <p:cNvPr name="TextBox 7" id="7"/>
          <p:cNvSpPr txBox="true"/>
          <p:nvPr/>
        </p:nvSpPr>
        <p:spPr>
          <a:xfrm rot="0">
            <a:off x="1028700" y="2371764"/>
            <a:ext cx="8379548" cy="5473065"/>
          </a:xfrm>
          <a:prstGeom prst="rect">
            <a:avLst/>
          </a:prstGeom>
        </p:spPr>
        <p:txBody>
          <a:bodyPr anchor="t" rtlCol="false" tIns="0" lIns="0" bIns="0" rIns="0">
            <a:spAutoFit/>
          </a:bodyPr>
          <a:lstStyle/>
          <a:p>
            <a:pPr>
              <a:lnSpc>
                <a:spcPts val="5460"/>
              </a:lnSpc>
            </a:pPr>
            <a:r>
              <a:rPr lang="en-US" sz="3900">
                <a:solidFill>
                  <a:srgbClr val="FFFFFF"/>
                </a:solidFill>
                <a:latin typeface="TT Supermolot Neue Condensed"/>
              </a:rPr>
              <a:t>1) документарни акредитиви, </a:t>
            </a:r>
          </a:p>
          <a:p>
            <a:pPr>
              <a:lnSpc>
                <a:spcPts val="5460"/>
              </a:lnSpc>
            </a:pPr>
            <a:r>
              <a:rPr lang="en-US" sz="3900">
                <a:solidFill>
                  <a:srgbClr val="FFFFFF"/>
                </a:solidFill>
                <a:latin typeface="TT Supermolot Neue Condensed"/>
              </a:rPr>
              <a:t>2) документарна наплата (инкасо послови), </a:t>
            </a:r>
          </a:p>
          <a:p>
            <a:pPr>
              <a:lnSpc>
                <a:spcPts val="5460"/>
              </a:lnSpc>
            </a:pPr>
            <a:r>
              <a:rPr lang="en-US" sz="3900">
                <a:solidFill>
                  <a:srgbClr val="FFFFFF"/>
                </a:solidFill>
                <a:latin typeface="TT Supermolot Neue Condensed"/>
              </a:rPr>
              <a:t>4) дознака, </a:t>
            </a:r>
          </a:p>
          <a:p>
            <a:pPr>
              <a:lnSpc>
                <a:spcPts val="5460"/>
              </a:lnSpc>
            </a:pPr>
            <a:r>
              <a:rPr lang="en-US" sz="3900">
                <a:solidFill>
                  <a:srgbClr val="FFFFFF"/>
                </a:solidFill>
                <a:latin typeface="TT Supermolot Neue Condensed"/>
              </a:rPr>
              <a:t>4) чекови,  </a:t>
            </a:r>
          </a:p>
          <a:p>
            <a:pPr>
              <a:lnSpc>
                <a:spcPts val="5460"/>
              </a:lnSpc>
            </a:pPr>
            <a:r>
              <a:rPr lang="en-US" sz="3900">
                <a:solidFill>
                  <a:srgbClr val="FFFFFF"/>
                </a:solidFill>
                <a:latin typeface="TT Supermolot Neue Condensed"/>
              </a:rPr>
              <a:t> 5) кредитна карта, </a:t>
            </a:r>
          </a:p>
          <a:p>
            <a:pPr>
              <a:lnSpc>
                <a:spcPts val="5460"/>
              </a:lnSpc>
            </a:pPr>
            <a:r>
              <a:rPr lang="en-US" sz="3900">
                <a:solidFill>
                  <a:srgbClr val="FFFFFF"/>
                </a:solidFill>
                <a:latin typeface="TT Supermolot Neue Condensed"/>
              </a:rPr>
              <a:t>6) кредитно писмо,</a:t>
            </a:r>
          </a:p>
          <a:p>
            <a:pPr>
              <a:lnSpc>
                <a:spcPts val="5460"/>
              </a:lnSpc>
            </a:pPr>
            <a:r>
              <a:rPr lang="en-US" sz="3900">
                <a:solidFill>
                  <a:srgbClr val="FFFFFF"/>
                </a:solidFill>
                <a:latin typeface="TT Supermolot Neue Condensed"/>
              </a:rPr>
              <a:t> 7) мјеница и </a:t>
            </a:r>
          </a:p>
          <a:p>
            <a:pPr>
              <a:lnSpc>
                <a:spcPts val="5460"/>
              </a:lnSpc>
              <a:spcBef>
                <a:spcPct val="0"/>
              </a:spcBef>
            </a:pPr>
            <a:r>
              <a:rPr lang="en-US" sz="3900">
                <a:solidFill>
                  <a:srgbClr val="FFFFFF"/>
                </a:solidFill>
                <a:latin typeface="TT Supermolot Neue Condensed"/>
              </a:rPr>
              <a:t>8) банкарска гаранција</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31840"/>
        </a:solidFill>
      </p:bgPr>
    </p:bg>
    <p:spTree>
      <p:nvGrpSpPr>
        <p:cNvPr id="1" name=""/>
        <p:cNvGrpSpPr/>
        <p:nvPr/>
      </p:nvGrpSpPr>
      <p:grpSpPr>
        <a:xfrm>
          <a:off x="0" y="0"/>
          <a:ext cx="0" cy="0"/>
          <a:chOff x="0" y="0"/>
          <a:chExt cx="0" cy="0"/>
        </a:xfrm>
      </p:grpSpPr>
      <p:grpSp>
        <p:nvGrpSpPr>
          <p:cNvPr name="Group 2" id="2"/>
          <p:cNvGrpSpPr/>
          <p:nvPr/>
        </p:nvGrpSpPr>
        <p:grpSpPr>
          <a:xfrm rot="0">
            <a:off x="1605265" y="2066747"/>
            <a:ext cx="11968240" cy="3257811"/>
            <a:chOff x="0" y="0"/>
            <a:chExt cx="3152129" cy="858024"/>
          </a:xfrm>
        </p:grpSpPr>
        <p:sp>
          <p:nvSpPr>
            <p:cNvPr name="Freeform 3" id="3"/>
            <p:cNvSpPr/>
            <p:nvPr/>
          </p:nvSpPr>
          <p:spPr>
            <a:xfrm flipH="false" flipV="false" rot="0">
              <a:off x="0" y="0"/>
              <a:ext cx="3152129" cy="858024"/>
            </a:xfrm>
            <a:custGeom>
              <a:avLst/>
              <a:gdLst/>
              <a:ahLst/>
              <a:cxnLst/>
              <a:rect r="r" b="b" t="t" l="l"/>
              <a:pathLst>
                <a:path h="858024" w="3152129">
                  <a:moveTo>
                    <a:pt x="0" y="0"/>
                  </a:moveTo>
                  <a:lnTo>
                    <a:pt x="3152129" y="0"/>
                  </a:lnTo>
                  <a:lnTo>
                    <a:pt x="3152129" y="858024"/>
                  </a:lnTo>
                  <a:lnTo>
                    <a:pt x="0" y="858024"/>
                  </a:lnTo>
                  <a:close/>
                </a:path>
              </a:pathLst>
            </a:custGeom>
            <a:solidFill>
              <a:srgbClr val="004AAD"/>
            </a:solidFill>
          </p:spPr>
        </p:sp>
        <p:sp>
          <p:nvSpPr>
            <p:cNvPr name="TextBox 4" id="4"/>
            <p:cNvSpPr txBox="true"/>
            <p:nvPr/>
          </p:nvSpPr>
          <p:spPr>
            <a:xfrm>
              <a:off x="0" y="-38100"/>
              <a:ext cx="3152129" cy="896124"/>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1805207" y="0"/>
            <a:ext cx="6939466" cy="10287000"/>
            <a:chOff x="0" y="0"/>
            <a:chExt cx="9252621" cy="13716000"/>
          </a:xfrm>
        </p:grpSpPr>
        <p:pic>
          <p:nvPicPr>
            <p:cNvPr name="Picture 6" id="6"/>
            <p:cNvPicPr>
              <a:picLocks noChangeAspect="true"/>
            </p:cNvPicPr>
            <p:nvPr/>
          </p:nvPicPr>
          <p:blipFill>
            <a:blip r:embed="rId2"/>
            <a:srcRect l="31027" t="0" r="31027" b="0"/>
            <a:stretch>
              <a:fillRect/>
            </a:stretch>
          </p:blipFill>
          <p:spPr>
            <a:xfrm flipH="false" flipV="false">
              <a:off x="0" y="0"/>
              <a:ext cx="9252621" cy="13716000"/>
            </a:xfrm>
            <a:prstGeom prst="rect">
              <a:avLst/>
            </a:prstGeom>
          </p:spPr>
        </p:pic>
      </p:grpSp>
      <p:sp>
        <p:nvSpPr>
          <p:cNvPr name="Freeform 7" id="7"/>
          <p:cNvSpPr/>
          <p:nvPr/>
        </p:nvSpPr>
        <p:spPr>
          <a:xfrm flipH="false" flipV="false" rot="0">
            <a:off x="2138003" y="3320793"/>
            <a:ext cx="738813" cy="749718"/>
          </a:xfrm>
          <a:custGeom>
            <a:avLst/>
            <a:gdLst/>
            <a:ahLst/>
            <a:cxnLst/>
            <a:rect r="r" b="b" t="t" l="l"/>
            <a:pathLst>
              <a:path h="749718" w="738813">
                <a:moveTo>
                  <a:pt x="0" y="0"/>
                </a:moveTo>
                <a:lnTo>
                  <a:pt x="738814" y="0"/>
                </a:lnTo>
                <a:lnTo>
                  <a:pt x="738814" y="749718"/>
                </a:lnTo>
                <a:lnTo>
                  <a:pt x="0" y="74971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1605265" y="5743658"/>
            <a:ext cx="9311948" cy="4139438"/>
          </a:xfrm>
          <a:prstGeom prst="rect">
            <a:avLst/>
          </a:prstGeom>
        </p:spPr>
        <p:txBody>
          <a:bodyPr anchor="t" rtlCol="false" tIns="0" lIns="0" bIns="0" rIns="0">
            <a:spAutoFit/>
          </a:bodyPr>
          <a:lstStyle/>
          <a:p>
            <a:pPr>
              <a:lnSpc>
                <a:spcPts val="4065"/>
              </a:lnSpc>
            </a:pPr>
            <a:r>
              <a:rPr lang="en-US" sz="3799">
                <a:solidFill>
                  <a:srgbClr val="FFFFFF"/>
                </a:solidFill>
                <a:latin typeface="TT Supermolot Neue Condensed"/>
              </a:rPr>
              <a:t>Он се, за разлику од унутрашњег платног промета, карактерише: </a:t>
            </a:r>
          </a:p>
          <a:p>
            <a:pPr marL="820419" indent="-410209" lvl="1">
              <a:lnSpc>
                <a:spcPts val="4065"/>
              </a:lnSpc>
              <a:buFont typeface="Arial"/>
              <a:buChar char="•"/>
            </a:pPr>
            <a:r>
              <a:rPr lang="en-US" sz="3799">
                <a:solidFill>
                  <a:srgbClr val="FFFFFF"/>
                </a:solidFill>
                <a:latin typeface="TT Supermolot Neue Condensed"/>
              </a:rPr>
              <a:t>ангажовањем иностране банке при плаћању између учесника из различитих земаља</a:t>
            </a:r>
          </a:p>
          <a:p>
            <a:pPr marL="820419" indent="-410209" lvl="1">
              <a:lnSpc>
                <a:spcPts val="4065"/>
              </a:lnSpc>
              <a:buFont typeface="Arial"/>
              <a:buChar char="•"/>
            </a:pPr>
            <a:r>
              <a:rPr lang="en-US" sz="3799">
                <a:solidFill>
                  <a:srgbClr val="FFFFFF"/>
                </a:solidFill>
                <a:latin typeface="TT Supermolot Neue Condensed"/>
              </a:rPr>
              <a:t>плаћањем у страној валути и </a:t>
            </a:r>
          </a:p>
          <a:p>
            <a:pPr marL="820419" indent="-410209" lvl="1">
              <a:lnSpc>
                <a:spcPts val="4065"/>
              </a:lnSpc>
              <a:buFont typeface="Arial"/>
              <a:buChar char="•"/>
            </a:pPr>
            <a:r>
              <a:rPr lang="en-US" sz="3799">
                <a:solidFill>
                  <a:srgbClr val="FFFFFF"/>
                </a:solidFill>
                <a:latin typeface="TT Supermolot Neue Condensed"/>
              </a:rPr>
              <a:t>регулисаношћу посебним законом о девизном пословању, који је различит у појединим земљама.</a:t>
            </a:r>
          </a:p>
        </p:txBody>
      </p:sp>
      <p:sp>
        <p:nvSpPr>
          <p:cNvPr name="Freeform 9" id="9"/>
          <p:cNvSpPr/>
          <p:nvPr/>
        </p:nvSpPr>
        <p:spPr>
          <a:xfrm flipH="false" flipV="false" rot="0">
            <a:off x="-701406" y="9258300"/>
            <a:ext cx="2655293" cy="391656"/>
          </a:xfrm>
          <a:custGeom>
            <a:avLst/>
            <a:gdLst/>
            <a:ahLst/>
            <a:cxnLst/>
            <a:rect r="r" b="b" t="t" l="l"/>
            <a:pathLst>
              <a:path h="391656" w="2655293">
                <a:moveTo>
                  <a:pt x="0" y="0"/>
                </a:moveTo>
                <a:lnTo>
                  <a:pt x="2655293" y="0"/>
                </a:lnTo>
                <a:lnTo>
                  <a:pt x="2655293" y="391656"/>
                </a:lnTo>
                <a:lnTo>
                  <a:pt x="0" y="39165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9589566" y="963434"/>
            <a:ext cx="2655293" cy="391656"/>
          </a:xfrm>
          <a:custGeom>
            <a:avLst/>
            <a:gdLst/>
            <a:ahLst/>
            <a:cxnLst/>
            <a:rect r="r" b="b" t="t" l="l"/>
            <a:pathLst>
              <a:path h="391656" w="2655293">
                <a:moveTo>
                  <a:pt x="0" y="0"/>
                </a:moveTo>
                <a:lnTo>
                  <a:pt x="2655293" y="0"/>
                </a:lnTo>
                <a:lnTo>
                  <a:pt x="2655293" y="391656"/>
                </a:lnTo>
                <a:lnTo>
                  <a:pt x="0" y="39165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1" id="11"/>
          <p:cNvSpPr txBox="true"/>
          <p:nvPr/>
        </p:nvSpPr>
        <p:spPr>
          <a:xfrm rot="0">
            <a:off x="1028700" y="933450"/>
            <a:ext cx="5319683" cy="788035"/>
          </a:xfrm>
          <a:prstGeom prst="rect">
            <a:avLst/>
          </a:prstGeom>
        </p:spPr>
        <p:txBody>
          <a:bodyPr anchor="t" rtlCol="false" tIns="0" lIns="0" bIns="0" rIns="0">
            <a:spAutoFit/>
          </a:bodyPr>
          <a:lstStyle/>
          <a:p>
            <a:pPr>
              <a:lnSpc>
                <a:spcPts val="6439"/>
              </a:lnSpc>
            </a:pPr>
            <a:r>
              <a:rPr lang="en-US" sz="4599">
                <a:solidFill>
                  <a:srgbClr val="FFFFFF"/>
                </a:solidFill>
                <a:latin typeface="TT Supermolot Condensed Bold"/>
              </a:rPr>
              <a:t>Шта је МПП?</a:t>
            </a:r>
          </a:p>
        </p:txBody>
      </p:sp>
      <p:sp>
        <p:nvSpPr>
          <p:cNvPr name="TextBox 12" id="12"/>
          <p:cNvSpPr txBox="true"/>
          <p:nvPr/>
        </p:nvSpPr>
        <p:spPr>
          <a:xfrm rot="0">
            <a:off x="3306931" y="2536216"/>
            <a:ext cx="7211472" cy="2268887"/>
          </a:xfrm>
          <a:prstGeom prst="rect">
            <a:avLst/>
          </a:prstGeom>
        </p:spPr>
        <p:txBody>
          <a:bodyPr anchor="t" rtlCol="false" tIns="0" lIns="0" bIns="0" rIns="0">
            <a:spAutoFit/>
          </a:bodyPr>
          <a:lstStyle/>
          <a:p>
            <a:pPr algn="just">
              <a:lnSpc>
                <a:spcPts val="6073"/>
              </a:lnSpc>
              <a:spcBef>
                <a:spcPct val="0"/>
              </a:spcBef>
            </a:pPr>
            <a:r>
              <a:rPr lang="en-US" sz="4338">
                <a:solidFill>
                  <a:srgbClr val="FFFFFF"/>
                </a:solidFill>
                <a:latin typeface="TT Supermolot Neue Condensed"/>
              </a:rPr>
              <a:t>скуп свих плаћања, по било ком основу, у страној валути између учесника из различитих земаља</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33549" t="-30693" r="0" b="-27488"/>
            </a:stretch>
          </a:blipFill>
        </p:spPr>
      </p:sp>
      <p:sp>
        <p:nvSpPr>
          <p:cNvPr name="TextBox 3" id="3"/>
          <p:cNvSpPr txBox="true"/>
          <p:nvPr/>
        </p:nvSpPr>
        <p:spPr>
          <a:xfrm rot="0">
            <a:off x="668961" y="1773979"/>
            <a:ext cx="15529951" cy="6486525"/>
          </a:xfrm>
          <a:prstGeom prst="rect">
            <a:avLst/>
          </a:prstGeom>
        </p:spPr>
        <p:txBody>
          <a:bodyPr anchor="t" rtlCol="false" tIns="0" lIns="0" bIns="0" rIns="0">
            <a:spAutoFit/>
          </a:bodyPr>
          <a:lstStyle/>
          <a:p>
            <a:pPr marL="928369" indent="-464185" lvl="1">
              <a:lnSpc>
                <a:spcPts val="5159"/>
              </a:lnSpc>
              <a:buFont typeface="Arial"/>
              <a:buChar char="•"/>
            </a:pPr>
            <a:r>
              <a:rPr lang="en-US" sz="4299">
                <a:solidFill>
                  <a:srgbClr val="FFFFFF"/>
                </a:solidFill>
                <a:latin typeface="TT Supermolot Condensed"/>
              </a:rPr>
              <a:t>Који ће се инструмент међународног платног промета употријебити у конкретном случају зависи од сигурности и повјерења између купца и продавца који се налазе у различитим земљама</a:t>
            </a:r>
          </a:p>
          <a:p>
            <a:pPr>
              <a:lnSpc>
                <a:spcPts val="5159"/>
              </a:lnSpc>
            </a:pPr>
          </a:p>
          <a:p>
            <a:pPr marL="928369" indent="-464185" lvl="1">
              <a:lnSpc>
                <a:spcPts val="5159"/>
              </a:lnSpc>
              <a:buFont typeface="Arial"/>
              <a:buChar char="•"/>
            </a:pPr>
            <a:r>
              <a:rPr lang="en-US" sz="4299">
                <a:solidFill>
                  <a:srgbClr val="FFFFFF"/>
                </a:solidFill>
                <a:latin typeface="TT Supermolot Condensed"/>
              </a:rPr>
              <a:t>Оно је свакако мање у односу на сигурност и повјерење између купца и продавца исте земље и при наплати потраживања (ликвидирању обавеза) националним новцем, него у страним средствима плаћања (девизама) чија је употреба подвргнута посебним девизним режимом у већини земаља</a:t>
            </a:r>
          </a:p>
        </p:txBody>
      </p:sp>
      <p:sp>
        <p:nvSpPr>
          <p:cNvPr name="TextBox 4" id="4"/>
          <p:cNvSpPr txBox="true"/>
          <p:nvPr/>
        </p:nvSpPr>
        <p:spPr>
          <a:xfrm rot="0">
            <a:off x="6735425" y="587057"/>
            <a:ext cx="4817151" cy="788035"/>
          </a:xfrm>
          <a:prstGeom prst="rect">
            <a:avLst/>
          </a:prstGeom>
        </p:spPr>
        <p:txBody>
          <a:bodyPr anchor="t" rtlCol="false" tIns="0" lIns="0" bIns="0" rIns="0">
            <a:spAutoFit/>
          </a:bodyPr>
          <a:lstStyle/>
          <a:p>
            <a:pPr>
              <a:lnSpc>
                <a:spcPts val="6439"/>
              </a:lnSpc>
            </a:pPr>
            <a:r>
              <a:rPr lang="en-US" sz="4599">
                <a:solidFill>
                  <a:srgbClr val="FFFFFF"/>
                </a:solidFill>
                <a:latin typeface="TT Supermolot Condensed Bold"/>
              </a:rPr>
              <a:t>Инструменти МПП</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33549" t="-30693" r="0" b="-27488"/>
            </a:stretch>
          </a:blipFill>
        </p:spPr>
      </p:sp>
      <p:sp>
        <p:nvSpPr>
          <p:cNvPr name="TextBox 3" id="3"/>
          <p:cNvSpPr txBox="true"/>
          <p:nvPr/>
        </p:nvSpPr>
        <p:spPr>
          <a:xfrm rot="0">
            <a:off x="668961" y="1773979"/>
            <a:ext cx="15529951" cy="8429625"/>
          </a:xfrm>
          <a:prstGeom prst="rect">
            <a:avLst/>
          </a:prstGeom>
        </p:spPr>
        <p:txBody>
          <a:bodyPr anchor="t" rtlCol="false" tIns="0" lIns="0" bIns="0" rIns="0">
            <a:spAutoFit/>
          </a:bodyPr>
          <a:lstStyle/>
          <a:p>
            <a:pPr marL="928369" indent="-464185" lvl="1">
              <a:lnSpc>
                <a:spcPts val="5159"/>
              </a:lnSpc>
              <a:buFont typeface="Arial"/>
              <a:buChar char="•"/>
            </a:pPr>
            <a:r>
              <a:rPr lang="en-US" sz="4299">
                <a:solidFill>
                  <a:srgbClr val="FFFFFF"/>
                </a:solidFill>
                <a:latin typeface="TT Supermolot Condensed"/>
              </a:rPr>
              <a:t>Под акредитивом се подразумијева налог банци дат од стране налогодавца (купца  увозника) да непосредно или посредством своје кореспондентске банке дозначи одређеном кориснику (продавцу  извознику) одређени новчани износ (акредитивни износ) или од њега прими трасирану мјеницу (акцептни кредит) по испуњењу одређених услова коришћења акредитива (подношење робних и осталих докумената код робног акредитива)</a:t>
            </a:r>
          </a:p>
          <a:p>
            <a:pPr marL="928369" indent="-464185" lvl="1">
              <a:lnSpc>
                <a:spcPts val="5159"/>
              </a:lnSpc>
              <a:buFont typeface="Arial"/>
              <a:buChar char="•"/>
            </a:pPr>
            <a:r>
              <a:rPr lang="en-US" sz="4299">
                <a:solidFill>
                  <a:srgbClr val="FFFFFF"/>
                </a:solidFill>
                <a:latin typeface="TT Supermolot Condensed"/>
              </a:rPr>
              <a:t>ностро - отварају домаћи увозници у корист иностраног извозника</a:t>
            </a:r>
          </a:p>
          <a:p>
            <a:pPr marL="928369" indent="-464185" lvl="1">
              <a:lnSpc>
                <a:spcPts val="5159"/>
              </a:lnSpc>
              <a:buFont typeface="Arial"/>
              <a:buChar char="•"/>
            </a:pPr>
            <a:r>
              <a:rPr lang="en-US" sz="4299">
                <a:solidFill>
                  <a:srgbClr val="FFFFFF"/>
                </a:solidFill>
                <a:latin typeface="TT Supermolot Condensed"/>
              </a:rPr>
              <a:t>лоро - обрнуто</a:t>
            </a:r>
          </a:p>
          <a:p>
            <a:pPr>
              <a:lnSpc>
                <a:spcPts val="5159"/>
              </a:lnSpc>
            </a:pPr>
          </a:p>
          <a:p>
            <a:pPr>
              <a:lnSpc>
                <a:spcPts val="5159"/>
              </a:lnSpc>
            </a:pPr>
          </a:p>
        </p:txBody>
      </p:sp>
      <p:sp>
        <p:nvSpPr>
          <p:cNvPr name="TextBox 4" id="4"/>
          <p:cNvSpPr txBox="true"/>
          <p:nvPr/>
        </p:nvSpPr>
        <p:spPr>
          <a:xfrm rot="0">
            <a:off x="6735425" y="587057"/>
            <a:ext cx="4817151" cy="788035"/>
          </a:xfrm>
          <a:prstGeom prst="rect">
            <a:avLst/>
          </a:prstGeom>
        </p:spPr>
        <p:txBody>
          <a:bodyPr anchor="t" rtlCol="false" tIns="0" lIns="0" bIns="0" rIns="0">
            <a:spAutoFit/>
          </a:bodyPr>
          <a:lstStyle/>
          <a:p>
            <a:pPr>
              <a:lnSpc>
                <a:spcPts val="6439"/>
              </a:lnSpc>
            </a:pPr>
            <a:r>
              <a:rPr lang="en-US" sz="4599">
                <a:solidFill>
                  <a:srgbClr val="FFFFFF"/>
                </a:solidFill>
                <a:latin typeface="TT Supermolot Condensed Bold"/>
              </a:rPr>
              <a:t>Инструменти МПП</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33549" t="-30693" r="0" b="-27488"/>
            </a:stretch>
          </a:blipFill>
        </p:spPr>
      </p:sp>
      <p:sp>
        <p:nvSpPr>
          <p:cNvPr name="TextBox 3" id="3"/>
          <p:cNvSpPr txBox="true"/>
          <p:nvPr/>
        </p:nvSpPr>
        <p:spPr>
          <a:xfrm rot="0">
            <a:off x="668961" y="1773979"/>
            <a:ext cx="15529951" cy="9077325"/>
          </a:xfrm>
          <a:prstGeom prst="rect">
            <a:avLst/>
          </a:prstGeom>
        </p:spPr>
        <p:txBody>
          <a:bodyPr anchor="t" rtlCol="false" tIns="0" lIns="0" bIns="0" rIns="0">
            <a:spAutoFit/>
          </a:bodyPr>
          <a:lstStyle/>
          <a:p>
            <a:pPr marL="928369" indent="-464185" lvl="1">
              <a:lnSpc>
                <a:spcPts val="5159"/>
              </a:lnSpc>
              <a:buFont typeface="Arial"/>
              <a:buChar char="•"/>
            </a:pPr>
            <a:r>
              <a:rPr lang="en-US" sz="4299">
                <a:solidFill>
                  <a:srgbClr val="FFFFFF"/>
                </a:solidFill>
                <a:latin typeface="TT Supermolot Condensed"/>
              </a:rPr>
              <a:t>Суштина документарне наплате (инкасо послови) као инструмента међународног платног промета је у томе што продавач (извозник) предаје одређеној банци документа, ради наплате преко своје кореспондентске банке, у иностранству од дужника (купца, увозника). </a:t>
            </a:r>
          </a:p>
          <a:p>
            <a:pPr marL="928369" indent="-464185" lvl="1">
              <a:lnSpc>
                <a:spcPts val="5159"/>
              </a:lnSpc>
              <a:buFont typeface="Arial"/>
              <a:buChar char="•"/>
            </a:pPr>
            <a:r>
              <a:rPr lang="en-US" sz="4299">
                <a:solidFill>
                  <a:srgbClr val="FFFFFF"/>
                </a:solidFill>
                <a:latin typeface="TT Supermolot Condensed"/>
              </a:rPr>
              <a:t>За банку документана наплата је неутрални посао. </a:t>
            </a:r>
          </a:p>
          <a:p>
            <a:pPr>
              <a:lnSpc>
                <a:spcPts val="5159"/>
              </a:lnSpc>
            </a:pPr>
          </a:p>
          <a:p>
            <a:pPr marL="928369" indent="-464185" lvl="1">
              <a:lnSpc>
                <a:spcPts val="5159"/>
              </a:lnSpc>
              <a:buFont typeface="Arial"/>
              <a:buChar char="•"/>
            </a:pPr>
            <a:r>
              <a:rPr lang="en-US" sz="4299">
                <a:solidFill>
                  <a:srgbClr val="FFFFFF"/>
                </a:solidFill>
                <a:latin typeface="TT Supermolot Condensed"/>
              </a:rPr>
              <a:t>За повjериоца је сигурније слање документа на наплату од дужника преко банке него директно на његову адресу. У томе је практични значај документарне наплате као инструмента међународног платног промета.</a:t>
            </a:r>
          </a:p>
          <a:p>
            <a:pPr>
              <a:lnSpc>
                <a:spcPts val="5159"/>
              </a:lnSpc>
            </a:pPr>
          </a:p>
          <a:p>
            <a:pPr>
              <a:lnSpc>
                <a:spcPts val="5159"/>
              </a:lnSpc>
            </a:pPr>
          </a:p>
          <a:p>
            <a:pPr>
              <a:lnSpc>
                <a:spcPts val="5159"/>
              </a:lnSpc>
            </a:pPr>
          </a:p>
        </p:txBody>
      </p:sp>
      <p:sp>
        <p:nvSpPr>
          <p:cNvPr name="TextBox 4" id="4"/>
          <p:cNvSpPr txBox="true"/>
          <p:nvPr/>
        </p:nvSpPr>
        <p:spPr>
          <a:xfrm rot="0">
            <a:off x="6735425" y="587057"/>
            <a:ext cx="4817151" cy="788035"/>
          </a:xfrm>
          <a:prstGeom prst="rect">
            <a:avLst/>
          </a:prstGeom>
        </p:spPr>
        <p:txBody>
          <a:bodyPr anchor="t" rtlCol="false" tIns="0" lIns="0" bIns="0" rIns="0">
            <a:spAutoFit/>
          </a:bodyPr>
          <a:lstStyle/>
          <a:p>
            <a:pPr>
              <a:lnSpc>
                <a:spcPts val="6439"/>
              </a:lnSpc>
            </a:pPr>
            <a:r>
              <a:rPr lang="en-US" sz="4599">
                <a:solidFill>
                  <a:srgbClr val="FFFFFF"/>
                </a:solidFill>
                <a:latin typeface="TT Supermolot Condensed Bold"/>
              </a:rPr>
              <a:t>Инструменти МПП</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33549" t="-30693" r="0" b="-27488"/>
            </a:stretch>
          </a:blipFill>
        </p:spPr>
      </p:sp>
      <p:sp>
        <p:nvSpPr>
          <p:cNvPr name="TextBox 3" id="3"/>
          <p:cNvSpPr txBox="true"/>
          <p:nvPr/>
        </p:nvSpPr>
        <p:spPr>
          <a:xfrm rot="0">
            <a:off x="668961" y="1773979"/>
            <a:ext cx="15529951" cy="8429625"/>
          </a:xfrm>
          <a:prstGeom prst="rect">
            <a:avLst/>
          </a:prstGeom>
        </p:spPr>
        <p:txBody>
          <a:bodyPr anchor="t" rtlCol="false" tIns="0" lIns="0" bIns="0" rIns="0">
            <a:spAutoFit/>
          </a:bodyPr>
          <a:lstStyle/>
          <a:p>
            <a:pPr marL="928369" indent="-464185" lvl="1">
              <a:lnSpc>
                <a:spcPts val="5159"/>
              </a:lnSpc>
              <a:buFont typeface="Arial"/>
              <a:buChar char="•"/>
            </a:pPr>
            <a:r>
              <a:rPr lang="en-US" sz="4299">
                <a:solidFill>
                  <a:srgbClr val="FFFFFF"/>
                </a:solidFill>
                <a:latin typeface="TT Supermolot Condensed"/>
              </a:rPr>
              <a:t>Банкарска дознака је такав инструмент међународног платног промета којим увозник даје налог својој банци да изврши плаћање одређеној особи назначеног износа у страној валути. </a:t>
            </a:r>
          </a:p>
          <a:p>
            <a:pPr>
              <a:lnSpc>
                <a:spcPts val="5159"/>
              </a:lnSpc>
            </a:pPr>
          </a:p>
          <a:p>
            <a:pPr marL="928369" indent="-464185" lvl="1">
              <a:lnSpc>
                <a:spcPts val="5159"/>
              </a:lnSpc>
              <a:buFont typeface="Arial"/>
              <a:buChar char="•"/>
            </a:pPr>
            <a:r>
              <a:rPr lang="en-US" sz="4299">
                <a:solidFill>
                  <a:srgbClr val="FFFFFF"/>
                </a:solidFill>
                <a:latin typeface="TT Supermolot Condensed"/>
              </a:rPr>
              <a:t>Банкарска дознака се примjењује у спољној трговини када између пословних партнера (увозника и извозника) постоји дужа и добра пословна веза. Она се практикује за плаћање рачуна за увезену робу мање вредности, аванса за купљену робу пре испоруке, ануитета по кредитима, итд.</a:t>
            </a:r>
          </a:p>
          <a:p>
            <a:pPr>
              <a:lnSpc>
                <a:spcPts val="5159"/>
              </a:lnSpc>
            </a:pPr>
          </a:p>
          <a:p>
            <a:pPr>
              <a:lnSpc>
                <a:spcPts val="5159"/>
              </a:lnSpc>
            </a:pPr>
          </a:p>
          <a:p>
            <a:pPr>
              <a:lnSpc>
                <a:spcPts val="5159"/>
              </a:lnSpc>
            </a:pPr>
          </a:p>
          <a:p>
            <a:pPr>
              <a:lnSpc>
                <a:spcPts val="5159"/>
              </a:lnSpc>
            </a:pPr>
          </a:p>
        </p:txBody>
      </p:sp>
      <p:sp>
        <p:nvSpPr>
          <p:cNvPr name="TextBox 4" id="4"/>
          <p:cNvSpPr txBox="true"/>
          <p:nvPr/>
        </p:nvSpPr>
        <p:spPr>
          <a:xfrm rot="0">
            <a:off x="6735425" y="587057"/>
            <a:ext cx="4817151" cy="788035"/>
          </a:xfrm>
          <a:prstGeom prst="rect">
            <a:avLst/>
          </a:prstGeom>
        </p:spPr>
        <p:txBody>
          <a:bodyPr anchor="t" rtlCol="false" tIns="0" lIns="0" bIns="0" rIns="0">
            <a:spAutoFit/>
          </a:bodyPr>
          <a:lstStyle/>
          <a:p>
            <a:pPr>
              <a:lnSpc>
                <a:spcPts val="6439"/>
              </a:lnSpc>
            </a:pPr>
            <a:r>
              <a:rPr lang="en-US" sz="4599">
                <a:solidFill>
                  <a:srgbClr val="FFFFFF"/>
                </a:solidFill>
                <a:latin typeface="TT Supermolot Condensed Bold"/>
              </a:rPr>
              <a:t>Инструменти МПП</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TextBox 3" id="3"/>
          <p:cNvSpPr txBox="true"/>
          <p:nvPr/>
        </p:nvSpPr>
        <p:spPr>
          <a:xfrm rot="0">
            <a:off x="6026155" y="4027631"/>
            <a:ext cx="6235690" cy="2031132"/>
          </a:xfrm>
          <a:prstGeom prst="rect">
            <a:avLst/>
          </a:prstGeom>
        </p:spPr>
        <p:txBody>
          <a:bodyPr anchor="t" rtlCol="false" tIns="0" lIns="0" bIns="0" rIns="0">
            <a:spAutoFit/>
          </a:bodyPr>
          <a:lstStyle/>
          <a:p>
            <a:pPr algn="ctr">
              <a:lnSpc>
                <a:spcPts val="16672"/>
              </a:lnSpc>
            </a:pPr>
            <a:r>
              <a:rPr lang="en-US" sz="11909" spc="345">
                <a:solidFill>
                  <a:srgbClr val="FFFFFF"/>
                </a:solidFill>
                <a:latin typeface="TT Supermolot Condensed Bold"/>
              </a:rPr>
              <a:t>ЗАДАТАК</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802273" y="3900534"/>
            <a:ext cx="12683453" cy="1776727"/>
          </a:xfrm>
          <a:prstGeom prst="rect">
            <a:avLst/>
          </a:prstGeom>
        </p:spPr>
        <p:txBody>
          <a:bodyPr anchor="t" rtlCol="false" tIns="0" lIns="0" bIns="0" rIns="0">
            <a:spAutoFit/>
          </a:bodyPr>
          <a:lstStyle/>
          <a:p>
            <a:pPr algn="ctr">
              <a:lnSpc>
                <a:spcPts val="14420"/>
              </a:lnSpc>
            </a:pPr>
            <a:r>
              <a:rPr lang="en-US" sz="10300">
                <a:solidFill>
                  <a:srgbClr val="000000"/>
                </a:solidFill>
                <a:latin typeface="TT Supermolot Condensed Bold"/>
              </a:rPr>
              <a:t>ХВАЛА НА ПАЖЊИ!</a:t>
            </a:r>
          </a:p>
        </p:txBody>
      </p:sp>
      <p:grpSp>
        <p:nvGrpSpPr>
          <p:cNvPr name="Group 3" id="3"/>
          <p:cNvGrpSpPr/>
          <p:nvPr/>
        </p:nvGrpSpPr>
        <p:grpSpPr>
          <a:xfrm rot="0">
            <a:off x="7417845" y="-4162498"/>
            <a:ext cx="14277615" cy="5645236"/>
            <a:chOff x="0" y="0"/>
            <a:chExt cx="2055688" cy="812800"/>
          </a:xfrm>
        </p:grpSpPr>
        <p:sp>
          <p:nvSpPr>
            <p:cNvPr name="Freeform 4" id="4"/>
            <p:cNvSpPr/>
            <p:nvPr/>
          </p:nvSpPr>
          <p:spPr>
            <a:xfrm flipH="false" flipV="false" rot="0">
              <a:off x="0" y="0"/>
              <a:ext cx="2055688" cy="812800"/>
            </a:xfrm>
            <a:custGeom>
              <a:avLst/>
              <a:gdLst/>
              <a:ahLst/>
              <a:cxnLst/>
              <a:rect r="r" b="b" t="t" l="l"/>
              <a:pathLst>
                <a:path h="812800" w="2055688">
                  <a:moveTo>
                    <a:pt x="1817563" y="0"/>
                  </a:moveTo>
                  <a:lnTo>
                    <a:pt x="2055688" y="238125"/>
                  </a:lnTo>
                  <a:lnTo>
                    <a:pt x="2055688" y="574675"/>
                  </a:lnTo>
                  <a:lnTo>
                    <a:pt x="1817563" y="812800"/>
                  </a:lnTo>
                  <a:lnTo>
                    <a:pt x="238125" y="812800"/>
                  </a:lnTo>
                  <a:lnTo>
                    <a:pt x="0" y="574675"/>
                  </a:lnTo>
                  <a:lnTo>
                    <a:pt x="0" y="238125"/>
                  </a:lnTo>
                  <a:lnTo>
                    <a:pt x="238125" y="0"/>
                  </a:lnTo>
                  <a:lnTo>
                    <a:pt x="1817563" y="0"/>
                  </a:lnTo>
                  <a:close/>
                </a:path>
              </a:pathLst>
            </a:custGeom>
            <a:solidFill>
              <a:srgbClr val="063C9F"/>
            </a:solidFill>
          </p:spPr>
        </p:sp>
        <p:sp>
          <p:nvSpPr>
            <p:cNvPr name="TextBox 5" id="5"/>
            <p:cNvSpPr txBox="true"/>
            <p:nvPr/>
          </p:nvSpPr>
          <p:spPr>
            <a:xfrm>
              <a:off x="63500" y="25400"/>
              <a:ext cx="1928688" cy="72390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13914122" y="-3124273"/>
            <a:ext cx="7361313" cy="5645236"/>
            <a:chOff x="0" y="0"/>
            <a:chExt cx="1059880" cy="812800"/>
          </a:xfrm>
        </p:grpSpPr>
        <p:sp>
          <p:nvSpPr>
            <p:cNvPr name="Freeform 7" id="7"/>
            <p:cNvSpPr/>
            <p:nvPr/>
          </p:nvSpPr>
          <p:spPr>
            <a:xfrm flipH="false" flipV="false" rot="0">
              <a:off x="0" y="0"/>
              <a:ext cx="1059880" cy="812800"/>
            </a:xfrm>
            <a:custGeom>
              <a:avLst/>
              <a:gdLst/>
              <a:ahLst/>
              <a:cxnLst/>
              <a:rect r="r" b="b" t="t" l="l"/>
              <a:pathLst>
                <a:path h="812800" w="1059880">
                  <a:moveTo>
                    <a:pt x="821755" y="0"/>
                  </a:moveTo>
                  <a:lnTo>
                    <a:pt x="1059880" y="238125"/>
                  </a:lnTo>
                  <a:lnTo>
                    <a:pt x="1059880" y="574675"/>
                  </a:lnTo>
                  <a:lnTo>
                    <a:pt x="821755" y="812800"/>
                  </a:lnTo>
                  <a:lnTo>
                    <a:pt x="238125" y="812800"/>
                  </a:lnTo>
                  <a:lnTo>
                    <a:pt x="0" y="574675"/>
                  </a:lnTo>
                  <a:lnTo>
                    <a:pt x="0" y="238125"/>
                  </a:lnTo>
                  <a:lnTo>
                    <a:pt x="238125" y="0"/>
                  </a:lnTo>
                  <a:lnTo>
                    <a:pt x="821755" y="0"/>
                  </a:lnTo>
                  <a:close/>
                </a:path>
              </a:pathLst>
            </a:custGeom>
            <a:solidFill>
              <a:srgbClr val="063C9F">
                <a:alpha val="72941"/>
              </a:srgbClr>
            </a:solidFill>
          </p:spPr>
        </p:sp>
        <p:sp>
          <p:nvSpPr>
            <p:cNvPr name="TextBox 8" id="8"/>
            <p:cNvSpPr txBox="true"/>
            <p:nvPr/>
          </p:nvSpPr>
          <p:spPr>
            <a:xfrm>
              <a:off x="63500" y="25400"/>
              <a:ext cx="932880" cy="723900"/>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2012627" y="7112660"/>
            <a:ext cx="7361313" cy="5645236"/>
            <a:chOff x="0" y="0"/>
            <a:chExt cx="1059880" cy="812800"/>
          </a:xfrm>
        </p:grpSpPr>
        <p:sp>
          <p:nvSpPr>
            <p:cNvPr name="Freeform 10" id="10"/>
            <p:cNvSpPr/>
            <p:nvPr/>
          </p:nvSpPr>
          <p:spPr>
            <a:xfrm flipH="false" flipV="false" rot="0">
              <a:off x="0" y="0"/>
              <a:ext cx="1059880" cy="812800"/>
            </a:xfrm>
            <a:custGeom>
              <a:avLst/>
              <a:gdLst/>
              <a:ahLst/>
              <a:cxnLst/>
              <a:rect r="r" b="b" t="t" l="l"/>
              <a:pathLst>
                <a:path h="812800" w="1059880">
                  <a:moveTo>
                    <a:pt x="821755" y="0"/>
                  </a:moveTo>
                  <a:lnTo>
                    <a:pt x="1059880" y="238125"/>
                  </a:lnTo>
                  <a:lnTo>
                    <a:pt x="1059880" y="574675"/>
                  </a:lnTo>
                  <a:lnTo>
                    <a:pt x="821755" y="812800"/>
                  </a:lnTo>
                  <a:lnTo>
                    <a:pt x="238125" y="812800"/>
                  </a:lnTo>
                  <a:lnTo>
                    <a:pt x="0" y="574675"/>
                  </a:lnTo>
                  <a:lnTo>
                    <a:pt x="0" y="238125"/>
                  </a:lnTo>
                  <a:lnTo>
                    <a:pt x="238125" y="0"/>
                  </a:lnTo>
                  <a:lnTo>
                    <a:pt x="821755" y="0"/>
                  </a:lnTo>
                  <a:close/>
                </a:path>
              </a:pathLst>
            </a:custGeom>
            <a:solidFill>
              <a:srgbClr val="063C9F">
                <a:alpha val="72941"/>
              </a:srgbClr>
            </a:solidFill>
          </p:spPr>
        </p:sp>
        <p:sp>
          <p:nvSpPr>
            <p:cNvPr name="TextBox 11" id="11"/>
            <p:cNvSpPr txBox="true"/>
            <p:nvPr/>
          </p:nvSpPr>
          <p:spPr>
            <a:xfrm>
              <a:off x="63500" y="25400"/>
              <a:ext cx="932880" cy="723900"/>
            </a:xfrm>
            <a:prstGeom prst="rect">
              <a:avLst/>
            </a:prstGeom>
          </p:spPr>
          <p:txBody>
            <a:bodyPr anchor="ctr" rtlCol="false" tIns="50800" lIns="50800" bIns="50800" rIns="50800"/>
            <a:lstStyle/>
            <a:p>
              <a:pPr algn="ctr">
                <a:lnSpc>
                  <a:spcPts val="2659"/>
                </a:lnSpc>
                <a:spcBef>
                  <a:spcPct val="0"/>
                </a:spcBef>
              </a:pPr>
            </a:p>
          </p:txBody>
        </p:sp>
      </p:grpSp>
      <p:grpSp>
        <p:nvGrpSpPr>
          <p:cNvPr name="Group 12" id="12"/>
          <p:cNvGrpSpPr/>
          <p:nvPr/>
        </p:nvGrpSpPr>
        <p:grpSpPr>
          <a:xfrm rot="0">
            <a:off x="-3413570" y="8319951"/>
            <a:ext cx="14277615" cy="5645236"/>
            <a:chOff x="0" y="0"/>
            <a:chExt cx="2055688" cy="812800"/>
          </a:xfrm>
        </p:grpSpPr>
        <p:sp>
          <p:nvSpPr>
            <p:cNvPr name="Freeform 13" id="13"/>
            <p:cNvSpPr/>
            <p:nvPr/>
          </p:nvSpPr>
          <p:spPr>
            <a:xfrm flipH="false" flipV="false" rot="0">
              <a:off x="0" y="0"/>
              <a:ext cx="2055688" cy="812800"/>
            </a:xfrm>
            <a:custGeom>
              <a:avLst/>
              <a:gdLst/>
              <a:ahLst/>
              <a:cxnLst/>
              <a:rect r="r" b="b" t="t" l="l"/>
              <a:pathLst>
                <a:path h="812800" w="2055688">
                  <a:moveTo>
                    <a:pt x="1817563" y="0"/>
                  </a:moveTo>
                  <a:lnTo>
                    <a:pt x="2055688" y="238125"/>
                  </a:lnTo>
                  <a:lnTo>
                    <a:pt x="2055688" y="574675"/>
                  </a:lnTo>
                  <a:lnTo>
                    <a:pt x="1817563" y="812800"/>
                  </a:lnTo>
                  <a:lnTo>
                    <a:pt x="238125" y="812800"/>
                  </a:lnTo>
                  <a:lnTo>
                    <a:pt x="0" y="574675"/>
                  </a:lnTo>
                  <a:lnTo>
                    <a:pt x="0" y="238125"/>
                  </a:lnTo>
                  <a:lnTo>
                    <a:pt x="238125" y="0"/>
                  </a:lnTo>
                  <a:lnTo>
                    <a:pt x="1817563" y="0"/>
                  </a:lnTo>
                  <a:close/>
                </a:path>
              </a:pathLst>
            </a:custGeom>
            <a:solidFill>
              <a:srgbClr val="063C9F"/>
            </a:solidFill>
          </p:spPr>
        </p:sp>
        <p:sp>
          <p:nvSpPr>
            <p:cNvPr name="TextBox 14" id="14"/>
            <p:cNvSpPr txBox="true"/>
            <p:nvPr/>
          </p:nvSpPr>
          <p:spPr>
            <a:xfrm>
              <a:off x="63500" y="25400"/>
              <a:ext cx="1928688" cy="723900"/>
            </a:xfrm>
            <a:prstGeom prst="rect">
              <a:avLst/>
            </a:prstGeom>
          </p:spPr>
          <p:txBody>
            <a:bodyPr anchor="ctr" rtlCol="false" tIns="50800" lIns="50800" bIns="50800" rIns="50800"/>
            <a:lstStyle/>
            <a:p>
              <a:pPr algn="ctr">
                <a:lnSpc>
                  <a:spcPts val="2659"/>
                </a:lnSpc>
                <a:spcBef>
                  <a:spcPct val="0"/>
                </a:spcBef>
              </a:pPr>
            </a:p>
          </p:txBody>
        </p:sp>
      </p:grpSp>
      <p:grpSp>
        <p:nvGrpSpPr>
          <p:cNvPr name="Group 15" id="15"/>
          <p:cNvGrpSpPr/>
          <p:nvPr/>
        </p:nvGrpSpPr>
        <p:grpSpPr>
          <a:xfrm rot="0">
            <a:off x="6591545" y="8410656"/>
            <a:ext cx="5692067" cy="5645236"/>
            <a:chOff x="0" y="0"/>
            <a:chExt cx="819543" cy="812800"/>
          </a:xfrm>
        </p:grpSpPr>
        <p:sp>
          <p:nvSpPr>
            <p:cNvPr name="Freeform 16" id="16"/>
            <p:cNvSpPr/>
            <p:nvPr/>
          </p:nvSpPr>
          <p:spPr>
            <a:xfrm flipH="false" flipV="false" rot="0">
              <a:off x="0" y="0"/>
              <a:ext cx="819543" cy="812800"/>
            </a:xfrm>
            <a:custGeom>
              <a:avLst/>
              <a:gdLst/>
              <a:ahLst/>
              <a:cxnLst/>
              <a:rect r="r" b="b" t="t" l="l"/>
              <a:pathLst>
                <a:path h="812800" w="819543">
                  <a:moveTo>
                    <a:pt x="581418" y="0"/>
                  </a:moveTo>
                  <a:lnTo>
                    <a:pt x="819543" y="238125"/>
                  </a:lnTo>
                  <a:lnTo>
                    <a:pt x="819543" y="574675"/>
                  </a:lnTo>
                  <a:lnTo>
                    <a:pt x="581418" y="812800"/>
                  </a:lnTo>
                  <a:lnTo>
                    <a:pt x="238125" y="812800"/>
                  </a:lnTo>
                  <a:lnTo>
                    <a:pt x="0" y="574675"/>
                  </a:lnTo>
                  <a:lnTo>
                    <a:pt x="0" y="238125"/>
                  </a:lnTo>
                  <a:lnTo>
                    <a:pt x="238125" y="0"/>
                  </a:lnTo>
                  <a:lnTo>
                    <a:pt x="581418" y="0"/>
                  </a:lnTo>
                  <a:close/>
                </a:path>
              </a:pathLst>
            </a:custGeom>
            <a:solidFill>
              <a:srgbClr val="063C9F"/>
            </a:solidFill>
          </p:spPr>
        </p:sp>
        <p:sp>
          <p:nvSpPr>
            <p:cNvPr name="TextBox 17" id="17"/>
            <p:cNvSpPr txBox="true"/>
            <p:nvPr/>
          </p:nvSpPr>
          <p:spPr>
            <a:xfrm>
              <a:off x="63500" y="25400"/>
              <a:ext cx="692543" cy="723900"/>
            </a:xfrm>
            <a:prstGeom prst="rect">
              <a:avLst/>
            </a:prstGeom>
          </p:spPr>
          <p:txBody>
            <a:bodyPr anchor="ctr" rtlCol="false" tIns="50800" lIns="50800" bIns="50800" rIns="50800"/>
            <a:lstStyle/>
            <a:p>
              <a:pPr algn="ctr">
                <a:lnSpc>
                  <a:spcPts val="2659"/>
                </a:lnSpc>
                <a:spcBef>
                  <a:spcPct val="0"/>
                </a:spcBef>
              </a:pPr>
            </a:p>
          </p:txBody>
        </p:sp>
      </p:grpSp>
      <p:sp>
        <p:nvSpPr>
          <p:cNvPr name="Freeform 18" id="18"/>
          <p:cNvSpPr/>
          <p:nvPr/>
        </p:nvSpPr>
        <p:spPr>
          <a:xfrm flipH="false" flipV="false" rot="0">
            <a:off x="-3729115" y="-2182813"/>
            <a:ext cx="7937421" cy="5417290"/>
          </a:xfrm>
          <a:custGeom>
            <a:avLst/>
            <a:gdLst/>
            <a:ahLst/>
            <a:cxnLst/>
            <a:rect r="r" b="b" t="t" l="l"/>
            <a:pathLst>
              <a:path h="5417290" w="7937421">
                <a:moveTo>
                  <a:pt x="0" y="0"/>
                </a:moveTo>
                <a:lnTo>
                  <a:pt x="7937422" y="0"/>
                </a:lnTo>
                <a:lnTo>
                  <a:pt x="7937422" y="5417290"/>
                </a:lnTo>
                <a:lnTo>
                  <a:pt x="0" y="54172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9" id="19"/>
          <p:cNvSpPr/>
          <p:nvPr/>
        </p:nvSpPr>
        <p:spPr>
          <a:xfrm flipH="true" flipV="false" rot="0">
            <a:off x="13712153" y="6567511"/>
            <a:ext cx="8972694" cy="6123863"/>
          </a:xfrm>
          <a:custGeom>
            <a:avLst/>
            <a:gdLst/>
            <a:ahLst/>
            <a:cxnLst/>
            <a:rect r="r" b="b" t="t" l="l"/>
            <a:pathLst>
              <a:path h="6123863" w="8972694">
                <a:moveTo>
                  <a:pt x="8972694" y="0"/>
                </a:moveTo>
                <a:lnTo>
                  <a:pt x="0" y="0"/>
                </a:lnTo>
                <a:lnTo>
                  <a:pt x="0" y="6123863"/>
                </a:lnTo>
                <a:lnTo>
                  <a:pt x="8972694" y="6123863"/>
                </a:lnTo>
                <a:lnTo>
                  <a:pt x="8972694"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33549" t="-20402" r="0" b="-37779"/>
            </a:stretch>
          </a:blipFill>
        </p:spPr>
      </p:sp>
      <p:sp>
        <p:nvSpPr>
          <p:cNvPr name="Freeform 3" id="3"/>
          <p:cNvSpPr/>
          <p:nvPr/>
        </p:nvSpPr>
        <p:spPr>
          <a:xfrm flipH="false" flipV="false" rot="0">
            <a:off x="5585233" y="2923695"/>
            <a:ext cx="7117534" cy="6334605"/>
          </a:xfrm>
          <a:custGeom>
            <a:avLst/>
            <a:gdLst/>
            <a:ahLst/>
            <a:cxnLst/>
            <a:rect r="r" b="b" t="t" l="l"/>
            <a:pathLst>
              <a:path h="6334605" w="7117534">
                <a:moveTo>
                  <a:pt x="0" y="0"/>
                </a:moveTo>
                <a:lnTo>
                  <a:pt x="7117534" y="0"/>
                </a:lnTo>
                <a:lnTo>
                  <a:pt x="7117534" y="6334605"/>
                </a:lnTo>
                <a:lnTo>
                  <a:pt x="0" y="633460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8633293" y="5580290"/>
            <a:ext cx="1021415" cy="1021415"/>
          </a:xfrm>
          <a:custGeom>
            <a:avLst/>
            <a:gdLst/>
            <a:ahLst/>
            <a:cxnLst/>
            <a:rect r="r" b="b" t="t" l="l"/>
            <a:pathLst>
              <a:path h="1021415" w="1021415">
                <a:moveTo>
                  <a:pt x="0" y="0"/>
                </a:moveTo>
                <a:lnTo>
                  <a:pt x="1021414" y="0"/>
                </a:lnTo>
                <a:lnTo>
                  <a:pt x="1021414" y="1021415"/>
                </a:lnTo>
                <a:lnTo>
                  <a:pt x="0" y="102141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7096516" y="587057"/>
            <a:ext cx="4094969" cy="788035"/>
          </a:xfrm>
          <a:prstGeom prst="rect">
            <a:avLst/>
          </a:prstGeom>
        </p:spPr>
        <p:txBody>
          <a:bodyPr anchor="t" rtlCol="false" tIns="0" lIns="0" bIns="0" rIns="0">
            <a:spAutoFit/>
          </a:bodyPr>
          <a:lstStyle/>
          <a:p>
            <a:pPr>
              <a:lnSpc>
                <a:spcPts val="6439"/>
              </a:lnSpc>
            </a:pPr>
            <a:r>
              <a:rPr lang="en-US" sz="4599">
                <a:solidFill>
                  <a:srgbClr val="FFFFFF"/>
                </a:solidFill>
                <a:latin typeface="TT Supermolot Condensed Bold"/>
              </a:rPr>
              <a:t>Учесници у МПП</a:t>
            </a:r>
          </a:p>
        </p:txBody>
      </p:sp>
      <p:sp>
        <p:nvSpPr>
          <p:cNvPr name="TextBox 6" id="6"/>
          <p:cNvSpPr txBox="true"/>
          <p:nvPr/>
        </p:nvSpPr>
        <p:spPr>
          <a:xfrm rot="0">
            <a:off x="1590370" y="5713172"/>
            <a:ext cx="3467844" cy="679450"/>
          </a:xfrm>
          <a:prstGeom prst="rect">
            <a:avLst/>
          </a:prstGeom>
        </p:spPr>
        <p:txBody>
          <a:bodyPr anchor="t" rtlCol="false" tIns="0" lIns="0" bIns="0" rIns="0">
            <a:spAutoFit/>
          </a:bodyPr>
          <a:lstStyle/>
          <a:p>
            <a:pPr algn="ctr">
              <a:lnSpc>
                <a:spcPts val="5599"/>
              </a:lnSpc>
            </a:pPr>
            <a:r>
              <a:rPr lang="en-US" sz="3999">
                <a:solidFill>
                  <a:srgbClr val="FFFFFF"/>
                </a:solidFill>
                <a:latin typeface="Open Sans Bold"/>
              </a:rPr>
              <a:t>налогодавац</a:t>
            </a:r>
          </a:p>
        </p:txBody>
      </p:sp>
      <p:sp>
        <p:nvSpPr>
          <p:cNvPr name="TextBox 7" id="7"/>
          <p:cNvSpPr txBox="true"/>
          <p:nvPr/>
        </p:nvSpPr>
        <p:spPr>
          <a:xfrm rot="0">
            <a:off x="13226642" y="5713172"/>
            <a:ext cx="2594223" cy="679450"/>
          </a:xfrm>
          <a:prstGeom prst="rect">
            <a:avLst/>
          </a:prstGeom>
        </p:spPr>
        <p:txBody>
          <a:bodyPr anchor="t" rtlCol="false" tIns="0" lIns="0" bIns="0" rIns="0">
            <a:spAutoFit/>
          </a:bodyPr>
          <a:lstStyle/>
          <a:p>
            <a:pPr algn="ctr">
              <a:lnSpc>
                <a:spcPts val="5599"/>
              </a:lnSpc>
            </a:pPr>
            <a:r>
              <a:rPr lang="en-US" sz="3999">
                <a:solidFill>
                  <a:srgbClr val="FFFFFF"/>
                </a:solidFill>
                <a:latin typeface="Open Sans Bold"/>
              </a:rPr>
              <a:t>корисник</a:t>
            </a:r>
          </a:p>
        </p:txBody>
      </p:sp>
      <p:sp>
        <p:nvSpPr>
          <p:cNvPr name="TextBox 8" id="8"/>
          <p:cNvSpPr txBox="true"/>
          <p:nvPr/>
        </p:nvSpPr>
        <p:spPr>
          <a:xfrm rot="0">
            <a:off x="6408153" y="1851355"/>
            <a:ext cx="5180261" cy="679450"/>
          </a:xfrm>
          <a:prstGeom prst="rect">
            <a:avLst/>
          </a:prstGeom>
        </p:spPr>
        <p:txBody>
          <a:bodyPr anchor="t" rtlCol="false" tIns="0" lIns="0" bIns="0" rIns="0">
            <a:spAutoFit/>
          </a:bodyPr>
          <a:lstStyle/>
          <a:p>
            <a:pPr algn="ctr">
              <a:lnSpc>
                <a:spcPts val="5599"/>
              </a:lnSpc>
            </a:pPr>
            <a:r>
              <a:rPr lang="en-US" sz="3999">
                <a:solidFill>
                  <a:srgbClr val="FFFFFF"/>
                </a:solidFill>
                <a:latin typeface="Open Sans Bold"/>
              </a:rPr>
              <a:t>банка налогодавца</a:t>
            </a:r>
          </a:p>
        </p:txBody>
      </p:sp>
      <p:sp>
        <p:nvSpPr>
          <p:cNvPr name="TextBox 9" id="9"/>
          <p:cNvSpPr txBox="true"/>
          <p:nvPr/>
        </p:nvSpPr>
        <p:spPr>
          <a:xfrm rot="0">
            <a:off x="6837238" y="9331279"/>
            <a:ext cx="4613523" cy="679450"/>
          </a:xfrm>
          <a:prstGeom prst="rect">
            <a:avLst/>
          </a:prstGeom>
        </p:spPr>
        <p:txBody>
          <a:bodyPr anchor="t" rtlCol="false" tIns="0" lIns="0" bIns="0" rIns="0">
            <a:spAutoFit/>
          </a:bodyPr>
          <a:lstStyle/>
          <a:p>
            <a:pPr algn="ctr">
              <a:lnSpc>
                <a:spcPts val="5599"/>
              </a:lnSpc>
            </a:pPr>
            <a:r>
              <a:rPr lang="en-US" sz="3999">
                <a:solidFill>
                  <a:srgbClr val="FFFFFF"/>
                </a:solidFill>
                <a:latin typeface="Open Sans Bold"/>
              </a:rPr>
              <a:t>банка корисника</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33549" t="-30693" r="0" b="-27488"/>
            </a:stretch>
          </a:blipFill>
        </p:spPr>
      </p:sp>
      <p:sp>
        <p:nvSpPr>
          <p:cNvPr name="TextBox 3" id="3"/>
          <p:cNvSpPr txBox="true"/>
          <p:nvPr/>
        </p:nvSpPr>
        <p:spPr>
          <a:xfrm rot="0">
            <a:off x="7096516" y="587057"/>
            <a:ext cx="4094969" cy="788035"/>
          </a:xfrm>
          <a:prstGeom prst="rect">
            <a:avLst/>
          </a:prstGeom>
        </p:spPr>
        <p:txBody>
          <a:bodyPr anchor="t" rtlCol="false" tIns="0" lIns="0" bIns="0" rIns="0">
            <a:spAutoFit/>
          </a:bodyPr>
          <a:lstStyle/>
          <a:p>
            <a:pPr>
              <a:lnSpc>
                <a:spcPts val="6439"/>
              </a:lnSpc>
            </a:pPr>
            <a:r>
              <a:rPr lang="en-US" sz="4599">
                <a:solidFill>
                  <a:srgbClr val="FFFFFF"/>
                </a:solidFill>
                <a:latin typeface="TT Supermolot Condensed Bold"/>
              </a:rPr>
              <a:t>Учесници у МПП</a:t>
            </a:r>
          </a:p>
        </p:txBody>
      </p:sp>
      <p:sp>
        <p:nvSpPr>
          <p:cNvPr name="TextBox 4" id="4"/>
          <p:cNvSpPr txBox="true"/>
          <p:nvPr/>
        </p:nvSpPr>
        <p:spPr>
          <a:xfrm rot="0">
            <a:off x="1028700" y="2015236"/>
            <a:ext cx="15685155" cy="7243064"/>
          </a:xfrm>
          <a:prstGeom prst="rect">
            <a:avLst/>
          </a:prstGeom>
        </p:spPr>
        <p:txBody>
          <a:bodyPr anchor="t" rtlCol="false" tIns="0" lIns="0" bIns="0" rIns="0">
            <a:spAutoFit/>
          </a:bodyPr>
          <a:lstStyle/>
          <a:p>
            <a:pPr marL="928369" indent="-464185" lvl="1">
              <a:lnSpc>
                <a:spcPts val="5202"/>
              </a:lnSpc>
              <a:buFont typeface="Arial"/>
              <a:buChar char="•"/>
            </a:pPr>
            <a:r>
              <a:rPr lang="en-US" sz="4299">
                <a:solidFill>
                  <a:srgbClr val="FFFFFF"/>
                </a:solidFill>
                <a:latin typeface="TT Supermolot Condensed"/>
              </a:rPr>
              <a:t>Односи између домаће и иностране банке су углавном контокорентни - базирају се на међусобно отвореним текућим рачунима у страној валути</a:t>
            </a:r>
          </a:p>
          <a:p>
            <a:pPr>
              <a:lnSpc>
                <a:spcPts val="5202"/>
              </a:lnSpc>
            </a:pPr>
          </a:p>
          <a:p>
            <a:pPr marL="928369" indent="-464185" lvl="1">
              <a:lnSpc>
                <a:spcPts val="5202"/>
              </a:lnSpc>
              <a:buFont typeface="Arial"/>
              <a:buChar char="•"/>
            </a:pPr>
            <a:r>
              <a:rPr lang="en-US" sz="4299">
                <a:solidFill>
                  <a:srgbClr val="FFFFFF"/>
                </a:solidFill>
                <a:latin typeface="TT Supermolot Condensed"/>
              </a:rPr>
              <a:t>„</a:t>
            </a:r>
            <a:r>
              <a:rPr lang="en-US" sz="4299">
                <a:solidFill>
                  <a:srgbClr val="FFFFFF"/>
                </a:solidFill>
                <a:latin typeface="TT Supermolot Condensed Bold"/>
              </a:rPr>
              <a:t>Nostro</a:t>
            </a:r>
            <a:r>
              <a:rPr lang="en-US" sz="4299">
                <a:solidFill>
                  <a:srgbClr val="FFFFFF"/>
                </a:solidFill>
                <a:latin typeface="TT Supermolot Condensed"/>
              </a:rPr>
              <a:t>" текући рачун у страној валути је наш текући рачун у страној валути отворен код иностране банке</a:t>
            </a:r>
          </a:p>
          <a:p>
            <a:pPr marL="928369" indent="-464185" lvl="1">
              <a:lnSpc>
                <a:spcPts val="5202"/>
              </a:lnSpc>
              <a:buFont typeface="Arial"/>
              <a:buChar char="•"/>
            </a:pPr>
            <a:r>
              <a:rPr lang="en-US" sz="4299">
                <a:solidFill>
                  <a:srgbClr val="FFFFFF"/>
                </a:solidFill>
                <a:latin typeface="TT Supermolot Condensed"/>
              </a:rPr>
              <a:t>„</a:t>
            </a:r>
            <a:r>
              <a:rPr lang="en-US" sz="4299">
                <a:solidFill>
                  <a:srgbClr val="FFFFFF"/>
                </a:solidFill>
                <a:latin typeface="TT Supermolot Condensed Bold"/>
              </a:rPr>
              <a:t>Loro</a:t>
            </a:r>
            <a:r>
              <a:rPr lang="en-US" sz="4299">
                <a:solidFill>
                  <a:srgbClr val="FFFFFF"/>
                </a:solidFill>
                <a:latin typeface="TT Supermolot Condensed"/>
              </a:rPr>
              <a:t>" текући рачун у страној валути је њихов текући рачун у страној валути отворен код наше овлашћене банке за послове са иностранством </a:t>
            </a:r>
          </a:p>
          <a:p>
            <a:pPr marL="1856739" indent="-618913" lvl="2">
              <a:lnSpc>
                <a:spcPts val="5202"/>
              </a:lnSpc>
              <a:buFont typeface="Arial"/>
              <a:buChar char="⚬"/>
            </a:pPr>
            <a:r>
              <a:rPr lang="en-US" sz="4299">
                <a:solidFill>
                  <a:srgbClr val="FFFFFF"/>
                </a:solidFill>
                <a:latin typeface="TT Supermolot Condensed"/>
              </a:rPr>
              <a:t>Први рачун је рачун активе, а други је рачун пасиве биланса стања банке (овлашћене за послове са иностранством)</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33549" t="-30693" r="0" b="-27488"/>
            </a:stretch>
          </a:blipFill>
        </p:spPr>
      </p:sp>
      <p:sp>
        <p:nvSpPr>
          <p:cNvPr name="TextBox 3" id="3"/>
          <p:cNvSpPr txBox="true"/>
          <p:nvPr/>
        </p:nvSpPr>
        <p:spPr>
          <a:xfrm rot="0">
            <a:off x="7096516" y="587057"/>
            <a:ext cx="4094969" cy="788035"/>
          </a:xfrm>
          <a:prstGeom prst="rect">
            <a:avLst/>
          </a:prstGeom>
        </p:spPr>
        <p:txBody>
          <a:bodyPr anchor="t" rtlCol="false" tIns="0" lIns="0" bIns="0" rIns="0">
            <a:spAutoFit/>
          </a:bodyPr>
          <a:lstStyle/>
          <a:p>
            <a:pPr>
              <a:lnSpc>
                <a:spcPts val="6439"/>
              </a:lnSpc>
            </a:pPr>
            <a:r>
              <a:rPr lang="en-US" sz="4599">
                <a:solidFill>
                  <a:srgbClr val="FFFFFF"/>
                </a:solidFill>
                <a:latin typeface="TT Supermolot Condensed Bold"/>
              </a:rPr>
              <a:t>Учесници у МПП</a:t>
            </a:r>
          </a:p>
        </p:txBody>
      </p:sp>
      <p:sp>
        <p:nvSpPr>
          <p:cNvPr name="TextBox 4" id="4"/>
          <p:cNvSpPr txBox="true"/>
          <p:nvPr/>
        </p:nvSpPr>
        <p:spPr>
          <a:xfrm rot="0">
            <a:off x="1028700" y="2015236"/>
            <a:ext cx="15685155" cy="5271389"/>
          </a:xfrm>
          <a:prstGeom prst="rect">
            <a:avLst/>
          </a:prstGeom>
        </p:spPr>
        <p:txBody>
          <a:bodyPr anchor="t" rtlCol="false" tIns="0" lIns="0" bIns="0" rIns="0">
            <a:spAutoFit/>
          </a:bodyPr>
          <a:lstStyle/>
          <a:p>
            <a:pPr marL="928369" indent="-464185" lvl="1">
              <a:lnSpc>
                <a:spcPts val="5202"/>
              </a:lnSpc>
              <a:buFont typeface="Arial"/>
              <a:buChar char="•"/>
            </a:pPr>
            <a:r>
              <a:rPr lang="en-US" sz="4299">
                <a:solidFill>
                  <a:srgbClr val="FFFFFF"/>
                </a:solidFill>
                <a:latin typeface="TT Supermolot Condensed"/>
              </a:rPr>
              <a:t>Физичка и правна лица, као учесници у међународном платном промету, отварају </a:t>
            </a:r>
            <a:r>
              <a:rPr lang="en-US" sz="4299">
                <a:solidFill>
                  <a:srgbClr val="FFFFFF"/>
                </a:solidFill>
                <a:latin typeface="TT Supermolot Condensed Bold"/>
              </a:rPr>
              <a:t>девизни рачун</a:t>
            </a:r>
            <a:r>
              <a:rPr lang="en-US" sz="4299">
                <a:solidFill>
                  <a:srgbClr val="FFFFFF"/>
                </a:solidFill>
                <a:latin typeface="TT Supermolot Condensed"/>
              </a:rPr>
              <a:t> код банке овлашћене за послове са иностранством</a:t>
            </a:r>
          </a:p>
          <a:p>
            <a:pPr>
              <a:lnSpc>
                <a:spcPts val="5202"/>
              </a:lnSpc>
            </a:pPr>
          </a:p>
          <a:p>
            <a:pPr marL="928369" indent="-464185" lvl="1">
              <a:lnSpc>
                <a:spcPts val="5202"/>
              </a:lnSpc>
              <a:buFont typeface="Arial"/>
              <a:buChar char="•"/>
            </a:pPr>
            <a:r>
              <a:rPr lang="en-US" sz="4299">
                <a:solidFill>
                  <a:srgbClr val="FFFFFF"/>
                </a:solidFill>
                <a:latin typeface="TT Supermolot Condensed"/>
              </a:rPr>
              <a:t>За банку рачун комитента представља рачун пасиве биланса стања. Она има обавезе према комитенту (као власнику) по основу расположивих новчаних средстава у страној валути на девизном рачуну</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28094" t="-20995" r="-5454" b="-37186"/>
            </a:stretch>
          </a:blipFill>
        </p:spPr>
      </p:sp>
      <p:grpSp>
        <p:nvGrpSpPr>
          <p:cNvPr name="Group 3" id="3"/>
          <p:cNvGrpSpPr/>
          <p:nvPr/>
        </p:nvGrpSpPr>
        <p:grpSpPr>
          <a:xfrm rot="0">
            <a:off x="0" y="0"/>
            <a:ext cx="7490174" cy="10287000"/>
            <a:chOff x="0" y="0"/>
            <a:chExt cx="9986899" cy="13716000"/>
          </a:xfrm>
        </p:grpSpPr>
        <p:pic>
          <p:nvPicPr>
            <p:cNvPr name="Picture 4" id="4"/>
            <p:cNvPicPr>
              <a:picLocks noChangeAspect="true"/>
            </p:cNvPicPr>
            <p:nvPr/>
          </p:nvPicPr>
          <p:blipFill>
            <a:blip r:embed="rId3"/>
            <a:srcRect l="43931" t="0" r="7466" b="0"/>
            <a:stretch>
              <a:fillRect/>
            </a:stretch>
          </p:blipFill>
          <p:spPr>
            <a:xfrm flipH="false" flipV="false">
              <a:off x="0" y="0"/>
              <a:ext cx="9986899" cy="13716000"/>
            </a:xfrm>
            <a:prstGeom prst="rect">
              <a:avLst/>
            </a:prstGeom>
          </p:spPr>
        </p:pic>
      </p:grpSp>
      <p:sp>
        <p:nvSpPr>
          <p:cNvPr name="Freeform 5" id="5"/>
          <p:cNvSpPr/>
          <p:nvPr/>
        </p:nvSpPr>
        <p:spPr>
          <a:xfrm flipH="false" flipV="false" rot="0">
            <a:off x="8513330" y="4309887"/>
            <a:ext cx="2655293" cy="391656"/>
          </a:xfrm>
          <a:custGeom>
            <a:avLst/>
            <a:gdLst/>
            <a:ahLst/>
            <a:cxnLst/>
            <a:rect r="r" b="b" t="t" l="l"/>
            <a:pathLst>
              <a:path h="391656" w="2655293">
                <a:moveTo>
                  <a:pt x="0" y="0"/>
                </a:moveTo>
                <a:lnTo>
                  <a:pt x="2655293" y="0"/>
                </a:lnTo>
                <a:lnTo>
                  <a:pt x="2655293" y="391655"/>
                </a:lnTo>
                <a:lnTo>
                  <a:pt x="0" y="39165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3763762" y="3085955"/>
            <a:ext cx="2655293" cy="391656"/>
          </a:xfrm>
          <a:custGeom>
            <a:avLst/>
            <a:gdLst/>
            <a:ahLst/>
            <a:cxnLst/>
            <a:rect r="r" b="b" t="t" l="l"/>
            <a:pathLst>
              <a:path h="391656" w="2655293">
                <a:moveTo>
                  <a:pt x="0" y="0"/>
                </a:moveTo>
                <a:lnTo>
                  <a:pt x="2655294" y="0"/>
                </a:lnTo>
                <a:lnTo>
                  <a:pt x="2655294" y="391656"/>
                </a:lnTo>
                <a:lnTo>
                  <a:pt x="0" y="3916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0867461" y="2182468"/>
            <a:ext cx="3197463" cy="3121523"/>
          </a:xfrm>
          <a:custGeom>
            <a:avLst/>
            <a:gdLst/>
            <a:ahLst/>
            <a:cxnLst/>
            <a:rect r="r" b="b" t="t" l="l"/>
            <a:pathLst>
              <a:path h="3121523" w="3197463">
                <a:moveTo>
                  <a:pt x="0" y="0"/>
                </a:moveTo>
                <a:lnTo>
                  <a:pt x="3197463" y="0"/>
                </a:lnTo>
                <a:lnTo>
                  <a:pt x="3197463" y="3121523"/>
                </a:lnTo>
                <a:lnTo>
                  <a:pt x="0" y="312152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11168623" y="2445665"/>
            <a:ext cx="2595139" cy="2595129"/>
            <a:chOff x="0" y="0"/>
            <a:chExt cx="6350000" cy="6349975"/>
          </a:xfrm>
        </p:grpSpPr>
        <p:sp>
          <p:nvSpPr>
            <p:cNvPr name="Freeform 9" id="9"/>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8"/>
              <a:stretch>
                <a:fillRect l="-25046" t="0" r="-25046" b="0"/>
              </a:stretch>
            </a:blipFill>
          </p:spPr>
        </p:sp>
      </p:grpSp>
      <p:sp>
        <p:nvSpPr>
          <p:cNvPr name="TextBox 10" id="10"/>
          <p:cNvSpPr txBox="true"/>
          <p:nvPr/>
        </p:nvSpPr>
        <p:spPr>
          <a:xfrm rot="0">
            <a:off x="9378961" y="7357905"/>
            <a:ext cx="6710651" cy="795020"/>
          </a:xfrm>
          <a:prstGeom prst="rect">
            <a:avLst/>
          </a:prstGeom>
        </p:spPr>
        <p:txBody>
          <a:bodyPr anchor="t" rtlCol="false" tIns="0" lIns="0" bIns="0" rIns="0">
            <a:spAutoFit/>
          </a:bodyPr>
          <a:lstStyle/>
          <a:p>
            <a:pPr algn="ctr">
              <a:lnSpc>
                <a:spcPts val="6579"/>
              </a:lnSpc>
            </a:pPr>
            <a:r>
              <a:rPr lang="en-US" sz="4699">
                <a:solidFill>
                  <a:srgbClr val="FFFFFF"/>
                </a:solidFill>
                <a:latin typeface="TT Supermolot Condensed Bold"/>
              </a:rPr>
              <a:t>Шта су девизе?</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33549" t="-30693" r="0" b="-27488"/>
            </a:stretch>
          </a:blipFill>
        </p:spPr>
      </p:sp>
      <p:sp>
        <p:nvSpPr>
          <p:cNvPr name="TextBox 3" id="3"/>
          <p:cNvSpPr txBox="true"/>
          <p:nvPr/>
        </p:nvSpPr>
        <p:spPr>
          <a:xfrm rot="0">
            <a:off x="8341987" y="587057"/>
            <a:ext cx="4094969" cy="788035"/>
          </a:xfrm>
          <a:prstGeom prst="rect">
            <a:avLst/>
          </a:prstGeom>
        </p:spPr>
        <p:txBody>
          <a:bodyPr anchor="t" rtlCol="false" tIns="0" lIns="0" bIns="0" rIns="0">
            <a:spAutoFit/>
          </a:bodyPr>
          <a:lstStyle/>
          <a:p>
            <a:pPr>
              <a:lnSpc>
                <a:spcPts val="6439"/>
              </a:lnSpc>
            </a:pPr>
            <a:r>
              <a:rPr lang="en-US" sz="4599">
                <a:solidFill>
                  <a:srgbClr val="FFFFFF"/>
                </a:solidFill>
                <a:latin typeface="TT Supermolot Condensed Bold"/>
              </a:rPr>
              <a:t>Девизе</a:t>
            </a:r>
          </a:p>
        </p:txBody>
      </p:sp>
      <p:sp>
        <p:nvSpPr>
          <p:cNvPr name="TextBox 4" id="4"/>
          <p:cNvSpPr txBox="true"/>
          <p:nvPr/>
        </p:nvSpPr>
        <p:spPr>
          <a:xfrm rot="0">
            <a:off x="685009" y="2030755"/>
            <a:ext cx="16574291" cy="8286750"/>
          </a:xfrm>
          <a:prstGeom prst="rect">
            <a:avLst/>
          </a:prstGeom>
        </p:spPr>
        <p:txBody>
          <a:bodyPr anchor="t" rtlCol="false" tIns="0" lIns="0" bIns="0" rIns="0">
            <a:spAutoFit/>
          </a:bodyPr>
          <a:lstStyle/>
          <a:p>
            <a:pPr marL="928369" indent="-464185" lvl="1">
              <a:lnSpc>
                <a:spcPts val="5159"/>
              </a:lnSpc>
              <a:buFont typeface="Arial"/>
              <a:buChar char="•"/>
            </a:pPr>
            <a:r>
              <a:rPr lang="en-US" sz="4299">
                <a:solidFill>
                  <a:srgbClr val="FFFFFF"/>
                </a:solidFill>
                <a:latin typeface="TT Supermolot Condensed"/>
              </a:rPr>
              <a:t>Под девизама се подразумијевају сва краткорочна потраживања </a:t>
            </a:r>
          </a:p>
          <a:p>
            <a:pPr>
              <a:lnSpc>
                <a:spcPts val="5159"/>
              </a:lnSpc>
            </a:pPr>
            <a:r>
              <a:rPr lang="en-US" sz="4299">
                <a:solidFill>
                  <a:srgbClr val="FFFFFF"/>
                </a:solidFill>
                <a:latin typeface="TT Supermolot Condensed"/>
              </a:rPr>
              <a:t>        (до три мјесеца) према иностранству у страној валути</a:t>
            </a:r>
          </a:p>
          <a:p>
            <a:pPr marL="928369" indent="-464185" lvl="1">
              <a:lnSpc>
                <a:spcPts val="5159"/>
              </a:lnSpc>
              <a:buFont typeface="Arial"/>
              <a:buChar char="•"/>
            </a:pPr>
            <a:r>
              <a:rPr lang="en-US" sz="4299">
                <a:solidFill>
                  <a:srgbClr val="FFFFFF"/>
                </a:solidFill>
                <a:latin typeface="TT Supermolot Condensed"/>
              </a:rPr>
              <a:t>Могу бити у облику свих врста плаћања у иностранству (на текућим рачунима у иностраним банкама, у иностраним средствима плаћања: чекови, мјенице, акредитиви, упутнице, телефонски налози итд.)</a:t>
            </a:r>
          </a:p>
          <a:p>
            <a:pPr>
              <a:lnSpc>
                <a:spcPts val="5159"/>
              </a:lnSpc>
            </a:pPr>
          </a:p>
          <a:p>
            <a:pPr marL="885191" indent="-442595" lvl="1">
              <a:lnSpc>
                <a:spcPts val="4920"/>
              </a:lnSpc>
              <a:buFont typeface="Arial"/>
              <a:buChar char="•"/>
            </a:pPr>
            <a:r>
              <a:rPr lang="en-US" sz="4100">
                <a:solidFill>
                  <a:srgbClr val="FFFFFF"/>
                </a:solidFill>
                <a:latin typeface="TT Supermolot Condensed"/>
              </a:rPr>
              <a:t>Д</a:t>
            </a:r>
            <a:r>
              <a:rPr lang="en-US" sz="4100">
                <a:solidFill>
                  <a:srgbClr val="FFFFFF"/>
                </a:solidFill>
                <a:latin typeface="TT Supermolot Condensed"/>
              </a:rPr>
              <a:t>евизе могу бити:</a:t>
            </a:r>
          </a:p>
          <a:p>
            <a:pPr marL="1770381" indent="-590127" lvl="2">
              <a:lnSpc>
                <a:spcPts val="4920"/>
              </a:lnSpc>
              <a:buFont typeface="Arial"/>
              <a:buChar char="⚬"/>
            </a:pPr>
            <a:r>
              <a:rPr lang="en-US" sz="4100">
                <a:solidFill>
                  <a:srgbClr val="FFFFFF"/>
                </a:solidFill>
                <a:latin typeface="TT Supermolot Condensed"/>
              </a:rPr>
              <a:t>конвертибилне и неконвертибилне</a:t>
            </a:r>
          </a:p>
          <a:p>
            <a:pPr marL="1770381" indent="-590127" lvl="2">
              <a:lnSpc>
                <a:spcPts val="4920"/>
              </a:lnSpc>
              <a:buFont typeface="Arial"/>
              <a:buChar char="⚬"/>
            </a:pPr>
            <a:r>
              <a:rPr lang="en-US" sz="4100">
                <a:solidFill>
                  <a:srgbClr val="FFFFFF"/>
                </a:solidFill>
                <a:latin typeface="TT Supermolot Condensed"/>
              </a:rPr>
              <a:t>клириншке и неклириншке</a:t>
            </a:r>
          </a:p>
          <a:p>
            <a:pPr marL="1770381" indent="-590127" lvl="2">
              <a:lnSpc>
                <a:spcPts val="4920"/>
              </a:lnSpc>
              <a:buFont typeface="Arial"/>
              <a:buChar char="⚬"/>
            </a:pPr>
            <a:r>
              <a:rPr lang="en-US" sz="4100">
                <a:solidFill>
                  <a:srgbClr val="FFFFFF"/>
                </a:solidFill>
                <a:latin typeface="TT Supermolot Condensed"/>
              </a:rPr>
              <a:t>чврсте и меке</a:t>
            </a:r>
          </a:p>
          <a:p>
            <a:pPr marL="1770381" indent="-590127" lvl="2">
              <a:lnSpc>
                <a:spcPts val="4920"/>
              </a:lnSpc>
              <a:buFont typeface="Arial"/>
              <a:buChar char="⚬"/>
            </a:pPr>
            <a:r>
              <a:rPr lang="en-US" sz="4100">
                <a:solidFill>
                  <a:srgbClr val="FFFFFF"/>
                </a:solidFill>
                <a:latin typeface="TT Supermolot Condensed"/>
              </a:rPr>
              <a:t>промптне и терминске</a:t>
            </a:r>
          </a:p>
          <a:p>
            <a:pPr>
              <a:lnSpc>
                <a:spcPts val="5159"/>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33549" t="-30693" r="0" b="-27488"/>
            </a:stretch>
          </a:blipFill>
        </p:spPr>
      </p:sp>
      <p:sp>
        <p:nvSpPr>
          <p:cNvPr name="TextBox 3" id="3"/>
          <p:cNvSpPr txBox="true"/>
          <p:nvPr/>
        </p:nvSpPr>
        <p:spPr>
          <a:xfrm rot="0">
            <a:off x="8341987" y="587057"/>
            <a:ext cx="4094969" cy="788035"/>
          </a:xfrm>
          <a:prstGeom prst="rect">
            <a:avLst/>
          </a:prstGeom>
        </p:spPr>
        <p:txBody>
          <a:bodyPr anchor="t" rtlCol="false" tIns="0" lIns="0" bIns="0" rIns="0">
            <a:spAutoFit/>
          </a:bodyPr>
          <a:lstStyle/>
          <a:p>
            <a:pPr>
              <a:lnSpc>
                <a:spcPts val="6439"/>
              </a:lnSpc>
            </a:pPr>
            <a:r>
              <a:rPr lang="en-US" sz="4599">
                <a:solidFill>
                  <a:srgbClr val="FFFFFF"/>
                </a:solidFill>
                <a:latin typeface="TT Supermolot Condensed Bold"/>
              </a:rPr>
              <a:t>Девизе</a:t>
            </a:r>
          </a:p>
        </p:txBody>
      </p:sp>
      <p:sp>
        <p:nvSpPr>
          <p:cNvPr name="TextBox 4" id="4"/>
          <p:cNvSpPr txBox="true"/>
          <p:nvPr/>
        </p:nvSpPr>
        <p:spPr>
          <a:xfrm rot="0">
            <a:off x="685009" y="2030755"/>
            <a:ext cx="15225030" cy="5838825"/>
          </a:xfrm>
          <a:prstGeom prst="rect">
            <a:avLst/>
          </a:prstGeom>
        </p:spPr>
        <p:txBody>
          <a:bodyPr anchor="t" rtlCol="false" tIns="0" lIns="0" bIns="0" rIns="0">
            <a:spAutoFit/>
          </a:bodyPr>
          <a:lstStyle/>
          <a:p>
            <a:pPr marL="928369" indent="-464185" lvl="1">
              <a:lnSpc>
                <a:spcPts val="5159"/>
              </a:lnSpc>
              <a:buFont typeface="Arial"/>
              <a:buChar char="•"/>
            </a:pPr>
            <a:r>
              <a:rPr lang="en-US" sz="4299">
                <a:solidFill>
                  <a:srgbClr val="FFFFFF"/>
                </a:solidFill>
                <a:latin typeface="TT Supermolot Condensed"/>
              </a:rPr>
              <a:t>У ширем смислу ријечи, у девизе се укључују и ефективне валуте (готов новац), па и злато</a:t>
            </a:r>
          </a:p>
          <a:p>
            <a:pPr marL="928369" indent="-464185" lvl="1">
              <a:lnSpc>
                <a:spcPts val="5159"/>
              </a:lnSpc>
              <a:buFont typeface="Arial"/>
              <a:buChar char="•"/>
            </a:pPr>
            <a:r>
              <a:rPr lang="en-US" sz="4299">
                <a:solidFill>
                  <a:srgbClr val="FFFFFF"/>
                </a:solidFill>
                <a:latin typeface="TT Supermolot Condensed"/>
              </a:rPr>
              <a:t>Девизама се тргује на девизном тржишту гдје се, у зависности од односа понуде и тражње, формира девизни курс</a:t>
            </a:r>
          </a:p>
          <a:p>
            <a:pPr marL="928369" indent="-464185" lvl="1">
              <a:lnSpc>
                <a:spcPts val="5159"/>
              </a:lnSpc>
              <a:buFont typeface="Arial"/>
              <a:buChar char="•"/>
            </a:pPr>
            <a:r>
              <a:rPr lang="en-US" sz="4299">
                <a:solidFill>
                  <a:srgbClr val="FFFFFF"/>
                </a:solidFill>
                <a:latin typeface="TT Supermolot Condensed"/>
              </a:rPr>
              <a:t> У циљу заштите од промене девизног курса уговарају се различити термински (хеџинг) послови, тј. склапају се опциони и фјучерс уговори, као и своп послови</a:t>
            </a:r>
          </a:p>
          <a:p>
            <a:pPr>
              <a:lnSpc>
                <a:spcPts val="5159"/>
              </a:lnSpc>
            </a:pPr>
          </a:p>
          <a:p>
            <a:pPr marL="928369" indent="-464185" lvl="1">
              <a:lnSpc>
                <a:spcPts val="5159"/>
              </a:lnSpc>
              <a:buFont typeface="Arial"/>
              <a:buChar char="•"/>
            </a:pPr>
            <a:r>
              <a:rPr lang="en-US" sz="4299">
                <a:solidFill>
                  <a:srgbClr val="FFFFFF"/>
                </a:solidFill>
                <a:latin typeface="TT Supermolot Condensed"/>
              </a:rPr>
              <a:t>Девизни курс</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33549" t="-30693" r="0" b="-27488"/>
            </a:stretch>
          </a:blipFill>
        </p:spPr>
      </p:sp>
      <p:sp>
        <p:nvSpPr>
          <p:cNvPr name="TextBox 3" id="3"/>
          <p:cNvSpPr txBox="true"/>
          <p:nvPr/>
        </p:nvSpPr>
        <p:spPr>
          <a:xfrm rot="0">
            <a:off x="8341987" y="587057"/>
            <a:ext cx="4094969" cy="788035"/>
          </a:xfrm>
          <a:prstGeom prst="rect">
            <a:avLst/>
          </a:prstGeom>
        </p:spPr>
        <p:txBody>
          <a:bodyPr anchor="t" rtlCol="false" tIns="0" lIns="0" bIns="0" rIns="0">
            <a:spAutoFit/>
          </a:bodyPr>
          <a:lstStyle/>
          <a:p>
            <a:pPr>
              <a:lnSpc>
                <a:spcPts val="6439"/>
              </a:lnSpc>
            </a:pPr>
            <a:r>
              <a:rPr lang="en-US" sz="4599">
                <a:solidFill>
                  <a:srgbClr val="FFFFFF"/>
                </a:solidFill>
                <a:latin typeface="TT Supermolot Condensed Bold"/>
              </a:rPr>
              <a:t>Валуте</a:t>
            </a:r>
          </a:p>
        </p:txBody>
      </p:sp>
      <p:sp>
        <p:nvSpPr>
          <p:cNvPr name="TextBox 4" id="4"/>
          <p:cNvSpPr txBox="true"/>
          <p:nvPr/>
        </p:nvSpPr>
        <p:spPr>
          <a:xfrm rot="0">
            <a:off x="685009" y="2030755"/>
            <a:ext cx="15497854" cy="7134225"/>
          </a:xfrm>
          <a:prstGeom prst="rect">
            <a:avLst/>
          </a:prstGeom>
        </p:spPr>
        <p:txBody>
          <a:bodyPr anchor="t" rtlCol="false" tIns="0" lIns="0" bIns="0" rIns="0">
            <a:spAutoFit/>
          </a:bodyPr>
          <a:lstStyle/>
          <a:p>
            <a:pPr marL="928369" indent="-464185" lvl="1">
              <a:lnSpc>
                <a:spcPts val="5159"/>
              </a:lnSpc>
              <a:buFont typeface="Arial"/>
              <a:buChar char="•"/>
            </a:pPr>
            <a:r>
              <a:rPr lang="en-US" sz="4299">
                <a:solidFill>
                  <a:srgbClr val="FFFFFF"/>
                </a:solidFill>
                <a:latin typeface="TT Supermolot Condensed"/>
              </a:rPr>
              <a:t>Под валутом се подразумијева ефективни страни новац који је у датој страној земљи законско средство плаћања</a:t>
            </a:r>
          </a:p>
          <a:p>
            <a:pPr marL="1856739" indent="-618913" lvl="2">
              <a:lnSpc>
                <a:spcPts val="5159"/>
              </a:lnSpc>
              <a:buFont typeface="Arial"/>
              <a:buChar char="⚬"/>
            </a:pPr>
            <a:r>
              <a:rPr lang="en-US" sz="4299">
                <a:solidFill>
                  <a:srgbClr val="FFFFFF"/>
                </a:solidFill>
                <a:latin typeface="TT Supermolot Condensed"/>
              </a:rPr>
              <a:t>Под појмом стране валуте се не подразумијевају новчани сурогати (чек, мјеница и акредитиви) у страној валути конкретне земље</a:t>
            </a:r>
          </a:p>
          <a:p>
            <a:pPr>
              <a:lnSpc>
                <a:spcPts val="5159"/>
              </a:lnSpc>
            </a:pPr>
          </a:p>
          <a:p>
            <a:pPr marL="928369" indent="-464185" lvl="1">
              <a:lnSpc>
                <a:spcPts val="5159"/>
              </a:lnSpc>
              <a:buFont typeface="Arial"/>
              <a:buChar char="•"/>
            </a:pPr>
            <a:r>
              <a:rPr lang="en-US" sz="4299">
                <a:solidFill>
                  <a:srgbClr val="FFFFFF"/>
                </a:solidFill>
                <a:latin typeface="TT Supermolot Condensed"/>
              </a:rPr>
              <a:t>На валутном тржишту се врши куповина и продаја валута по одређеној цијени која зависи од односа тражње и понуде</a:t>
            </a:r>
          </a:p>
          <a:p>
            <a:pPr marL="928369" indent="-464185" lvl="1">
              <a:lnSpc>
                <a:spcPts val="5159"/>
              </a:lnSpc>
              <a:buFont typeface="Arial"/>
              <a:buChar char="•"/>
            </a:pPr>
            <a:r>
              <a:rPr lang="en-US" sz="4299">
                <a:solidFill>
                  <a:srgbClr val="FFFFFF"/>
                </a:solidFill>
                <a:latin typeface="TT Supermolot Condensed"/>
              </a:rPr>
              <a:t>Валутни или интервалутни (девизни) курс представља цијену јединице или одређене количине јединица (обично 100) стране валуте изражене у новчаним јединицама домаће земље</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DAGAmf-SYxI</dc:identifier>
  <dcterms:modified xsi:type="dcterms:W3CDTF">2011-08-01T06:04:30Z</dcterms:modified>
  <cp:revision>1</cp:revision>
  <dc:title>Navy And White Modern Tech Start Up Presentation</dc:title>
</cp:coreProperties>
</file>