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ć, Milica" initials="MM" lastIdx="1" clrIdx="0">
    <p:extLst>
      <p:ext uri="{19B8F6BF-5375-455C-9EA6-DF929625EA0E}">
        <p15:presenceInfo xmlns:p15="http://schemas.microsoft.com/office/powerpoint/2012/main" userId="Marić, Mil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data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data%20(1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sr-Latn-BA"/>
              <a:t>Vitalni indeks u Republici Srpskoj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data!$D$1</c:f>
              <c:strCache>
                <c:ptCount val="1"/>
                <c:pt idx="0">
                  <c:v>Vitalni indeks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data!$A$2:$A$20</c:f>
              <c:strCach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data!$D$2:$D$20</c:f>
              <c:numCache>
                <c:formatCode>0.00</c:formatCode>
                <c:ptCount val="19"/>
                <c:pt idx="0">
                  <c:v>81.128734216199575</c:v>
                </c:pt>
                <c:pt idx="1">
                  <c:v>81.24140039749274</c:v>
                </c:pt>
                <c:pt idx="2">
                  <c:v>74.786262860455011</c:v>
                </c:pt>
                <c:pt idx="3">
                  <c:v>79.534461910519951</c:v>
                </c:pt>
                <c:pt idx="4">
                  <c:v>71.468966492294641</c:v>
                </c:pt>
                <c:pt idx="5">
                  <c:v>75.535145544774466</c:v>
                </c:pt>
                <c:pt idx="6">
                  <c:v>76.972776769509991</c:v>
                </c:pt>
                <c:pt idx="7">
                  <c:v>75.068432344455132</c:v>
                </c:pt>
                <c:pt idx="8">
                  <c:v>70.002928686484111</c:v>
                </c:pt>
                <c:pt idx="9">
                  <c:v>72.32531168454625</c:v>
                </c:pt>
                <c:pt idx="10">
                  <c:v>68.035484332522529</c:v>
                </c:pt>
                <c:pt idx="11">
                  <c:v>64.785897702824627</c:v>
                </c:pt>
                <c:pt idx="12">
                  <c:v>62.135599973437813</c:v>
                </c:pt>
                <c:pt idx="13">
                  <c:v>67.659269863994282</c:v>
                </c:pt>
                <c:pt idx="14">
                  <c:v>63.690922730682672</c:v>
                </c:pt>
                <c:pt idx="15">
                  <c:v>64.810675336991125</c:v>
                </c:pt>
                <c:pt idx="16">
                  <c:v>61.494595849081627</c:v>
                </c:pt>
                <c:pt idx="17">
                  <c:v>55.246652997225908</c:v>
                </c:pt>
                <c:pt idx="18">
                  <c:v>48.805388906430899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E8-4FD9-AA51-C98F66CBF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260144"/>
        <c:axId val="1980257648"/>
      </c:lineChart>
      <c:catAx>
        <c:axId val="198026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80257648"/>
        <c:crosses val="autoZero"/>
        <c:auto val="1"/>
        <c:lblAlgn val="ctr"/>
        <c:lblOffset val="100"/>
        <c:noMultiLvlLbl val="0"/>
      </c:catAx>
      <c:valAx>
        <c:axId val="198025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802601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sr-Latn-BA" dirty="0"/>
              <a:t>Kretanje</a:t>
            </a:r>
            <a:r>
              <a:rPr lang="sr-Latn-BA" baseline="0" dirty="0"/>
              <a:t> broja rođenih i umrlih u RS</a:t>
            </a:r>
            <a:endParaRPr lang="sr-Latn-B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Broj rođenih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data!$A$2:$A$20</c:f>
              <c:strCach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data!$B$2:$B$20</c:f>
              <c:numCache>
                <c:formatCode>_(* #,##0_);_(* \(#,##0\);_(* "-"??_);_(@_)</c:formatCode>
                <c:ptCount val="19"/>
                <c:pt idx="0">
                  <c:v>10537</c:v>
                </c:pt>
                <c:pt idx="1">
                  <c:v>10628</c:v>
                </c:pt>
                <c:pt idx="2">
                  <c:v>10322</c:v>
                </c:pt>
                <c:pt idx="3">
                  <c:v>10524</c:v>
                </c:pt>
                <c:pt idx="4">
                  <c:v>10110</c:v>
                </c:pt>
                <c:pt idx="5">
                  <c:v>10198</c:v>
                </c:pt>
                <c:pt idx="6">
                  <c:v>10603</c:v>
                </c:pt>
                <c:pt idx="7">
                  <c:v>10147</c:v>
                </c:pt>
                <c:pt idx="8">
                  <c:v>9561</c:v>
                </c:pt>
                <c:pt idx="9">
                  <c:v>9978</c:v>
                </c:pt>
                <c:pt idx="10">
                  <c:v>9510</c:v>
                </c:pt>
                <c:pt idx="11">
                  <c:v>9335</c:v>
                </c:pt>
                <c:pt idx="12">
                  <c:v>9357</c:v>
                </c:pt>
                <c:pt idx="13">
                  <c:v>9452</c:v>
                </c:pt>
                <c:pt idx="14">
                  <c:v>9339</c:v>
                </c:pt>
                <c:pt idx="15">
                  <c:v>9568</c:v>
                </c:pt>
                <c:pt idx="16">
                  <c:v>9274</c:v>
                </c:pt>
                <c:pt idx="17">
                  <c:v>9161</c:v>
                </c:pt>
                <c:pt idx="18">
                  <c:v>9274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4B-4700-806F-248678288630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Broj umrlih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data!$A$2:$A$20</c:f>
              <c:strCach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data!$C$2:$C$20</c:f>
              <c:numCache>
                <c:formatCode>_(* #,##0_);_(* \(#,##0\);_(* "-"??_);_(@_)</c:formatCode>
                <c:ptCount val="19"/>
                <c:pt idx="0">
                  <c:v>12988</c:v>
                </c:pt>
                <c:pt idx="1">
                  <c:v>13082</c:v>
                </c:pt>
                <c:pt idx="2">
                  <c:v>13802</c:v>
                </c:pt>
                <c:pt idx="3">
                  <c:v>13232</c:v>
                </c:pt>
                <c:pt idx="4">
                  <c:v>14146</c:v>
                </c:pt>
                <c:pt idx="5">
                  <c:v>13501</c:v>
                </c:pt>
                <c:pt idx="6">
                  <c:v>13775</c:v>
                </c:pt>
                <c:pt idx="7">
                  <c:v>13517</c:v>
                </c:pt>
                <c:pt idx="8">
                  <c:v>13658</c:v>
                </c:pt>
                <c:pt idx="9">
                  <c:v>13796</c:v>
                </c:pt>
                <c:pt idx="10">
                  <c:v>13978</c:v>
                </c:pt>
                <c:pt idx="11">
                  <c:v>14409</c:v>
                </c:pt>
                <c:pt idx="12">
                  <c:v>15059</c:v>
                </c:pt>
                <c:pt idx="13">
                  <c:v>13970</c:v>
                </c:pt>
                <c:pt idx="14">
                  <c:v>14663</c:v>
                </c:pt>
                <c:pt idx="15">
                  <c:v>14763</c:v>
                </c:pt>
                <c:pt idx="16">
                  <c:v>15081</c:v>
                </c:pt>
                <c:pt idx="17">
                  <c:v>16582</c:v>
                </c:pt>
                <c:pt idx="18">
                  <c:v>19002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4B-4700-806F-248678288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82304"/>
        <c:axId val="40684384"/>
      </c:lineChart>
      <c:catAx>
        <c:axId val="4068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84384"/>
        <c:crosses val="autoZero"/>
        <c:auto val="1"/>
        <c:lblAlgn val="ctr"/>
        <c:lblOffset val="100"/>
        <c:noMultiLvlLbl val="0"/>
      </c:catAx>
      <c:valAx>
        <c:axId val="406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82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BA" dirty="0"/>
              <a:t>Kretanje stope migracionog salda u Bosni</a:t>
            </a:r>
            <a:r>
              <a:rPr lang="sr-Latn-BA" baseline="0" dirty="0"/>
              <a:t> i Hercegovini</a:t>
            </a:r>
            <a:endParaRPr lang="sr-Latn-BA" dirty="0"/>
          </a:p>
        </c:rich>
      </c:tx>
      <c:layout>
        <c:manualLayout>
          <c:xMode val="edge"/>
          <c:yMode val="edge"/>
          <c:x val="0.24814144656384227"/>
          <c:y val="2.12096338499076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4418119957227566E-2"/>
          <c:y val="2.8368794326241134E-2"/>
          <c:w val="0.89397694177116749"/>
          <c:h val="0.81341476416028269"/>
        </c:manualLayout>
      </c:layout>
      <c:lineChart>
        <c:grouping val="standard"/>
        <c:varyColors val="0"/>
        <c:ser>
          <c:idx val="1"/>
          <c:order val="0"/>
          <c:tx>
            <c:strRef>
              <c:f>Sheet3!$D$5</c:f>
              <c:strCache>
                <c:ptCount val="1"/>
                <c:pt idx="0">
                  <c:v> BIH Migracioni saldo (u hiljadama stanovnika)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Sheet3!$C$5:$C$77</c:f>
              <c:strCache>
                <c:ptCount val="73"/>
                <c:pt idx="0">
                  <c:v>Godina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  <c:pt idx="69">
                  <c:v>2018</c:v>
                </c:pt>
                <c:pt idx="70">
                  <c:v>2019</c:v>
                </c:pt>
                <c:pt idx="71">
                  <c:v>2020</c:v>
                </c:pt>
                <c:pt idx="72">
                  <c:v>2021</c:v>
                </c:pt>
              </c:strCache>
            </c:strRef>
          </c:cat>
          <c:val>
            <c:numRef>
              <c:f>Sheet3!$D$6:$D$77</c:f>
            </c:numRef>
          </c:val>
          <c:smooth val="0"/>
          <c:extLst>
            <c:ext xmlns:c16="http://schemas.microsoft.com/office/drawing/2014/chart" uri="{C3380CC4-5D6E-409C-BE32-E72D297353CC}">
              <c16:uniqueId val="{00000000-8717-44FF-AE60-E737245E1CF7}"/>
            </c:ext>
          </c:extLst>
        </c:ser>
        <c:ser>
          <c:idx val="2"/>
          <c:order val="1"/>
          <c:tx>
            <c:strRef>
              <c:f>Sheet3!$E$5</c:f>
              <c:strCache>
                <c:ptCount val="1"/>
                <c:pt idx="0">
                  <c:v>Bosna i Hercegovina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Sheet3!$C$5:$C$77</c:f>
              <c:strCache>
                <c:ptCount val="73"/>
                <c:pt idx="0">
                  <c:v>Godina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  <c:pt idx="69">
                  <c:v>2018</c:v>
                </c:pt>
                <c:pt idx="70">
                  <c:v>2019</c:v>
                </c:pt>
                <c:pt idx="71">
                  <c:v>2020</c:v>
                </c:pt>
                <c:pt idx="72">
                  <c:v>2021</c:v>
                </c:pt>
              </c:strCache>
            </c:strRef>
          </c:cat>
          <c:val>
            <c:numRef>
              <c:f>Sheet3!$E$6:$E$77</c:f>
              <c:numCache>
                <c:formatCode>0.00</c:formatCode>
                <c:ptCount val="72"/>
                <c:pt idx="0">
                  <c:v>-4.242</c:v>
                </c:pt>
                <c:pt idx="1">
                  <c:v>-4.0350000000000001</c:v>
                </c:pt>
                <c:pt idx="2">
                  <c:v>-3.8580000000000001</c:v>
                </c:pt>
                <c:pt idx="3">
                  <c:v>-3.7690000000000001</c:v>
                </c:pt>
                <c:pt idx="4">
                  <c:v>-3.7029999999999998</c:v>
                </c:pt>
                <c:pt idx="5">
                  <c:v>-3.673</c:v>
                </c:pt>
                <c:pt idx="6">
                  <c:v>-3.6709999999999998</c:v>
                </c:pt>
                <c:pt idx="7">
                  <c:v>-3.6739999999999999</c:v>
                </c:pt>
                <c:pt idx="8">
                  <c:v>-3.6789999999999998</c:v>
                </c:pt>
                <c:pt idx="9">
                  <c:v>-3.6269999999999998</c:v>
                </c:pt>
                <c:pt idx="10">
                  <c:v>-3.58</c:v>
                </c:pt>
                <c:pt idx="11">
                  <c:v>-3.55</c:v>
                </c:pt>
                <c:pt idx="12">
                  <c:v>-3.4710000000000001</c:v>
                </c:pt>
                <c:pt idx="13">
                  <c:v>-3.3969999999999998</c:v>
                </c:pt>
                <c:pt idx="14">
                  <c:v>-3.3239999999999998</c:v>
                </c:pt>
                <c:pt idx="15">
                  <c:v>-3.2639999999999998</c:v>
                </c:pt>
                <c:pt idx="16">
                  <c:v>-3.2240000000000002</c:v>
                </c:pt>
                <c:pt idx="17">
                  <c:v>-3.23</c:v>
                </c:pt>
                <c:pt idx="18">
                  <c:v>-3.234</c:v>
                </c:pt>
                <c:pt idx="19">
                  <c:v>-3.2789999999999999</c:v>
                </c:pt>
                <c:pt idx="20">
                  <c:v>-3.3439999999999999</c:v>
                </c:pt>
                <c:pt idx="21">
                  <c:v>-3.4159999999999999</c:v>
                </c:pt>
                <c:pt idx="22">
                  <c:v>-3.46</c:v>
                </c:pt>
                <c:pt idx="23">
                  <c:v>-3.4369999999999998</c:v>
                </c:pt>
                <c:pt idx="24">
                  <c:v>-3.3730000000000002</c:v>
                </c:pt>
                <c:pt idx="25">
                  <c:v>-3.2210000000000001</c:v>
                </c:pt>
                <c:pt idx="26">
                  <c:v>-3.0720000000000001</c:v>
                </c:pt>
                <c:pt idx="27">
                  <c:v>-2.9209999999999998</c:v>
                </c:pt>
                <c:pt idx="28">
                  <c:v>-2.718</c:v>
                </c:pt>
                <c:pt idx="29">
                  <c:v>-2.5419999999999998</c:v>
                </c:pt>
                <c:pt idx="30">
                  <c:v>-2.367</c:v>
                </c:pt>
                <c:pt idx="31">
                  <c:v>-2.2109999999999999</c:v>
                </c:pt>
                <c:pt idx="32">
                  <c:v>-2.173</c:v>
                </c:pt>
                <c:pt idx="33">
                  <c:v>-2.222</c:v>
                </c:pt>
                <c:pt idx="34">
                  <c:v>-2.37</c:v>
                </c:pt>
                <c:pt idx="35">
                  <c:v>-2.605</c:v>
                </c:pt>
                <c:pt idx="36">
                  <c:v>-2.927</c:v>
                </c:pt>
                <c:pt idx="37">
                  <c:v>-3.34</c:v>
                </c:pt>
                <c:pt idx="38">
                  <c:v>-3.8149999999999999</c:v>
                </c:pt>
                <c:pt idx="39">
                  <c:v>-4.3710000000000004</c:v>
                </c:pt>
                <c:pt idx="40">
                  <c:v>-5.0670000000000002</c:v>
                </c:pt>
                <c:pt idx="41">
                  <c:v>-5.8639999999999999</c:v>
                </c:pt>
                <c:pt idx="42">
                  <c:v>-97.302999999999997</c:v>
                </c:pt>
                <c:pt idx="43">
                  <c:v>-44.347000000000001</c:v>
                </c:pt>
                <c:pt idx="44">
                  <c:v>-41.058999999999997</c:v>
                </c:pt>
                <c:pt idx="45">
                  <c:v>34.43</c:v>
                </c:pt>
                <c:pt idx="46">
                  <c:v>45.319000000000003</c:v>
                </c:pt>
                <c:pt idx="47">
                  <c:v>19.989000000000001</c:v>
                </c:pt>
                <c:pt idx="48">
                  <c:v>5.9340000000000002</c:v>
                </c:pt>
                <c:pt idx="49">
                  <c:v>6.16</c:v>
                </c:pt>
                <c:pt idx="50">
                  <c:v>1.95</c:v>
                </c:pt>
                <c:pt idx="51">
                  <c:v>2.1619999999999999</c:v>
                </c:pt>
                <c:pt idx="52">
                  <c:v>-3.1659999999999999</c:v>
                </c:pt>
                <c:pt idx="53">
                  <c:v>-6.5270000000000001</c:v>
                </c:pt>
                <c:pt idx="54">
                  <c:v>-16.288</c:v>
                </c:pt>
                <c:pt idx="55">
                  <c:v>-9.0229999999999997</c:v>
                </c:pt>
                <c:pt idx="56">
                  <c:v>-9.4779999999999998</c:v>
                </c:pt>
                <c:pt idx="57">
                  <c:v>-16.175000000000001</c:v>
                </c:pt>
                <c:pt idx="58">
                  <c:v>-17.140999999999998</c:v>
                </c:pt>
                <c:pt idx="59">
                  <c:v>-17.440000000000001</c:v>
                </c:pt>
                <c:pt idx="60">
                  <c:v>-17.497</c:v>
                </c:pt>
                <c:pt idx="61">
                  <c:v>-17.198</c:v>
                </c:pt>
                <c:pt idx="62">
                  <c:v>-17.920999999999999</c:v>
                </c:pt>
                <c:pt idx="63">
                  <c:v>-10.186</c:v>
                </c:pt>
                <c:pt idx="64">
                  <c:v>-9.9510000000000005</c:v>
                </c:pt>
                <c:pt idx="65">
                  <c:v>-9.5950000000000006</c:v>
                </c:pt>
                <c:pt idx="66">
                  <c:v>-9.2070000000000007</c:v>
                </c:pt>
                <c:pt idx="67">
                  <c:v>-8.8759999999999994</c:v>
                </c:pt>
                <c:pt idx="68">
                  <c:v>-8.5380000000000003</c:v>
                </c:pt>
                <c:pt idx="69">
                  <c:v>-8.2539999999999996</c:v>
                </c:pt>
                <c:pt idx="70">
                  <c:v>-8.0619999999999994</c:v>
                </c:pt>
                <c:pt idx="71">
                  <c:v>-7.8780000000000001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17-44FF-AE60-E737245E1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1644607"/>
        <c:axId val="71635039"/>
      </c:lineChart>
      <c:catAx>
        <c:axId val="7164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635039"/>
        <c:crosses val="autoZero"/>
        <c:auto val="1"/>
        <c:lblAlgn val="ctr"/>
        <c:lblOffset val="100"/>
        <c:noMultiLvlLbl val="0"/>
      </c:catAx>
      <c:valAx>
        <c:axId val="71635039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644607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72022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1634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1754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675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0712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027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1066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637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733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2234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3E7C812-BEF2-4F6C-B22F-A8ADF120CD58}" type="datetimeFigureOut">
              <a:rPr lang="sr-Latn-BA" smtClean="0"/>
              <a:t>1.11.2022.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490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zs.rs.ba/front/article/4840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6142-79FC-ED31-C23F-2E862B053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/>
              <a:t>KRETANJE STANOVNIŠTVA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DC28D98-05EC-9A12-C5B9-50BDE98F8C8B}"/>
              </a:ext>
            </a:extLst>
          </p:cNvPr>
          <p:cNvSpPr txBox="1">
            <a:spLocks/>
          </p:cNvSpPr>
          <p:nvPr/>
        </p:nvSpPr>
        <p:spPr>
          <a:xfrm>
            <a:off x="4212645" y="5243195"/>
            <a:ext cx="3766710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/>
              <a:t>Milica Marić, ma</a:t>
            </a:r>
          </a:p>
          <a:p>
            <a:r>
              <a:rPr lang="sr-Latn-BA" sz="2400"/>
              <a:t>milica.maric@ef.unibl.org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86379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71759-DC66-9AAE-49A0-4AFAD5B0A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/>
                  <a:t>Apsolutni prirodni priraštaj </a:t>
                </a:r>
                <a:r>
                  <a:rPr lang="sr-Latn-BA" sz="2000" dirty="0"/>
                  <a:t>u RS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=9.254−16.664=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𝟒𝟏𝟎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prirodnog priraštaja </a:t>
                </a:r>
                <a:r>
                  <a:rPr lang="sr-Latn-BA" sz="2000" dirty="0"/>
                  <a:t>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2020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7.410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1.126.735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71759-DC66-9AAE-49A0-4AFAD5B0A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  <a:blipFill>
                <a:blip r:embed="rId2"/>
                <a:stretch>
                  <a:fillRect l="-596" t="-71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83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C6D75-7B20-BFD0-0AC2-F692DF39A362}"/>
              </a:ext>
            </a:extLst>
          </p:cNvPr>
          <p:cNvSpPr txBox="1"/>
          <p:nvPr/>
        </p:nvSpPr>
        <p:spPr>
          <a:xfrm>
            <a:off x="280220" y="6444726"/>
            <a:ext cx="10707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200" dirty="0"/>
              <a:t>Izvor: United Nations, World Population Prospects 2022, https://population.un.org/wpp/Download/Standard/MostUsed/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00FEBF-FAD1-490C-9E8B-8ADE226B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1" y="454141"/>
            <a:ext cx="11832338" cy="57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6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0530-AAA5-F27F-4C5F-78739C96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587" y="412954"/>
            <a:ext cx="8450826" cy="1616278"/>
          </a:xfrm>
        </p:spPr>
        <p:txBody>
          <a:bodyPr/>
          <a:lstStyle/>
          <a:p>
            <a:r>
              <a:rPr lang="sr-Latn-BA" dirty="0"/>
              <a:t>PROSTORNO KRETANJE STANOVNIŠTVA </a:t>
            </a:r>
            <a:br>
              <a:rPr lang="sr-Latn-BA" dirty="0"/>
            </a:br>
            <a:r>
              <a:rPr lang="sr-Latn-BA" dirty="0">
                <a:solidFill>
                  <a:schemeClr val="accent1"/>
                </a:solidFill>
              </a:rPr>
              <a:t>MIGRACIJE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64CDFC-55D6-406C-B837-47D55966A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6690" y="2623296"/>
                <a:ext cx="10338620" cy="38217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/>
                  <a:t>Migracioni saldo</a:t>
                </a:r>
                <a:r>
                  <a:rPr lang="sr-Latn-BA" sz="2000" dirty="0"/>
                  <a:t> predstavlja razliku između broja imigranata i emigranata na jednom području: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migracionog salda </a:t>
                </a:r>
                <a:r>
                  <a:rPr lang="sr-Latn-BA" sz="2000" dirty="0"/>
                  <a:t>predstavlja odnos između migracionog salda i prosječnog broja stanovnika: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64CDFC-55D6-406C-B837-47D55966A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690" y="2623296"/>
                <a:ext cx="10338620" cy="3821750"/>
              </a:xfrm>
              <a:blipFill>
                <a:blip r:embed="rId2"/>
                <a:stretch>
                  <a:fillRect l="-590" t="-79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74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5432-ED48-7BC9-5994-899BBE3B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8193"/>
            <a:ext cx="7729728" cy="1188720"/>
          </a:xfrm>
        </p:spPr>
        <p:txBody>
          <a:bodyPr/>
          <a:lstStyle/>
          <a:p>
            <a:r>
              <a:rPr lang="sr-Latn-BA" dirty="0"/>
              <a:t>Zadatak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8FBC-3635-FE22-A33C-6DEE231A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2" y="1430741"/>
            <a:ext cx="11093245" cy="5102794"/>
          </a:xfrm>
        </p:spPr>
        <p:txBody>
          <a:bodyPr/>
          <a:lstStyle/>
          <a:p>
            <a:pPr marL="0" indent="0">
              <a:buNone/>
            </a:pPr>
            <a:r>
              <a:rPr lang="sr-Latn-BA" dirty="0"/>
              <a:t>Dati su podaci o kretanju lančanih indeksa unutrašnjih imigracija, emigracija i prosječnog stanja populacija za grad Banjaluku u periodu od 2016. do 2021. godine: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Poznati su još i sljedeći podaci: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Izračunati migracioni saldo i stopu migracionog salda u 2021. godini.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5E1FE0-9CC9-5FE7-10B8-91676E6F2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49869"/>
              </p:ext>
            </p:extLst>
          </p:nvPr>
        </p:nvGraphicFramePr>
        <p:xfrm>
          <a:off x="2422798" y="2233380"/>
          <a:ext cx="81280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5915277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9568752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847518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807808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545253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32848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7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Imigracija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Emigracija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8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95182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44A5BE-9340-F97A-C429-64AA86C80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61753"/>
              </p:ext>
            </p:extLst>
          </p:nvPr>
        </p:nvGraphicFramePr>
        <p:xfrm>
          <a:off x="2422798" y="4519379"/>
          <a:ext cx="487024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39">
                  <a:extLst>
                    <a:ext uri="{9D8B030D-6E8A-4147-A177-3AD203B41FA5}">
                      <a16:colId xmlns:a16="http://schemas.microsoft.com/office/drawing/2014/main" val="3652988317"/>
                    </a:ext>
                  </a:extLst>
                </a:gridCol>
                <a:gridCol w="3141407">
                  <a:extLst>
                    <a:ext uri="{9D8B030D-6E8A-4147-A177-3AD203B41FA5}">
                      <a16:colId xmlns:a16="http://schemas.microsoft.com/office/drawing/2014/main" val="3051247272"/>
                    </a:ext>
                  </a:extLst>
                </a:gridCol>
              </a:tblGrid>
              <a:tr h="34365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Broj u 2016. godini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27537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r>
                        <a:rPr lang="sr-Latn-BA" dirty="0"/>
                        <a:t>Imigranti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1.572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74114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r>
                        <a:rPr lang="sr-Latn-BA" dirty="0"/>
                        <a:t>Emigranti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64586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800" dirty="0"/>
                        <a:t>182.848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4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33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F7628D2-407A-94F5-9942-858DFE5A0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4173" y="545690"/>
                <a:ext cx="10545098" cy="5766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imigranata</a:t>
                </a:r>
                <a:r>
                  <a:rPr lang="sr-Latn-BA" sz="2000" dirty="0"/>
                  <a:t>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=1.572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∙0,99∙1,02∙1,0∙0,96=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𝟒𝟗𝟑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emigranata</a:t>
                </a:r>
                <a:r>
                  <a:rPr lang="sr-Latn-BA" sz="2000" dirty="0"/>
                  <a:t>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=938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1,03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∙1,01∙0,99∙0,98∙1,04=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𝟗𝟖𝟓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Prosječan broj stanovnika</a:t>
                </a:r>
                <a:r>
                  <a:rPr lang="sr-Latn-BA" sz="2000" dirty="0"/>
                  <a:t>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=182.848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∙1,01∙0,99∙1,02∙1,01∙0,97=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𝟖𝟎𝟑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F7628D2-407A-94F5-9942-858DFE5A0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4173" y="545690"/>
                <a:ext cx="10545098" cy="5766620"/>
              </a:xfrm>
              <a:blipFill>
                <a:blip r:embed="rId2"/>
                <a:stretch>
                  <a:fillRect l="-578" t="-635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5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2F129DF-864C-A350-2E4C-7102A677A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/>
                  <a:t>Migracioni saldo </a:t>
                </a:r>
                <a:r>
                  <a:rPr lang="sr-Latn-BA" sz="2000" dirty="0"/>
                  <a:t>u BL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=1.493−985=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𝟓𝟎𝟖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migracionog salda </a:t>
                </a:r>
                <a:r>
                  <a:rPr lang="sr-Latn-BA" sz="2000" dirty="0"/>
                  <a:t>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508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178.803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2F129DF-864C-A350-2E4C-7102A677A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  <a:blipFill>
                <a:blip r:embed="rId2"/>
                <a:stretch>
                  <a:fillRect l="-596" t="-71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32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61F4-3A91-6491-0D7C-0E377011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219" y="279688"/>
            <a:ext cx="7399561" cy="929680"/>
          </a:xfrm>
        </p:spPr>
        <p:txBody>
          <a:bodyPr/>
          <a:lstStyle/>
          <a:p>
            <a:r>
              <a:rPr lang="sr-Latn-BA" dirty="0"/>
              <a:t>Zadatak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172F-C68F-A27E-F213-530093C0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2" y="1946789"/>
            <a:ext cx="4146756" cy="4521707"/>
          </a:xfrm>
        </p:spPr>
        <p:txBody>
          <a:bodyPr/>
          <a:lstStyle/>
          <a:p>
            <a:pPr marL="0" indent="0">
              <a:buNone/>
            </a:pPr>
            <a:r>
              <a:rPr lang="sr-Latn-BA" dirty="0"/>
              <a:t>Na slajdu je dato kretanje migracionog salda i njegove stope za Hrvatsku, u peridou od 2010. do 2020. godine.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Koliki migracioini saldo se može očekivati u Hrvatskoj u 2025, ako se nastavi trend:</a:t>
            </a:r>
          </a:p>
          <a:p>
            <a:pPr marL="342900" indent="-342900">
              <a:buAutoNum type="alphaLcParenR"/>
            </a:pPr>
            <a:r>
              <a:rPr lang="sr-Latn-BA" dirty="0"/>
              <a:t>od 2010. do 2020;</a:t>
            </a:r>
          </a:p>
          <a:p>
            <a:pPr marL="342900" indent="-342900">
              <a:buAutoNum type="alphaLcParenR"/>
            </a:pPr>
            <a:r>
              <a:rPr lang="sr-Latn-BA" dirty="0"/>
              <a:t>od 2013. do 2020;</a:t>
            </a:r>
          </a:p>
          <a:p>
            <a:pPr marL="342900" indent="-342900">
              <a:buAutoNum type="alphaLcParenR"/>
            </a:pPr>
            <a:r>
              <a:rPr lang="sr-Latn-BA" dirty="0"/>
              <a:t>od 2017. do 2020.</a:t>
            </a:r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63F560-9F3A-F41B-EE82-25585F66A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27229"/>
              </p:ext>
            </p:extLst>
          </p:nvPr>
        </p:nvGraphicFramePr>
        <p:xfrm>
          <a:off x="4955458" y="1550585"/>
          <a:ext cx="7152965" cy="491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988">
                  <a:extLst>
                    <a:ext uri="{9D8B030D-6E8A-4147-A177-3AD203B41FA5}">
                      <a16:colId xmlns:a16="http://schemas.microsoft.com/office/drawing/2014/main" val="3011109206"/>
                    </a:ext>
                  </a:extLst>
                </a:gridCol>
                <a:gridCol w="2705852">
                  <a:extLst>
                    <a:ext uri="{9D8B030D-6E8A-4147-A177-3AD203B41FA5}">
                      <a16:colId xmlns:a16="http://schemas.microsoft.com/office/drawing/2014/main" val="2048055884"/>
                    </a:ext>
                  </a:extLst>
                </a:gridCol>
                <a:gridCol w="2950125">
                  <a:extLst>
                    <a:ext uri="{9D8B030D-6E8A-4147-A177-3AD203B41FA5}">
                      <a16:colId xmlns:a16="http://schemas.microsoft.com/office/drawing/2014/main" val="291497543"/>
                    </a:ext>
                  </a:extLst>
                </a:gridCol>
              </a:tblGrid>
              <a:tr h="639809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Godina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Migracioni saldo*</a:t>
                      </a:r>
                    </a:p>
                    <a:p>
                      <a:pPr algn="ctr"/>
                      <a:r>
                        <a:rPr lang="sr-Latn-BA" dirty="0"/>
                        <a:t>(broj stanovnika)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Stopa migracionog salda* (u 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923100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-1,287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0170341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-1,892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979143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3410739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-2,743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872291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-2,995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2906415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94333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477916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-3,252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31944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-3,161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574091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6074978"/>
                  </a:ext>
                </a:extLst>
              </a:tr>
              <a:tr h="38891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-2,826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01608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460B04-C005-F98B-1E4C-83B92D8C7A2D}"/>
              </a:ext>
            </a:extLst>
          </p:cNvPr>
          <p:cNvSpPr txBox="1"/>
          <p:nvPr/>
        </p:nvSpPr>
        <p:spPr>
          <a:xfrm>
            <a:off x="4955457" y="6538463"/>
            <a:ext cx="7152966" cy="27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100" dirty="0"/>
              <a:t>*Izvor: United Nations, World Population Prospects 2022, https://population.un.org/wpp/Download/Standard/MostUsed/ </a:t>
            </a:r>
          </a:p>
        </p:txBody>
      </p:sp>
    </p:spTree>
    <p:extLst>
      <p:ext uri="{BB962C8B-B14F-4D97-AF65-F5344CB8AC3E}">
        <p14:creationId xmlns:p14="http://schemas.microsoft.com/office/powerpoint/2010/main" val="226526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435B81-2090-5639-DA69-85363F9AD15A}"/>
                  </a:ext>
                </a:extLst>
              </p:cNvPr>
              <p:cNvSpPr txBox="1"/>
              <p:nvPr/>
            </p:nvSpPr>
            <p:spPr>
              <a:xfrm>
                <a:off x="589936" y="619434"/>
                <a:ext cx="9615947" cy="154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sr-Latn-BA" b="1" dirty="0">
                    <a:solidFill>
                      <a:schemeClr val="accent1"/>
                    </a:solidFill>
                  </a:rPr>
                  <a:t>od 2010. do 2020</a:t>
                </a:r>
              </a:p>
              <a:p>
                <a:endParaRPr lang="sr-Latn-BA" b="1" dirty="0">
                  <a:solidFill>
                    <a:schemeClr val="accent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R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sr-Latn-R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sr-Latn-R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−11.592</m:t>
                                </m:r>
                              </m:num>
                              <m:den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−5.624</m:t>
                                </m:r>
                              </m:den>
                            </m:f>
                          </m:e>
                        </m:rad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r-Latn-BA" sz="1800" i="1">
                        <a:latin typeface="Cambria Math" panose="02040503050406030204" pitchFamily="18" charset="0"/>
                      </a:rPr>
                      <m:t>∙100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Latn-BA" b="1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2025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=−11.592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7,50</m:t>
                                </m:r>
                              </m:num>
                              <m:den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𝟔𝟒𝟐</m:t>
                    </m:r>
                  </m:oMath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endParaRPr lang="sr-Latn-BA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435B81-2090-5639-DA69-85363F9AD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6" y="619434"/>
                <a:ext cx="9615947" cy="1545680"/>
              </a:xfrm>
              <a:prstGeom prst="rect">
                <a:avLst/>
              </a:prstGeom>
              <a:blipFill>
                <a:blip r:embed="rId2"/>
                <a:stretch>
                  <a:fillRect l="-507" t="-2372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E7DDD-F2CA-EEF3-50EF-15BBF65B8DBE}"/>
                  </a:ext>
                </a:extLst>
              </p:cNvPr>
              <p:cNvSpPr txBox="1"/>
              <p:nvPr/>
            </p:nvSpPr>
            <p:spPr>
              <a:xfrm>
                <a:off x="589935" y="2620740"/>
                <a:ext cx="9615947" cy="154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b="1" dirty="0">
                    <a:solidFill>
                      <a:schemeClr val="accent1"/>
                    </a:solidFill>
                  </a:rPr>
                  <a:t>b) od 2013. do 2020.</a:t>
                </a:r>
              </a:p>
              <a:p>
                <a:endParaRPr lang="sr-Latn-BA" b="1" dirty="0">
                  <a:solidFill>
                    <a:schemeClr val="accent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R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sr-Latn-R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sr-Latn-R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−11.592</m:t>
                                </m:r>
                              </m:num>
                              <m:den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−11.833</m:t>
                                </m:r>
                              </m:den>
                            </m:f>
                          </m:e>
                        </m:rad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r-Latn-BA" sz="1800" i="1">
                        <a:latin typeface="Cambria Math" panose="02040503050406030204" pitchFamily="18" charset="0"/>
                      </a:rPr>
                      <m:t>∙100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Latn-BA" b="1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2025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=−11.592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0,29</m:t>
                                </m:r>
                              </m:num>
                              <m:den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𝟒𝟐𝟑</m:t>
                    </m:r>
                  </m:oMath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endParaRPr lang="sr-Latn-BA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E7DDD-F2CA-EEF3-50EF-15BBF65B8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" y="2620740"/>
                <a:ext cx="9615947" cy="1545680"/>
              </a:xfrm>
              <a:prstGeom prst="rect">
                <a:avLst/>
              </a:prstGeom>
              <a:blipFill>
                <a:blip r:embed="rId3"/>
                <a:stretch>
                  <a:fillRect l="-571" t="-2372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213582-4602-BA13-6192-1E01620BF4F0}"/>
                  </a:ext>
                </a:extLst>
              </p:cNvPr>
              <p:cNvSpPr txBox="1"/>
              <p:nvPr/>
            </p:nvSpPr>
            <p:spPr>
              <a:xfrm>
                <a:off x="589934" y="4622046"/>
                <a:ext cx="9615947" cy="154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b="1" dirty="0">
                    <a:solidFill>
                      <a:schemeClr val="accent1"/>
                    </a:solidFill>
                  </a:rPr>
                  <a:t>c) od 2017. do 2020.</a:t>
                </a:r>
              </a:p>
              <a:p>
                <a:endParaRPr lang="sr-Latn-BA" b="1" dirty="0">
                  <a:solidFill>
                    <a:schemeClr val="accent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R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sr-Latn-R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sr-Latn-R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−11.592</m:t>
                                </m:r>
                              </m:num>
                              <m:den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−13.654</m:t>
                                </m:r>
                              </m:den>
                            </m:f>
                          </m:e>
                        </m:rad>
                        <m:r>
                          <a:rPr lang="sr-Latn-BA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r-Latn-BA" sz="1800" i="1">
                        <a:latin typeface="Cambria Math" panose="02040503050406030204" pitchFamily="18" charset="0"/>
                      </a:rPr>
                      <m:t>∙100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Latn-BA" b="1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2025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=−11.592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−5,31</m:t>
                                </m:r>
                              </m:num>
                              <m:den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𝟖𝟐𝟒</m:t>
                    </m:r>
                  </m:oMath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endParaRPr lang="sr-Latn-BA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213582-4602-BA13-6192-1E01620BF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4" y="4622046"/>
                <a:ext cx="9615947" cy="1545680"/>
              </a:xfrm>
              <a:prstGeom prst="rect">
                <a:avLst/>
              </a:prstGeom>
              <a:blipFill>
                <a:blip r:embed="rId4"/>
                <a:stretch>
                  <a:fillRect l="-571" t="-196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51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C62943-7CD3-44FA-A66B-ABBD31255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645321"/>
              </p:ext>
            </p:extLst>
          </p:nvPr>
        </p:nvGraphicFramePr>
        <p:xfrm>
          <a:off x="560438" y="394519"/>
          <a:ext cx="11071123" cy="606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29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B232650-92D3-B675-019F-DE0B2D3AE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173689"/>
              </p:ext>
            </p:extLst>
          </p:nvPr>
        </p:nvGraphicFramePr>
        <p:xfrm>
          <a:off x="572728" y="471947"/>
          <a:ext cx="5825614" cy="5914105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238865">
                  <a:extLst>
                    <a:ext uri="{9D8B030D-6E8A-4147-A177-3AD203B41FA5}">
                      <a16:colId xmlns:a16="http://schemas.microsoft.com/office/drawing/2014/main" val="2949613096"/>
                    </a:ext>
                  </a:extLst>
                </a:gridCol>
                <a:gridCol w="4586749">
                  <a:extLst>
                    <a:ext uri="{9D8B030D-6E8A-4147-A177-3AD203B41FA5}">
                      <a16:colId xmlns:a16="http://schemas.microsoft.com/office/drawing/2014/main" val="4175676445"/>
                    </a:ext>
                  </a:extLst>
                </a:gridCol>
              </a:tblGrid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Godina</a:t>
                      </a:r>
                      <a:endParaRPr lang="sr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Stopa migracionog salda u BiH (u promilima)</a:t>
                      </a:r>
                      <a:endParaRPr lang="sr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59932163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1.95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017715411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2.16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83334182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2002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-3.17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93737678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2003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-6.53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44214495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2004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-16.29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00661998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2005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-9.02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370746051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2006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-9.48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865175327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2007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-16.18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640471664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2008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-17.14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86217018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2009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-17.44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89547644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2010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-17.50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785902883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2011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-17.20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240631945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2012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-17.92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1006515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2013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-10.19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755937503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2014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-9.95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794230921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2015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-9.60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02089124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2016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-9.21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63609478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2017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-8.88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946393658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2018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-8.54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910296660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2019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-8.25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547901875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>
                          <a:effectLst/>
                        </a:rPr>
                        <a:t>2020</a:t>
                      </a:r>
                      <a:endParaRPr lang="sr-Latn-BA" sz="1600" b="0" i="0" u="none" strike="noStrike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-8.06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819443480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2021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-7.88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7017779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1BE21FF-BC23-5B82-FFB4-CA663B7E8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1" y="738506"/>
            <a:ext cx="4632563" cy="4632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A4E8B-696B-2352-073A-1394B9A5D00A}"/>
              </a:ext>
            </a:extLst>
          </p:cNvPr>
          <p:cNvSpPr txBox="1"/>
          <p:nvPr/>
        </p:nvSpPr>
        <p:spPr>
          <a:xfrm>
            <a:off x="7032521" y="5371069"/>
            <a:ext cx="3362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100" dirty="0"/>
              <a:t>Izvor: The Economist, 2019</a:t>
            </a:r>
          </a:p>
        </p:txBody>
      </p:sp>
    </p:spTree>
    <p:extLst>
      <p:ext uri="{BB962C8B-B14F-4D97-AF65-F5344CB8AC3E}">
        <p14:creationId xmlns:p14="http://schemas.microsoft.com/office/powerpoint/2010/main" val="292869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3DD4-993B-6163-EC77-D0D81361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Prirodno kretanje stanovništva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E70C-DA53-0DEC-6F84-7D940EDCC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5168" y="2534805"/>
                <a:ext cx="8741664" cy="32552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VITALNI INDEKS</a:t>
                </a:r>
              </a:p>
              <a:p>
                <a:pPr marL="0" indent="0" algn="ctr">
                  <a:buNone/>
                </a:pPr>
                <a:r>
                  <a:rPr lang="sr-Latn-BA" sz="2000" dirty="0"/>
                  <a:t>Vitalni indeks predstavlja broj živorođenih na 100 umrlih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N – broj živorođenih</a:t>
                </a:r>
              </a:p>
              <a:p>
                <a:pPr marL="0" indent="0">
                  <a:buNone/>
                </a:pPr>
                <a:r>
                  <a:rPr lang="sr-Latn-BA" sz="2000" dirty="0"/>
                  <a:t>M – broj umrlih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E70C-DA53-0DEC-6F84-7D940EDCC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5168" y="2534805"/>
                <a:ext cx="8741664" cy="3255264"/>
              </a:xfrm>
              <a:blipFill>
                <a:blip r:embed="rId2"/>
                <a:stretch>
                  <a:fillRect l="-697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clipart">
            <a:extLst>
              <a:ext uri="{FF2B5EF4-FFF2-40B4-BE49-F238E27FC236}">
                <a16:creationId xmlns:a16="http://schemas.microsoft.com/office/drawing/2014/main" id="{2A0EAB5C-E09D-B844-DC52-D918DF157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971" l="3889" r="94583">
                        <a14:foregroundMark x1="72500" y1="64307" x2="74444" y2="85841"/>
                        <a14:foregroundMark x1="74444" y1="85841" x2="74444" y2="85841"/>
                        <a14:foregroundMark x1="55972" y1="65782" x2="55972" y2="65782"/>
                        <a14:foregroundMark x1="58750" y1="53982" x2="58750" y2="53982"/>
                        <a14:foregroundMark x1="80833" y1="67257" x2="80833" y2="67257"/>
                        <a14:foregroundMark x1="92500" y1="70206" x2="92500" y2="70206"/>
                        <a14:foregroundMark x1="94722" y1="59882" x2="94722" y2="59882"/>
                        <a14:foregroundMark x1="44167" y1="68142" x2="44167" y2="68142"/>
                        <a14:foregroundMark x1="46250" y1="53982" x2="46250" y2="53982"/>
                        <a14:foregroundMark x1="32361" y1="66667" x2="32361" y2="66667"/>
                        <a14:foregroundMark x1="35556" y1="55752" x2="35556" y2="55752"/>
                        <a14:foregroundMark x1="21528" y1="70206" x2="21528" y2="70206"/>
                        <a14:foregroundMark x1="24306" y1="61652" x2="24306" y2="61652"/>
                        <a14:foregroundMark x1="12361" y1="72271" x2="12361" y2="72271"/>
                        <a14:foregroundMark x1="3889" y1="78466" x2="3889" y2="78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67" y="4593717"/>
            <a:ext cx="4809097" cy="22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11BE-378A-E1E2-13D6-7A513AE1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5</a:t>
            </a:r>
          </a:p>
        </p:txBody>
      </p:sp>
      <p:sp>
        <p:nvSpPr>
          <p:cNvPr id="4" name="Google Shape;233;p18">
            <a:extLst>
              <a:ext uri="{FF2B5EF4-FFF2-40B4-BE49-F238E27FC236}">
                <a16:creationId xmlns:a16="http://schemas.microsoft.com/office/drawing/2014/main" id="{92726104-72D9-96B8-989B-775D669F693E}"/>
              </a:ext>
            </a:extLst>
          </p:cNvPr>
          <p:cNvSpPr txBox="1">
            <a:spLocks/>
          </p:cNvSpPr>
          <p:nvPr/>
        </p:nvSpPr>
        <p:spPr>
          <a:xfrm>
            <a:off x="2188464" y="2352871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Na osnovu podataka iz tablica mortaliteta (period 1980 – 82.), izračunati:</a:t>
            </a: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Vjerovatnoću smrti i vjerovatnoću doživljenja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Broj živih i mrtvih (na 100000 stanovnika)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Srednje trajanje života.</a:t>
            </a: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/>
          </a:p>
        </p:txBody>
      </p:sp>
      <p:graphicFrame>
        <p:nvGraphicFramePr>
          <p:cNvPr id="5" name="Google Shape;235;p18">
            <a:extLst>
              <a:ext uri="{FF2B5EF4-FFF2-40B4-BE49-F238E27FC236}">
                <a16:creationId xmlns:a16="http://schemas.microsoft.com/office/drawing/2014/main" id="{9D337034-0D0B-A8BC-274E-C4126CDFC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429078"/>
              </p:ext>
            </p:extLst>
          </p:nvPr>
        </p:nvGraphicFramePr>
        <p:xfrm>
          <a:off x="2660646" y="3048000"/>
          <a:ext cx="6510400" cy="76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Starost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posmatranih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umrlih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751167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23218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742662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1543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81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19">
            <a:extLst>
              <a:ext uri="{FF2B5EF4-FFF2-40B4-BE49-F238E27FC236}">
                <a16:creationId xmlns:a16="http://schemas.microsoft.com/office/drawing/2014/main" id="{C94A0149-86F9-A849-7084-35F0DC11CDF8}"/>
              </a:ext>
            </a:extLst>
          </p:cNvPr>
          <p:cNvSpPr txBox="1">
            <a:spLocks/>
          </p:cNvSpPr>
          <p:nvPr/>
        </p:nvSpPr>
        <p:spPr>
          <a:xfrm>
            <a:off x="685382" y="743872"/>
            <a:ext cx="11187069" cy="53702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Tablice mortaliteta</a:t>
            </a:r>
            <a:r>
              <a:rPr lang="sr-Latn-CS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predstavljaju tabelarni prikaz smrtnosti po starosti i polu i pokazuju kako se jedna generacija istovremeno rođenih iz godine u godinu smanjuje, pod uticajem mortaliteta.</a:t>
            </a:r>
            <a:endParaRPr lang="sr-Latn-CS" sz="2400" dirty="0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Osnovna biometrijska funkcija je vjerovatnoća smrti, na osnovu koje se računaju druge biometrijske funkcije, kao što su broj živih, srednje (očekivano) trajanje života i druge.</a:t>
            </a:r>
            <a:endParaRPr lang="sr-Latn-CS" sz="2400" dirty="0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Izvor i više informacija: </a:t>
            </a:r>
            <a:r>
              <a:rPr lang="sr-Latn-CS" sz="2400" u="sng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Republički zavod za statistiku Republike Srpske </a:t>
            </a:r>
            <a:endParaRPr lang="sr-Latn-CS"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4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9;p20">
            <a:extLst>
              <a:ext uri="{FF2B5EF4-FFF2-40B4-BE49-F238E27FC236}">
                <a16:creationId xmlns:a16="http://schemas.microsoft.com/office/drawing/2014/main" id="{BA3C4505-0A87-BF5D-45C1-6AC7E1A5635D}"/>
              </a:ext>
            </a:extLst>
          </p:cNvPr>
          <p:cNvSpPr txBox="1">
            <a:spLocks/>
          </p:cNvSpPr>
          <p:nvPr/>
        </p:nvSpPr>
        <p:spPr>
          <a:xfrm>
            <a:off x="1502129" y="751190"/>
            <a:ext cx="9426426" cy="48089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11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sr-Latn-C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205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21">
            <a:extLst>
              <a:ext uri="{FF2B5EF4-FFF2-40B4-BE49-F238E27FC236}">
                <a16:creationId xmlns:a16="http://schemas.microsoft.com/office/drawing/2014/main" id="{15A5C296-6E7F-B938-53B1-1626FCCF5C6A}"/>
              </a:ext>
            </a:extLst>
          </p:cNvPr>
          <p:cNvSpPr txBox="1">
            <a:spLocks/>
          </p:cNvSpPr>
          <p:nvPr/>
        </p:nvSpPr>
        <p:spPr>
          <a:xfrm>
            <a:off x="892529" y="834765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>
                <a:latin typeface="Arial"/>
                <a:ea typeface="Arial"/>
                <a:cs typeface="Arial"/>
                <a:sym typeface="Arial"/>
              </a:rPr>
              <a:t>Uvrštavanjem formula dobijamo:</a:t>
            </a: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45720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/>
          </a:p>
        </p:txBody>
      </p:sp>
      <p:graphicFrame>
        <p:nvGraphicFramePr>
          <p:cNvPr id="5" name="Google Shape;257;p21">
            <a:extLst>
              <a:ext uri="{FF2B5EF4-FFF2-40B4-BE49-F238E27FC236}">
                <a16:creationId xmlns:a16="http://schemas.microsoft.com/office/drawing/2014/main" id="{80736C9C-DAD7-FA1A-BD3A-A1CB9ACA0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069925"/>
              </p:ext>
            </p:extLst>
          </p:nvPr>
        </p:nvGraphicFramePr>
        <p:xfrm>
          <a:off x="1043457" y="1970078"/>
          <a:ext cx="10105085" cy="26904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078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Starost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Broj posmatranih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umrlih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Vjerovatnoća smrti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Vjerovatnoća doživljenja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živih na 100000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mrtvih na 100000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Zbir živih lica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Srednje trajanje života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0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751167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23218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0.0309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0.9691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3091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7094356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70.44356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0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742662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1543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0.0021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0.9979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96909.08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6994356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71.67442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6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6F19-FCAC-A426-C1F0-3D786F4D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0009"/>
            <a:ext cx="7729728" cy="1188720"/>
          </a:xfrm>
        </p:spPr>
        <p:txBody>
          <a:bodyPr/>
          <a:lstStyle/>
          <a:p>
            <a:r>
              <a:rPr lang="sr-Latn-BA" dirty="0"/>
              <a:t>ZADATAK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A36E-57D7-CC0C-D79D-BD355FB9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25" y="1837501"/>
            <a:ext cx="9615949" cy="4660490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/>
              <a:t>Dati su podaci o broju živorođenih i umrlih u Republici Srpskoj: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a) Izračunati vitalni indeks u 2021. i 2017. godini,</a:t>
            </a:r>
          </a:p>
          <a:p>
            <a:pPr marL="0" indent="0">
              <a:buNone/>
            </a:pPr>
            <a:r>
              <a:rPr lang="sr-Latn-BA" sz="2000" dirty="0"/>
              <a:t>b) Izračunati godinu u kojoj će vitalni indeks iznositi 35, ako posmatrani tempo porasta živorođenih i umrlih ostane identičan u budućnosti,</a:t>
            </a:r>
          </a:p>
          <a:p>
            <a:pPr marL="0" indent="0">
              <a:buNone/>
            </a:pPr>
            <a:r>
              <a:rPr lang="sr-Latn-BA" sz="2000" dirty="0"/>
              <a:t>c) Izračunati godinu u kojoj će vitalni indeks iznostiti 30, ako se prosječni tempo porasta živorođenih uveća za 10%, a prosječni tempo porasta umrlih smanji za 4%.</a:t>
            </a:r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41D2D4-968B-8078-6875-0872791CF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54671"/>
              </p:ext>
            </p:extLst>
          </p:nvPr>
        </p:nvGraphicFramePr>
        <p:xfrm>
          <a:off x="2031999" y="2478712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891688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961708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57488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 živorođenih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 umrlih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9.274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19.002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7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9.339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14.663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0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44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18A0-4E72-F211-D563-1809E5F89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664" y="243349"/>
                <a:ext cx="11031794" cy="637130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lphaLcParenR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vitalni indeks u 2021. i 2017. godini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9.274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19.002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2017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9.339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14.663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Latn-BA" sz="2400" b="1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godinu u kojoj će vitalni indeks iznositi 35, ako posmatrani tempo porasta živorođenih i umrlih ostane identičan u budućnosti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48,81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63,69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sz="2000" b="1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RS" sz="2000" b="1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35=48,81∙</m:t>
                      </m:r>
                      <m:sSup>
                        <m:s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−6,44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sr-Latn-BA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BA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func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48,81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0,9356</m:t>
                              </m:r>
                            </m:e>
                          </m:fun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=4,99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18A0-4E72-F211-D563-1809E5F89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664" y="243349"/>
                <a:ext cx="11031794" cy="6371302"/>
              </a:xfrm>
              <a:blipFill>
                <a:blip r:embed="rId2"/>
                <a:stretch>
                  <a:fillRect l="-552" t="-574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1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EF469-A2D6-763F-CAB2-AF998E4DC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6253" y="144711"/>
                <a:ext cx="11194025" cy="5928852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lphaLcParenR" startAt="3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godinu u kojoj će vitalni indeks iznostiti 30, ako se prosječni tempo porasta živorođenih uveća za 10%, a prosječni tempo porasta umrlih smanji za 4%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Nove stope rasta: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=−0,17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∙1,1=−0,187%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=6,7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∙0,96=6,43%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EF469-A2D6-763F-CAB2-AF998E4DC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253" y="144711"/>
                <a:ext cx="11194025" cy="5928852"/>
              </a:xfrm>
              <a:blipFill>
                <a:blip r:embed="rId2"/>
                <a:stretch>
                  <a:fillRect l="-545" t="-61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6B36C6-D4C8-308E-5637-5F90E5FDFD30}"/>
                  </a:ext>
                </a:extLst>
              </p:cNvPr>
              <p:cNvSpPr txBox="1"/>
              <p:nvPr/>
            </p:nvSpPr>
            <p:spPr>
              <a:xfrm>
                <a:off x="973393" y="988142"/>
                <a:ext cx="4173794" cy="182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/>
                  <a:t>Stopa rasta živorođenih:</a:t>
                </a:r>
              </a:p>
              <a:p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9.274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9.339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18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b="1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6B36C6-D4C8-308E-5637-5F90E5FD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3" y="988142"/>
                <a:ext cx="4173794" cy="1822037"/>
              </a:xfrm>
              <a:prstGeom prst="rect">
                <a:avLst/>
              </a:prstGeom>
              <a:blipFill>
                <a:blip r:embed="rId3"/>
                <a:stretch>
                  <a:fillRect l="-1316" t="-1672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D86DF-05A3-86A3-D142-5E8482E4A65C}"/>
                  </a:ext>
                </a:extLst>
              </p:cNvPr>
              <p:cNvSpPr txBox="1"/>
              <p:nvPr/>
            </p:nvSpPr>
            <p:spPr>
              <a:xfrm>
                <a:off x="6096000" y="993058"/>
                <a:ext cx="4173794" cy="182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/>
                  <a:t>Stopa rasta mrtvorođenih:</a:t>
                </a:r>
              </a:p>
              <a:p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19.002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14.663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18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b="1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D86DF-05A3-86A3-D142-5E8482E4A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93058"/>
                <a:ext cx="4173794" cy="1822037"/>
              </a:xfrm>
              <a:prstGeom prst="rect">
                <a:avLst/>
              </a:prstGeom>
              <a:blipFill>
                <a:blip r:embed="rId4"/>
                <a:stretch>
                  <a:fillRect l="-1168" t="-200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B4C6D0-7E57-E964-05E2-B553D93D9A36}"/>
                  </a:ext>
                </a:extLst>
              </p:cNvPr>
              <p:cNvSpPr txBox="1"/>
              <p:nvPr/>
            </p:nvSpPr>
            <p:spPr>
              <a:xfrm>
                <a:off x="6096000" y="2810179"/>
                <a:ext cx="5746952" cy="374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/>
                  <a:t>U formulu za vitalni indeks uvrštavamo nove stope rasta:</a:t>
                </a:r>
              </a:p>
              <a:p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30=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9.274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0,187</m:t>
                                      </m:r>
                                    </m:num>
                                    <m:den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19.002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6,43</m:t>
                                      </m:r>
                                    </m:num>
                                    <m:den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/>
              </a:p>
              <a:p>
                <a:endParaRPr lang="sr-Latn-B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30=48,81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0,99813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1,0643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sr-Latn-BA" sz="2000" dirty="0"/>
              </a:p>
              <a:p>
                <a:endParaRPr lang="sr-Latn-B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48,81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0,93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783</m:t>
                              </m:r>
                            </m:e>
                          </m:fun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=7,58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B4C6D0-7E57-E964-05E2-B553D93D9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10179"/>
                <a:ext cx="5746952" cy="3741537"/>
              </a:xfrm>
              <a:prstGeom prst="rect">
                <a:avLst/>
              </a:prstGeom>
              <a:blipFill>
                <a:blip r:embed="rId5"/>
                <a:stretch>
                  <a:fillRect l="-848" t="-97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1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BCD88-D52B-7CB6-F30A-CC30A6207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20464"/>
              </p:ext>
            </p:extLst>
          </p:nvPr>
        </p:nvGraphicFramePr>
        <p:xfrm>
          <a:off x="7895300" y="1002750"/>
          <a:ext cx="4159048" cy="48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857">
                  <a:extLst>
                    <a:ext uri="{9D8B030D-6E8A-4147-A177-3AD203B41FA5}">
                      <a16:colId xmlns:a16="http://schemas.microsoft.com/office/drawing/2014/main" val="234608813"/>
                    </a:ext>
                  </a:extLst>
                </a:gridCol>
                <a:gridCol w="1135741">
                  <a:extLst>
                    <a:ext uri="{9D8B030D-6E8A-4147-A177-3AD203B41FA5}">
                      <a16:colId xmlns:a16="http://schemas.microsoft.com/office/drawing/2014/main" val="1568126887"/>
                    </a:ext>
                  </a:extLst>
                </a:gridCol>
                <a:gridCol w="1167732">
                  <a:extLst>
                    <a:ext uri="{9D8B030D-6E8A-4147-A177-3AD203B41FA5}">
                      <a16:colId xmlns:a16="http://schemas.microsoft.com/office/drawing/2014/main" val="3972200755"/>
                    </a:ext>
                  </a:extLst>
                </a:gridCol>
                <a:gridCol w="1231718">
                  <a:extLst>
                    <a:ext uri="{9D8B030D-6E8A-4147-A177-3AD203B41FA5}">
                      <a16:colId xmlns:a16="http://schemas.microsoft.com/office/drawing/2014/main" val="107093144"/>
                    </a:ext>
                  </a:extLst>
                </a:gridCol>
              </a:tblGrid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 dirty="0">
                          <a:effectLst/>
                        </a:rPr>
                        <a:t>Godina</a:t>
                      </a:r>
                      <a:endParaRPr lang="sr-Latn-BA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>
                          <a:effectLst/>
                        </a:rPr>
                        <a:t>Broj rođenih</a:t>
                      </a:r>
                      <a:endParaRPr lang="sr-Latn-BA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>
                          <a:effectLst/>
                        </a:rPr>
                        <a:t>Broj umrlih</a:t>
                      </a:r>
                      <a:endParaRPr lang="sr-Latn-BA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 dirty="0">
                          <a:effectLst/>
                        </a:rPr>
                        <a:t>Vitalni indeks</a:t>
                      </a:r>
                      <a:endParaRPr lang="sr-Latn-BA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41140277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2003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10,537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12,988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81.13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55235715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2004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10,628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13,082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81.24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8397577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2005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10,322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13,802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74.79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41397279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2006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10,524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13,232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79.53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402534202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2007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10,110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14,146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71.47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155143287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2008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10,198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13,501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75.54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036714666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2009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10,603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13,775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76.97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49106976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2010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10,147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13,517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75.07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273650235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2011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9,561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13,658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70.00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29320656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2012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9,978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13,796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72.33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718048021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2013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9,510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13,978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68.04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96938777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9,335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14,409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64.79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023076840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2015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9,357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15,059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62.14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998042023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2016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9,452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13,970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67.66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640734896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9,339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14,663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63.69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7136694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2018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9,568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14,763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64.81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234249593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2019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9,274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15,081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61.49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967883286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</a:rPr>
                        <a:t>2020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9,161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16,582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55.25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557258223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2021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9,274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19,002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</a:rPr>
                        <a:t>48.81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5838706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C827C6-83B8-2489-559A-18527414C13C}"/>
              </a:ext>
            </a:extLst>
          </p:cNvPr>
          <p:cNvSpPr txBox="1"/>
          <p:nvPr/>
        </p:nvSpPr>
        <p:spPr>
          <a:xfrm>
            <a:off x="7895300" y="694973"/>
            <a:ext cx="397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b="1" dirty="0"/>
              <a:t>Živorođeni i umrli u RS</a:t>
            </a:r>
            <a:r>
              <a:rPr lang="sr-Latn-BA" sz="1400" dirty="0"/>
              <a:t>: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7DDCDB-19AD-C06F-0B57-B14DA8AAF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626667"/>
              </p:ext>
            </p:extLst>
          </p:nvPr>
        </p:nvGraphicFramePr>
        <p:xfrm>
          <a:off x="231058" y="3539612"/>
          <a:ext cx="7497097" cy="300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7B9DF4-72EC-6008-6AFC-918FE680E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816543"/>
              </p:ext>
            </p:extLst>
          </p:nvPr>
        </p:nvGraphicFramePr>
        <p:xfrm>
          <a:off x="231058" y="140109"/>
          <a:ext cx="7497097" cy="328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7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3661-9EF6-8923-4AD7-8C74E784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PRIRODNI PRIRAŠTAJ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74C42-3DC8-0F22-84BF-291AFA1E5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1710" y="2534805"/>
                <a:ext cx="9508580" cy="3939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sz="2000" b="1" dirty="0"/>
                  <a:t>Apsolutna vrijednost prirodnog priraštaja</a:t>
                </a:r>
                <a:r>
                  <a:rPr lang="sr-Latn-BA" sz="2000" dirty="0"/>
                  <a:t> predstavlja razliku između broja rođenih i broja umrlih</a:t>
                </a:r>
                <a:r>
                  <a:rPr lang="sr-Latn-BA" dirty="0"/>
                  <a:t>: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prirodnog priraštaja</a:t>
                </a:r>
                <a:r>
                  <a:rPr lang="sr-Latn-BA" sz="2000" dirty="0"/>
                  <a:t> predstavlja odnos između prirodnog priraštaja i prosječnog broja stanovnika: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74C42-3DC8-0F22-84BF-291AFA1E5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1710" y="2534805"/>
                <a:ext cx="9508580" cy="3939737"/>
              </a:xfrm>
              <a:blipFill>
                <a:blip r:embed="rId2"/>
                <a:stretch>
                  <a:fillRect l="-641" t="-929" r="-32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489C8E-661B-7F75-5F19-799650B28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0" b="89910" l="9091" r="89962">
                        <a14:foregroundMark x1="61174" y1="29217" x2="61174" y2="29217"/>
                        <a14:foregroundMark x1="23864" y1="55422" x2="23864" y2="55422"/>
                        <a14:foregroundMark x1="19223" y1="57681" x2="19223" y2="57681"/>
                        <a14:foregroundMark x1="16667" y1="58735" x2="16667" y2="58735"/>
                        <a14:foregroundMark x1="14394" y1="59940" x2="14394" y2="59940"/>
                        <a14:foregroundMark x1="12595" y1="59940" x2="12595" y2="59940"/>
                        <a14:foregroundMark x1="9091" y1="70181" x2="9091" y2="70181"/>
                        <a14:backgroundMark x1="80398" y1="62952" x2="80398" y2="62952"/>
                        <a14:backgroundMark x1="83996" y1="64910" x2="83996" y2="64910"/>
                        <a14:backgroundMark x1="78220" y1="71837" x2="78220" y2="71837"/>
                        <a14:backgroundMark x1="77652" y1="73193" x2="77652" y2="73193"/>
                        <a14:backgroundMark x1="57102" y1="69428" x2="57102" y2="69428"/>
                        <a14:backgroundMark x1="56439" y1="70181" x2="56439" y2="70181"/>
                        <a14:backgroundMark x1="56345" y1="73193" x2="55398" y2="72892"/>
                        <a14:backgroundMark x1="81629" y1="69729" x2="84186" y2="62651"/>
                        <a14:backgroundMark x1="84186" y1="62651" x2="84848" y2="57831"/>
                        <a14:backgroundMark x1="39394" y1="71988" x2="39583" y2="68675"/>
                        <a14:backgroundMark x1="39583" y1="76506" x2="40341" y2="68675"/>
                        <a14:backgroundMark x1="56439" y1="79819" x2="56723" y2="71386"/>
                        <a14:backgroundMark x1="56723" y1="71386" x2="57008" y2="70783"/>
                        <a14:backgroundMark x1="57008" y1="67771" x2="56345" y2="65663"/>
                        <a14:backgroundMark x1="28314" y1="70783" x2="29167" y2="70482"/>
                        <a14:backgroundMark x1="20644" y1="71988" x2="21117" y2="70482"/>
                        <a14:backgroundMark x1="59280" y1="80422" x2="62121" y2="81777"/>
                        <a14:backgroundMark x1="78598" y1="81777" x2="74432" y2="82982"/>
                        <a14:backgroundMark x1="81439" y1="56325" x2="81061" y2="59940"/>
                        <a14:backgroundMark x1="77841" y1="72892" x2="77841" y2="72892"/>
                        <a14:backgroundMark x1="77178" y1="74398" x2="77178" y2="74398"/>
                        <a14:backgroundMark x1="40341" y1="68223" x2="40341" y2="68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62" y="4710923"/>
            <a:ext cx="3760838" cy="23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276D-B0A8-8446-474B-6A9649C8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745"/>
            <a:ext cx="7729728" cy="1188720"/>
          </a:xfrm>
        </p:spPr>
        <p:txBody>
          <a:bodyPr/>
          <a:lstStyle/>
          <a:p>
            <a:r>
              <a:rPr lang="sr-Latn-BA" dirty="0"/>
              <a:t>Zadatak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C235-14DD-FCB8-99BE-D9C98A18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4" y="1474839"/>
            <a:ext cx="10987548" cy="5383161"/>
          </a:xfrm>
        </p:spPr>
        <p:txBody>
          <a:bodyPr/>
          <a:lstStyle/>
          <a:p>
            <a:pPr marL="0" indent="0">
              <a:buNone/>
            </a:pPr>
            <a:r>
              <a:rPr lang="sr-Latn-BA" dirty="0"/>
              <a:t>Dati su podaci o kretanju lančanih indeksa nataliteta, mortaliteta i prosječnog stanja populacije za Republiku Srpsku u periodu od 2015. do 2020. godine: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Ako raspolažemo i sa sljedećim podacima: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Izračunati apsolutni prirodni priraštaj za 2020. godinu, kao i stopu prirodnog priraštaja.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F26AAF-8E84-6272-476E-522FDC9C6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21737"/>
              </p:ext>
            </p:extLst>
          </p:nvPr>
        </p:nvGraphicFramePr>
        <p:xfrm>
          <a:off x="2031998" y="2424962"/>
          <a:ext cx="81280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0086940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466171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8050900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193805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49625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2402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Natalitet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Mortalitet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94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3602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C3934B-7569-390A-4B58-9CDB4969F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14405"/>
              </p:ext>
            </p:extLst>
          </p:nvPr>
        </p:nvGraphicFramePr>
        <p:xfrm>
          <a:off x="4368388" y="4642792"/>
          <a:ext cx="345522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182">
                  <a:extLst>
                    <a:ext uri="{9D8B030D-6E8A-4147-A177-3AD203B41FA5}">
                      <a16:colId xmlns:a16="http://schemas.microsoft.com/office/drawing/2014/main" val="326614452"/>
                    </a:ext>
                  </a:extLst>
                </a:gridCol>
                <a:gridCol w="1932039">
                  <a:extLst>
                    <a:ext uri="{9D8B030D-6E8A-4147-A177-3AD203B41FA5}">
                      <a16:colId xmlns:a16="http://schemas.microsoft.com/office/drawing/2014/main" val="2897252371"/>
                    </a:ext>
                  </a:extLst>
                </a:gridCol>
              </a:tblGrid>
              <a:tr h="23983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Broj u 2015.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37449"/>
                  </a:ext>
                </a:extLst>
              </a:tr>
              <a:tr h="239830">
                <a:tc>
                  <a:txBody>
                    <a:bodyPr/>
                    <a:lstStyle/>
                    <a:p>
                      <a:r>
                        <a:rPr lang="sr-Latn-BA" dirty="0"/>
                        <a:t>Živorođeni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9.375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42906"/>
                  </a:ext>
                </a:extLst>
              </a:tr>
              <a:tr h="239830">
                <a:tc>
                  <a:txBody>
                    <a:bodyPr/>
                    <a:lstStyle/>
                    <a:p>
                      <a:r>
                        <a:rPr lang="sr-Latn-BA" dirty="0"/>
                        <a:t>Umrli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15.059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13769"/>
                  </a:ext>
                </a:extLst>
              </a:tr>
              <a:tr h="239830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1.162.164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3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1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2F071-061A-1645-2E18-EAB234AF5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451" y="781665"/>
                <a:ext cx="10545098" cy="5766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rođenih</a:t>
                </a:r>
                <a:r>
                  <a:rPr lang="sr-Latn-BA" sz="2000" dirty="0"/>
                  <a:t>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=9.375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1,01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∙0,99∙1,03∙0,97∙0,99=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𝟐𝟓𝟒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umrlih</a:t>
                </a:r>
                <a:r>
                  <a:rPr lang="sr-Latn-BA" sz="2000" dirty="0"/>
                  <a:t>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=15.059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0,93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∙1,05∙1,01∙1,02∙1,10=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𝟔𝟔𝟒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Prosječan broj stanovnika</a:t>
                </a:r>
                <a:r>
                  <a:rPr lang="sr-Latn-BA" sz="2000" dirty="0"/>
                  <a:t>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=1.162.164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∙0,99∙0,98∙1,01∙1,02∙0,97=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𝟕𝟑𝟓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2F071-061A-1645-2E18-EAB234AF5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451" y="781665"/>
                <a:ext cx="10545098" cy="5766620"/>
              </a:xfrm>
              <a:blipFill>
                <a:blip r:embed="rId2"/>
                <a:stretch>
                  <a:fillRect l="-578" t="-52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664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612</TotalTime>
  <Words>1405</Words>
  <Application>Microsoft Office PowerPoint</Application>
  <PresentationFormat>Widescreen</PresentationFormat>
  <Paragraphs>459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Gill Sans MT</vt:lpstr>
      <vt:lpstr>Gill Sans MT (Body)</vt:lpstr>
      <vt:lpstr>Source Sans Pro</vt:lpstr>
      <vt:lpstr>Parcel</vt:lpstr>
      <vt:lpstr>KRETANJE STANOVNIŠTVA</vt:lpstr>
      <vt:lpstr>Prirodno kretanje stanovništva</vt:lpstr>
      <vt:lpstr>ZADATAK 1</vt:lpstr>
      <vt:lpstr>PowerPoint Presentation</vt:lpstr>
      <vt:lpstr>PowerPoint Presentation</vt:lpstr>
      <vt:lpstr>PowerPoint Presentation</vt:lpstr>
      <vt:lpstr>PRIRODNI PRIRAŠTAJ</vt:lpstr>
      <vt:lpstr>Zadatak 2</vt:lpstr>
      <vt:lpstr>PowerPoint Presentation</vt:lpstr>
      <vt:lpstr>PowerPoint Presentation</vt:lpstr>
      <vt:lpstr>PowerPoint Presentation</vt:lpstr>
      <vt:lpstr>PROSTORNO KRETANJE STANOVNIŠTVA  MIGRACIJE</vt:lpstr>
      <vt:lpstr>Zadatak 3</vt:lpstr>
      <vt:lpstr>PowerPoint Presentation</vt:lpstr>
      <vt:lpstr>PowerPoint Presentation</vt:lpstr>
      <vt:lpstr>Zadatak 4</vt:lpstr>
      <vt:lpstr>PowerPoint Presentation</vt:lpstr>
      <vt:lpstr>PowerPoint Presentation</vt:lpstr>
      <vt:lpstr>PowerPoint Presentation</vt:lpstr>
      <vt:lpstr>ZADATAK 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KRETANJE STANOVNIŠTVA</dc:title>
  <dc:creator>Marić, Milica</dc:creator>
  <cp:lastModifiedBy>Marić, Milica</cp:lastModifiedBy>
  <cp:revision>37</cp:revision>
  <dcterms:created xsi:type="dcterms:W3CDTF">2022-10-28T08:15:42Z</dcterms:created>
  <dcterms:modified xsi:type="dcterms:W3CDTF">2022-11-01T11:42:42Z</dcterms:modified>
</cp:coreProperties>
</file>