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3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0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6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7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07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3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6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14C39EC-2A05-4F83-B93A-02445DEE958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532EACD-A8E9-425B-8D42-5476DF75CB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1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F0D3-6169-420D-90BC-14A059651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Procentni račun i obračun kamate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DD26571-1EFB-432C-B622-FF50614DC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18106"/>
            <a:ext cx="6801612" cy="1239894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Milica </a:t>
            </a:r>
            <a:r>
              <a:rPr lang="en-US" b="1" dirty="0" err="1">
                <a:solidFill>
                  <a:schemeClr val="tx1"/>
                </a:solidFill>
              </a:rPr>
              <a:t>Marić</a:t>
            </a:r>
            <a:r>
              <a:rPr lang="en-US" b="1" dirty="0">
                <a:solidFill>
                  <a:schemeClr val="tx1"/>
                </a:solidFill>
              </a:rPr>
              <a:t>, ma</a:t>
            </a:r>
          </a:p>
          <a:p>
            <a:r>
              <a:rPr lang="en-US" b="1" dirty="0">
                <a:solidFill>
                  <a:schemeClr val="tx1"/>
                </a:solidFill>
              </a:rPr>
              <a:t>milica.maric@ef.unibl.org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966C1A4-7C1B-467A-967F-9D6C102026DA}"/>
              </a:ext>
            </a:extLst>
          </p:cNvPr>
          <p:cNvSpPr txBox="1">
            <a:spLocks/>
          </p:cNvSpPr>
          <p:nvPr/>
        </p:nvSpPr>
        <p:spPr>
          <a:xfrm>
            <a:off x="2695194" y="4205438"/>
            <a:ext cx="6801612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b="1" dirty="0">
                <a:solidFill>
                  <a:schemeClr val="tx1"/>
                </a:solidFill>
              </a:rPr>
              <a:t>Vježbe 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4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6513-A6B0-4DF0-8204-2697A3FFD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0818"/>
            <a:ext cx="7729728" cy="1188720"/>
          </a:xfrm>
        </p:spPr>
        <p:txBody>
          <a:bodyPr/>
          <a:lstStyle/>
          <a:p>
            <a:r>
              <a:rPr lang="sr-Latn-BA" b="1" dirty="0"/>
              <a:t>Procentni račun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F51FE-4D9B-4A73-A2F7-5CC72F8FD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959" y="1801261"/>
            <a:ext cx="10228082" cy="1319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Telefon istih karakteristika je u tri različite prodavnice inicijalno isto koštao. U prvoj prodavnici je cijena prvo snižena za 10%, a zatim povećana za 15%. U drugoj je prvo povećana za 12%, a potom snižena za </a:t>
            </a:r>
            <a:r>
              <a:rPr lang="en-US" sz="2000" dirty="0" smtClean="0"/>
              <a:t>20</a:t>
            </a:r>
            <a:r>
              <a:rPr lang="sr-Latn-BA" sz="2000" dirty="0" smtClean="0"/>
              <a:t>%, </a:t>
            </a:r>
            <a:r>
              <a:rPr lang="sr-Latn-BA" sz="2000" dirty="0"/>
              <a:t>dok je u trećoj prodavnici cijena ostala nepromijenjena. U kojoj prodavnici biste sada kupili telefon?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7596B07-072F-4463-ABFE-2747E048510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1959" y="3302306"/>
                <a:ext cx="10228082" cy="10558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∙0,9∙1,15=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035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∙1,12∙0,8=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𝟖𝟗𝟔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57596B07-072F-4463-ABFE-2747E0485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59" y="3302306"/>
                <a:ext cx="10228082" cy="10558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BCED84-05AF-4633-A91E-5DB955C08883}"/>
              </a:ext>
            </a:extLst>
          </p:cNvPr>
          <p:cNvSpPr txBox="1">
            <a:spLocks/>
          </p:cNvSpPr>
          <p:nvPr/>
        </p:nvSpPr>
        <p:spPr>
          <a:xfrm>
            <a:off x="981959" y="4489517"/>
            <a:ext cx="10228082" cy="1319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Na pismenom ispitu iz Finansijske matematike 20% studenata nije tačno riješilo nijedan zadatak, njih 28% je tačno riješilo jedan ili dva zadatka, 40% je riješilo tri ili četiri zadatka, dok je njih 9 uradilo sve zadatke. Koliko studenata je izašlo na pismeni ispit?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5001AE98-BA5B-446F-A75E-F7F78904EF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1959" y="5695361"/>
                <a:ext cx="10228082" cy="4556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0,2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+0,28∙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+0,4∙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5001AE98-BA5B-446F-A75E-F7F78904E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959" y="5695361"/>
                <a:ext cx="10228082" cy="455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8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B56B4-AD82-4FDF-BCEF-D633CE068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027" y="544398"/>
            <a:ext cx="10953946" cy="445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Roba je prodata sa 5% zarade, po cijeni od 1.200 KM. Kolika je nabavna cijena robe?</a:t>
            </a:r>
          </a:p>
          <a:p>
            <a:pPr marL="0" indent="0">
              <a:buNone/>
            </a:pP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9A0777B-AB34-433A-84FA-6DC0A54FE6C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9027" y="1104507"/>
                <a:ext cx="10228082" cy="45563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,05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=1.200→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𝑲𝑴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9A0777B-AB34-433A-84FA-6DC0A54FE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27" y="1104507"/>
                <a:ext cx="10228082" cy="4556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67E99F-E0BE-4847-836A-8FDDAC6B5C53}"/>
              </a:ext>
            </a:extLst>
          </p:cNvPr>
          <p:cNvSpPr txBox="1">
            <a:spLocks/>
          </p:cNvSpPr>
          <p:nvPr/>
        </p:nvSpPr>
        <p:spPr>
          <a:xfrm>
            <a:off x="619027" y="1700753"/>
            <a:ext cx="10953946" cy="9809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BA" sz="2000" b="1" dirty="0" smtClean="0"/>
              <a:t>Primjer</a:t>
            </a:r>
            <a:r>
              <a:rPr lang="en-US" sz="2000" b="1" dirty="0" smtClean="0"/>
              <a:t>:  </a:t>
            </a:r>
            <a:r>
              <a:rPr lang="en-US" sz="2000" dirty="0" err="1"/>
              <a:t>Preduzeće</a:t>
            </a:r>
            <a:r>
              <a:rPr lang="en-US" sz="2000" dirty="0"/>
              <a:t> je </a:t>
            </a:r>
            <a:r>
              <a:rPr lang="en-US" sz="2000" dirty="0" err="1"/>
              <a:t>prodalo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A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zaradom</a:t>
            </a:r>
            <a:r>
              <a:rPr lang="en-US" sz="2000" dirty="0"/>
              <a:t> od 8%, a </a:t>
            </a:r>
            <a:r>
              <a:rPr lang="en-US" sz="2000" dirty="0" err="1"/>
              <a:t>robu</a:t>
            </a:r>
            <a:r>
              <a:rPr lang="en-US" sz="2000" dirty="0"/>
              <a:t> B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zaradom</a:t>
            </a:r>
            <a:r>
              <a:rPr lang="en-US" sz="2000" dirty="0"/>
              <a:t> od 6%. </a:t>
            </a:r>
            <a:r>
              <a:rPr lang="en-US" sz="2000" dirty="0" err="1"/>
              <a:t>Ukupna</a:t>
            </a:r>
            <a:r>
              <a:rPr lang="en-US" sz="2000" dirty="0"/>
              <a:t> </a:t>
            </a:r>
            <a:r>
              <a:rPr lang="en-US" sz="2000" dirty="0" err="1"/>
              <a:t>zarada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A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B </a:t>
            </a:r>
            <a:r>
              <a:rPr lang="en-US" sz="2000" dirty="0" err="1"/>
              <a:t>iznosi</a:t>
            </a:r>
            <a:r>
              <a:rPr lang="en-US" sz="2000" dirty="0"/>
              <a:t> 5.800 KM. </a:t>
            </a:r>
            <a:r>
              <a:rPr lang="en-US" sz="2000" dirty="0" err="1"/>
              <a:t>Zarada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B </a:t>
            </a:r>
            <a:r>
              <a:rPr lang="en-US" sz="2000" dirty="0" err="1"/>
              <a:t>iznosi</a:t>
            </a:r>
            <a:r>
              <a:rPr lang="en-US" sz="2000" dirty="0"/>
              <a:t> 45% od </a:t>
            </a:r>
            <a:r>
              <a:rPr lang="en-US" sz="2000" dirty="0" err="1"/>
              <a:t>zarade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A. </a:t>
            </a: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koliko</a:t>
            </a:r>
            <a:r>
              <a:rPr lang="en-US" sz="2000" dirty="0"/>
              <a:t> je </a:t>
            </a:r>
            <a:r>
              <a:rPr lang="en-US" sz="2000" dirty="0" err="1"/>
              <a:t>novca</a:t>
            </a:r>
            <a:r>
              <a:rPr lang="en-US" sz="2000" dirty="0"/>
              <a:t> </a:t>
            </a:r>
            <a:r>
              <a:rPr lang="en-US" sz="2000" dirty="0" err="1"/>
              <a:t>primljeno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A, a </a:t>
            </a:r>
            <a:r>
              <a:rPr lang="en-US" sz="2000" dirty="0" err="1"/>
              <a:t>koliko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robu</a:t>
            </a:r>
            <a:r>
              <a:rPr lang="en-US" sz="2000" dirty="0"/>
              <a:t> 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3928EAF-2316-43E4-9D48-333D6C9BA0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9027" y="2940439"/>
                <a:ext cx="11329719" cy="34427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𝑛𝑎𝑏𝑎𝑣𝑛𝑎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𝑐𝑖𝑗𝑒𝑛𝑎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𝑟𝑜𝑏𝑒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𝑛𝑎𝑏𝑎𝑣𝑛𝑎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𝑐𝑖𝑗𝑒𝑛𝑎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𝑟𝑜𝑏𝑒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000" i="1" dirty="0"/>
              </a:p>
              <a:p>
                <a:pPr marL="0" indent="0">
                  <a:buNone/>
                </a:pPr>
                <a:endParaRPr lang="en-US" sz="2000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=0,08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i="1" dirty="0"/>
                  <a:t>		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0,08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+0</m:t>
                    </m:r>
                    <m:r>
                      <a:rPr lang="en-US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,06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=5.800</m:t>
                    </m:r>
                  </m:oMath>
                </a14:m>
                <a:endParaRPr lang="en-US" sz="2000" i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=0,06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i="1" dirty="0"/>
                  <a:t>		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0,06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=0,45∙0,08∙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sr-Latn-BA" sz="2000" i="1" dirty="0"/>
                  <a:t> 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=0,45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sr-Latn-BA" sz="2000" i="1" dirty="0"/>
                  <a:t>)</a:t>
                </a:r>
                <a:endParaRPr lang="en-US" sz="2000" i="1" dirty="0"/>
              </a:p>
              <a:p>
                <a:pPr marL="0" indent="0">
                  <a:buNone/>
                </a:pPr>
                <a:r>
                  <a:rPr lang="en-US" sz="2000" i="1" dirty="0"/>
                  <a:t>				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=50.000; 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=30.000</m:t>
                    </m:r>
                  </m:oMath>
                </a14:m>
                <a:endParaRPr lang="en-US" sz="20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=0,45</m:t>
                      </m:r>
                      <m:r>
                        <a:rPr lang="en-150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150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000" i="1" dirty="0"/>
              </a:p>
              <a:p>
                <a:pPr marL="0" indent="0">
                  <a:buNone/>
                </a:pPr>
                <a:r>
                  <a:rPr lang="en-US" sz="2000" i="1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=50.000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1,08=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𝟓𝟒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𝟎𝟎𝟎</m:t>
                    </m:r>
                  </m:oMath>
                </a14:m>
                <a:r>
                  <a:rPr lang="en-US" sz="2000" b="1" i="1" dirty="0"/>
                  <a:t> </a:t>
                </a:r>
                <a:r>
                  <a:rPr lang="en-US" sz="2000" dirty="0"/>
                  <a:t>(</a:t>
                </a:r>
                <a:r>
                  <a:rPr lang="en-US" sz="2000" dirty="0" err="1"/>
                  <a:t>prodajna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cijena</a:t>
                </a:r>
                <a:r>
                  <a:rPr lang="en-US" sz="2000" dirty="0"/>
                  <a:t> robe A)</a:t>
                </a:r>
                <a:endParaRPr lang="en-US" sz="2000" b="1" i="1" dirty="0"/>
              </a:p>
              <a:p>
                <a:pPr marL="0" indent="0">
                  <a:buNone/>
                </a:pPr>
                <a:r>
                  <a:rPr lang="en-US" sz="2000" i="1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150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=30.000</m:t>
                    </m:r>
                    <m:r>
                      <a:rPr lang="en-150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1,06=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𝟑𝟏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𝟖𝟎𝟎</m:t>
                    </m:r>
                  </m:oMath>
                </a14:m>
                <a:r>
                  <a:rPr lang="en-US" sz="2000" b="1" i="1" dirty="0"/>
                  <a:t> </a:t>
                </a:r>
                <a:r>
                  <a:rPr lang="en-US" sz="2000" dirty="0"/>
                  <a:t>(prodajna cijena robe B)</a:t>
                </a:r>
                <a:endParaRPr lang="en-US" sz="2000" b="1" i="1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3928EAF-2316-43E4-9D48-333D6C9BA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27" y="2940439"/>
                <a:ext cx="11329719" cy="3442776"/>
              </a:xfrm>
              <a:prstGeom prst="rect">
                <a:avLst/>
              </a:prstGeom>
              <a:blipFill>
                <a:blip r:embed="rId3"/>
                <a:stretch>
                  <a:fillRect b="-2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123591" y="4853355"/>
            <a:ext cx="3307987" cy="1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73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668215" y="1937238"/>
            <a:ext cx="11131062" cy="469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i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C67E99F-E0BE-4847-836A-8FDDAC6B5C53}"/>
              </a:ext>
            </a:extLst>
          </p:cNvPr>
          <p:cNvSpPr txBox="1">
            <a:spLocks/>
          </p:cNvSpPr>
          <p:nvPr/>
        </p:nvSpPr>
        <p:spPr>
          <a:xfrm>
            <a:off x="977428" y="438029"/>
            <a:ext cx="10289296" cy="1719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Prihod preduzeća A u 2015. godini je iznosio 1.520.000 KM, a u 2020. godini 1.875.000 KM. Preduzeće će u narednom periodu implementirati mjere kako bi se prosječna godišnja stopa rasta povećala za 0,5 procentnih poena. Cilj je da u 2025. prihod preduzeća A bude 15% veći od prihoda preduzeća B, koje planira da u periodu 2020-2025. ima stopu rasta od 3%. Koje preduzeće ima veći prihod u 2020. godini i za koliko procenata?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3928EAF-2316-43E4-9D48-333D6C9BA0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8215" y="2597538"/>
                <a:ext cx="11148647" cy="38296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=1.520.000</m:t>
                    </m:r>
                  </m:oMath>
                </a14:m>
                <a:r>
                  <a:rPr lang="sr-Latn-BA" sz="2000" b="0" i="1" dirty="0">
                    <a:latin typeface="Cambria Math" panose="02040503050406030204" pitchFamily="18" charset="0"/>
                  </a:rPr>
                  <a:t>				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25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=1,15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sub>
                    </m:sSub>
                  </m:oMath>
                </a14:m>
                <a:endParaRPr lang="sr-Latn-BA" sz="2000" b="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sub>
                      </m:sSub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𝟖𝟕𝟓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𝟎𝟎𝟎</m:t>
                      </m:r>
                    </m:oMath>
                  </m:oMathPara>
                </a14:m>
                <a:endParaRPr lang="sr-Latn-BA" sz="2000" b="1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4,287%</m:t>
                    </m:r>
                  </m:oMath>
                </a14:m>
                <a:r>
                  <a:rPr lang="sr-Latn-BA" sz="2000" b="0" dirty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=2.059.905,26</m:t>
                    </m:r>
                  </m:oMath>
                </a14:m>
                <a:endParaRPr lang="sr-Latn-BA" sz="20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4,287+0,5=4,787%</m:t>
                      </m:r>
                    </m:oMath>
                  </m:oMathPara>
                </a14:m>
                <a:endParaRPr lang="sr-Latn-BA" sz="2000" b="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25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</a:rPr>
                      <m:t>=1.875.000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4,787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BA" sz="2000" dirty="0"/>
                  <a:t>			</a:t>
                </a:r>
                <a:r>
                  <a:rPr lang="sr-Latn-BA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BA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sr-Latn-BA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  <m:r>
                              <a:rPr lang="sr-Latn-BA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sr-Latn-BA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  <m:sub>
                        <m:r>
                          <a:rPr lang="sr-Latn-BA" sz="20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𝟐𝟎</m:t>
                        </m:r>
                      </m:sub>
                    </m:sSub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𝟕𝟕𝟔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𝟖𝟗𝟐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𝟑𝟕</m:t>
                    </m:r>
                  </m:oMath>
                </a14:m>
                <a:endParaRPr lang="en-US" sz="2000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=2.368.891,05</m:t>
                    </m:r>
                  </m:oMath>
                </a14:m>
                <a:r>
                  <a:rPr lang="sr-Latn-BA" sz="2000" dirty="0"/>
                  <a:t>				</a:t>
                </a:r>
                <a:r>
                  <a:rPr lang="sr-Latn-BA" b="1" dirty="0"/>
                  <a:t>A ima veći prihod u 2020. za 5,52% 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					(</a:t>
                </a:r>
                <a14:m>
                  <m:oMath xmlns:m="http://schemas.openxmlformats.org/officeDocument/2006/math">
                    <m:r>
                      <a:rPr lang="sr-Latn-BA" sz="2000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sr-Latn-BA" sz="2000" b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>
                        <a:latin typeface="Cambria Math" panose="02040503050406030204" pitchFamily="18" charset="0"/>
                      </a:rPr>
                      <m:t>1.875.000</m:t>
                    </m:r>
                  </m:oMath>
                </a14:m>
                <a:r>
                  <a:rPr lang="sr-Latn-BA" sz="2000" dirty="0"/>
                  <a:t>/</a:t>
                </a:r>
                <a:r>
                  <a:rPr lang="sr-Latn-BA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sr-Latn-BA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1.776.892,37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</m:t>
                    </m:r>
                  </m:oMath>
                </a14:m>
                <a:r>
                  <a:rPr lang="sr-Latn-BA" sz="2000" dirty="0"/>
                  <a:t>).</a:t>
                </a:r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C3928EAF-2316-43E4-9D48-333D6C9BA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15" y="2597538"/>
                <a:ext cx="11148647" cy="38296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172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33096"/>
            <a:ext cx="7729728" cy="1188720"/>
          </a:xfrm>
        </p:spPr>
        <p:txBody>
          <a:bodyPr/>
          <a:lstStyle/>
          <a:p>
            <a:r>
              <a:rPr lang="en-US" b="1" dirty="0" err="1"/>
              <a:t>kamatni</a:t>
            </a:r>
            <a:r>
              <a:rPr lang="en-US" b="1" dirty="0"/>
              <a:t> </a:t>
            </a:r>
            <a:r>
              <a:rPr lang="en-US" b="1" dirty="0" err="1"/>
              <a:t>račun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5168" y="1915197"/>
                <a:ext cx="9671901" cy="4609707"/>
              </a:xfrm>
            </p:spPr>
            <p:txBody>
              <a:bodyPr>
                <a:normAutofit/>
              </a:bodyPr>
              <a:lstStyle/>
              <a:p>
                <a:r>
                  <a:rPr lang="sr-Latn-BA" sz="2000" b="1" dirty="0"/>
                  <a:t>Kamata</a:t>
                </a:r>
                <a:r>
                  <a:rPr lang="sr-Latn-BA" sz="2000" dirty="0"/>
                  <a:t> je nagrada koju povjerilac ostvaruje na uloženi kapital za određeni vremenski period. </a:t>
                </a:r>
              </a:p>
              <a:p>
                <a:r>
                  <a:rPr lang="sr-Latn-BA" sz="2000" b="1" dirty="0"/>
                  <a:t>Kamatna stopa </a:t>
                </a:r>
                <a:r>
                  <a:rPr lang="sr-Latn-BA" sz="2000" dirty="0"/>
                  <a:t>je procenat nagrade na svakih 100 novčanih jedinica uloženih u uniformni period </a:t>
                </a:r>
                <a:r>
                  <a:rPr lang="en-US" sz="2000" dirty="0" smtClean="0"/>
                  <a:t>o</a:t>
                </a:r>
                <a:r>
                  <a:rPr lang="sr-Latn-BA" sz="2000" dirty="0" smtClean="0"/>
                  <a:t>d </a:t>
                </a:r>
                <a:r>
                  <a:rPr lang="sr-Latn-BA" sz="2000" dirty="0"/>
                  <a:t>godinu dana. </a:t>
                </a:r>
              </a:p>
              <a:p>
                <a:endParaRPr lang="sr-Latn-BA" sz="2000" dirty="0"/>
              </a:p>
              <a:p>
                <a:r>
                  <a:rPr lang="sr-Latn-BA" sz="2000" dirty="0"/>
                  <a:t>Iznos kamate zavisi od: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Glavnice – iznos uloženih sredstava (K)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Kamatne stope – procentualni prinos (p)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	Vremena – na koji period se glavnica ulaže (t)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Konačna vrijednost kapitala: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5168" y="1915197"/>
                <a:ext cx="9671901" cy="4609707"/>
              </a:xfrm>
              <a:blipFill>
                <a:blip r:embed="rId2"/>
                <a:stretch>
                  <a:fillRect l="-694" t="-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21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705342-C289-4A22-A349-45B99E744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69555" y="482278"/>
            <a:ext cx="4270248" cy="527968"/>
          </a:xfrm>
        </p:spPr>
        <p:txBody>
          <a:bodyPr>
            <a:normAutofit/>
          </a:bodyPr>
          <a:lstStyle/>
          <a:p>
            <a:r>
              <a:rPr lang="sr-Latn-BA" sz="2000" dirty="0"/>
              <a:t>PROST KAMATNI RAČUN</a:t>
            </a:r>
            <a:endParaRPr lang="en-US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E1B659F-95B8-4807-8761-1B532A331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69555" y="1312094"/>
            <a:ext cx="4270248" cy="1947224"/>
          </a:xfrm>
        </p:spPr>
        <p:txBody>
          <a:bodyPr/>
          <a:lstStyle/>
          <a:p>
            <a:r>
              <a:rPr lang="sr-Latn-BA" dirty="0"/>
              <a:t>Osnovica za obračun kamate je uvijek glavnica (ostaje nepromijenjena tokom vremena).</a:t>
            </a:r>
          </a:p>
          <a:p>
            <a:r>
              <a:rPr lang="sr-Latn-BA" dirty="0"/>
              <a:t>Primjenjuje se u kratkoročnim finansijskim transakcijama do godinu dana.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FD121F-EA24-4B3C-B0D6-7BF3F5B63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24435" y="1312094"/>
            <a:ext cx="4253484" cy="1947224"/>
          </a:xfrm>
        </p:spPr>
        <p:txBody>
          <a:bodyPr/>
          <a:lstStyle/>
          <a:p>
            <a:r>
              <a:rPr lang="sr-Latn-BA" dirty="0"/>
              <a:t>Osnovica za obračun kamate se u svakom periodu uvećava za iznos kamate obračunate u narednom periodu.</a:t>
            </a:r>
          </a:p>
          <a:p>
            <a:r>
              <a:rPr lang="sr-Latn-BA" dirty="0"/>
              <a:t>Primjenjuje se u transakcijama dužim od godinu dana. 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B72EAE7-A68D-40B7-B845-969CC3A615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24435" y="482278"/>
            <a:ext cx="4270248" cy="527968"/>
          </a:xfrm>
        </p:spPr>
        <p:txBody>
          <a:bodyPr>
            <a:normAutofit/>
          </a:bodyPr>
          <a:lstStyle/>
          <a:p>
            <a:r>
              <a:rPr lang="sr-Latn-BA" sz="2000" dirty="0"/>
              <a:t>SLOŽENI KAMATNI RAČUN</a:t>
            </a:r>
            <a:endParaRPr lang="en-US" sz="2000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4BE0D1C-09C9-4C29-8E24-B4135AAFEFB7}"/>
              </a:ext>
            </a:extLst>
          </p:cNvPr>
          <p:cNvSpPr txBox="1">
            <a:spLocks/>
          </p:cNvSpPr>
          <p:nvPr/>
        </p:nvSpPr>
        <p:spPr>
          <a:xfrm>
            <a:off x="2368985" y="3817009"/>
            <a:ext cx="4471388" cy="527968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dirty="0"/>
              <a:t>ANTICIPATIVNI OBRAČUN KAMATE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7">
                <a:extLst>
                  <a:ext uri="{FF2B5EF4-FFF2-40B4-BE49-F238E27FC236}">
                    <a16:creationId xmlns:a16="http://schemas.microsoft.com/office/drawing/2014/main" id="{08C9F4A8-AD5A-44E0-8267-E08473B0047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69555" y="4646825"/>
                <a:ext cx="4270248" cy="19472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BA" dirty="0"/>
                  <a:t>Kamata se obračunava unaprijed (na početku perioda ukamaćivanja)</a:t>
                </a:r>
              </a:p>
              <a:p>
                <a:r>
                  <a:rPr lang="sr-Latn-BA" dirty="0"/>
                  <a:t>Osnovica: konačna vrijednost kapitala</a:t>
                </a:r>
              </a:p>
              <a:p>
                <a:r>
                  <a:rPr lang="sr-Latn-BA" dirty="0"/>
                  <a:t>Stopa: diskontna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sr-Latn-BA" dirty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12" name="Content Placeholder 7">
                <a:extLst>
                  <a:ext uri="{FF2B5EF4-FFF2-40B4-BE49-F238E27FC236}">
                    <a16:creationId xmlns:a16="http://schemas.microsoft.com/office/drawing/2014/main" id="{08C9F4A8-AD5A-44E0-8267-E08473B00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555" y="4646825"/>
                <a:ext cx="4270248" cy="1947224"/>
              </a:xfrm>
              <a:prstGeom prst="rect">
                <a:avLst/>
              </a:prstGeom>
              <a:blipFill>
                <a:blip r:embed="rId2"/>
                <a:stretch>
                  <a:fillRect l="-856" t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8">
                <a:extLst>
                  <a:ext uri="{FF2B5EF4-FFF2-40B4-BE49-F238E27FC236}">
                    <a16:creationId xmlns:a16="http://schemas.microsoft.com/office/drawing/2014/main" id="{D4628DA7-062C-4E93-9160-2E146784D79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24435" y="4646825"/>
                <a:ext cx="4253484" cy="19472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BA" dirty="0"/>
                  <a:t>Kamata se obračunava na kraju perioda ukamaćivanja </a:t>
                </a:r>
              </a:p>
              <a:p>
                <a:r>
                  <a:rPr lang="sr-Latn-BA" dirty="0"/>
                  <a:t>Osnovica: početna vrijednost kapitala</a:t>
                </a:r>
              </a:p>
              <a:p>
                <a:r>
                  <a:rPr lang="sr-Latn-BA" dirty="0"/>
                  <a:t>Stopa: kamatna (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sr-Latn-BA" dirty="0"/>
                  <a:t>)</a:t>
                </a:r>
              </a:p>
              <a:p>
                <a:r>
                  <a:rPr lang="sr-Latn-BA" dirty="0"/>
                  <a:t>Češće korišten način obračuna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Content Placeholder 8">
                <a:extLst>
                  <a:ext uri="{FF2B5EF4-FFF2-40B4-BE49-F238E27FC236}">
                    <a16:creationId xmlns:a16="http://schemas.microsoft.com/office/drawing/2014/main" id="{D4628DA7-062C-4E93-9160-2E146784D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4435" y="4646825"/>
                <a:ext cx="4253484" cy="1947224"/>
              </a:xfrm>
              <a:prstGeom prst="rect">
                <a:avLst/>
              </a:prstGeom>
              <a:blipFill>
                <a:blip r:embed="rId3"/>
                <a:stretch>
                  <a:fillRect l="-860" t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400E2FE6-36BA-4817-B536-14783EDA846A}"/>
              </a:ext>
            </a:extLst>
          </p:cNvPr>
          <p:cNvSpPr txBox="1">
            <a:spLocks/>
          </p:cNvSpPr>
          <p:nvPr/>
        </p:nvSpPr>
        <p:spPr>
          <a:xfrm>
            <a:off x="7224435" y="3817009"/>
            <a:ext cx="4270248" cy="527968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 fontScale="925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000" dirty="0"/>
              <a:t>DEKURZIVNI OBRAČUN KAMATE</a:t>
            </a:r>
            <a:endParaRPr lang="en-US" sz="200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C5222E17-5D1C-4821-A936-468C75C73A5E}"/>
              </a:ext>
            </a:extLst>
          </p:cNvPr>
          <p:cNvSpPr txBox="1">
            <a:spLocks/>
          </p:cNvSpPr>
          <p:nvPr/>
        </p:nvSpPr>
        <p:spPr>
          <a:xfrm>
            <a:off x="348524" y="1198972"/>
            <a:ext cx="2121031" cy="1326092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200" b="1" dirty="0">
                <a:solidFill>
                  <a:schemeClr val="accent1"/>
                </a:solidFill>
              </a:rPr>
              <a:t>Tipovi kamatnog računa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C0CD5965-B1E9-4C51-A14C-8ECE6CA09C02}"/>
              </a:ext>
            </a:extLst>
          </p:cNvPr>
          <p:cNvSpPr txBox="1">
            <a:spLocks/>
          </p:cNvSpPr>
          <p:nvPr/>
        </p:nvSpPr>
        <p:spPr>
          <a:xfrm>
            <a:off x="227547" y="4481071"/>
            <a:ext cx="2121031" cy="1326092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200" b="1" dirty="0">
                <a:solidFill>
                  <a:schemeClr val="accent1"/>
                </a:solidFill>
              </a:rPr>
              <a:t>NAČIN OBRAČUNA</a:t>
            </a:r>
            <a:endParaRPr lang="en-US" sz="2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6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947FAB-CC7E-420E-8B88-349883A22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1734" y="154695"/>
            <a:ext cx="4270248" cy="704087"/>
          </a:xfrm>
        </p:spPr>
        <p:txBody>
          <a:bodyPr anchor="ctr"/>
          <a:lstStyle/>
          <a:p>
            <a:r>
              <a:rPr lang="sr-Latn-BA" dirty="0"/>
              <a:t>ANTICIPATIVNI OBRAČUN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7FBA2-D411-42EB-80F2-564347E40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6301" y="984512"/>
            <a:ext cx="4270248" cy="1598432"/>
          </a:xfrm>
        </p:spPr>
        <p:txBody>
          <a:bodyPr/>
          <a:lstStyle/>
          <a:p>
            <a:r>
              <a:rPr lang="sr-Latn-BA" dirty="0"/>
              <a:t>Glavnica se odmah umanjuje za izračunatu kamatu (prilikom uplate dužniku), a nakon isteka perioda povjerilac prima cjelokupan iznos glavnice.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0AEEA-87C2-476D-8650-A73C55AF2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1181" y="984512"/>
            <a:ext cx="4253484" cy="1598432"/>
          </a:xfrm>
        </p:spPr>
        <p:txBody>
          <a:bodyPr/>
          <a:lstStyle/>
          <a:p>
            <a:r>
              <a:rPr lang="sr-Latn-BA" dirty="0"/>
              <a:t>Dužnik prima čitav iznos glavnice na početku perioda, a nakon isteka perioda, povjeriocu vraća glavnicu uvećanu za kamatu. 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D4A733-5A6D-4152-8115-828CD251A8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1181" y="154695"/>
            <a:ext cx="4270248" cy="704087"/>
          </a:xfrm>
        </p:spPr>
        <p:txBody>
          <a:bodyPr anchor="ctr"/>
          <a:lstStyle/>
          <a:p>
            <a:r>
              <a:rPr lang="sr-Latn-BA" dirty="0"/>
              <a:t>DEKURZIVNI OBRAČUN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0529BD-F5E9-4282-A61A-F6D556E88FF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43604" y="2582944"/>
                <a:ext cx="4270248" cy="30071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sr-Latn-BA" dirty="0"/>
                  <a:t>Kamata:  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BA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sr-Latn-BA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sr-Latn-BA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Konačna vrijednost kapitala: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350529BD-F5E9-4282-A61A-F6D556E88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604" y="2582944"/>
                <a:ext cx="4270248" cy="3007151"/>
              </a:xfrm>
              <a:prstGeom prst="rect">
                <a:avLst/>
              </a:prstGeom>
              <a:blipFill>
                <a:blip r:embed="rId2"/>
                <a:stretch>
                  <a:fillRect t="-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0DB000-5534-4E7C-A695-C21FA98859E0}"/>
              </a:ext>
            </a:extLst>
          </p:cNvPr>
          <p:cNvSpPr txBox="1">
            <a:spLocks/>
          </p:cNvSpPr>
          <p:nvPr/>
        </p:nvSpPr>
        <p:spPr>
          <a:xfrm>
            <a:off x="6159206" y="2941633"/>
            <a:ext cx="4270248" cy="3593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1744494-3D29-41D6-921C-C2DEB1693B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78148" y="2582944"/>
                <a:ext cx="4270248" cy="30071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sr-Latn-BA" dirty="0"/>
                  <a:t>Kamata:   </a:t>
                </a:r>
                <a14:m>
                  <m:oMath xmlns:m="http://schemas.openxmlformats.org/officeDocument/2006/math">
                    <m:r>
                      <a:rPr lang="sr-Latn-BA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:r>
                  <a:rPr lang="sr-Latn-BA" dirty="0"/>
                  <a:t>Konačna vrijednost kapitala:</a:t>
                </a:r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∙(1+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sr-Latn-BA" dirty="0"/>
              </a:p>
              <a:p>
                <a:pPr marL="0" indent="0" algn="ctr">
                  <a:buNone/>
                </a:pPr>
                <a:endParaRPr lang="sr-Latn-BA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31744494-3D29-41D6-921C-C2DEB1693B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148" y="2582944"/>
                <a:ext cx="4270248" cy="3007151"/>
              </a:xfrm>
              <a:prstGeom prst="rect">
                <a:avLst/>
              </a:prstGeom>
              <a:blipFill>
                <a:blip r:embed="rId3"/>
                <a:stretch>
                  <a:fillRect t="-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A59BC3-9D54-40B7-82BF-4C9F99657ADF}"/>
                  </a:ext>
                </a:extLst>
              </p:cNvPr>
              <p:cNvSpPr txBox="1"/>
              <p:nvPr/>
            </p:nvSpPr>
            <p:spPr>
              <a:xfrm>
                <a:off x="802849" y="5720400"/>
                <a:ext cx="10586301" cy="807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Kamatna (</a:t>
                </a:r>
                <a14:m>
                  <m:oMath xmlns:m="http://schemas.openxmlformats.org/officeDocument/2006/math">
                    <m:r>
                      <a:rPr lang="sr-Latn-B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sr-Latn-BA" dirty="0"/>
                  <a:t>) i diskontna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sr-Latn-BA" dirty="0"/>
                  <a:t>) stopa su ekvivalentne ako primjena obje stope daje istu sadašnju vrijednost </a:t>
                </a:r>
                <a:r>
                  <a:rPr lang="sr-Latn-BA" dirty="0" smtClean="0"/>
                  <a:t>iznosa raspoloživo</a:t>
                </a:r>
                <a:r>
                  <a:rPr lang="en-US" dirty="0" smtClean="0"/>
                  <a:t>g</a:t>
                </a:r>
                <a:r>
                  <a:rPr lang="sr-Latn-BA" dirty="0" smtClean="0"/>
                  <a:t> </a:t>
                </a:r>
                <a:r>
                  <a:rPr lang="sr-Latn-BA" dirty="0"/>
                  <a:t>u budućnosti i tada važi sljedeće:  </a:t>
                </a:r>
                <a14:m>
                  <m:oMath xmlns:m="http://schemas.openxmlformats.org/officeDocument/2006/math">
                    <m:r>
                      <a:rPr lang="sr-Latn-BA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sr-Latn-BA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sr-Latn-BA" dirty="0"/>
                  <a:t>   odnosno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AA59BC3-9D54-40B7-82BF-4C9F99657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49" y="5720400"/>
                <a:ext cx="10586301" cy="807401"/>
              </a:xfrm>
              <a:prstGeom prst="rect">
                <a:avLst/>
              </a:prstGeom>
              <a:blipFill>
                <a:blip r:embed="rId4"/>
                <a:stretch>
                  <a:fillRect l="-518" t="-3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838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D997AE-7F2A-4722-A8CC-0867A079E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29" y="424206"/>
            <a:ext cx="10944519" cy="20738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 </a:t>
            </a:r>
            <a:r>
              <a:rPr lang="sr-Latn-BA" sz="2000" dirty="0"/>
              <a:t>Preduzeće se 15. februara zadužilo na iznos od 15.000 n.j., uz kamatnu stopu od 8% i dekurzivni obračun. Izračunati koliko će platiti:</a:t>
            </a:r>
          </a:p>
          <a:p>
            <a:pPr marL="457200" indent="-457200">
              <a:buAutoNum type="alphaLcParenR"/>
            </a:pPr>
            <a:r>
              <a:rPr lang="sr-Latn-BA" sz="2000" dirty="0"/>
              <a:t>Nakon godinu dana,</a:t>
            </a:r>
          </a:p>
          <a:p>
            <a:pPr marL="457200" indent="-457200">
              <a:buAutoNum type="alphaLcParenR"/>
            </a:pPr>
            <a:r>
              <a:rPr lang="sr-Latn-BA" sz="2000" dirty="0"/>
              <a:t>Nakon 3 mjeseca,</a:t>
            </a:r>
          </a:p>
          <a:p>
            <a:pPr marL="457200" indent="-457200">
              <a:buAutoNum type="alphaLcParenR"/>
            </a:pPr>
            <a:r>
              <a:rPr lang="sr-Latn-BA" sz="2000" dirty="0"/>
              <a:t>23.04?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7">
                <a:extLst>
                  <a:ext uri="{FF2B5EF4-FFF2-40B4-BE49-F238E27FC236}">
                    <a16:creationId xmlns:a16="http://schemas.microsoft.com/office/drawing/2014/main" id="{CC937835-036E-4191-ACA4-3D37C0D145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8729" y="2678783"/>
                <a:ext cx="3459639" cy="27793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a)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=15.000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1+0,08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</m:t>
                          </m:r>
                        </m:e>
                      </m:d>
                    </m:oMath>
                  </m:oMathPara>
                </a14:m>
                <a:endParaRPr lang="sr-Latn-BA" sz="20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sz="2000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𝟐𝟎𝟎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9" name="Content Placeholder 7">
                <a:extLst>
                  <a:ext uri="{FF2B5EF4-FFF2-40B4-BE49-F238E27FC236}">
                    <a16:creationId xmlns:a16="http://schemas.microsoft.com/office/drawing/2014/main" id="{CC937835-036E-4191-ACA4-3D37C0D14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29" y="2678783"/>
                <a:ext cx="3459639" cy="2779336"/>
              </a:xfrm>
              <a:prstGeom prst="rect">
                <a:avLst/>
              </a:prstGeom>
              <a:blipFill>
                <a:blip r:embed="rId2"/>
                <a:stretch>
                  <a:fillRect l="-1761" t="-1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7">
                <a:extLst>
                  <a:ext uri="{FF2B5EF4-FFF2-40B4-BE49-F238E27FC236}">
                    <a16:creationId xmlns:a16="http://schemas.microsoft.com/office/drawing/2014/main" id="{1C9FDCAA-4751-4347-A15D-7AEDA90225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0959" y="2678782"/>
                <a:ext cx="3459639" cy="26850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b)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=15.000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1+0,08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𝟑𝟎𝟎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" name="Content Placeholder 7">
                <a:extLst>
                  <a:ext uri="{FF2B5EF4-FFF2-40B4-BE49-F238E27FC236}">
                    <a16:creationId xmlns:a16="http://schemas.microsoft.com/office/drawing/2014/main" id="{1C9FDCAA-4751-4347-A15D-7AEDA9022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959" y="2678782"/>
                <a:ext cx="3459639" cy="2685069"/>
              </a:xfrm>
              <a:prstGeom prst="rect">
                <a:avLst/>
              </a:prstGeom>
              <a:blipFill>
                <a:blip r:embed="rId3"/>
                <a:stretch>
                  <a:fillRect l="-1761" t="-1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54F8C72F-7472-4BAB-9E93-B8E98802D7B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19705" y="2678782"/>
                <a:ext cx="3459639" cy="27793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c)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sz="20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=15.000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1+0,08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67</m:t>
                              </m:r>
                            </m:num>
                            <m:den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sr-Latn-BA" sz="20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𝟐𝟐𝟎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0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Content Placeholder 7">
                <a:extLst>
                  <a:ext uri="{FF2B5EF4-FFF2-40B4-BE49-F238E27FC236}">
                    <a16:creationId xmlns:a16="http://schemas.microsoft.com/office/drawing/2014/main" id="{54F8C72F-7472-4BAB-9E93-B8E98802D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9705" y="2678782"/>
                <a:ext cx="3459639" cy="2779337"/>
              </a:xfrm>
              <a:prstGeom prst="rect">
                <a:avLst/>
              </a:prstGeom>
              <a:blipFill>
                <a:blip r:embed="rId4"/>
                <a:stretch>
                  <a:fillRect l="-1761" t="-1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504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0851B-AD61-4834-AC09-E4AE8B25F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70" y="497263"/>
            <a:ext cx="10991653" cy="2472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b="1" dirty="0"/>
              <a:t>Primjer: </a:t>
            </a:r>
            <a:r>
              <a:rPr lang="sr-Latn-BA" sz="2000" dirty="0"/>
              <a:t>Nominalni iznos zajma je 25.000 n.j., po 5% godišnje uz anticipativan obračun i prosto kapitalisanje. Koliko novca je uplaćeno na račun dužnika na početku obračunskog perioda, ako zajam treba vratiti:</a:t>
            </a:r>
          </a:p>
          <a:p>
            <a:pPr marL="457200" indent="-457200">
              <a:buAutoNum type="alphaLcParenR"/>
            </a:pPr>
            <a:r>
              <a:rPr lang="sr-Latn-BA" sz="2000" dirty="0"/>
              <a:t>Nakon godinu dana</a:t>
            </a:r>
          </a:p>
          <a:p>
            <a:pPr marL="457200" indent="-457200">
              <a:buAutoNum type="alphaLcParenR"/>
            </a:pPr>
            <a:r>
              <a:rPr lang="sr-Latn-BA" sz="2000" dirty="0"/>
              <a:t>Nakon 3 mjeseca</a:t>
            </a:r>
          </a:p>
          <a:p>
            <a:pPr marL="457200" indent="-457200">
              <a:buAutoNum type="alphaLcParenR"/>
            </a:pPr>
            <a:r>
              <a:rPr lang="sr-Latn-BA" sz="2000" dirty="0"/>
              <a:t>Izračunati ekvivalentnu kamatnu stopu na godišnjem nivou.</a:t>
            </a:r>
          </a:p>
          <a:p>
            <a:pPr marL="457200" indent="-457200">
              <a:buAutoNum type="alphaLcParenR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4F3802-1D3E-474E-AD5D-3122DA6ABCC1}"/>
                  </a:ext>
                </a:extLst>
              </p:cNvPr>
              <p:cNvSpPr txBox="1"/>
              <p:nvPr/>
            </p:nvSpPr>
            <p:spPr>
              <a:xfrm>
                <a:off x="433631" y="3429000"/>
                <a:ext cx="3421931" cy="23135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a)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5.000=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1−0,05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r>
                      <a:rPr lang="sr-Latn-BA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𝟐𝟑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𝟕𝟓𝟎</m:t>
                    </m:r>
                  </m:oMath>
                </a14:m>
                <a:r>
                  <a:rPr lang="sr-Latn-BA" b="1" dirty="0"/>
                  <a:t> </a:t>
                </a:r>
                <a:endParaRPr lang="en-US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4F3802-1D3E-474E-AD5D-3122DA6AB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31" y="3429000"/>
                <a:ext cx="3421931" cy="2313518"/>
              </a:xfrm>
              <a:prstGeom prst="rect">
                <a:avLst/>
              </a:prstGeom>
              <a:blipFill>
                <a:blip r:embed="rId2"/>
                <a:stretch>
                  <a:fillRect l="-1426" t="-1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B6BF578-D00D-4ED2-B8E2-DDBDB319E7E7}"/>
                  </a:ext>
                </a:extLst>
              </p:cNvPr>
              <p:cNvSpPr txBox="1"/>
              <p:nvPr/>
            </p:nvSpPr>
            <p:spPr>
              <a:xfrm>
                <a:off x="4015818" y="3429000"/>
                <a:ext cx="3421931" cy="2826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b)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5.000=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1−0,05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sr-Latn-B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sr-Latn-B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 xmlns:m="http://schemas.openxmlformats.org/officeDocument/2006/math">
                    <m:r>
                      <a:rPr lang="sr-Latn-BA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𝟐𝟒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𝟔𝟖𝟕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sr-Latn-BA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sr-Latn-BA" b="1" dirty="0"/>
                  <a:t> </a:t>
                </a:r>
                <a:endParaRPr lang="en-US" b="1" dirty="0"/>
              </a:p>
              <a:p>
                <a:r>
                  <a:rPr lang="sr-Latn-BA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B6BF578-D00D-4ED2-B8E2-DDBDB319E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818" y="3429000"/>
                <a:ext cx="3421931" cy="2826799"/>
              </a:xfrm>
              <a:prstGeom prst="rect">
                <a:avLst/>
              </a:prstGeom>
              <a:blipFill>
                <a:blip r:embed="rId3"/>
                <a:stretch>
                  <a:fillRect l="-1604" t="-1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8C8B2F-D801-4AAF-9E8D-1626DEDA6746}"/>
                  </a:ext>
                </a:extLst>
              </p:cNvPr>
              <p:cNvSpPr txBox="1"/>
              <p:nvPr/>
            </p:nvSpPr>
            <p:spPr>
              <a:xfrm>
                <a:off x="7598005" y="3279742"/>
                <a:ext cx="3421931" cy="2182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BA" dirty="0"/>
                  <a:t>c)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 algn="ctr"/>
                <a:r>
                  <a:rPr lang="sr-Latn-BA" dirty="0"/>
                  <a:t> </a:t>
                </a:r>
                <a14:m>
                  <m:oMath xmlns:m="http://schemas.openxmlformats.org/officeDocument/2006/math">
                    <m:r>
                      <a:rPr lang="sr-Latn-B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B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0,05</m:t>
                        </m:r>
                      </m:num>
                      <m:den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1−0,05</m:t>
                        </m:r>
                        <m:r>
                          <a:rPr lang="sr-Latn-BA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sr-Latn-BA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sr-Latn-BA" dirty="0"/>
              </a:p>
              <a:p>
                <a:pPr algn="ctr"/>
                <a:endParaRPr lang="sr-Latn-BA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𝟎𝟓𝟐𝟔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8C8B2F-D801-4AAF-9E8D-1626DEDA6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8005" y="3279742"/>
                <a:ext cx="3421931" cy="2182136"/>
              </a:xfrm>
              <a:prstGeom prst="rect">
                <a:avLst/>
              </a:prstGeom>
              <a:blipFill>
                <a:blip r:embed="rId4"/>
                <a:stretch>
                  <a:fillRect l="-1423" t="-1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34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645</TotalTime>
  <Words>664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Gill Sans MT</vt:lpstr>
      <vt:lpstr>Parcel</vt:lpstr>
      <vt:lpstr>Procentni račun i obračun kamate</vt:lpstr>
      <vt:lpstr>Procentni račun</vt:lpstr>
      <vt:lpstr>PowerPoint Presentation</vt:lpstr>
      <vt:lpstr>PowerPoint Presentation</vt:lpstr>
      <vt:lpstr>kamatni račun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Procentni račun i obračun kamate</dc:title>
  <dc:creator>Marić, Milica</dc:creator>
  <cp:lastModifiedBy>Milica</cp:lastModifiedBy>
  <cp:revision>46</cp:revision>
  <dcterms:created xsi:type="dcterms:W3CDTF">2023-03-01T08:43:55Z</dcterms:created>
  <dcterms:modified xsi:type="dcterms:W3CDTF">2023-03-09T12:29:45Z</dcterms:modified>
</cp:coreProperties>
</file>