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ć, Milica" initials="MM" lastIdx="1" clrIdx="0">
    <p:extLst>
      <p:ext uri="{19B8F6BF-5375-455C-9EA6-DF929625EA0E}">
        <p15:presenceInfo xmlns:p15="http://schemas.microsoft.com/office/powerpoint/2012/main" userId="Marić, Milic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lica\Desktop\New%20Microsoft%20Excel%20Work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BA" sz="1800" b="1" i="1" dirty="0">
                <a:solidFill>
                  <a:schemeClr val="accent1"/>
                </a:solidFill>
              </a:rPr>
              <a:t>Дијаграм расипања</a:t>
            </a:r>
            <a:endParaRPr lang="en-US" sz="1800" b="1" i="1" dirty="0">
              <a:solidFill>
                <a:schemeClr val="accent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Sheet1!$C$3:$C$9</c:f>
              <c:numCache>
                <c:formatCode>0</c:formatCode>
                <c:ptCount val="7"/>
                <c:pt idx="0">
                  <c:v>5</c:v>
                </c:pt>
                <c:pt idx="1">
                  <c:v>10</c:v>
                </c:pt>
                <c:pt idx="2">
                  <c:v>16</c:v>
                </c:pt>
                <c:pt idx="3">
                  <c:v>21</c:v>
                </c:pt>
                <c:pt idx="4">
                  <c:v>25</c:v>
                </c:pt>
                <c:pt idx="5">
                  <c:v>30</c:v>
                </c:pt>
                <c:pt idx="6">
                  <c:v>38</c:v>
                </c:pt>
              </c:numCache>
            </c:numRef>
          </c:xVal>
          <c:yVal>
            <c:numRef>
              <c:f>Sheet1!$B$26:$B$32</c:f>
              <c:numCache>
                <c:formatCode>0</c:formatCode>
                <c:ptCount val="7"/>
                <c:pt idx="0">
                  <c:v>60</c:v>
                </c:pt>
                <c:pt idx="1">
                  <c:v>120</c:v>
                </c:pt>
                <c:pt idx="2">
                  <c:v>140</c:v>
                </c:pt>
                <c:pt idx="3">
                  <c:v>180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5EA-46AC-BCD2-213E41BDF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4281327"/>
        <c:axId val="484281743"/>
      </c:scatterChart>
      <c:valAx>
        <c:axId val="4842813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sz="1600" dirty="0"/>
                  <a:t>Трошкови рекламе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41819062967607512"/>
              <c:y val="0.9319876217095951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281743"/>
        <c:crosses val="autoZero"/>
        <c:crossBetween val="midCat"/>
      </c:valAx>
      <c:valAx>
        <c:axId val="484281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sz="1600" dirty="0"/>
                  <a:t>Промет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"/>
              <c:y val="0.391723830728613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28132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939149-A488-4551-A350-946D9A74BBD2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EFCE6D-86F5-4A34-9640-72F6F283BD4C}">
      <dgm:prSet phldrT="[Text]"/>
      <dgm:spPr/>
      <dgm:t>
        <a:bodyPr/>
        <a:lstStyle/>
        <a:p>
          <a:r>
            <a:rPr lang="sr-Cyrl-BA" dirty="0"/>
            <a:t>Регресиона и корелациона анализа</a:t>
          </a:r>
          <a:endParaRPr lang="en-US" dirty="0"/>
        </a:p>
      </dgm:t>
    </dgm:pt>
    <dgm:pt modelId="{FFF21851-5A29-4F6F-8143-B1B2F4EDC931}" type="parTrans" cxnId="{DA2EE993-D86F-4D15-B412-C4615F9FDF30}">
      <dgm:prSet/>
      <dgm:spPr/>
      <dgm:t>
        <a:bodyPr/>
        <a:lstStyle/>
        <a:p>
          <a:endParaRPr lang="en-US"/>
        </a:p>
      </dgm:t>
    </dgm:pt>
    <dgm:pt modelId="{DD44D174-F2EE-435B-A29E-7FF3D665EEE4}" type="sibTrans" cxnId="{DA2EE993-D86F-4D15-B412-C4615F9FDF30}">
      <dgm:prSet/>
      <dgm:spPr/>
      <dgm:t>
        <a:bodyPr/>
        <a:lstStyle/>
        <a:p>
          <a:endParaRPr lang="en-US"/>
        </a:p>
      </dgm:t>
    </dgm:pt>
    <dgm:pt modelId="{386245D8-771D-4379-87A7-47A420DDA8D5}">
      <dgm:prSet phldrT="[Text]"/>
      <dgm:spPr/>
      <dgm:t>
        <a:bodyPr/>
        <a:lstStyle/>
        <a:p>
          <a:r>
            <a:rPr lang="sr-Cyrl-BA" dirty="0"/>
            <a:t>Проста</a:t>
          </a:r>
          <a:endParaRPr lang="en-US" dirty="0"/>
        </a:p>
      </dgm:t>
    </dgm:pt>
    <dgm:pt modelId="{A75BF1C6-ADD0-490D-859C-2A650BECDC40}" type="parTrans" cxnId="{CE56461E-CE99-4F5A-848B-0837CAA9CCC9}">
      <dgm:prSet/>
      <dgm:spPr/>
      <dgm:t>
        <a:bodyPr/>
        <a:lstStyle/>
        <a:p>
          <a:endParaRPr lang="en-US"/>
        </a:p>
      </dgm:t>
    </dgm:pt>
    <dgm:pt modelId="{0B3F2DFD-C8F2-4D62-A729-8DE049833DB1}" type="sibTrans" cxnId="{CE56461E-CE99-4F5A-848B-0837CAA9CCC9}">
      <dgm:prSet/>
      <dgm:spPr/>
      <dgm:t>
        <a:bodyPr/>
        <a:lstStyle/>
        <a:p>
          <a:endParaRPr lang="en-US"/>
        </a:p>
      </dgm:t>
    </dgm:pt>
    <dgm:pt modelId="{9DBEAD28-EC4D-4B6D-B248-A9D9AD52C3E2}">
      <dgm:prSet phldrT="[Text]"/>
      <dgm:spPr/>
      <dgm:t>
        <a:bodyPr/>
        <a:lstStyle/>
        <a:p>
          <a:r>
            <a:rPr lang="sr-Cyrl-BA" dirty="0"/>
            <a:t>Вишеструка</a:t>
          </a:r>
          <a:endParaRPr lang="en-US" dirty="0"/>
        </a:p>
      </dgm:t>
    </dgm:pt>
    <dgm:pt modelId="{921D9DAE-ED05-4FE9-BCDD-A5E88098B5C7}" type="parTrans" cxnId="{DBCF56BD-ABDE-428D-8242-7343D602C7AB}">
      <dgm:prSet/>
      <dgm:spPr/>
      <dgm:t>
        <a:bodyPr/>
        <a:lstStyle/>
        <a:p>
          <a:endParaRPr lang="en-US"/>
        </a:p>
      </dgm:t>
    </dgm:pt>
    <dgm:pt modelId="{8C1B42AF-CA3C-4AA0-B951-5C410051DD81}" type="sibTrans" cxnId="{DBCF56BD-ABDE-428D-8242-7343D602C7AB}">
      <dgm:prSet/>
      <dgm:spPr/>
      <dgm:t>
        <a:bodyPr/>
        <a:lstStyle/>
        <a:p>
          <a:endParaRPr lang="en-US"/>
        </a:p>
      </dgm:t>
    </dgm:pt>
    <dgm:pt modelId="{0FCB0DC9-FE36-4786-AAD6-177DC1522EE0}" type="pres">
      <dgm:prSet presAssocID="{00939149-A488-4551-A350-946D9A74BB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46DF595-E692-47CC-8D8A-4DEB1145BDA8}" type="pres">
      <dgm:prSet presAssocID="{A4EFCE6D-86F5-4A34-9640-72F6F283BD4C}" presName="hierRoot1" presStyleCnt="0">
        <dgm:presLayoutVars>
          <dgm:hierBranch val="init"/>
        </dgm:presLayoutVars>
      </dgm:prSet>
      <dgm:spPr/>
    </dgm:pt>
    <dgm:pt modelId="{30658257-C75F-4616-989B-FB3564C82F1D}" type="pres">
      <dgm:prSet presAssocID="{A4EFCE6D-86F5-4A34-9640-72F6F283BD4C}" presName="rootComposite1" presStyleCnt="0"/>
      <dgm:spPr/>
    </dgm:pt>
    <dgm:pt modelId="{595F1918-C2D7-44F1-845C-F8C99D83099B}" type="pres">
      <dgm:prSet presAssocID="{A4EFCE6D-86F5-4A34-9640-72F6F283BD4C}" presName="rootText1" presStyleLbl="node0" presStyleIdx="0" presStyleCnt="1" custScaleY="40519">
        <dgm:presLayoutVars>
          <dgm:chPref val="3"/>
        </dgm:presLayoutVars>
      </dgm:prSet>
      <dgm:spPr/>
    </dgm:pt>
    <dgm:pt modelId="{ECA37257-5D32-4842-8FF1-54944C6EED07}" type="pres">
      <dgm:prSet presAssocID="{A4EFCE6D-86F5-4A34-9640-72F6F283BD4C}" presName="rootConnector1" presStyleLbl="node1" presStyleIdx="0" presStyleCnt="0"/>
      <dgm:spPr/>
    </dgm:pt>
    <dgm:pt modelId="{CCAB973C-901E-439E-AB5C-1F9070A7FEFC}" type="pres">
      <dgm:prSet presAssocID="{A4EFCE6D-86F5-4A34-9640-72F6F283BD4C}" presName="hierChild2" presStyleCnt="0"/>
      <dgm:spPr/>
    </dgm:pt>
    <dgm:pt modelId="{02ED9D6A-3677-467D-B7B7-30844F006299}" type="pres">
      <dgm:prSet presAssocID="{A75BF1C6-ADD0-490D-859C-2A650BECDC40}" presName="Name37" presStyleLbl="parChTrans1D2" presStyleIdx="0" presStyleCnt="2"/>
      <dgm:spPr/>
    </dgm:pt>
    <dgm:pt modelId="{1AB0F749-E144-4EE4-A147-AB597ED5517D}" type="pres">
      <dgm:prSet presAssocID="{386245D8-771D-4379-87A7-47A420DDA8D5}" presName="hierRoot2" presStyleCnt="0">
        <dgm:presLayoutVars>
          <dgm:hierBranch val="init"/>
        </dgm:presLayoutVars>
      </dgm:prSet>
      <dgm:spPr/>
    </dgm:pt>
    <dgm:pt modelId="{CB0D3BA4-843E-4205-837A-26EE9B12E72A}" type="pres">
      <dgm:prSet presAssocID="{386245D8-771D-4379-87A7-47A420DDA8D5}" presName="rootComposite" presStyleCnt="0"/>
      <dgm:spPr/>
    </dgm:pt>
    <dgm:pt modelId="{B5C90AC1-28AB-42B7-9983-59AA946C39D5}" type="pres">
      <dgm:prSet presAssocID="{386245D8-771D-4379-87A7-47A420DDA8D5}" presName="rootText" presStyleLbl="node2" presStyleIdx="0" presStyleCnt="2" custScaleY="41151">
        <dgm:presLayoutVars>
          <dgm:chPref val="3"/>
        </dgm:presLayoutVars>
      </dgm:prSet>
      <dgm:spPr/>
    </dgm:pt>
    <dgm:pt modelId="{017F0A0B-5D30-4482-9CB5-BC8284EAF18F}" type="pres">
      <dgm:prSet presAssocID="{386245D8-771D-4379-87A7-47A420DDA8D5}" presName="rootConnector" presStyleLbl="node2" presStyleIdx="0" presStyleCnt="2"/>
      <dgm:spPr/>
    </dgm:pt>
    <dgm:pt modelId="{10ED3EB2-5B0E-40CC-88D7-67157A1B069F}" type="pres">
      <dgm:prSet presAssocID="{386245D8-771D-4379-87A7-47A420DDA8D5}" presName="hierChild4" presStyleCnt="0"/>
      <dgm:spPr/>
    </dgm:pt>
    <dgm:pt modelId="{57617AA5-6C87-4FB3-B2E1-6091E8D953C8}" type="pres">
      <dgm:prSet presAssocID="{386245D8-771D-4379-87A7-47A420DDA8D5}" presName="hierChild5" presStyleCnt="0"/>
      <dgm:spPr/>
    </dgm:pt>
    <dgm:pt modelId="{9FB3B0C1-36E0-4B2C-AC5A-C9C3B6111D80}" type="pres">
      <dgm:prSet presAssocID="{921D9DAE-ED05-4FE9-BCDD-A5E88098B5C7}" presName="Name37" presStyleLbl="parChTrans1D2" presStyleIdx="1" presStyleCnt="2"/>
      <dgm:spPr/>
    </dgm:pt>
    <dgm:pt modelId="{EE58FA85-2AAF-4E10-8615-F2B8A1EBEE17}" type="pres">
      <dgm:prSet presAssocID="{9DBEAD28-EC4D-4B6D-B248-A9D9AD52C3E2}" presName="hierRoot2" presStyleCnt="0">
        <dgm:presLayoutVars>
          <dgm:hierBranch val="init"/>
        </dgm:presLayoutVars>
      </dgm:prSet>
      <dgm:spPr/>
    </dgm:pt>
    <dgm:pt modelId="{E0E70902-7A11-4525-9FDC-C5F634A790E1}" type="pres">
      <dgm:prSet presAssocID="{9DBEAD28-EC4D-4B6D-B248-A9D9AD52C3E2}" presName="rootComposite" presStyleCnt="0"/>
      <dgm:spPr/>
    </dgm:pt>
    <dgm:pt modelId="{AED5EE6C-E1F8-4240-AFCD-9D8EF0939AB7}" type="pres">
      <dgm:prSet presAssocID="{9DBEAD28-EC4D-4B6D-B248-A9D9AD52C3E2}" presName="rootText" presStyleLbl="node2" presStyleIdx="1" presStyleCnt="2" custScaleY="41151">
        <dgm:presLayoutVars>
          <dgm:chPref val="3"/>
        </dgm:presLayoutVars>
      </dgm:prSet>
      <dgm:spPr/>
    </dgm:pt>
    <dgm:pt modelId="{13CB9C7C-7766-4FB8-85BB-25CBA90623E3}" type="pres">
      <dgm:prSet presAssocID="{9DBEAD28-EC4D-4B6D-B248-A9D9AD52C3E2}" presName="rootConnector" presStyleLbl="node2" presStyleIdx="1" presStyleCnt="2"/>
      <dgm:spPr/>
    </dgm:pt>
    <dgm:pt modelId="{C3CA9588-8AFD-40F2-A872-D2C509AEDDD0}" type="pres">
      <dgm:prSet presAssocID="{9DBEAD28-EC4D-4B6D-B248-A9D9AD52C3E2}" presName="hierChild4" presStyleCnt="0"/>
      <dgm:spPr/>
    </dgm:pt>
    <dgm:pt modelId="{30412E0C-9403-4669-A609-6D1136E316B2}" type="pres">
      <dgm:prSet presAssocID="{9DBEAD28-EC4D-4B6D-B248-A9D9AD52C3E2}" presName="hierChild5" presStyleCnt="0"/>
      <dgm:spPr/>
    </dgm:pt>
    <dgm:pt modelId="{53CBD5EC-6A38-45BA-AD63-9C8A7ABF16E1}" type="pres">
      <dgm:prSet presAssocID="{A4EFCE6D-86F5-4A34-9640-72F6F283BD4C}" presName="hierChild3" presStyleCnt="0"/>
      <dgm:spPr/>
    </dgm:pt>
  </dgm:ptLst>
  <dgm:cxnLst>
    <dgm:cxn modelId="{CA179412-90B3-44A1-AF97-3D5977C2C5F4}" type="presOf" srcId="{A4EFCE6D-86F5-4A34-9640-72F6F283BD4C}" destId="{595F1918-C2D7-44F1-845C-F8C99D83099B}" srcOrd="0" destOrd="0" presId="urn:microsoft.com/office/officeart/2005/8/layout/orgChart1"/>
    <dgm:cxn modelId="{77F22B19-D8BF-42FB-BF45-D44498FA3F6B}" type="presOf" srcId="{386245D8-771D-4379-87A7-47A420DDA8D5}" destId="{B5C90AC1-28AB-42B7-9983-59AA946C39D5}" srcOrd="0" destOrd="0" presId="urn:microsoft.com/office/officeart/2005/8/layout/orgChart1"/>
    <dgm:cxn modelId="{CE56461E-CE99-4F5A-848B-0837CAA9CCC9}" srcId="{A4EFCE6D-86F5-4A34-9640-72F6F283BD4C}" destId="{386245D8-771D-4379-87A7-47A420DDA8D5}" srcOrd="0" destOrd="0" parTransId="{A75BF1C6-ADD0-490D-859C-2A650BECDC40}" sibTransId="{0B3F2DFD-C8F2-4D62-A729-8DE049833DB1}"/>
    <dgm:cxn modelId="{10EC232E-235E-4883-9B6B-01CF6F8EA0CD}" type="presOf" srcId="{A75BF1C6-ADD0-490D-859C-2A650BECDC40}" destId="{02ED9D6A-3677-467D-B7B7-30844F006299}" srcOrd="0" destOrd="0" presId="urn:microsoft.com/office/officeart/2005/8/layout/orgChart1"/>
    <dgm:cxn modelId="{88020B5D-6757-448F-94B2-3C3C9C0D4234}" type="presOf" srcId="{00939149-A488-4551-A350-946D9A74BBD2}" destId="{0FCB0DC9-FE36-4786-AAD6-177DC1522EE0}" srcOrd="0" destOrd="0" presId="urn:microsoft.com/office/officeart/2005/8/layout/orgChart1"/>
    <dgm:cxn modelId="{DA2EE993-D86F-4D15-B412-C4615F9FDF30}" srcId="{00939149-A488-4551-A350-946D9A74BBD2}" destId="{A4EFCE6D-86F5-4A34-9640-72F6F283BD4C}" srcOrd="0" destOrd="0" parTransId="{FFF21851-5A29-4F6F-8143-B1B2F4EDC931}" sibTransId="{DD44D174-F2EE-435B-A29E-7FF3D665EEE4}"/>
    <dgm:cxn modelId="{DBCF56BD-ABDE-428D-8242-7343D602C7AB}" srcId="{A4EFCE6D-86F5-4A34-9640-72F6F283BD4C}" destId="{9DBEAD28-EC4D-4B6D-B248-A9D9AD52C3E2}" srcOrd="1" destOrd="0" parTransId="{921D9DAE-ED05-4FE9-BCDD-A5E88098B5C7}" sibTransId="{8C1B42AF-CA3C-4AA0-B951-5C410051DD81}"/>
    <dgm:cxn modelId="{1DAEC5DD-F0A7-43FE-B924-EDA57A39C934}" type="presOf" srcId="{A4EFCE6D-86F5-4A34-9640-72F6F283BD4C}" destId="{ECA37257-5D32-4842-8FF1-54944C6EED07}" srcOrd="1" destOrd="0" presId="urn:microsoft.com/office/officeart/2005/8/layout/orgChart1"/>
    <dgm:cxn modelId="{570015E0-CC0E-4F3F-8485-8F9FFAE8CB28}" type="presOf" srcId="{9DBEAD28-EC4D-4B6D-B248-A9D9AD52C3E2}" destId="{13CB9C7C-7766-4FB8-85BB-25CBA90623E3}" srcOrd="1" destOrd="0" presId="urn:microsoft.com/office/officeart/2005/8/layout/orgChart1"/>
    <dgm:cxn modelId="{43018BE9-6073-4C1D-9A7B-7E5ADCDB86FB}" type="presOf" srcId="{386245D8-771D-4379-87A7-47A420DDA8D5}" destId="{017F0A0B-5D30-4482-9CB5-BC8284EAF18F}" srcOrd="1" destOrd="0" presId="urn:microsoft.com/office/officeart/2005/8/layout/orgChart1"/>
    <dgm:cxn modelId="{C222FFF1-0D5B-4768-90F0-1E381B68011E}" type="presOf" srcId="{9DBEAD28-EC4D-4B6D-B248-A9D9AD52C3E2}" destId="{AED5EE6C-E1F8-4240-AFCD-9D8EF0939AB7}" srcOrd="0" destOrd="0" presId="urn:microsoft.com/office/officeart/2005/8/layout/orgChart1"/>
    <dgm:cxn modelId="{F56C35FF-6018-47C2-977E-040836D4AAE3}" type="presOf" srcId="{921D9DAE-ED05-4FE9-BCDD-A5E88098B5C7}" destId="{9FB3B0C1-36E0-4B2C-AC5A-C9C3B6111D80}" srcOrd="0" destOrd="0" presId="urn:microsoft.com/office/officeart/2005/8/layout/orgChart1"/>
    <dgm:cxn modelId="{9481CB26-8A0F-4622-9B60-5C7D5D6EEE5F}" type="presParOf" srcId="{0FCB0DC9-FE36-4786-AAD6-177DC1522EE0}" destId="{346DF595-E692-47CC-8D8A-4DEB1145BDA8}" srcOrd="0" destOrd="0" presId="urn:microsoft.com/office/officeart/2005/8/layout/orgChart1"/>
    <dgm:cxn modelId="{A0DEF8FB-FF91-4AF7-A914-7F632088E668}" type="presParOf" srcId="{346DF595-E692-47CC-8D8A-4DEB1145BDA8}" destId="{30658257-C75F-4616-989B-FB3564C82F1D}" srcOrd="0" destOrd="0" presId="urn:microsoft.com/office/officeart/2005/8/layout/orgChart1"/>
    <dgm:cxn modelId="{AA1EC3D9-3A3A-4A47-B53D-6F155A146D83}" type="presParOf" srcId="{30658257-C75F-4616-989B-FB3564C82F1D}" destId="{595F1918-C2D7-44F1-845C-F8C99D83099B}" srcOrd="0" destOrd="0" presId="urn:microsoft.com/office/officeart/2005/8/layout/orgChart1"/>
    <dgm:cxn modelId="{16CB31AD-9C0D-4457-A138-A012DAD7574A}" type="presParOf" srcId="{30658257-C75F-4616-989B-FB3564C82F1D}" destId="{ECA37257-5D32-4842-8FF1-54944C6EED07}" srcOrd="1" destOrd="0" presId="urn:microsoft.com/office/officeart/2005/8/layout/orgChart1"/>
    <dgm:cxn modelId="{1C8EBB6A-968C-4D85-8B9B-10D1CECCA628}" type="presParOf" srcId="{346DF595-E692-47CC-8D8A-4DEB1145BDA8}" destId="{CCAB973C-901E-439E-AB5C-1F9070A7FEFC}" srcOrd="1" destOrd="0" presId="urn:microsoft.com/office/officeart/2005/8/layout/orgChart1"/>
    <dgm:cxn modelId="{3597FC49-48B0-4AF5-88A4-BA22F56EE38A}" type="presParOf" srcId="{CCAB973C-901E-439E-AB5C-1F9070A7FEFC}" destId="{02ED9D6A-3677-467D-B7B7-30844F006299}" srcOrd="0" destOrd="0" presId="urn:microsoft.com/office/officeart/2005/8/layout/orgChart1"/>
    <dgm:cxn modelId="{13250859-E376-450B-AB8E-FE9A165CE67E}" type="presParOf" srcId="{CCAB973C-901E-439E-AB5C-1F9070A7FEFC}" destId="{1AB0F749-E144-4EE4-A147-AB597ED5517D}" srcOrd="1" destOrd="0" presId="urn:microsoft.com/office/officeart/2005/8/layout/orgChart1"/>
    <dgm:cxn modelId="{389057AB-C87B-472C-AC6E-CEBD2FCA0B9F}" type="presParOf" srcId="{1AB0F749-E144-4EE4-A147-AB597ED5517D}" destId="{CB0D3BA4-843E-4205-837A-26EE9B12E72A}" srcOrd="0" destOrd="0" presId="urn:microsoft.com/office/officeart/2005/8/layout/orgChart1"/>
    <dgm:cxn modelId="{B46C3059-5AF4-4CB9-9639-CD4D6B63902F}" type="presParOf" srcId="{CB0D3BA4-843E-4205-837A-26EE9B12E72A}" destId="{B5C90AC1-28AB-42B7-9983-59AA946C39D5}" srcOrd="0" destOrd="0" presId="urn:microsoft.com/office/officeart/2005/8/layout/orgChart1"/>
    <dgm:cxn modelId="{EE2F7280-35B5-49D4-8209-D0244768F2E1}" type="presParOf" srcId="{CB0D3BA4-843E-4205-837A-26EE9B12E72A}" destId="{017F0A0B-5D30-4482-9CB5-BC8284EAF18F}" srcOrd="1" destOrd="0" presId="urn:microsoft.com/office/officeart/2005/8/layout/orgChart1"/>
    <dgm:cxn modelId="{0F8FD5A7-2144-49C3-8417-01FAE7A3796B}" type="presParOf" srcId="{1AB0F749-E144-4EE4-A147-AB597ED5517D}" destId="{10ED3EB2-5B0E-40CC-88D7-67157A1B069F}" srcOrd="1" destOrd="0" presId="urn:microsoft.com/office/officeart/2005/8/layout/orgChart1"/>
    <dgm:cxn modelId="{837F8728-ABFE-4AAF-8BDB-D9519B348E68}" type="presParOf" srcId="{1AB0F749-E144-4EE4-A147-AB597ED5517D}" destId="{57617AA5-6C87-4FB3-B2E1-6091E8D953C8}" srcOrd="2" destOrd="0" presId="urn:microsoft.com/office/officeart/2005/8/layout/orgChart1"/>
    <dgm:cxn modelId="{F1526D5C-9050-4E6B-8763-CC77FAA586C5}" type="presParOf" srcId="{CCAB973C-901E-439E-AB5C-1F9070A7FEFC}" destId="{9FB3B0C1-36E0-4B2C-AC5A-C9C3B6111D80}" srcOrd="2" destOrd="0" presId="urn:microsoft.com/office/officeart/2005/8/layout/orgChart1"/>
    <dgm:cxn modelId="{779EDCE6-1762-4C60-A417-270DCD9EEB08}" type="presParOf" srcId="{CCAB973C-901E-439E-AB5C-1F9070A7FEFC}" destId="{EE58FA85-2AAF-4E10-8615-F2B8A1EBEE17}" srcOrd="3" destOrd="0" presId="urn:microsoft.com/office/officeart/2005/8/layout/orgChart1"/>
    <dgm:cxn modelId="{9296E1AA-EF94-4765-B3EE-C8E9D7495109}" type="presParOf" srcId="{EE58FA85-2AAF-4E10-8615-F2B8A1EBEE17}" destId="{E0E70902-7A11-4525-9FDC-C5F634A790E1}" srcOrd="0" destOrd="0" presId="urn:microsoft.com/office/officeart/2005/8/layout/orgChart1"/>
    <dgm:cxn modelId="{D19DD82E-B9FD-40F1-A1BF-8014667932C8}" type="presParOf" srcId="{E0E70902-7A11-4525-9FDC-C5F634A790E1}" destId="{AED5EE6C-E1F8-4240-AFCD-9D8EF0939AB7}" srcOrd="0" destOrd="0" presId="urn:microsoft.com/office/officeart/2005/8/layout/orgChart1"/>
    <dgm:cxn modelId="{CC8F6644-58BC-4EDB-8270-6BF40F7365CB}" type="presParOf" srcId="{E0E70902-7A11-4525-9FDC-C5F634A790E1}" destId="{13CB9C7C-7766-4FB8-85BB-25CBA90623E3}" srcOrd="1" destOrd="0" presId="urn:microsoft.com/office/officeart/2005/8/layout/orgChart1"/>
    <dgm:cxn modelId="{F0E2044A-6867-4EF8-8516-9C1C232205CB}" type="presParOf" srcId="{EE58FA85-2AAF-4E10-8615-F2B8A1EBEE17}" destId="{C3CA9588-8AFD-40F2-A872-D2C509AEDDD0}" srcOrd="1" destOrd="0" presId="urn:microsoft.com/office/officeart/2005/8/layout/orgChart1"/>
    <dgm:cxn modelId="{5A836CE6-27D0-4974-B2B0-B5319B8C3A8C}" type="presParOf" srcId="{EE58FA85-2AAF-4E10-8615-F2B8A1EBEE17}" destId="{30412E0C-9403-4669-A609-6D1136E316B2}" srcOrd="2" destOrd="0" presId="urn:microsoft.com/office/officeart/2005/8/layout/orgChart1"/>
    <dgm:cxn modelId="{A6C25FA4-B0E9-40AD-B595-C630A44FB490}" type="presParOf" srcId="{346DF595-E692-47CC-8D8A-4DEB1145BDA8}" destId="{53CBD5EC-6A38-45BA-AD63-9C8A7ABF16E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3B0C1-36E0-4B2C-AC5A-C9C3B6111D80}">
      <dsp:nvSpPr>
        <dsp:cNvPr id="0" name=""/>
        <dsp:cNvSpPr/>
      </dsp:nvSpPr>
      <dsp:spPr>
        <a:xfrm>
          <a:off x="4814478" y="1768393"/>
          <a:ext cx="2634710" cy="91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263"/>
              </a:lnTo>
              <a:lnTo>
                <a:pt x="2634710" y="457263"/>
              </a:lnTo>
              <a:lnTo>
                <a:pt x="2634710" y="9145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D9D6A-3677-467D-B7B7-30844F006299}">
      <dsp:nvSpPr>
        <dsp:cNvPr id="0" name=""/>
        <dsp:cNvSpPr/>
      </dsp:nvSpPr>
      <dsp:spPr>
        <a:xfrm>
          <a:off x="2179768" y="1768393"/>
          <a:ext cx="2634710" cy="914527"/>
        </a:xfrm>
        <a:custGeom>
          <a:avLst/>
          <a:gdLst/>
          <a:ahLst/>
          <a:cxnLst/>
          <a:rect l="0" t="0" r="0" b="0"/>
          <a:pathLst>
            <a:path>
              <a:moveTo>
                <a:pt x="2634710" y="0"/>
              </a:moveTo>
              <a:lnTo>
                <a:pt x="2634710" y="457263"/>
              </a:lnTo>
              <a:lnTo>
                <a:pt x="0" y="457263"/>
              </a:lnTo>
              <a:lnTo>
                <a:pt x="0" y="9145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5F1918-C2D7-44F1-845C-F8C99D83099B}">
      <dsp:nvSpPr>
        <dsp:cNvPr id="0" name=""/>
        <dsp:cNvSpPr/>
      </dsp:nvSpPr>
      <dsp:spPr>
        <a:xfrm>
          <a:off x="2637031" y="886113"/>
          <a:ext cx="4354893" cy="88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3000" kern="1200" dirty="0"/>
            <a:t>Регресиона и корелациона анализа</a:t>
          </a:r>
          <a:endParaRPr lang="en-US" sz="3000" kern="1200" dirty="0"/>
        </a:p>
      </dsp:txBody>
      <dsp:txXfrm>
        <a:off x="2637031" y="886113"/>
        <a:ext cx="4354893" cy="882279"/>
      </dsp:txXfrm>
    </dsp:sp>
    <dsp:sp modelId="{B5C90AC1-28AB-42B7-9983-59AA946C39D5}">
      <dsp:nvSpPr>
        <dsp:cNvPr id="0" name=""/>
        <dsp:cNvSpPr/>
      </dsp:nvSpPr>
      <dsp:spPr>
        <a:xfrm>
          <a:off x="2321" y="2682921"/>
          <a:ext cx="4354893" cy="89604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3000" kern="1200" dirty="0"/>
            <a:t>Проста</a:t>
          </a:r>
          <a:endParaRPr lang="en-US" sz="3000" kern="1200" dirty="0"/>
        </a:p>
      </dsp:txBody>
      <dsp:txXfrm>
        <a:off x="2321" y="2682921"/>
        <a:ext cx="4354893" cy="896041"/>
      </dsp:txXfrm>
    </dsp:sp>
    <dsp:sp modelId="{AED5EE6C-E1F8-4240-AFCD-9D8EF0939AB7}">
      <dsp:nvSpPr>
        <dsp:cNvPr id="0" name=""/>
        <dsp:cNvSpPr/>
      </dsp:nvSpPr>
      <dsp:spPr>
        <a:xfrm>
          <a:off x="5271742" y="2682921"/>
          <a:ext cx="4354893" cy="89604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3000" kern="1200" dirty="0"/>
            <a:t>Вишеструка</a:t>
          </a:r>
          <a:endParaRPr lang="en-US" sz="3000" kern="1200" dirty="0"/>
        </a:p>
      </dsp:txBody>
      <dsp:txXfrm>
        <a:off x="5271742" y="2682921"/>
        <a:ext cx="4354893" cy="896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06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1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1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0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7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75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0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1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A85BB1D-5F72-4587-80DD-9322ECB93CBB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0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4B5BC-C503-4AD2-8148-838B6A45B4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b="1" dirty="0"/>
              <a:t>РЕГРЕСИОНА И КОРЕЛАЦИОНА АНАЛИЗА</a:t>
            </a:r>
            <a:endParaRPr lang="en-US" b="1" dirty="0"/>
          </a:p>
        </p:txBody>
      </p:sp>
      <p:sp>
        <p:nvSpPr>
          <p:cNvPr id="4" name="Google Shape;100;p1">
            <a:extLst>
              <a:ext uri="{FF2B5EF4-FFF2-40B4-BE49-F238E27FC236}">
                <a16:creationId xmlns:a16="http://schemas.microsoft.com/office/drawing/2014/main" id="{386BDB88-AB4E-4336-8D2D-A6C2FF1F8FF8}"/>
              </a:ext>
            </a:extLst>
          </p:cNvPr>
          <p:cNvSpPr txBox="1"/>
          <p:nvPr/>
        </p:nvSpPr>
        <p:spPr>
          <a:xfrm>
            <a:off x="1600200" y="5351364"/>
            <a:ext cx="3650226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Дарко Милуновић, ма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Latn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darko.milunovic</a:t>
            </a: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B95443BE-27D3-431B-81E6-52F1A4DB2D42}"/>
              </a:ext>
            </a:extLst>
          </p:cNvPr>
          <p:cNvSpPr txBox="1"/>
          <p:nvPr/>
        </p:nvSpPr>
        <p:spPr>
          <a:xfrm>
            <a:off x="7376651" y="5351364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2930797-FE19-4696-8CF1-B36EB4AD01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7594" y="4504944"/>
            <a:ext cx="6801612" cy="1239894"/>
          </a:xfrm>
        </p:spPr>
        <p:txBody>
          <a:bodyPr>
            <a:normAutofit/>
          </a:bodyPr>
          <a:lstStyle/>
          <a:p>
            <a:r>
              <a:rPr lang="sr-Cyrl-BA" sz="2800" b="1" dirty="0"/>
              <a:t>Вјежбе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16860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C804FEF5-14A9-41DD-8649-492CED17132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6747" y="211854"/>
                <a:ext cx="10379242" cy="5566611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СТАНДАРДНА ГРЕШКА РЕГРЕСИЈЕ (</a:t>
                </a:r>
                <a:r>
                  <a:rPr lang="sr-Latn-BA" b="1" dirty="0">
                    <a:solidFill>
                      <a:schemeClr val="accent1"/>
                    </a:solidFill>
                  </a:rPr>
                  <a:t>s)</a:t>
                </a:r>
              </a:p>
              <a:p>
                <a:pPr marL="0" indent="0" algn="ctr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Апсолутна мјера варијације емпиријских података од регресионе линије узорка представља оцјену варијансе грешке и добије се као однос суме квадрата одступања и броја степени слободе:</a:t>
                </a:r>
              </a:p>
              <a:p>
                <a:pPr marL="0" indent="0" algn="ctr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</m:acc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sr-Latn-BA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sr-Latn-BA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  <m:ctrlPr>
                                                    <a:rPr lang="sr-Latn-BA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sr-Latn-BA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sr-Latn-BA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489,42</m:t>
                              </m:r>
                            </m:num>
                            <m:den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𝟖𝟗𝟒</m:t>
                      </m:r>
                    </m:oMath>
                  </m:oMathPara>
                </a14:m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или</a:t>
                </a:r>
              </a:p>
              <a:p>
                <a:pPr marL="0" indent="0" algn="ctr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</m:acc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sr-Cyrl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nary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sr-Cyrl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nary>
                                </m:e>
                              </m:nary>
                            </m:num>
                            <m:den>
                              <m: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𝟖𝟗𝟒</m:t>
                      </m:r>
                    </m:oMath>
                  </m:oMathPara>
                </a14:m>
                <a:endParaRPr lang="sr-Cyrl-BA" b="1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C804FEF5-14A9-41DD-8649-492CED17132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6747" y="211854"/>
                <a:ext cx="10379242" cy="5566611"/>
              </a:xfrm>
              <a:blipFill>
                <a:blip r:embed="rId2"/>
                <a:stretch>
                  <a:fillRect t="-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4EF7C1EC-67B6-41A6-B0F6-BBD8A43D89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908" y="4317477"/>
            <a:ext cx="8106184" cy="220587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3C0F941-1508-40EB-91C0-6BC8F75AD214}"/>
              </a:ext>
            </a:extLst>
          </p:cNvPr>
          <p:cNvSpPr txBox="1"/>
          <p:nvPr/>
        </p:nvSpPr>
        <p:spPr>
          <a:xfrm>
            <a:off x="509047" y="4939645"/>
            <a:ext cx="1533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Велика вриједност </a:t>
            </a:r>
            <a:r>
              <a:rPr lang="sr-Latn-BA" dirty="0"/>
              <a:t>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B446CA-BFFE-4E34-B048-61F62CEF9672}"/>
              </a:ext>
            </a:extLst>
          </p:cNvPr>
          <p:cNvSpPr txBox="1"/>
          <p:nvPr/>
        </p:nvSpPr>
        <p:spPr>
          <a:xfrm>
            <a:off x="10295640" y="4939644"/>
            <a:ext cx="1533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Мала вриједност </a:t>
            </a:r>
            <a:r>
              <a:rPr lang="sr-Latn-BA" dirty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337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9FBA98A-27F1-476D-B24E-B22211764449}"/>
              </a:ext>
            </a:extLst>
          </p:cNvPr>
          <p:cNvSpPr/>
          <p:nvPr/>
        </p:nvSpPr>
        <p:spPr>
          <a:xfrm>
            <a:off x="2846895" y="1046375"/>
            <a:ext cx="6542202" cy="7541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357F13-9667-4C9A-BDA3-AF45141884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9389" y="401053"/>
                <a:ext cx="11213432" cy="611204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Б) Оцијенити уз 95% поузданости просјечни обим оствареног промета за трошкове рекламе од 35.000 КМ</a:t>
                </a:r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acc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, </m:t>
                          </m:r>
                          <m:f>
                            <m:fPr>
                              <m:ctrlP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acc>
                            </m:e>
                            <m:sub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d>
                        <m:d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e>
                      </m:d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acc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, </m:t>
                          </m:r>
                          <m:f>
                            <m:fPr>
                              <m:ctrlP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</m:sSub>
                      <m:r>
                        <a:rPr lang="sr-Latn-BA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acc>
                            </m:e>
                            <m:sub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sz="18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33,173+7,019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=33,173+7,019∙35=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𝟐𝟕𝟖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𝟖𝟒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1800" b="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sr-Latn-BA" sz="1800" b="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sr-Latn-BA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sub>
                                      </m:s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sSup>
                                <m:sSup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=9,894∙</m:t>
                      </m:r>
                      <m:rad>
                        <m:radPr>
                          <m:degHide m:val="on"/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35</m:t>
                                      </m:r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20,71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3.791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7∙</m:t>
                              </m:r>
                              <m:sSup>
                                <m:sSup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20,71</m:t>
                                  </m:r>
                                </m:e>
                                <m:sup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𝟐𝟕𝟑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r>
                  <a:rPr lang="sr-Cyrl-BA" b="1" dirty="0"/>
                  <a:t>Формирамо интервал повјерења:</a:t>
                </a:r>
                <a:endParaRPr lang="sr-Latn-BA" b="1" dirty="0"/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𝟐𝟕𝟖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𝟖𝟒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𝟓𝟕𝟎𝟔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𝟐𝟕𝟏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d>
                        <m:dPr>
                          <m:ctrlP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e>
                      </m:d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𝟐𝟕𝟖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𝟖𝟒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𝟓𝟕𝟎𝟔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𝟐𝟕𝟏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𝟐𝟔𝟐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d>
                        <m:dPr>
                          <m:ctrlP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e>
                      </m:d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𝟐𝟗𝟒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𝟗𝟕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357F13-9667-4C9A-BDA3-AF45141884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9389" y="401053"/>
                <a:ext cx="11213432" cy="6112041"/>
              </a:xfrm>
              <a:blipFill>
                <a:blip r:embed="rId2"/>
                <a:stretch>
                  <a:fillRect l="-489" t="-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259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9DBE74E-F431-43C4-9E0A-265381186F5D}"/>
              </a:ext>
            </a:extLst>
          </p:cNvPr>
          <p:cNvSpPr/>
          <p:nvPr/>
        </p:nvSpPr>
        <p:spPr>
          <a:xfrm>
            <a:off x="4173262" y="5376063"/>
            <a:ext cx="3921551" cy="754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7E3A0B-C319-4A9D-941A-25E814263564}"/>
              </a:ext>
            </a:extLst>
          </p:cNvPr>
          <p:cNvSpPr/>
          <p:nvPr/>
        </p:nvSpPr>
        <p:spPr>
          <a:xfrm>
            <a:off x="6753726" y="2534653"/>
            <a:ext cx="577516" cy="11229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03AA6F-D874-4A4E-A22E-424B30C58DF2}"/>
              </a:ext>
            </a:extLst>
          </p:cNvPr>
          <p:cNvSpPr/>
          <p:nvPr/>
        </p:nvSpPr>
        <p:spPr>
          <a:xfrm>
            <a:off x="4973053" y="2662988"/>
            <a:ext cx="1540042" cy="9946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37F044-15C0-44CA-A8E9-B25D180B97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9811" y="433138"/>
                <a:ext cx="10796336" cy="596766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В</a:t>
                </a:r>
                <a:r>
                  <a:rPr lang="sr-Cyrl-BA" sz="2000" b="1" dirty="0"/>
                  <a:t>) Одредити једначину инверзног регресионог модела</a:t>
                </a:r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r>
                  <a:rPr lang="sr-Cyrl-BA" dirty="0"/>
                  <a:t>Инверзни регресиони модел има сљедећу форму:</a:t>
                </a:r>
                <a:endParaRPr lang="sr-Latn-BA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e>
                        <m:sub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BA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400" b="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sr-Latn-BA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sr-Latn-BA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sr-Latn-BA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sr-Latn-BA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sr-Latn-BA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sr-Latn-BA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sr-Latn-BA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BA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sr-Latn-BA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sr-Latn-BA" sz="24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sz="24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sr-Latn-BA" sz="2400" dirty="0"/>
              </a:p>
              <a:p>
                <a:pPr marL="0" indent="0">
                  <a:buNone/>
                </a:pPr>
                <a:endParaRPr lang="sr-Latn-BA" sz="2400" dirty="0"/>
              </a:p>
              <a:p>
                <a:pPr marL="0" indent="0">
                  <a:buNone/>
                </a:pPr>
                <a:r>
                  <a:rPr lang="sr-Cyrl-BA" dirty="0">
                    <a:latin typeface="Corbel (Body)"/>
                  </a:rPr>
                  <a:t>Коваријанса:</a:t>
                </a:r>
                <a:endParaRPr lang="sr-Latn-BA" dirty="0">
                  <a:latin typeface="Corbel (Body)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  <m:d>
                                <m:d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</m:nary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nary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sr-Latn-BA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=789,6</m:t>
                      </m:r>
                    </m:oMath>
                  </m:oMathPara>
                </a14:m>
                <a:endParaRPr lang="sr-Latn-BA" sz="2400" dirty="0"/>
              </a:p>
              <a:p>
                <a:pPr marL="0" indent="0">
                  <a:buNone/>
                </a:pPr>
                <a:endParaRPr lang="sr-Latn-BA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𝟒𝟎𝟗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𝟏𝟒𝟏</m:t>
                      </m:r>
                      <m:r>
                        <a:rPr lang="sr-Latn-BA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37F044-15C0-44CA-A8E9-B25D180B97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9811" y="433138"/>
                <a:ext cx="10796336" cy="5967662"/>
              </a:xfrm>
              <a:blipFill>
                <a:blip r:embed="rId2"/>
                <a:stretch>
                  <a:fillRect l="-452" t="-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A241A7D-66EC-43BF-B3E1-84752C14A3F8}"/>
                  </a:ext>
                </a:extLst>
              </p:cNvPr>
              <p:cNvSpPr txBox="1"/>
              <p:nvPr/>
            </p:nvSpPr>
            <p:spPr>
              <a:xfrm>
                <a:off x="5189621" y="3657599"/>
                <a:ext cx="11069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A241A7D-66EC-43BF-B3E1-84752C14A3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9621" y="3657599"/>
                <a:ext cx="110690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8D4340-F638-49F4-9298-BEF5B601A409}"/>
                  </a:ext>
                </a:extLst>
              </p:cNvPr>
              <p:cNvSpPr txBox="1"/>
              <p:nvPr/>
            </p:nvSpPr>
            <p:spPr>
              <a:xfrm>
                <a:off x="6513094" y="3697885"/>
                <a:ext cx="11069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8D4340-F638-49F4-9298-BEF5B601A4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094" y="3697885"/>
                <a:ext cx="1106905" cy="369332"/>
              </a:xfrm>
              <a:prstGeom prst="rect">
                <a:avLst/>
              </a:prstGeom>
              <a:blipFill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051A29-F0FD-4A5D-9934-A6EA46CBC03D}"/>
                  </a:ext>
                </a:extLst>
              </p:cNvPr>
              <p:cNvSpPr txBox="1"/>
              <p:nvPr/>
            </p:nvSpPr>
            <p:spPr>
              <a:xfrm>
                <a:off x="6753726" y="4612280"/>
                <a:ext cx="4267202" cy="3044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=5.612,245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051A29-F0FD-4A5D-9934-A6EA46CBC0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3726" y="4612280"/>
                <a:ext cx="4267202" cy="304442"/>
              </a:xfrm>
              <a:prstGeom prst="rect">
                <a:avLst/>
              </a:prstGeom>
              <a:blipFill>
                <a:blip r:embed="rId5"/>
                <a:stretch>
                  <a:fillRect l="-142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6140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AF332C0-8081-4455-9623-DEAE1D89704C}"/>
              </a:ext>
            </a:extLst>
          </p:cNvPr>
          <p:cNvSpPr/>
          <p:nvPr/>
        </p:nvSpPr>
        <p:spPr>
          <a:xfrm>
            <a:off x="3638746" y="4449452"/>
            <a:ext cx="5005633" cy="134803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3ADECEC-D7EB-4FDF-B1A0-8A0FF6894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3613"/>
            <a:ext cx="7729728" cy="1188720"/>
          </a:xfrm>
        </p:spPr>
        <p:txBody>
          <a:bodyPr/>
          <a:lstStyle/>
          <a:p>
            <a:r>
              <a:rPr lang="sr-Cyrl-BA" b="1" dirty="0"/>
              <a:t>КОРЕЛАЦИОНА АНАЛИЗА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A09343-0C2E-42B2-8D3D-AC574C7042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82842" y="2053390"/>
                <a:ext cx="10026316" cy="428099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sr-Cyrl-BA" b="1" dirty="0"/>
                  <a:t>Г) Одредити степен и смјер међусобне повезаности варијација трошкова рекламе и оствареног промета, као и мјеру у којој су варијације у обиму оствареног промета одређене варијацијама у трошковима рекламе. Тестирати добијене параметре уз 95% поузданости.</a:t>
                </a:r>
              </a:p>
              <a:p>
                <a:pPr marL="0" indent="0" algn="just">
                  <a:buNone/>
                </a:pPr>
                <a:endParaRPr lang="sr-Cyrl-BA" b="1" dirty="0"/>
              </a:p>
              <a:p>
                <a:pPr marL="0" indent="0" algn="just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Коефицијент корелације </a:t>
                </a:r>
                <a:r>
                  <a:rPr lang="sr-Cyrl-BA" dirty="0">
                    <a:solidFill>
                      <a:schemeClr val="tx1"/>
                    </a:solidFill>
                  </a:rPr>
                  <a:t>(</a:t>
                </a:r>
                <a:r>
                  <a:rPr lang="sr-Latn-BA" dirty="0">
                    <a:solidFill>
                      <a:schemeClr val="tx1"/>
                    </a:solidFill>
                  </a:rPr>
                  <a:t>Pearson</a:t>
                </a:r>
                <a:r>
                  <a:rPr lang="sr-Cyrl-BA" dirty="0">
                    <a:solidFill>
                      <a:schemeClr val="tx1"/>
                    </a:solidFill>
                  </a:rPr>
                  <a:t>-ов коефицијент просте линеарне корелације) </a:t>
                </a:r>
                <a:r>
                  <a:rPr lang="sr-Cyrl-BA" dirty="0"/>
                  <a:t>показује степен и смјер међусобне повезаности посматраних појава оствареног промета и трошкова рекламе:</a:t>
                </a:r>
              </a:p>
              <a:p>
                <a:pPr marL="0" indent="0" algn="just">
                  <a:buNone/>
                </a:pPr>
                <a:endParaRPr lang="sr-Cyrl-BA" dirty="0"/>
              </a:p>
              <a:p>
                <a:pPr marL="0" indent="0" algn="just">
                  <a:buNone/>
                </a:pPr>
                <a:endParaRPr lang="sr-Cyrl-BA" b="1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𝒙𝒚</m:t>
                              </m:r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</m:nary>
                                </m:e>
                              </m:nary>
                            </m:e>
                          </m:nary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nary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sr-Latn-BA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nary>
                                        <m:naryPr>
                                          <m:chr m:val="∑"/>
                                          <m:subHide m:val="on"/>
                                          <m:supHide m:val="on"/>
                                          <m:ctrlPr>
                                            <a:rPr lang="sr-Latn-BA" sz="20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/>
                                        <m:sup/>
                                        <m:e>
                                          <m:r>
                                            <a:rPr lang="sr-Latn-BA" sz="20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</m:nary>
                                    </m:e>
                                  </m:d>
                                </m:e>
                                <m:sup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p>
                                      <m: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nary>
                              <m:r>
                                <a:rPr lang="sr-Latn-BA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sr-Latn-BA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nary>
                                        <m:naryPr>
                                          <m:chr m:val="∑"/>
                                          <m:subHide m:val="on"/>
                                          <m:supHide m:val="on"/>
                                          <m:ctrlPr>
                                            <a:rPr lang="sr-Latn-BA" sz="2000" b="1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/>
                                        <m:sup/>
                                        <m:e>
                                          <m:r>
                                            <a:rPr lang="sr-Latn-BA" sz="20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𝒚</m:t>
                                          </m:r>
                                        </m:e>
                                      </m:nary>
                                    </m:e>
                                  </m:d>
                                </m:e>
                                <m:sup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sz="2000" b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A09343-0C2E-42B2-8D3D-AC574C7042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82842" y="2053390"/>
                <a:ext cx="10026316" cy="4280997"/>
              </a:xfrm>
              <a:blipFill>
                <a:blip r:embed="rId2"/>
                <a:stretch>
                  <a:fillRect l="-547" t="-855" r="-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538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CBFF0B-232D-4C31-9420-B30166D6A6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7179" y="344159"/>
                <a:ext cx="11159599" cy="74670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∙31.420−145∙1250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BA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∙3.791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sr-Latn-BA" sz="20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145</m:t>
                                </m:r>
                              </m:e>
                              <m:sup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∙262.500</m:t>
                            </m:r>
                            <m:r>
                              <a:rPr lang="sr-Latn-BA" sz="20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1.250</m:t>
                                </m:r>
                              </m:e>
                              <m:sup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𝟗𝟗𝟑𝟕𝟓</m:t>
                    </m:r>
                  </m:oMath>
                </a14:m>
                <a:r>
                  <a:rPr lang="sr-Cyrl-BA" sz="2000" b="1" dirty="0"/>
                  <a:t>           </a:t>
                </a:r>
                <a:r>
                  <a:rPr lang="sr-Cyrl-BA" dirty="0"/>
                  <a:t>или </a:t>
                </a:r>
                <a:r>
                  <a:rPr lang="sr-Cyrl-BA" b="1" dirty="0"/>
                  <a:t>            </a:t>
                </a:r>
                <a14:m>
                  <m:oMath xmlns:m="http://schemas.openxmlformats.org/officeDocument/2006/math">
                    <m:r>
                      <a:rPr lang="sr-Latn-BA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sr-Latn-BA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sr-Latn-BA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sr-Latn-BA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sr-Latn-BA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sr-Latn-BA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sr-Latn-BA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rad>
                    <m:r>
                      <a:rPr lang="sr-Cyrl-B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Cyrl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Cyrl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7,019∙0,141</m:t>
                        </m:r>
                      </m:e>
                    </m:rad>
                    <m:r>
                      <a:rPr lang="sr-Cyrl-B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Cyrl-BA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sr-Cyrl-BA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Cyrl-BA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𝟗𝟗𝟑𝟕𝟓</m:t>
                    </m:r>
                  </m:oMath>
                </a14:m>
                <a:endParaRPr lang="en-US" b="1" dirty="0"/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 algn="ctr">
                  <a:buNone/>
                </a:pPr>
                <a:endParaRPr lang="sr-Cyrl-BA" dirty="0"/>
              </a:p>
              <a:p>
                <a:pPr marL="0" indent="0" algn="ctr">
                  <a:buNone/>
                </a:pPr>
                <a:endParaRPr lang="sr-Cyrl-B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CBFF0B-232D-4C31-9420-B30166D6A6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7179" y="344159"/>
                <a:ext cx="11159599" cy="74670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0156B0A3-53A4-4E82-910E-10E34912FC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413" y="1216058"/>
            <a:ext cx="9983173" cy="537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612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0C8DFA-CFD7-43C9-B8DD-9F56C4114A90}"/>
              </a:ext>
            </a:extLst>
          </p:cNvPr>
          <p:cNvSpPr/>
          <p:nvPr/>
        </p:nvSpPr>
        <p:spPr>
          <a:xfrm>
            <a:off x="5335571" y="4873658"/>
            <a:ext cx="1696825" cy="52790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188F05-318F-4185-B1EA-897F8B014FF0}"/>
              </a:ext>
            </a:extLst>
          </p:cNvPr>
          <p:cNvSpPr/>
          <p:nvPr/>
        </p:nvSpPr>
        <p:spPr>
          <a:xfrm>
            <a:off x="4523873" y="1171074"/>
            <a:ext cx="3593431" cy="11389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69ED8B-1A97-47CD-9ABA-AC1A908665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4189" y="513347"/>
                <a:ext cx="10668000" cy="599974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Коефицијент детерминације </a:t>
                </a:r>
                <a:r>
                  <a:rPr lang="sr-Cyrl-BA" sz="2000" dirty="0">
                    <a:solidFill>
                      <a:schemeClr val="tx1"/>
                    </a:solidFill>
                  </a:rPr>
                  <a:t>показује удио варијабилитета објашњен моделом</a:t>
                </a:r>
              </a:p>
              <a:p>
                <a:pPr marL="0" indent="0">
                  <a:buNone/>
                </a:pPr>
                <a:endParaRPr lang="sr-Cyrl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Latn-BA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sr-Latn-BA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BA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nary>
                            </m:e>
                            <m:sup>
                              <m:r>
                                <a:rPr lang="sr-Latn-BA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sSup>
                            <m:sSupPr>
                              <m:ctrlPr>
                                <a:rPr lang="sr-Latn-BA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̅"/>
                                  <m:ctrlP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</m:e>
                            <m:sup>
                              <m:r>
                                <a:rPr lang="sr-Latn-BA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sr-Latn-BA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nary>
                            </m:e>
                            <m:sup>
                              <m:r>
                                <a:rPr lang="sr-Latn-BA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sr-Latn-BA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sSup>
                            <m:sSupPr>
                              <m:ctrlPr>
                                <a:rPr lang="sr-Latn-BA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̅"/>
                                  <m:ctrlPr>
                                    <a:rPr lang="sr-Latn-BA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acc>
                            </m:e>
                            <m:sup>
                              <m:r>
                                <a:rPr lang="sr-Latn-BA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r-Latn-BA" sz="24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4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=7,019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3.791−7∙</m:t>
                          </m:r>
                          <m:sSup>
                            <m:sSupPr>
                              <m:ctrlPr>
                                <a:rPr lang="sr-Latn-BA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20,714</m:t>
                              </m:r>
                            </m:e>
                            <m:sup>
                              <m:r>
                                <a:rPr lang="sr-Latn-BA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262.500−7∙</m:t>
                          </m:r>
                          <m:sSup>
                            <m:sSupPr>
                              <m:ctrlP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178,57</m:t>
                              </m:r>
                            </m:e>
                            <m:sup>
                              <m: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𝟗𝟖𝟕𝟓</m:t>
                      </m:r>
                    </m:oMath>
                  </m:oMathPara>
                </a14:m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tx1"/>
                    </a:solidFill>
                  </a:rPr>
                  <a:t>Закључак: </a:t>
                </a:r>
                <a:r>
                  <a:rPr lang="sr-Cyrl-BA" sz="2000" dirty="0">
                    <a:solidFill>
                      <a:schemeClr val="tx1"/>
                    </a:solidFill>
                  </a:rPr>
                  <a:t>98,75% варијабилитета обима оствареног промета је објашњено трошковима рекламе, док је остатак варијабилитета настао под утицајем неконтролисаних фактора.</a:t>
                </a:r>
              </a:p>
              <a:p>
                <a:pPr marL="0" indent="0">
                  <a:buNone/>
                </a:pPr>
                <a:endParaRPr lang="sr-Cyrl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Cyrl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Cyrl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sr-Latn-BA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Cyrl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sr-Cyrl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69ED8B-1A97-47CD-9ABA-AC1A908665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4189" y="513347"/>
                <a:ext cx="10668000" cy="5999747"/>
              </a:xfrm>
              <a:blipFill>
                <a:blip r:embed="rId2"/>
                <a:stretch>
                  <a:fillRect l="-629" t="-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5439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DD23BF-EA73-4BE4-B64A-50AF82184B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8463" y="525379"/>
                <a:ext cx="10315073" cy="580724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Тестирање коефицијента корелације (</a:t>
                </a:r>
                <a:r>
                  <a:rPr lang="sr-Latn-BA" sz="2000" b="1" dirty="0">
                    <a:solidFill>
                      <a:schemeClr val="accent1"/>
                    </a:solidFill>
                  </a:rPr>
                  <a:t>r): </a:t>
                </a:r>
                <a:r>
                  <a:rPr lang="sr-Cyrl-BA" dirty="0"/>
                  <a:t>тестирање значајности оцјене коефицијената просте линеарне корелације између 2 посматране промјенљиве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b="1" dirty="0"/>
                  <a:t>Постављамо хипотезе:</a:t>
                </a:r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r>
                  <a:rPr lang="sr-Cyrl-BA" dirty="0"/>
                  <a:t> </a:t>
                </a:r>
                <a:r>
                  <a:rPr lang="sr-Latn-BA" b="1" dirty="0"/>
                  <a:t>t - </a:t>
                </a:r>
                <a:r>
                  <a:rPr lang="sr-Cyrl-BA" b="1" dirty="0"/>
                  <a:t>тест и таблична вриједност:</a:t>
                </a: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r>
                  <a:rPr lang="sr-Cyrl-BA" b="1" dirty="0"/>
                  <a:t>Закључак: </a:t>
                </a:r>
                <a:r>
                  <a:rPr lang="sr-Cyrl-BA" dirty="0"/>
                  <a:t>Одбацујемо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Cyrl-BA" dirty="0"/>
                  <a:t> и уз 5% ризика закључујемо да у основном скупу постоји значајна линеарна регресиона веза, односно добијени коефицијент корелације који показује директну међузависност је статистички значајан.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DD23BF-EA73-4BE4-B64A-50AF82184B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8463" y="525379"/>
                <a:ext cx="10315073" cy="5807241"/>
              </a:xfrm>
              <a:blipFill>
                <a:blip r:embed="rId2"/>
                <a:stretch>
                  <a:fillRect l="-650" t="-1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65817C-271F-4059-AD54-7B3A846234B6}"/>
                  </a:ext>
                </a:extLst>
              </p:cNvPr>
              <p:cNvSpPr txBox="1"/>
              <p:nvPr/>
            </p:nvSpPr>
            <p:spPr>
              <a:xfrm>
                <a:off x="1060433" y="2160309"/>
                <a:ext cx="1263191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≠0</m:t>
                      </m:r>
                    </m:oMath>
                  </m:oMathPara>
                </a14:m>
                <a:endParaRPr lang="sr-Cyrl-BA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65817C-271F-4059-AD54-7B3A846234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433" y="2160309"/>
                <a:ext cx="1263191" cy="553998"/>
              </a:xfrm>
              <a:prstGeom prst="rect">
                <a:avLst/>
              </a:prstGeom>
              <a:blipFill>
                <a:blip r:embed="rId3"/>
                <a:stretch>
                  <a:fillRect l="-6763" b="-120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DFC533-D55B-4397-959C-BC3A070CD97A}"/>
                  </a:ext>
                </a:extLst>
              </p:cNvPr>
              <p:cNvSpPr txBox="1"/>
              <p:nvPr/>
            </p:nvSpPr>
            <p:spPr>
              <a:xfrm>
                <a:off x="1000977" y="3809993"/>
                <a:ext cx="2645293" cy="5266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 , </m:t>
                          </m:r>
                          <m:f>
                            <m:fPr>
                              <m:ctrlPr>
                                <a:rPr lang="sr-Latn-BA" sz="1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𝟎𝟓</m:t>
                              </m:r>
                            </m:num>
                            <m:den>
                              <m:r>
                                <a:rPr lang="sr-Latn-BA" sz="1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𝟓𝟕𝟎𝟔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DFC533-D55B-4397-959C-BC3A070CD9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977" y="3809993"/>
                <a:ext cx="2645293" cy="526683"/>
              </a:xfrm>
              <a:prstGeom prst="rect">
                <a:avLst/>
              </a:prstGeom>
              <a:blipFill>
                <a:blip r:embed="rId4"/>
                <a:stretch>
                  <a:fillRect b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CCD05E0-45A0-4A4B-BD9F-4BB14CDF0464}"/>
              </a:ext>
            </a:extLst>
          </p:cNvPr>
          <p:cNvSpPr txBox="1"/>
          <p:nvPr/>
        </p:nvSpPr>
        <p:spPr>
          <a:xfrm>
            <a:off x="6561055" y="1611986"/>
            <a:ext cx="4430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b="1" dirty="0"/>
              <a:t>Одређујемо реализовану вриједност: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9">
                <a:extLst>
                  <a:ext uri="{FF2B5EF4-FFF2-40B4-BE49-F238E27FC236}">
                    <a16:creationId xmlns:a16="http://schemas.microsoft.com/office/drawing/2014/main" id="{A9E59BB9-7FCB-4882-8339-B23569F8D3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61055" y="2160309"/>
                <a:ext cx="3705726" cy="3067503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num>
                        <m:den>
                          <m:sSub>
                            <m:sSubPr>
                              <m:ctrlPr>
                                <a:rPr lang="sr-Cyrl-BA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BA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p>
                                    <m:sSupPr>
                                      <m:ctrlP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sr-Latn-BA" sz="200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den>
                              </m:f>
                            </m:e>
                          </m:rad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0,99375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0,9875</m:t>
                                  </m:r>
                                </m:num>
                                <m:den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𝟕𝟖𝟒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dirty="0"/>
              </a:p>
            </p:txBody>
          </p:sp>
        </mc:Choice>
        <mc:Fallback>
          <p:sp>
            <p:nvSpPr>
              <p:cNvPr id="8" name="Content Placeholder 9">
                <a:extLst>
                  <a:ext uri="{FF2B5EF4-FFF2-40B4-BE49-F238E27FC236}">
                    <a16:creationId xmlns:a16="http://schemas.microsoft.com/office/drawing/2014/main" id="{A9E59BB9-7FCB-4882-8339-B23569F8D3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055" y="2160309"/>
                <a:ext cx="3705726" cy="30675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3225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E71D1-6C63-4B63-B610-94F3C825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35133"/>
            <a:ext cx="7729728" cy="1188720"/>
          </a:xfrm>
        </p:spPr>
        <p:txBody>
          <a:bodyPr/>
          <a:lstStyle/>
          <a:p>
            <a:r>
              <a:rPr lang="sr-Cyrl-BA" b="1" dirty="0"/>
              <a:t>Задаци за вјежбање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7B825-7866-47AC-BD33-271B31217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259" y="1615191"/>
            <a:ext cx="10391481" cy="4994554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sr-Cyrl-BA" dirty="0"/>
              <a:t>Регресиона права која показује просјечно остварени промет за дати ниво цијена пролази кроз тачку А (1; 1,72), док регресиона права просјечних цијена за дату вриједност промета пролази кроз тачку Б (1,85; 2). Дате праве се сијеку у тачки В (2; 1). Одредити:</a:t>
            </a:r>
          </a:p>
          <a:p>
            <a:pPr marL="0" indent="0">
              <a:buNone/>
            </a:pPr>
            <a:r>
              <a:rPr lang="sr-Cyrl-BA" dirty="0"/>
              <a:t>	а) једначине датих модела, и</a:t>
            </a:r>
          </a:p>
          <a:p>
            <a:pPr marL="0" indent="0">
              <a:buNone/>
            </a:pPr>
            <a:r>
              <a:rPr lang="sr-Cyrl-BA" dirty="0"/>
              <a:t>	б) степен и смјер међузависности цијена и промета.</a:t>
            </a:r>
          </a:p>
          <a:p>
            <a:pPr marL="0" indent="0">
              <a:buNone/>
            </a:pPr>
            <a:endParaRPr lang="sr-Cyrl-BA" dirty="0"/>
          </a:p>
          <a:p>
            <a:pPr marL="342900" indent="-342900">
              <a:buFont typeface="+mj-lt"/>
              <a:buAutoNum type="arabicPeriod" startAt="2"/>
            </a:pPr>
            <a:r>
              <a:rPr lang="sr-Cyrl-BA" dirty="0"/>
              <a:t>Анализом односа оствареног промета и цијена производа једног предузећа утврдили смо сљедеће:</a:t>
            </a:r>
          </a:p>
          <a:p>
            <a:pPr lvl="2"/>
            <a:r>
              <a:rPr lang="sr-Cyrl-BA" sz="1800" dirty="0"/>
              <a:t>Степен слагања варијација у промету и цијенама износи -0,95,</a:t>
            </a:r>
          </a:p>
          <a:p>
            <a:pPr lvl="2"/>
            <a:r>
              <a:rPr lang="sr-Cyrl-BA" sz="1800" dirty="0"/>
              <a:t>Просјечно одступање од просјечних цијена износи 4,58 КМ,</a:t>
            </a:r>
          </a:p>
          <a:p>
            <a:pPr lvl="2"/>
            <a:r>
              <a:rPr lang="sr-Cyrl-BA" sz="1800" dirty="0"/>
              <a:t>Просјено смањење цијена при јединичном повећању промета износи 5,7 КМ.</a:t>
            </a:r>
          </a:p>
          <a:p>
            <a:pPr marL="457200" lvl="2" indent="0">
              <a:buNone/>
            </a:pPr>
            <a:r>
              <a:rPr lang="sr-Cyrl-BA" sz="1800" dirty="0"/>
              <a:t>Израчунати:</a:t>
            </a:r>
          </a:p>
          <a:p>
            <a:pPr marL="457200" lvl="2" indent="0">
              <a:buNone/>
            </a:pPr>
            <a:r>
              <a:rPr lang="sr-Cyrl-BA" sz="1800" dirty="0"/>
              <a:t>а) просјечно одступање од просјечно оствареног промета, и</a:t>
            </a:r>
          </a:p>
          <a:p>
            <a:pPr marL="457200" lvl="2" indent="0">
              <a:buNone/>
            </a:pPr>
            <a:r>
              <a:rPr lang="sr-Cyrl-BA" sz="1800" dirty="0"/>
              <a:t>б) просјечан степен варијација у оствареном промету и цијенама посматраног предузећа.</a:t>
            </a:r>
          </a:p>
        </p:txBody>
      </p:sp>
    </p:spTree>
    <p:extLst>
      <p:ext uri="{BB962C8B-B14F-4D97-AF65-F5344CB8AC3E}">
        <p14:creationId xmlns:p14="http://schemas.microsoft.com/office/powerpoint/2010/main" val="1498331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1A8D1-E2BD-4E6E-BB88-C9B8B1182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410" y="461211"/>
            <a:ext cx="11117179" cy="5935578"/>
          </a:xfrm>
        </p:spPr>
        <p:txBody>
          <a:bodyPr/>
          <a:lstStyle/>
          <a:p>
            <a:pPr marL="342900" indent="-342900">
              <a:buFont typeface="+mj-lt"/>
              <a:buAutoNum type="arabicPeriod" startAt="3"/>
            </a:pPr>
            <a:r>
              <a:rPr lang="sr-Cyrl-BA" dirty="0"/>
              <a:t>Дати су подаци о цијени једног производа и количини продатих производа на 7 подручја: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75C4EB2-C4A7-456C-B698-EB7453F191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701163"/>
              </p:ext>
            </p:extLst>
          </p:nvPr>
        </p:nvGraphicFramePr>
        <p:xfrm>
          <a:off x="828841" y="1347537"/>
          <a:ext cx="4256506" cy="41633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9770">
                  <a:extLst>
                    <a:ext uri="{9D8B030D-6E8A-4147-A177-3AD203B41FA5}">
                      <a16:colId xmlns:a16="http://schemas.microsoft.com/office/drawing/2014/main" val="510638167"/>
                    </a:ext>
                  </a:extLst>
                </a:gridCol>
                <a:gridCol w="2566736">
                  <a:extLst>
                    <a:ext uri="{9D8B030D-6E8A-4147-A177-3AD203B41FA5}">
                      <a16:colId xmlns:a16="http://schemas.microsoft.com/office/drawing/2014/main" val="3092753036"/>
                    </a:ext>
                  </a:extLst>
                </a:gridCol>
              </a:tblGrid>
              <a:tr h="503321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Цијена (у КМ)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Продатих производа (у 000 комада)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7816180"/>
                  </a:ext>
                </a:extLst>
              </a:tr>
              <a:tr h="503321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80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5,1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8352707"/>
                  </a:ext>
                </a:extLst>
              </a:tr>
              <a:tr h="503321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75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7,6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023934"/>
                  </a:ext>
                </a:extLst>
              </a:tr>
              <a:tr h="503321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64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7,0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1593825"/>
                  </a:ext>
                </a:extLst>
              </a:tr>
              <a:tr h="503321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53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8,7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2719809"/>
                  </a:ext>
                </a:extLst>
              </a:tr>
              <a:tr h="503321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38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14,3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9195877"/>
                  </a:ext>
                </a:extLst>
              </a:tr>
              <a:tr h="503321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19,8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702313"/>
                  </a:ext>
                </a:extLst>
              </a:tr>
              <a:tr h="503321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24,5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840396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5F9BB02-72F7-4B77-A941-0BF69160FF06}"/>
              </a:ext>
            </a:extLst>
          </p:cNvPr>
          <p:cNvSpPr txBox="1"/>
          <p:nvPr/>
        </p:nvSpPr>
        <p:spPr>
          <a:xfrm>
            <a:off x="6096000" y="1347537"/>
            <a:ext cx="571098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А) </a:t>
            </a:r>
            <a:r>
              <a:rPr lang="ru-RU" dirty="0"/>
              <a:t>Израчунати просјечан закономјеран квантитативни однос цијене и продаје помоћу једначине регресије. Тестирати значајност непознатих параметара.</a:t>
            </a:r>
          </a:p>
          <a:p>
            <a:endParaRPr lang="ru-RU" dirty="0"/>
          </a:p>
          <a:p>
            <a:r>
              <a:rPr lang="ru-RU" dirty="0"/>
              <a:t>Б) Оцијенити уз 95% поузданости величину продаје, ако би цијена производа износила 15 КМ.</a:t>
            </a:r>
          </a:p>
          <a:p>
            <a:endParaRPr lang="ru-RU" dirty="0"/>
          </a:p>
          <a:p>
            <a:r>
              <a:rPr lang="ru-RU" dirty="0"/>
              <a:t>В) Одредити једначину инверзног регресионог модела.</a:t>
            </a:r>
          </a:p>
          <a:p>
            <a:endParaRPr lang="ru-RU" dirty="0"/>
          </a:p>
          <a:p>
            <a:r>
              <a:rPr lang="ru-RU" dirty="0"/>
              <a:t>Г) Одредити степен и смјер међусобне повезаности варијација цијене и количине продатих производа, као и мјеру у којој су варијације  продате количине одређене варијацијама цијене. Тестирати добијене параметре уз 95% поузданости.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84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BC711-4E76-4D09-A84A-CC94A30E0A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ХВАЛА НА ПАЖЊИ!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423FF9-3A28-4581-AAC0-512116BEF2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5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B78115D-D67F-4EB4-8C1A-F44B868F83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047617"/>
              </p:ext>
            </p:extLst>
          </p:nvPr>
        </p:nvGraphicFramePr>
        <p:xfrm>
          <a:off x="1281521" y="113122"/>
          <a:ext cx="9628957" cy="4465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4887185-BD11-4EA3-A18E-38F6C0621412}"/>
              </a:ext>
            </a:extLst>
          </p:cNvPr>
          <p:cNvSpPr txBox="1"/>
          <p:nvPr/>
        </p:nvSpPr>
        <p:spPr>
          <a:xfrm>
            <a:off x="1158972" y="3931867"/>
            <a:ext cx="4374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dirty="0"/>
              <a:t>Посматрамо међусобне везе 2 промјенљиве: 1 зависна и 1 независна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457689-73F6-4C9F-AF12-7929F0AE1707}"/>
              </a:ext>
            </a:extLst>
          </p:cNvPr>
          <p:cNvSpPr txBox="1"/>
          <p:nvPr/>
        </p:nvSpPr>
        <p:spPr>
          <a:xfrm>
            <a:off x="6733880" y="3931867"/>
            <a:ext cx="4374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dirty="0"/>
              <a:t>Посматрамо међусобне везе 3+ промјенљивих: 1 зависна и више независних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08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F12250-C71A-4D7E-B60D-9B2C64585F53}"/>
              </a:ext>
            </a:extLst>
          </p:cNvPr>
          <p:cNvSpPr/>
          <p:nvPr/>
        </p:nvSpPr>
        <p:spPr>
          <a:xfrm>
            <a:off x="5231876" y="3610466"/>
            <a:ext cx="2271860" cy="5656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93DB0D-F222-4E2E-A627-86CE6E76D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/>
              <a:t>ПРОСТА ЛИНЕАРНА РЕГРЕСИЈА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5A1C4-EEA5-4CA9-B020-9DE23190E1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12370" y="2638044"/>
                <a:ext cx="9279283" cy="373067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sr-Cyrl-BA" sz="2400" dirty="0"/>
                  <a:t>Једначина која показује однос између двије варијабле је представљена на сљедећи начин:</a:t>
                </a:r>
                <a:endParaRPr lang="sr-Latn-BA" sz="2400" dirty="0"/>
              </a:p>
              <a:p>
                <a:pPr marL="0" indent="0">
                  <a:buNone/>
                </a:pPr>
                <a:endParaRPr lang="sr-Cyrl-BA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𝒀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𝑿</m:t>
                      </m:r>
                    </m:oMath>
                  </m:oMathPara>
                </a14:m>
                <a:endParaRPr lang="sr-Cyrl-BA" sz="2400" b="1" dirty="0"/>
              </a:p>
              <a:p>
                <a:pPr marL="0" indent="0">
                  <a:buNone/>
                </a:pPr>
                <a:endParaRPr lang="sr-Latn-BA" sz="2400" b="1" dirty="0"/>
              </a:p>
              <a:p>
                <a:pPr marL="0" indent="0">
                  <a:buNone/>
                </a:pPr>
                <a:r>
                  <a:rPr lang="sr-Cyrl-BA" sz="2400" dirty="0"/>
                  <a:t>гдје је: 	</a:t>
                </a:r>
                <a:r>
                  <a:rPr lang="sr-Latn-BA" sz="2400" b="1" dirty="0"/>
                  <a:t> </a:t>
                </a:r>
                <a14:m>
                  <m:oMath xmlns:m="http://schemas.openxmlformats.org/officeDocument/2006/math"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𝒀</m:t>
                    </m:r>
                  </m:oMath>
                </a14:m>
                <a:r>
                  <a:rPr lang="sr-Cyrl-BA" sz="2400" dirty="0"/>
                  <a:t> – зависна варијабла,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𝑿</m:t>
                    </m:r>
                  </m:oMath>
                </a14:m>
                <a:r>
                  <a:rPr lang="sr-Cyrl-BA" sz="2400" b="1" dirty="0"/>
                  <a:t> – </a:t>
                </a:r>
                <a:r>
                  <a:rPr lang="sr-Cyrl-BA" sz="2400" dirty="0"/>
                  <a:t>независна варијабла,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sz="2400" dirty="0"/>
                  <a:t> - одсјечак на </a:t>
                </a:r>
                <a:r>
                  <a:rPr lang="sr-Latn-BA" sz="2400" dirty="0"/>
                  <a:t>Y </a:t>
                </a:r>
                <a:r>
                  <a:rPr lang="sr-Cyrl-BA" sz="2400" dirty="0"/>
                  <a:t>оси, и</a:t>
                </a:r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sr-Latn-BA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sr-Cyrl-BA" sz="2400" dirty="0"/>
                  <a:t> - нагиб регресионе праве.</a:t>
                </a:r>
                <a:endParaRPr lang="sr-Latn-BA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5A1C4-EEA5-4CA9-B020-9DE23190E1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12370" y="2638044"/>
                <a:ext cx="9279283" cy="3730672"/>
              </a:xfrm>
              <a:blipFill>
                <a:blip r:embed="rId2"/>
                <a:stretch>
                  <a:fillRect l="-854" t="-2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0766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F07DE15-4114-4E33-9059-6FCFBE4E0F92}"/>
              </a:ext>
            </a:extLst>
          </p:cNvPr>
          <p:cNvSpPr/>
          <p:nvPr/>
        </p:nvSpPr>
        <p:spPr>
          <a:xfrm>
            <a:off x="7032396" y="5285871"/>
            <a:ext cx="2337847" cy="7746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C8C5DA-9047-414E-9CF7-8023BDDBA604}"/>
              </a:ext>
            </a:extLst>
          </p:cNvPr>
          <p:cNvSpPr/>
          <p:nvPr/>
        </p:nvSpPr>
        <p:spPr>
          <a:xfrm>
            <a:off x="2064470" y="5115781"/>
            <a:ext cx="3481137" cy="11350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10699C-108D-4113-B303-FE40EAC8C094}"/>
              </a:ext>
            </a:extLst>
          </p:cNvPr>
          <p:cNvSpPr/>
          <p:nvPr/>
        </p:nvSpPr>
        <p:spPr>
          <a:xfrm>
            <a:off x="4911365" y="3610466"/>
            <a:ext cx="2413262" cy="6127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D27234-00FB-4612-A7A1-5E167884A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7597"/>
            <a:ext cx="7729728" cy="1188720"/>
          </a:xfrm>
        </p:spPr>
        <p:txBody>
          <a:bodyPr/>
          <a:lstStyle/>
          <a:p>
            <a:r>
              <a:rPr lang="sr-Cyrl-BA" b="1" dirty="0"/>
              <a:t>ПРОСТА ЛИНЕАРНА РЕГРЕСИЈА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AECFC-A1CE-4631-B87D-31154A11BF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94194" y="2150349"/>
                <a:ext cx="8203612" cy="287531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dirty="0"/>
                  <a:t>Оцјене за коефицијенте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1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sr-Latn-BA" sz="18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 и </m:t>
                    </m:r>
                    <m:sSub>
                      <m:sSubPr>
                        <m:ctrlPr>
                          <a:rPr lang="sr-Latn-BA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sr-Latn-BA" sz="1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sr-Cyrl-BA" dirty="0"/>
                  <a:t> се одређују помоћу </a:t>
                </a:r>
                <a:r>
                  <a:rPr lang="sr-Cyrl-BA" b="1" dirty="0"/>
                  <a:t>методе најмањих квадрата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b="1" dirty="0"/>
                  <a:t>Линија регресије </a:t>
                </a:r>
                <a:r>
                  <a:rPr lang="sr-Cyrl-BA" dirty="0"/>
                  <a:t>у узорку се добија на сљедећи начин:</a:t>
                </a:r>
                <a:endParaRPr lang="sr-Latn-BA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acc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400" b="1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sr-Latn-BA" sz="2400" b="1" dirty="0"/>
              </a:p>
              <a:p>
                <a:pPr marL="0" indent="0">
                  <a:buNone/>
                </a:pPr>
                <a:endParaRPr lang="sr-Cyrl-BA" sz="2000" dirty="0"/>
              </a:p>
              <a:p>
                <a:pPr marL="0" indent="0">
                  <a:buNone/>
                </a:pPr>
                <a:r>
                  <a:rPr lang="sr-Cyrl-BA" b="1" dirty="0"/>
                  <a:t>Оцјене коефицијената</a:t>
                </a:r>
                <a:r>
                  <a:rPr lang="sr-Cyrl-BA" dirty="0"/>
                  <a:t> добијамо преко формула: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AECFC-A1CE-4631-B87D-31154A11BF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94194" y="2150349"/>
                <a:ext cx="8203612" cy="2875314"/>
              </a:xfrm>
              <a:blipFill>
                <a:blip r:embed="rId2"/>
                <a:stretch>
                  <a:fillRect l="-594" t="-1274" r="-2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B939190-5065-4A6A-8480-12A699926105}"/>
                  </a:ext>
                </a:extLst>
              </p:cNvPr>
              <p:cNvSpPr txBox="1"/>
              <p:nvPr/>
            </p:nvSpPr>
            <p:spPr>
              <a:xfrm>
                <a:off x="1994194" y="5285871"/>
                <a:ext cx="3481137" cy="7746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𝒙𝒚</m:t>
                              </m:r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nary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nary>
                            </m:e>
                          </m:nary>
                        </m:num>
                        <m:den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nary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sz="24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sz="24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B939190-5065-4A6A-8480-12A6999261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194" y="5285871"/>
                <a:ext cx="3481137" cy="7746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BEBE90-ACEE-469A-A5BE-D962263C36B9}"/>
                  </a:ext>
                </a:extLst>
              </p:cNvPr>
              <p:cNvSpPr txBox="1"/>
              <p:nvPr/>
            </p:nvSpPr>
            <p:spPr>
              <a:xfrm>
                <a:off x="6479727" y="5454698"/>
                <a:ext cx="348113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</m:acc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BEBE90-ACEE-469A-A5BE-D962263C36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9727" y="5454698"/>
                <a:ext cx="3481137" cy="369332"/>
              </a:xfrm>
              <a:prstGeom prst="rect">
                <a:avLst/>
              </a:prstGeom>
              <a:blipFill>
                <a:blip r:embed="rId4"/>
                <a:stretch>
                  <a:fillRect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6538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6CF7B-098D-4DA8-9912-CBA414CAA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147" y="504334"/>
            <a:ext cx="10555706" cy="5800213"/>
          </a:xfrm>
        </p:spPr>
        <p:txBody>
          <a:bodyPr/>
          <a:lstStyle/>
          <a:p>
            <a:pPr marL="0" indent="0">
              <a:buNone/>
            </a:pPr>
            <a:r>
              <a:rPr lang="sr-Cyrl-BA" b="1" dirty="0">
                <a:solidFill>
                  <a:schemeClr val="accent1"/>
                </a:solidFill>
              </a:rPr>
              <a:t>ЗАДАТАК 1:</a:t>
            </a:r>
          </a:p>
          <a:p>
            <a:pPr marL="0" indent="0">
              <a:buNone/>
            </a:pPr>
            <a:r>
              <a:rPr lang="sr-Cyrl-BA" dirty="0"/>
              <a:t>Дати су подаци о оствареном промету и трошковима рекламе једног трговиснког предузећа:</a:t>
            </a:r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FA7431B-D911-4F25-81F0-FBE2202307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002258"/>
              </p:ext>
            </p:extLst>
          </p:nvPr>
        </p:nvGraphicFramePr>
        <p:xfrm>
          <a:off x="3839410" y="1509108"/>
          <a:ext cx="4513180" cy="4449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590">
                  <a:extLst>
                    <a:ext uri="{9D8B030D-6E8A-4147-A177-3AD203B41FA5}">
                      <a16:colId xmlns:a16="http://schemas.microsoft.com/office/drawing/2014/main" val="3015579964"/>
                    </a:ext>
                  </a:extLst>
                </a:gridCol>
                <a:gridCol w="2256590">
                  <a:extLst>
                    <a:ext uri="{9D8B030D-6E8A-4147-A177-3AD203B41FA5}">
                      <a16:colId xmlns:a16="http://schemas.microsoft.com/office/drawing/2014/main" val="555803843"/>
                    </a:ext>
                  </a:extLst>
                </a:gridCol>
              </a:tblGrid>
              <a:tr h="476163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Остварени промет (000 КМ)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Трошкови рекламе (000 КМ)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29823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37258137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25454778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50076824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70516105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2696896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00762876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42941255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368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37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95EB1-9FE0-4AF5-9686-BFAD78673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947" y="593558"/>
            <a:ext cx="10315074" cy="55986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BA" sz="2000" dirty="0"/>
              <a:t>Након дефинисања варијабли ( </a:t>
            </a:r>
            <a:r>
              <a:rPr lang="sr-Latn-BA" sz="2000" dirty="0"/>
              <a:t>X </a:t>
            </a:r>
            <a:r>
              <a:rPr lang="sr-Cyrl-BA" sz="2000" dirty="0"/>
              <a:t>и </a:t>
            </a:r>
            <a:r>
              <a:rPr lang="sr-Latn-BA" sz="2000" dirty="0"/>
              <a:t>Y)</a:t>
            </a:r>
            <a:r>
              <a:rPr lang="sr-Cyrl-BA" sz="2000" dirty="0"/>
              <a:t>, пожељно је приказати однос тих величина на </a:t>
            </a:r>
            <a:r>
              <a:rPr lang="sr-Cyrl-BA" sz="2000" b="1" dirty="0"/>
              <a:t>дијаграму расипања (</a:t>
            </a:r>
            <a:r>
              <a:rPr lang="sr-Latn-BA" sz="2000" b="1" dirty="0"/>
              <a:t>scatterplot).</a:t>
            </a:r>
            <a:endParaRPr lang="en-US" sz="2000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FD619A0-5B01-4E2C-9B06-5B799E4D0B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8429363"/>
              </p:ext>
            </p:extLst>
          </p:nvPr>
        </p:nvGraphicFramePr>
        <p:xfrm>
          <a:off x="2277544" y="1814370"/>
          <a:ext cx="7636911" cy="4377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4605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51E0C0F-740B-427D-B64B-2B472DCD988E}"/>
              </a:ext>
            </a:extLst>
          </p:cNvPr>
          <p:cNvSpPr/>
          <p:nvPr/>
        </p:nvSpPr>
        <p:spPr>
          <a:xfrm>
            <a:off x="5920033" y="5693790"/>
            <a:ext cx="3091992" cy="7447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9D79F-61E4-4A8E-A0CD-40F58BFCA50D}"/>
              </a:ext>
            </a:extLst>
          </p:cNvPr>
          <p:cNvSpPr/>
          <p:nvPr/>
        </p:nvSpPr>
        <p:spPr>
          <a:xfrm>
            <a:off x="7607431" y="952362"/>
            <a:ext cx="2903456" cy="140083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5B4212-D9A7-42FC-8A38-0006221A40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5431" y="329835"/>
                <a:ext cx="11101137" cy="619833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BA" sz="2000" b="1" dirty="0"/>
                  <a:t>А) Израчунати просјечан закономјеран квантитативни однос трошкова рекламе и оствареног промета помоћу једначине регресије. Тестирати значајност непознатих параметара.</a:t>
                </a:r>
                <a:endParaRPr lang="sr-Latn-BA" sz="2000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 algn="ctr">
                  <a:buNone/>
                </a:pPr>
                <a:r>
                  <a:rPr lang="sr-Cyrl-BA" sz="2000" b="1" dirty="0"/>
                  <a:t>Једначина регресије:</a:t>
                </a:r>
                <a:r>
                  <a:rPr lang="sr-Latn-BA" sz="2000" b="1" dirty="0"/>
                  <a:t>   </a:t>
                </a:r>
                <a:r>
                  <a:rPr lang="sr-Cyrl-BA" sz="20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sr-Cyrl-BA" sz="20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sr-Latn-BA" sz="2000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acc>
                      </m:e>
                      <m:sub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𝟑𝟑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𝟏𝟕𝟑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𝟎𝟏𝟗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sr-Latn-BA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sr-Latn-BA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endParaRPr lang="en-US" sz="2000" b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5B4212-D9A7-42FC-8A38-0006221A40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5431" y="329835"/>
                <a:ext cx="11101137" cy="6198330"/>
              </a:xfrm>
              <a:blipFill>
                <a:blip r:embed="rId2"/>
                <a:stretch>
                  <a:fillRect l="-549" t="-4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8789DEE-0C82-439B-BF36-36624C2E56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7749991"/>
                  </p:ext>
                </p:extLst>
              </p:nvPr>
            </p:nvGraphicFramePr>
            <p:xfrm>
              <a:off x="743283" y="1679475"/>
              <a:ext cx="5753772" cy="3806922"/>
            </p:xfrm>
            <a:graphic>
              <a:graphicData uri="http://schemas.openxmlformats.org/drawingml/2006/table">
                <a:tbl>
                  <a:tblPr firstRow="1" bandRow="1">
                    <a:tableStyleId>{0E3FDE45-AF77-4B5C-9715-49D594BDF05E}</a:tableStyleId>
                  </a:tblPr>
                  <a:tblGrid>
                    <a:gridCol w="1438443">
                      <a:extLst>
                        <a:ext uri="{9D8B030D-6E8A-4147-A177-3AD203B41FA5}">
                          <a16:colId xmlns:a16="http://schemas.microsoft.com/office/drawing/2014/main" val="3015579964"/>
                        </a:ext>
                      </a:extLst>
                    </a:gridCol>
                    <a:gridCol w="1620253">
                      <a:extLst>
                        <a:ext uri="{9D8B030D-6E8A-4147-A177-3AD203B41FA5}">
                          <a16:colId xmlns:a16="http://schemas.microsoft.com/office/drawing/2014/main" val="555803843"/>
                        </a:ext>
                      </a:extLst>
                    </a:gridCol>
                    <a:gridCol w="1256633">
                      <a:extLst>
                        <a:ext uri="{9D8B030D-6E8A-4147-A177-3AD203B41FA5}">
                          <a16:colId xmlns:a16="http://schemas.microsoft.com/office/drawing/2014/main" val="4192412753"/>
                        </a:ext>
                      </a:extLst>
                    </a:gridCol>
                    <a:gridCol w="1438443">
                      <a:extLst>
                        <a:ext uri="{9D8B030D-6E8A-4147-A177-3AD203B41FA5}">
                          <a16:colId xmlns:a16="http://schemas.microsoft.com/office/drawing/2014/main" val="3124666676"/>
                        </a:ext>
                      </a:extLst>
                    </a:gridCol>
                  </a:tblGrid>
                  <a:tr h="9612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Остварени промет (000 КМ) – </a:t>
                          </a:r>
                          <a:r>
                            <a:rPr lang="sr-Latn-BA" dirty="0">
                              <a:solidFill>
                                <a:schemeClr val="accent1"/>
                              </a:solidFill>
                            </a:rPr>
                            <a:t>Y</a:t>
                          </a:r>
                          <a:endParaRPr lang="en-US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Трошкови рекламе (000 КМ)</a:t>
                          </a:r>
                          <a:r>
                            <a:rPr lang="sr-Latn-BA" dirty="0"/>
                            <a:t> - </a:t>
                          </a:r>
                          <a:r>
                            <a:rPr lang="sr-Latn-BA" dirty="0">
                              <a:solidFill>
                                <a:schemeClr val="accent1"/>
                              </a:solidFill>
                            </a:rPr>
                            <a:t>X</a:t>
                          </a:r>
                          <a:endParaRPr lang="en-US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BA" sz="1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𝒙𝒚</m:t>
                                </m:r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BA" sz="1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sr-Latn-BA" sz="1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52329823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60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237258137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120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10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925454778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140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16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240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150076824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180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21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780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441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70516105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200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625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92696896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250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100762876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38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444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442941255"/>
                      </a:ext>
                    </a:extLst>
                  </a:tr>
                  <a:tr h="41656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1.250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145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31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420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3.791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33836882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8789DEE-0C82-439B-BF36-36624C2E56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7749991"/>
                  </p:ext>
                </p:extLst>
              </p:nvPr>
            </p:nvGraphicFramePr>
            <p:xfrm>
              <a:off x="743283" y="1679475"/>
              <a:ext cx="5753772" cy="3806922"/>
            </p:xfrm>
            <a:graphic>
              <a:graphicData uri="http://schemas.openxmlformats.org/drawingml/2006/table">
                <a:tbl>
                  <a:tblPr firstRow="1" bandRow="1">
                    <a:tableStyleId>{0E3FDE45-AF77-4B5C-9715-49D594BDF05E}</a:tableStyleId>
                  </a:tblPr>
                  <a:tblGrid>
                    <a:gridCol w="1438443">
                      <a:extLst>
                        <a:ext uri="{9D8B030D-6E8A-4147-A177-3AD203B41FA5}">
                          <a16:colId xmlns:a16="http://schemas.microsoft.com/office/drawing/2014/main" val="3015579964"/>
                        </a:ext>
                      </a:extLst>
                    </a:gridCol>
                    <a:gridCol w="1620253">
                      <a:extLst>
                        <a:ext uri="{9D8B030D-6E8A-4147-A177-3AD203B41FA5}">
                          <a16:colId xmlns:a16="http://schemas.microsoft.com/office/drawing/2014/main" val="555803843"/>
                        </a:ext>
                      </a:extLst>
                    </a:gridCol>
                    <a:gridCol w="1256633">
                      <a:extLst>
                        <a:ext uri="{9D8B030D-6E8A-4147-A177-3AD203B41FA5}">
                          <a16:colId xmlns:a16="http://schemas.microsoft.com/office/drawing/2014/main" val="4192412753"/>
                        </a:ext>
                      </a:extLst>
                    </a:gridCol>
                    <a:gridCol w="1438443">
                      <a:extLst>
                        <a:ext uri="{9D8B030D-6E8A-4147-A177-3AD203B41FA5}">
                          <a16:colId xmlns:a16="http://schemas.microsoft.com/office/drawing/2014/main" val="3124666676"/>
                        </a:ext>
                      </a:extLst>
                    </a:gridCol>
                  </a:tblGrid>
                  <a:tr h="9612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Остварени промет (000 КМ) – </a:t>
                          </a:r>
                          <a:r>
                            <a:rPr lang="sr-Latn-BA" dirty="0">
                              <a:solidFill>
                                <a:schemeClr val="accent1"/>
                              </a:solidFill>
                            </a:rPr>
                            <a:t>Y</a:t>
                          </a:r>
                          <a:endParaRPr lang="en-US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Трошкови рекламе (000 КМ)</a:t>
                          </a:r>
                          <a:r>
                            <a:rPr lang="sr-Latn-BA" dirty="0"/>
                            <a:t> - </a:t>
                          </a:r>
                          <a:r>
                            <a:rPr lang="sr-Latn-BA" dirty="0">
                              <a:solidFill>
                                <a:schemeClr val="accent1"/>
                              </a:solidFill>
                            </a:rPr>
                            <a:t>X</a:t>
                          </a:r>
                          <a:endParaRPr lang="en-US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2512" t="-633" r="-114493" b="-3031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0424" t="-633" r="-424" b="-3031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52329823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60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237258137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120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10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925454778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140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16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240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150076824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180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21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780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441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70516105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200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625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92696896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250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100762876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38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444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442941255"/>
                      </a:ext>
                    </a:extLst>
                  </a:tr>
                  <a:tr h="41656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1.250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145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31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420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3.791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33836882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915D6F5-DEF6-4611-BEEB-C5BB86AB9DFD}"/>
                  </a:ext>
                </a:extLst>
              </p:cNvPr>
              <p:cNvSpPr txBox="1"/>
              <p:nvPr/>
            </p:nvSpPr>
            <p:spPr>
              <a:xfrm>
                <a:off x="7817478" y="1066797"/>
                <a:ext cx="3481137" cy="6454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nary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nary>
                            </m:e>
                          </m:nary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BA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sz="2000" b="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915D6F5-DEF6-4611-BEEB-C5BB86AB9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7478" y="1066797"/>
                <a:ext cx="3481137" cy="6454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364C7A-E8CA-43F4-9038-C214612EAB17}"/>
                  </a:ext>
                </a:extLst>
              </p:cNvPr>
              <p:cNvSpPr txBox="1"/>
              <p:nvPr/>
            </p:nvSpPr>
            <p:spPr>
              <a:xfrm>
                <a:off x="6841957" y="2808300"/>
                <a:ext cx="5205664" cy="5845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7∙31.420−145∙1.250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7∙3.791−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145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𝟎𝟏𝟗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364C7A-E8CA-43F4-9038-C214612EA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1957" y="2808300"/>
                <a:ext cx="5205664" cy="5845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561819-E382-42DD-902D-47684E0C5E0A}"/>
                  </a:ext>
                </a:extLst>
              </p:cNvPr>
              <p:cNvSpPr txBox="1"/>
              <p:nvPr/>
            </p:nvSpPr>
            <p:spPr>
              <a:xfrm>
                <a:off x="6841957" y="4652254"/>
                <a:ext cx="5205664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=178,57−7,019∙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𝟕𝟏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𝟑𝟑</m:t>
                      </m:r>
                      <m:r>
                        <a:rPr lang="sr-Latn-BA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𝟏𝟕𝟑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561819-E382-42DD-902D-47684E0C5E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1957" y="4652254"/>
                <a:ext cx="5205664" cy="307777"/>
              </a:xfrm>
              <a:prstGeom prst="rect">
                <a:avLst/>
              </a:prstGeom>
              <a:blipFill>
                <a:blip r:embed="rId6"/>
                <a:stretch>
                  <a:fillRect l="-1756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03ABFE5-C153-4510-AEAC-49851C797E44}"/>
                  </a:ext>
                </a:extLst>
              </p:cNvPr>
              <p:cNvSpPr txBox="1"/>
              <p:nvPr/>
            </p:nvSpPr>
            <p:spPr>
              <a:xfrm>
                <a:off x="6784663" y="3889374"/>
                <a:ext cx="4122823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=178,57;    </m:t>
                      </m:r>
                      <m:acc>
                        <m:accPr>
                          <m:chr m:val="̅"/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=20,71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03ABFE5-C153-4510-AEAC-49851C797E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663" y="3889374"/>
                <a:ext cx="4122823" cy="307777"/>
              </a:xfrm>
              <a:prstGeom prst="rect">
                <a:avLst/>
              </a:prstGeom>
              <a:blipFill>
                <a:blip r:embed="rId7"/>
                <a:stretch>
                  <a:fillRect l="-2219" b="-25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8108AB1-5551-47B7-B521-533D0945242A}"/>
                  </a:ext>
                </a:extLst>
              </p:cNvPr>
              <p:cNvSpPr txBox="1"/>
              <p:nvPr/>
            </p:nvSpPr>
            <p:spPr>
              <a:xfrm>
                <a:off x="8255070" y="1901008"/>
                <a:ext cx="1784477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8108AB1-5551-47B7-B521-533D094524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070" y="1901008"/>
                <a:ext cx="1784477" cy="307777"/>
              </a:xfrm>
              <a:prstGeom prst="rect">
                <a:avLst/>
              </a:prstGeom>
              <a:blipFill>
                <a:blip r:embed="rId8"/>
                <a:stretch>
                  <a:fillRect l="-5119" r="-683"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470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8A81AC-4B6A-45C8-99C6-47DA98499A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3889" y="299301"/>
                <a:ext cx="11142483" cy="625939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Тестирање значајности добијених параметара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sr-Latn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r-Latn-BA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Cyrl-BA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и  </m:t>
                    </m:r>
                    <m:sSub>
                      <m:sSubPr>
                        <m:ctrlPr>
                          <a:rPr lang="sr-Latn-BA" sz="18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sr-Latn-BA" sz="18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sr-Cyrl-BA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dirty="0"/>
                  <a:t>Уз 95% поузданости, тестира се значајност постојања претходно установљене линеарне регресионе везе</a:t>
                </a: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r>
                  <a:rPr lang="sr-Cyrl-BA" dirty="0"/>
                  <a:t>Користимо </a:t>
                </a:r>
                <a:r>
                  <a:rPr lang="sr-Latn-BA" dirty="0"/>
                  <a:t>t</a:t>
                </a:r>
                <a:r>
                  <a:rPr lang="sr-Cyrl-BA" dirty="0"/>
                  <a:t>-тест и одређујемо таблични број на основу ризика </a:t>
                </a:r>
                <a:r>
                  <a:rPr lang="sr-Latn-BA" dirty="0"/>
                  <a:t>(</a:t>
                </a:r>
                <a:r>
                  <a:rPr lang="el-GR" dirty="0">
                    <a:latin typeface="Corbel" panose="020B0503020204020204" pitchFamily="34" charset="0"/>
                  </a:rPr>
                  <a:t>α</a:t>
                </a:r>
                <a:r>
                  <a:rPr lang="sr-Latn-BA" dirty="0">
                    <a:latin typeface="Corbel" panose="020B0503020204020204" pitchFamily="34" charset="0"/>
                  </a:rPr>
                  <a:t>) </a:t>
                </a:r>
                <a:r>
                  <a:rPr lang="sr-Cyrl-BA" dirty="0"/>
                  <a:t>и броја степени слободе </a:t>
                </a:r>
                <a:r>
                  <a:rPr lang="sr-Latn-BA" dirty="0"/>
                  <a:t>(n-2):</a:t>
                </a:r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8A81AC-4B6A-45C8-99C6-47DA98499A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3889" y="299301"/>
                <a:ext cx="11142483" cy="6259398"/>
              </a:xfrm>
              <a:blipFill>
                <a:blip r:embed="rId2"/>
                <a:stretch>
                  <a:fillRect l="-438" t="-4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51BF40-1A6C-4011-AA2E-D0FA432F2A98}"/>
                  </a:ext>
                </a:extLst>
              </p:cNvPr>
              <p:cNvSpPr txBox="1"/>
              <p:nvPr/>
            </p:nvSpPr>
            <p:spPr>
              <a:xfrm>
                <a:off x="2714920" y="1522429"/>
                <a:ext cx="1263191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BA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BA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51BF40-1A6C-4011-AA2E-D0FA432F2A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920" y="1522429"/>
                <a:ext cx="1263191" cy="553998"/>
              </a:xfrm>
              <a:prstGeom prst="rect">
                <a:avLst/>
              </a:prstGeom>
              <a:blipFill>
                <a:blip r:embed="rId3"/>
                <a:stretch>
                  <a:fillRect l="-6250" t="-2198" b="-16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8E93D8-5185-4564-9153-A36AB0BB4769}"/>
                  </a:ext>
                </a:extLst>
              </p:cNvPr>
              <p:cNvSpPr txBox="1"/>
              <p:nvPr/>
            </p:nvSpPr>
            <p:spPr>
              <a:xfrm>
                <a:off x="7495881" y="1522429"/>
                <a:ext cx="1263191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Cyrl-BA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Cyrl-BA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8E93D8-5185-4564-9153-A36AB0BB4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5881" y="1522429"/>
                <a:ext cx="1263191" cy="553998"/>
              </a:xfrm>
              <a:prstGeom prst="rect">
                <a:avLst/>
              </a:prstGeom>
              <a:blipFill>
                <a:blip r:embed="rId4"/>
                <a:stretch>
                  <a:fillRect l="-6763" t="-2198" b="-16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62AE45B-13C1-405C-9D4C-C415B315AA86}"/>
              </a:ext>
            </a:extLst>
          </p:cNvPr>
          <p:cNvSpPr txBox="1"/>
          <p:nvPr/>
        </p:nvSpPr>
        <p:spPr>
          <a:xfrm>
            <a:off x="2818614" y="1108377"/>
            <a:ext cx="725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>
                <a:solidFill>
                  <a:schemeClr val="accent1"/>
                </a:solidFill>
              </a:rPr>
              <a:t>I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DD4352-ED54-4B08-9FB4-D77B0E5138C5}"/>
              </a:ext>
            </a:extLst>
          </p:cNvPr>
          <p:cNvSpPr txBox="1"/>
          <p:nvPr/>
        </p:nvSpPr>
        <p:spPr>
          <a:xfrm>
            <a:off x="7585435" y="1108377"/>
            <a:ext cx="725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>
                <a:solidFill>
                  <a:schemeClr val="accent1"/>
                </a:solidFill>
              </a:rPr>
              <a:t>II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B9229C-5993-4241-BE5A-9B5E98F1877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071" t="9718" r="2132" b="9388"/>
          <a:stretch/>
        </p:blipFill>
        <p:spPr>
          <a:xfrm>
            <a:off x="695242" y="3496220"/>
            <a:ext cx="6122875" cy="245006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287354A-8618-48CF-A8F7-0BD7415CA35F}"/>
                  </a:ext>
                </a:extLst>
              </p:cNvPr>
              <p:cNvSpPr txBox="1"/>
              <p:nvPr/>
            </p:nvSpPr>
            <p:spPr>
              <a:xfrm>
                <a:off x="5210532" y="5197071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287354A-8618-48CF-A8F7-0BD7415CA3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0532" y="5197071"/>
                <a:ext cx="1770935" cy="276999"/>
              </a:xfrm>
              <a:prstGeom prst="rect">
                <a:avLst/>
              </a:prstGeom>
              <a:blipFill>
                <a:blip r:embed="rId6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7F3AD47-5CB2-45B9-A3CB-ECCB17ABF558}"/>
                  </a:ext>
                </a:extLst>
              </p:cNvPr>
              <p:cNvSpPr txBox="1"/>
              <p:nvPr/>
            </p:nvSpPr>
            <p:spPr>
              <a:xfrm>
                <a:off x="310488" y="5197070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7F3AD47-5CB2-45B9-A3CB-ECCB17ABF5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488" y="5197070"/>
                <a:ext cx="1770935" cy="276999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4EC98F-3078-47F9-BFC5-16229D71AF23}"/>
              </a:ext>
            </a:extLst>
          </p:cNvPr>
          <p:cNvCxnSpPr>
            <a:cxnSpLocks/>
          </p:cNvCxnSpPr>
          <p:nvPr/>
        </p:nvCxnSpPr>
        <p:spPr>
          <a:xfrm>
            <a:off x="1397547" y="5474069"/>
            <a:ext cx="703969" cy="275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7658C25-03DA-4995-BC16-F48657A5F941}"/>
              </a:ext>
            </a:extLst>
          </p:cNvPr>
          <p:cNvCxnSpPr>
            <a:cxnSpLocks/>
          </p:cNvCxnSpPr>
          <p:nvPr/>
        </p:nvCxnSpPr>
        <p:spPr>
          <a:xfrm flipH="1">
            <a:off x="5488285" y="5474069"/>
            <a:ext cx="418582" cy="335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2A02807-E054-41E7-BFF6-9B8603D1DC30}"/>
                  </a:ext>
                </a:extLst>
              </p:cNvPr>
              <p:cNvSpPr txBox="1"/>
              <p:nvPr/>
            </p:nvSpPr>
            <p:spPr>
              <a:xfrm>
                <a:off x="2741326" y="4781466"/>
                <a:ext cx="203874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=0,95</m:t>
                      </m:r>
                    </m:oMath>
                  </m:oMathPara>
                </a14:m>
                <a:endParaRPr lang="sr-Cyrl-BA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2A02807-E054-41E7-BFF6-9B8603D1DC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326" y="4781466"/>
                <a:ext cx="2038741" cy="276999"/>
              </a:xfrm>
              <a:prstGeom prst="rect">
                <a:avLst/>
              </a:prstGeom>
              <a:blipFill>
                <a:blip r:embed="rId8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C8DB7E3-1A80-4E4D-A45D-2B1370253589}"/>
                  </a:ext>
                </a:extLst>
              </p:cNvPr>
              <p:cNvSpPr txBox="1"/>
              <p:nvPr/>
            </p:nvSpPr>
            <p:spPr>
              <a:xfrm>
                <a:off x="6826151" y="3638931"/>
                <a:ext cx="5011574" cy="11527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:r>
                  <a:rPr lang="sr-Cyrl-BA" dirty="0"/>
                  <a:t>		</a:t>
                </a:r>
                <a:r>
                  <a:rPr lang="sr-Latn-BA" b="0" dirty="0"/>
                  <a:t> 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−2=7−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sr-Cyrl-BA" b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−2, </m:t>
                        </m:r>
                        <m:f>
                          <m:fPr>
                            <m:ctrlP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r>
                  <a:rPr lang="sr-Latn-BA" dirty="0"/>
                  <a:t>		</a:t>
                </a:r>
                <a:r>
                  <a:rPr lang="sr-Latn-BA" dirty="0">
                    <a:ea typeface="Cambria Math" panose="02040503050406030204" pitchFamily="18" charset="0"/>
                  </a:rPr>
                  <a:t> 			       </a:t>
                </a:r>
                <a:r>
                  <a:rPr lang="sr-Latn-BA" b="1" dirty="0">
                    <a:ea typeface="Cambria Math" panose="02040503050406030204" pitchFamily="18" charset="0"/>
                  </a:rPr>
                  <a:t>2</a:t>
                </a:r>
                <a:r>
                  <a:rPr lang="sr-Cyrl-BA" b="1" dirty="0">
                    <a:ea typeface="Cambria Math" panose="02040503050406030204" pitchFamily="18" charset="0"/>
                  </a:rPr>
                  <a:t>,</a:t>
                </a:r>
                <a:r>
                  <a:rPr lang="sr-Latn-BA" b="1" dirty="0">
                    <a:ea typeface="Cambria Math" panose="02040503050406030204" pitchFamily="18" charset="0"/>
                  </a:rPr>
                  <a:t>5706</a:t>
                </a:r>
              </a:p>
              <a:p>
                <a:pPr marL="0" indent="0">
                  <a:buNone/>
                </a:pPr>
                <a:r>
                  <a:rPr lang="sr-Latn-BA" dirty="0"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Cyrl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sr-Cyrl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Cyrl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Cyrl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sr-Cyrl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Cyrl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𝟎𝟐𝟓</m:t>
                    </m:r>
                  </m:oMath>
                </a14:m>
                <a:endParaRPr lang="sr-Cyrl-BA" b="1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C8DB7E3-1A80-4E4D-A45D-2B13702535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6151" y="3638931"/>
                <a:ext cx="5011574" cy="115275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ight Brace 19">
            <a:extLst>
              <a:ext uri="{FF2B5EF4-FFF2-40B4-BE49-F238E27FC236}">
                <a16:creationId xmlns:a16="http://schemas.microsoft.com/office/drawing/2014/main" id="{9821388A-2E55-45DC-942D-DC5C0461B2CB}"/>
              </a:ext>
            </a:extLst>
          </p:cNvPr>
          <p:cNvSpPr/>
          <p:nvPr/>
        </p:nvSpPr>
        <p:spPr>
          <a:xfrm>
            <a:off x="9747316" y="3638931"/>
            <a:ext cx="311084" cy="9707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0D43305-4AD2-48B9-968C-1FE00C2CFF8F}"/>
              </a:ext>
            </a:extLst>
          </p:cNvPr>
          <p:cNvCxnSpPr/>
          <p:nvPr/>
        </p:nvCxnSpPr>
        <p:spPr>
          <a:xfrm flipV="1">
            <a:off x="7495881" y="3883843"/>
            <a:ext cx="262379" cy="131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5A1961A-48D2-48DA-8F44-230830352C52}"/>
              </a:ext>
            </a:extLst>
          </p:cNvPr>
          <p:cNvCxnSpPr>
            <a:cxnSpLocks/>
          </p:cNvCxnSpPr>
          <p:nvPr/>
        </p:nvCxnSpPr>
        <p:spPr>
          <a:xfrm>
            <a:off x="7418895" y="4421171"/>
            <a:ext cx="348792" cy="1885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060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7A68A91-35EB-4A02-B42F-5AB493A4B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00" y="687041"/>
            <a:ext cx="5276168" cy="381641"/>
          </a:xfrm>
        </p:spPr>
        <p:txBody>
          <a:bodyPr/>
          <a:lstStyle/>
          <a:p>
            <a:r>
              <a:rPr lang="sr-Latn-BA" b="1" dirty="0">
                <a:solidFill>
                  <a:schemeClr val="accent1"/>
                </a:solidFill>
              </a:rPr>
              <a:t>I</a:t>
            </a:r>
            <a:endParaRPr lang="en-US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CB385A59-0FA0-4E64-9DAE-90C56C4221C3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625642" y="1003387"/>
                <a:ext cx="5115747" cy="4316329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Cyrl-BA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Cyrl-BA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Cyrl-BA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Cyrl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sr-Latn-BA" sz="2000" b="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num>
                                <m:den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d>
                                    <m:dPr>
                                      <m:ctrlP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nary>
                                        <m:naryPr>
                                          <m:chr m:val="∑"/>
                                          <m:subHide m:val="on"/>
                                          <m:supHide m:val="on"/>
                                          <m:ctrlP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/>
                                        <m:sup/>
                                        <m:e>
                                          <m:sSup>
                                            <m:sSupPr>
                                              <m:ctrlPr>
                                                <a:rPr lang="sr-Latn-BA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sr-Latn-BA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lang="sr-Latn-BA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nary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𝑛</m:t>
                                      </m:r>
                                      <m:sSup>
                                        <m:sSupPr>
                                          <m:ctrlPr>
                                            <a:rPr lang="sr-Latn-BA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sr-Latn-BA" sz="20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sr-Latn-BA" sz="20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</m:acc>
                                        </m:e>
                                        <m:sup>
                                          <m:r>
                                            <a:rPr lang="sr-Latn-BA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33,173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9,8</m:t>
                          </m:r>
                          <m:r>
                            <a:rPr lang="sr-Cyrl-BA" sz="2000" b="0" i="1" smtClean="0">
                              <a:latin typeface="Cambria Math" panose="02040503050406030204" pitchFamily="18" charset="0"/>
                            </a:rPr>
                            <m:t>94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3.791</m:t>
                                  </m:r>
                                </m:num>
                                <m:den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  <m:d>
                                    <m:dPr>
                                      <m:ctrlPr>
                                        <a:rPr lang="sr-Latn-BA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3.</m:t>
                                      </m:r>
                                      <m:r>
                                        <a:rPr lang="sr-Cyrl-BA" sz="2000" b="0" i="1" smtClean="0">
                                          <a:latin typeface="Cambria Math" panose="02040503050406030204" pitchFamily="18" charset="0"/>
                                        </a:rPr>
                                        <m:t>79</m:t>
                                      </m:r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sr-Latn-BA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7∙</m:t>
                                      </m:r>
                                      <m:sSup>
                                        <m:sSupPr>
                                          <m:ctrlP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sr-Latn-BA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20,71</m:t>
                                          </m:r>
                                        </m:e>
                                        <m:sup>
                                          <m: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den>
                              </m:f>
                            </m:e>
                          </m:rad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𝟎𝟒𝟑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CB385A59-0FA0-4E64-9DAE-90C56C4221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25642" y="1003387"/>
                <a:ext cx="5115747" cy="431632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ontent Placeholder 10">
                <a:extLst>
                  <a:ext uri="{FF2B5EF4-FFF2-40B4-BE49-F238E27FC236}">
                    <a16:creationId xmlns:a16="http://schemas.microsoft.com/office/drawing/2014/main" id="{177FF749-7F7F-4D94-80DD-16645374D7D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450613" y="1003387"/>
                <a:ext cx="5115747" cy="442862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Cyrl-BA" sz="18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Cyrl-BA" sz="18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Cyrl-BA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:endParaRPr lang="sr-Latn-BA" sz="18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Cyrl-BA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sr-Latn-BA" sz="1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sSup>
                                    <m:sSup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den>
                      </m:f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7,019</m:t>
                          </m:r>
                        </m:num>
                        <m:den>
                          <m:f>
                            <m:f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9,894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3.</m:t>
                                  </m:r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  <m:t>79</m:t>
                                  </m:r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7∙</m:t>
                                  </m:r>
                                  <m:sSup>
                                    <m:sSup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20,71</m:t>
                                      </m:r>
                                    </m:e>
                                    <m:sup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:endParaRPr lang="sr-Latn-BA" sz="18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𝟗𝟏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11" name="Content Placeholder 10">
                <a:extLst>
                  <a:ext uri="{FF2B5EF4-FFF2-40B4-BE49-F238E27FC236}">
                    <a16:creationId xmlns:a16="http://schemas.microsoft.com/office/drawing/2014/main" id="{177FF749-7F7F-4D94-80DD-16645374D7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450613" y="1003387"/>
                <a:ext cx="5115747" cy="4428625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08C6995-725B-49C0-B574-AC1EBD76FD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687041"/>
            <a:ext cx="4270248" cy="381641"/>
          </a:xfrm>
        </p:spPr>
        <p:txBody>
          <a:bodyPr/>
          <a:lstStyle/>
          <a:p>
            <a:r>
              <a:rPr lang="sr-Latn-BA" b="1" dirty="0">
                <a:solidFill>
                  <a:schemeClr val="accent1"/>
                </a:solidFill>
              </a:rPr>
              <a:t>II</a:t>
            </a:r>
            <a:endParaRPr lang="en-US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B876551-0780-4179-8C19-57BB17B07BCB}"/>
                  </a:ext>
                </a:extLst>
              </p:cNvPr>
              <p:cNvSpPr txBox="1"/>
              <p:nvPr/>
            </p:nvSpPr>
            <p:spPr>
              <a:xfrm>
                <a:off x="625642" y="262860"/>
                <a:ext cx="59355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BA" b="1" dirty="0"/>
                  <a:t>Одређујемо реализоване вриједности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Latn-BA" b="1" dirty="0"/>
                  <a:t> </a:t>
                </a:r>
                <a:r>
                  <a:rPr lang="sr-Cyrl-BA" b="1" dirty="0"/>
                  <a:t>и</a:t>
                </a:r>
                <a:r>
                  <a:rPr lang="sr-Latn-BA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en-US" b="1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B876551-0780-4179-8C19-57BB17B07B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42" y="262860"/>
                <a:ext cx="5935579" cy="646331"/>
              </a:xfrm>
              <a:prstGeom prst="rect">
                <a:avLst/>
              </a:prstGeom>
              <a:blipFill>
                <a:blip r:embed="rId4"/>
                <a:stretch>
                  <a:fillRect l="-925"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347479-0083-407A-B3D4-F032E462CD1F}"/>
                  </a:ext>
                </a:extLst>
              </p:cNvPr>
              <p:cNvSpPr txBox="1"/>
              <p:nvPr/>
            </p:nvSpPr>
            <p:spPr>
              <a:xfrm>
                <a:off x="6561221" y="3930315"/>
                <a:ext cx="4270248" cy="696986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sr-Cyrl-BA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sr-Cyrl-BA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1800" b="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sr-Latn-BA" sz="1800" b="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b>
                    </m:sSub>
                  </m:oMath>
                </a14:m>
                <a:r>
                  <a:rPr lang="sr-Latn-BA" dirty="0"/>
                  <a:t> - </a:t>
                </a:r>
                <a:r>
                  <a:rPr lang="sr-Cyrl-BA" dirty="0"/>
                  <a:t>стандардна грешка одсјечка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sr-Cyrl-BA" dirty="0"/>
              </a:p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sr-Cyrl-BA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sr-Cyrl-BA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1800" b="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sr-Cyrl-BA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</m:oMath>
                </a14:m>
                <a:r>
                  <a:rPr lang="sr-Latn-BA" dirty="0"/>
                  <a:t> - </a:t>
                </a:r>
                <a:r>
                  <a:rPr lang="sr-Cyrl-BA" dirty="0"/>
                  <a:t>стандардна грешка одсјечка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sr-Cyrl-BA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r-Cyrl-BA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347479-0083-407A-B3D4-F032E462C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221" y="3930315"/>
                <a:ext cx="4270248" cy="696986"/>
              </a:xfrm>
              <a:prstGeom prst="rect">
                <a:avLst/>
              </a:prstGeom>
              <a:blipFill>
                <a:blip r:embed="rId5"/>
                <a:stretch>
                  <a:fillRect t="-4310" b="-9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E264821-820F-4708-8994-D62C5CDD760C}"/>
                  </a:ext>
                </a:extLst>
              </p:cNvPr>
              <p:cNvSpPr txBox="1"/>
              <p:nvPr/>
            </p:nvSpPr>
            <p:spPr>
              <a:xfrm>
                <a:off x="3544040" y="5564024"/>
                <a:ext cx="5103919" cy="103111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Cyrl-BA" b="1" dirty="0">
                    <a:solidFill>
                      <a:schemeClr val="accent1"/>
                    </a:solidFill>
                  </a:rPr>
                  <a:t>ЗАКЉУЧАК</a:t>
                </a:r>
                <a:r>
                  <a:rPr lang="sr-Cyrl-BA" b="1" dirty="0"/>
                  <a:t>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1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sz="18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sr-Latn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, </m:t>
                        </m:r>
                        <m:f>
                          <m:fPr>
                            <m:ctrlP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𝜶</m:t>
                            </m:r>
                          </m:num>
                          <m:den>
                            <m: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sub>
                    </m:sSub>
                  </m:oMath>
                </a14:m>
                <a:r>
                  <a:rPr lang="sr-Cyrl-BA" b="1" dirty="0"/>
                  <a:t>  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Cyrl-BA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sr-Cyrl-BA" b="1" i="1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sr-Latn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, </m:t>
                        </m:r>
                        <m:f>
                          <m:fPr>
                            <m:ctrlP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𝜶</m:t>
                            </m:r>
                          </m:num>
                          <m:den>
                            <m: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sub>
                    </m:sSub>
                  </m:oMath>
                </a14:m>
                <a:endParaRPr lang="sr-Cyrl-BA" b="1" dirty="0"/>
              </a:p>
              <a:p>
                <a:pPr algn="ctr"/>
                <a:endParaRPr lang="sr-Cyrl-BA" b="1" dirty="0"/>
              </a:p>
              <a:p>
                <a:pPr algn="ctr"/>
                <a:r>
                  <a:rPr lang="sr-Cyrl-BA" b="1" dirty="0"/>
                  <a:t>Одбацујемо обје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/>
                  <a:t>   </a:t>
                </a:r>
                <a:endParaRPr lang="en-US" b="1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E264821-820F-4708-8994-D62C5CDD76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4040" y="5564024"/>
                <a:ext cx="5103919" cy="1031116"/>
              </a:xfrm>
              <a:prstGeom prst="rect">
                <a:avLst/>
              </a:prstGeom>
              <a:blipFill>
                <a:blip r:embed="rId6"/>
                <a:stretch>
                  <a:fillRect t="-2339" b="-81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60866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540</TotalTime>
  <Words>1240</Words>
  <Application>Microsoft Office PowerPoint</Application>
  <PresentationFormat>Widescreen</PresentationFormat>
  <Paragraphs>271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 Math</vt:lpstr>
      <vt:lpstr>Corbel</vt:lpstr>
      <vt:lpstr>Corbel (Body)</vt:lpstr>
      <vt:lpstr>Gill Sans</vt:lpstr>
      <vt:lpstr>Gill Sans MT</vt:lpstr>
      <vt:lpstr>Parcel</vt:lpstr>
      <vt:lpstr>РЕГРЕСИОНА И КОРЕЛАЦИОНА АНАЛИЗА</vt:lpstr>
      <vt:lpstr>PowerPoint Presentation</vt:lpstr>
      <vt:lpstr>ПРОСТА ЛИНЕАРНА РЕГРЕСИЈА</vt:lpstr>
      <vt:lpstr>ПРОСТА ЛИНЕАРНА РЕГРЕСИЈА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КОРЕЛАЦИОНА АНАЛИЗА</vt:lpstr>
      <vt:lpstr>PowerPoint Presentation</vt:lpstr>
      <vt:lpstr>PowerPoint Presentation</vt:lpstr>
      <vt:lpstr>PowerPoint Presentation</vt:lpstr>
      <vt:lpstr>Задаци за вјежбање</vt:lpstr>
      <vt:lpstr>PowerPoint Presentation</vt:lpstr>
      <vt:lpstr>ХВАЛА НА ПАЖЊИ!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РЕГРЕСИОНА И КОРЕЛАЦИОНА АНАЛИЗА</dc:title>
  <dc:creator>Marić, Milica</dc:creator>
  <cp:lastModifiedBy>Marić, Milica</cp:lastModifiedBy>
  <cp:revision>46</cp:revision>
  <dcterms:created xsi:type="dcterms:W3CDTF">2022-05-09T06:46:09Z</dcterms:created>
  <dcterms:modified xsi:type="dcterms:W3CDTF">2022-05-09T15:46:11Z</dcterms:modified>
</cp:coreProperties>
</file>