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89" r:id="rId3"/>
    <p:sldId id="290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1" r:id="rId17"/>
    <p:sldId id="269" r:id="rId18"/>
    <p:sldId id="270" r:id="rId19"/>
    <p:sldId id="275" r:id="rId20"/>
    <p:sldId id="272" r:id="rId21"/>
    <p:sldId id="273" r:id="rId22"/>
    <p:sldId id="274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A22DF2-A547-4F28-BD7B-EE8192B1986E}" type="datetimeFigureOut">
              <a:rPr lang="en-US" smtClean="0"/>
              <a:pPr/>
              <a:t>20-Oct-21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954C13-FABD-44E6-A6CB-E71D8C326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A22DF2-A547-4F28-BD7B-EE8192B1986E}" type="datetimeFigureOut">
              <a:rPr lang="en-US" smtClean="0"/>
              <a:pPr/>
              <a:t>20-Oct-21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954C13-FABD-44E6-A6CB-E71D8C326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A22DF2-A547-4F28-BD7B-EE8192B1986E}" type="datetimeFigureOut">
              <a:rPr lang="en-US" smtClean="0"/>
              <a:pPr/>
              <a:t>20-Oct-21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954C13-FABD-44E6-A6CB-E71D8C326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A22DF2-A547-4F28-BD7B-EE8192B1986E}" type="datetimeFigureOut">
              <a:rPr lang="en-US" smtClean="0"/>
              <a:pPr/>
              <a:t>20-Oct-21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954C13-FABD-44E6-A6CB-E71D8C326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A22DF2-A547-4F28-BD7B-EE8192B1986E}" type="datetimeFigureOut">
              <a:rPr lang="en-US" smtClean="0"/>
              <a:pPr/>
              <a:t>20-Oct-21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954C13-FABD-44E6-A6CB-E71D8C326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A22DF2-A547-4F28-BD7B-EE8192B1986E}" type="datetimeFigureOut">
              <a:rPr lang="en-US" smtClean="0"/>
              <a:pPr/>
              <a:t>20-Oct-21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954C13-FABD-44E6-A6CB-E71D8C326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A22DF2-A547-4F28-BD7B-EE8192B1986E}" type="datetimeFigureOut">
              <a:rPr lang="en-US" smtClean="0"/>
              <a:pPr/>
              <a:t>20-Oct-21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954C13-FABD-44E6-A6CB-E71D8C326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A22DF2-A547-4F28-BD7B-EE8192B1986E}" type="datetimeFigureOut">
              <a:rPr lang="en-US" smtClean="0"/>
              <a:pPr/>
              <a:t>20-Oct-21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954C13-FABD-44E6-A6CB-E71D8C326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A22DF2-A547-4F28-BD7B-EE8192B1986E}" type="datetimeFigureOut">
              <a:rPr lang="en-US" smtClean="0"/>
              <a:pPr/>
              <a:t>20-Oct-21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954C13-FABD-44E6-A6CB-E71D8C326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A22DF2-A547-4F28-BD7B-EE8192B1986E}" type="datetimeFigureOut">
              <a:rPr lang="en-US" smtClean="0"/>
              <a:pPr/>
              <a:t>20-Oct-21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954C13-FABD-44E6-A6CB-E71D8C326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A22DF2-A547-4F28-BD7B-EE8192B1986E}" type="datetimeFigureOut">
              <a:rPr lang="en-US" smtClean="0"/>
              <a:pPr/>
              <a:t>20-Oct-21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954C13-FABD-44E6-A6CB-E71D8C3261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5A22DF2-A547-4F28-BD7B-EE8192B1986E}" type="datetimeFigureOut">
              <a:rPr lang="en-US" smtClean="0"/>
              <a:pPr/>
              <a:t>20-Oct-21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E954C13-FABD-44E6-A6CB-E71D8C326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Cyrl-RS" smtClean="0"/>
              <a:t>ЕЛЕМЕНТИ</a:t>
            </a:r>
            <a:r>
              <a:rPr lang="en-US" smtClean="0"/>
              <a:t> </a:t>
            </a:r>
            <a:r>
              <a:rPr lang="sr-Cyrl-RS" smtClean="0"/>
              <a:t>ФИНАНСИЈСКИХ</a:t>
            </a:r>
            <a:r>
              <a:rPr lang="en-US" smtClean="0"/>
              <a:t> </a:t>
            </a:r>
            <a:r>
              <a:rPr lang="sr-Cyrl-RS" smtClean="0"/>
              <a:t>ИЗВЈЕШТАЈА</a:t>
            </a:r>
            <a:r>
              <a:rPr lang="en-US" smtClean="0"/>
              <a:t> </a:t>
            </a:r>
            <a:r>
              <a:rPr lang="sr-Cyrl-RS" smtClean="0"/>
              <a:t>И</a:t>
            </a:r>
            <a:r>
              <a:rPr lang="en-US" smtClean="0"/>
              <a:t> </a:t>
            </a:r>
            <a:r>
              <a:rPr lang="sr-Cyrl-RS" smtClean="0"/>
              <a:t>МЈЕРЕЊЕ</a:t>
            </a:r>
            <a:r>
              <a:rPr lang="en-US" smtClean="0"/>
              <a:t> </a:t>
            </a:r>
            <a:r>
              <a:rPr lang="sr-Cyrl-RS" smtClean="0"/>
              <a:t>ДОБИТИ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Проф.др Јелена Пољашевић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28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Расходи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Cyrl-RS" dirty="0" smtClean="0"/>
              <a:t>Расходи</a:t>
            </a:r>
            <a:r>
              <a:rPr lang="sr-Latn-RS" dirty="0" smtClean="0"/>
              <a:t> </a:t>
            </a:r>
            <a:r>
              <a:rPr lang="sr-Cyrl-RS" dirty="0" smtClean="0"/>
              <a:t>су</a:t>
            </a:r>
            <a:r>
              <a:rPr lang="sr-Latn-RS" dirty="0" smtClean="0"/>
              <a:t> </a:t>
            </a:r>
            <a:r>
              <a:rPr lang="sr-Cyrl-RS" dirty="0" smtClean="0"/>
              <a:t>смањења</a:t>
            </a:r>
            <a:r>
              <a:rPr lang="sr-Latn-RS" dirty="0" smtClean="0"/>
              <a:t> </a:t>
            </a:r>
            <a:r>
              <a:rPr lang="sr-Cyrl-RS" dirty="0" smtClean="0"/>
              <a:t>економских</a:t>
            </a:r>
            <a:r>
              <a:rPr lang="sr-Latn-RS" dirty="0" smtClean="0"/>
              <a:t> </a:t>
            </a:r>
            <a:r>
              <a:rPr lang="sr-Cyrl-RS" dirty="0" smtClean="0"/>
              <a:t>користи</a:t>
            </a:r>
            <a:r>
              <a:rPr lang="sr-Latn-RS" dirty="0" smtClean="0"/>
              <a:t> </a:t>
            </a:r>
            <a:r>
              <a:rPr lang="sr-Cyrl-RS" dirty="0" smtClean="0"/>
              <a:t>током</a:t>
            </a:r>
            <a:r>
              <a:rPr lang="sr-Latn-RS" dirty="0" smtClean="0"/>
              <a:t> </a:t>
            </a:r>
            <a:r>
              <a:rPr lang="sr-Cyrl-RS" dirty="0" smtClean="0"/>
              <a:t>обрачунског</a:t>
            </a:r>
            <a:r>
              <a:rPr lang="sr-Latn-RS" dirty="0" smtClean="0"/>
              <a:t> </a:t>
            </a:r>
            <a:r>
              <a:rPr lang="sr-Cyrl-RS" dirty="0" smtClean="0"/>
              <a:t>периода</a:t>
            </a:r>
            <a:r>
              <a:rPr lang="sr-Latn-RS" dirty="0" smtClean="0"/>
              <a:t> </a:t>
            </a:r>
            <a:r>
              <a:rPr lang="sr-Cyrl-RS" dirty="0" smtClean="0"/>
              <a:t>у</a:t>
            </a:r>
            <a:r>
              <a:rPr lang="sr-Latn-RS" dirty="0" smtClean="0"/>
              <a:t> </a:t>
            </a:r>
            <a:r>
              <a:rPr lang="sr-Cyrl-RS" dirty="0" smtClean="0"/>
              <a:t>облику</a:t>
            </a:r>
            <a:r>
              <a:rPr lang="sr-Latn-RS" dirty="0" smtClean="0"/>
              <a:t> </a:t>
            </a:r>
            <a:r>
              <a:rPr lang="sr-Cyrl-RS" dirty="0" smtClean="0"/>
              <a:t>одлива</a:t>
            </a:r>
            <a:r>
              <a:rPr lang="sr-Latn-RS" dirty="0" smtClean="0"/>
              <a:t> </a:t>
            </a:r>
            <a:r>
              <a:rPr lang="sr-Cyrl-RS" dirty="0" smtClean="0"/>
              <a:t>или</a:t>
            </a:r>
            <a:r>
              <a:rPr lang="sr-Latn-RS" dirty="0" smtClean="0"/>
              <a:t> </a:t>
            </a:r>
            <a:r>
              <a:rPr lang="sr-Cyrl-RS" dirty="0" smtClean="0"/>
              <a:t>смањења</a:t>
            </a:r>
            <a:r>
              <a:rPr lang="sr-Latn-RS" dirty="0" smtClean="0"/>
              <a:t> </a:t>
            </a:r>
            <a:r>
              <a:rPr lang="sr-Cyrl-RS" dirty="0" smtClean="0"/>
              <a:t>имовине</a:t>
            </a:r>
            <a:r>
              <a:rPr lang="sr-Latn-RS" dirty="0" smtClean="0"/>
              <a:t> </a:t>
            </a:r>
            <a:r>
              <a:rPr lang="sr-Cyrl-RS" dirty="0" smtClean="0"/>
              <a:t>или</a:t>
            </a:r>
            <a:r>
              <a:rPr lang="sr-Latn-RS" dirty="0" smtClean="0"/>
              <a:t> </a:t>
            </a:r>
            <a:r>
              <a:rPr lang="sr-Cyrl-RS" dirty="0" smtClean="0"/>
              <a:t>стварања</a:t>
            </a:r>
            <a:r>
              <a:rPr lang="sr-Latn-RS" dirty="0" smtClean="0"/>
              <a:t> </a:t>
            </a:r>
            <a:r>
              <a:rPr lang="sr-Cyrl-RS" dirty="0" smtClean="0"/>
              <a:t>обвеза</a:t>
            </a:r>
            <a:r>
              <a:rPr lang="sr-Latn-RS" dirty="0" smtClean="0"/>
              <a:t> </a:t>
            </a:r>
            <a:r>
              <a:rPr lang="sr-Cyrl-RS" dirty="0" smtClean="0"/>
              <a:t>који</a:t>
            </a:r>
            <a:r>
              <a:rPr lang="sr-Latn-RS" dirty="0" smtClean="0"/>
              <a:t> </a:t>
            </a:r>
            <a:r>
              <a:rPr lang="sr-Cyrl-RS" dirty="0" smtClean="0"/>
              <a:t>резултирају</a:t>
            </a:r>
            <a:r>
              <a:rPr lang="sr-Latn-RS" dirty="0" smtClean="0"/>
              <a:t>  </a:t>
            </a:r>
            <a:r>
              <a:rPr lang="sr-Cyrl-RS" dirty="0" smtClean="0"/>
              <a:t>смањењем</a:t>
            </a:r>
            <a:r>
              <a:rPr lang="sr-Latn-RS" dirty="0" smtClean="0"/>
              <a:t> </a:t>
            </a:r>
            <a:r>
              <a:rPr lang="sr-Cyrl-RS" dirty="0" smtClean="0"/>
              <a:t>капитала</a:t>
            </a:r>
            <a:r>
              <a:rPr lang="sr-Latn-RS" dirty="0" smtClean="0"/>
              <a:t>, </a:t>
            </a:r>
            <a:r>
              <a:rPr lang="sr-Cyrl-RS" dirty="0" smtClean="0"/>
              <a:t>осим</a:t>
            </a:r>
            <a:r>
              <a:rPr lang="sr-Latn-RS" dirty="0" smtClean="0"/>
              <a:t> </a:t>
            </a:r>
            <a:r>
              <a:rPr lang="sr-Cyrl-RS" dirty="0" smtClean="0"/>
              <a:t>оних</a:t>
            </a:r>
            <a:r>
              <a:rPr lang="sr-Latn-RS" dirty="0" smtClean="0"/>
              <a:t> </a:t>
            </a:r>
            <a:r>
              <a:rPr lang="sr-Cyrl-RS" dirty="0" smtClean="0"/>
              <a:t>које</a:t>
            </a:r>
            <a:r>
              <a:rPr lang="sr-Latn-RS" dirty="0" smtClean="0"/>
              <a:t> </a:t>
            </a:r>
            <a:r>
              <a:rPr lang="sr-Cyrl-RS" dirty="0" smtClean="0"/>
              <a:t>су</a:t>
            </a:r>
            <a:r>
              <a:rPr lang="sr-Latn-RS" dirty="0" smtClean="0"/>
              <a:t> </a:t>
            </a:r>
            <a:r>
              <a:rPr lang="sr-Cyrl-RS" dirty="0" smtClean="0"/>
              <a:t>повезане</a:t>
            </a:r>
            <a:r>
              <a:rPr lang="sr-Latn-RS" dirty="0" smtClean="0"/>
              <a:t> </a:t>
            </a:r>
            <a:r>
              <a:rPr lang="sr-Cyrl-RS" dirty="0" smtClean="0"/>
              <a:t>са</a:t>
            </a:r>
            <a:r>
              <a:rPr lang="sr-Latn-RS" dirty="0" smtClean="0"/>
              <a:t> </a:t>
            </a:r>
            <a:r>
              <a:rPr lang="sr-Cyrl-RS" dirty="0" smtClean="0"/>
              <a:t>расподјелом</a:t>
            </a:r>
            <a:r>
              <a:rPr lang="sr-Latn-RS" dirty="0" smtClean="0"/>
              <a:t> </a:t>
            </a:r>
            <a:r>
              <a:rPr lang="sr-Cyrl-RS" dirty="0" smtClean="0"/>
              <a:t>учесницима</a:t>
            </a:r>
            <a:r>
              <a:rPr lang="sr-Latn-RS" dirty="0" smtClean="0"/>
              <a:t> </a:t>
            </a:r>
            <a:r>
              <a:rPr lang="sr-Cyrl-RS" dirty="0" smtClean="0"/>
              <a:t>у</a:t>
            </a:r>
            <a:r>
              <a:rPr lang="sr-Latn-RS" dirty="0" smtClean="0"/>
              <a:t> </a:t>
            </a:r>
            <a:r>
              <a:rPr lang="sr-Cyrl-RS" dirty="0" smtClean="0"/>
              <a:t>капиталу</a:t>
            </a:r>
            <a:r>
              <a:rPr lang="sr-Latn-RS" dirty="0" smtClean="0"/>
              <a:t>.</a:t>
            </a:r>
            <a:r>
              <a:rPr lang="sr-Cyrl-RS" dirty="0" smtClean="0"/>
              <a:t>Као</a:t>
            </a:r>
            <a:r>
              <a:rPr lang="sr-Latn-RS" dirty="0" smtClean="0"/>
              <a:t> </a:t>
            </a:r>
            <a:r>
              <a:rPr lang="sr-Cyrl-RS" dirty="0" smtClean="0"/>
              <a:t>и</a:t>
            </a:r>
            <a:r>
              <a:rPr lang="sr-Latn-RS" dirty="0" smtClean="0"/>
              <a:t> </a:t>
            </a:r>
            <a:r>
              <a:rPr lang="sr-Cyrl-RS" dirty="0" smtClean="0"/>
              <a:t>код</a:t>
            </a:r>
            <a:r>
              <a:rPr lang="sr-Latn-RS" dirty="0" smtClean="0"/>
              <a:t> </a:t>
            </a:r>
            <a:r>
              <a:rPr lang="sr-Cyrl-RS" dirty="0" smtClean="0"/>
              <a:t>прихода</a:t>
            </a:r>
            <a:r>
              <a:rPr lang="sr-Latn-RS" dirty="0" smtClean="0"/>
              <a:t>, </a:t>
            </a:r>
            <a:r>
              <a:rPr lang="sr-Cyrl-RS" dirty="0" smtClean="0"/>
              <a:t>дефиниција</a:t>
            </a:r>
            <a:r>
              <a:rPr lang="sr-Latn-RS" dirty="0" smtClean="0"/>
              <a:t> </a:t>
            </a:r>
            <a:r>
              <a:rPr lang="sr-Cyrl-RS" dirty="0" smtClean="0"/>
              <a:t>расхода</a:t>
            </a:r>
            <a:r>
              <a:rPr lang="sr-Latn-RS" dirty="0" smtClean="0"/>
              <a:t> </a:t>
            </a:r>
            <a:r>
              <a:rPr lang="sr-Cyrl-RS" dirty="0" smtClean="0"/>
              <a:t>обухвата</a:t>
            </a:r>
            <a:r>
              <a:rPr lang="sr-Latn-RS" dirty="0" smtClean="0"/>
              <a:t> </a:t>
            </a:r>
            <a:r>
              <a:rPr lang="sr-Cyrl-RS" dirty="0" smtClean="0"/>
              <a:t>и</a:t>
            </a:r>
            <a:r>
              <a:rPr lang="sr-Latn-RS" dirty="0" smtClean="0"/>
              <a:t> </a:t>
            </a:r>
            <a:r>
              <a:rPr lang="sr-Cyrl-RS" dirty="0" smtClean="0"/>
              <a:t>губитке</a:t>
            </a:r>
            <a:r>
              <a:rPr lang="sr-Latn-RS" dirty="0" smtClean="0"/>
              <a:t>.</a:t>
            </a:r>
            <a:r>
              <a:rPr lang="en-US" dirty="0" smtClean="0">
                <a:effectLst/>
              </a:rPr>
              <a:t> 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20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mtClean="0"/>
              <a:t>Признавање</a:t>
            </a:r>
            <a:r>
              <a:rPr lang="en-US" smtClean="0"/>
              <a:t> </a:t>
            </a:r>
            <a:r>
              <a:rPr lang="sr-Cyrl-RS" smtClean="0"/>
              <a:t>елемената</a:t>
            </a:r>
            <a:r>
              <a:rPr lang="en-US" smtClean="0"/>
              <a:t> </a:t>
            </a:r>
            <a:r>
              <a:rPr lang="sr-Cyrl-RS" smtClean="0"/>
              <a:t>финансијских</a:t>
            </a:r>
            <a:r>
              <a:rPr lang="en-US" smtClean="0"/>
              <a:t> </a:t>
            </a:r>
            <a:r>
              <a:rPr lang="sr-Cyrl-RS" smtClean="0"/>
              <a:t>извјештаја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r>
              <a:rPr lang="sr-Cyrl-RS" dirty="0" smtClean="0"/>
              <a:t>Евидентирање</a:t>
            </a:r>
            <a:r>
              <a:rPr lang="vi-VN" dirty="0" smtClean="0"/>
              <a:t> </a:t>
            </a:r>
            <a:r>
              <a:rPr lang="sr-Cyrl-RS" dirty="0" smtClean="0"/>
              <a:t>пословних</a:t>
            </a:r>
            <a:r>
              <a:rPr lang="vi-VN" dirty="0" smtClean="0"/>
              <a:t> </a:t>
            </a:r>
            <a:r>
              <a:rPr lang="sr-Cyrl-RS" dirty="0" smtClean="0"/>
              <a:t>догађаја</a:t>
            </a:r>
            <a:r>
              <a:rPr lang="vi-VN" dirty="0" smtClean="0"/>
              <a:t> </a:t>
            </a:r>
            <a:r>
              <a:rPr lang="sr-Cyrl-RS" dirty="0" smtClean="0"/>
              <a:t>у</a:t>
            </a:r>
            <a:r>
              <a:rPr lang="vi-VN" dirty="0" smtClean="0"/>
              <a:t> </a:t>
            </a:r>
            <a:r>
              <a:rPr lang="sr-Cyrl-RS" dirty="0" smtClean="0"/>
              <a:t>предузећу</a:t>
            </a:r>
            <a:r>
              <a:rPr lang="vi-VN" dirty="0" smtClean="0"/>
              <a:t> </a:t>
            </a:r>
            <a:r>
              <a:rPr lang="sr-Cyrl-RS" dirty="0" smtClean="0"/>
              <a:t>подразумијева</a:t>
            </a:r>
            <a:r>
              <a:rPr lang="vi-VN" dirty="0" smtClean="0"/>
              <a:t> </a:t>
            </a:r>
            <a:r>
              <a:rPr lang="sr-Cyrl-RS" dirty="0" smtClean="0"/>
              <a:t>одговор</a:t>
            </a:r>
            <a:r>
              <a:rPr lang="vi-VN" dirty="0" smtClean="0"/>
              <a:t> </a:t>
            </a:r>
            <a:r>
              <a:rPr lang="sr-Cyrl-RS" dirty="0" smtClean="0"/>
              <a:t>на</a:t>
            </a:r>
            <a:r>
              <a:rPr lang="vi-VN" dirty="0" smtClean="0"/>
              <a:t> </a:t>
            </a:r>
            <a:r>
              <a:rPr lang="sr-Cyrl-RS" dirty="0" smtClean="0"/>
              <a:t>два</a:t>
            </a:r>
            <a:r>
              <a:rPr lang="vi-VN" dirty="0" smtClean="0"/>
              <a:t> </a:t>
            </a:r>
            <a:r>
              <a:rPr lang="sr-Cyrl-RS" dirty="0" smtClean="0"/>
              <a:t>питања</a:t>
            </a:r>
            <a:r>
              <a:rPr lang="vi-VN" dirty="0" smtClean="0"/>
              <a:t>: </a:t>
            </a:r>
            <a:endParaRPr lang="en-US" dirty="0" smtClean="0"/>
          </a:p>
          <a:p>
            <a:pPr lvl="1"/>
            <a:r>
              <a:rPr lang="sr-Cyrl-RS" dirty="0" smtClean="0"/>
              <a:t>када</a:t>
            </a:r>
            <a:r>
              <a:rPr lang="vi-VN" dirty="0" smtClean="0"/>
              <a:t> </a:t>
            </a:r>
            <a:r>
              <a:rPr lang="sr-Cyrl-RS" dirty="0" smtClean="0"/>
              <a:t>пословни</a:t>
            </a:r>
            <a:r>
              <a:rPr lang="vi-VN" dirty="0" smtClean="0"/>
              <a:t> </a:t>
            </a:r>
            <a:r>
              <a:rPr lang="sr-Cyrl-RS" dirty="0" smtClean="0"/>
              <a:t>догађај</a:t>
            </a:r>
            <a:r>
              <a:rPr lang="vi-VN" dirty="0" smtClean="0"/>
              <a:t> </a:t>
            </a:r>
            <a:r>
              <a:rPr lang="sr-Cyrl-RS" dirty="0" smtClean="0"/>
              <a:t>теба</a:t>
            </a:r>
            <a:r>
              <a:rPr lang="vi-VN" dirty="0" smtClean="0"/>
              <a:t> </a:t>
            </a:r>
            <a:r>
              <a:rPr lang="sr-Cyrl-RS" dirty="0" smtClean="0"/>
              <a:t>признати</a:t>
            </a:r>
            <a:r>
              <a:rPr lang="vi-VN" dirty="0" smtClean="0"/>
              <a:t> </a:t>
            </a:r>
            <a:r>
              <a:rPr lang="sr-Cyrl-RS" dirty="0" smtClean="0"/>
              <a:t>у</a:t>
            </a:r>
            <a:r>
              <a:rPr lang="vi-VN" dirty="0" smtClean="0"/>
              <a:t> </a:t>
            </a:r>
            <a:r>
              <a:rPr lang="sr-Cyrl-RS" dirty="0" smtClean="0"/>
              <a:t>пословним</a:t>
            </a:r>
            <a:r>
              <a:rPr lang="vi-VN" dirty="0" smtClean="0"/>
              <a:t> </a:t>
            </a:r>
            <a:r>
              <a:rPr lang="sr-Cyrl-RS" dirty="0" smtClean="0"/>
              <a:t>књигама</a:t>
            </a:r>
            <a:r>
              <a:rPr lang="vi-VN" dirty="0" smtClean="0"/>
              <a:t>, </a:t>
            </a:r>
            <a:r>
              <a:rPr lang="sr-Cyrl-RS" dirty="0" smtClean="0"/>
              <a:t>и</a:t>
            </a:r>
            <a:r>
              <a:rPr lang="vi-VN" dirty="0" smtClean="0"/>
              <a:t> </a:t>
            </a:r>
            <a:endParaRPr lang="en-US" dirty="0" smtClean="0"/>
          </a:p>
          <a:p>
            <a:pPr lvl="1"/>
            <a:r>
              <a:rPr lang="sr-Cyrl-RS" dirty="0" smtClean="0"/>
              <a:t>како</a:t>
            </a:r>
            <a:r>
              <a:rPr lang="vi-VN" dirty="0" smtClean="0"/>
              <a:t> </a:t>
            </a:r>
            <a:r>
              <a:rPr lang="sr-Cyrl-RS" dirty="0" smtClean="0"/>
              <a:t>ефекти</a:t>
            </a:r>
            <a:r>
              <a:rPr lang="vi-VN" dirty="0" smtClean="0"/>
              <a:t> </a:t>
            </a:r>
            <a:r>
              <a:rPr lang="sr-Cyrl-RS" dirty="0" smtClean="0"/>
              <a:t>ових</a:t>
            </a:r>
            <a:r>
              <a:rPr lang="vi-VN" dirty="0" smtClean="0"/>
              <a:t> </a:t>
            </a:r>
            <a:r>
              <a:rPr lang="sr-Cyrl-RS" dirty="0" smtClean="0"/>
              <a:t>догађаја</a:t>
            </a:r>
            <a:r>
              <a:rPr lang="vi-VN" dirty="0" smtClean="0"/>
              <a:t> </a:t>
            </a:r>
            <a:r>
              <a:rPr lang="sr-Cyrl-RS" dirty="0" smtClean="0"/>
              <a:t>требају</a:t>
            </a:r>
            <a:r>
              <a:rPr lang="vi-VN" dirty="0" smtClean="0"/>
              <a:t> </a:t>
            </a:r>
            <a:r>
              <a:rPr lang="sr-Cyrl-RS" dirty="0" smtClean="0"/>
              <a:t>бити</a:t>
            </a:r>
            <a:r>
              <a:rPr lang="vi-VN" dirty="0" smtClean="0"/>
              <a:t> </a:t>
            </a:r>
            <a:r>
              <a:rPr lang="sr-Cyrl-RS" dirty="0" smtClean="0"/>
              <a:t>вредновани</a:t>
            </a:r>
            <a:r>
              <a:rPr lang="vi-VN" dirty="0" smtClean="0"/>
              <a:t>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16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Према</a:t>
            </a:r>
            <a:r>
              <a:rPr lang="en-US" dirty="0" smtClean="0"/>
              <a:t> </a:t>
            </a:r>
            <a:r>
              <a:rPr lang="sr-Cyrl-RS" dirty="0" smtClean="0"/>
              <a:t>концпетуалном</a:t>
            </a:r>
            <a:r>
              <a:rPr lang="en-US" dirty="0" smtClean="0"/>
              <a:t> </a:t>
            </a:r>
            <a:r>
              <a:rPr lang="sr-Cyrl-RS" smtClean="0"/>
              <a:t>оквиру</a:t>
            </a:r>
            <a:r>
              <a:rPr lang="en-US" smtClean="0"/>
              <a:t> </a:t>
            </a:r>
            <a:r>
              <a:rPr lang="sr-Cyrl-RS" smtClean="0"/>
              <a:t>ИАСБ</a:t>
            </a:r>
            <a:r>
              <a:rPr lang="en-US" smtClean="0"/>
              <a:t>-</a:t>
            </a:r>
            <a:r>
              <a:rPr lang="sr-Cyrl-RS" smtClean="0"/>
              <a:t>а</a:t>
            </a:r>
            <a:r>
              <a:rPr lang="en-US" smtClean="0"/>
              <a:t>  </a:t>
            </a:r>
            <a:r>
              <a:rPr lang="sr-Cyrl-RS" smtClean="0"/>
              <a:t>ставку</a:t>
            </a:r>
            <a:r>
              <a:rPr lang="en-US" smtClean="0"/>
              <a:t> </a:t>
            </a:r>
            <a:r>
              <a:rPr lang="sr-Cyrl-RS" smtClean="0"/>
              <a:t>која</a:t>
            </a:r>
            <a:r>
              <a:rPr lang="en-US" smtClean="0"/>
              <a:t> </a:t>
            </a:r>
            <a:r>
              <a:rPr lang="sr-Cyrl-RS" smtClean="0"/>
              <a:t>задовољава</a:t>
            </a:r>
            <a:r>
              <a:rPr lang="en-US" smtClean="0"/>
              <a:t> </a:t>
            </a:r>
            <a:r>
              <a:rPr lang="sr-Cyrl-RS" smtClean="0"/>
              <a:t>дефиницију</a:t>
            </a:r>
            <a:r>
              <a:rPr lang="en-US" smtClean="0"/>
              <a:t> </a:t>
            </a:r>
            <a:r>
              <a:rPr lang="sr-Cyrl-RS" smtClean="0"/>
              <a:t>неког</a:t>
            </a:r>
            <a:r>
              <a:rPr lang="en-US" smtClean="0"/>
              <a:t> </a:t>
            </a:r>
            <a:r>
              <a:rPr lang="sr-Cyrl-RS" smtClean="0"/>
              <a:t>од</a:t>
            </a:r>
            <a:r>
              <a:rPr lang="en-US" smtClean="0"/>
              <a:t> </a:t>
            </a:r>
            <a:r>
              <a:rPr lang="sr-Cyrl-RS" smtClean="0"/>
              <a:t>елемената</a:t>
            </a:r>
            <a:r>
              <a:rPr lang="en-US" smtClean="0"/>
              <a:t> </a:t>
            </a:r>
            <a:r>
              <a:rPr lang="sr-Cyrl-RS" smtClean="0"/>
              <a:t>треба</a:t>
            </a:r>
            <a:r>
              <a:rPr lang="en-US" smtClean="0"/>
              <a:t> </a:t>
            </a:r>
            <a:r>
              <a:rPr lang="sr-Cyrl-RS" smtClean="0"/>
              <a:t>признати</a:t>
            </a:r>
            <a:r>
              <a:rPr lang="en-US" smtClean="0"/>
              <a:t> </a:t>
            </a:r>
            <a:r>
              <a:rPr lang="sr-Cyrl-RS" smtClean="0"/>
              <a:t>ако</a:t>
            </a:r>
            <a:r>
              <a:rPr lang="en-US" smtClean="0"/>
              <a:t> </a:t>
            </a:r>
            <a:r>
              <a:rPr lang="en-US" dirty="0"/>
              <a:t>:</a:t>
            </a:r>
          </a:p>
          <a:p>
            <a:r>
              <a:rPr lang="en-US" smtClean="0"/>
              <a:t>(</a:t>
            </a:r>
            <a:r>
              <a:rPr lang="sr-Cyrl-RS" smtClean="0"/>
              <a:t>а</a:t>
            </a:r>
            <a:r>
              <a:rPr lang="en-US" smtClean="0"/>
              <a:t>) </a:t>
            </a:r>
            <a:r>
              <a:rPr lang="sr-Cyrl-RS" smtClean="0"/>
              <a:t>је</a:t>
            </a:r>
            <a:r>
              <a:rPr lang="en-US" smtClean="0"/>
              <a:t> </a:t>
            </a:r>
            <a:r>
              <a:rPr lang="sr-Cyrl-RS" smtClean="0"/>
              <a:t>вјеројатно</a:t>
            </a:r>
            <a:r>
              <a:rPr lang="en-US" smtClean="0"/>
              <a:t> </a:t>
            </a:r>
            <a:r>
              <a:rPr lang="sr-Cyrl-RS" smtClean="0"/>
              <a:t>да</a:t>
            </a:r>
            <a:r>
              <a:rPr lang="en-US" smtClean="0"/>
              <a:t> </a:t>
            </a:r>
            <a:r>
              <a:rPr lang="sr-Cyrl-RS" smtClean="0"/>
              <a:t>ће</a:t>
            </a:r>
            <a:r>
              <a:rPr lang="en-US" smtClean="0"/>
              <a:t> </a:t>
            </a:r>
            <a:r>
              <a:rPr lang="sr-Cyrl-RS" smtClean="0"/>
              <a:t>било</a:t>
            </a:r>
            <a:r>
              <a:rPr lang="en-US" smtClean="0"/>
              <a:t> </a:t>
            </a:r>
            <a:r>
              <a:rPr lang="sr-Cyrl-RS" smtClean="0"/>
              <a:t>која</a:t>
            </a:r>
            <a:r>
              <a:rPr lang="en-US" smtClean="0"/>
              <a:t> </a:t>
            </a:r>
            <a:r>
              <a:rPr lang="sr-Cyrl-RS" smtClean="0"/>
              <a:t>будућа</a:t>
            </a:r>
            <a:r>
              <a:rPr lang="en-US" smtClean="0"/>
              <a:t> </a:t>
            </a:r>
            <a:r>
              <a:rPr lang="sr-Cyrl-RS" smtClean="0"/>
              <a:t>корист</a:t>
            </a:r>
            <a:r>
              <a:rPr lang="en-US" smtClean="0"/>
              <a:t> </a:t>
            </a:r>
            <a:r>
              <a:rPr lang="sr-Cyrl-RS" smtClean="0"/>
              <a:t>везана</a:t>
            </a:r>
            <a:r>
              <a:rPr lang="en-US" smtClean="0"/>
              <a:t> </a:t>
            </a:r>
            <a:r>
              <a:rPr lang="sr-Cyrl-RS" smtClean="0"/>
              <a:t>за</a:t>
            </a:r>
            <a:r>
              <a:rPr lang="en-US" smtClean="0"/>
              <a:t> </a:t>
            </a:r>
            <a:r>
              <a:rPr lang="sr-Cyrl-RS" smtClean="0"/>
              <a:t>ту</a:t>
            </a:r>
            <a:r>
              <a:rPr lang="en-US" smtClean="0"/>
              <a:t> </a:t>
            </a:r>
            <a:r>
              <a:rPr lang="sr-Cyrl-RS" smtClean="0"/>
              <a:t>ставку</a:t>
            </a:r>
            <a:r>
              <a:rPr lang="en-US" smtClean="0"/>
              <a:t> </a:t>
            </a:r>
            <a:r>
              <a:rPr lang="sr-Cyrl-RS" smtClean="0"/>
              <a:t>притицати</a:t>
            </a:r>
            <a:r>
              <a:rPr lang="en-US" smtClean="0"/>
              <a:t> </a:t>
            </a:r>
            <a:r>
              <a:rPr lang="sr-Cyrl-RS" smtClean="0"/>
              <a:t>у</a:t>
            </a:r>
            <a:r>
              <a:rPr lang="en-US" smtClean="0"/>
              <a:t> </a:t>
            </a:r>
            <a:r>
              <a:rPr lang="sr-Cyrl-RS" smtClean="0"/>
              <a:t>или</a:t>
            </a:r>
            <a:r>
              <a:rPr lang="en-US" smtClean="0"/>
              <a:t> </a:t>
            </a:r>
            <a:r>
              <a:rPr lang="sr-Cyrl-RS" smtClean="0"/>
              <a:t>отицати</a:t>
            </a:r>
            <a:r>
              <a:rPr lang="en-US" smtClean="0"/>
              <a:t> </a:t>
            </a:r>
            <a:r>
              <a:rPr lang="sr-Cyrl-RS" smtClean="0"/>
              <a:t>из</a:t>
            </a:r>
            <a:r>
              <a:rPr lang="en-US" smtClean="0"/>
              <a:t> </a:t>
            </a:r>
            <a:r>
              <a:rPr lang="sr-Cyrl-RS" smtClean="0"/>
              <a:t>субјекта</a:t>
            </a:r>
            <a:r>
              <a:rPr lang="en-US" smtClean="0"/>
              <a:t>; </a:t>
            </a:r>
            <a:r>
              <a:rPr lang="sr-Cyrl-RS" dirty="0" smtClean="0"/>
              <a:t>и</a:t>
            </a:r>
            <a:endParaRPr lang="en-US" dirty="0"/>
          </a:p>
          <a:p>
            <a:r>
              <a:rPr lang="en-US" smtClean="0"/>
              <a:t>(</a:t>
            </a:r>
            <a:r>
              <a:rPr lang="sr-Cyrl-RS" smtClean="0"/>
              <a:t>б</a:t>
            </a:r>
            <a:r>
              <a:rPr lang="en-US" smtClean="0"/>
              <a:t>) </a:t>
            </a:r>
            <a:r>
              <a:rPr lang="sr-Cyrl-RS" smtClean="0"/>
              <a:t>ставка</a:t>
            </a:r>
            <a:r>
              <a:rPr lang="en-US" smtClean="0"/>
              <a:t> </a:t>
            </a:r>
            <a:r>
              <a:rPr lang="sr-Cyrl-RS" smtClean="0"/>
              <a:t>има</a:t>
            </a:r>
            <a:r>
              <a:rPr lang="en-US" smtClean="0"/>
              <a:t> </a:t>
            </a:r>
            <a:r>
              <a:rPr lang="sr-Cyrl-RS" smtClean="0"/>
              <a:t>цијену</a:t>
            </a:r>
            <a:r>
              <a:rPr lang="en-US" smtClean="0"/>
              <a:t> </a:t>
            </a:r>
            <a:r>
              <a:rPr lang="sr-Cyrl-RS" smtClean="0"/>
              <a:t>или</a:t>
            </a:r>
            <a:r>
              <a:rPr lang="en-US" smtClean="0"/>
              <a:t> </a:t>
            </a:r>
            <a:r>
              <a:rPr lang="sr-Cyrl-RS" smtClean="0"/>
              <a:t>вриједност</a:t>
            </a:r>
            <a:r>
              <a:rPr lang="en-US" smtClean="0"/>
              <a:t> </a:t>
            </a:r>
            <a:r>
              <a:rPr lang="sr-Cyrl-RS" smtClean="0"/>
              <a:t>која</a:t>
            </a:r>
            <a:r>
              <a:rPr lang="en-US" smtClean="0"/>
              <a:t> </a:t>
            </a:r>
            <a:r>
              <a:rPr lang="sr-Cyrl-RS" smtClean="0"/>
              <a:t>се</a:t>
            </a:r>
            <a:r>
              <a:rPr lang="en-US" smtClean="0"/>
              <a:t> </a:t>
            </a:r>
            <a:r>
              <a:rPr lang="sr-Cyrl-RS" smtClean="0"/>
              <a:t>може</a:t>
            </a:r>
            <a:r>
              <a:rPr lang="en-US" smtClean="0"/>
              <a:t> </a:t>
            </a:r>
            <a:r>
              <a:rPr lang="sr-Cyrl-RS" smtClean="0"/>
              <a:t>поуздано</a:t>
            </a:r>
            <a:r>
              <a:rPr lang="en-US" smtClean="0"/>
              <a:t> </a:t>
            </a:r>
            <a:r>
              <a:rPr lang="sr-Cyrl-RS" smtClean="0"/>
              <a:t>измјерити</a:t>
            </a:r>
            <a:r>
              <a:rPr lang="en-US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79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rmAutofit fontScale="90000"/>
          </a:bodyPr>
          <a:lstStyle/>
          <a:p>
            <a:r>
              <a:rPr lang="sr-Cyrl-RS" smtClean="0"/>
              <a:t>Признавање</a:t>
            </a:r>
            <a:r>
              <a:rPr lang="en-US" smtClean="0"/>
              <a:t> </a:t>
            </a:r>
            <a:r>
              <a:rPr lang="sr-Cyrl-RS" smtClean="0"/>
              <a:t>имовине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smtClean="0"/>
              <a:t>Имовина</a:t>
            </a:r>
            <a:r>
              <a:rPr lang="en-US" smtClean="0"/>
              <a:t> </a:t>
            </a:r>
            <a:r>
              <a:rPr lang="sr-Cyrl-RS" smtClean="0"/>
              <a:t>се</a:t>
            </a:r>
            <a:r>
              <a:rPr lang="en-US" smtClean="0"/>
              <a:t> </a:t>
            </a:r>
            <a:r>
              <a:rPr lang="sr-Cyrl-RS" smtClean="0"/>
              <a:t>признаје</a:t>
            </a:r>
            <a:r>
              <a:rPr lang="en-US" smtClean="0"/>
              <a:t> </a:t>
            </a:r>
            <a:r>
              <a:rPr lang="sr-Cyrl-RS" smtClean="0"/>
              <a:t>у</a:t>
            </a:r>
            <a:r>
              <a:rPr lang="en-US" smtClean="0"/>
              <a:t> </a:t>
            </a:r>
            <a:r>
              <a:rPr lang="sr-Cyrl-RS" smtClean="0"/>
              <a:t>билансу</a:t>
            </a:r>
            <a:r>
              <a:rPr lang="en-US" smtClean="0"/>
              <a:t> </a:t>
            </a:r>
            <a:r>
              <a:rPr lang="sr-Cyrl-RS" smtClean="0"/>
              <a:t>стања</a:t>
            </a:r>
            <a:r>
              <a:rPr lang="en-US" smtClean="0"/>
              <a:t> </a:t>
            </a:r>
            <a:r>
              <a:rPr lang="sr-Cyrl-RS" smtClean="0"/>
              <a:t>када</a:t>
            </a:r>
            <a:r>
              <a:rPr lang="en-US" smtClean="0"/>
              <a:t> </a:t>
            </a:r>
            <a:r>
              <a:rPr lang="sr-Cyrl-RS" smtClean="0"/>
              <a:t>је</a:t>
            </a:r>
            <a:r>
              <a:rPr lang="en-US" smtClean="0"/>
              <a:t> </a:t>
            </a:r>
            <a:r>
              <a:rPr lang="sr-Cyrl-RS" smtClean="0"/>
              <a:t>вјеројатно</a:t>
            </a:r>
            <a:r>
              <a:rPr lang="en-US" smtClean="0"/>
              <a:t> </a:t>
            </a:r>
            <a:r>
              <a:rPr lang="sr-Cyrl-RS" smtClean="0"/>
              <a:t>да</a:t>
            </a:r>
            <a:r>
              <a:rPr lang="en-US" smtClean="0"/>
              <a:t> </a:t>
            </a:r>
            <a:r>
              <a:rPr lang="sr-Cyrl-RS" smtClean="0"/>
              <a:t>ће</a:t>
            </a:r>
            <a:r>
              <a:rPr lang="en-US" smtClean="0"/>
              <a:t> </a:t>
            </a:r>
            <a:r>
              <a:rPr lang="sr-Cyrl-RS" smtClean="0"/>
              <a:t>будуће</a:t>
            </a:r>
            <a:r>
              <a:rPr lang="en-US" smtClean="0"/>
              <a:t> </a:t>
            </a:r>
            <a:r>
              <a:rPr lang="sr-Cyrl-RS" smtClean="0"/>
              <a:t>економске</a:t>
            </a:r>
            <a:r>
              <a:rPr lang="en-US" smtClean="0"/>
              <a:t> </a:t>
            </a:r>
            <a:r>
              <a:rPr lang="sr-Cyrl-RS" smtClean="0"/>
              <a:t>користи</a:t>
            </a:r>
            <a:r>
              <a:rPr lang="en-US" smtClean="0"/>
              <a:t> </a:t>
            </a:r>
            <a:r>
              <a:rPr lang="sr-Cyrl-RS" smtClean="0"/>
              <a:t>притицати</a:t>
            </a:r>
            <a:r>
              <a:rPr lang="en-US" smtClean="0"/>
              <a:t> </a:t>
            </a:r>
            <a:r>
              <a:rPr lang="sr-Cyrl-RS" smtClean="0"/>
              <a:t>у</a:t>
            </a:r>
            <a:r>
              <a:rPr lang="en-US" smtClean="0"/>
              <a:t> </a:t>
            </a:r>
            <a:r>
              <a:rPr lang="sr-Cyrl-RS" smtClean="0"/>
              <a:t>субјект</a:t>
            </a:r>
            <a:r>
              <a:rPr lang="en-US" smtClean="0"/>
              <a:t> </a:t>
            </a:r>
            <a:r>
              <a:rPr lang="sr-Cyrl-RS" smtClean="0"/>
              <a:t>и</a:t>
            </a:r>
            <a:r>
              <a:rPr lang="en-US" smtClean="0"/>
              <a:t> </a:t>
            </a:r>
            <a:r>
              <a:rPr lang="sr-Cyrl-RS" smtClean="0"/>
              <a:t>када</a:t>
            </a:r>
            <a:r>
              <a:rPr lang="en-US" smtClean="0"/>
              <a:t> </a:t>
            </a:r>
            <a:r>
              <a:rPr lang="sr-Cyrl-RS" smtClean="0"/>
              <a:t>имовина</a:t>
            </a:r>
            <a:r>
              <a:rPr lang="en-US" smtClean="0"/>
              <a:t> </a:t>
            </a:r>
            <a:r>
              <a:rPr lang="sr-Cyrl-RS" smtClean="0"/>
              <a:t>има</a:t>
            </a:r>
            <a:r>
              <a:rPr lang="en-US" smtClean="0"/>
              <a:t> </a:t>
            </a:r>
            <a:r>
              <a:rPr lang="sr-Cyrl-RS" smtClean="0"/>
              <a:t>цијену</a:t>
            </a:r>
            <a:r>
              <a:rPr lang="en-US" smtClean="0"/>
              <a:t> </a:t>
            </a:r>
            <a:r>
              <a:rPr lang="sr-Cyrl-RS" smtClean="0"/>
              <a:t>или</a:t>
            </a:r>
            <a:r>
              <a:rPr lang="en-US" smtClean="0"/>
              <a:t> </a:t>
            </a:r>
            <a:r>
              <a:rPr lang="sr-Cyrl-RS" smtClean="0"/>
              <a:t>вриједност</a:t>
            </a:r>
            <a:r>
              <a:rPr lang="en-US" smtClean="0"/>
              <a:t> </a:t>
            </a:r>
            <a:r>
              <a:rPr lang="sr-Cyrl-RS" smtClean="0"/>
              <a:t>које</a:t>
            </a:r>
            <a:r>
              <a:rPr lang="en-US" smtClean="0"/>
              <a:t> </a:t>
            </a:r>
            <a:r>
              <a:rPr lang="sr-Cyrl-RS" smtClean="0"/>
              <a:t>се</a:t>
            </a:r>
            <a:r>
              <a:rPr lang="en-US" smtClean="0"/>
              <a:t> </a:t>
            </a:r>
            <a:r>
              <a:rPr lang="sr-Cyrl-RS" smtClean="0"/>
              <a:t>може</a:t>
            </a:r>
            <a:r>
              <a:rPr lang="en-US" smtClean="0"/>
              <a:t> </a:t>
            </a:r>
            <a:r>
              <a:rPr lang="sr-Cyrl-RS" smtClean="0"/>
              <a:t>поуздано</a:t>
            </a:r>
            <a:r>
              <a:rPr lang="en-US" smtClean="0"/>
              <a:t> </a:t>
            </a:r>
            <a:r>
              <a:rPr lang="sr-Cyrl-RS" smtClean="0"/>
              <a:t>измјерити</a:t>
            </a:r>
            <a:r>
              <a:rPr lang="en-US" smtClean="0"/>
              <a:t>.</a:t>
            </a:r>
            <a:r>
              <a:rPr lang="sr-Cyrl-RS" smtClean="0"/>
              <a:t>Уколико</a:t>
            </a:r>
            <a:r>
              <a:rPr lang="en-US" smtClean="0"/>
              <a:t> </a:t>
            </a:r>
            <a:r>
              <a:rPr lang="sr-Cyrl-RS" smtClean="0"/>
              <a:t>настане</a:t>
            </a:r>
            <a:r>
              <a:rPr lang="en-US" smtClean="0"/>
              <a:t> </a:t>
            </a:r>
            <a:r>
              <a:rPr lang="sr-Cyrl-RS" smtClean="0"/>
              <a:t>издатак</a:t>
            </a:r>
            <a:r>
              <a:rPr lang="en-US" smtClean="0"/>
              <a:t> </a:t>
            </a:r>
            <a:r>
              <a:rPr lang="sr-Cyrl-RS" smtClean="0"/>
              <a:t>за</a:t>
            </a:r>
            <a:r>
              <a:rPr lang="en-US" smtClean="0"/>
              <a:t> </a:t>
            </a:r>
            <a:r>
              <a:rPr lang="sr-Cyrl-RS" smtClean="0"/>
              <a:t>који</a:t>
            </a:r>
            <a:r>
              <a:rPr lang="en-US" smtClean="0"/>
              <a:t> </a:t>
            </a:r>
            <a:r>
              <a:rPr lang="sr-Cyrl-RS" smtClean="0"/>
              <a:t>није</a:t>
            </a:r>
            <a:r>
              <a:rPr lang="en-US" smtClean="0"/>
              <a:t> </a:t>
            </a:r>
            <a:r>
              <a:rPr lang="sr-Cyrl-RS" smtClean="0"/>
              <a:t>вјеројатно</a:t>
            </a:r>
            <a:r>
              <a:rPr lang="en-US" smtClean="0"/>
              <a:t> </a:t>
            </a:r>
            <a:r>
              <a:rPr lang="sr-Cyrl-RS" smtClean="0"/>
              <a:t>да</a:t>
            </a:r>
            <a:r>
              <a:rPr lang="en-US" smtClean="0"/>
              <a:t> </a:t>
            </a:r>
            <a:r>
              <a:rPr lang="sr-Cyrl-RS" smtClean="0"/>
              <a:t>ће</a:t>
            </a:r>
            <a:r>
              <a:rPr lang="en-US" smtClean="0"/>
              <a:t> </a:t>
            </a:r>
            <a:r>
              <a:rPr lang="sr-Cyrl-RS" smtClean="0"/>
              <a:t>након</a:t>
            </a:r>
            <a:r>
              <a:rPr lang="en-US" smtClean="0"/>
              <a:t> </a:t>
            </a:r>
            <a:r>
              <a:rPr lang="sr-Cyrl-RS" smtClean="0"/>
              <a:t>текућег</a:t>
            </a:r>
            <a:r>
              <a:rPr lang="en-US" smtClean="0"/>
              <a:t> </a:t>
            </a:r>
            <a:r>
              <a:rPr lang="sr-Cyrl-RS" smtClean="0"/>
              <a:t>обрачунског</a:t>
            </a:r>
            <a:r>
              <a:rPr lang="en-US" smtClean="0"/>
              <a:t> </a:t>
            </a:r>
            <a:r>
              <a:rPr lang="sr-Cyrl-RS" smtClean="0"/>
              <a:t>раздобља</a:t>
            </a:r>
            <a:r>
              <a:rPr lang="en-US" smtClean="0"/>
              <a:t> </a:t>
            </a:r>
            <a:r>
              <a:rPr lang="sr-Cyrl-RS" smtClean="0"/>
              <a:t>довести</a:t>
            </a:r>
            <a:r>
              <a:rPr lang="en-US" smtClean="0"/>
              <a:t> </a:t>
            </a:r>
            <a:r>
              <a:rPr lang="sr-Cyrl-RS" smtClean="0"/>
              <a:t>до</a:t>
            </a:r>
            <a:r>
              <a:rPr lang="en-US" smtClean="0"/>
              <a:t> </a:t>
            </a:r>
            <a:r>
              <a:rPr lang="sr-Cyrl-RS" smtClean="0"/>
              <a:t>прилива</a:t>
            </a:r>
            <a:r>
              <a:rPr lang="en-US" smtClean="0"/>
              <a:t> </a:t>
            </a:r>
            <a:r>
              <a:rPr lang="sr-Cyrl-RS" smtClean="0"/>
              <a:t>економских</a:t>
            </a:r>
            <a:r>
              <a:rPr lang="en-US" smtClean="0"/>
              <a:t> </a:t>
            </a:r>
            <a:r>
              <a:rPr lang="sr-Cyrl-RS" smtClean="0"/>
              <a:t>користи</a:t>
            </a:r>
            <a:r>
              <a:rPr lang="en-US" smtClean="0"/>
              <a:t> </a:t>
            </a:r>
            <a:r>
              <a:rPr lang="sr-Cyrl-RS" smtClean="0"/>
              <a:t>у</a:t>
            </a:r>
            <a:r>
              <a:rPr lang="en-US" smtClean="0"/>
              <a:t> </a:t>
            </a:r>
            <a:r>
              <a:rPr lang="sr-Cyrl-RS" smtClean="0"/>
              <a:t>субјецт</a:t>
            </a:r>
            <a:r>
              <a:rPr lang="en-US" smtClean="0"/>
              <a:t>, </a:t>
            </a:r>
            <a:r>
              <a:rPr lang="sr-Cyrl-RS" smtClean="0"/>
              <a:t>долази</a:t>
            </a:r>
            <a:r>
              <a:rPr lang="en-US" smtClean="0"/>
              <a:t> </a:t>
            </a:r>
            <a:r>
              <a:rPr lang="sr-Cyrl-RS" smtClean="0"/>
              <a:t>до</a:t>
            </a:r>
            <a:r>
              <a:rPr lang="en-US" smtClean="0"/>
              <a:t> </a:t>
            </a:r>
            <a:r>
              <a:rPr lang="sr-Cyrl-RS" smtClean="0"/>
              <a:t>признавања</a:t>
            </a:r>
            <a:r>
              <a:rPr lang="en-US" smtClean="0"/>
              <a:t> </a:t>
            </a:r>
            <a:r>
              <a:rPr lang="sr-Cyrl-RS" smtClean="0"/>
              <a:t>расхода</a:t>
            </a:r>
            <a:r>
              <a:rPr lang="en-US" smtClean="0"/>
              <a:t> </a:t>
            </a:r>
            <a:r>
              <a:rPr lang="sr-Cyrl-RS" smtClean="0"/>
              <a:t>умјесто</a:t>
            </a:r>
            <a:r>
              <a:rPr lang="en-US" smtClean="0"/>
              <a:t> </a:t>
            </a:r>
            <a:r>
              <a:rPr lang="sr-Cyrl-RS" smtClean="0"/>
              <a:t>средстава</a:t>
            </a:r>
            <a:r>
              <a:rPr lang="en-US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2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rmAutofit fontScale="90000"/>
          </a:bodyPr>
          <a:lstStyle/>
          <a:p>
            <a:r>
              <a:rPr lang="sr-Cyrl-RS" smtClean="0"/>
              <a:t>Признавање</a:t>
            </a:r>
            <a:r>
              <a:rPr lang="en-US" smtClean="0"/>
              <a:t> </a:t>
            </a:r>
            <a:r>
              <a:rPr lang="sr-Cyrl-RS" smtClean="0"/>
              <a:t>обавеза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smtClean="0"/>
              <a:t>Обавеза</a:t>
            </a:r>
            <a:r>
              <a:rPr lang="en-US" smtClean="0"/>
              <a:t> </a:t>
            </a:r>
            <a:r>
              <a:rPr lang="sr-Cyrl-RS" smtClean="0"/>
              <a:t>се</a:t>
            </a:r>
            <a:r>
              <a:rPr lang="en-US" smtClean="0"/>
              <a:t> </a:t>
            </a:r>
            <a:r>
              <a:rPr lang="sr-Cyrl-RS" smtClean="0"/>
              <a:t>признаје</a:t>
            </a:r>
            <a:r>
              <a:rPr lang="en-US" smtClean="0"/>
              <a:t> </a:t>
            </a:r>
            <a:r>
              <a:rPr lang="sr-Cyrl-RS" smtClean="0"/>
              <a:t>у</a:t>
            </a:r>
            <a:r>
              <a:rPr lang="en-US" smtClean="0"/>
              <a:t> </a:t>
            </a:r>
            <a:r>
              <a:rPr lang="sr-Cyrl-RS" smtClean="0"/>
              <a:t>билансу</a:t>
            </a:r>
            <a:r>
              <a:rPr lang="en-US" smtClean="0"/>
              <a:t> </a:t>
            </a:r>
            <a:r>
              <a:rPr lang="sr-Cyrl-RS" smtClean="0"/>
              <a:t>стања</a:t>
            </a:r>
            <a:r>
              <a:rPr lang="en-US" smtClean="0"/>
              <a:t> </a:t>
            </a:r>
            <a:r>
              <a:rPr lang="sr-Cyrl-RS" smtClean="0"/>
              <a:t>кад</a:t>
            </a:r>
            <a:r>
              <a:rPr lang="en-US" smtClean="0"/>
              <a:t> </a:t>
            </a:r>
            <a:r>
              <a:rPr lang="sr-Cyrl-RS" smtClean="0"/>
              <a:t>је</a:t>
            </a:r>
            <a:r>
              <a:rPr lang="en-US" smtClean="0"/>
              <a:t> </a:t>
            </a:r>
            <a:r>
              <a:rPr lang="sr-Cyrl-RS" smtClean="0"/>
              <a:t>вјеројатно</a:t>
            </a:r>
            <a:r>
              <a:rPr lang="en-US" smtClean="0"/>
              <a:t> </a:t>
            </a:r>
            <a:r>
              <a:rPr lang="sr-Cyrl-RS" smtClean="0"/>
              <a:t>да</a:t>
            </a:r>
            <a:r>
              <a:rPr lang="en-US" smtClean="0"/>
              <a:t> </a:t>
            </a:r>
            <a:r>
              <a:rPr lang="sr-Cyrl-RS" smtClean="0"/>
              <a:t>ће</a:t>
            </a:r>
            <a:r>
              <a:rPr lang="en-US" smtClean="0"/>
              <a:t> </a:t>
            </a:r>
            <a:r>
              <a:rPr lang="sr-Cyrl-RS" smtClean="0"/>
              <a:t>доћи</a:t>
            </a:r>
            <a:r>
              <a:rPr lang="en-US" smtClean="0"/>
              <a:t> </a:t>
            </a:r>
            <a:r>
              <a:rPr lang="sr-Cyrl-RS" smtClean="0"/>
              <a:t>до</a:t>
            </a:r>
            <a:r>
              <a:rPr lang="en-US" smtClean="0"/>
              <a:t> </a:t>
            </a:r>
            <a:r>
              <a:rPr lang="sr-Cyrl-RS" smtClean="0"/>
              <a:t>одлива</a:t>
            </a:r>
            <a:r>
              <a:rPr lang="en-US" smtClean="0"/>
              <a:t> </a:t>
            </a:r>
            <a:r>
              <a:rPr lang="sr-Cyrl-RS" smtClean="0"/>
              <a:t>ресурса</a:t>
            </a:r>
            <a:r>
              <a:rPr lang="en-US" smtClean="0"/>
              <a:t> </a:t>
            </a:r>
            <a:r>
              <a:rPr lang="sr-Cyrl-RS" smtClean="0"/>
              <a:t>као</a:t>
            </a:r>
            <a:r>
              <a:rPr lang="en-US" smtClean="0"/>
              <a:t> </a:t>
            </a:r>
            <a:r>
              <a:rPr lang="sr-Cyrl-RS" smtClean="0"/>
              <a:t>резултат</a:t>
            </a:r>
            <a:r>
              <a:rPr lang="en-US" smtClean="0"/>
              <a:t> </a:t>
            </a:r>
            <a:r>
              <a:rPr lang="sr-Cyrl-RS" smtClean="0"/>
              <a:t>измирења</a:t>
            </a:r>
            <a:r>
              <a:rPr lang="en-US" smtClean="0"/>
              <a:t> </a:t>
            </a:r>
            <a:r>
              <a:rPr lang="sr-Cyrl-RS" smtClean="0"/>
              <a:t>садашње</a:t>
            </a:r>
            <a:r>
              <a:rPr lang="en-US" smtClean="0"/>
              <a:t> </a:t>
            </a:r>
            <a:r>
              <a:rPr lang="sr-Cyrl-RS" smtClean="0"/>
              <a:t>обавезе</a:t>
            </a:r>
            <a:r>
              <a:rPr lang="en-US" smtClean="0"/>
              <a:t> </a:t>
            </a:r>
            <a:r>
              <a:rPr lang="sr-Cyrl-RS" smtClean="0"/>
              <a:t>и</a:t>
            </a:r>
            <a:r>
              <a:rPr lang="en-US" smtClean="0"/>
              <a:t> </a:t>
            </a:r>
            <a:r>
              <a:rPr lang="sr-Cyrl-RS" smtClean="0"/>
              <a:t>кад</a:t>
            </a:r>
            <a:r>
              <a:rPr lang="en-US" smtClean="0"/>
              <a:t> </a:t>
            </a:r>
            <a:r>
              <a:rPr lang="sr-Cyrl-RS" smtClean="0"/>
              <a:t>се</a:t>
            </a:r>
            <a:r>
              <a:rPr lang="en-US" smtClean="0"/>
              <a:t> </a:t>
            </a:r>
            <a:r>
              <a:rPr lang="sr-Cyrl-RS" smtClean="0"/>
              <a:t>износ</a:t>
            </a:r>
            <a:r>
              <a:rPr lang="en-US" smtClean="0"/>
              <a:t> </a:t>
            </a:r>
            <a:r>
              <a:rPr lang="sr-Cyrl-RS" smtClean="0"/>
              <a:t>по</a:t>
            </a:r>
            <a:r>
              <a:rPr lang="en-US" smtClean="0"/>
              <a:t> </a:t>
            </a:r>
            <a:r>
              <a:rPr lang="sr-Cyrl-RS" smtClean="0"/>
              <a:t>којем</a:t>
            </a:r>
            <a:r>
              <a:rPr lang="en-US" smtClean="0"/>
              <a:t> </a:t>
            </a:r>
            <a:r>
              <a:rPr lang="sr-Cyrl-RS" smtClean="0"/>
              <a:t>ће</a:t>
            </a:r>
            <a:r>
              <a:rPr lang="en-US" smtClean="0"/>
              <a:t> </a:t>
            </a:r>
            <a:r>
              <a:rPr lang="sr-Cyrl-RS" smtClean="0"/>
              <a:t>се</a:t>
            </a:r>
            <a:r>
              <a:rPr lang="en-US" smtClean="0"/>
              <a:t> </a:t>
            </a:r>
            <a:r>
              <a:rPr lang="sr-Cyrl-RS" smtClean="0"/>
              <a:t>измирење</a:t>
            </a:r>
            <a:r>
              <a:rPr lang="en-US" smtClean="0"/>
              <a:t> </a:t>
            </a:r>
            <a:r>
              <a:rPr lang="sr-Cyrl-RS" smtClean="0"/>
              <a:t>обавезе</a:t>
            </a:r>
            <a:r>
              <a:rPr lang="en-US" smtClean="0"/>
              <a:t> </a:t>
            </a:r>
            <a:r>
              <a:rPr lang="sr-Cyrl-RS" smtClean="0"/>
              <a:t>извршити</a:t>
            </a:r>
            <a:r>
              <a:rPr lang="en-US" smtClean="0"/>
              <a:t> </a:t>
            </a:r>
            <a:r>
              <a:rPr lang="sr-Cyrl-RS" smtClean="0"/>
              <a:t>може</a:t>
            </a:r>
            <a:r>
              <a:rPr lang="en-US" smtClean="0"/>
              <a:t> </a:t>
            </a:r>
            <a:r>
              <a:rPr lang="sr-Cyrl-RS" smtClean="0"/>
              <a:t>поуздано</a:t>
            </a:r>
            <a:r>
              <a:rPr lang="en-US" smtClean="0"/>
              <a:t> </a:t>
            </a:r>
            <a:r>
              <a:rPr lang="sr-Cyrl-RS" smtClean="0"/>
              <a:t>измјерити</a:t>
            </a:r>
            <a:r>
              <a:rPr lang="en-US" smtClean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9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 fontScale="90000"/>
          </a:bodyPr>
          <a:lstStyle/>
          <a:p>
            <a:r>
              <a:rPr lang="sr-Cyrl-RS" smtClean="0"/>
              <a:t>Признавање</a:t>
            </a:r>
            <a:r>
              <a:rPr lang="vi-VN" smtClean="0"/>
              <a:t> </a:t>
            </a:r>
            <a:r>
              <a:rPr lang="sr-Cyrl-RS" smtClean="0"/>
              <a:t>прихода</a:t>
            </a:r>
            <a:r>
              <a:rPr lang="vi-VN" smtClean="0"/>
              <a:t> </a:t>
            </a:r>
            <a:r>
              <a:rPr lang="sr-Cyrl-RS" smtClean="0"/>
              <a:t>и</a:t>
            </a:r>
            <a:r>
              <a:rPr lang="vi-VN" smtClean="0"/>
              <a:t> </a:t>
            </a:r>
            <a:r>
              <a:rPr lang="sr-Cyrl-RS" smtClean="0"/>
              <a:t>расхода</a:t>
            </a:r>
            <a:r>
              <a:rPr lang="vi-VN" dirty="0"/>
              <a:t/>
            </a:r>
            <a:br>
              <a:rPr lang="vi-VN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sr-Cyrl-RS" sz="1800" dirty="0" smtClean="0"/>
              <a:t>Приход</a:t>
            </a:r>
            <a:r>
              <a:rPr lang="vi-VN" sz="1800" dirty="0" smtClean="0"/>
              <a:t> </a:t>
            </a:r>
            <a:r>
              <a:rPr lang="sr-Cyrl-RS" sz="1800" dirty="0" smtClean="0"/>
              <a:t>се</a:t>
            </a:r>
            <a:r>
              <a:rPr lang="vi-VN" sz="1800" dirty="0" smtClean="0"/>
              <a:t> </a:t>
            </a:r>
            <a:r>
              <a:rPr lang="sr-Cyrl-RS" sz="1800" dirty="0" smtClean="0"/>
              <a:t>признаје</a:t>
            </a:r>
            <a:r>
              <a:rPr lang="vi-VN" sz="1800" dirty="0" smtClean="0"/>
              <a:t> </a:t>
            </a:r>
            <a:r>
              <a:rPr lang="sr-Cyrl-RS" sz="1800" dirty="0" smtClean="0"/>
              <a:t>у</a:t>
            </a:r>
            <a:r>
              <a:rPr lang="vi-VN" sz="1800" dirty="0" smtClean="0"/>
              <a:t> </a:t>
            </a:r>
            <a:r>
              <a:rPr lang="sr-Cyrl-RS" sz="1800" dirty="0" smtClean="0"/>
              <a:t>билансу</a:t>
            </a:r>
            <a:r>
              <a:rPr lang="vi-VN" sz="1800" dirty="0" smtClean="0"/>
              <a:t> </a:t>
            </a:r>
            <a:r>
              <a:rPr lang="sr-Cyrl-RS" sz="1800" dirty="0" smtClean="0"/>
              <a:t>успјеха</a:t>
            </a:r>
            <a:r>
              <a:rPr lang="vi-VN" sz="1800" dirty="0" smtClean="0"/>
              <a:t> </a:t>
            </a:r>
            <a:r>
              <a:rPr lang="sr-Cyrl-RS" sz="1800" dirty="0" smtClean="0"/>
              <a:t>кад</a:t>
            </a:r>
            <a:r>
              <a:rPr lang="vi-VN" sz="1800" dirty="0" smtClean="0"/>
              <a:t> </a:t>
            </a:r>
            <a:r>
              <a:rPr lang="sr-Cyrl-RS" sz="1800" dirty="0" smtClean="0"/>
              <a:t>дође</a:t>
            </a:r>
            <a:r>
              <a:rPr lang="vi-VN" sz="1800" dirty="0" smtClean="0"/>
              <a:t> </a:t>
            </a:r>
            <a:r>
              <a:rPr lang="sr-Cyrl-RS" sz="1800" dirty="0" smtClean="0"/>
              <a:t>до</a:t>
            </a:r>
            <a:r>
              <a:rPr lang="vi-VN" sz="1800" dirty="0" smtClean="0"/>
              <a:t> </a:t>
            </a:r>
            <a:r>
              <a:rPr lang="sr-Cyrl-RS" sz="1800" dirty="0" smtClean="0"/>
              <a:t>повећања</a:t>
            </a:r>
            <a:r>
              <a:rPr lang="vi-VN" sz="1800" dirty="0" smtClean="0"/>
              <a:t> </a:t>
            </a:r>
            <a:r>
              <a:rPr lang="sr-Cyrl-RS" sz="1800" dirty="0" smtClean="0"/>
              <a:t>будућих</a:t>
            </a:r>
            <a:r>
              <a:rPr lang="vi-VN" sz="1800" dirty="0" smtClean="0"/>
              <a:t> </a:t>
            </a:r>
            <a:r>
              <a:rPr lang="sr-Cyrl-RS" sz="1800" dirty="0" smtClean="0"/>
              <a:t>економских</a:t>
            </a:r>
            <a:r>
              <a:rPr lang="vi-VN" sz="1800" dirty="0" smtClean="0"/>
              <a:t> </a:t>
            </a:r>
            <a:r>
              <a:rPr lang="sr-Cyrl-RS" sz="1800" dirty="0" smtClean="0"/>
              <a:t>користи</a:t>
            </a:r>
            <a:r>
              <a:rPr lang="vi-VN" sz="1800" dirty="0" smtClean="0"/>
              <a:t> </a:t>
            </a:r>
            <a:r>
              <a:rPr lang="sr-Cyrl-RS" sz="1800" dirty="0" smtClean="0"/>
              <a:t>везаних</a:t>
            </a:r>
            <a:r>
              <a:rPr lang="vi-VN" sz="1800" dirty="0" smtClean="0"/>
              <a:t> </a:t>
            </a:r>
            <a:r>
              <a:rPr lang="sr-Cyrl-RS" sz="1800" dirty="0" smtClean="0"/>
              <a:t>за</a:t>
            </a:r>
            <a:r>
              <a:rPr lang="vi-VN" sz="1800" dirty="0" smtClean="0"/>
              <a:t> </a:t>
            </a:r>
            <a:r>
              <a:rPr lang="sr-Cyrl-RS" sz="1800" dirty="0" smtClean="0"/>
              <a:t>повећање</a:t>
            </a:r>
            <a:r>
              <a:rPr lang="vi-VN" sz="1800" dirty="0" smtClean="0"/>
              <a:t> </a:t>
            </a:r>
            <a:r>
              <a:rPr lang="sr-Cyrl-RS" sz="1800" dirty="0" smtClean="0"/>
              <a:t>имовине</a:t>
            </a:r>
            <a:r>
              <a:rPr lang="vi-VN" sz="1800" dirty="0" smtClean="0"/>
              <a:t> </a:t>
            </a:r>
            <a:r>
              <a:rPr lang="sr-Cyrl-RS" sz="1800" dirty="0" smtClean="0"/>
              <a:t>или</a:t>
            </a:r>
            <a:r>
              <a:rPr lang="vi-VN" sz="1800" dirty="0" smtClean="0"/>
              <a:t> </a:t>
            </a:r>
            <a:r>
              <a:rPr lang="sr-Cyrl-RS" sz="1800" dirty="0" smtClean="0"/>
              <a:t>смањење</a:t>
            </a:r>
            <a:r>
              <a:rPr lang="vi-VN" sz="1800" dirty="0" smtClean="0"/>
              <a:t> </a:t>
            </a:r>
            <a:r>
              <a:rPr lang="sr-Cyrl-RS" sz="1800" dirty="0" smtClean="0"/>
              <a:t>обавеза</a:t>
            </a:r>
            <a:r>
              <a:rPr lang="vi-VN" sz="1800" dirty="0" smtClean="0"/>
              <a:t>, </a:t>
            </a:r>
            <a:r>
              <a:rPr lang="sr-Cyrl-RS" sz="1800" dirty="0" smtClean="0"/>
              <a:t>које</a:t>
            </a:r>
            <a:r>
              <a:rPr lang="vi-VN" sz="1800" dirty="0" smtClean="0"/>
              <a:t> </a:t>
            </a:r>
            <a:r>
              <a:rPr lang="sr-Cyrl-RS" sz="1800" dirty="0" smtClean="0"/>
              <a:t>се</a:t>
            </a:r>
            <a:r>
              <a:rPr lang="vi-VN" sz="1800" dirty="0" smtClean="0"/>
              <a:t> </a:t>
            </a:r>
            <a:r>
              <a:rPr lang="sr-Cyrl-RS" sz="1800" dirty="0" smtClean="0"/>
              <a:t>може</a:t>
            </a:r>
            <a:r>
              <a:rPr lang="vi-VN" sz="1800" dirty="0" smtClean="0"/>
              <a:t> </a:t>
            </a:r>
            <a:r>
              <a:rPr lang="sr-Cyrl-RS" sz="1800" dirty="0" smtClean="0"/>
              <a:t>поуздано</a:t>
            </a:r>
            <a:r>
              <a:rPr lang="vi-VN" sz="1800" dirty="0" smtClean="0"/>
              <a:t> </a:t>
            </a:r>
            <a:r>
              <a:rPr lang="sr-Cyrl-RS" sz="1800" dirty="0" smtClean="0"/>
              <a:t>измјерити</a:t>
            </a:r>
            <a:r>
              <a:rPr lang="vi-VN" sz="1800" dirty="0" smtClean="0"/>
              <a:t>. </a:t>
            </a:r>
            <a:r>
              <a:rPr lang="sr-Cyrl-RS" sz="1800" dirty="0" smtClean="0"/>
              <a:t>Супротно</a:t>
            </a:r>
            <a:r>
              <a:rPr lang="vi-VN" sz="1800" dirty="0" smtClean="0"/>
              <a:t> </a:t>
            </a:r>
            <a:r>
              <a:rPr lang="sr-Cyrl-RS" sz="1800" dirty="0" smtClean="0"/>
              <a:t>приходима</a:t>
            </a:r>
            <a:r>
              <a:rPr lang="vi-VN" sz="1800" dirty="0" smtClean="0"/>
              <a:t>,  </a:t>
            </a:r>
            <a:r>
              <a:rPr lang="sr-Cyrl-RS" sz="1800" dirty="0" smtClean="0"/>
              <a:t>расходи</a:t>
            </a:r>
            <a:r>
              <a:rPr lang="vi-VN" sz="1800" dirty="0" smtClean="0"/>
              <a:t> </a:t>
            </a:r>
            <a:r>
              <a:rPr lang="sr-Cyrl-RS" sz="1800" dirty="0" smtClean="0"/>
              <a:t>се</a:t>
            </a:r>
            <a:r>
              <a:rPr lang="vi-VN" sz="1800" dirty="0" smtClean="0"/>
              <a:t> </a:t>
            </a:r>
            <a:r>
              <a:rPr lang="sr-Cyrl-RS" sz="1800" dirty="0" smtClean="0"/>
              <a:t>признају</a:t>
            </a:r>
            <a:r>
              <a:rPr lang="vi-VN" sz="1800" dirty="0" smtClean="0"/>
              <a:t> </a:t>
            </a:r>
            <a:r>
              <a:rPr lang="sr-Cyrl-RS" sz="1800" dirty="0" smtClean="0"/>
              <a:t>у</a:t>
            </a:r>
            <a:r>
              <a:rPr lang="vi-VN" sz="1800" dirty="0" smtClean="0"/>
              <a:t> </a:t>
            </a:r>
            <a:r>
              <a:rPr lang="sr-Cyrl-RS" sz="1800" dirty="0" smtClean="0"/>
              <a:t>билансу</a:t>
            </a:r>
            <a:r>
              <a:rPr lang="vi-VN" sz="1800" dirty="0" smtClean="0"/>
              <a:t> </a:t>
            </a:r>
            <a:r>
              <a:rPr lang="sr-Cyrl-RS" sz="1800" dirty="0" smtClean="0"/>
              <a:t>успјеха</a:t>
            </a:r>
            <a:r>
              <a:rPr lang="vi-VN" sz="1800" dirty="0" smtClean="0"/>
              <a:t> </a:t>
            </a:r>
            <a:r>
              <a:rPr lang="sr-Cyrl-RS" sz="1800" dirty="0" smtClean="0"/>
              <a:t>кад</a:t>
            </a:r>
            <a:r>
              <a:rPr lang="vi-VN" sz="1800" dirty="0" smtClean="0"/>
              <a:t> </a:t>
            </a:r>
            <a:r>
              <a:rPr lang="sr-Cyrl-RS" sz="1800" dirty="0" smtClean="0"/>
              <a:t>дође</a:t>
            </a:r>
            <a:r>
              <a:rPr lang="vi-VN" sz="1800" dirty="0" smtClean="0"/>
              <a:t> </a:t>
            </a:r>
            <a:r>
              <a:rPr lang="sr-Cyrl-RS" sz="1800" dirty="0" smtClean="0"/>
              <a:t>до</a:t>
            </a:r>
            <a:r>
              <a:rPr lang="vi-VN" sz="1800" dirty="0" smtClean="0"/>
              <a:t> </a:t>
            </a:r>
            <a:r>
              <a:rPr lang="sr-Cyrl-RS" sz="1800" dirty="0" smtClean="0"/>
              <a:t>смањења</a:t>
            </a:r>
            <a:r>
              <a:rPr lang="vi-VN" sz="1800" dirty="0" smtClean="0"/>
              <a:t> </a:t>
            </a:r>
            <a:r>
              <a:rPr lang="sr-Cyrl-RS" sz="1800" dirty="0" smtClean="0"/>
              <a:t>будућих</a:t>
            </a:r>
            <a:r>
              <a:rPr lang="vi-VN" sz="1800" dirty="0" smtClean="0"/>
              <a:t> </a:t>
            </a:r>
            <a:r>
              <a:rPr lang="sr-Cyrl-RS" sz="1800" dirty="0" smtClean="0"/>
              <a:t>економских</a:t>
            </a:r>
            <a:r>
              <a:rPr lang="vi-VN" sz="1800" dirty="0" smtClean="0"/>
              <a:t> </a:t>
            </a:r>
            <a:r>
              <a:rPr lang="sr-Cyrl-RS" sz="1800" dirty="0" smtClean="0"/>
              <a:t>користи</a:t>
            </a:r>
            <a:r>
              <a:rPr lang="vi-VN" sz="1800" dirty="0" smtClean="0"/>
              <a:t> </a:t>
            </a:r>
            <a:r>
              <a:rPr lang="sr-Cyrl-RS" sz="1800" dirty="0" smtClean="0"/>
              <a:t>везаних</a:t>
            </a:r>
            <a:r>
              <a:rPr lang="vi-VN" sz="1800" dirty="0" smtClean="0"/>
              <a:t> </a:t>
            </a:r>
            <a:r>
              <a:rPr lang="sr-Cyrl-RS" sz="1800" dirty="0" smtClean="0"/>
              <a:t>за</a:t>
            </a:r>
            <a:r>
              <a:rPr lang="vi-VN" sz="1800" dirty="0" smtClean="0"/>
              <a:t> </a:t>
            </a:r>
            <a:r>
              <a:rPr lang="sr-Cyrl-RS" sz="1800" dirty="0" smtClean="0"/>
              <a:t>смањење</a:t>
            </a:r>
            <a:r>
              <a:rPr lang="vi-VN" sz="1800" dirty="0" smtClean="0"/>
              <a:t> </a:t>
            </a:r>
            <a:r>
              <a:rPr lang="sr-Cyrl-RS" sz="1800" dirty="0" smtClean="0"/>
              <a:t>имовине</a:t>
            </a:r>
            <a:r>
              <a:rPr lang="vi-VN" sz="1800" dirty="0" smtClean="0"/>
              <a:t> </a:t>
            </a:r>
            <a:r>
              <a:rPr lang="sr-Cyrl-RS" sz="1800" dirty="0" smtClean="0"/>
              <a:t>или</a:t>
            </a:r>
            <a:r>
              <a:rPr lang="vi-VN" sz="1800" dirty="0" smtClean="0"/>
              <a:t> </a:t>
            </a:r>
            <a:r>
              <a:rPr lang="sr-Cyrl-RS" sz="1800" dirty="0" smtClean="0"/>
              <a:t>повећање</a:t>
            </a:r>
            <a:r>
              <a:rPr lang="vi-VN" sz="1800" dirty="0" smtClean="0"/>
              <a:t> </a:t>
            </a:r>
            <a:r>
              <a:rPr lang="sr-Cyrl-RS" sz="1800" dirty="0" smtClean="0"/>
              <a:t>обавеза</a:t>
            </a:r>
            <a:r>
              <a:rPr lang="vi-VN" sz="1800" dirty="0" smtClean="0"/>
              <a:t>, </a:t>
            </a:r>
            <a:r>
              <a:rPr lang="sr-Cyrl-RS" sz="1800" dirty="0" smtClean="0"/>
              <a:t>које</a:t>
            </a:r>
            <a:r>
              <a:rPr lang="vi-VN" sz="1800" dirty="0" smtClean="0"/>
              <a:t> </a:t>
            </a:r>
            <a:r>
              <a:rPr lang="sr-Cyrl-RS" sz="1800" dirty="0" smtClean="0"/>
              <a:t>се</a:t>
            </a:r>
            <a:r>
              <a:rPr lang="vi-VN" sz="1800" dirty="0" smtClean="0"/>
              <a:t> </a:t>
            </a:r>
            <a:r>
              <a:rPr lang="sr-Cyrl-RS" sz="1800" dirty="0" smtClean="0"/>
              <a:t>може</a:t>
            </a:r>
            <a:r>
              <a:rPr lang="vi-VN" sz="1800" dirty="0" smtClean="0"/>
              <a:t> </a:t>
            </a:r>
            <a:r>
              <a:rPr lang="sr-Cyrl-RS" sz="1800" dirty="0" smtClean="0"/>
              <a:t>поуздано</a:t>
            </a:r>
            <a:r>
              <a:rPr lang="vi-VN" sz="1800" dirty="0" smtClean="0"/>
              <a:t> </a:t>
            </a:r>
            <a:r>
              <a:rPr lang="sr-Cyrl-RS" sz="1800" dirty="0" smtClean="0"/>
              <a:t>измјерити</a:t>
            </a:r>
            <a:r>
              <a:rPr lang="vi-VN" sz="1800" dirty="0" smtClean="0"/>
              <a:t>. </a:t>
            </a:r>
            <a:endParaRPr lang="vi-VN" sz="1800" dirty="0"/>
          </a:p>
          <a:p>
            <a:pPr>
              <a:lnSpc>
                <a:spcPct val="170000"/>
              </a:lnSpc>
            </a:pPr>
            <a:r>
              <a:rPr lang="sr-Cyrl-RS" sz="1800" dirty="0" smtClean="0"/>
              <a:t>Расходи</a:t>
            </a:r>
            <a:r>
              <a:rPr lang="vi-VN" sz="1800" dirty="0" smtClean="0"/>
              <a:t> </a:t>
            </a:r>
            <a:r>
              <a:rPr lang="sr-Cyrl-RS" sz="1800" dirty="0" smtClean="0"/>
              <a:t>настали</a:t>
            </a:r>
            <a:r>
              <a:rPr lang="vi-VN" sz="1800" dirty="0" smtClean="0"/>
              <a:t> </a:t>
            </a:r>
            <a:r>
              <a:rPr lang="sr-Cyrl-RS" sz="1800" dirty="0" smtClean="0"/>
              <a:t>из</a:t>
            </a:r>
            <a:r>
              <a:rPr lang="vi-VN" sz="1800" dirty="0" smtClean="0"/>
              <a:t> </a:t>
            </a:r>
            <a:r>
              <a:rPr lang="sr-Cyrl-RS" sz="1800" dirty="0" smtClean="0"/>
              <a:t>редовне</a:t>
            </a:r>
            <a:r>
              <a:rPr lang="vi-VN" sz="1800" dirty="0" smtClean="0"/>
              <a:t> </a:t>
            </a:r>
            <a:r>
              <a:rPr lang="sr-Cyrl-RS" sz="1800" dirty="0" smtClean="0"/>
              <a:t>активности</a:t>
            </a:r>
            <a:r>
              <a:rPr lang="vi-VN" sz="1800" dirty="0" smtClean="0"/>
              <a:t> </a:t>
            </a:r>
            <a:r>
              <a:rPr lang="sr-Cyrl-RS" sz="1800" dirty="0" smtClean="0"/>
              <a:t>предузећа</a:t>
            </a:r>
            <a:r>
              <a:rPr lang="vi-VN" sz="1800" dirty="0" smtClean="0"/>
              <a:t> </a:t>
            </a:r>
            <a:r>
              <a:rPr lang="sr-Cyrl-RS" sz="1800" dirty="0" smtClean="0"/>
              <a:t>се</a:t>
            </a:r>
            <a:r>
              <a:rPr lang="vi-VN" sz="1800" dirty="0" smtClean="0"/>
              <a:t> </a:t>
            </a:r>
            <a:r>
              <a:rPr lang="sr-Cyrl-RS" sz="1800" dirty="0" smtClean="0"/>
              <a:t>признају</a:t>
            </a:r>
            <a:r>
              <a:rPr lang="vi-VN" sz="1800" dirty="0" smtClean="0"/>
              <a:t> </a:t>
            </a:r>
            <a:r>
              <a:rPr lang="sr-Cyrl-RS" sz="1800" dirty="0" smtClean="0"/>
              <a:t>у</a:t>
            </a:r>
            <a:r>
              <a:rPr lang="vi-VN" sz="1800" dirty="0" smtClean="0"/>
              <a:t> </a:t>
            </a:r>
            <a:r>
              <a:rPr lang="sr-Cyrl-RS" sz="1800" dirty="0" smtClean="0"/>
              <a:t>билансу</a:t>
            </a:r>
            <a:r>
              <a:rPr lang="vi-VN" sz="1800" dirty="0" smtClean="0"/>
              <a:t> </a:t>
            </a:r>
            <a:r>
              <a:rPr lang="sr-Cyrl-RS" sz="1800" dirty="0" smtClean="0"/>
              <a:t>успјеха</a:t>
            </a:r>
            <a:r>
              <a:rPr lang="vi-VN" sz="1800" dirty="0" smtClean="0"/>
              <a:t> </a:t>
            </a:r>
            <a:r>
              <a:rPr lang="sr-Cyrl-RS" sz="1800" dirty="0" smtClean="0"/>
              <a:t>на</a:t>
            </a:r>
            <a:r>
              <a:rPr lang="vi-VN" sz="1800" dirty="0" smtClean="0"/>
              <a:t> </a:t>
            </a:r>
            <a:r>
              <a:rPr lang="sr-Cyrl-RS" sz="1800" dirty="0" smtClean="0"/>
              <a:t>основу</a:t>
            </a:r>
            <a:r>
              <a:rPr lang="vi-VN" sz="1800" dirty="0" smtClean="0"/>
              <a:t> </a:t>
            </a:r>
            <a:r>
              <a:rPr lang="sr-Cyrl-RS" sz="1800" dirty="0" smtClean="0"/>
              <a:t>директне</a:t>
            </a:r>
            <a:r>
              <a:rPr lang="vi-VN" sz="1800" dirty="0" smtClean="0"/>
              <a:t> </a:t>
            </a:r>
            <a:r>
              <a:rPr lang="sr-Cyrl-RS" sz="1800" dirty="0" smtClean="0"/>
              <a:t>повезаности</a:t>
            </a:r>
            <a:r>
              <a:rPr lang="vi-VN" sz="1800" dirty="0" smtClean="0"/>
              <a:t> </a:t>
            </a:r>
            <a:r>
              <a:rPr lang="sr-Cyrl-RS" sz="1800" dirty="0" smtClean="0"/>
              <a:t>између</a:t>
            </a:r>
            <a:r>
              <a:rPr lang="vi-VN" sz="1800" dirty="0" smtClean="0"/>
              <a:t> </a:t>
            </a:r>
            <a:r>
              <a:rPr lang="sr-Cyrl-RS" sz="1800" dirty="0" smtClean="0"/>
              <a:t>насталих</a:t>
            </a:r>
            <a:r>
              <a:rPr lang="vi-VN" sz="1800" dirty="0" smtClean="0"/>
              <a:t> </a:t>
            </a:r>
            <a:r>
              <a:rPr lang="sr-Cyrl-RS" sz="1800" dirty="0" smtClean="0"/>
              <a:t>трошкова</a:t>
            </a:r>
            <a:r>
              <a:rPr lang="vi-VN" sz="1800" dirty="0" smtClean="0"/>
              <a:t> </a:t>
            </a:r>
            <a:r>
              <a:rPr lang="sr-Cyrl-RS" sz="1800" dirty="0" smtClean="0"/>
              <a:t>и</a:t>
            </a:r>
            <a:r>
              <a:rPr lang="vi-VN" sz="1800" dirty="0" smtClean="0"/>
              <a:t> </a:t>
            </a:r>
            <a:r>
              <a:rPr lang="sr-Cyrl-RS" sz="1800" dirty="0" smtClean="0"/>
              <a:t>остварених</a:t>
            </a:r>
            <a:r>
              <a:rPr lang="vi-VN" sz="1800" dirty="0" smtClean="0"/>
              <a:t> </a:t>
            </a:r>
            <a:r>
              <a:rPr lang="sr-Cyrl-RS" sz="1800" dirty="0" smtClean="0"/>
              <a:t>прихода</a:t>
            </a:r>
            <a:r>
              <a:rPr lang="vi-VN" sz="1800" dirty="0" smtClean="0"/>
              <a:t>. </a:t>
            </a:r>
            <a:r>
              <a:rPr lang="sr-Cyrl-RS" sz="1800" dirty="0" smtClean="0"/>
              <a:t>Уколико</a:t>
            </a:r>
            <a:r>
              <a:rPr lang="vi-VN" sz="1800" dirty="0" smtClean="0"/>
              <a:t> </a:t>
            </a:r>
            <a:r>
              <a:rPr lang="sr-Cyrl-RS" sz="1800" dirty="0" smtClean="0"/>
              <a:t>се</a:t>
            </a:r>
            <a:r>
              <a:rPr lang="vi-VN" sz="1800" dirty="0" smtClean="0"/>
              <a:t> </a:t>
            </a:r>
            <a:r>
              <a:rPr lang="sr-Cyrl-RS" sz="1800" dirty="0" smtClean="0"/>
              <a:t>ради</a:t>
            </a:r>
            <a:r>
              <a:rPr lang="vi-VN" sz="1800" dirty="0" smtClean="0"/>
              <a:t> </a:t>
            </a:r>
            <a:r>
              <a:rPr lang="sr-Cyrl-RS" sz="1800" dirty="0" smtClean="0"/>
              <a:t>о</a:t>
            </a:r>
            <a:r>
              <a:rPr lang="vi-VN" sz="1800" dirty="0" smtClean="0"/>
              <a:t> </a:t>
            </a:r>
            <a:r>
              <a:rPr lang="sr-Cyrl-RS" sz="1800" dirty="0" smtClean="0"/>
              <a:t>производном</a:t>
            </a:r>
            <a:r>
              <a:rPr lang="vi-VN" sz="1800" dirty="0" smtClean="0"/>
              <a:t> </a:t>
            </a:r>
            <a:r>
              <a:rPr lang="sr-Cyrl-RS" sz="1800" dirty="0" smtClean="0"/>
              <a:t>предузећу</a:t>
            </a:r>
            <a:r>
              <a:rPr lang="vi-VN" sz="1800" dirty="0" smtClean="0"/>
              <a:t>, </a:t>
            </a:r>
            <a:r>
              <a:rPr lang="sr-Cyrl-RS" sz="1800" dirty="0" smtClean="0"/>
              <a:t>различите</a:t>
            </a:r>
            <a:r>
              <a:rPr lang="vi-VN" sz="1800" dirty="0" smtClean="0"/>
              <a:t> </a:t>
            </a:r>
            <a:r>
              <a:rPr lang="sr-Cyrl-RS" sz="1800" dirty="0" smtClean="0"/>
              <a:t>компоненте</a:t>
            </a:r>
            <a:r>
              <a:rPr lang="vi-VN" sz="1800" dirty="0" smtClean="0"/>
              <a:t> </a:t>
            </a:r>
            <a:r>
              <a:rPr lang="sr-Cyrl-RS" sz="1800" dirty="0" smtClean="0"/>
              <a:t>расхода</a:t>
            </a:r>
            <a:r>
              <a:rPr lang="vi-VN" sz="1800" dirty="0" smtClean="0"/>
              <a:t> </a:t>
            </a:r>
            <a:r>
              <a:rPr lang="sr-Cyrl-RS" sz="1800" dirty="0" smtClean="0"/>
              <a:t>које</a:t>
            </a:r>
            <a:r>
              <a:rPr lang="vi-VN" sz="1800" dirty="0" smtClean="0"/>
              <a:t> </a:t>
            </a:r>
            <a:r>
              <a:rPr lang="sr-Cyrl-RS" sz="1800" dirty="0" smtClean="0"/>
              <a:t>чине</a:t>
            </a:r>
            <a:r>
              <a:rPr lang="vi-VN" sz="1800" dirty="0" smtClean="0"/>
              <a:t> </a:t>
            </a:r>
            <a:r>
              <a:rPr lang="sr-Cyrl-RS" sz="1800" dirty="0" smtClean="0"/>
              <a:t>трошкове</a:t>
            </a:r>
            <a:r>
              <a:rPr lang="vi-VN" sz="1800" dirty="0" smtClean="0"/>
              <a:t> </a:t>
            </a:r>
            <a:r>
              <a:rPr lang="sr-Cyrl-RS" sz="1800" dirty="0" smtClean="0"/>
              <a:t>проданих</a:t>
            </a:r>
            <a:r>
              <a:rPr lang="vi-VN" sz="1800" dirty="0" smtClean="0"/>
              <a:t> </a:t>
            </a:r>
            <a:r>
              <a:rPr lang="sr-Cyrl-RS" sz="1800" dirty="0" smtClean="0"/>
              <a:t>производа</a:t>
            </a:r>
            <a:r>
              <a:rPr lang="vi-VN" sz="1800" dirty="0" smtClean="0"/>
              <a:t> </a:t>
            </a:r>
            <a:r>
              <a:rPr lang="sr-Cyrl-RS" sz="1800" dirty="0" smtClean="0"/>
              <a:t>признају</a:t>
            </a:r>
            <a:r>
              <a:rPr lang="vi-VN" sz="1800" dirty="0" smtClean="0"/>
              <a:t> </a:t>
            </a:r>
            <a:r>
              <a:rPr lang="sr-Cyrl-RS" sz="1800" dirty="0" smtClean="0"/>
              <a:t>се</a:t>
            </a:r>
            <a:r>
              <a:rPr lang="vi-VN" sz="1800" dirty="0" smtClean="0"/>
              <a:t> </a:t>
            </a:r>
            <a:r>
              <a:rPr lang="sr-Cyrl-RS" sz="1800" dirty="0" smtClean="0"/>
              <a:t>истовремено</a:t>
            </a:r>
            <a:r>
              <a:rPr lang="vi-VN" sz="1800" dirty="0" smtClean="0"/>
              <a:t> </a:t>
            </a:r>
            <a:r>
              <a:rPr lang="sr-Cyrl-RS" sz="1800" dirty="0" smtClean="0"/>
              <a:t>кад</a:t>
            </a:r>
            <a:r>
              <a:rPr lang="vi-VN" sz="1800" dirty="0" smtClean="0"/>
              <a:t> </a:t>
            </a:r>
            <a:r>
              <a:rPr lang="sr-Cyrl-RS" sz="1800" dirty="0" smtClean="0"/>
              <a:t>и</a:t>
            </a:r>
            <a:r>
              <a:rPr lang="vi-VN" sz="1800" dirty="0" smtClean="0"/>
              <a:t> </a:t>
            </a:r>
            <a:r>
              <a:rPr lang="sr-Cyrl-RS" sz="1800" dirty="0" smtClean="0"/>
              <a:t>приход</a:t>
            </a:r>
            <a:r>
              <a:rPr lang="vi-VN" sz="1800" dirty="0" smtClean="0"/>
              <a:t> </a:t>
            </a:r>
            <a:r>
              <a:rPr lang="sr-Cyrl-RS" sz="1800" dirty="0" smtClean="0"/>
              <a:t>од</a:t>
            </a:r>
            <a:r>
              <a:rPr lang="vi-VN" sz="1800" dirty="0" smtClean="0"/>
              <a:t> </a:t>
            </a:r>
            <a:r>
              <a:rPr lang="sr-Cyrl-RS" sz="1800" dirty="0" smtClean="0"/>
              <a:t>продаје</a:t>
            </a:r>
            <a:r>
              <a:rPr lang="vi-VN" sz="1800" dirty="0" smtClean="0"/>
              <a:t> </a:t>
            </a:r>
            <a:r>
              <a:rPr lang="sr-Cyrl-RS" sz="1800" dirty="0" smtClean="0"/>
              <a:t>производа</a:t>
            </a:r>
            <a:r>
              <a:rPr lang="vi-VN" sz="1800" dirty="0" smtClean="0"/>
              <a:t>. </a:t>
            </a:r>
            <a:endParaRPr lang="vi-VN" sz="1800" dirty="0"/>
          </a:p>
          <a:p>
            <a:pPr>
              <a:lnSpc>
                <a:spcPct val="17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6310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smtClean="0"/>
              <a:t>Мјерење</a:t>
            </a:r>
            <a:r>
              <a:rPr lang="en-US" smtClean="0"/>
              <a:t> </a:t>
            </a:r>
            <a:r>
              <a:rPr lang="sr-Cyrl-RS" smtClean="0"/>
              <a:t>добити</a:t>
            </a:r>
            <a:r>
              <a:rPr lang="en-US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>
            <a:normAutofit/>
          </a:bodyPr>
          <a:lstStyle/>
          <a:p>
            <a:pPr algn="just"/>
            <a:r>
              <a:rPr lang="sr-Cyrl-RS" sz="2000" dirty="0" smtClean="0"/>
              <a:t>Крајњи</a:t>
            </a:r>
            <a:r>
              <a:rPr lang="en-US" sz="2000" dirty="0" smtClean="0"/>
              <a:t> </a:t>
            </a:r>
            <a:r>
              <a:rPr lang="sr-Cyrl-RS" sz="2000" dirty="0" smtClean="0"/>
              <a:t>биланс</a:t>
            </a:r>
            <a:r>
              <a:rPr lang="en-US" sz="2000" dirty="0" smtClean="0"/>
              <a:t>          </a:t>
            </a:r>
            <a:r>
              <a:rPr lang="sr-Cyrl-RS" sz="2000" dirty="0" smtClean="0"/>
              <a:t>Имовина</a:t>
            </a:r>
            <a:r>
              <a:rPr lang="en-US" sz="2000" dirty="0" smtClean="0"/>
              <a:t> </a:t>
            </a:r>
            <a:r>
              <a:rPr lang="en-US" sz="2000" dirty="0"/>
              <a:t>2 = </a:t>
            </a:r>
            <a:r>
              <a:rPr lang="sr-Cyrl-RS" sz="2000" dirty="0" smtClean="0"/>
              <a:t>Обавезе</a:t>
            </a:r>
            <a:r>
              <a:rPr lang="en-US" sz="2000" dirty="0" smtClean="0"/>
              <a:t> </a:t>
            </a:r>
            <a:r>
              <a:rPr lang="en-US" sz="2000" dirty="0"/>
              <a:t>2 + </a:t>
            </a:r>
            <a:r>
              <a:rPr lang="sr-Cyrl-RS" sz="2000" dirty="0" smtClean="0"/>
              <a:t>Капитал</a:t>
            </a:r>
            <a:r>
              <a:rPr lang="en-US" sz="2000" dirty="0" smtClean="0"/>
              <a:t> </a:t>
            </a:r>
            <a:r>
              <a:rPr lang="en-US" sz="2000" dirty="0"/>
              <a:t>2</a:t>
            </a:r>
          </a:p>
          <a:p>
            <a:pPr algn="just"/>
            <a:r>
              <a:rPr lang="sr-Cyrl-RS" sz="2000" dirty="0" smtClean="0"/>
              <a:t>Почетни</a:t>
            </a:r>
            <a:r>
              <a:rPr lang="en-US" sz="2000" dirty="0" smtClean="0"/>
              <a:t> </a:t>
            </a:r>
            <a:r>
              <a:rPr lang="sr-Cyrl-RS" sz="2000" dirty="0" smtClean="0"/>
              <a:t>биланс</a:t>
            </a:r>
            <a:r>
              <a:rPr lang="en-US" sz="2000" dirty="0" smtClean="0"/>
              <a:t>          </a:t>
            </a:r>
            <a:r>
              <a:rPr lang="sr-Cyrl-RS" sz="2000" dirty="0" smtClean="0"/>
              <a:t>Имовина</a:t>
            </a:r>
            <a:r>
              <a:rPr lang="en-US" sz="2000" dirty="0" smtClean="0"/>
              <a:t> </a:t>
            </a:r>
            <a:r>
              <a:rPr lang="en-US" sz="2000" dirty="0"/>
              <a:t>1 = </a:t>
            </a:r>
            <a:r>
              <a:rPr lang="sr-Cyrl-RS" sz="2000" dirty="0" smtClean="0"/>
              <a:t>Обавезе</a:t>
            </a:r>
            <a:r>
              <a:rPr lang="en-US" sz="2000" dirty="0" smtClean="0"/>
              <a:t> </a:t>
            </a:r>
            <a:r>
              <a:rPr lang="en-US" sz="2000" dirty="0"/>
              <a:t>1 + </a:t>
            </a:r>
            <a:r>
              <a:rPr lang="sr-Cyrl-RS" sz="2000" dirty="0" smtClean="0"/>
              <a:t>Капитал</a:t>
            </a:r>
            <a:r>
              <a:rPr lang="en-US" sz="2000" dirty="0" smtClean="0"/>
              <a:t> </a:t>
            </a:r>
            <a:r>
              <a:rPr lang="en-US" sz="2000" dirty="0"/>
              <a:t>1</a:t>
            </a:r>
          </a:p>
          <a:p>
            <a:pPr algn="just"/>
            <a:r>
              <a:rPr lang="sr-Cyrl-RS" sz="2000" dirty="0" smtClean="0"/>
              <a:t>Капитал</a:t>
            </a:r>
            <a:r>
              <a:rPr lang="en-US" sz="2000" dirty="0" smtClean="0"/>
              <a:t> </a:t>
            </a:r>
            <a:r>
              <a:rPr lang="en-US" sz="2000" dirty="0"/>
              <a:t>2 = </a:t>
            </a:r>
            <a:r>
              <a:rPr lang="sr-Cyrl-RS" sz="2000" dirty="0" smtClean="0"/>
              <a:t>Капитал</a:t>
            </a:r>
            <a:r>
              <a:rPr lang="en-US" sz="2000" dirty="0" smtClean="0"/>
              <a:t> </a:t>
            </a:r>
            <a:r>
              <a:rPr lang="en-US" sz="2000" dirty="0"/>
              <a:t>1 + </a:t>
            </a:r>
            <a:r>
              <a:rPr lang="sr-Cyrl-RS" sz="2000" dirty="0" smtClean="0"/>
              <a:t>добитак</a:t>
            </a:r>
            <a:r>
              <a:rPr lang="en-US" sz="2000" dirty="0" smtClean="0"/>
              <a:t> </a:t>
            </a:r>
            <a:r>
              <a:rPr lang="sr-Cyrl-RS" sz="2000" dirty="0" smtClean="0"/>
              <a:t>периода</a:t>
            </a:r>
            <a:r>
              <a:rPr lang="en-US" sz="2000" dirty="0" smtClean="0"/>
              <a:t>, </a:t>
            </a:r>
            <a:r>
              <a:rPr lang="sr-Cyrl-RS" sz="2000" dirty="0" smtClean="0"/>
              <a:t>односно</a:t>
            </a:r>
            <a:endParaRPr lang="en-US" sz="2000" dirty="0"/>
          </a:p>
          <a:p>
            <a:pPr algn="just"/>
            <a:r>
              <a:rPr lang="sr-Cyrl-RS" sz="2000" dirty="0" smtClean="0"/>
              <a:t>Капитал</a:t>
            </a:r>
            <a:r>
              <a:rPr lang="en-US" sz="2000" dirty="0" smtClean="0"/>
              <a:t> </a:t>
            </a:r>
            <a:r>
              <a:rPr lang="en-US" sz="2000" dirty="0"/>
              <a:t>2 = </a:t>
            </a:r>
            <a:r>
              <a:rPr lang="sr-Cyrl-RS" sz="2000" dirty="0" smtClean="0"/>
              <a:t>Капитал</a:t>
            </a:r>
            <a:r>
              <a:rPr lang="en-US" sz="2000" dirty="0" smtClean="0"/>
              <a:t> </a:t>
            </a:r>
            <a:r>
              <a:rPr lang="en-US" sz="2000" dirty="0"/>
              <a:t>1 + </a:t>
            </a:r>
            <a:r>
              <a:rPr lang="en-US" sz="2000" dirty="0" smtClean="0"/>
              <a:t>(</a:t>
            </a:r>
            <a:r>
              <a:rPr lang="sr-Cyrl-RS" sz="2000" dirty="0" smtClean="0"/>
              <a:t>Приходи</a:t>
            </a:r>
            <a:r>
              <a:rPr lang="en-US" sz="2000" dirty="0" smtClean="0"/>
              <a:t> –</a:t>
            </a:r>
            <a:r>
              <a:rPr lang="sr-Cyrl-RS" sz="2000" dirty="0" smtClean="0"/>
              <a:t>Расходи</a:t>
            </a:r>
            <a:r>
              <a:rPr lang="en-US" sz="2000" dirty="0" smtClean="0"/>
              <a:t>) </a:t>
            </a:r>
          </a:p>
          <a:p>
            <a:pPr algn="just"/>
            <a:r>
              <a:rPr lang="sr-Cyrl-RS" sz="2000" dirty="0" smtClean="0"/>
              <a:t>Према</a:t>
            </a:r>
            <a:r>
              <a:rPr lang="en-US" sz="2000" dirty="0" smtClean="0"/>
              <a:t> </a:t>
            </a:r>
            <a:r>
              <a:rPr lang="en-US" sz="2000" dirty="0" err="1" smtClean="0"/>
              <a:t>Sandilans</a:t>
            </a:r>
            <a:r>
              <a:rPr lang="en-US" sz="2000" dirty="0" smtClean="0"/>
              <a:t> </a:t>
            </a:r>
            <a:r>
              <a:rPr lang="en-US" sz="2000" dirty="0" err="1" smtClean="0"/>
              <a:t>Commitee</a:t>
            </a:r>
            <a:r>
              <a:rPr lang="en-US" sz="2000" dirty="0" smtClean="0"/>
              <a:t>  „</a:t>
            </a:r>
            <a:r>
              <a:rPr lang="sr-Cyrl-RS" sz="2000" dirty="0" smtClean="0"/>
              <a:t>добитак</a:t>
            </a:r>
            <a:r>
              <a:rPr lang="en-US" sz="2000" dirty="0" smtClean="0"/>
              <a:t> </a:t>
            </a:r>
            <a:r>
              <a:rPr lang="sr-Cyrl-RS" sz="2000" dirty="0" smtClean="0"/>
              <a:t>компаније</a:t>
            </a:r>
            <a:r>
              <a:rPr lang="en-US" sz="2000" dirty="0" smtClean="0"/>
              <a:t> </a:t>
            </a:r>
            <a:r>
              <a:rPr lang="sr-Cyrl-RS" sz="2000" dirty="0" smtClean="0"/>
              <a:t>остварен</a:t>
            </a:r>
            <a:r>
              <a:rPr lang="en-US" sz="2000" dirty="0" smtClean="0"/>
              <a:t> </a:t>
            </a:r>
            <a:r>
              <a:rPr lang="sr-Cyrl-RS" sz="2000" dirty="0" smtClean="0"/>
              <a:t>у</a:t>
            </a:r>
            <a:r>
              <a:rPr lang="en-US" sz="2000" dirty="0" smtClean="0"/>
              <a:t> </a:t>
            </a:r>
            <a:r>
              <a:rPr lang="sr-Cyrl-RS" sz="2000" dirty="0" smtClean="0"/>
              <a:t>току</a:t>
            </a:r>
            <a:r>
              <a:rPr lang="en-US" sz="2000" dirty="0" smtClean="0"/>
              <a:t> </a:t>
            </a:r>
            <a:r>
              <a:rPr lang="sr-Cyrl-RS" sz="2000" dirty="0" smtClean="0"/>
              <a:t>године</a:t>
            </a:r>
            <a:r>
              <a:rPr lang="en-US" sz="2000" dirty="0" smtClean="0"/>
              <a:t> </a:t>
            </a:r>
            <a:r>
              <a:rPr lang="sr-Cyrl-RS" sz="2000" dirty="0" smtClean="0"/>
              <a:t>је</a:t>
            </a:r>
            <a:r>
              <a:rPr lang="en-US" sz="2000" dirty="0" smtClean="0"/>
              <a:t> </a:t>
            </a:r>
            <a:r>
              <a:rPr lang="sr-Cyrl-RS" sz="2000" dirty="0" smtClean="0"/>
              <a:t>максимална</a:t>
            </a:r>
            <a:r>
              <a:rPr lang="en-US" sz="2000" dirty="0" smtClean="0"/>
              <a:t> </a:t>
            </a:r>
            <a:r>
              <a:rPr lang="sr-Cyrl-RS" sz="2000" dirty="0" smtClean="0"/>
              <a:t>вриједност</a:t>
            </a:r>
            <a:r>
              <a:rPr lang="en-US" sz="2000" dirty="0" smtClean="0"/>
              <a:t> </a:t>
            </a:r>
            <a:r>
              <a:rPr lang="sr-Cyrl-RS" sz="2000" dirty="0" smtClean="0"/>
              <a:t>коју</a:t>
            </a:r>
            <a:r>
              <a:rPr lang="en-US" sz="2000" dirty="0" smtClean="0"/>
              <a:t> </a:t>
            </a:r>
            <a:r>
              <a:rPr lang="sr-Cyrl-RS" sz="2000" dirty="0" smtClean="0"/>
              <a:t>компанија</a:t>
            </a:r>
            <a:r>
              <a:rPr lang="en-US" sz="2000" dirty="0" smtClean="0"/>
              <a:t> </a:t>
            </a:r>
            <a:r>
              <a:rPr lang="sr-Cyrl-RS" sz="2000" dirty="0" smtClean="0"/>
              <a:t>може</a:t>
            </a:r>
            <a:r>
              <a:rPr lang="en-US" sz="2000" dirty="0" smtClean="0"/>
              <a:t> </a:t>
            </a:r>
            <a:r>
              <a:rPr lang="sr-Cyrl-RS" sz="2000" dirty="0" smtClean="0"/>
              <a:t>расподијелити</a:t>
            </a:r>
            <a:r>
              <a:rPr lang="en-US" sz="2000" dirty="0" smtClean="0"/>
              <a:t> </a:t>
            </a:r>
            <a:r>
              <a:rPr lang="sr-Cyrl-RS" sz="2000" dirty="0" smtClean="0"/>
              <a:t>током</a:t>
            </a:r>
            <a:r>
              <a:rPr lang="en-US" sz="2000" dirty="0" smtClean="0"/>
              <a:t> </a:t>
            </a:r>
            <a:r>
              <a:rPr lang="sr-Cyrl-RS" sz="2000" dirty="0" smtClean="0"/>
              <a:t>године</a:t>
            </a:r>
            <a:r>
              <a:rPr lang="en-US" sz="2000" dirty="0" smtClean="0"/>
              <a:t> </a:t>
            </a:r>
            <a:r>
              <a:rPr lang="sr-Cyrl-RS" sz="2000" dirty="0" smtClean="0"/>
              <a:t>очекујући</a:t>
            </a:r>
            <a:r>
              <a:rPr lang="en-US" sz="2000" dirty="0" smtClean="0"/>
              <a:t> </a:t>
            </a:r>
            <a:r>
              <a:rPr lang="sr-Cyrl-RS" sz="2000" dirty="0" smtClean="0"/>
              <a:t>да</a:t>
            </a:r>
            <a:r>
              <a:rPr lang="en-US" sz="2000" dirty="0" smtClean="0"/>
              <a:t> </a:t>
            </a:r>
            <a:r>
              <a:rPr lang="sr-Cyrl-RS" sz="2000" dirty="0" smtClean="0"/>
              <a:t>на</a:t>
            </a:r>
            <a:r>
              <a:rPr lang="en-US" sz="2000" dirty="0" smtClean="0"/>
              <a:t> </a:t>
            </a:r>
            <a:r>
              <a:rPr lang="sr-Cyrl-RS" sz="2000" dirty="0" smtClean="0"/>
              <a:t>крају</a:t>
            </a:r>
            <a:r>
              <a:rPr lang="en-US" sz="2000" dirty="0" smtClean="0"/>
              <a:t> </a:t>
            </a:r>
            <a:r>
              <a:rPr lang="sr-Cyrl-RS" sz="2000" dirty="0" smtClean="0"/>
              <a:t>године</a:t>
            </a:r>
            <a:r>
              <a:rPr lang="en-US" sz="2000" dirty="0" smtClean="0"/>
              <a:t> </a:t>
            </a:r>
            <a:r>
              <a:rPr lang="sr-Cyrl-RS" sz="2000" dirty="0" smtClean="0"/>
              <a:t>буде</a:t>
            </a:r>
            <a:r>
              <a:rPr lang="en-US" sz="2000" dirty="0" smtClean="0"/>
              <a:t> </a:t>
            </a:r>
            <a:r>
              <a:rPr lang="sr-Cyrl-RS" sz="2000" dirty="0" smtClean="0"/>
              <a:t>имућна</a:t>
            </a:r>
            <a:r>
              <a:rPr lang="en-US" sz="2000" dirty="0" smtClean="0"/>
              <a:t> </a:t>
            </a:r>
            <a:r>
              <a:rPr lang="sr-Cyrl-RS" sz="2000" dirty="0" smtClean="0"/>
              <a:t>као</a:t>
            </a:r>
            <a:r>
              <a:rPr lang="en-US" sz="2000" dirty="0" smtClean="0"/>
              <a:t> </a:t>
            </a:r>
            <a:r>
              <a:rPr lang="sr-Cyrl-RS" sz="2000" dirty="0" smtClean="0"/>
              <a:t>што</a:t>
            </a:r>
            <a:r>
              <a:rPr lang="en-US" sz="2000" dirty="0" smtClean="0"/>
              <a:t> </a:t>
            </a:r>
            <a:r>
              <a:rPr lang="sr-Cyrl-RS" sz="2000" dirty="0" smtClean="0"/>
              <a:t>је</a:t>
            </a:r>
            <a:r>
              <a:rPr lang="en-US" sz="2000" dirty="0" smtClean="0"/>
              <a:t> </a:t>
            </a:r>
            <a:r>
              <a:rPr lang="sr-Cyrl-RS" sz="2000" dirty="0" smtClean="0"/>
              <a:t>била</a:t>
            </a:r>
            <a:r>
              <a:rPr lang="en-US" sz="2000" dirty="0" smtClean="0"/>
              <a:t> </a:t>
            </a:r>
            <a:r>
              <a:rPr lang="sr-Cyrl-RS" sz="2000" dirty="0" smtClean="0"/>
              <a:t>на</a:t>
            </a:r>
            <a:r>
              <a:rPr lang="en-US" sz="2000" dirty="0" smtClean="0"/>
              <a:t> </a:t>
            </a:r>
            <a:r>
              <a:rPr lang="sr-Cyrl-RS" sz="2000" dirty="0" smtClean="0"/>
              <a:t>почетку</a:t>
            </a:r>
            <a:r>
              <a:rPr lang="en-US" sz="2000" dirty="0" smtClean="0"/>
              <a:t>.“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90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sr-Cyrl-RS" dirty="0" smtClean="0"/>
              <a:t>Вриједност</a:t>
            </a:r>
            <a:r>
              <a:rPr lang="en-US" dirty="0" smtClean="0"/>
              <a:t> </a:t>
            </a:r>
            <a:r>
              <a:rPr lang="sr-Cyrl-RS" dirty="0" smtClean="0"/>
              <a:t>некретнине</a:t>
            </a:r>
            <a:r>
              <a:rPr lang="en-US" dirty="0" smtClean="0"/>
              <a:t> 10.000 </a:t>
            </a:r>
            <a:r>
              <a:rPr lang="sr-Cyrl-RS" dirty="0" smtClean="0"/>
              <a:t>на</a:t>
            </a:r>
            <a:r>
              <a:rPr lang="en-US" dirty="0" smtClean="0"/>
              <a:t> </a:t>
            </a:r>
            <a:r>
              <a:rPr lang="sr-Cyrl-RS" dirty="0" smtClean="0"/>
              <a:t>почетку</a:t>
            </a:r>
            <a:r>
              <a:rPr lang="en-US" dirty="0" smtClean="0"/>
              <a:t> </a:t>
            </a:r>
            <a:r>
              <a:rPr lang="sr-Cyrl-RS" dirty="0" smtClean="0"/>
              <a:t>године</a:t>
            </a:r>
            <a:endParaRPr lang="sr-Latn-RS" dirty="0" smtClean="0"/>
          </a:p>
          <a:p>
            <a:r>
              <a:rPr lang="sr-Cyrl-RS" dirty="0" smtClean="0"/>
              <a:t>Вриједност</a:t>
            </a:r>
            <a:r>
              <a:rPr lang="sr-Latn-RS" dirty="0" smtClean="0"/>
              <a:t> </a:t>
            </a:r>
            <a:r>
              <a:rPr lang="sr-Cyrl-RS" dirty="0" smtClean="0"/>
              <a:t>некретнине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крају</a:t>
            </a:r>
            <a:r>
              <a:rPr lang="sr-Latn-RS" dirty="0" smtClean="0"/>
              <a:t> </a:t>
            </a:r>
            <a:r>
              <a:rPr lang="sr-Cyrl-RS" dirty="0" smtClean="0"/>
              <a:t>године</a:t>
            </a:r>
            <a:r>
              <a:rPr lang="sr-Latn-RS" dirty="0" smtClean="0"/>
              <a:t> 11.000 </a:t>
            </a:r>
            <a:r>
              <a:rPr lang="sr-Cyrl-RS" dirty="0" smtClean="0"/>
              <a:t>године</a:t>
            </a:r>
            <a:endParaRPr lang="sr-Latn-RS" dirty="0" smtClean="0"/>
          </a:p>
          <a:p>
            <a:r>
              <a:rPr lang="sr-Cyrl-RS" dirty="0" smtClean="0"/>
              <a:t>Да</a:t>
            </a:r>
            <a:r>
              <a:rPr lang="sr-Latn-RS" dirty="0" smtClean="0"/>
              <a:t> </a:t>
            </a:r>
            <a:r>
              <a:rPr lang="sr-Cyrl-RS" dirty="0" smtClean="0"/>
              <a:t>ли</a:t>
            </a:r>
            <a:r>
              <a:rPr lang="sr-Latn-RS" dirty="0" smtClean="0"/>
              <a:t> </a:t>
            </a:r>
            <a:r>
              <a:rPr lang="sr-Cyrl-RS" dirty="0" smtClean="0"/>
              <a:t>се</a:t>
            </a:r>
            <a:r>
              <a:rPr lang="sr-Latn-RS" dirty="0" smtClean="0"/>
              <a:t> 1.000</a:t>
            </a:r>
            <a:r>
              <a:rPr lang="sr-Cyrl-RS" dirty="0" smtClean="0"/>
              <a:t>КМ</a:t>
            </a:r>
            <a:r>
              <a:rPr lang="sr-Latn-RS" dirty="0" smtClean="0"/>
              <a:t> </a:t>
            </a:r>
            <a:r>
              <a:rPr lang="sr-Cyrl-RS" dirty="0" smtClean="0"/>
              <a:t>може</a:t>
            </a:r>
            <a:r>
              <a:rPr lang="sr-Latn-RS" dirty="0" smtClean="0"/>
              <a:t> </a:t>
            </a:r>
            <a:r>
              <a:rPr lang="sr-Cyrl-RS" dirty="0" smtClean="0"/>
              <a:t>расподијелити</a:t>
            </a:r>
            <a:r>
              <a:rPr lang="sr-Latn-RS" dirty="0" smtClean="0"/>
              <a:t>?</a:t>
            </a:r>
          </a:p>
          <a:p>
            <a:pPr algn="just"/>
            <a:r>
              <a:rPr lang="sr-Cyrl-RS" i="1" dirty="0" smtClean="0"/>
              <a:t>Из</a:t>
            </a:r>
            <a:r>
              <a:rPr lang="en-US" i="1" dirty="0" smtClean="0"/>
              <a:t> </a:t>
            </a:r>
            <a:r>
              <a:rPr lang="sr-Cyrl-RS" i="1" dirty="0" smtClean="0"/>
              <a:t>претходног</a:t>
            </a:r>
            <a:r>
              <a:rPr lang="en-US" i="1" dirty="0" smtClean="0"/>
              <a:t> </a:t>
            </a:r>
            <a:r>
              <a:rPr lang="sr-Cyrl-RS" i="1" dirty="0" smtClean="0"/>
              <a:t>можемо</a:t>
            </a:r>
            <a:r>
              <a:rPr lang="en-US" i="1" dirty="0" smtClean="0"/>
              <a:t> </a:t>
            </a:r>
            <a:r>
              <a:rPr lang="sr-Cyrl-RS" i="1" dirty="0" smtClean="0"/>
              <a:t>закључити</a:t>
            </a:r>
            <a:r>
              <a:rPr lang="en-US" i="1" dirty="0" smtClean="0"/>
              <a:t> </a:t>
            </a:r>
            <a:r>
              <a:rPr lang="sr-Cyrl-RS" i="1" dirty="0" smtClean="0"/>
              <a:t>да</a:t>
            </a:r>
            <a:r>
              <a:rPr lang="en-US" i="1" dirty="0" smtClean="0"/>
              <a:t> </a:t>
            </a:r>
            <a:r>
              <a:rPr lang="sr-Cyrl-RS" i="1" dirty="0" smtClean="0"/>
              <a:t>висина</a:t>
            </a:r>
            <a:r>
              <a:rPr lang="en-US" i="1" dirty="0" smtClean="0"/>
              <a:t> </a:t>
            </a:r>
            <a:r>
              <a:rPr lang="sr-Cyrl-RS" i="1" dirty="0" smtClean="0"/>
              <a:t>капитала</a:t>
            </a:r>
            <a:r>
              <a:rPr lang="en-US" i="1" dirty="0" smtClean="0"/>
              <a:t> </a:t>
            </a:r>
            <a:r>
              <a:rPr lang="sr-Cyrl-RS" i="1" dirty="0" smtClean="0"/>
              <a:t>од</a:t>
            </a:r>
            <a:r>
              <a:rPr lang="en-US" i="1" dirty="0" smtClean="0"/>
              <a:t> </a:t>
            </a:r>
            <a:r>
              <a:rPr lang="sr-Cyrl-RS" i="1" dirty="0" smtClean="0"/>
              <a:t>методе</a:t>
            </a:r>
            <a:r>
              <a:rPr lang="en-US" i="1" dirty="0" smtClean="0"/>
              <a:t> </a:t>
            </a:r>
            <a:r>
              <a:rPr lang="sr-Cyrl-RS" i="1" dirty="0" smtClean="0"/>
              <a:t>вредновања</a:t>
            </a:r>
            <a:r>
              <a:rPr lang="en-US" i="1" dirty="0" smtClean="0"/>
              <a:t>  </a:t>
            </a:r>
            <a:r>
              <a:rPr lang="sr-Cyrl-RS" i="1" dirty="0" smtClean="0"/>
              <a:t>имовине</a:t>
            </a:r>
            <a:r>
              <a:rPr lang="en-US" i="1" dirty="0" smtClean="0"/>
              <a:t> </a:t>
            </a:r>
            <a:r>
              <a:rPr lang="sr-Cyrl-RS" i="1" dirty="0" smtClean="0"/>
              <a:t>и</a:t>
            </a:r>
            <a:r>
              <a:rPr lang="en-US" i="1" dirty="0" smtClean="0"/>
              <a:t> </a:t>
            </a:r>
            <a:r>
              <a:rPr lang="sr-Cyrl-RS" i="1" dirty="0" smtClean="0"/>
              <a:t>обавезе</a:t>
            </a:r>
            <a:r>
              <a:rPr lang="en-US" i="1" dirty="0" smtClean="0"/>
              <a:t>, </a:t>
            </a:r>
            <a:r>
              <a:rPr lang="sr-Cyrl-RS" i="1" dirty="0" smtClean="0"/>
              <a:t>односно</a:t>
            </a:r>
            <a:r>
              <a:rPr lang="en-US" i="1" dirty="0" smtClean="0"/>
              <a:t> </a:t>
            </a:r>
            <a:r>
              <a:rPr lang="sr-Cyrl-RS" i="1" dirty="0" smtClean="0"/>
              <a:t>да</a:t>
            </a:r>
            <a:r>
              <a:rPr lang="en-US" i="1" dirty="0" smtClean="0"/>
              <a:t> </a:t>
            </a:r>
            <a:r>
              <a:rPr lang="sr-Cyrl-RS" i="1" dirty="0" smtClean="0"/>
              <a:t>методе</a:t>
            </a:r>
            <a:r>
              <a:rPr lang="en-US" i="1" dirty="0" smtClean="0"/>
              <a:t> </a:t>
            </a:r>
            <a:r>
              <a:rPr lang="sr-Cyrl-RS" i="1" dirty="0" smtClean="0"/>
              <a:t>вредновања</a:t>
            </a:r>
            <a:r>
              <a:rPr lang="en-US" i="1" dirty="0" smtClean="0"/>
              <a:t> </a:t>
            </a:r>
            <a:r>
              <a:rPr lang="sr-Cyrl-RS" i="1" dirty="0" smtClean="0"/>
              <a:t>наведених</a:t>
            </a:r>
            <a:r>
              <a:rPr lang="en-US" i="1" dirty="0" smtClean="0"/>
              <a:t> </a:t>
            </a:r>
            <a:r>
              <a:rPr lang="sr-Cyrl-RS" i="1" dirty="0" smtClean="0"/>
              <a:t>елемената</a:t>
            </a:r>
            <a:r>
              <a:rPr lang="en-US" i="1" dirty="0" smtClean="0"/>
              <a:t> </a:t>
            </a:r>
            <a:r>
              <a:rPr lang="sr-Cyrl-RS" i="1" dirty="0" smtClean="0"/>
              <a:t>утичу</a:t>
            </a:r>
            <a:r>
              <a:rPr lang="en-US" i="1" dirty="0" smtClean="0"/>
              <a:t> </a:t>
            </a:r>
            <a:r>
              <a:rPr lang="sr-Cyrl-RS" i="1" dirty="0" smtClean="0"/>
              <a:t>на</a:t>
            </a:r>
            <a:r>
              <a:rPr lang="en-US" i="1" dirty="0" smtClean="0"/>
              <a:t> </a:t>
            </a:r>
            <a:r>
              <a:rPr lang="sr-Cyrl-RS" i="1" dirty="0" smtClean="0"/>
              <a:t>висину</a:t>
            </a:r>
            <a:r>
              <a:rPr lang="en-US" i="1" dirty="0" smtClean="0"/>
              <a:t> </a:t>
            </a:r>
            <a:r>
              <a:rPr lang="sr-Cyrl-RS" i="1" dirty="0" smtClean="0"/>
              <a:t>исказане</a:t>
            </a:r>
            <a:r>
              <a:rPr lang="en-US" i="1" dirty="0" smtClean="0"/>
              <a:t> </a:t>
            </a:r>
            <a:r>
              <a:rPr lang="sr-Cyrl-RS" i="1" dirty="0" smtClean="0"/>
              <a:t>добити</a:t>
            </a:r>
            <a:r>
              <a:rPr lang="en-US" i="1" dirty="0" smtClean="0"/>
              <a:t>.</a:t>
            </a:r>
            <a:endParaRPr lang="sr-Latn-RS" i="1" dirty="0" smtClean="0"/>
          </a:p>
          <a:p>
            <a:pPr algn="just"/>
            <a:r>
              <a:rPr lang="sr-Cyrl-RS" i="1" dirty="0" smtClean="0"/>
              <a:t>Поред</a:t>
            </a:r>
            <a:r>
              <a:rPr lang="vi-VN" i="1" dirty="0" smtClean="0"/>
              <a:t> </a:t>
            </a:r>
            <a:r>
              <a:rPr lang="sr-Cyrl-RS" i="1" dirty="0" smtClean="0"/>
              <a:t>основе</a:t>
            </a:r>
            <a:r>
              <a:rPr lang="vi-VN" i="1" dirty="0" smtClean="0"/>
              <a:t> </a:t>
            </a:r>
            <a:r>
              <a:rPr lang="sr-Cyrl-RS" i="1" dirty="0" smtClean="0"/>
              <a:t>вредновање</a:t>
            </a:r>
            <a:r>
              <a:rPr lang="vi-VN" i="1" dirty="0" smtClean="0"/>
              <a:t>, </a:t>
            </a:r>
            <a:r>
              <a:rPr lang="sr-Cyrl-RS" i="1" dirty="0" smtClean="0"/>
              <a:t>из</a:t>
            </a:r>
            <a:r>
              <a:rPr lang="vi-VN" i="1" dirty="0" smtClean="0"/>
              <a:t> </a:t>
            </a:r>
            <a:r>
              <a:rPr lang="sr-Cyrl-RS" i="1" dirty="0" smtClean="0"/>
              <a:t>претходног</a:t>
            </a:r>
            <a:r>
              <a:rPr lang="vi-VN" i="1" dirty="0" smtClean="0"/>
              <a:t> </a:t>
            </a:r>
            <a:r>
              <a:rPr lang="sr-Cyrl-RS" i="1" dirty="0" smtClean="0"/>
              <a:t>се</a:t>
            </a:r>
            <a:r>
              <a:rPr lang="vi-VN" i="1" dirty="0" smtClean="0"/>
              <a:t> </a:t>
            </a:r>
            <a:r>
              <a:rPr lang="sr-Cyrl-RS" i="1" dirty="0" smtClean="0"/>
              <a:t>такође</a:t>
            </a:r>
            <a:r>
              <a:rPr lang="vi-VN" i="1" dirty="0" smtClean="0"/>
              <a:t> </a:t>
            </a:r>
            <a:r>
              <a:rPr lang="sr-Cyrl-RS" i="1" dirty="0" smtClean="0"/>
              <a:t>закључује</a:t>
            </a:r>
            <a:r>
              <a:rPr lang="vi-VN" i="1" dirty="0" smtClean="0"/>
              <a:t> </a:t>
            </a:r>
            <a:r>
              <a:rPr lang="sr-Cyrl-RS" i="1" dirty="0" smtClean="0"/>
              <a:t>да</a:t>
            </a:r>
            <a:r>
              <a:rPr lang="vi-VN" i="1" dirty="0" smtClean="0"/>
              <a:t> </a:t>
            </a:r>
            <a:r>
              <a:rPr lang="sr-Cyrl-RS" i="1" dirty="0" smtClean="0"/>
              <a:t>на</a:t>
            </a:r>
            <a:r>
              <a:rPr lang="vi-VN" i="1" dirty="0" smtClean="0"/>
              <a:t> </a:t>
            </a:r>
            <a:r>
              <a:rPr lang="sr-Cyrl-RS" i="1" dirty="0" smtClean="0"/>
              <a:t>висину</a:t>
            </a:r>
            <a:r>
              <a:rPr lang="vi-VN" i="1" dirty="0" smtClean="0"/>
              <a:t> </a:t>
            </a:r>
            <a:r>
              <a:rPr lang="sr-Cyrl-RS" i="1" dirty="0" smtClean="0"/>
              <a:t>добити</a:t>
            </a:r>
            <a:r>
              <a:rPr lang="vi-VN" i="1" dirty="0" smtClean="0"/>
              <a:t> </a:t>
            </a:r>
            <a:r>
              <a:rPr lang="sr-Cyrl-RS" i="1" dirty="0" smtClean="0"/>
              <a:t>утиче</a:t>
            </a:r>
            <a:r>
              <a:rPr lang="vi-VN" i="1" dirty="0" smtClean="0"/>
              <a:t> </a:t>
            </a:r>
            <a:r>
              <a:rPr lang="sr-Cyrl-RS" i="1" dirty="0" smtClean="0"/>
              <a:t>и</a:t>
            </a:r>
            <a:r>
              <a:rPr lang="vi-VN" i="1" dirty="0" smtClean="0"/>
              <a:t> </a:t>
            </a:r>
            <a:r>
              <a:rPr lang="sr-Cyrl-RS" i="1" dirty="0" smtClean="0"/>
              <a:t>износ</a:t>
            </a:r>
            <a:r>
              <a:rPr lang="vi-VN" i="1" dirty="0" smtClean="0"/>
              <a:t> </a:t>
            </a:r>
            <a:r>
              <a:rPr lang="sr-Cyrl-RS" i="1" dirty="0" smtClean="0"/>
              <a:t>који</a:t>
            </a:r>
            <a:r>
              <a:rPr lang="vi-VN" i="1" dirty="0" smtClean="0"/>
              <a:t> </a:t>
            </a:r>
            <a:r>
              <a:rPr lang="sr-Cyrl-RS" i="1" dirty="0" smtClean="0"/>
              <a:t>је</a:t>
            </a:r>
            <a:r>
              <a:rPr lang="vi-VN" i="1" dirty="0" smtClean="0"/>
              <a:t> </a:t>
            </a:r>
            <a:r>
              <a:rPr lang="sr-Cyrl-RS" i="1" dirty="0" smtClean="0"/>
              <a:t>потребан</a:t>
            </a:r>
            <a:r>
              <a:rPr lang="vi-VN" i="1" dirty="0" smtClean="0"/>
              <a:t> </a:t>
            </a:r>
            <a:r>
              <a:rPr lang="sr-Cyrl-RS" i="1" dirty="0" smtClean="0"/>
              <a:t>да</a:t>
            </a:r>
            <a:r>
              <a:rPr lang="vi-VN" i="1" dirty="0" smtClean="0"/>
              <a:t> </a:t>
            </a:r>
            <a:r>
              <a:rPr lang="sr-Cyrl-RS" i="1" dirty="0" smtClean="0"/>
              <a:t>би</a:t>
            </a:r>
            <a:r>
              <a:rPr lang="vi-VN" i="1" dirty="0" smtClean="0"/>
              <a:t> </a:t>
            </a:r>
            <a:r>
              <a:rPr lang="sr-Cyrl-RS" i="1" dirty="0" smtClean="0"/>
              <a:t>се</a:t>
            </a:r>
            <a:r>
              <a:rPr lang="vi-VN" i="1" dirty="0" smtClean="0"/>
              <a:t> </a:t>
            </a:r>
            <a:r>
              <a:rPr lang="sr-Cyrl-RS" i="1" dirty="0" smtClean="0"/>
              <a:t>очувао</a:t>
            </a:r>
            <a:r>
              <a:rPr lang="vi-VN" i="1" dirty="0" smtClean="0"/>
              <a:t> </a:t>
            </a:r>
            <a:r>
              <a:rPr lang="sr-Cyrl-RS" i="1" dirty="0" smtClean="0"/>
              <a:t>инвестирани</a:t>
            </a:r>
            <a:r>
              <a:rPr lang="vi-VN" i="1" dirty="0" smtClean="0"/>
              <a:t> </a:t>
            </a:r>
            <a:r>
              <a:rPr lang="sr-Cyrl-RS" i="1" dirty="0" smtClean="0"/>
              <a:t>капитал</a:t>
            </a:r>
            <a:r>
              <a:rPr lang="vi-VN" i="1" dirty="0" smtClean="0"/>
              <a:t>.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5505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4191000"/>
          </a:xfrm>
        </p:spPr>
        <p:txBody>
          <a:bodyPr>
            <a:normAutofit fontScale="85000" lnSpcReduction="20000"/>
          </a:bodyPr>
          <a:lstStyle/>
          <a:p>
            <a:r>
              <a:rPr lang="sr-Cyrl-RS" dirty="0" smtClean="0"/>
              <a:t>Према</a:t>
            </a:r>
            <a:r>
              <a:rPr lang="vi-VN" dirty="0" smtClean="0"/>
              <a:t> </a:t>
            </a:r>
            <a:r>
              <a:rPr lang="sr-Cyrl-RS" dirty="0" smtClean="0"/>
              <a:t>претходном</a:t>
            </a:r>
            <a:r>
              <a:rPr lang="vi-VN" dirty="0" smtClean="0"/>
              <a:t>, </a:t>
            </a:r>
            <a:r>
              <a:rPr lang="sr-Cyrl-RS" dirty="0" smtClean="0"/>
              <a:t>висина</a:t>
            </a:r>
            <a:r>
              <a:rPr lang="vi-VN" dirty="0" smtClean="0"/>
              <a:t> </a:t>
            </a:r>
            <a:r>
              <a:rPr lang="sr-Cyrl-RS" dirty="0" smtClean="0"/>
              <a:t>исказаног</a:t>
            </a:r>
            <a:r>
              <a:rPr lang="vi-VN" dirty="0" smtClean="0"/>
              <a:t> </a:t>
            </a:r>
            <a:r>
              <a:rPr lang="sr-Cyrl-RS" dirty="0" smtClean="0"/>
              <a:t>добитка</a:t>
            </a:r>
            <a:r>
              <a:rPr lang="vi-VN" dirty="0" smtClean="0"/>
              <a:t> </a:t>
            </a:r>
            <a:r>
              <a:rPr lang="sr-Cyrl-RS" dirty="0" smtClean="0"/>
              <a:t>зависи</a:t>
            </a:r>
            <a:r>
              <a:rPr lang="vi-VN" dirty="0" smtClean="0"/>
              <a:t> </a:t>
            </a:r>
            <a:r>
              <a:rPr lang="sr-Cyrl-RS" dirty="0" smtClean="0"/>
              <a:t>од</a:t>
            </a:r>
            <a:r>
              <a:rPr lang="vi-VN" dirty="0" smtClean="0"/>
              <a:t> </a:t>
            </a:r>
            <a:r>
              <a:rPr lang="sr-Cyrl-RS" dirty="0" smtClean="0"/>
              <a:t>одабране</a:t>
            </a:r>
            <a:r>
              <a:rPr lang="vi-VN" dirty="0" smtClean="0"/>
              <a:t> </a:t>
            </a:r>
            <a:r>
              <a:rPr lang="sr-Cyrl-RS" dirty="0" smtClean="0"/>
              <a:t>методе</a:t>
            </a:r>
            <a:r>
              <a:rPr lang="vi-VN" dirty="0" smtClean="0"/>
              <a:t> </a:t>
            </a:r>
            <a:r>
              <a:rPr lang="sr-Cyrl-RS" dirty="0" smtClean="0"/>
              <a:t>вредновања</a:t>
            </a:r>
            <a:r>
              <a:rPr lang="vi-VN" dirty="0" smtClean="0"/>
              <a:t> </a:t>
            </a:r>
            <a:r>
              <a:rPr lang="sr-Cyrl-RS" dirty="0" smtClean="0"/>
              <a:t>и</a:t>
            </a:r>
            <a:r>
              <a:rPr lang="vi-VN" dirty="0" smtClean="0"/>
              <a:t> </a:t>
            </a:r>
            <a:r>
              <a:rPr lang="sr-Cyrl-RS" dirty="0" smtClean="0"/>
              <a:t>примијењеног</a:t>
            </a:r>
            <a:r>
              <a:rPr lang="vi-VN" dirty="0" smtClean="0"/>
              <a:t> </a:t>
            </a:r>
            <a:r>
              <a:rPr lang="sr-Cyrl-RS" dirty="0" smtClean="0"/>
              <a:t>концепта</a:t>
            </a:r>
            <a:r>
              <a:rPr lang="vi-VN" dirty="0" smtClean="0"/>
              <a:t> </a:t>
            </a:r>
            <a:r>
              <a:rPr lang="sr-Cyrl-RS" dirty="0" smtClean="0"/>
              <a:t>одржавања</a:t>
            </a:r>
            <a:r>
              <a:rPr lang="vi-VN" dirty="0" smtClean="0"/>
              <a:t> </a:t>
            </a:r>
            <a:r>
              <a:rPr lang="sr-Cyrl-RS" dirty="0" smtClean="0"/>
              <a:t>капитала</a:t>
            </a:r>
            <a:r>
              <a:rPr lang="vi-VN" dirty="0" smtClean="0"/>
              <a:t> </a:t>
            </a:r>
            <a:r>
              <a:rPr lang="sr-Cyrl-RS" dirty="0" smtClean="0"/>
              <a:t>и</a:t>
            </a:r>
            <a:r>
              <a:rPr lang="vi-VN" dirty="0" smtClean="0"/>
              <a:t> </a:t>
            </a:r>
            <a:r>
              <a:rPr lang="sr-Cyrl-RS" dirty="0" smtClean="0"/>
              <a:t>утврђује</a:t>
            </a:r>
            <a:r>
              <a:rPr lang="vi-VN" dirty="0" smtClean="0"/>
              <a:t> </a:t>
            </a:r>
            <a:r>
              <a:rPr lang="sr-Cyrl-RS" dirty="0" smtClean="0"/>
              <a:t>се</a:t>
            </a:r>
            <a:r>
              <a:rPr lang="vi-VN" dirty="0" smtClean="0"/>
              <a:t> </a:t>
            </a:r>
            <a:r>
              <a:rPr lang="sr-Cyrl-RS" dirty="0" smtClean="0"/>
              <a:t>на</a:t>
            </a:r>
            <a:r>
              <a:rPr lang="vi-VN" dirty="0" smtClean="0"/>
              <a:t> </a:t>
            </a:r>
            <a:r>
              <a:rPr lang="sr-Cyrl-RS" dirty="0" smtClean="0"/>
              <a:t>сљедећи</a:t>
            </a:r>
            <a:r>
              <a:rPr lang="vi-VN" dirty="0" smtClean="0"/>
              <a:t> </a:t>
            </a:r>
            <a:r>
              <a:rPr lang="sr-Cyrl-RS" dirty="0" smtClean="0"/>
              <a:t>начин</a:t>
            </a:r>
            <a:r>
              <a:rPr lang="vi-VN" dirty="0" smtClean="0"/>
              <a:t> </a:t>
            </a:r>
            <a:r>
              <a:rPr lang="vi-VN" dirty="0"/>
              <a:t>:</a:t>
            </a:r>
          </a:p>
          <a:p>
            <a:r>
              <a:rPr lang="vi-VN" dirty="0"/>
              <a:t>-	</a:t>
            </a:r>
            <a:r>
              <a:rPr lang="sr-Cyrl-RS" dirty="0" smtClean="0"/>
              <a:t>разлика</a:t>
            </a:r>
            <a:r>
              <a:rPr lang="vi-VN" dirty="0" smtClean="0"/>
              <a:t> </a:t>
            </a:r>
            <a:r>
              <a:rPr lang="sr-Cyrl-RS" dirty="0" smtClean="0"/>
              <a:t>између</a:t>
            </a:r>
            <a:r>
              <a:rPr lang="vi-VN" dirty="0" smtClean="0"/>
              <a:t> </a:t>
            </a:r>
            <a:r>
              <a:rPr lang="sr-Cyrl-RS" dirty="0" smtClean="0"/>
              <a:t>имовине</a:t>
            </a:r>
            <a:r>
              <a:rPr lang="vi-VN" dirty="0" smtClean="0"/>
              <a:t> </a:t>
            </a:r>
            <a:r>
              <a:rPr lang="sr-Cyrl-RS" dirty="0" smtClean="0"/>
              <a:t>и</a:t>
            </a:r>
            <a:r>
              <a:rPr lang="vi-VN" dirty="0" smtClean="0"/>
              <a:t> </a:t>
            </a:r>
            <a:r>
              <a:rPr lang="sr-Cyrl-RS" dirty="0" smtClean="0"/>
              <a:t>обавеза</a:t>
            </a:r>
            <a:r>
              <a:rPr lang="vi-VN" dirty="0" smtClean="0"/>
              <a:t> </a:t>
            </a:r>
            <a:r>
              <a:rPr lang="sr-Cyrl-RS" dirty="0" smtClean="0"/>
              <a:t>на</a:t>
            </a:r>
            <a:r>
              <a:rPr lang="vi-VN" dirty="0" smtClean="0"/>
              <a:t> </a:t>
            </a:r>
            <a:r>
              <a:rPr lang="sr-Cyrl-RS" dirty="0" smtClean="0"/>
              <a:t>крају</a:t>
            </a:r>
            <a:r>
              <a:rPr lang="vi-VN" dirty="0" smtClean="0"/>
              <a:t> </a:t>
            </a:r>
            <a:r>
              <a:rPr lang="sr-Cyrl-RS" dirty="0" smtClean="0"/>
              <a:t>у</a:t>
            </a:r>
            <a:r>
              <a:rPr lang="vi-VN" dirty="0" smtClean="0"/>
              <a:t> </a:t>
            </a:r>
            <a:r>
              <a:rPr lang="sr-Cyrl-RS" dirty="0" smtClean="0"/>
              <a:t>односу</a:t>
            </a:r>
            <a:r>
              <a:rPr lang="vi-VN" dirty="0" smtClean="0"/>
              <a:t> </a:t>
            </a:r>
            <a:r>
              <a:rPr lang="sr-Cyrl-RS" dirty="0" smtClean="0"/>
              <a:t>на</a:t>
            </a:r>
            <a:r>
              <a:rPr lang="vi-VN" dirty="0" smtClean="0"/>
              <a:t> </a:t>
            </a:r>
            <a:r>
              <a:rPr lang="sr-Cyrl-RS" dirty="0" smtClean="0"/>
              <a:t>почетак</a:t>
            </a:r>
            <a:r>
              <a:rPr lang="vi-VN" dirty="0" smtClean="0"/>
              <a:t> </a:t>
            </a:r>
            <a:r>
              <a:rPr lang="sr-Cyrl-RS" dirty="0" smtClean="0"/>
              <a:t>периода</a:t>
            </a:r>
            <a:r>
              <a:rPr lang="vi-VN" dirty="0" smtClean="0"/>
              <a:t> </a:t>
            </a:r>
            <a:r>
              <a:rPr lang="sr-Cyrl-RS" dirty="0" smtClean="0"/>
              <a:t>коригована</a:t>
            </a:r>
            <a:r>
              <a:rPr lang="vi-VN" dirty="0" smtClean="0"/>
              <a:t> </a:t>
            </a:r>
            <a:r>
              <a:rPr lang="sr-Cyrl-RS" dirty="0" smtClean="0"/>
              <a:t>за</a:t>
            </a:r>
            <a:r>
              <a:rPr lang="vi-VN" dirty="0" smtClean="0"/>
              <a:t> </a:t>
            </a:r>
            <a:r>
              <a:rPr lang="sr-Cyrl-RS" dirty="0" smtClean="0"/>
              <a:t>улагања</a:t>
            </a:r>
            <a:r>
              <a:rPr lang="vi-VN" dirty="0" smtClean="0"/>
              <a:t> </a:t>
            </a:r>
            <a:r>
              <a:rPr lang="sr-Cyrl-RS" dirty="0" smtClean="0"/>
              <a:t>и</a:t>
            </a:r>
            <a:r>
              <a:rPr lang="vi-VN" dirty="0" smtClean="0"/>
              <a:t> </a:t>
            </a:r>
            <a:r>
              <a:rPr lang="sr-Cyrl-RS" dirty="0" smtClean="0"/>
              <a:t>расподјеле</a:t>
            </a:r>
            <a:r>
              <a:rPr lang="vi-VN" dirty="0" smtClean="0"/>
              <a:t> </a:t>
            </a:r>
            <a:r>
              <a:rPr lang="sr-Cyrl-RS" dirty="0" smtClean="0"/>
              <a:t>власницима</a:t>
            </a:r>
            <a:r>
              <a:rPr lang="vi-VN" dirty="0" smtClean="0"/>
              <a:t> </a:t>
            </a:r>
            <a:r>
              <a:rPr lang="sr-Cyrl-RS" dirty="0" smtClean="0"/>
              <a:t>током</a:t>
            </a:r>
            <a:r>
              <a:rPr lang="vi-VN" dirty="0" smtClean="0"/>
              <a:t> </a:t>
            </a:r>
            <a:r>
              <a:rPr lang="sr-Cyrl-RS" dirty="0" smtClean="0"/>
              <a:t>посматраног</a:t>
            </a:r>
            <a:r>
              <a:rPr lang="vi-VN" dirty="0" smtClean="0"/>
              <a:t> </a:t>
            </a:r>
            <a:r>
              <a:rPr lang="sr-Cyrl-RS" dirty="0" smtClean="0"/>
              <a:t>периода</a:t>
            </a:r>
            <a:r>
              <a:rPr lang="vi-VN" dirty="0" smtClean="0"/>
              <a:t>,</a:t>
            </a:r>
            <a:endParaRPr lang="vi-VN" dirty="0"/>
          </a:p>
          <a:p>
            <a:r>
              <a:rPr lang="vi-VN" dirty="0"/>
              <a:t>-	</a:t>
            </a:r>
            <a:r>
              <a:rPr lang="sr-Cyrl-RS" dirty="0" smtClean="0"/>
              <a:t>утврдити</a:t>
            </a:r>
            <a:r>
              <a:rPr lang="vi-VN" dirty="0" smtClean="0"/>
              <a:t> </a:t>
            </a:r>
            <a:r>
              <a:rPr lang="sr-Cyrl-RS" dirty="0" smtClean="0"/>
              <a:t>који</a:t>
            </a:r>
            <a:r>
              <a:rPr lang="vi-VN" dirty="0" smtClean="0"/>
              <a:t> </a:t>
            </a:r>
            <a:r>
              <a:rPr lang="sr-Cyrl-RS" dirty="0" smtClean="0"/>
              <a:t>дио</a:t>
            </a:r>
            <a:r>
              <a:rPr lang="vi-VN" dirty="0" smtClean="0"/>
              <a:t> </a:t>
            </a:r>
            <a:r>
              <a:rPr lang="sr-Cyrl-RS" dirty="0" smtClean="0"/>
              <a:t>од</a:t>
            </a:r>
            <a:r>
              <a:rPr lang="vi-VN" dirty="0" smtClean="0"/>
              <a:t> </a:t>
            </a:r>
            <a:r>
              <a:rPr lang="sr-Cyrl-RS" dirty="0" smtClean="0"/>
              <a:t>претходно</a:t>
            </a:r>
            <a:r>
              <a:rPr lang="vi-VN" dirty="0" smtClean="0"/>
              <a:t> </a:t>
            </a:r>
            <a:r>
              <a:rPr lang="sr-Cyrl-RS" dirty="0" smtClean="0"/>
              <a:t>израчунатог</a:t>
            </a:r>
            <a:r>
              <a:rPr lang="vi-VN" dirty="0" smtClean="0"/>
              <a:t> </a:t>
            </a:r>
            <a:r>
              <a:rPr lang="sr-Cyrl-RS" dirty="0" smtClean="0"/>
              <a:t>износа</a:t>
            </a:r>
            <a:r>
              <a:rPr lang="vi-VN" dirty="0" smtClean="0"/>
              <a:t> </a:t>
            </a:r>
            <a:r>
              <a:rPr lang="sr-Cyrl-RS" dirty="0" smtClean="0"/>
              <a:t>траба</a:t>
            </a:r>
            <a:r>
              <a:rPr lang="vi-VN" dirty="0" smtClean="0"/>
              <a:t> </a:t>
            </a:r>
            <a:r>
              <a:rPr lang="sr-Cyrl-RS" dirty="0" smtClean="0"/>
              <a:t>задржати</a:t>
            </a:r>
            <a:r>
              <a:rPr lang="vi-VN" dirty="0" smtClean="0"/>
              <a:t> </a:t>
            </a:r>
            <a:r>
              <a:rPr lang="sr-Cyrl-RS" dirty="0" smtClean="0"/>
              <a:t>у</a:t>
            </a:r>
            <a:r>
              <a:rPr lang="vi-VN" dirty="0" smtClean="0"/>
              <a:t> </a:t>
            </a:r>
            <a:r>
              <a:rPr lang="sr-Cyrl-RS" dirty="0" smtClean="0"/>
              <a:t>предузећу</a:t>
            </a:r>
            <a:r>
              <a:rPr lang="vi-VN" dirty="0" smtClean="0"/>
              <a:t> </a:t>
            </a:r>
            <a:r>
              <a:rPr lang="sr-Cyrl-RS" dirty="0" smtClean="0"/>
              <a:t>да</a:t>
            </a:r>
            <a:r>
              <a:rPr lang="vi-VN" dirty="0" smtClean="0"/>
              <a:t> </a:t>
            </a:r>
            <a:r>
              <a:rPr lang="sr-Cyrl-RS" dirty="0" smtClean="0"/>
              <a:t>би</a:t>
            </a:r>
            <a:r>
              <a:rPr lang="vi-VN" dirty="0" smtClean="0"/>
              <a:t> </a:t>
            </a:r>
            <a:r>
              <a:rPr lang="sr-Cyrl-RS" dirty="0" smtClean="0"/>
              <a:t>се</a:t>
            </a:r>
            <a:r>
              <a:rPr lang="vi-VN" dirty="0" smtClean="0"/>
              <a:t> </a:t>
            </a:r>
            <a:r>
              <a:rPr lang="sr-Cyrl-RS" dirty="0" smtClean="0"/>
              <a:t>очувао</a:t>
            </a:r>
            <a:r>
              <a:rPr lang="vi-VN" dirty="0" smtClean="0"/>
              <a:t> </a:t>
            </a:r>
            <a:r>
              <a:rPr lang="sr-Cyrl-RS" dirty="0" smtClean="0"/>
              <a:t>капитал</a:t>
            </a:r>
            <a:r>
              <a:rPr lang="vi-VN" dirty="0" smtClean="0"/>
              <a:t>, </a:t>
            </a:r>
            <a:r>
              <a:rPr lang="sr-Cyrl-RS" dirty="0" smtClean="0"/>
              <a:t>и</a:t>
            </a:r>
            <a:endParaRPr lang="vi-VN" dirty="0"/>
          </a:p>
          <a:p>
            <a:r>
              <a:rPr lang="vi-VN" dirty="0"/>
              <a:t>-	</a:t>
            </a:r>
            <a:r>
              <a:rPr lang="sr-Cyrl-RS" dirty="0" smtClean="0"/>
              <a:t>разлика</a:t>
            </a:r>
            <a:r>
              <a:rPr lang="vi-VN" dirty="0" smtClean="0"/>
              <a:t> </a:t>
            </a:r>
            <a:r>
              <a:rPr lang="sr-Cyrl-RS" dirty="0" smtClean="0"/>
              <a:t>представља</a:t>
            </a:r>
            <a:r>
              <a:rPr lang="vi-VN" dirty="0" smtClean="0"/>
              <a:t> </a:t>
            </a:r>
            <a:r>
              <a:rPr lang="sr-Cyrl-RS" dirty="0" smtClean="0"/>
              <a:t>добит</a:t>
            </a:r>
            <a:r>
              <a:rPr lang="vi-VN" dirty="0" smtClean="0"/>
              <a:t> </a:t>
            </a:r>
            <a:r>
              <a:rPr lang="sr-Cyrl-RS" dirty="0" smtClean="0"/>
              <a:t>периода</a:t>
            </a:r>
            <a:r>
              <a:rPr lang="vi-VN" dirty="0" smtClean="0"/>
              <a:t>.</a:t>
            </a:r>
            <a:endParaRPr lang="vi-VN" dirty="0"/>
          </a:p>
          <a:p>
            <a:r>
              <a:rPr lang="sr-Cyrl-RS" dirty="0" smtClean="0"/>
              <a:t>Наведено</a:t>
            </a:r>
            <a:r>
              <a:rPr lang="vi-VN" dirty="0" smtClean="0"/>
              <a:t> </a:t>
            </a:r>
            <a:r>
              <a:rPr lang="sr-Cyrl-RS" dirty="0" smtClean="0"/>
              <a:t>се</a:t>
            </a:r>
            <a:r>
              <a:rPr lang="vi-VN" dirty="0" smtClean="0"/>
              <a:t> </a:t>
            </a:r>
            <a:r>
              <a:rPr lang="sr-Cyrl-RS" dirty="0" smtClean="0"/>
              <a:t>може</a:t>
            </a:r>
            <a:r>
              <a:rPr lang="vi-VN" dirty="0" smtClean="0"/>
              <a:t> </a:t>
            </a:r>
            <a:r>
              <a:rPr lang="sr-Cyrl-RS" dirty="0" smtClean="0"/>
              <a:t>представити</a:t>
            </a:r>
            <a:r>
              <a:rPr lang="vi-VN" dirty="0" smtClean="0"/>
              <a:t> </a:t>
            </a:r>
            <a:r>
              <a:rPr lang="sr-Cyrl-RS" dirty="0" smtClean="0"/>
              <a:t>и</a:t>
            </a:r>
            <a:r>
              <a:rPr lang="vi-VN" dirty="0" smtClean="0"/>
              <a:t> </a:t>
            </a:r>
            <a:r>
              <a:rPr lang="sr-Cyrl-RS" dirty="0" smtClean="0"/>
              <a:t>графички</a:t>
            </a:r>
            <a:r>
              <a:rPr lang="vi-VN" dirty="0" smtClean="0"/>
              <a:t>:</a:t>
            </a:r>
            <a:endParaRPr lang="sr-Latn-RS" dirty="0" smtClean="0"/>
          </a:p>
          <a:p>
            <a:endParaRPr lang="vi-VN" dirty="0"/>
          </a:p>
          <a:p>
            <a:endParaRPr lang="vi-VN" dirty="0"/>
          </a:p>
          <a:p>
            <a:endParaRPr lang="vi-VN" dirty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267200"/>
            <a:ext cx="7317069" cy="2427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301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smtClean="0"/>
              <a:t>Основе</a:t>
            </a:r>
            <a:r>
              <a:rPr lang="en-US" smtClean="0"/>
              <a:t> </a:t>
            </a:r>
            <a:r>
              <a:rPr lang="sr-Cyrl-RS" smtClean="0"/>
              <a:t>вредновања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>
              <a:buNone/>
            </a:pPr>
            <a:r>
              <a:rPr lang="en-US" dirty="0"/>
              <a:t>–</a:t>
            </a:r>
            <a:r>
              <a:rPr lang="en-US"/>
              <a:t>	</a:t>
            </a:r>
            <a:r>
              <a:rPr lang="sr-Cyrl-RS" smtClean="0"/>
              <a:t>набавна</a:t>
            </a:r>
            <a:r>
              <a:rPr lang="en-US" smtClean="0"/>
              <a:t> </a:t>
            </a:r>
            <a:r>
              <a:rPr lang="sr-Cyrl-RS" smtClean="0"/>
              <a:t>вриједност</a:t>
            </a:r>
            <a:r>
              <a:rPr lang="en-US" smtClean="0"/>
              <a:t> (</a:t>
            </a:r>
            <a:r>
              <a:rPr lang="sr-Cyrl-RS" smtClean="0"/>
              <a:t>историјски</a:t>
            </a:r>
            <a:r>
              <a:rPr lang="en-US" smtClean="0"/>
              <a:t> </a:t>
            </a:r>
            <a:r>
              <a:rPr lang="sr-Cyrl-RS" smtClean="0"/>
              <a:t>трошак</a:t>
            </a:r>
            <a:r>
              <a:rPr lang="en-US" smtClean="0"/>
              <a:t>),</a:t>
            </a:r>
            <a:endParaRPr lang="en-US" dirty="0"/>
          </a:p>
          <a:p>
            <a:pPr>
              <a:buNone/>
            </a:pPr>
            <a:r>
              <a:rPr lang="en-US" dirty="0"/>
              <a:t>–</a:t>
            </a:r>
            <a:r>
              <a:rPr lang="en-US"/>
              <a:t>	</a:t>
            </a:r>
            <a:r>
              <a:rPr lang="sr-Cyrl-RS" smtClean="0"/>
              <a:t>тржишна</a:t>
            </a:r>
            <a:r>
              <a:rPr lang="en-US" smtClean="0"/>
              <a:t> </a:t>
            </a:r>
            <a:r>
              <a:rPr lang="sr-Cyrl-RS" smtClean="0"/>
              <a:t>вриједност</a:t>
            </a:r>
            <a:r>
              <a:rPr lang="en-US" smtClean="0"/>
              <a:t>,</a:t>
            </a:r>
            <a:endParaRPr lang="en-US" dirty="0"/>
          </a:p>
          <a:p>
            <a:pPr>
              <a:buNone/>
            </a:pPr>
            <a:r>
              <a:rPr lang="en-US" dirty="0"/>
              <a:t>–</a:t>
            </a:r>
            <a:r>
              <a:rPr lang="en-US"/>
              <a:t>	</a:t>
            </a:r>
            <a:r>
              <a:rPr lang="sr-Cyrl-RS" smtClean="0"/>
              <a:t>вриједност</a:t>
            </a:r>
            <a:r>
              <a:rPr lang="en-US" smtClean="0"/>
              <a:t> </a:t>
            </a:r>
            <a:r>
              <a:rPr lang="sr-Cyrl-RS" smtClean="0"/>
              <a:t>поновне</a:t>
            </a:r>
            <a:r>
              <a:rPr lang="en-US" smtClean="0"/>
              <a:t> </a:t>
            </a:r>
            <a:r>
              <a:rPr lang="sr-Cyrl-RS" smtClean="0"/>
              <a:t>набавке</a:t>
            </a:r>
            <a:r>
              <a:rPr lang="en-US" smtClean="0"/>
              <a:t> (</a:t>
            </a:r>
            <a:r>
              <a:rPr lang="sr-Cyrl-RS" smtClean="0"/>
              <a:t>текући</a:t>
            </a:r>
            <a:r>
              <a:rPr lang="en-US" smtClean="0"/>
              <a:t> </a:t>
            </a:r>
            <a:r>
              <a:rPr lang="sr-Cyrl-RS" smtClean="0"/>
              <a:t>трошак</a:t>
            </a:r>
            <a:r>
              <a:rPr lang="en-US" smtClean="0"/>
              <a:t>),</a:t>
            </a:r>
            <a:endParaRPr lang="en-US" dirty="0"/>
          </a:p>
          <a:p>
            <a:pPr>
              <a:buNone/>
            </a:pPr>
            <a:r>
              <a:rPr lang="en-US" dirty="0"/>
              <a:t>–</a:t>
            </a:r>
            <a:r>
              <a:rPr lang="en-US"/>
              <a:t>	</a:t>
            </a:r>
            <a:r>
              <a:rPr lang="sr-Cyrl-RS" smtClean="0"/>
              <a:t>нето</a:t>
            </a:r>
            <a:r>
              <a:rPr lang="en-US" smtClean="0"/>
              <a:t> </a:t>
            </a:r>
            <a:r>
              <a:rPr lang="sr-Cyrl-RS" smtClean="0"/>
              <a:t>продајна</a:t>
            </a:r>
            <a:r>
              <a:rPr lang="en-US" smtClean="0"/>
              <a:t> </a:t>
            </a:r>
            <a:r>
              <a:rPr lang="sr-Cyrl-RS" smtClean="0"/>
              <a:t>вриједност</a:t>
            </a:r>
            <a:r>
              <a:rPr lang="en-US" smtClean="0"/>
              <a:t>,</a:t>
            </a:r>
            <a:endParaRPr lang="en-US" dirty="0"/>
          </a:p>
          <a:p>
            <a:pPr>
              <a:buNone/>
            </a:pPr>
            <a:r>
              <a:rPr lang="en-US" dirty="0"/>
              <a:t>–</a:t>
            </a:r>
            <a:r>
              <a:rPr lang="en-US"/>
              <a:t>	</a:t>
            </a:r>
            <a:r>
              <a:rPr lang="sr-Cyrl-RS" smtClean="0"/>
              <a:t>вриједност</a:t>
            </a:r>
            <a:r>
              <a:rPr lang="en-US" smtClean="0"/>
              <a:t> </a:t>
            </a:r>
            <a:r>
              <a:rPr lang="sr-Cyrl-RS" smtClean="0"/>
              <a:t>у</a:t>
            </a:r>
            <a:r>
              <a:rPr lang="en-US" smtClean="0"/>
              <a:t> </a:t>
            </a:r>
            <a:r>
              <a:rPr lang="sr-Cyrl-RS" smtClean="0"/>
              <a:t>употреби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75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Akrualna</a:t>
            </a:r>
            <a:r>
              <a:rPr lang="en-US" dirty="0" smtClean="0"/>
              <a:t>/</a:t>
            </a:r>
            <a:r>
              <a:rPr lang="en-US" dirty="0" err="1" smtClean="0"/>
              <a:t>gotovinska</a:t>
            </a:r>
            <a:r>
              <a:rPr lang="en-US" dirty="0" smtClean="0"/>
              <a:t> </a:t>
            </a:r>
            <a:r>
              <a:rPr lang="en-US" dirty="0" err="1" smtClean="0"/>
              <a:t>osnova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/>
              <a:t>PRIMJER.</a:t>
            </a:r>
            <a:endParaRPr lang="en-US" dirty="0"/>
          </a:p>
          <a:p>
            <a:r>
              <a:rPr lang="sr-Latn-RS" dirty="0"/>
              <a:t>Pretpostavimo da se društvo „MM“ bavi marketinškim uslugama. Društvo je osnovano ulaganjem novca u iznosu od 300 n.j. Sjedište društva se nalazi u iznajmljenim prostorijama. Početkom mjeseca januara društvo je sa klijentom sklopilo ugovor o izradi marketing plana. Plan je završen krajem mjeseca i klijentu je ispostavljena faktura na iznos od 1.000 n.j. Polovinu fakture klijent je platio prilikom sklapanja posla dok je preostali iznos plaćen u februaru. Trošak zakupa iznosi 200 n.j. i plaćen je u februaru. Troškovi električne energije, telefona i grijanja za mjesec januar iznose 350 n.j. i plaćeni su poslednjeg dana januara.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3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Концепти очувања капитала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sr-Cyrl-RS" dirty="0" smtClean="0"/>
              <a:t>Концети</a:t>
            </a:r>
            <a:r>
              <a:rPr lang="sr-Latn-RS" dirty="0" smtClean="0"/>
              <a:t> </a:t>
            </a:r>
            <a:r>
              <a:rPr lang="sr-Cyrl-RS" dirty="0" smtClean="0"/>
              <a:t>одржања</a:t>
            </a:r>
            <a:r>
              <a:rPr lang="sr-Latn-RS" dirty="0" smtClean="0"/>
              <a:t> </a:t>
            </a:r>
            <a:r>
              <a:rPr lang="sr-Cyrl-RS" dirty="0" smtClean="0"/>
              <a:t>капитала</a:t>
            </a:r>
            <a:r>
              <a:rPr lang="sr-Latn-RS" dirty="0" smtClean="0"/>
              <a:t> </a:t>
            </a:r>
            <a:r>
              <a:rPr lang="sr-Cyrl-RS" dirty="0" smtClean="0"/>
              <a:t>дијеле</a:t>
            </a:r>
            <a:r>
              <a:rPr lang="sr-Latn-RS" dirty="0" smtClean="0"/>
              <a:t> </a:t>
            </a:r>
            <a:r>
              <a:rPr lang="sr-Cyrl-RS" dirty="0" smtClean="0"/>
              <a:t>се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:</a:t>
            </a:r>
            <a:endParaRPr lang="en-US" dirty="0" smtClean="0"/>
          </a:p>
          <a:p>
            <a:r>
              <a:rPr lang="sr-Latn-RS" dirty="0" smtClean="0"/>
              <a:t>-</a:t>
            </a:r>
            <a:r>
              <a:rPr lang="sr-Cyrl-RS" dirty="0" smtClean="0"/>
              <a:t>	</a:t>
            </a:r>
            <a:r>
              <a:rPr lang="sr-Latn-RS" dirty="0" smtClean="0"/>
              <a:t> </a:t>
            </a:r>
            <a:r>
              <a:rPr lang="sr-Cyrl-RS" dirty="0" smtClean="0"/>
              <a:t>концепте</a:t>
            </a:r>
            <a:r>
              <a:rPr lang="sr-Latn-RS" dirty="0" smtClean="0"/>
              <a:t> </a:t>
            </a:r>
            <a:r>
              <a:rPr lang="sr-Cyrl-RS" dirty="0" smtClean="0"/>
              <a:t>одржања</a:t>
            </a:r>
            <a:r>
              <a:rPr lang="sr-Latn-RS" dirty="0" smtClean="0"/>
              <a:t> </a:t>
            </a:r>
            <a:r>
              <a:rPr lang="sr-Cyrl-RS" dirty="0" smtClean="0"/>
              <a:t>финансијског</a:t>
            </a:r>
            <a:r>
              <a:rPr lang="sr-Latn-RS" dirty="0" smtClean="0"/>
              <a:t> </a:t>
            </a:r>
            <a:r>
              <a:rPr lang="sr-Cyrl-RS" dirty="0" smtClean="0"/>
              <a:t>капитала</a:t>
            </a:r>
            <a:r>
              <a:rPr lang="sr-Latn-RS" dirty="0" smtClean="0"/>
              <a:t> </a:t>
            </a:r>
            <a:r>
              <a:rPr lang="sr-Cyrl-RS" dirty="0" smtClean="0"/>
              <a:t>који</a:t>
            </a:r>
            <a:r>
              <a:rPr lang="sr-Latn-RS" dirty="0" smtClean="0"/>
              <a:t> </a:t>
            </a:r>
            <a:r>
              <a:rPr lang="sr-Cyrl-RS" dirty="0" smtClean="0"/>
              <a:t>могу</a:t>
            </a:r>
            <a:r>
              <a:rPr lang="sr-Latn-RS" dirty="0" smtClean="0"/>
              <a:t> </a:t>
            </a:r>
            <a:r>
              <a:rPr lang="sr-Cyrl-RS" dirty="0" smtClean="0"/>
              <a:t>бити</a:t>
            </a:r>
            <a:r>
              <a:rPr lang="sr-Latn-RS" dirty="0" smtClean="0"/>
              <a:t> </a:t>
            </a:r>
            <a:r>
              <a:rPr lang="sr-Cyrl-RS" dirty="0" smtClean="0"/>
              <a:t>кориговани</a:t>
            </a:r>
            <a:r>
              <a:rPr lang="sr-Latn-RS" dirty="0" smtClean="0"/>
              <a:t> </a:t>
            </a:r>
            <a:r>
              <a:rPr lang="sr-Cyrl-RS" dirty="0" smtClean="0"/>
              <a:t>или</a:t>
            </a:r>
            <a:r>
              <a:rPr lang="sr-Latn-RS" dirty="0" smtClean="0"/>
              <a:t> </a:t>
            </a:r>
            <a:r>
              <a:rPr lang="sr-Cyrl-RS" dirty="0" smtClean="0"/>
              <a:t>не</a:t>
            </a:r>
            <a:r>
              <a:rPr lang="sr-Latn-RS" dirty="0" smtClean="0"/>
              <a:t> </a:t>
            </a:r>
            <a:r>
              <a:rPr lang="sr-Cyrl-RS" dirty="0" smtClean="0"/>
              <a:t>кориговани</a:t>
            </a:r>
            <a:r>
              <a:rPr lang="sr-Latn-RS" dirty="0" smtClean="0"/>
              <a:t> </a:t>
            </a:r>
            <a:r>
              <a:rPr lang="sr-Cyrl-RS" dirty="0" smtClean="0"/>
              <a:t>за</a:t>
            </a:r>
            <a:r>
              <a:rPr lang="sr-Latn-RS" dirty="0" smtClean="0"/>
              <a:t> </a:t>
            </a:r>
            <a:r>
              <a:rPr lang="sr-Cyrl-RS" dirty="0" smtClean="0"/>
              <a:t>инфлацију</a:t>
            </a:r>
            <a:r>
              <a:rPr lang="sr-Latn-RS" dirty="0" smtClean="0"/>
              <a:t>, </a:t>
            </a:r>
            <a:r>
              <a:rPr lang="sr-Cyrl-RS" dirty="0" smtClean="0"/>
              <a:t>и</a:t>
            </a:r>
            <a:endParaRPr lang="en-US" dirty="0" smtClean="0"/>
          </a:p>
          <a:p>
            <a:r>
              <a:rPr lang="sr-Latn-RS" dirty="0" smtClean="0"/>
              <a:t>-</a:t>
            </a:r>
            <a:r>
              <a:rPr lang="sr-Cyrl-RS" dirty="0" smtClean="0"/>
              <a:t>	</a:t>
            </a:r>
            <a:r>
              <a:rPr lang="sr-Latn-RS" dirty="0" smtClean="0"/>
              <a:t> </a:t>
            </a:r>
            <a:r>
              <a:rPr lang="sr-Cyrl-RS" dirty="0" smtClean="0"/>
              <a:t>концепте</a:t>
            </a:r>
            <a:r>
              <a:rPr lang="sr-Latn-RS" dirty="0" smtClean="0"/>
              <a:t> </a:t>
            </a:r>
            <a:r>
              <a:rPr lang="sr-Cyrl-RS" dirty="0" smtClean="0"/>
              <a:t>оперативног</a:t>
            </a:r>
            <a:r>
              <a:rPr lang="sr-Latn-RS" dirty="0" smtClean="0"/>
              <a:t> (</a:t>
            </a:r>
            <a:r>
              <a:rPr lang="sr-Cyrl-RS" dirty="0" smtClean="0"/>
              <a:t>физичког</a:t>
            </a:r>
            <a:r>
              <a:rPr lang="sr-Latn-RS" dirty="0" smtClean="0"/>
              <a:t>) </a:t>
            </a:r>
            <a:r>
              <a:rPr lang="sr-Cyrl-RS" dirty="0" smtClean="0"/>
              <a:t>одржања</a:t>
            </a:r>
            <a:r>
              <a:rPr lang="sr-Latn-RS" dirty="0" smtClean="0"/>
              <a:t> </a:t>
            </a:r>
            <a:r>
              <a:rPr lang="sr-Cyrl-RS" dirty="0" smtClean="0"/>
              <a:t>капитала</a:t>
            </a:r>
            <a:r>
              <a:rPr lang="sr-Latn-RS" dirty="0" smtClean="0"/>
              <a:t> </a:t>
            </a:r>
            <a:r>
              <a:rPr lang="sr-Cyrl-RS" dirty="0" smtClean="0"/>
              <a:t>са</a:t>
            </a:r>
            <a:r>
              <a:rPr lang="sr-Latn-RS" dirty="0" smtClean="0"/>
              <a:t> </a:t>
            </a:r>
            <a:r>
              <a:rPr lang="sr-Cyrl-RS" dirty="0" smtClean="0"/>
              <a:t>становишта</a:t>
            </a:r>
            <a:r>
              <a:rPr lang="sr-Latn-RS" dirty="0" smtClean="0"/>
              <a:t> </a:t>
            </a:r>
            <a:r>
              <a:rPr lang="sr-Cyrl-RS" dirty="0" smtClean="0"/>
              <a:t>предузећа</a:t>
            </a:r>
            <a:r>
              <a:rPr lang="sr-Latn-RS" dirty="0" smtClean="0"/>
              <a:t> </a:t>
            </a:r>
            <a:r>
              <a:rPr lang="sr-Cyrl-RS" dirty="0" smtClean="0"/>
              <a:t>и</a:t>
            </a:r>
            <a:r>
              <a:rPr lang="sr-Latn-RS" dirty="0" smtClean="0"/>
              <a:t> </a:t>
            </a:r>
            <a:r>
              <a:rPr lang="sr-Cyrl-RS" dirty="0" smtClean="0"/>
              <a:t>са</a:t>
            </a:r>
            <a:r>
              <a:rPr lang="sr-Latn-RS" dirty="0" smtClean="0"/>
              <a:t> </a:t>
            </a:r>
            <a:r>
              <a:rPr lang="sr-Cyrl-RS" dirty="0" smtClean="0"/>
              <a:t>становишта</a:t>
            </a:r>
            <a:r>
              <a:rPr lang="sr-Latn-RS" dirty="0" smtClean="0"/>
              <a:t> </a:t>
            </a:r>
            <a:r>
              <a:rPr lang="sr-Cyrl-RS" dirty="0" smtClean="0"/>
              <a:t>власника</a:t>
            </a:r>
            <a:r>
              <a:rPr lang="sr-Latn-RS" dirty="0" smtClean="0"/>
              <a:t>.</a:t>
            </a:r>
            <a:endParaRPr lang="en-US" dirty="0" smtClean="0"/>
          </a:p>
          <a:p>
            <a:r>
              <a:rPr lang="sr-Cyrl-RS" dirty="0" smtClean="0"/>
              <a:t>Концепт</a:t>
            </a:r>
            <a:r>
              <a:rPr lang="sr-Latn-RS" dirty="0" smtClean="0"/>
              <a:t> </a:t>
            </a:r>
            <a:r>
              <a:rPr lang="sr-Cyrl-RS" dirty="0" smtClean="0"/>
              <a:t>финансијског</a:t>
            </a:r>
            <a:r>
              <a:rPr lang="sr-Latn-RS" dirty="0" smtClean="0"/>
              <a:t> </a:t>
            </a:r>
            <a:r>
              <a:rPr lang="sr-Cyrl-RS" dirty="0" smtClean="0"/>
              <a:t>очувања</a:t>
            </a:r>
            <a:r>
              <a:rPr lang="sr-Latn-RS" dirty="0" smtClean="0"/>
              <a:t> </a:t>
            </a:r>
            <a:r>
              <a:rPr lang="sr-Cyrl-RS" dirty="0" smtClean="0"/>
              <a:t>капитала</a:t>
            </a:r>
            <a:r>
              <a:rPr lang="sr-Latn-RS" dirty="0" smtClean="0"/>
              <a:t> </a:t>
            </a:r>
            <a:r>
              <a:rPr lang="sr-Cyrl-RS" dirty="0" smtClean="0"/>
              <a:t>може</a:t>
            </a:r>
            <a:r>
              <a:rPr lang="sr-Latn-RS" dirty="0" smtClean="0"/>
              <a:t> </a:t>
            </a:r>
            <a:r>
              <a:rPr lang="sr-Cyrl-RS" dirty="0" smtClean="0"/>
              <a:t>се</a:t>
            </a:r>
            <a:r>
              <a:rPr lang="sr-Latn-RS" dirty="0" smtClean="0"/>
              <a:t> </a:t>
            </a:r>
            <a:r>
              <a:rPr lang="sr-Cyrl-RS" dirty="0" smtClean="0"/>
              <a:t>мјерити</a:t>
            </a:r>
            <a:r>
              <a:rPr lang="sr-Latn-RS" dirty="0" smtClean="0"/>
              <a:t> </a:t>
            </a:r>
            <a:r>
              <a:rPr lang="sr-Cyrl-RS" dirty="0" smtClean="0"/>
              <a:t>у</a:t>
            </a:r>
            <a:r>
              <a:rPr lang="sr-Latn-RS" dirty="0" smtClean="0"/>
              <a:t> </a:t>
            </a:r>
            <a:r>
              <a:rPr lang="sr-Cyrl-RS" dirty="0" smtClean="0"/>
              <a:t>номиналној</a:t>
            </a:r>
            <a:r>
              <a:rPr lang="sr-Latn-RS" dirty="0" smtClean="0"/>
              <a:t> </a:t>
            </a:r>
            <a:r>
              <a:rPr lang="sr-Cyrl-RS" dirty="0" smtClean="0"/>
              <a:t>вриједности</a:t>
            </a:r>
            <a:r>
              <a:rPr lang="sr-Latn-RS" dirty="0" smtClean="0"/>
              <a:t> </a:t>
            </a:r>
            <a:r>
              <a:rPr lang="sr-Cyrl-RS" dirty="0" smtClean="0"/>
              <a:t>новца</a:t>
            </a:r>
            <a:r>
              <a:rPr lang="sr-Latn-RS" dirty="0" smtClean="0"/>
              <a:t> </a:t>
            </a:r>
            <a:r>
              <a:rPr lang="sr-Cyrl-RS" dirty="0" smtClean="0"/>
              <a:t>или</a:t>
            </a:r>
            <a:r>
              <a:rPr lang="sr-Latn-RS" dirty="0" smtClean="0"/>
              <a:t> </a:t>
            </a:r>
            <a:r>
              <a:rPr lang="sr-Cyrl-RS" dirty="0" smtClean="0"/>
              <a:t>према</a:t>
            </a:r>
            <a:r>
              <a:rPr lang="sr-Latn-RS" dirty="0" smtClean="0"/>
              <a:t> </a:t>
            </a:r>
            <a:r>
              <a:rPr lang="sr-Cyrl-RS" dirty="0" smtClean="0"/>
              <a:t>константној</a:t>
            </a:r>
            <a:r>
              <a:rPr lang="sr-Latn-RS" dirty="0" smtClean="0"/>
              <a:t> </a:t>
            </a:r>
            <a:r>
              <a:rPr lang="sr-Cyrl-RS" dirty="0" smtClean="0"/>
              <a:t>куповној</a:t>
            </a:r>
            <a:r>
              <a:rPr lang="sr-Latn-RS" dirty="0" smtClean="0"/>
              <a:t> </a:t>
            </a:r>
            <a:r>
              <a:rPr lang="sr-Cyrl-RS" dirty="0" smtClean="0"/>
              <a:t>моћи</a:t>
            </a:r>
            <a:r>
              <a:rPr lang="sr-Latn-RS" dirty="0" smtClean="0"/>
              <a:t> </a:t>
            </a:r>
            <a:r>
              <a:rPr lang="sr-Cyrl-RS" dirty="0" smtClean="0"/>
              <a:t>новца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86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399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sr-Cyrl-RS" dirty="0" smtClean="0"/>
              <a:t>Према</a:t>
            </a:r>
            <a:r>
              <a:rPr lang="sr-Latn-RS" dirty="0" smtClean="0"/>
              <a:t> </a:t>
            </a:r>
            <a:r>
              <a:rPr lang="sr-Cyrl-RS" dirty="0" smtClean="0"/>
              <a:t>концепту</a:t>
            </a:r>
            <a:r>
              <a:rPr lang="sr-Latn-RS" dirty="0" smtClean="0"/>
              <a:t> </a:t>
            </a:r>
            <a:r>
              <a:rPr lang="sr-Cyrl-RS" dirty="0" smtClean="0"/>
              <a:t>стварног</a:t>
            </a:r>
            <a:r>
              <a:rPr lang="sr-Latn-RS" dirty="0" smtClean="0"/>
              <a:t> </a:t>
            </a:r>
            <a:r>
              <a:rPr lang="sr-Cyrl-RS" dirty="0" smtClean="0"/>
              <a:t>финансијског</a:t>
            </a:r>
            <a:r>
              <a:rPr lang="sr-Latn-RS" dirty="0" smtClean="0"/>
              <a:t> </a:t>
            </a:r>
            <a:r>
              <a:rPr lang="sr-Cyrl-RS" dirty="0" smtClean="0"/>
              <a:t>одржања</a:t>
            </a:r>
            <a:r>
              <a:rPr lang="sr-Latn-RS" dirty="0" smtClean="0"/>
              <a:t> </a:t>
            </a:r>
            <a:r>
              <a:rPr lang="sr-Cyrl-RS" dirty="0" smtClean="0"/>
              <a:t>капитала</a:t>
            </a:r>
            <a:r>
              <a:rPr lang="sr-Latn-RS" dirty="0" smtClean="0"/>
              <a:t> (</a:t>
            </a:r>
            <a:r>
              <a:rPr lang="sr-Cyrl-RS" dirty="0" smtClean="0"/>
              <a:t>константне</a:t>
            </a:r>
            <a:r>
              <a:rPr lang="sr-Latn-RS" dirty="0" smtClean="0"/>
              <a:t> </a:t>
            </a:r>
            <a:r>
              <a:rPr lang="sr-Cyrl-RS" dirty="0" smtClean="0"/>
              <a:t>куповне</a:t>
            </a:r>
            <a:r>
              <a:rPr lang="sr-Latn-RS" dirty="0" smtClean="0"/>
              <a:t> </a:t>
            </a:r>
            <a:r>
              <a:rPr lang="sr-Cyrl-RS" dirty="0" smtClean="0"/>
              <a:t>моћи</a:t>
            </a:r>
            <a:r>
              <a:rPr lang="sr-Latn-RS" dirty="0" smtClean="0"/>
              <a:t> </a:t>
            </a:r>
            <a:r>
              <a:rPr lang="sr-Cyrl-RS" dirty="0" smtClean="0"/>
              <a:t>новца</a:t>
            </a:r>
            <a:r>
              <a:rPr lang="sr-Latn-RS" dirty="0" smtClean="0"/>
              <a:t>), </a:t>
            </a:r>
            <a:r>
              <a:rPr lang="sr-Cyrl-RS" dirty="0" smtClean="0"/>
              <a:t>капитал</a:t>
            </a:r>
            <a:r>
              <a:rPr lang="sr-Latn-RS" dirty="0" smtClean="0"/>
              <a:t> </a:t>
            </a:r>
            <a:r>
              <a:rPr lang="sr-Cyrl-RS" dirty="0" smtClean="0"/>
              <a:t>је</a:t>
            </a:r>
            <a:r>
              <a:rPr lang="sr-Latn-RS" dirty="0" smtClean="0"/>
              <a:t> </a:t>
            </a:r>
            <a:r>
              <a:rPr lang="sr-Cyrl-RS" dirty="0" smtClean="0"/>
              <a:t>одржан</a:t>
            </a:r>
            <a:r>
              <a:rPr lang="sr-Latn-RS" dirty="0" smtClean="0"/>
              <a:t> </a:t>
            </a:r>
            <a:r>
              <a:rPr lang="sr-Cyrl-RS" dirty="0" smtClean="0"/>
              <a:t>ако</a:t>
            </a:r>
            <a:r>
              <a:rPr lang="sr-Latn-RS" dirty="0" smtClean="0"/>
              <a:t> </a:t>
            </a:r>
            <a:r>
              <a:rPr lang="sr-Cyrl-RS" dirty="0" smtClean="0"/>
              <a:t>је</a:t>
            </a:r>
            <a:r>
              <a:rPr lang="sr-Latn-RS" dirty="0" smtClean="0"/>
              <a:t> </a:t>
            </a:r>
            <a:r>
              <a:rPr lang="sr-Cyrl-RS" dirty="0" smtClean="0"/>
              <a:t>једнак</a:t>
            </a:r>
            <a:r>
              <a:rPr lang="sr-Latn-RS" dirty="0" smtClean="0"/>
              <a:t> </a:t>
            </a:r>
            <a:r>
              <a:rPr lang="sr-Cyrl-RS" dirty="0" smtClean="0"/>
              <a:t>почетном</a:t>
            </a:r>
            <a:r>
              <a:rPr lang="sr-Latn-RS" dirty="0" smtClean="0"/>
              <a:t> </a:t>
            </a:r>
            <a:r>
              <a:rPr lang="sr-Cyrl-RS" dirty="0" smtClean="0"/>
              <a:t>капиталу</a:t>
            </a:r>
            <a:r>
              <a:rPr lang="sr-Latn-RS" dirty="0" smtClean="0"/>
              <a:t> </a:t>
            </a:r>
            <a:r>
              <a:rPr lang="sr-Cyrl-RS" dirty="0" smtClean="0"/>
              <a:t>исказаном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основу</a:t>
            </a:r>
            <a:r>
              <a:rPr lang="sr-Latn-RS" dirty="0" smtClean="0"/>
              <a:t> </a:t>
            </a:r>
            <a:r>
              <a:rPr lang="sr-Cyrl-RS" dirty="0" smtClean="0"/>
              <a:t>куповне</a:t>
            </a:r>
            <a:r>
              <a:rPr lang="sr-Latn-RS" dirty="0" smtClean="0"/>
              <a:t> </a:t>
            </a:r>
            <a:r>
              <a:rPr lang="sr-Cyrl-RS" dirty="0" smtClean="0"/>
              <a:t>моћи</a:t>
            </a:r>
            <a:r>
              <a:rPr lang="sr-Latn-RS" dirty="0" smtClean="0"/>
              <a:t> </a:t>
            </a:r>
            <a:r>
              <a:rPr lang="sr-Cyrl-RS" dirty="0" smtClean="0"/>
              <a:t>капитала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крају</a:t>
            </a:r>
            <a:r>
              <a:rPr lang="sr-Latn-RS" dirty="0" smtClean="0"/>
              <a:t> </a:t>
            </a:r>
            <a:r>
              <a:rPr lang="sr-Cyrl-RS" dirty="0" smtClean="0"/>
              <a:t>периода</a:t>
            </a:r>
            <a:r>
              <a:rPr lang="sr-Latn-RS" dirty="0" smtClean="0"/>
              <a:t>.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примјер</a:t>
            </a:r>
            <a:r>
              <a:rPr lang="sr-Latn-RS" dirty="0" smtClean="0"/>
              <a:t>, </a:t>
            </a:r>
            <a:r>
              <a:rPr lang="sr-Cyrl-RS" dirty="0" smtClean="0"/>
              <a:t>ако</a:t>
            </a:r>
            <a:r>
              <a:rPr lang="sr-Latn-RS" dirty="0" smtClean="0"/>
              <a:t> </a:t>
            </a:r>
            <a:r>
              <a:rPr lang="sr-Cyrl-RS" dirty="0" smtClean="0"/>
              <a:t>је</a:t>
            </a:r>
            <a:r>
              <a:rPr lang="sr-Latn-RS" dirty="0" smtClean="0"/>
              <a:t> </a:t>
            </a:r>
            <a:r>
              <a:rPr lang="sr-Cyrl-RS" dirty="0" smtClean="0"/>
              <a:t>капитал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почетку</a:t>
            </a:r>
            <a:r>
              <a:rPr lang="sr-Latn-RS" dirty="0" smtClean="0"/>
              <a:t> </a:t>
            </a:r>
            <a:r>
              <a:rPr lang="sr-Cyrl-RS" dirty="0" smtClean="0"/>
              <a:t>године</a:t>
            </a:r>
            <a:r>
              <a:rPr lang="sr-Latn-RS" dirty="0" smtClean="0"/>
              <a:t> 1000 </a:t>
            </a:r>
            <a:r>
              <a:rPr lang="sr-Cyrl-RS" dirty="0" smtClean="0"/>
              <a:t>н</a:t>
            </a:r>
            <a:r>
              <a:rPr lang="sr-Latn-RS" dirty="0" smtClean="0"/>
              <a:t>.</a:t>
            </a:r>
            <a:r>
              <a:rPr lang="sr-Cyrl-RS" dirty="0" smtClean="0"/>
              <a:t>ј</a:t>
            </a:r>
            <a:r>
              <a:rPr lang="sr-Latn-RS" dirty="0" smtClean="0"/>
              <a:t>. </a:t>
            </a:r>
            <a:r>
              <a:rPr lang="sr-Cyrl-RS" dirty="0" smtClean="0"/>
              <a:t>и</a:t>
            </a:r>
            <a:r>
              <a:rPr lang="sr-Latn-RS" dirty="0" smtClean="0"/>
              <a:t> </a:t>
            </a:r>
            <a:r>
              <a:rPr lang="sr-Cyrl-RS" dirty="0" smtClean="0"/>
              <a:t>општи</a:t>
            </a:r>
            <a:r>
              <a:rPr lang="sr-Latn-RS" dirty="0" smtClean="0"/>
              <a:t> </a:t>
            </a:r>
            <a:r>
              <a:rPr lang="sr-Cyrl-RS" dirty="0" smtClean="0"/>
              <a:t>раст</a:t>
            </a:r>
            <a:r>
              <a:rPr lang="sr-Latn-RS" dirty="0" smtClean="0"/>
              <a:t> </a:t>
            </a:r>
            <a:r>
              <a:rPr lang="sr-Cyrl-RS" dirty="0" smtClean="0"/>
              <a:t>цијена</a:t>
            </a:r>
            <a:r>
              <a:rPr lang="sr-Latn-RS" dirty="0" smtClean="0"/>
              <a:t> </a:t>
            </a:r>
            <a:r>
              <a:rPr lang="sr-Cyrl-RS" dirty="0" smtClean="0"/>
              <a:t>износи</a:t>
            </a:r>
            <a:r>
              <a:rPr lang="sr-Latn-RS" dirty="0" smtClean="0"/>
              <a:t> 5% </a:t>
            </a:r>
            <a:r>
              <a:rPr lang="sr-Cyrl-RS" dirty="0" smtClean="0"/>
              <a:t>у</a:t>
            </a:r>
            <a:r>
              <a:rPr lang="sr-Latn-RS" dirty="0" smtClean="0"/>
              <a:t> </a:t>
            </a:r>
            <a:r>
              <a:rPr lang="sr-Cyrl-RS" dirty="0" smtClean="0"/>
              <a:t>току</a:t>
            </a:r>
            <a:r>
              <a:rPr lang="sr-Latn-RS" dirty="0" smtClean="0"/>
              <a:t> </a:t>
            </a:r>
            <a:r>
              <a:rPr lang="sr-Cyrl-RS" dirty="0" smtClean="0"/>
              <a:t>обрачунског</a:t>
            </a:r>
            <a:r>
              <a:rPr lang="sr-Latn-RS" dirty="0" smtClean="0"/>
              <a:t> </a:t>
            </a:r>
            <a:r>
              <a:rPr lang="sr-Cyrl-RS" dirty="0" smtClean="0"/>
              <a:t>периода</a:t>
            </a:r>
            <a:r>
              <a:rPr lang="sr-Latn-RS" dirty="0" smtClean="0"/>
              <a:t>, </a:t>
            </a:r>
            <a:r>
              <a:rPr lang="sr-Cyrl-RS" dirty="0" smtClean="0"/>
              <a:t>добитак</a:t>
            </a:r>
            <a:r>
              <a:rPr lang="sr-Latn-RS" dirty="0" smtClean="0"/>
              <a:t> </a:t>
            </a:r>
            <a:r>
              <a:rPr lang="sr-Cyrl-RS" dirty="0" smtClean="0"/>
              <a:t>ће</a:t>
            </a:r>
            <a:r>
              <a:rPr lang="sr-Latn-RS" dirty="0" smtClean="0"/>
              <a:t> </a:t>
            </a:r>
            <a:r>
              <a:rPr lang="sr-Cyrl-RS" dirty="0" smtClean="0"/>
              <a:t>настати</a:t>
            </a:r>
            <a:r>
              <a:rPr lang="sr-Latn-RS" dirty="0" smtClean="0"/>
              <a:t> </a:t>
            </a:r>
            <a:r>
              <a:rPr lang="sr-Cyrl-RS" dirty="0" smtClean="0"/>
              <a:t>само</a:t>
            </a:r>
            <a:r>
              <a:rPr lang="sr-Latn-RS" dirty="0" smtClean="0"/>
              <a:t> </a:t>
            </a:r>
            <a:r>
              <a:rPr lang="sr-Cyrl-RS" dirty="0" smtClean="0"/>
              <a:t>ако</a:t>
            </a:r>
            <a:r>
              <a:rPr lang="sr-Latn-RS" dirty="0" smtClean="0"/>
              <a:t> </a:t>
            </a:r>
            <a:r>
              <a:rPr lang="sr-Cyrl-RS" dirty="0" smtClean="0"/>
              <a:t>вриједност</a:t>
            </a:r>
            <a:r>
              <a:rPr lang="sr-Latn-RS" dirty="0" smtClean="0"/>
              <a:t> </a:t>
            </a:r>
            <a:r>
              <a:rPr lang="sr-Cyrl-RS" dirty="0" smtClean="0"/>
              <a:t>имовине</a:t>
            </a:r>
            <a:r>
              <a:rPr lang="sr-Latn-RS" dirty="0" smtClean="0"/>
              <a:t> </a:t>
            </a:r>
            <a:r>
              <a:rPr lang="sr-Cyrl-RS" dirty="0" smtClean="0"/>
              <a:t>умањена</a:t>
            </a:r>
            <a:r>
              <a:rPr lang="sr-Latn-RS" dirty="0" smtClean="0"/>
              <a:t> </a:t>
            </a:r>
            <a:r>
              <a:rPr lang="sr-Cyrl-RS" dirty="0" smtClean="0"/>
              <a:t>за</a:t>
            </a:r>
            <a:r>
              <a:rPr lang="sr-Latn-RS" dirty="0" smtClean="0"/>
              <a:t> </a:t>
            </a:r>
            <a:r>
              <a:rPr lang="sr-Cyrl-RS" dirty="0" smtClean="0"/>
              <a:t>обавезе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крају</a:t>
            </a:r>
            <a:r>
              <a:rPr lang="sr-Latn-RS" dirty="0" smtClean="0"/>
              <a:t> </a:t>
            </a:r>
            <a:r>
              <a:rPr lang="sr-Cyrl-RS" dirty="0" smtClean="0"/>
              <a:t>периода</a:t>
            </a:r>
            <a:r>
              <a:rPr lang="sr-Latn-RS" dirty="0" smtClean="0"/>
              <a:t> </a:t>
            </a:r>
            <a:r>
              <a:rPr lang="sr-Cyrl-RS" dirty="0" smtClean="0"/>
              <a:t>износи</a:t>
            </a:r>
            <a:r>
              <a:rPr lang="sr-Latn-RS" dirty="0" smtClean="0"/>
              <a:t> </a:t>
            </a:r>
            <a:r>
              <a:rPr lang="sr-Cyrl-RS" dirty="0" smtClean="0"/>
              <a:t>више</a:t>
            </a:r>
            <a:r>
              <a:rPr lang="sr-Latn-RS" dirty="0" smtClean="0"/>
              <a:t> </a:t>
            </a:r>
            <a:r>
              <a:rPr lang="sr-Cyrl-RS" dirty="0" smtClean="0"/>
              <a:t>од</a:t>
            </a:r>
            <a:r>
              <a:rPr lang="sr-Latn-RS" dirty="0" smtClean="0"/>
              <a:t> 1050 </a:t>
            </a:r>
            <a:r>
              <a:rPr lang="sr-Cyrl-RS" dirty="0" smtClean="0"/>
              <a:t>н</a:t>
            </a:r>
            <a:r>
              <a:rPr lang="sr-Latn-RS" dirty="0" smtClean="0"/>
              <a:t>.</a:t>
            </a:r>
            <a:r>
              <a:rPr lang="sr-Cyrl-RS" dirty="0" smtClean="0"/>
              <a:t>ј</a:t>
            </a:r>
            <a:r>
              <a:rPr lang="sr-Latn-RS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66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150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sr-Cyrl-RS" dirty="0" smtClean="0"/>
              <a:t>Концепт</a:t>
            </a:r>
            <a:r>
              <a:rPr lang="sr-Latn-RS" dirty="0" smtClean="0"/>
              <a:t> </a:t>
            </a:r>
            <a:r>
              <a:rPr lang="sr-Cyrl-RS" b="1" dirty="0" smtClean="0"/>
              <a:t>оперативног</a:t>
            </a:r>
            <a:r>
              <a:rPr lang="sr-Latn-RS" b="1" dirty="0" smtClean="0"/>
              <a:t> </a:t>
            </a:r>
            <a:r>
              <a:rPr lang="sr-Cyrl-RS" b="1" dirty="0" smtClean="0"/>
              <a:t>одржања</a:t>
            </a:r>
            <a:r>
              <a:rPr lang="sr-Latn-RS" b="1" dirty="0" smtClean="0"/>
              <a:t> </a:t>
            </a:r>
            <a:r>
              <a:rPr lang="sr-Cyrl-RS" b="1" dirty="0" smtClean="0"/>
              <a:t>капитала</a:t>
            </a:r>
            <a:r>
              <a:rPr lang="sr-Latn-RS" b="1" dirty="0" smtClean="0"/>
              <a:t> </a:t>
            </a:r>
            <a:r>
              <a:rPr lang="sr-Cyrl-RS" dirty="0" smtClean="0"/>
              <a:t>почива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физичким</a:t>
            </a:r>
            <a:r>
              <a:rPr lang="sr-Latn-RS" dirty="0" smtClean="0"/>
              <a:t> </a:t>
            </a:r>
            <a:r>
              <a:rPr lang="sr-Cyrl-RS" dirty="0" smtClean="0"/>
              <a:t>средствима</a:t>
            </a:r>
            <a:r>
              <a:rPr lang="sr-Latn-RS" dirty="0" smtClean="0"/>
              <a:t> </a:t>
            </a:r>
            <a:r>
              <a:rPr lang="sr-Cyrl-RS" dirty="0" smtClean="0"/>
              <a:t>и</a:t>
            </a:r>
            <a:r>
              <a:rPr lang="sr-Latn-RS" dirty="0" smtClean="0"/>
              <a:t> </a:t>
            </a:r>
            <a:r>
              <a:rPr lang="sr-Cyrl-RS" dirty="0" smtClean="0"/>
              <a:t>објашњава</a:t>
            </a:r>
            <a:r>
              <a:rPr lang="sr-Latn-RS" dirty="0" smtClean="0"/>
              <a:t> </a:t>
            </a:r>
            <a:r>
              <a:rPr lang="sr-Cyrl-RS" dirty="0" smtClean="0"/>
              <a:t>да</a:t>
            </a:r>
            <a:r>
              <a:rPr lang="sr-Latn-RS" dirty="0" smtClean="0"/>
              <a:t> </a:t>
            </a:r>
            <a:r>
              <a:rPr lang="sr-Cyrl-RS" dirty="0" smtClean="0"/>
              <a:t>је</a:t>
            </a:r>
            <a:r>
              <a:rPr lang="sr-Latn-RS" dirty="0" smtClean="0"/>
              <a:t> </a:t>
            </a:r>
            <a:r>
              <a:rPr lang="sr-Cyrl-RS" dirty="0" smtClean="0"/>
              <a:t>капитал</a:t>
            </a:r>
            <a:r>
              <a:rPr lang="sr-Latn-RS" dirty="0" smtClean="0"/>
              <a:t> </a:t>
            </a:r>
            <a:r>
              <a:rPr lang="sr-Cyrl-RS" dirty="0" smtClean="0"/>
              <a:t>сачуван</a:t>
            </a:r>
            <a:r>
              <a:rPr lang="sr-Latn-RS" dirty="0" smtClean="0"/>
              <a:t> </a:t>
            </a:r>
            <a:r>
              <a:rPr lang="sr-Cyrl-RS" dirty="0" smtClean="0"/>
              <a:t>ако</a:t>
            </a:r>
            <a:r>
              <a:rPr lang="sr-Latn-RS" dirty="0" smtClean="0"/>
              <a:t> </a:t>
            </a:r>
            <a:r>
              <a:rPr lang="sr-Cyrl-RS" dirty="0" smtClean="0"/>
              <a:t>предузеће</a:t>
            </a:r>
            <a:r>
              <a:rPr lang="sr-Latn-RS" dirty="0" smtClean="0"/>
              <a:t> </a:t>
            </a:r>
            <a:r>
              <a:rPr lang="sr-Cyrl-RS" dirty="0" smtClean="0"/>
              <a:t>располаже</a:t>
            </a:r>
            <a:r>
              <a:rPr lang="sr-Latn-RS" dirty="0" smtClean="0"/>
              <a:t> </a:t>
            </a:r>
            <a:r>
              <a:rPr lang="sr-Cyrl-RS" dirty="0" smtClean="0"/>
              <a:t>са</a:t>
            </a:r>
            <a:r>
              <a:rPr lang="sr-Latn-RS" dirty="0" smtClean="0"/>
              <a:t> </a:t>
            </a:r>
            <a:r>
              <a:rPr lang="sr-Cyrl-RS" dirty="0" smtClean="0"/>
              <a:t>истим</a:t>
            </a:r>
            <a:r>
              <a:rPr lang="sr-Latn-RS" dirty="0" smtClean="0"/>
              <a:t> </a:t>
            </a:r>
            <a:r>
              <a:rPr lang="sr-Cyrl-RS" dirty="0" smtClean="0"/>
              <a:t>нивоом</a:t>
            </a:r>
            <a:r>
              <a:rPr lang="sr-Latn-RS" dirty="0" smtClean="0"/>
              <a:t> </a:t>
            </a:r>
            <a:r>
              <a:rPr lang="sr-Cyrl-RS" dirty="0" smtClean="0"/>
              <a:t>средства</a:t>
            </a:r>
            <a:r>
              <a:rPr lang="sr-Latn-RS" dirty="0" smtClean="0"/>
              <a:t> </a:t>
            </a:r>
            <a:r>
              <a:rPr lang="sr-Cyrl-RS" dirty="0" smtClean="0"/>
              <a:t>као</a:t>
            </a:r>
            <a:r>
              <a:rPr lang="sr-Latn-RS" dirty="0" smtClean="0"/>
              <a:t> </a:t>
            </a:r>
            <a:r>
              <a:rPr lang="sr-Cyrl-RS" dirty="0" smtClean="0"/>
              <a:t>и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почетку</a:t>
            </a:r>
            <a:r>
              <a:rPr lang="sr-Latn-RS" dirty="0" smtClean="0"/>
              <a:t>. </a:t>
            </a:r>
            <a:endParaRPr lang="sr-Cyrl-RS" dirty="0" smtClean="0"/>
          </a:p>
          <a:p>
            <a:pPr algn="just"/>
            <a:r>
              <a:rPr lang="sr-Cyrl-RS" dirty="0" smtClean="0"/>
              <a:t>Претпоставима</a:t>
            </a:r>
            <a:r>
              <a:rPr lang="sr-Latn-RS" dirty="0" smtClean="0"/>
              <a:t> </a:t>
            </a:r>
            <a:r>
              <a:rPr lang="sr-Cyrl-RS" dirty="0" smtClean="0"/>
              <a:t>да</a:t>
            </a:r>
            <a:r>
              <a:rPr lang="sr-Latn-RS" dirty="0" smtClean="0"/>
              <a:t> </a:t>
            </a:r>
            <a:r>
              <a:rPr lang="sr-Cyrl-RS" dirty="0" smtClean="0"/>
              <a:t>се</a:t>
            </a:r>
            <a:r>
              <a:rPr lang="sr-Latn-RS" dirty="0" smtClean="0"/>
              <a:t> </a:t>
            </a:r>
            <a:r>
              <a:rPr lang="sr-Cyrl-RS" dirty="0" smtClean="0"/>
              <a:t>средства</a:t>
            </a:r>
            <a:r>
              <a:rPr lang="sr-Latn-RS" dirty="0" smtClean="0"/>
              <a:t> </a:t>
            </a:r>
            <a:r>
              <a:rPr lang="sr-Cyrl-RS" dirty="0" smtClean="0"/>
              <a:t>предузећа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почетку</a:t>
            </a:r>
            <a:r>
              <a:rPr lang="sr-Latn-RS" dirty="0" smtClean="0"/>
              <a:t> </a:t>
            </a:r>
            <a:r>
              <a:rPr lang="sr-Cyrl-RS" dirty="0" smtClean="0"/>
              <a:t>периода</a:t>
            </a:r>
            <a:r>
              <a:rPr lang="sr-Latn-RS" dirty="0" smtClean="0"/>
              <a:t> </a:t>
            </a:r>
            <a:r>
              <a:rPr lang="sr-Cyrl-RS" dirty="0" smtClean="0"/>
              <a:t>састоје</a:t>
            </a:r>
            <a:r>
              <a:rPr lang="sr-Latn-RS" dirty="0" smtClean="0"/>
              <a:t> </a:t>
            </a:r>
            <a:r>
              <a:rPr lang="sr-Cyrl-RS" dirty="0" smtClean="0"/>
              <a:t>од</a:t>
            </a:r>
            <a:r>
              <a:rPr lang="sr-Latn-RS" dirty="0" smtClean="0"/>
              <a:t> 100 </a:t>
            </a:r>
            <a:r>
              <a:rPr lang="sr-Cyrl-RS" dirty="0" smtClean="0"/>
              <a:t>н</a:t>
            </a:r>
            <a:r>
              <a:rPr lang="sr-Latn-RS" dirty="0" smtClean="0"/>
              <a:t>.</a:t>
            </a:r>
            <a:r>
              <a:rPr lang="sr-Cyrl-RS" dirty="0" smtClean="0"/>
              <a:t>ј</a:t>
            </a:r>
            <a:r>
              <a:rPr lang="sr-Latn-RS" dirty="0" smtClean="0"/>
              <a:t>. </a:t>
            </a:r>
            <a:r>
              <a:rPr lang="sr-Cyrl-RS" dirty="0" smtClean="0"/>
              <a:t>у</a:t>
            </a:r>
            <a:r>
              <a:rPr lang="sr-Latn-RS" dirty="0" smtClean="0"/>
              <a:t> </a:t>
            </a:r>
            <a:r>
              <a:rPr lang="sr-Cyrl-RS" dirty="0" smtClean="0"/>
              <a:t>готовини</a:t>
            </a:r>
            <a:r>
              <a:rPr lang="sr-Latn-RS" dirty="0" smtClean="0"/>
              <a:t> </a:t>
            </a:r>
            <a:r>
              <a:rPr lang="sr-Cyrl-RS" dirty="0" smtClean="0"/>
              <a:t>и</a:t>
            </a:r>
            <a:r>
              <a:rPr lang="sr-Latn-RS" dirty="0" smtClean="0"/>
              <a:t> 50 </a:t>
            </a:r>
            <a:r>
              <a:rPr lang="sr-Cyrl-RS" dirty="0" smtClean="0"/>
              <a:t>кг</a:t>
            </a:r>
            <a:r>
              <a:rPr lang="sr-Latn-RS" dirty="0" smtClean="0"/>
              <a:t> </a:t>
            </a:r>
            <a:r>
              <a:rPr lang="sr-Cyrl-RS" dirty="0" smtClean="0"/>
              <a:t>залиха</a:t>
            </a:r>
            <a:r>
              <a:rPr lang="sr-Latn-RS" dirty="0" smtClean="0"/>
              <a:t> </a:t>
            </a:r>
            <a:r>
              <a:rPr lang="sr-Cyrl-RS" dirty="0" smtClean="0"/>
              <a:t>материјала</a:t>
            </a:r>
            <a:r>
              <a:rPr lang="sr-Latn-RS" dirty="0" smtClean="0"/>
              <a:t>.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крају</a:t>
            </a:r>
            <a:r>
              <a:rPr lang="sr-Latn-RS" dirty="0" smtClean="0"/>
              <a:t> </a:t>
            </a:r>
            <a:r>
              <a:rPr lang="sr-Cyrl-RS" dirty="0" smtClean="0"/>
              <a:t>године</a:t>
            </a:r>
            <a:r>
              <a:rPr lang="sr-Latn-RS" dirty="0" smtClean="0"/>
              <a:t> </a:t>
            </a:r>
            <a:r>
              <a:rPr lang="sr-Cyrl-RS" dirty="0" smtClean="0"/>
              <a:t>предузеће</a:t>
            </a:r>
            <a:r>
              <a:rPr lang="sr-Latn-RS" dirty="0" smtClean="0"/>
              <a:t> </a:t>
            </a:r>
            <a:r>
              <a:rPr lang="sr-Cyrl-RS" dirty="0" smtClean="0"/>
              <a:t>располаже</a:t>
            </a:r>
            <a:r>
              <a:rPr lang="sr-Latn-RS" dirty="0" smtClean="0"/>
              <a:t> </a:t>
            </a:r>
            <a:r>
              <a:rPr lang="sr-Cyrl-RS" dirty="0" smtClean="0"/>
              <a:t>са</a:t>
            </a:r>
            <a:r>
              <a:rPr lang="sr-Latn-RS" dirty="0" smtClean="0"/>
              <a:t> 130 </a:t>
            </a:r>
            <a:r>
              <a:rPr lang="sr-Cyrl-RS" dirty="0" smtClean="0"/>
              <a:t>н</a:t>
            </a:r>
            <a:r>
              <a:rPr lang="sr-Latn-RS" dirty="0" smtClean="0"/>
              <a:t>.</a:t>
            </a:r>
            <a:r>
              <a:rPr lang="sr-Cyrl-RS" dirty="0" smtClean="0"/>
              <a:t>ј</a:t>
            </a:r>
            <a:r>
              <a:rPr lang="sr-Latn-RS" dirty="0" smtClean="0"/>
              <a:t>. </a:t>
            </a:r>
            <a:r>
              <a:rPr lang="sr-Cyrl-RS" dirty="0" smtClean="0"/>
              <a:t>у</a:t>
            </a:r>
            <a:r>
              <a:rPr lang="sr-Latn-RS" dirty="0" smtClean="0"/>
              <a:t> </a:t>
            </a:r>
            <a:r>
              <a:rPr lang="sr-Cyrl-RS" dirty="0" smtClean="0"/>
              <a:t>готовини</a:t>
            </a:r>
            <a:r>
              <a:rPr lang="sr-Latn-RS" dirty="0" smtClean="0"/>
              <a:t> </a:t>
            </a:r>
            <a:r>
              <a:rPr lang="sr-Cyrl-RS" dirty="0" smtClean="0"/>
              <a:t>и</a:t>
            </a:r>
            <a:r>
              <a:rPr lang="sr-Latn-RS" dirty="0" smtClean="0"/>
              <a:t> 60 </a:t>
            </a:r>
            <a:r>
              <a:rPr lang="sr-Cyrl-RS" dirty="0" smtClean="0"/>
              <a:t>кг</a:t>
            </a:r>
            <a:r>
              <a:rPr lang="sr-Latn-RS" dirty="0" smtClean="0"/>
              <a:t> </a:t>
            </a:r>
            <a:r>
              <a:rPr lang="sr-Cyrl-RS" dirty="0" smtClean="0"/>
              <a:t>залиха</a:t>
            </a:r>
            <a:r>
              <a:rPr lang="sr-Latn-RS" dirty="0" smtClean="0"/>
              <a:t>. </a:t>
            </a:r>
            <a:r>
              <a:rPr lang="sr-Cyrl-RS" dirty="0" smtClean="0"/>
              <a:t>Добитак</a:t>
            </a:r>
            <a:r>
              <a:rPr lang="sr-Latn-RS" dirty="0" smtClean="0"/>
              <a:t> </a:t>
            </a:r>
            <a:r>
              <a:rPr lang="sr-Cyrl-RS" dirty="0" smtClean="0"/>
              <a:t>периода</a:t>
            </a:r>
            <a:r>
              <a:rPr lang="sr-Latn-RS" dirty="0" smtClean="0"/>
              <a:t> </a:t>
            </a:r>
            <a:r>
              <a:rPr lang="sr-Cyrl-RS" dirty="0" smtClean="0"/>
              <a:t>је</a:t>
            </a:r>
            <a:r>
              <a:rPr lang="sr-Latn-RS" dirty="0" smtClean="0"/>
              <a:t> 30 </a:t>
            </a:r>
            <a:r>
              <a:rPr lang="sr-Cyrl-RS" dirty="0" smtClean="0"/>
              <a:t>н</a:t>
            </a:r>
            <a:r>
              <a:rPr lang="sr-Latn-RS" dirty="0" smtClean="0"/>
              <a:t>.</a:t>
            </a:r>
            <a:r>
              <a:rPr lang="sr-Cyrl-RS" dirty="0" smtClean="0"/>
              <a:t>ј</a:t>
            </a:r>
            <a:r>
              <a:rPr lang="sr-Latn-RS" dirty="0" smtClean="0"/>
              <a:t>. </a:t>
            </a:r>
            <a:r>
              <a:rPr lang="sr-Cyrl-RS" dirty="0" smtClean="0"/>
              <a:t>у</a:t>
            </a:r>
            <a:r>
              <a:rPr lang="sr-Latn-RS" dirty="0" smtClean="0"/>
              <a:t> </a:t>
            </a:r>
            <a:r>
              <a:rPr lang="sr-Cyrl-RS" dirty="0" smtClean="0"/>
              <a:t>готовини</a:t>
            </a:r>
            <a:r>
              <a:rPr lang="sr-Latn-RS" dirty="0" smtClean="0"/>
              <a:t> </a:t>
            </a:r>
            <a:r>
              <a:rPr lang="sr-Cyrl-RS" dirty="0" smtClean="0"/>
              <a:t>и</a:t>
            </a:r>
            <a:r>
              <a:rPr lang="sr-Latn-RS" dirty="0" smtClean="0"/>
              <a:t> 10 </a:t>
            </a:r>
            <a:r>
              <a:rPr lang="sr-Cyrl-RS" dirty="0" smtClean="0"/>
              <a:t>кг</a:t>
            </a:r>
            <a:r>
              <a:rPr lang="sr-Latn-RS" dirty="0" smtClean="0"/>
              <a:t> </a:t>
            </a:r>
            <a:r>
              <a:rPr lang="sr-Cyrl-RS" dirty="0" smtClean="0"/>
              <a:t>залиха</a:t>
            </a:r>
            <a:r>
              <a:rPr lang="sr-Latn-RS" dirty="0" smtClean="0"/>
              <a:t>. </a:t>
            </a:r>
            <a:endParaRPr lang="sr-Cyrl-RS" dirty="0" smtClean="0"/>
          </a:p>
          <a:p>
            <a:pPr algn="just"/>
            <a:r>
              <a:rPr lang="sr-Cyrl-RS" dirty="0" smtClean="0"/>
              <a:t>Иако</a:t>
            </a:r>
            <a:r>
              <a:rPr lang="sr-Latn-RS" dirty="0" smtClean="0"/>
              <a:t> </a:t>
            </a:r>
            <a:r>
              <a:rPr lang="sr-Cyrl-RS" dirty="0" smtClean="0"/>
              <a:t>је</a:t>
            </a:r>
            <a:r>
              <a:rPr lang="sr-Latn-RS" dirty="0" smtClean="0"/>
              <a:t> </a:t>
            </a:r>
            <a:r>
              <a:rPr lang="sr-Cyrl-RS" dirty="0" smtClean="0"/>
              <a:t>овдје</a:t>
            </a:r>
            <a:r>
              <a:rPr lang="sr-Latn-RS" dirty="0" smtClean="0"/>
              <a:t> </a:t>
            </a:r>
            <a:r>
              <a:rPr lang="sr-Cyrl-RS" dirty="0" smtClean="0"/>
              <a:t>јасно</a:t>
            </a:r>
            <a:r>
              <a:rPr lang="sr-Latn-RS" dirty="0" smtClean="0"/>
              <a:t> </a:t>
            </a:r>
            <a:r>
              <a:rPr lang="sr-Cyrl-RS" dirty="0" smtClean="0"/>
              <a:t>да</a:t>
            </a:r>
            <a:r>
              <a:rPr lang="sr-Latn-RS" dirty="0" smtClean="0"/>
              <a:t> </a:t>
            </a:r>
            <a:r>
              <a:rPr lang="sr-Cyrl-RS" dirty="0" smtClean="0"/>
              <a:t>је</a:t>
            </a:r>
            <a:r>
              <a:rPr lang="sr-Latn-RS" dirty="0" smtClean="0"/>
              <a:t> </a:t>
            </a:r>
            <a:r>
              <a:rPr lang="sr-Cyrl-RS" dirty="0" smtClean="0"/>
              <a:t>капитал</a:t>
            </a:r>
            <a:r>
              <a:rPr lang="sr-Latn-RS" dirty="0" smtClean="0"/>
              <a:t> </a:t>
            </a:r>
            <a:r>
              <a:rPr lang="sr-Cyrl-RS" dirty="0" smtClean="0"/>
              <a:t>одржан</a:t>
            </a:r>
            <a:r>
              <a:rPr lang="sr-Latn-RS" dirty="0" smtClean="0"/>
              <a:t>, </a:t>
            </a:r>
            <a:r>
              <a:rPr lang="sr-Cyrl-RS" dirty="0" smtClean="0"/>
              <a:t>поставља</a:t>
            </a:r>
            <a:r>
              <a:rPr lang="sr-Latn-RS" dirty="0" smtClean="0"/>
              <a:t> </a:t>
            </a:r>
            <a:r>
              <a:rPr lang="sr-Cyrl-RS" dirty="0" smtClean="0"/>
              <a:t>се</a:t>
            </a:r>
            <a:r>
              <a:rPr lang="sr-Latn-RS" dirty="0" smtClean="0"/>
              <a:t> </a:t>
            </a:r>
            <a:r>
              <a:rPr lang="sr-Cyrl-RS" dirty="0" smtClean="0"/>
              <a:t>питање</a:t>
            </a:r>
            <a:r>
              <a:rPr lang="sr-Latn-RS" dirty="0" smtClean="0"/>
              <a:t> </a:t>
            </a:r>
            <a:r>
              <a:rPr lang="sr-Cyrl-RS" dirty="0" smtClean="0"/>
              <a:t>по</a:t>
            </a:r>
            <a:r>
              <a:rPr lang="sr-Latn-RS" dirty="0" smtClean="0"/>
              <a:t> </a:t>
            </a:r>
            <a:r>
              <a:rPr lang="sr-Cyrl-RS" dirty="0" smtClean="0"/>
              <a:t>којој</a:t>
            </a:r>
            <a:r>
              <a:rPr lang="sr-Latn-RS" dirty="0" smtClean="0"/>
              <a:t> </a:t>
            </a:r>
            <a:r>
              <a:rPr lang="sr-Cyrl-RS" dirty="0" smtClean="0"/>
              <a:t>вриједности</a:t>
            </a:r>
            <a:r>
              <a:rPr lang="sr-Latn-RS" dirty="0" smtClean="0"/>
              <a:t> </a:t>
            </a:r>
            <a:r>
              <a:rPr lang="sr-Cyrl-RS" dirty="0" smtClean="0"/>
              <a:t>обрачунати</a:t>
            </a:r>
            <a:r>
              <a:rPr lang="sr-Latn-RS" dirty="0" smtClean="0"/>
              <a:t> 10 </a:t>
            </a:r>
            <a:r>
              <a:rPr lang="sr-Cyrl-RS" dirty="0" smtClean="0"/>
              <a:t>кг</a:t>
            </a:r>
            <a:r>
              <a:rPr lang="sr-Latn-RS" dirty="0" smtClean="0"/>
              <a:t> </a:t>
            </a:r>
            <a:r>
              <a:rPr lang="sr-Cyrl-RS" dirty="0" smtClean="0"/>
              <a:t>залиха</a:t>
            </a:r>
            <a:r>
              <a:rPr lang="sr-Latn-RS" dirty="0" smtClean="0"/>
              <a:t> </a:t>
            </a:r>
            <a:r>
              <a:rPr lang="sr-Cyrl-RS" dirty="0" smtClean="0"/>
              <a:t>које</a:t>
            </a:r>
            <a:r>
              <a:rPr lang="sr-Latn-RS" dirty="0" smtClean="0"/>
              <a:t> </a:t>
            </a:r>
            <a:r>
              <a:rPr lang="sr-Cyrl-RS" dirty="0" smtClean="0"/>
              <a:t>представљају</a:t>
            </a:r>
            <a:r>
              <a:rPr lang="sr-Latn-RS" dirty="0" smtClean="0"/>
              <a:t> </a:t>
            </a:r>
            <a:r>
              <a:rPr lang="sr-Cyrl-RS" dirty="0" smtClean="0"/>
              <a:t>вишак</a:t>
            </a:r>
            <a:r>
              <a:rPr lang="sr-Latn-RS" dirty="0" smtClean="0"/>
              <a:t> </a:t>
            </a:r>
            <a:r>
              <a:rPr lang="sr-Cyrl-RS" dirty="0" smtClean="0"/>
              <a:t>у</a:t>
            </a:r>
            <a:r>
              <a:rPr lang="sr-Latn-RS" dirty="0" smtClean="0"/>
              <a:t> </a:t>
            </a:r>
            <a:r>
              <a:rPr lang="sr-Cyrl-RS" dirty="0" smtClean="0"/>
              <a:t>односу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почетне</a:t>
            </a:r>
            <a:r>
              <a:rPr lang="sr-Latn-RS" dirty="0" smtClean="0"/>
              <a:t> </a:t>
            </a:r>
            <a:r>
              <a:rPr lang="sr-Cyrl-RS" dirty="0" smtClean="0"/>
              <a:t>залихе</a:t>
            </a:r>
            <a:r>
              <a:rPr lang="sr-Latn-RS" dirty="0" smtClean="0"/>
              <a:t>; </a:t>
            </a:r>
            <a:r>
              <a:rPr lang="sr-Cyrl-RS" dirty="0" smtClean="0"/>
              <a:t>по</a:t>
            </a:r>
            <a:r>
              <a:rPr lang="sr-Latn-RS" dirty="0" smtClean="0"/>
              <a:t> </a:t>
            </a:r>
            <a:r>
              <a:rPr lang="sr-Cyrl-RS" dirty="0" smtClean="0"/>
              <a:t>набавној</a:t>
            </a:r>
            <a:r>
              <a:rPr lang="sr-Latn-RS" dirty="0" smtClean="0"/>
              <a:t>, </a:t>
            </a:r>
            <a:r>
              <a:rPr lang="sr-Cyrl-RS" dirty="0" smtClean="0"/>
              <a:t>тржишној</a:t>
            </a:r>
            <a:r>
              <a:rPr lang="sr-Latn-RS" dirty="0" smtClean="0"/>
              <a:t> </a:t>
            </a:r>
            <a:r>
              <a:rPr lang="sr-Cyrl-RS" dirty="0" smtClean="0"/>
              <a:t>или</a:t>
            </a:r>
            <a:r>
              <a:rPr lang="sr-Latn-RS" dirty="0" smtClean="0"/>
              <a:t> </a:t>
            </a:r>
            <a:r>
              <a:rPr lang="sr-Cyrl-RS" dirty="0" smtClean="0"/>
              <a:t>некој</a:t>
            </a:r>
            <a:r>
              <a:rPr lang="sr-Latn-RS" dirty="0" smtClean="0"/>
              <a:t> </a:t>
            </a:r>
            <a:r>
              <a:rPr lang="sr-Cyrl-RS" dirty="0" smtClean="0"/>
              <a:t>другој</a:t>
            </a:r>
            <a:r>
              <a:rPr lang="sr-Latn-RS" dirty="0" smtClean="0"/>
              <a:t> </a:t>
            </a:r>
            <a:r>
              <a:rPr lang="sr-Cyrl-RS" dirty="0" smtClean="0"/>
              <a:t>вриједности</a:t>
            </a:r>
            <a:r>
              <a:rPr lang="sr-Latn-R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60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533400"/>
          <a:ext cx="7543800" cy="1524000"/>
        </p:xfrm>
        <a:graphic>
          <a:graphicData uri="http://schemas.openxmlformats.org/drawingml/2006/table">
            <a:tbl>
              <a:tblPr/>
              <a:tblGrid>
                <a:gridCol w="2514600"/>
                <a:gridCol w="2514600"/>
                <a:gridCol w="2514600"/>
              </a:tblGrid>
              <a:tr h="304800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Почетни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биланс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Latn-RS" sz="1600" dirty="0">
                          <a:latin typeface="Times New Roman"/>
                          <a:ea typeface="Calibri"/>
                          <a:cs typeface="Times New Roman"/>
                        </a:rPr>
                        <a:t>(100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комада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Основа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вредновања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Цијена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по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комаду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Укупна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имовина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капитал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Историјски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трошак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600" dirty="0">
                          <a:latin typeface="Times New Roman"/>
                          <a:ea typeface="Calibri"/>
                          <a:cs typeface="Times New Roman"/>
                        </a:rPr>
                        <a:t>10,00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600" dirty="0">
                          <a:latin typeface="Times New Roman"/>
                          <a:ea typeface="Calibri"/>
                          <a:cs typeface="Times New Roman"/>
                        </a:rPr>
                        <a:t>1.000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Трошак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замјене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11,00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1.100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Нето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продајна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11,50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600" dirty="0">
                          <a:latin typeface="Times New Roman"/>
                          <a:ea typeface="Calibri"/>
                          <a:cs typeface="Times New Roman"/>
                        </a:rPr>
                        <a:t>1.150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2438400"/>
          <a:ext cx="7543800" cy="1676400"/>
        </p:xfrm>
        <a:graphic>
          <a:graphicData uri="http://schemas.openxmlformats.org/drawingml/2006/table">
            <a:tbl>
              <a:tblPr/>
              <a:tblGrid>
                <a:gridCol w="2514600"/>
                <a:gridCol w="2514600"/>
                <a:gridCol w="2514600"/>
              </a:tblGrid>
              <a:tr h="335280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Биланс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крају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периода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Latn-RS" sz="1600" dirty="0">
                          <a:latin typeface="Times New Roman"/>
                          <a:ea typeface="Calibri"/>
                          <a:cs typeface="Times New Roman"/>
                        </a:rPr>
                        <a:t>(120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комада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Основа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вредновања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Цијена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по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комаду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Укупна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имовина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капитал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Историјски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трошак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15,00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1.800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Трошак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замјене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17,00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2.040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Нето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продајна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18,00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600" dirty="0">
                          <a:latin typeface="Times New Roman"/>
                          <a:ea typeface="Calibri"/>
                          <a:cs typeface="Times New Roman"/>
                        </a:rPr>
                        <a:t>2.160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4495800"/>
          <a:ext cx="7620000" cy="1752599"/>
        </p:xfrm>
        <a:graphic>
          <a:graphicData uri="http://schemas.openxmlformats.org/drawingml/2006/table">
            <a:tbl>
              <a:tblPr/>
              <a:tblGrid>
                <a:gridCol w="6166634"/>
                <a:gridCol w="1453366"/>
              </a:tblGrid>
              <a:tr h="4256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endParaRPr lang="sr-Latn-RS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Index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1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Почетак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године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датум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који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су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почетне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залихе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купљене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1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Датум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који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су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залихе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крају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године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купљне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 dirty="0">
                          <a:latin typeface="Times New Roman"/>
                          <a:ea typeface="Calibri"/>
                          <a:cs typeface="Times New Roman"/>
                        </a:rPr>
                        <a:t>118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1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Крај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извјештајног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периода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 dirty="0"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smtClean="0"/>
              <a:t>Концепт</a:t>
            </a:r>
            <a:r>
              <a:rPr lang="sr-Latn-RS" b="1" smtClean="0"/>
              <a:t> </a:t>
            </a:r>
            <a:r>
              <a:rPr lang="sr-Cyrl-RS" b="1" smtClean="0"/>
              <a:t>номиналног</a:t>
            </a:r>
            <a:r>
              <a:rPr lang="sr-Latn-RS" b="1" smtClean="0"/>
              <a:t> </a:t>
            </a:r>
            <a:r>
              <a:rPr lang="sr-Cyrl-RS" b="1" smtClean="0"/>
              <a:t>одржања</a:t>
            </a:r>
            <a:r>
              <a:rPr lang="sr-Latn-RS" b="1" smtClean="0"/>
              <a:t> </a:t>
            </a:r>
            <a:r>
              <a:rPr lang="sr-Cyrl-RS" b="1" smtClean="0"/>
              <a:t>капитала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071690"/>
              </p:ext>
            </p:extLst>
          </p:nvPr>
        </p:nvGraphicFramePr>
        <p:xfrm>
          <a:off x="838200" y="914400"/>
          <a:ext cx="7315199" cy="3439450"/>
        </p:xfrm>
        <a:graphic>
          <a:graphicData uri="http://schemas.openxmlformats.org/drawingml/2006/table">
            <a:tbl>
              <a:tblPr/>
              <a:tblGrid>
                <a:gridCol w="1752599"/>
                <a:gridCol w="1969933"/>
                <a:gridCol w="2013666"/>
                <a:gridCol w="1579001"/>
              </a:tblGrid>
              <a:tr h="14042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Основа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вредновања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имовине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капитала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крају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периода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имовине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капитала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почетку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периода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Добит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8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Историјски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трошак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1.800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1.000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800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8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Трошак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замјене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2.040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1.100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940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7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Нето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продајна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2.160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1.150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 dirty="0">
                          <a:latin typeface="Times New Roman"/>
                          <a:ea typeface="Calibri"/>
                          <a:cs typeface="Times New Roman"/>
                        </a:rPr>
                        <a:t>1.010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smtClean="0"/>
              <a:t>Концепт</a:t>
            </a:r>
            <a:r>
              <a:rPr lang="sr-Latn-RS" b="1" smtClean="0"/>
              <a:t> </a:t>
            </a:r>
            <a:r>
              <a:rPr lang="sr-Cyrl-RS" b="1" smtClean="0"/>
              <a:t>реалног</a:t>
            </a:r>
            <a:r>
              <a:rPr lang="sr-Latn-RS" b="1" smtClean="0"/>
              <a:t> </a:t>
            </a:r>
            <a:r>
              <a:rPr lang="sr-Cyrl-RS" b="1" smtClean="0"/>
              <a:t>одржања</a:t>
            </a:r>
            <a:r>
              <a:rPr lang="sr-Latn-RS" b="1" smtClean="0"/>
              <a:t> </a:t>
            </a:r>
            <a:r>
              <a:rPr lang="sr-Cyrl-RS" b="1" smtClean="0"/>
              <a:t>капитала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93274"/>
              </p:ext>
            </p:extLst>
          </p:nvPr>
        </p:nvGraphicFramePr>
        <p:xfrm>
          <a:off x="762000" y="990600"/>
          <a:ext cx="7543800" cy="3810000"/>
        </p:xfrm>
        <a:graphic>
          <a:graphicData uri="http://schemas.openxmlformats.org/drawingml/2006/table">
            <a:tbl>
              <a:tblPr/>
              <a:tblGrid>
                <a:gridCol w="1981272"/>
                <a:gridCol w="1857590"/>
                <a:gridCol w="2076593"/>
                <a:gridCol w="1628345"/>
              </a:tblGrid>
              <a:tr h="16426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Основа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вредновања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имовине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капитала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крају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периода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имовине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капитала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почетку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периода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Добит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134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Историјски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трошак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Calibri"/>
                          <a:ea typeface="Calibri"/>
                          <a:cs typeface="Times New Roman"/>
                        </a:rPr>
                        <a:t>1831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00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631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6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Трошак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замјене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Calibri"/>
                          <a:ea typeface="Calibri"/>
                          <a:cs typeface="Times New Roman"/>
                        </a:rPr>
                        <a:t>2040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320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720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30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Нето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продајна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Calibri"/>
                          <a:ea typeface="Calibri"/>
                          <a:cs typeface="Times New Roman"/>
                        </a:rPr>
                        <a:t>2160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1380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780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 fontScale="90000"/>
          </a:bodyPr>
          <a:lstStyle/>
          <a:p>
            <a:pPr lvl="0"/>
            <a:r>
              <a:rPr lang="sr-Cyrl-RS" b="1" smtClean="0"/>
              <a:t>Оперативни</a:t>
            </a:r>
            <a:r>
              <a:rPr lang="sr-Latn-RS" b="1" smtClean="0"/>
              <a:t> (</a:t>
            </a:r>
            <a:r>
              <a:rPr lang="sr-Cyrl-RS" b="1" smtClean="0"/>
              <a:t>физички</a:t>
            </a:r>
            <a:r>
              <a:rPr lang="sr-Latn-RS" b="1" smtClean="0"/>
              <a:t>) </a:t>
            </a:r>
            <a:r>
              <a:rPr lang="sr-Cyrl-RS" b="1" smtClean="0"/>
              <a:t>капитал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2000"/>
          </a:xfrm>
        </p:spPr>
        <p:txBody>
          <a:bodyPr>
            <a:normAutofit fontScale="55000" lnSpcReduction="20000"/>
          </a:bodyPr>
          <a:lstStyle/>
          <a:p>
            <a:r>
              <a:rPr lang="sr-Cyrl-RS" smtClean="0"/>
              <a:t>У</a:t>
            </a:r>
            <a:r>
              <a:rPr lang="sr-Latn-RS" smtClean="0"/>
              <a:t> </a:t>
            </a:r>
            <a:r>
              <a:rPr lang="sr-Cyrl-RS" smtClean="0"/>
              <a:t>претходном</a:t>
            </a:r>
            <a:r>
              <a:rPr lang="sr-Latn-RS" smtClean="0"/>
              <a:t> </a:t>
            </a:r>
            <a:r>
              <a:rPr lang="sr-Cyrl-RS" smtClean="0"/>
              <a:t>примјеру</a:t>
            </a:r>
            <a:r>
              <a:rPr lang="sr-Latn-RS" smtClean="0"/>
              <a:t> </a:t>
            </a:r>
            <a:r>
              <a:rPr lang="sr-Cyrl-RS" smtClean="0"/>
              <a:t>се</a:t>
            </a:r>
            <a:r>
              <a:rPr lang="sr-Latn-RS" smtClean="0"/>
              <a:t> </a:t>
            </a:r>
            <a:r>
              <a:rPr lang="sr-Cyrl-RS" smtClean="0"/>
              <a:t>може</a:t>
            </a:r>
            <a:r>
              <a:rPr lang="sr-Latn-RS" smtClean="0"/>
              <a:t> </a:t>
            </a:r>
            <a:r>
              <a:rPr lang="sr-Cyrl-RS" smtClean="0"/>
              <a:t>уочити</a:t>
            </a:r>
            <a:r>
              <a:rPr lang="sr-Latn-RS" smtClean="0"/>
              <a:t> </a:t>
            </a:r>
            <a:r>
              <a:rPr lang="sr-Cyrl-RS" smtClean="0"/>
              <a:t>да</a:t>
            </a:r>
            <a:r>
              <a:rPr lang="sr-Latn-RS" smtClean="0"/>
              <a:t> </a:t>
            </a:r>
            <a:r>
              <a:rPr lang="sr-Cyrl-RS" smtClean="0"/>
              <a:t>је</a:t>
            </a:r>
            <a:r>
              <a:rPr lang="sr-Latn-RS" smtClean="0"/>
              <a:t> </a:t>
            </a:r>
            <a:r>
              <a:rPr lang="sr-Cyrl-RS" smtClean="0"/>
              <a:t>богатство</a:t>
            </a:r>
            <a:r>
              <a:rPr lang="sr-Latn-RS" smtClean="0"/>
              <a:t> </a:t>
            </a:r>
            <a:r>
              <a:rPr lang="sr-Cyrl-RS" smtClean="0"/>
              <a:t>предузећа</a:t>
            </a:r>
            <a:r>
              <a:rPr lang="sr-Latn-RS" smtClean="0"/>
              <a:t> </a:t>
            </a:r>
            <a:r>
              <a:rPr lang="sr-Cyrl-RS" smtClean="0"/>
              <a:t>повећано</a:t>
            </a:r>
            <a:r>
              <a:rPr lang="sr-Latn-RS" smtClean="0"/>
              <a:t> </a:t>
            </a:r>
            <a:r>
              <a:rPr lang="sr-Cyrl-RS" smtClean="0"/>
              <a:t>за</a:t>
            </a:r>
            <a:r>
              <a:rPr lang="sr-Latn-RS" smtClean="0"/>
              <a:t> 20</a:t>
            </a:r>
            <a:r>
              <a:rPr lang="sr-Cyrl-RS" smtClean="0"/>
              <a:t> комада</a:t>
            </a:r>
            <a:r>
              <a:rPr lang="sr-Latn-RS" smtClean="0"/>
              <a:t> </a:t>
            </a:r>
            <a:r>
              <a:rPr lang="sr-Cyrl-RS" smtClean="0"/>
              <a:t>залиха</a:t>
            </a:r>
            <a:r>
              <a:rPr lang="sr-Latn-RS" smtClean="0"/>
              <a:t> </a:t>
            </a:r>
            <a:r>
              <a:rPr lang="sr-Cyrl-RS" smtClean="0"/>
              <a:t>и</a:t>
            </a:r>
            <a:r>
              <a:rPr lang="sr-Latn-RS" smtClean="0"/>
              <a:t> </a:t>
            </a:r>
            <a:r>
              <a:rPr lang="sr-Cyrl-RS" smtClean="0"/>
              <a:t>остаје</a:t>
            </a:r>
            <a:r>
              <a:rPr lang="sr-Latn-RS" smtClean="0"/>
              <a:t> </a:t>
            </a:r>
            <a:r>
              <a:rPr lang="sr-Cyrl-RS" smtClean="0"/>
              <a:t>питање</a:t>
            </a:r>
            <a:r>
              <a:rPr lang="sr-Latn-RS" smtClean="0"/>
              <a:t> </a:t>
            </a:r>
            <a:r>
              <a:rPr lang="sr-Cyrl-RS" smtClean="0"/>
              <a:t>како</a:t>
            </a:r>
            <a:r>
              <a:rPr lang="sr-Latn-RS" smtClean="0"/>
              <a:t> </a:t>
            </a:r>
            <a:r>
              <a:rPr lang="sr-Cyrl-RS" smtClean="0"/>
              <a:t>вредновати</a:t>
            </a:r>
            <a:r>
              <a:rPr lang="sr-Latn-RS" smtClean="0"/>
              <a:t> </a:t>
            </a:r>
            <a:r>
              <a:rPr lang="sr-Cyrl-RS" smtClean="0"/>
              <a:t>ове</a:t>
            </a:r>
            <a:r>
              <a:rPr lang="sr-Latn-RS" smtClean="0"/>
              <a:t> </a:t>
            </a:r>
            <a:r>
              <a:rPr lang="sr-Cyrl-RS" smtClean="0"/>
              <a:t>повећање</a:t>
            </a:r>
            <a:r>
              <a:rPr lang="sr-Latn-RS" smtClean="0"/>
              <a:t> </a:t>
            </a:r>
            <a:r>
              <a:rPr lang="sr-Cyrl-RS" smtClean="0"/>
              <a:t>залиха</a:t>
            </a:r>
            <a:r>
              <a:rPr lang="sr-Latn-RS" smtClean="0"/>
              <a:t>.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2514600"/>
          <a:ext cx="7543800" cy="1676400"/>
        </p:xfrm>
        <a:graphic>
          <a:graphicData uri="http://schemas.openxmlformats.org/drawingml/2006/table">
            <a:tbl>
              <a:tblPr/>
              <a:tblGrid>
                <a:gridCol w="3771900"/>
                <a:gridCol w="3771900"/>
              </a:tblGrid>
              <a:tr h="4191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200" dirty="0" smtClean="0">
                          <a:latin typeface="Times New Roman"/>
                          <a:ea typeface="Calibri"/>
                          <a:cs typeface="Times New Roman"/>
                        </a:rPr>
                        <a:t>Основа</a:t>
                      </a:r>
                      <a:r>
                        <a:rPr lang="sr-Latn-RS" sz="12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200" dirty="0" smtClean="0">
                          <a:latin typeface="Times New Roman"/>
                          <a:ea typeface="Calibri"/>
                          <a:cs typeface="Times New Roman"/>
                        </a:rPr>
                        <a:t>вредновања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200" dirty="0" smtClean="0">
                          <a:latin typeface="Times New Roman"/>
                          <a:ea typeface="Calibri"/>
                          <a:cs typeface="Times New Roman"/>
                        </a:rPr>
                        <a:t>Добит</a:t>
                      </a:r>
                      <a:r>
                        <a:rPr lang="sr-Latn-RS" sz="12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200" dirty="0" smtClean="0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r>
                        <a:rPr lang="sr-Latn-RS" sz="12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200" dirty="0" smtClean="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r>
                        <a:rPr lang="sr-Latn-RS" sz="1200" dirty="0" smtClean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sr-Cyrl-RS" sz="1200" dirty="0" smtClean="0">
                          <a:latin typeface="Times New Roman"/>
                          <a:ea typeface="Calibri"/>
                          <a:cs typeface="Times New Roman"/>
                        </a:rPr>
                        <a:t>ј</a:t>
                      </a:r>
                      <a:r>
                        <a:rPr lang="sr-Latn-RS" sz="1200" dirty="0" smtClean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200" dirty="0" smtClean="0">
                          <a:latin typeface="Times New Roman"/>
                          <a:ea typeface="Calibri"/>
                          <a:cs typeface="Times New Roman"/>
                        </a:rPr>
                        <a:t>Историјски</a:t>
                      </a:r>
                      <a:r>
                        <a:rPr lang="sr-Latn-RS" sz="12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200" dirty="0" smtClean="0">
                          <a:latin typeface="Times New Roman"/>
                          <a:ea typeface="Calibri"/>
                          <a:cs typeface="Times New Roman"/>
                        </a:rPr>
                        <a:t>трошак</a:t>
                      </a:r>
                      <a:r>
                        <a:rPr lang="sr-Latn-RS" sz="1200" dirty="0" smtClean="0"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sr-Cyrl-RS" sz="1200" dirty="0" smtClean="0">
                          <a:latin typeface="Times New Roman"/>
                          <a:ea typeface="Calibri"/>
                          <a:cs typeface="Times New Roman"/>
                        </a:rPr>
                        <a:t>ФИФО</a:t>
                      </a:r>
                      <a:r>
                        <a:rPr lang="sr-Latn-RS" sz="12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200" dirty="0" smtClean="0">
                          <a:latin typeface="Times New Roman"/>
                          <a:ea typeface="Calibri"/>
                          <a:cs typeface="Times New Roman"/>
                        </a:rPr>
                        <a:t>метода</a:t>
                      </a:r>
                      <a:r>
                        <a:rPr lang="sr-Latn-RS" sz="1200" dirty="0" smtClean="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200">
                          <a:latin typeface="Times New Roman"/>
                          <a:ea typeface="Calibri"/>
                          <a:cs typeface="Times New Roman"/>
                        </a:rPr>
                        <a:t>20*15 </a:t>
                      </a: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=</a:t>
                      </a:r>
                      <a:r>
                        <a:rPr lang="sr-Cyrl-RS" sz="1200">
                          <a:latin typeface="Times New Roman"/>
                          <a:ea typeface="Calibri"/>
                          <a:cs typeface="Times New Roman"/>
                        </a:rPr>
                        <a:t> 300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200" dirty="0" smtClean="0">
                          <a:latin typeface="Times New Roman"/>
                          <a:ea typeface="Calibri"/>
                          <a:cs typeface="Times New Roman"/>
                        </a:rPr>
                        <a:t>Трошкови</a:t>
                      </a:r>
                      <a:r>
                        <a:rPr lang="sr-Latn-RS" sz="12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200" dirty="0" smtClean="0">
                          <a:latin typeface="Times New Roman"/>
                          <a:ea typeface="Calibri"/>
                          <a:cs typeface="Times New Roman"/>
                        </a:rPr>
                        <a:t>замјене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200">
                          <a:latin typeface="Times New Roman"/>
                          <a:ea typeface="Calibri"/>
                          <a:cs typeface="Times New Roman"/>
                        </a:rPr>
                        <a:t>20*17 </a:t>
                      </a: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= 340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200" dirty="0" smtClean="0">
                          <a:latin typeface="Times New Roman"/>
                          <a:ea typeface="Calibri"/>
                          <a:cs typeface="Times New Roman"/>
                        </a:rPr>
                        <a:t>Нето</a:t>
                      </a:r>
                      <a:r>
                        <a:rPr lang="sr-Latn-RS" sz="12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200" dirty="0" smtClean="0">
                          <a:latin typeface="Times New Roman"/>
                          <a:ea typeface="Calibri"/>
                          <a:cs typeface="Times New Roman"/>
                        </a:rPr>
                        <a:t>продајна</a:t>
                      </a:r>
                      <a:r>
                        <a:rPr lang="sr-Latn-RS" sz="12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2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200" dirty="0">
                          <a:latin typeface="Times New Roman"/>
                          <a:ea typeface="Calibri"/>
                          <a:cs typeface="Times New Roman"/>
                        </a:rPr>
                        <a:t>20*18 = 360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Упоредни приказ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1676401"/>
          <a:ext cx="8077200" cy="3896650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  <a:gridCol w="2019300"/>
                <a:gridCol w="2019300"/>
              </a:tblGrid>
              <a:tr h="544285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Основа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вредновања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Концепт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одржања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капитала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885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Номинални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финансијски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капитал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Реални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финансијски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капитал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Оперативни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капитал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28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Историјски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трошак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800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631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300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28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Трошак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замјене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940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720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340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857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Нето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продајна</a:t>
                      </a:r>
                      <a:r>
                        <a:rPr lang="sr-Latn-RS" sz="18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8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1.010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>
                          <a:latin typeface="Times New Roman"/>
                          <a:ea typeface="Calibri"/>
                          <a:cs typeface="Times New Roman"/>
                        </a:rPr>
                        <a:t>780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0" algn="l"/>
                        </a:tabLst>
                      </a:pPr>
                      <a:r>
                        <a:rPr lang="sr-Latn-RS" sz="1800" dirty="0">
                          <a:latin typeface="Times New Roman"/>
                          <a:ea typeface="Calibri"/>
                          <a:cs typeface="Times New Roman"/>
                        </a:rPr>
                        <a:t>360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 smtClean="0"/>
              <a:t>Историјски</a:t>
            </a:r>
            <a:r>
              <a:rPr lang="sr-Latn-RS" b="1" dirty="0" smtClean="0"/>
              <a:t> </a:t>
            </a:r>
            <a:r>
              <a:rPr lang="sr-Cyrl-RS" b="1" dirty="0" smtClean="0"/>
              <a:t>трошак</a:t>
            </a:r>
            <a:r>
              <a:rPr lang="sr-Latn-RS" b="1" dirty="0" smtClean="0"/>
              <a:t> vs </a:t>
            </a:r>
            <a:r>
              <a:rPr lang="sr-Cyrl-RS" b="1" dirty="0" smtClean="0"/>
              <a:t>фер</a:t>
            </a:r>
            <a:r>
              <a:rPr lang="sr-Latn-RS" b="1" dirty="0" smtClean="0"/>
              <a:t> </a:t>
            </a:r>
            <a:r>
              <a:rPr lang="sr-Cyrl-RS" b="1" dirty="0" smtClean="0"/>
              <a:t>в</a:t>
            </a:r>
            <a:r>
              <a:rPr lang="sr-Latn-RS" b="1" dirty="0" smtClean="0"/>
              <a:t>r</a:t>
            </a:r>
            <a:r>
              <a:rPr lang="sr-Cyrl-RS" b="1" dirty="0" smtClean="0"/>
              <a:t>иј</a:t>
            </a:r>
            <a:r>
              <a:rPr lang="sr-Latn-RS" b="1" dirty="0" smtClean="0"/>
              <a:t>e</a:t>
            </a:r>
            <a:r>
              <a:rPr lang="sr-Cyrl-RS" b="1" dirty="0" smtClean="0"/>
              <a:t>дност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sr-Cyrl-RS" dirty="0" smtClean="0"/>
              <a:t>Историјски трошак  - провјериљив</a:t>
            </a:r>
          </a:p>
          <a:p>
            <a:r>
              <a:rPr lang="sr-Cyrl-RS" dirty="0" smtClean="0"/>
              <a:t>Неки елемнти захтијевају ипак процјену</a:t>
            </a:r>
          </a:p>
          <a:p>
            <a:r>
              <a:rPr lang="sr-Cyrl-RS" dirty="0" smtClean="0"/>
              <a:t>Примјеном</a:t>
            </a:r>
            <a:r>
              <a:rPr lang="sr-Latn-RS" dirty="0" smtClean="0"/>
              <a:t> </a:t>
            </a:r>
            <a:r>
              <a:rPr lang="sr-Cyrl-RS" dirty="0" smtClean="0"/>
              <a:t>концепта</a:t>
            </a:r>
            <a:r>
              <a:rPr lang="sr-Latn-RS" dirty="0" smtClean="0"/>
              <a:t> </a:t>
            </a:r>
            <a:r>
              <a:rPr lang="sr-Cyrl-RS" dirty="0" smtClean="0"/>
              <a:t>историјског</a:t>
            </a:r>
            <a:r>
              <a:rPr lang="sr-Latn-RS" dirty="0" smtClean="0"/>
              <a:t> </a:t>
            </a:r>
            <a:r>
              <a:rPr lang="sr-Cyrl-RS" dirty="0" smtClean="0"/>
              <a:t>трошка</a:t>
            </a:r>
            <a:r>
              <a:rPr lang="sr-Latn-RS" dirty="0" smtClean="0"/>
              <a:t> </a:t>
            </a:r>
            <a:r>
              <a:rPr lang="sr-Cyrl-RS" dirty="0" smtClean="0"/>
              <a:t>добитак</a:t>
            </a:r>
            <a:r>
              <a:rPr lang="sr-Latn-RS" dirty="0" smtClean="0"/>
              <a:t> </a:t>
            </a:r>
            <a:r>
              <a:rPr lang="sr-Cyrl-RS" dirty="0" smtClean="0"/>
              <a:t>као</a:t>
            </a:r>
            <a:r>
              <a:rPr lang="sr-Latn-RS" dirty="0" smtClean="0"/>
              <a:t> </a:t>
            </a:r>
            <a:r>
              <a:rPr lang="sr-Cyrl-RS" dirty="0" smtClean="0"/>
              <a:t>вишак</a:t>
            </a:r>
            <a:r>
              <a:rPr lang="sr-Latn-RS" dirty="0" smtClean="0"/>
              <a:t> </a:t>
            </a:r>
            <a:r>
              <a:rPr lang="sr-Cyrl-RS" dirty="0" smtClean="0"/>
              <a:t>прихода</a:t>
            </a:r>
            <a:r>
              <a:rPr lang="sr-Latn-RS" dirty="0" smtClean="0"/>
              <a:t> </a:t>
            </a:r>
            <a:r>
              <a:rPr lang="sr-Cyrl-RS" dirty="0" smtClean="0"/>
              <a:t>над</a:t>
            </a:r>
            <a:r>
              <a:rPr lang="sr-Latn-RS" dirty="0" smtClean="0"/>
              <a:t> </a:t>
            </a:r>
            <a:r>
              <a:rPr lang="sr-Cyrl-RS" dirty="0" smtClean="0"/>
              <a:t>расходима</a:t>
            </a:r>
            <a:r>
              <a:rPr lang="sr-Latn-RS" dirty="0" smtClean="0"/>
              <a:t> </a:t>
            </a:r>
            <a:r>
              <a:rPr lang="sr-Cyrl-RS" dirty="0" smtClean="0"/>
              <a:t>утврђује</a:t>
            </a:r>
            <a:r>
              <a:rPr lang="sr-Latn-RS" dirty="0" smtClean="0"/>
              <a:t> </a:t>
            </a:r>
            <a:r>
              <a:rPr lang="sr-Cyrl-RS" dirty="0" smtClean="0"/>
              <a:t>се</a:t>
            </a:r>
            <a:r>
              <a:rPr lang="sr-Latn-RS" dirty="0" smtClean="0"/>
              <a:t> </a:t>
            </a:r>
            <a:r>
              <a:rPr lang="sr-Cyrl-RS" dirty="0" smtClean="0"/>
              <a:t>према</a:t>
            </a:r>
            <a:r>
              <a:rPr lang="sr-Latn-RS" dirty="0" smtClean="0"/>
              <a:t> </a:t>
            </a:r>
            <a:r>
              <a:rPr lang="sr-Cyrl-RS" dirty="0" smtClean="0"/>
              <a:t>принципу</a:t>
            </a:r>
            <a:r>
              <a:rPr lang="sr-Latn-RS" dirty="0" smtClean="0"/>
              <a:t> </a:t>
            </a:r>
            <a:r>
              <a:rPr lang="sr-Cyrl-RS" dirty="0" smtClean="0"/>
              <a:t>сучељавања</a:t>
            </a:r>
            <a:r>
              <a:rPr lang="sr-Latn-RS" dirty="0" smtClean="0"/>
              <a:t> (</a:t>
            </a:r>
            <a:r>
              <a:rPr lang="sr-Cyrl-RS" dirty="0" smtClean="0"/>
              <a:t>матцхинг</a:t>
            </a:r>
            <a:r>
              <a:rPr lang="sr-Latn-RS" dirty="0" smtClean="0"/>
              <a:t>) </a:t>
            </a:r>
            <a:r>
              <a:rPr lang="sr-Cyrl-RS" dirty="0" smtClean="0"/>
              <a:t>и</a:t>
            </a:r>
            <a:r>
              <a:rPr lang="sr-Latn-RS" dirty="0" smtClean="0"/>
              <a:t> </a:t>
            </a:r>
            <a:r>
              <a:rPr lang="sr-Cyrl-RS" dirty="0" smtClean="0"/>
              <a:t>у</a:t>
            </a:r>
            <a:r>
              <a:rPr lang="sr-Latn-RS" dirty="0" smtClean="0"/>
              <a:t> </a:t>
            </a:r>
            <a:r>
              <a:rPr lang="sr-Cyrl-RS" dirty="0" smtClean="0"/>
              <a:t>складу</a:t>
            </a:r>
            <a:r>
              <a:rPr lang="sr-Latn-RS" dirty="0" smtClean="0"/>
              <a:t> </a:t>
            </a:r>
            <a:r>
              <a:rPr lang="sr-Cyrl-RS" dirty="0" smtClean="0"/>
              <a:t>са</a:t>
            </a:r>
            <a:r>
              <a:rPr lang="sr-Latn-RS" dirty="0" smtClean="0"/>
              <a:t> </a:t>
            </a:r>
            <a:r>
              <a:rPr lang="sr-Cyrl-RS" dirty="0" smtClean="0"/>
              <a:t>акруалном</a:t>
            </a:r>
            <a:r>
              <a:rPr lang="sr-Latn-RS" dirty="0" smtClean="0"/>
              <a:t> </a:t>
            </a:r>
            <a:r>
              <a:rPr lang="sr-Cyrl-RS" dirty="0" smtClean="0"/>
              <a:t>рачуноводственом</a:t>
            </a:r>
            <a:r>
              <a:rPr lang="sr-Latn-RS" dirty="0" smtClean="0"/>
              <a:t> </a:t>
            </a:r>
            <a:r>
              <a:rPr lang="sr-Cyrl-RS" dirty="0" smtClean="0"/>
              <a:t>основом</a:t>
            </a:r>
            <a:r>
              <a:rPr lang="sr-Latn-RS" dirty="0" smtClean="0"/>
              <a:t>. </a:t>
            </a:r>
            <a:r>
              <a:rPr lang="sr-Cyrl-RS" dirty="0" smtClean="0"/>
              <a:t>Признати</a:t>
            </a:r>
            <a:r>
              <a:rPr lang="sr-Latn-RS" dirty="0" smtClean="0"/>
              <a:t> </a:t>
            </a:r>
            <a:r>
              <a:rPr lang="sr-Cyrl-RS" dirty="0" smtClean="0"/>
              <a:t>приходи</a:t>
            </a:r>
            <a:r>
              <a:rPr lang="sr-Latn-RS" dirty="0" smtClean="0"/>
              <a:t> </a:t>
            </a:r>
            <a:r>
              <a:rPr lang="sr-Cyrl-RS" dirty="0" smtClean="0"/>
              <a:t>и</a:t>
            </a:r>
            <a:r>
              <a:rPr lang="sr-Latn-RS" dirty="0" smtClean="0"/>
              <a:t> </a:t>
            </a:r>
            <a:r>
              <a:rPr lang="sr-Cyrl-RS" dirty="0" smtClean="0"/>
              <a:t>расходи</a:t>
            </a:r>
            <a:r>
              <a:rPr lang="sr-Latn-RS" dirty="0" smtClean="0"/>
              <a:t> </a:t>
            </a:r>
            <a:r>
              <a:rPr lang="sr-Cyrl-RS" dirty="0" smtClean="0"/>
              <a:t>произилазе</a:t>
            </a:r>
            <a:r>
              <a:rPr lang="sr-Latn-RS" dirty="0" smtClean="0"/>
              <a:t> </a:t>
            </a:r>
            <a:r>
              <a:rPr lang="sr-Cyrl-RS" dirty="0" smtClean="0"/>
              <a:t>из</a:t>
            </a:r>
            <a:r>
              <a:rPr lang="sr-Latn-RS" dirty="0" smtClean="0"/>
              <a:t> </a:t>
            </a:r>
            <a:r>
              <a:rPr lang="sr-Cyrl-RS" dirty="0" smtClean="0"/>
              <a:t>насталих</a:t>
            </a:r>
            <a:r>
              <a:rPr lang="sr-Latn-RS" dirty="0" smtClean="0"/>
              <a:t> </a:t>
            </a:r>
            <a:r>
              <a:rPr lang="sr-Cyrl-RS" dirty="0" smtClean="0"/>
              <a:t>трансакција</a:t>
            </a:r>
            <a:r>
              <a:rPr lang="sr-Latn-RS" dirty="0" smtClean="0"/>
              <a:t> </a:t>
            </a:r>
            <a:r>
              <a:rPr lang="sr-Cyrl-RS" dirty="0" smtClean="0"/>
              <a:t>које</a:t>
            </a:r>
            <a:r>
              <a:rPr lang="sr-Latn-RS" dirty="0" smtClean="0"/>
              <a:t> </a:t>
            </a:r>
            <a:r>
              <a:rPr lang="sr-Cyrl-RS" dirty="0" smtClean="0"/>
              <a:t>су</a:t>
            </a:r>
            <a:r>
              <a:rPr lang="sr-Latn-RS" dirty="0" smtClean="0"/>
              <a:t> </a:t>
            </a:r>
            <a:r>
              <a:rPr lang="sr-Cyrl-RS" dirty="0" smtClean="0"/>
              <a:t>реализоване</a:t>
            </a:r>
            <a:r>
              <a:rPr lang="sr-Latn-RS" dirty="0" smtClean="0"/>
              <a:t>, </a:t>
            </a:r>
            <a:r>
              <a:rPr lang="sr-Cyrl-RS" dirty="0" smtClean="0"/>
              <a:t>те</a:t>
            </a:r>
            <a:r>
              <a:rPr lang="sr-Latn-RS" dirty="0" smtClean="0"/>
              <a:t> </a:t>
            </a:r>
            <a:r>
              <a:rPr lang="sr-Cyrl-RS" dirty="0" smtClean="0"/>
              <a:t>се</a:t>
            </a:r>
            <a:r>
              <a:rPr lang="sr-Latn-RS" dirty="0" smtClean="0"/>
              <a:t> </a:t>
            </a:r>
            <a:r>
              <a:rPr lang="sr-Cyrl-RS" dirty="0" smtClean="0"/>
              <a:t>за</a:t>
            </a:r>
            <a:r>
              <a:rPr lang="sr-Latn-RS" dirty="0" smtClean="0"/>
              <a:t> </a:t>
            </a:r>
            <a:r>
              <a:rPr lang="sr-Cyrl-RS" dirty="0" smtClean="0"/>
              <a:t>овај</a:t>
            </a:r>
            <a:r>
              <a:rPr lang="sr-Latn-RS" dirty="0" smtClean="0"/>
              <a:t> </a:t>
            </a:r>
            <a:r>
              <a:rPr lang="sr-Cyrl-RS" dirty="0" smtClean="0"/>
              <a:t>добитак</a:t>
            </a:r>
            <a:r>
              <a:rPr lang="sr-Latn-RS" dirty="0" smtClean="0"/>
              <a:t> </a:t>
            </a:r>
            <a:r>
              <a:rPr lang="sr-Cyrl-RS" dirty="0" smtClean="0"/>
              <a:t>каже</a:t>
            </a:r>
            <a:r>
              <a:rPr lang="sr-Latn-RS" dirty="0" smtClean="0"/>
              <a:t> </a:t>
            </a:r>
            <a:r>
              <a:rPr lang="sr-Cyrl-RS" dirty="0" smtClean="0"/>
              <a:t>да</a:t>
            </a:r>
            <a:r>
              <a:rPr lang="sr-Latn-RS" dirty="0" smtClean="0"/>
              <a:t> </a:t>
            </a:r>
            <a:r>
              <a:rPr lang="sr-Cyrl-RS" dirty="0" smtClean="0"/>
              <a:t>је</a:t>
            </a:r>
            <a:r>
              <a:rPr lang="sr-Latn-RS" dirty="0" smtClean="0"/>
              <a:t> </a:t>
            </a:r>
            <a:r>
              <a:rPr lang="sr-Cyrl-RS" dirty="0" smtClean="0"/>
              <a:t>чињенични</a:t>
            </a:r>
            <a:r>
              <a:rPr lang="sr-Latn-R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Недостаци историјског трошка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Cyrl-RS" smtClean="0"/>
              <a:t>Поред</a:t>
            </a:r>
            <a:r>
              <a:rPr lang="sr-Latn-RS" smtClean="0"/>
              <a:t> </a:t>
            </a:r>
            <a:r>
              <a:rPr lang="sr-Cyrl-RS" smtClean="0"/>
              <a:t>тог</a:t>
            </a:r>
            <a:r>
              <a:rPr lang="sr-Latn-RS" smtClean="0"/>
              <a:t> </a:t>
            </a:r>
            <a:r>
              <a:rPr lang="sr-Cyrl-RS" smtClean="0"/>
              <a:t>што</a:t>
            </a:r>
            <a:r>
              <a:rPr lang="sr-Latn-RS" smtClean="0"/>
              <a:t> </a:t>
            </a:r>
            <a:r>
              <a:rPr lang="sr-Cyrl-RS" smtClean="0"/>
              <a:t>је</a:t>
            </a:r>
            <a:r>
              <a:rPr lang="sr-Latn-RS" smtClean="0"/>
              <a:t> </a:t>
            </a:r>
            <a:r>
              <a:rPr lang="sr-Cyrl-RS" smtClean="0"/>
              <a:t>ова</a:t>
            </a:r>
            <a:r>
              <a:rPr lang="sr-Latn-RS" smtClean="0"/>
              <a:t> </a:t>
            </a:r>
            <a:r>
              <a:rPr lang="sr-Cyrl-RS" smtClean="0"/>
              <a:t>метода</a:t>
            </a:r>
            <a:r>
              <a:rPr lang="sr-Latn-RS" smtClean="0"/>
              <a:t> </a:t>
            </a:r>
            <a:r>
              <a:rPr lang="sr-Cyrl-RS" smtClean="0"/>
              <a:t>једноставна</a:t>
            </a:r>
            <a:r>
              <a:rPr lang="sr-Latn-RS" smtClean="0"/>
              <a:t> </a:t>
            </a:r>
            <a:r>
              <a:rPr lang="sr-Cyrl-RS" smtClean="0"/>
              <a:t>и</a:t>
            </a:r>
            <a:r>
              <a:rPr lang="sr-Latn-RS" smtClean="0"/>
              <a:t> </a:t>
            </a:r>
            <a:r>
              <a:rPr lang="sr-Cyrl-RS" smtClean="0"/>
              <a:t>заснована</a:t>
            </a:r>
            <a:r>
              <a:rPr lang="sr-Latn-RS" smtClean="0"/>
              <a:t> </a:t>
            </a:r>
            <a:r>
              <a:rPr lang="sr-Cyrl-RS" smtClean="0"/>
              <a:t>на</a:t>
            </a:r>
            <a:r>
              <a:rPr lang="sr-Latn-RS" smtClean="0"/>
              <a:t> </a:t>
            </a:r>
            <a:r>
              <a:rPr lang="sr-Cyrl-RS" smtClean="0"/>
              <a:t>историјским</a:t>
            </a:r>
            <a:r>
              <a:rPr lang="sr-Latn-RS" smtClean="0"/>
              <a:t> </a:t>
            </a:r>
            <a:r>
              <a:rPr lang="sr-Cyrl-RS" smtClean="0"/>
              <a:t>чињеницима</a:t>
            </a:r>
            <a:r>
              <a:rPr lang="sr-Latn-RS" smtClean="0"/>
              <a:t>, </a:t>
            </a:r>
            <a:r>
              <a:rPr lang="sr-Cyrl-RS" smtClean="0"/>
              <a:t>што</a:t>
            </a:r>
            <a:r>
              <a:rPr lang="sr-Latn-RS" smtClean="0"/>
              <a:t> </a:t>
            </a:r>
            <a:r>
              <a:rPr lang="sr-Cyrl-RS" smtClean="0"/>
              <a:t>се</a:t>
            </a:r>
            <a:r>
              <a:rPr lang="sr-Latn-RS" smtClean="0"/>
              <a:t> </a:t>
            </a:r>
            <a:r>
              <a:rPr lang="sr-Cyrl-RS" smtClean="0"/>
              <a:t>истичу</a:t>
            </a:r>
            <a:r>
              <a:rPr lang="sr-Latn-RS" smtClean="0"/>
              <a:t> </a:t>
            </a:r>
            <a:r>
              <a:rPr lang="sr-Cyrl-RS" smtClean="0"/>
              <a:t>као</a:t>
            </a:r>
            <a:r>
              <a:rPr lang="sr-Latn-RS" smtClean="0"/>
              <a:t> </a:t>
            </a:r>
            <a:r>
              <a:rPr lang="sr-Cyrl-RS" smtClean="0"/>
              <a:t>њене</a:t>
            </a:r>
            <a:r>
              <a:rPr lang="sr-Latn-RS" smtClean="0"/>
              <a:t> </a:t>
            </a:r>
            <a:r>
              <a:rPr lang="sr-Cyrl-RS" smtClean="0"/>
              <a:t>највеће</a:t>
            </a:r>
            <a:r>
              <a:rPr lang="sr-Latn-RS" smtClean="0"/>
              <a:t> </a:t>
            </a:r>
            <a:r>
              <a:rPr lang="sr-Cyrl-RS" smtClean="0"/>
              <a:t>предности</a:t>
            </a:r>
            <a:r>
              <a:rPr lang="sr-Latn-RS" smtClean="0"/>
              <a:t>, </a:t>
            </a:r>
            <a:r>
              <a:rPr lang="sr-Cyrl-RS" smtClean="0"/>
              <a:t>основна</a:t>
            </a:r>
            <a:r>
              <a:rPr lang="sr-Latn-RS" smtClean="0"/>
              <a:t> </a:t>
            </a:r>
            <a:r>
              <a:rPr lang="sr-Cyrl-RS" smtClean="0"/>
              <a:t>замјерка</a:t>
            </a:r>
            <a:r>
              <a:rPr lang="sr-Latn-RS" smtClean="0"/>
              <a:t> </a:t>
            </a:r>
            <a:r>
              <a:rPr lang="sr-Cyrl-RS" smtClean="0"/>
              <a:t>ове</a:t>
            </a:r>
            <a:r>
              <a:rPr lang="sr-Latn-RS" smtClean="0"/>
              <a:t> </a:t>
            </a:r>
            <a:r>
              <a:rPr lang="sr-Cyrl-RS" smtClean="0"/>
              <a:t>методе</a:t>
            </a:r>
            <a:r>
              <a:rPr lang="sr-Latn-RS" smtClean="0"/>
              <a:t> </a:t>
            </a:r>
            <a:r>
              <a:rPr lang="sr-Cyrl-RS" smtClean="0"/>
              <a:t>је</a:t>
            </a:r>
            <a:r>
              <a:rPr lang="sr-Latn-RS" smtClean="0"/>
              <a:t> </a:t>
            </a:r>
            <a:r>
              <a:rPr lang="sr-Cyrl-RS" smtClean="0"/>
              <a:t>презентовање</a:t>
            </a:r>
            <a:r>
              <a:rPr lang="sr-Latn-RS" smtClean="0"/>
              <a:t> </a:t>
            </a:r>
            <a:r>
              <a:rPr lang="sr-Cyrl-RS" smtClean="0"/>
              <a:t>имовине</a:t>
            </a:r>
            <a:r>
              <a:rPr lang="sr-Latn-RS" smtClean="0"/>
              <a:t> </a:t>
            </a:r>
            <a:r>
              <a:rPr lang="sr-Cyrl-RS" smtClean="0"/>
              <a:t>по</a:t>
            </a:r>
            <a:r>
              <a:rPr lang="sr-Latn-RS" smtClean="0"/>
              <a:t> </a:t>
            </a:r>
            <a:r>
              <a:rPr lang="sr-Cyrl-RS" smtClean="0"/>
              <a:t>вриједностима</a:t>
            </a:r>
            <a:r>
              <a:rPr lang="sr-Latn-RS" smtClean="0"/>
              <a:t> </a:t>
            </a:r>
            <a:r>
              <a:rPr lang="sr-Cyrl-RS" smtClean="0"/>
              <a:t>које</a:t>
            </a:r>
            <a:r>
              <a:rPr lang="sr-Latn-RS" smtClean="0"/>
              <a:t> </a:t>
            </a:r>
            <a:r>
              <a:rPr lang="sr-Cyrl-RS" smtClean="0"/>
              <a:t>су</a:t>
            </a:r>
            <a:r>
              <a:rPr lang="sr-Latn-RS" smtClean="0"/>
              <a:t> </a:t>
            </a:r>
            <a:r>
              <a:rPr lang="sr-Cyrl-RS" smtClean="0"/>
              <a:t>имале</a:t>
            </a:r>
            <a:r>
              <a:rPr lang="sr-Latn-RS" smtClean="0"/>
              <a:t> </a:t>
            </a:r>
            <a:r>
              <a:rPr lang="sr-Cyrl-RS" smtClean="0"/>
              <a:t>на</a:t>
            </a:r>
            <a:r>
              <a:rPr lang="sr-Latn-RS" smtClean="0"/>
              <a:t> </a:t>
            </a:r>
            <a:r>
              <a:rPr lang="sr-Cyrl-RS" smtClean="0"/>
              <a:t>дан</a:t>
            </a:r>
            <a:r>
              <a:rPr lang="sr-Latn-RS" smtClean="0"/>
              <a:t> </a:t>
            </a:r>
            <a:r>
              <a:rPr lang="sr-Cyrl-RS" smtClean="0"/>
              <a:t>набавке</a:t>
            </a:r>
            <a:r>
              <a:rPr lang="sr-Latn-RS" smtClean="0"/>
              <a:t> </a:t>
            </a:r>
            <a:r>
              <a:rPr lang="sr-Cyrl-RS" smtClean="0"/>
              <a:t>док</a:t>
            </a:r>
            <a:r>
              <a:rPr lang="sr-Latn-RS" smtClean="0"/>
              <a:t> </a:t>
            </a:r>
            <a:r>
              <a:rPr lang="sr-Cyrl-RS" smtClean="0"/>
              <a:t>се</a:t>
            </a:r>
            <a:r>
              <a:rPr lang="sr-Latn-RS" smtClean="0"/>
              <a:t> </a:t>
            </a:r>
            <a:r>
              <a:rPr lang="sr-Cyrl-RS" smtClean="0"/>
              <a:t>у</a:t>
            </a:r>
            <a:r>
              <a:rPr lang="sr-Latn-RS" smtClean="0"/>
              <a:t> </a:t>
            </a:r>
            <a:r>
              <a:rPr lang="sr-Cyrl-RS" smtClean="0"/>
              <a:t>међувремену</a:t>
            </a:r>
            <a:r>
              <a:rPr lang="sr-Latn-RS" smtClean="0"/>
              <a:t>, </a:t>
            </a:r>
            <a:r>
              <a:rPr lang="sr-Cyrl-RS" smtClean="0"/>
              <a:t>посебно</a:t>
            </a:r>
            <a:r>
              <a:rPr lang="sr-Latn-RS" smtClean="0"/>
              <a:t> </a:t>
            </a:r>
            <a:r>
              <a:rPr lang="sr-Cyrl-RS" smtClean="0"/>
              <a:t>код</a:t>
            </a:r>
            <a:r>
              <a:rPr lang="sr-Latn-RS" smtClean="0"/>
              <a:t> </a:t>
            </a:r>
            <a:r>
              <a:rPr lang="sr-Cyrl-RS" smtClean="0"/>
              <a:t>дугорочне</a:t>
            </a:r>
            <a:r>
              <a:rPr lang="sr-Latn-RS" smtClean="0"/>
              <a:t> </a:t>
            </a:r>
            <a:r>
              <a:rPr lang="sr-Cyrl-RS" smtClean="0"/>
              <a:t>имовине</a:t>
            </a:r>
            <a:r>
              <a:rPr lang="sr-Latn-RS" smtClean="0"/>
              <a:t>, </a:t>
            </a:r>
            <a:r>
              <a:rPr lang="sr-Cyrl-RS" smtClean="0"/>
              <a:t>усљед</a:t>
            </a:r>
            <a:r>
              <a:rPr lang="sr-Latn-RS" smtClean="0"/>
              <a:t> </a:t>
            </a:r>
            <a:r>
              <a:rPr lang="sr-Cyrl-RS" smtClean="0"/>
              <a:t>инфлације</a:t>
            </a:r>
            <a:r>
              <a:rPr lang="sr-Latn-RS" smtClean="0"/>
              <a:t> </a:t>
            </a:r>
            <a:r>
              <a:rPr lang="sr-Cyrl-RS" smtClean="0"/>
              <a:t>или</a:t>
            </a:r>
            <a:r>
              <a:rPr lang="sr-Latn-RS" smtClean="0"/>
              <a:t> </a:t>
            </a:r>
            <a:r>
              <a:rPr lang="sr-Cyrl-RS" smtClean="0"/>
              <a:t>релативног</a:t>
            </a:r>
            <a:r>
              <a:rPr lang="sr-Latn-RS" smtClean="0"/>
              <a:t> </a:t>
            </a:r>
            <a:r>
              <a:rPr lang="sr-Cyrl-RS" smtClean="0"/>
              <a:t>раста</a:t>
            </a:r>
            <a:r>
              <a:rPr lang="sr-Latn-RS" smtClean="0"/>
              <a:t> </a:t>
            </a:r>
            <a:r>
              <a:rPr lang="sr-Cyrl-RS" smtClean="0"/>
              <a:t>појединачних</a:t>
            </a:r>
            <a:r>
              <a:rPr lang="sr-Latn-RS" smtClean="0"/>
              <a:t> </a:t>
            </a:r>
            <a:r>
              <a:rPr lang="sr-Cyrl-RS" smtClean="0"/>
              <a:t>цијена</a:t>
            </a:r>
            <a:r>
              <a:rPr lang="sr-Latn-RS" smtClean="0"/>
              <a:t>, </a:t>
            </a:r>
            <a:r>
              <a:rPr lang="sr-Cyrl-RS" smtClean="0"/>
              <a:t>ова</a:t>
            </a:r>
            <a:r>
              <a:rPr lang="sr-Latn-RS" smtClean="0"/>
              <a:t> </a:t>
            </a:r>
            <a:r>
              <a:rPr lang="sr-Cyrl-RS" smtClean="0"/>
              <a:t>вриједност</a:t>
            </a:r>
            <a:r>
              <a:rPr lang="sr-Latn-RS" smtClean="0"/>
              <a:t> </a:t>
            </a:r>
            <a:r>
              <a:rPr lang="sr-Cyrl-RS" smtClean="0"/>
              <a:t>могла</a:t>
            </a:r>
            <a:r>
              <a:rPr lang="sr-Latn-RS" smtClean="0"/>
              <a:t> </a:t>
            </a:r>
            <a:r>
              <a:rPr lang="sr-Cyrl-RS" smtClean="0"/>
              <a:t>значајно</a:t>
            </a:r>
            <a:r>
              <a:rPr lang="sr-Latn-RS" smtClean="0"/>
              <a:t> </a:t>
            </a:r>
            <a:r>
              <a:rPr lang="sr-Cyrl-RS" smtClean="0"/>
              <a:t>промијенити</a:t>
            </a:r>
            <a:r>
              <a:rPr lang="sr-Latn-RS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/>
              <a:t>DISKUSIJA</a:t>
            </a:r>
            <a:endParaRPr lang="en-US" dirty="0"/>
          </a:p>
          <a:p>
            <a:pPr algn="just"/>
            <a:r>
              <a:rPr lang="sr-Latn-RS" dirty="0"/>
              <a:t>Vi ste direktor prodavnice obuće koja se nalazi u iznajmljenom prostoru. Vlasnik prostora je zahtijeva depozit od 5.000 n.j. kao osiguranje od štete načinjene u prostoru, i godišnju zakupninu unaprijed u visini od 12.000 n.j. Nakon šest mjeseci od početka poslovanja, vlasnici ove prodavnice zahtijevaju od vas sastavljanje finansijskih izvještaja. N akoji način će te prezentovati depozit i unaprijed plaćenju zakupninu?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78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Фер вриједност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229600" cy="502920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sr-Cyrl-RS" dirty="0" smtClean="0"/>
              <a:t>Претпоставимо</a:t>
            </a:r>
            <a:r>
              <a:rPr lang="sr-Latn-RS" dirty="0" smtClean="0"/>
              <a:t> </a:t>
            </a:r>
            <a:r>
              <a:rPr lang="sr-Cyrl-RS" dirty="0" smtClean="0"/>
              <a:t>да</a:t>
            </a:r>
            <a:r>
              <a:rPr lang="sr-Latn-RS" dirty="0" smtClean="0"/>
              <a:t> </a:t>
            </a:r>
            <a:r>
              <a:rPr lang="sr-Cyrl-RS" dirty="0" smtClean="0"/>
              <a:t>предузеће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почетку</a:t>
            </a:r>
            <a:r>
              <a:rPr lang="sr-Latn-RS" dirty="0" smtClean="0"/>
              <a:t> </a:t>
            </a:r>
            <a:r>
              <a:rPr lang="sr-Cyrl-RS" dirty="0" smtClean="0"/>
              <a:t>године</a:t>
            </a:r>
            <a:r>
              <a:rPr lang="sr-Latn-RS" dirty="0" smtClean="0"/>
              <a:t> </a:t>
            </a:r>
            <a:r>
              <a:rPr lang="sr-Cyrl-RS" dirty="0" smtClean="0"/>
              <a:t>располаже</a:t>
            </a:r>
            <a:r>
              <a:rPr lang="sr-Latn-RS" dirty="0" smtClean="0"/>
              <a:t> </a:t>
            </a:r>
            <a:r>
              <a:rPr lang="sr-Cyrl-RS" dirty="0" smtClean="0"/>
              <a:t>са</a:t>
            </a:r>
            <a:r>
              <a:rPr lang="sr-Latn-RS" dirty="0" smtClean="0"/>
              <a:t> 100.000 </a:t>
            </a:r>
            <a:r>
              <a:rPr lang="sr-Cyrl-RS" dirty="0" smtClean="0"/>
              <a:t>н</a:t>
            </a:r>
            <a:r>
              <a:rPr lang="sr-Latn-RS" dirty="0" smtClean="0"/>
              <a:t>.</a:t>
            </a:r>
            <a:r>
              <a:rPr lang="sr-Cyrl-RS" dirty="0" smtClean="0"/>
              <a:t>ј</a:t>
            </a:r>
            <a:r>
              <a:rPr lang="sr-Latn-RS" dirty="0" smtClean="0"/>
              <a:t>. </a:t>
            </a:r>
            <a:r>
              <a:rPr lang="sr-Cyrl-RS" dirty="0" smtClean="0"/>
              <a:t>у</a:t>
            </a:r>
            <a:r>
              <a:rPr lang="sr-Latn-RS" dirty="0" smtClean="0"/>
              <a:t> </a:t>
            </a:r>
            <a:r>
              <a:rPr lang="sr-Cyrl-RS" dirty="0" smtClean="0"/>
              <a:t>новцу</a:t>
            </a:r>
            <a:r>
              <a:rPr lang="sr-Latn-RS" dirty="0" smtClean="0"/>
              <a:t>, </a:t>
            </a:r>
            <a:r>
              <a:rPr lang="sr-Cyrl-RS" dirty="0" smtClean="0"/>
              <a:t>те</a:t>
            </a:r>
            <a:r>
              <a:rPr lang="sr-Latn-RS" dirty="0" smtClean="0"/>
              <a:t> </a:t>
            </a:r>
            <a:r>
              <a:rPr lang="sr-Cyrl-RS" dirty="0" smtClean="0"/>
              <a:t>да</a:t>
            </a:r>
            <a:r>
              <a:rPr lang="sr-Latn-RS" dirty="0" smtClean="0"/>
              <a:t> </a:t>
            </a:r>
            <a:r>
              <a:rPr lang="sr-Cyrl-RS" dirty="0" smtClean="0"/>
              <a:t>је</a:t>
            </a:r>
            <a:r>
              <a:rPr lang="sr-Latn-RS" dirty="0" smtClean="0"/>
              <a:t> </a:t>
            </a:r>
            <a:r>
              <a:rPr lang="sr-Cyrl-RS" dirty="0" smtClean="0"/>
              <a:t>висина</a:t>
            </a:r>
            <a:r>
              <a:rPr lang="sr-Latn-RS" dirty="0" smtClean="0"/>
              <a:t> </a:t>
            </a:r>
            <a:r>
              <a:rPr lang="sr-Cyrl-RS" dirty="0" smtClean="0"/>
              <a:t>капитала</a:t>
            </a:r>
            <a:r>
              <a:rPr lang="sr-Latn-RS" dirty="0" smtClean="0"/>
              <a:t> 50.000 </a:t>
            </a:r>
            <a:r>
              <a:rPr lang="sr-Cyrl-RS" dirty="0" smtClean="0"/>
              <a:t>н</a:t>
            </a:r>
            <a:r>
              <a:rPr lang="sr-Latn-RS" dirty="0" smtClean="0"/>
              <a:t>.</a:t>
            </a:r>
            <a:r>
              <a:rPr lang="sr-Cyrl-RS" dirty="0" smtClean="0"/>
              <a:t>ј</a:t>
            </a:r>
            <a:r>
              <a:rPr lang="sr-Latn-RS" dirty="0" smtClean="0"/>
              <a:t>. </a:t>
            </a:r>
            <a:r>
              <a:rPr lang="sr-Cyrl-RS" dirty="0" smtClean="0"/>
              <a:t>и</a:t>
            </a:r>
            <a:r>
              <a:rPr lang="sr-Latn-RS" dirty="0" smtClean="0"/>
              <a:t> </a:t>
            </a:r>
            <a:r>
              <a:rPr lang="sr-Cyrl-RS" dirty="0" smtClean="0"/>
              <a:t>обавезе</a:t>
            </a:r>
            <a:r>
              <a:rPr lang="sr-Latn-RS" dirty="0" smtClean="0"/>
              <a:t> </a:t>
            </a:r>
            <a:r>
              <a:rPr lang="sr-Cyrl-RS" dirty="0" smtClean="0"/>
              <a:t>за</a:t>
            </a:r>
            <a:r>
              <a:rPr lang="sr-Latn-RS" dirty="0" smtClean="0"/>
              <a:t> </a:t>
            </a:r>
            <a:r>
              <a:rPr lang="sr-Cyrl-RS" dirty="0" smtClean="0"/>
              <a:t>издате</a:t>
            </a:r>
            <a:r>
              <a:rPr lang="sr-Latn-RS" dirty="0" smtClean="0"/>
              <a:t> </a:t>
            </a:r>
            <a:r>
              <a:rPr lang="sr-Cyrl-RS" dirty="0" smtClean="0"/>
              <a:t>обвезнице</a:t>
            </a:r>
            <a:r>
              <a:rPr lang="sr-Latn-RS" dirty="0" smtClean="0"/>
              <a:t> (</a:t>
            </a:r>
            <a:r>
              <a:rPr lang="sr-Cyrl-RS" dirty="0" smtClean="0"/>
              <a:t>које</a:t>
            </a:r>
            <a:r>
              <a:rPr lang="sr-Latn-RS" dirty="0" smtClean="0"/>
              <a:t> </a:t>
            </a:r>
            <a:r>
              <a:rPr lang="sr-Cyrl-RS" dirty="0" smtClean="0"/>
              <a:t>су</a:t>
            </a:r>
            <a:r>
              <a:rPr lang="sr-Latn-RS" dirty="0" smtClean="0"/>
              <a:t> </a:t>
            </a:r>
            <a:r>
              <a:rPr lang="sr-Cyrl-RS" dirty="0" smtClean="0"/>
              <a:t>издате</a:t>
            </a:r>
            <a:r>
              <a:rPr lang="sr-Latn-RS" dirty="0" smtClean="0"/>
              <a:t> </a:t>
            </a:r>
            <a:r>
              <a:rPr lang="sr-Cyrl-RS" dirty="0" smtClean="0"/>
              <a:t>по</a:t>
            </a:r>
            <a:r>
              <a:rPr lang="sr-Latn-RS" dirty="0" smtClean="0"/>
              <a:t> </a:t>
            </a:r>
            <a:r>
              <a:rPr lang="sr-Cyrl-RS" dirty="0" smtClean="0"/>
              <a:t>каматној</a:t>
            </a:r>
            <a:r>
              <a:rPr lang="sr-Latn-RS" dirty="0" smtClean="0"/>
              <a:t> </a:t>
            </a:r>
            <a:r>
              <a:rPr lang="sr-Cyrl-RS" dirty="0" smtClean="0"/>
              <a:t>стопи</a:t>
            </a:r>
            <a:r>
              <a:rPr lang="sr-Latn-RS" dirty="0" smtClean="0"/>
              <a:t> </a:t>
            </a:r>
            <a:r>
              <a:rPr lang="sr-Cyrl-RS" dirty="0" smtClean="0"/>
              <a:t>од</a:t>
            </a:r>
            <a:r>
              <a:rPr lang="sr-Latn-RS" dirty="0" smtClean="0"/>
              <a:t> 6%) </a:t>
            </a:r>
            <a:r>
              <a:rPr lang="sr-Cyrl-RS" dirty="0" smtClean="0"/>
              <a:t>у</a:t>
            </a:r>
            <a:r>
              <a:rPr lang="sr-Latn-RS" dirty="0" smtClean="0"/>
              <a:t> </a:t>
            </a:r>
            <a:r>
              <a:rPr lang="sr-Cyrl-RS" dirty="0" smtClean="0"/>
              <a:t>висини</a:t>
            </a:r>
            <a:r>
              <a:rPr lang="sr-Latn-RS" dirty="0" smtClean="0"/>
              <a:t> </a:t>
            </a:r>
            <a:r>
              <a:rPr lang="sr-Cyrl-RS" dirty="0" smtClean="0"/>
              <a:t>од</a:t>
            </a:r>
            <a:r>
              <a:rPr lang="sr-Latn-RS" dirty="0" smtClean="0"/>
              <a:t> 50.000 </a:t>
            </a:r>
            <a:r>
              <a:rPr lang="sr-Cyrl-RS" dirty="0" smtClean="0"/>
              <a:t>н</a:t>
            </a:r>
            <a:r>
              <a:rPr lang="sr-Latn-RS" dirty="0" smtClean="0"/>
              <a:t>.</a:t>
            </a:r>
            <a:r>
              <a:rPr lang="sr-Cyrl-RS" dirty="0" smtClean="0"/>
              <a:t>ј</a:t>
            </a:r>
            <a:r>
              <a:rPr lang="sr-Latn-RS" dirty="0" smtClean="0"/>
              <a:t>. </a:t>
            </a:r>
            <a:r>
              <a:rPr lang="sr-Cyrl-RS" dirty="0" smtClean="0"/>
              <a:t>Предузеће</a:t>
            </a:r>
            <a:r>
              <a:rPr lang="sr-Latn-RS" dirty="0" smtClean="0"/>
              <a:t> </a:t>
            </a:r>
            <a:r>
              <a:rPr lang="sr-Cyrl-RS" dirty="0" smtClean="0"/>
              <a:t>је</a:t>
            </a:r>
            <a:r>
              <a:rPr lang="sr-Latn-RS" dirty="0" smtClean="0"/>
              <a:t> </a:t>
            </a:r>
            <a:r>
              <a:rPr lang="sr-Cyrl-RS" dirty="0" smtClean="0"/>
              <a:t>купило</a:t>
            </a:r>
            <a:r>
              <a:rPr lang="sr-Latn-RS" dirty="0" smtClean="0"/>
              <a:t> </a:t>
            </a:r>
            <a:r>
              <a:rPr lang="sr-Cyrl-RS" dirty="0" smtClean="0"/>
              <a:t>некретнину</a:t>
            </a:r>
            <a:r>
              <a:rPr lang="sr-Latn-RS" dirty="0" smtClean="0"/>
              <a:t> </a:t>
            </a:r>
            <a:r>
              <a:rPr lang="sr-Cyrl-RS" dirty="0" smtClean="0"/>
              <a:t>коју</a:t>
            </a:r>
            <a:r>
              <a:rPr lang="sr-Latn-RS" dirty="0" smtClean="0"/>
              <a:t> </a:t>
            </a:r>
            <a:r>
              <a:rPr lang="sr-Cyrl-RS" dirty="0" smtClean="0"/>
              <a:t>издаје</a:t>
            </a:r>
            <a:r>
              <a:rPr lang="sr-Latn-RS" dirty="0" smtClean="0"/>
              <a:t> </a:t>
            </a:r>
            <a:r>
              <a:rPr lang="sr-Cyrl-RS" dirty="0" smtClean="0"/>
              <a:t>другом</a:t>
            </a:r>
            <a:r>
              <a:rPr lang="sr-Latn-RS" dirty="0" smtClean="0"/>
              <a:t> </a:t>
            </a:r>
            <a:r>
              <a:rPr lang="sr-Cyrl-RS" dirty="0" smtClean="0"/>
              <a:t>предузећу</a:t>
            </a:r>
            <a:r>
              <a:rPr lang="sr-Latn-RS" dirty="0" smtClean="0"/>
              <a:t> </a:t>
            </a:r>
            <a:r>
              <a:rPr lang="sr-Cyrl-RS" dirty="0" smtClean="0"/>
              <a:t>за</a:t>
            </a:r>
            <a:r>
              <a:rPr lang="sr-Latn-RS" dirty="0" smtClean="0"/>
              <a:t> 12.000 </a:t>
            </a:r>
            <a:r>
              <a:rPr lang="sr-Cyrl-RS" dirty="0" smtClean="0"/>
              <a:t>н</a:t>
            </a:r>
            <a:r>
              <a:rPr lang="sr-Latn-RS" dirty="0" smtClean="0"/>
              <a:t>.</a:t>
            </a:r>
            <a:r>
              <a:rPr lang="sr-Cyrl-RS" dirty="0" smtClean="0"/>
              <a:t>ј</a:t>
            </a:r>
            <a:r>
              <a:rPr lang="sr-Latn-RS" dirty="0" smtClean="0"/>
              <a:t>.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годишњем</a:t>
            </a:r>
            <a:r>
              <a:rPr lang="sr-Latn-RS" dirty="0" smtClean="0"/>
              <a:t> </a:t>
            </a:r>
            <a:r>
              <a:rPr lang="sr-Cyrl-RS" dirty="0" smtClean="0"/>
              <a:t>новоу</a:t>
            </a:r>
            <a:r>
              <a:rPr lang="sr-Latn-RS" dirty="0" smtClean="0"/>
              <a:t>.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крају</a:t>
            </a:r>
            <a:r>
              <a:rPr lang="sr-Latn-RS" dirty="0" smtClean="0"/>
              <a:t> </a:t>
            </a:r>
            <a:r>
              <a:rPr lang="sr-Cyrl-RS" b="1" dirty="0" smtClean="0"/>
              <a:t>прве</a:t>
            </a:r>
            <a:r>
              <a:rPr lang="sr-Latn-RS" b="1" dirty="0" smtClean="0"/>
              <a:t> </a:t>
            </a:r>
            <a:r>
              <a:rPr lang="sr-Cyrl-RS" dirty="0" smtClean="0"/>
              <a:t>године</a:t>
            </a:r>
            <a:r>
              <a:rPr lang="sr-Latn-RS" dirty="0" smtClean="0"/>
              <a:t>, </a:t>
            </a:r>
            <a:r>
              <a:rPr lang="sr-Cyrl-RS" dirty="0" smtClean="0"/>
              <a:t>тржишна</a:t>
            </a:r>
            <a:r>
              <a:rPr lang="sr-Latn-RS" dirty="0" smtClean="0"/>
              <a:t> </a:t>
            </a:r>
            <a:r>
              <a:rPr lang="sr-Cyrl-RS" dirty="0" smtClean="0"/>
              <a:t>вриједност</a:t>
            </a:r>
            <a:r>
              <a:rPr lang="sr-Latn-RS" dirty="0" smtClean="0"/>
              <a:t> </a:t>
            </a:r>
            <a:r>
              <a:rPr lang="sr-Cyrl-RS" dirty="0" smtClean="0"/>
              <a:t>некретнине</a:t>
            </a:r>
            <a:r>
              <a:rPr lang="sr-Latn-RS" dirty="0" smtClean="0"/>
              <a:t> </a:t>
            </a:r>
            <a:r>
              <a:rPr lang="sr-Cyrl-RS" dirty="0" smtClean="0"/>
              <a:t>је</a:t>
            </a:r>
            <a:r>
              <a:rPr lang="sr-Latn-RS" dirty="0" smtClean="0"/>
              <a:t> 125.000 </a:t>
            </a:r>
            <a:r>
              <a:rPr lang="sr-Cyrl-RS" dirty="0" smtClean="0"/>
              <a:t>н</a:t>
            </a:r>
            <a:r>
              <a:rPr lang="sr-Latn-RS" dirty="0" smtClean="0"/>
              <a:t>.</a:t>
            </a:r>
            <a:r>
              <a:rPr lang="sr-Cyrl-RS" dirty="0" smtClean="0"/>
              <a:t>ј</a:t>
            </a:r>
            <a:r>
              <a:rPr lang="sr-Latn-RS" dirty="0" smtClean="0"/>
              <a:t>. </a:t>
            </a:r>
            <a:r>
              <a:rPr lang="sr-Cyrl-RS" dirty="0" smtClean="0"/>
              <a:t>док</a:t>
            </a:r>
            <a:r>
              <a:rPr lang="sr-Latn-RS" dirty="0" smtClean="0"/>
              <a:t> </a:t>
            </a:r>
            <a:r>
              <a:rPr lang="sr-Cyrl-RS" dirty="0" smtClean="0"/>
              <a:t>је</a:t>
            </a:r>
            <a:r>
              <a:rPr lang="sr-Latn-RS" dirty="0" smtClean="0"/>
              <a:t> </a:t>
            </a:r>
            <a:r>
              <a:rPr lang="sr-Cyrl-RS" dirty="0" smtClean="0"/>
              <a:t>тражишна</a:t>
            </a:r>
            <a:r>
              <a:rPr lang="sr-Latn-RS" dirty="0" smtClean="0"/>
              <a:t> </a:t>
            </a:r>
            <a:r>
              <a:rPr lang="sr-Cyrl-RS" dirty="0" smtClean="0"/>
              <a:t>вриједност</a:t>
            </a:r>
            <a:r>
              <a:rPr lang="sr-Latn-RS" dirty="0" smtClean="0"/>
              <a:t> </a:t>
            </a:r>
            <a:r>
              <a:rPr lang="sr-Cyrl-RS" dirty="0" smtClean="0"/>
              <a:t>обвезница</a:t>
            </a:r>
            <a:r>
              <a:rPr lang="sr-Latn-RS" dirty="0" smtClean="0"/>
              <a:t> 48.000 </a:t>
            </a:r>
            <a:r>
              <a:rPr lang="sr-Cyrl-RS" dirty="0" smtClean="0"/>
              <a:t>н</a:t>
            </a:r>
            <a:r>
              <a:rPr lang="sr-Latn-RS" dirty="0" smtClean="0"/>
              <a:t>.</a:t>
            </a:r>
            <a:r>
              <a:rPr lang="sr-Cyrl-RS" dirty="0" smtClean="0"/>
              <a:t>ј</a:t>
            </a:r>
            <a:r>
              <a:rPr lang="sr-Latn-RS" dirty="0" smtClean="0"/>
              <a:t>.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крају</a:t>
            </a:r>
            <a:r>
              <a:rPr lang="sr-Latn-RS" dirty="0" smtClean="0"/>
              <a:t> </a:t>
            </a:r>
            <a:r>
              <a:rPr lang="sr-Cyrl-RS" b="1" dirty="0" smtClean="0"/>
              <a:t>друге</a:t>
            </a:r>
            <a:r>
              <a:rPr lang="sr-Latn-RS" dirty="0" smtClean="0"/>
              <a:t> </a:t>
            </a:r>
            <a:r>
              <a:rPr lang="sr-Cyrl-RS" dirty="0" smtClean="0"/>
              <a:t>године</a:t>
            </a:r>
            <a:r>
              <a:rPr lang="sr-Latn-RS" dirty="0" smtClean="0"/>
              <a:t> </a:t>
            </a:r>
            <a:r>
              <a:rPr lang="sr-Cyrl-RS" dirty="0" smtClean="0"/>
              <a:t>тржишна</a:t>
            </a:r>
            <a:r>
              <a:rPr lang="sr-Latn-RS" dirty="0" smtClean="0"/>
              <a:t> </a:t>
            </a:r>
            <a:r>
              <a:rPr lang="sr-Cyrl-RS" dirty="0" smtClean="0"/>
              <a:t>вриједност</a:t>
            </a:r>
            <a:r>
              <a:rPr lang="sr-Latn-RS" dirty="0" smtClean="0"/>
              <a:t> </a:t>
            </a:r>
            <a:r>
              <a:rPr lang="sr-Cyrl-RS" dirty="0" smtClean="0"/>
              <a:t>некрентине</a:t>
            </a:r>
            <a:r>
              <a:rPr lang="sr-Latn-RS" dirty="0" smtClean="0"/>
              <a:t> </a:t>
            </a:r>
            <a:r>
              <a:rPr lang="sr-Cyrl-RS" dirty="0" smtClean="0"/>
              <a:t>је</a:t>
            </a:r>
            <a:r>
              <a:rPr lang="sr-Latn-RS" dirty="0" smtClean="0"/>
              <a:t> 110.000 </a:t>
            </a:r>
            <a:r>
              <a:rPr lang="sr-Cyrl-RS" dirty="0" smtClean="0"/>
              <a:t>н</a:t>
            </a:r>
            <a:r>
              <a:rPr lang="sr-Latn-RS" dirty="0" smtClean="0"/>
              <a:t>.</a:t>
            </a:r>
            <a:r>
              <a:rPr lang="sr-Cyrl-RS" dirty="0" smtClean="0"/>
              <a:t>ј</a:t>
            </a:r>
            <a:r>
              <a:rPr lang="sr-Latn-RS" dirty="0" smtClean="0"/>
              <a:t>., </a:t>
            </a:r>
            <a:r>
              <a:rPr lang="sr-Cyrl-RS" dirty="0" smtClean="0"/>
              <a:t>приход</a:t>
            </a:r>
            <a:r>
              <a:rPr lang="sr-Latn-RS" dirty="0" smtClean="0"/>
              <a:t> </a:t>
            </a:r>
            <a:r>
              <a:rPr lang="sr-Cyrl-RS" dirty="0" smtClean="0"/>
              <a:t>од</a:t>
            </a:r>
            <a:r>
              <a:rPr lang="sr-Latn-RS" dirty="0" smtClean="0"/>
              <a:t> </a:t>
            </a:r>
            <a:r>
              <a:rPr lang="sr-Cyrl-RS" dirty="0" smtClean="0"/>
              <a:t>закупнине</a:t>
            </a:r>
            <a:r>
              <a:rPr lang="sr-Latn-RS" dirty="0" smtClean="0"/>
              <a:t> </a:t>
            </a:r>
            <a:r>
              <a:rPr lang="sr-Cyrl-RS" dirty="0" smtClean="0"/>
              <a:t>износи</a:t>
            </a:r>
            <a:r>
              <a:rPr lang="sr-Latn-RS" dirty="0" smtClean="0"/>
              <a:t> 12.500 </a:t>
            </a:r>
            <a:r>
              <a:rPr lang="sr-Cyrl-RS" dirty="0" smtClean="0"/>
              <a:t>н</a:t>
            </a:r>
            <a:r>
              <a:rPr lang="sr-Latn-RS" dirty="0" smtClean="0"/>
              <a:t>.</a:t>
            </a:r>
            <a:r>
              <a:rPr lang="sr-Cyrl-RS" dirty="0" smtClean="0"/>
              <a:t>ј</a:t>
            </a:r>
            <a:r>
              <a:rPr lang="sr-Latn-RS" dirty="0" smtClean="0"/>
              <a:t>. </a:t>
            </a:r>
            <a:r>
              <a:rPr lang="sr-Cyrl-RS" dirty="0" smtClean="0"/>
              <a:t>док</a:t>
            </a:r>
            <a:r>
              <a:rPr lang="sr-Latn-RS" dirty="0" smtClean="0"/>
              <a:t> </a:t>
            </a:r>
            <a:r>
              <a:rPr lang="sr-Cyrl-RS" dirty="0" smtClean="0"/>
              <a:t>је</a:t>
            </a:r>
            <a:r>
              <a:rPr lang="sr-Latn-RS" dirty="0" smtClean="0"/>
              <a:t> </a:t>
            </a:r>
            <a:r>
              <a:rPr lang="sr-Cyrl-RS" dirty="0" smtClean="0"/>
              <a:t>тржишна</a:t>
            </a:r>
            <a:r>
              <a:rPr lang="sr-Latn-RS" dirty="0" smtClean="0"/>
              <a:t> </a:t>
            </a:r>
            <a:r>
              <a:rPr lang="sr-Cyrl-RS" dirty="0" smtClean="0"/>
              <a:t>вриједност</a:t>
            </a:r>
            <a:r>
              <a:rPr lang="sr-Latn-RS" dirty="0" smtClean="0"/>
              <a:t> </a:t>
            </a:r>
            <a:r>
              <a:rPr lang="sr-Cyrl-RS" dirty="0" smtClean="0"/>
              <a:t>обевезница</a:t>
            </a:r>
            <a:r>
              <a:rPr lang="sr-Latn-RS" dirty="0" smtClean="0"/>
              <a:t> 50.500 </a:t>
            </a:r>
            <a:r>
              <a:rPr lang="sr-Cyrl-RS" dirty="0" smtClean="0"/>
              <a:t>н</a:t>
            </a:r>
            <a:r>
              <a:rPr lang="sr-Latn-RS" dirty="0" smtClean="0"/>
              <a:t>.</a:t>
            </a:r>
            <a:r>
              <a:rPr lang="sr-Cyrl-RS" dirty="0" smtClean="0"/>
              <a:t>ј</a:t>
            </a:r>
            <a:r>
              <a:rPr lang="sr-Latn-RS" dirty="0" smtClean="0"/>
              <a:t>. </a:t>
            </a:r>
            <a:r>
              <a:rPr lang="sr-Cyrl-RS" dirty="0" smtClean="0"/>
              <a:t>Претпоставимо</a:t>
            </a:r>
            <a:r>
              <a:rPr lang="sr-Latn-RS" dirty="0" smtClean="0"/>
              <a:t> </a:t>
            </a:r>
            <a:r>
              <a:rPr lang="sr-Cyrl-RS" dirty="0" smtClean="0"/>
              <a:t>надаље</a:t>
            </a:r>
            <a:r>
              <a:rPr lang="sr-Latn-RS" dirty="0" smtClean="0"/>
              <a:t> </a:t>
            </a:r>
            <a:r>
              <a:rPr lang="sr-Cyrl-RS" dirty="0" smtClean="0"/>
              <a:t>да</a:t>
            </a:r>
            <a:r>
              <a:rPr lang="sr-Latn-RS" dirty="0" smtClean="0"/>
              <a:t> </a:t>
            </a:r>
            <a:r>
              <a:rPr lang="sr-Cyrl-RS" dirty="0" smtClean="0"/>
              <a:t>је</a:t>
            </a:r>
            <a:r>
              <a:rPr lang="sr-Latn-RS" dirty="0" smtClean="0"/>
              <a:t> </a:t>
            </a:r>
            <a:r>
              <a:rPr lang="sr-Cyrl-RS" dirty="0" smtClean="0"/>
              <a:t>корисни</a:t>
            </a:r>
            <a:r>
              <a:rPr lang="sr-Latn-RS" dirty="0" smtClean="0"/>
              <a:t> </a:t>
            </a:r>
            <a:r>
              <a:rPr lang="sr-Cyrl-RS" dirty="0" smtClean="0"/>
              <a:t>вијек</a:t>
            </a:r>
            <a:r>
              <a:rPr lang="sr-Latn-RS" dirty="0" smtClean="0"/>
              <a:t> </a:t>
            </a:r>
            <a:r>
              <a:rPr lang="sr-Cyrl-RS" dirty="0" smtClean="0"/>
              <a:t>некретнине</a:t>
            </a:r>
            <a:r>
              <a:rPr lang="sr-Latn-RS" dirty="0" smtClean="0"/>
              <a:t> 50 </a:t>
            </a:r>
            <a:r>
              <a:rPr lang="sr-Cyrl-RS" dirty="0" smtClean="0"/>
              <a:t>година</a:t>
            </a:r>
            <a:r>
              <a:rPr lang="sr-Latn-RS" dirty="0" smtClean="0"/>
              <a:t> </a:t>
            </a:r>
            <a:r>
              <a:rPr lang="sr-Cyrl-RS" dirty="0" smtClean="0"/>
              <a:t>и</a:t>
            </a:r>
            <a:r>
              <a:rPr lang="sr-Latn-RS" dirty="0" smtClean="0"/>
              <a:t> </a:t>
            </a:r>
            <a:r>
              <a:rPr lang="sr-Cyrl-RS" dirty="0" smtClean="0"/>
              <a:t>његова</a:t>
            </a:r>
            <a:r>
              <a:rPr lang="sr-Latn-RS" dirty="0" smtClean="0"/>
              <a:t> </a:t>
            </a:r>
            <a:r>
              <a:rPr lang="sr-Cyrl-RS" dirty="0" smtClean="0"/>
              <a:t>резидуална</a:t>
            </a:r>
            <a:r>
              <a:rPr lang="sr-Latn-RS" dirty="0" smtClean="0"/>
              <a:t> </a:t>
            </a:r>
            <a:r>
              <a:rPr lang="sr-Cyrl-RS" dirty="0" smtClean="0"/>
              <a:t>вриједност</a:t>
            </a:r>
            <a:r>
              <a:rPr lang="sr-Latn-RS" dirty="0" smtClean="0"/>
              <a:t> 75.000 </a:t>
            </a:r>
            <a:r>
              <a:rPr lang="sr-Cyrl-RS" dirty="0" smtClean="0"/>
              <a:t>н</a:t>
            </a:r>
            <a:r>
              <a:rPr lang="sr-Latn-RS" dirty="0" smtClean="0"/>
              <a:t>.</a:t>
            </a:r>
            <a:r>
              <a:rPr lang="sr-Cyrl-RS" dirty="0" smtClean="0"/>
              <a:t>ј</a:t>
            </a:r>
            <a:r>
              <a:rPr lang="sr-Latn-RS" dirty="0" smtClean="0"/>
              <a:t>. </a:t>
            </a:r>
            <a:r>
              <a:rPr lang="sr-Cyrl-RS" dirty="0" smtClean="0"/>
              <a:t>и</a:t>
            </a:r>
            <a:r>
              <a:rPr lang="sr-Latn-RS" dirty="0" smtClean="0"/>
              <a:t> </a:t>
            </a:r>
            <a:r>
              <a:rPr lang="sr-Cyrl-RS" dirty="0" smtClean="0"/>
              <a:t>да</a:t>
            </a:r>
            <a:r>
              <a:rPr lang="sr-Latn-RS" dirty="0" smtClean="0"/>
              <a:t> </a:t>
            </a:r>
            <a:r>
              <a:rPr lang="sr-Cyrl-RS" dirty="0" smtClean="0"/>
              <a:t>је</a:t>
            </a:r>
            <a:r>
              <a:rPr lang="sr-Latn-RS" dirty="0" smtClean="0"/>
              <a:t> </a:t>
            </a:r>
            <a:r>
              <a:rPr lang="sr-Cyrl-RS" dirty="0" smtClean="0"/>
              <a:t>приход</a:t>
            </a:r>
            <a:r>
              <a:rPr lang="sr-Latn-RS" dirty="0" smtClean="0"/>
              <a:t> </a:t>
            </a:r>
            <a:r>
              <a:rPr lang="sr-Cyrl-RS" dirty="0" smtClean="0"/>
              <a:t>од</a:t>
            </a:r>
            <a:r>
              <a:rPr lang="sr-Latn-RS" dirty="0" smtClean="0"/>
              <a:t> </a:t>
            </a:r>
            <a:r>
              <a:rPr lang="sr-Cyrl-RS" dirty="0" smtClean="0"/>
              <a:t>закупа</a:t>
            </a:r>
            <a:r>
              <a:rPr lang="sr-Latn-RS" dirty="0" smtClean="0"/>
              <a:t> </a:t>
            </a:r>
            <a:r>
              <a:rPr lang="sr-Cyrl-RS" dirty="0" smtClean="0"/>
              <a:t>наплаћен</a:t>
            </a:r>
            <a:r>
              <a:rPr lang="sr-Latn-RS" dirty="0" smtClean="0"/>
              <a:t> </a:t>
            </a:r>
            <a:r>
              <a:rPr lang="sr-Cyrl-RS" dirty="0" smtClean="0"/>
              <a:t>последњег</a:t>
            </a:r>
            <a:r>
              <a:rPr lang="sr-Latn-RS" dirty="0" smtClean="0"/>
              <a:t> </a:t>
            </a:r>
            <a:r>
              <a:rPr lang="sr-Cyrl-RS" dirty="0" smtClean="0"/>
              <a:t>дана</a:t>
            </a:r>
            <a:r>
              <a:rPr lang="sr-Latn-RS" dirty="0" smtClean="0"/>
              <a:t> </a:t>
            </a:r>
            <a:r>
              <a:rPr lang="sr-Cyrl-RS" dirty="0" smtClean="0"/>
              <a:t>обрачунског</a:t>
            </a:r>
            <a:r>
              <a:rPr lang="sr-Latn-RS" dirty="0" smtClean="0"/>
              <a:t> </a:t>
            </a:r>
            <a:r>
              <a:rPr lang="sr-Cyrl-RS" dirty="0" smtClean="0"/>
              <a:t>периода</a:t>
            </a:r>
            <a:r>
              <a:rPr lang="sr-Latn-RS" dirty="0" smtClean="0"/>
              <a:t>.</a:t>
            </a:r>
            <a:r>
              <a:rPr lang="en-US" dirty="0" smtClean="0"/>
              <a:t> </a:t>
            </a:r>
          </a:p>
          <a:p>
            <a:pPr algn="just">
              <a:lnSpc>
                <a:spcPct val="120000"/>
              </a:lnSpc>
            </a:pPr>
            <a:endParaRPr lang="en-US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198" y="152400"/>
          <a:ext cx="8077202" cy="3084576"/>
        </p:xfrm>
        <a:graphic>
          <a:graphicData uri="http://schemas.openxmlformats.org/drawingml/2006/table">
            <a:tbl>
              <a:tblPr/>
              <a:tblGrid>
                <a:gridCol w="1153886"/>
                <a:gridCol w="1153886"/>
                <a:gridCol w="1153886"/>
                <a:gridCol w="1153886"/>
                <a:gridCol w="1153886"/>
                <a:gridCol w="1153886"/>
                <a:gridCol w="1153886"/>
              </a:tblGrid>
              <a:tr h="274320"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БИЛАНС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СТАЊА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sr-Latn-R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01.01.2016.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31.12.2016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31.12.2017.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sr-Latn-R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Историјска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Фер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Историјска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Фер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Историјска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Фер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Средства</a:t>
                      </a:r>
                      <a:r>
                        <a:rPr lang="sr-Latn-RS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 b="1">
                          <a:latin typeface="Times New Roman"/>
                          <a:ea typeface="Calibri"/>
                          <a:cs typeface="Times New Roman"/>
                        </a:rPr>
                        <a:t>100.000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 b="1">
                          <a:latin typeface="Times New Roman"/>
                          <a:ea typeface="Calibri"/>
                          <a:cs typeface="Times New Roman"/>
                        </a:rPr>
                        <a:t>100.000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 b="1">
                          <a:latin typeface="Times New Roman"/>
                          <a:ea typeface="Calibri"/>
                          <a:cs typeface="Times New Roman"/>
                        </a:rPr>
                        <a:t>108.500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 b="1">
                          <a:latin typeface="Times New Roman"/>
                          <a:ea typeface="Calibri"/>
                          <a:cs typeface="Times New Roman"/>
                        </a:rPr>
                        <a:t>134.000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 b="1">
                          <a:latin typeface="Times New Roman"/>
                          <a:ea typeface="Calibri"/>
                          <a:cs typeface="Times New Roman"/>
                        </a:rPr>
                        <a:t>117.500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 b="1" dirty="0">
                          <a:latin typeface="Times New Roman"/>
                          <a:ea typeface="Calibri"/>
                          <a:cs typeface="Times New Roman"/>
                        </a:rPr>
                        <a:t>128.500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Готовина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100.000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100.000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9.000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 dirty="0">
                          <a:latin typeface="Times New Roman"/>
                          <a:ea typeface="Calibri"/>
                          <a:cs typeface="Times New Roman"/>
                        </a:rPr>
                        <a:t>9.000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18.500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18.500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Некретнина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99.500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125.000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99.000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 dirty="0">
                          <a:latin typeface="Times New Roman"/>
                          <a:ea typeface="Calibri"/>
                          <a:cs typeface="Times New Roman"/>
                        </a:rPr>
                        <a:t>110.000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Пасива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 b="1">
                          <a:latin typeface="Times New Roman"/>
                          <a:ea typeface="Calibri"/>
                          <a:cs typeface="Times New Roman"/>
                        </a:rPr>
                        <a:t>100.000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 b="1">
                          <a:latin typeface="Times New Roman"/>
                          <a:ea typeface="Calibri"/>
                          <a:cs typeface="Times New Roman"/>
                        </a:rPr>
                        <a:t>100.000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 b="1">
                          <a:latin typeface="Times New Roman"/>
                          <a:ea typeface="Calibri"/>
                          <a:cs typeface="Times New Roman"/>
                        </a:rPr>
                        <a:t>108.500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 b="1">
                          <a:latin typeface="Times New Roman"/>
                          <a:ea typeface="Calibri"/>
                          <a:cs typeface="Times New Roman"/>
                        </a:rPr>
                        <a:t>134.000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 b="1">
                          <a:latin typeface="Times New Roman"/>
                          <a:ea typeface="Calibri"/>
                          <a:cs typeface="Times New Roman"/>
                        </a:rPr>
                        <a:t>117.500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 b="1">
                          <a:latin typeface="Times New Roman"/>
                          <a:ea typeface="Calibri"/>
                          <a:cs typeface="Times New Roman"/>
                        </a:rPr>
                        <a:t>128.500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Обавезе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50.000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50.000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50.000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48.000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50.000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50.500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Капитал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50.000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50.000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58.500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86.000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67.500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 dirty="0">
                          <a:latin typeface="Times New Roman"/>
                          <a:ea typeface="Calibri"/>
                          <a:cs typeface="Times New Roman"/>
                        </a:rPr>
                        <a:t>78.000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3316298"/>
          <a:ext cx="8305800" cy="3525892"/>
        </p:xfrm>
        <a:graphic>
          <a:graphicData uri="http://schemas.openxmlformats.org/drawingml/2006/table">
            <a:tbl>
              <a:tblPr/>
              <a:tblGrid>
                <a:gridCol w="3269634"/>
                <a:gridCol w="1196692"/>
                <a:gridCol w="1208616"/>
                <a:gridCol w="1236228"/>
                <a:gridCol w="1394630"/>
              </a:tblGrid>
              <a:tr h="268405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БИЛАНС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УСПЈЕХА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84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sr-Latn-R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01.01.-31.12.2016.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01.01.2017.-31.12.2017.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173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sr-Latn-R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Историјска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Фер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Историјска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Фер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вриједност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4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Приход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од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закупа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12.000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12.000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12.500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12.500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4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Амортизација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(500)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sr-Latn-R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(500)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sr-Latn-R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4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Расходи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камата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(3.000)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(3.000)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(3.000)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(3.000)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8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Нереализовани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добици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губици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некретнинама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sr-Latn-R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25.000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sr-Latn-R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(15.000)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8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Нереализовани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добици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губици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обавезама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sr-Latn-R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2.000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sr-Latn-R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(2.500)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4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Добитак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/(</a:t>
                      </a:r>
                      <a:r>
                        <a:rPr lang="sr-Cyrl-RS" sz="1600" dirty="0" smtClean="0">
                          <a:latin typeface="Times New Roman"/>
                          <a:ea typeface="Calibri"/>
                          <a:cs typeface="Times New Roman"/>
                        </a:rPr>
                        <a:t>Губитак</a:t>
                      </a:r>
                      <a:r>
                        <a:rPr lang="sr-Latn-RS" sz="1600" dirty="0" smtClean="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8.500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36.000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>
                          <a:latin typeface="Times New Roman"/>
                          <a:ea typeface="Calibri"/>
                          <a:cs typeface="Times New Roman"/>
                        </a:rPr>
                        <a:t>9.000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sr-Latn-RS" sz="1600" dirty="0">
                          <a:latin typeface="Times New Roman"/>
                          <a:ea typeface="Calibri"/>
                          <a:cs typeface="Times New Roman"/>
                        </a:rPr>
                        <a:t>(8.000)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sr-Cyrl-RS" b="1" dirty="0" smtClean="0"/>
              <a:t>Хијерархије</a:t>
            </a:r>
            <a:r>
              <a:rPr lang="sr-Latn-RS" b="1" dirty="0" smtClean="0"/>
              <a:t> </a:t>
            </a:r>
            <a:r>
              <a:rPr lang="sr-Cyrl-RS" b="1" dirty="0" smtClean="0"/>
              <a:t>одређивања</a:t>
            </a:r>
            <a:r>
              <a:rPr lang="sr-Latn-RS" b="1" dirty="0" smtClean="0"/>
              <a:t> </a:t>
            </a:r>
            <a:r>
              <a:rPr lang="sr-Cyrl-RS" b="1" dirty="0" smtClean="0"/>
              <a:t>фер</a:t>
            </a:r>
            <a:r>
              <a:rPr lang="sr-Latn-RS" b="1" dirty="0" smtClean="0"/>
              <a:t> </a:t>
            </a:r>
            <a:r>
              <a:rPr lang="sr-Cyrl-RS" b="1" dirty="0" smtClean="0"/>
              <a:t>вриједности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87680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sr-Cyrl-RS" dirty="0" smtClean="0"/>
              <a:t>Фер</a:t>
            </a:r>
            <a:r>
              <a:rPr lang="sr-Latn-RS" dirty="0" smtClean="0"/>
              <a:t> </a:t>
            </a:r>
            <a:r>
              <a:rPr lang="sr-Cyrl-RS" dirty="0" smtClean="0"/>
              <a:t>вриједност</a:t>
            </a:r>
            <a:r>
              <a:rPr lang="sr-Latn-RS" dirty="0" smtClean="0"/>
              <a:t> </a:t>
            </a:r>
            <a:r>
              <a:rPr lang="sr-Cyrl-RS" dirty="0" smtClean="0"/>
              <a:t>се</a:t>
            </a:r>
            <a:r>
              <a:rPr lang="sr-Latn-RS" dirty="0" smtClean="0"/>
              <a:t> </a:t>
            </a:r>
            <a:r>
              <a:rPr lang="sr-Cyrl-RS" dirty="0" smtClean="0"/>
              <a:t>дефинише</a:t>
            </a:r>
            <a:r>
              <a:rPr lang="sr-Latn-RS" dirty="0" smtClean="0"/>
              <a:t> </a:t>
            </a:r>
            <a:r>
              <a:rPr lang="sr-Cyrl-RS" dirty="0" smtClean="0"/>
              <a:t>као</a:t>
            </a:r>
            <a:r>
              <a:rPr lang="sr-Latn-RS" dirty="0" smtClean="0"/>
              <a:t> </a:t>
            </a:r>
            <a:r>
              <a:rPr lang="sr-Cyrl-RS" dirty="0" smtClean="0"/>
              <a:t>цијена</a:t>
            </a:r>
            <a:r>
              <a:rPr lang="sr-Latn-RS" dirty="0" smtClean="0"/>
              <a:t> </a:t>
            </a:r>
            <a:r>
              <a:rPr lang="sr-Cyrl-RS" dirty="0" smtClean="0"/>
              <a:t>која</a:t>
            </a:r>
            <a:r>
              <a:rPr lang="sr-Latn-RS" dirty="0" smtClean="0"/>
              <a:t> </a:t>
            </a:r>
            <a:r>
              <a:rPr lang="sr-Cyrl-RS" dirty="0" smtClean="0"/>
              <a:t>би</a:t>
            </a:r>
            <a:r>
              <a:rPr lang="sr-Latn-RS" dirty="0" smtClean="0"/>
              <a:t> </a:t>
            </a:r>
            <a:r>
              <a:rPr lang="sr-Cyrl-RS" dirty="0" smtClean="0"/>
              <a:t>се</a:t>
            </a:r>
            <a:r>
              <a:rPr lang="sr-Latn-RS" dirty="0" smtClean="0"/>
              <a:t> </a:t>
            </a:r>
            <a:r>
              <a:rPr lang="sr-Cyrl-RS" dirty="0" smtClean="0"/>
              <a:t>могла</a:t>
            </a:r>
            <a:r>
              <a:rPr lang="sr-Latn-RS" dirty="0" smtClean="0"/>
              <a:t> </a:t>
            </a:r>
            <a:r>
              <a:rPr lang="sr-Cyrl-RS" dirty="0" smtClean="0"/>
              <a:t>остварити</a:t>
            </a:r>
            <a:r>
              <a:rPr lang="sr-Latn-RS" dirty="0" smtClean="0"/>
              <a:t> </a:t>
            </a:r>
            <a:r>
              <a:rPr lang="sr-Cyrl-RS" dirty="0" smtClean="0"/>
              <a:t>продајом</a:t>
            </a:r>
            <a:r>
              <a:rPr lang="sr-Latn-RS" dirty="0" smtClean="0"/>
              <a:t> </a:t>
            </a:r>
            <a:r>
              <a:rPr lang="sr-Cyrl-RS" dirty="0" smtClean="0"/>
              <a:t>неке</a:t>
            </a:r>
            <a:r>
              <a:rPr lang="sr-Latn-RS" dirty="0" smtClean="0"/>
              <a:t> </a:t>
            </a:r>
            <a:r>
              <a:rPr lang="sr-Cyrl-RS" dirty="0" smtClean="0"/>
              <a:t>ставке</a:t>
            </a:r>
            <a:r>
              <a:rPr lang="sr-Latn-RS" dirty="0" smtClean="0"/>
              <a:t> </a:t>
            </a:r>
            <a:r>
              <a:rPr lang="sr-Cyrl-RS" dirty="0" smtClean="0"/>
              <a:t>имовине</a:t>
            </a:r>
            <a:r>
              <a:rPr lang="sr-Latn-RS" dirty="0" smtClean="0"/>
              <a:t> </a:t>
            </a:r>
            <a:r>
              <a:rPr lang="sr-Cyrl-RS" dirty="0" smtClean="0"/>
              <a:t>или</a:t>
            </a:r>
            <a:r>
              <a:rPr lang="sr-Latn-RS" dirty="0" smtClean="0"/>
              <a:t> </a:t>
            </a:r>
            <a:r>
              <a:rPr lang="sr-Cyrl-RS" dirty="0" smtClean="0"/>
              <a:t>плаћена</a:t>
            </a:r>
            <a:r>
              <a:rPr lang="sr-Latn-RS" dirty="0" smtClean="0"/>
              <a:t> </a:t>
            </a:r>
            <a:r>
              <a:rPr lang="sr-Cyrl-RS" dirty="0" smtClean="0"/>
              <a:t>за</a:t>
            </a:r>
            <a:r>
              <a:rPr lang="sr-Latn-RS" dirty="0" smtClean="0"/>
              <a:t> </a:t>
            </a:r>
            <a:r>
              <a:rPr lang="sr-Cyrl-RS" dirty="0" smtClean="0"/>
              <a:t>пријенос</a:t>
            </a:r>
            <a:r>
              <a:rPr lang="sr-Latn-RS" dirty="0" smtClean="0"/>
              <a:t> </a:t>
            </a:r>
            <a:r>
              <a:rPr lang="sr-Cyrl-RS" dirty="0" smtClean="0"/>
              <a:t>неке</a:t>
            </a:r>
            <a:r>
              <a:rPr lang="sr-Latn-RS" dirty="0" smtClean="0"/>
              <a:t> </a:t>
            </a:r>
            <a:r>
              <a:rPr lang="sr-Cyrl-RS" dirty="0" smtClean="0"/>
              <a:t>обавезе</a:t>
            </a:r>
            <a:r>
              <a:rPr lang="sr-Latn-RS" dirty="0" smtClean="0"/>
              <a:t> </a:t>
            </a:r>
            <a:r>
              <a:rPr lang="sr-Cyrl-RS" dirty="0" smtClean="0"/>
              <a:t>у</a:t>
            </a:r>
            <a:r>
              <a:rPr lang="sr-Latn-RS" dirty="0" smtClean="0"/>
              <a:t> </a:t>
            </a:r>
            <a:r>
              <a:rPr lang="sr-Cyrl-RS" dirty="0" smtClean="0"/>
              <a:t>редовној</a:t>
            </a:r>
            <a:r>
              <a:rPr lang="sr-Latn-RS" dirty="0" smtClean="0"/>
              <a:t> </a:t>
            </a:r>
            <a:r>
              <a:rPr lang="sr-Cyrl-RS" dirty="0" smtClean="0"/>
              <a:t>трансакцији</a:t>
            </a:r>
            <a:r>
              <a:rPr lang="sr-Latn-RS" dirty="0" smtClean="0"/>
              <a:t> </a:t>
            </a:r>
            <a:r>
              <a:rPr lang="sr-Cyrl-RS" dirty="0" smtClean="0"/>
              <a:t>између</a:t>
            </a:r>
            <a:r>
              <a:rPr lang="sr-Latn-RS" dirty="0" smtClean="0"/>
              <a:t> </a:t>
            </a:r>
            <a:r>
              <a:rPr lang="sr-Cyrl-RS" dirty="0" smtClean="0"/>
              <a:t>тржишних</a:t>
            </a:r>
            <a:r>
              <a:rPr lang="sr-Latn-RS" dirty="0" smtClean="0"/>
              <a:t> </a:t>
            </a:r>
            <a:r>
              <a:rPr lang="sr-Cyrl-RS" dirty="0" smtClean="0"/>
              <a:t>учесника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датум</a:t>
            </a:r>
            <a:r>
              <a:rPr lang="sr-Latn-RS" dirty="0" smtClean="0"/>
              <a:t> </a:t>
            </a:r>
            <a:r>
              <a:rPr lang="sr-Cyrl-RS" dirty="0" smtClean="0"/>
              <a:t>вредновања</a:t>
            </a:r>
            <a:r>
              <a:rPr lang="sr-Latn-RS" dirty="0" smtClean="0"/>
              <a:t>. </a:t>
            </a:r>
            <a:r>
              <a:rPr lang="sr-Cyrl-RS" dirty="0" smtClean="0"/>
              <a:t>Из</a:t>
            </a:r>
            <a:r>
              <a:rPr lang="sr-Latn-RS" dirty="0" smtClean="0"/>
              <a:t> </a:t>
            </a:r>
            <a:r>
              <a:rPr lang="sr-Cyrl-RS" dirty="0" smtClean="0"/>
              <a:t>ове</a:t>
            </a:r>
            <a:r>
              <a:rPr lang="sr-Latn-RS" dirty="0" smtClean="0"/>
              <a:t> </a:t>
            </a:r>
            <a:r>
              <a:rPr lang="sr-Cyrl-RS" dirty="0" smtClean="0"/>
              <a:t>дефиниције</a:t>
            </a:r>
            <a:r>
              <a:rPr lang="sr-Latn-RS" dirty="0" smtClean="0"/>
              <a:t> </a:t>
            </a:r>
            <a:r>
              <a:rPr lang="sr-Cyrl-RS" dirty="0" smtClean="0"/>
              <a:t>може</a:t>
            </a:r>
            <a:r>
              <a:rPr lang="sr-Latn-RS" dirty="0" smtClean="0"/>
              <a:t> </a:t>
            </a:r>
            <a:r>
              <a:rPr lang="sr-Cyrl-RS" dirty="0" smtClean="0"/>
              <a:t>се</a:t>
            </a:r>
            <a:r>
              <a:rPr lang="sr-Latn-RS" dirty="0" smtClean="0"/>
              <a:t> </a:t>
            </a:r>
            <a:r>
              <a:rPr lang="sr-Cyrl-RS" dirty="0" smtClean="0"/>
              <a:t>закључити</a:t>
            </a:r>
            <a:r>
              <a:rPr lang="sr-Latn-RS" dirty="0" smtClean="0"/>
              <a:t> </a:t>
            </a:r>
            <a:r>
              <a:rPr lang="sr-Cyrl-RS" dirty="0" smtClean="0"/>
              <a:t>сљедеће</a:t>
            </a:r>
            <a:r>
              <a:rPr lang="sr-Latn-RS" dirty="0" smtClean="0"/>
              <a:t>:</a:t>
            </a:r>
            <a:endParaRPr lang="en-US" dirty="0" smtClean="0"/>
          </a:p>
          <a:p>
            <a:pPr lvl="0" algn="just"/>
            <a:r>
              <a:rPr lang="sr-Cyrl-RS" dirty="0" smtClean="0"/>
              <a:t>фер</a:t>
            </a:r>
            <a:r>
              <a:rPr lang="sr-Latn-RS" dirty="0" smtClean="0"/>
              <a:t> </a:t>
            </a:r>
            <a:r>
              <a:rPr lang="sr-Cyrl-RS" dirty="0" smtClean="0"/>
              <a:t>вриједност</a:t>
            </a:r>
            <a:r>
              <a:rPr lang="sr-Latn-RS" dirty="0" smtClean="0"/>
              <a:t> </a:t>
            </a:r>
            <a:r>
              <a:rPr lang="sr-Cyrl-RS" dirty="0" smtClean="0"/>
              <a:t>имовине</a:t>
            </a:r>
            <a:r>
              <a:rPr lang="sr-Latn-RS" dirty="0" smtClean="0"/>
              <a:t> </a:t>
            </a:r>
            <a:r>
              <a:rPr lang="sr-Cyrl-RS" dirty="0" smtClean="0"/>
              <a:t>и</a:t>
            </a:r>
            <a:r>
              <a:rPr lang="sr-Latn-RS" dirty="0" smtClean="0"/>
              <a:t> </a:t>
            </a:r>
            <a:r>
              <a:rPr lang="sr-Cyrl-RS" dirty="0" smtClean="0"/>
              <a:t>обавеза</a:t>
            </a:r>
            <a:r>
              <a:rPr lang="sr-Latn-RS" dirty="0" smtClean="0"/>
              <a:t> </a:t>
            </a:r>
            <a:r>
              <a:rPr lang="sr-Cyrl-RS" dirty="0" smtClean="0"/>
              <a:t>се</a:t>
            </a:r>
            <a:r>
              <a:rPr lang="sr-Latn-RS" dirty="0" smtClean="0"/>
              <a:t> </a:t>
            </a:r>
            <a:r>
              <a:rPr lang="sr-Cyrl-RS" dirty="0" smtClean="0"/>
              <a:t>одређује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датум</a:t>
            </a:r>
            <a:r>
              <a:rPr lang="sr-Latn-RS" dirty="0" smtClean="0"/>
              <a:t> </a:t>
            </a:r>
            <a:r>
              <a:rPr lang="sr-Cyrl-RS" dirty="0" smtClean="0"/>
              <a:t>вредновања</a:t>
            </a:r>
            <a:r>
              <a:rPr lang="sr-Latn-RS" dirty="0" smtClean="0"/>
              <a:t>, </a:t>
            </a:r>
            <a:r>
              <a:rPr lang="sr-Cyrl-RS" dirty="0" smtClean="0"/>
              <a:t>односно</a:t>
            </a:r>
            <a:r>
              <a:rPr lang="sr-Latn-RS" dirty="0" smtClean="0"/>
              <a:t> </a:t>
            </a:r>
            <a:r>
              <a:rPr lang="sr-Cyrl-RS" dirty="0" smtClean="0"/>
              <a:t>дан</a:t>
            </a:r>
            <a:r>
              <a:rPr lang="sr-Latn-RS" dirty="0" smtClean="0"/>
              <a:t> </a:t>
            </a:r>
            <a:r>
              <a:rPr lang="sr-Cyrl-RS" dirty="0" smtClean="0"/>
              <a:t>биланса</a:t>
            </a:r>
            <a:r>
              <a:rPr lang="sr-Latn-RS" dirty="0" smtClean="0"/>
              <a:t>, </a:t>
            </a:r>
            <a:r>
              <a:rPr lang="sr-Cyrl-RS" dirty="0" smtClean="0"/>
              <a:t>а</a:t>
            </a:r>
            <a:r>
              <a:rPr lang="sr-Latn-RS" dirty="0" smtClean="0"/>
              <a:t> </a:t>
            </a:r>
            <a:r>
              <a:rPr lang="sr-Cyrl-RS" dirty="0" smtClean="0"/>
              <a:t>не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дан</a:t>
            </a:r>
            <a:r>
              <a:rPr lang="sr-Latn-RS" dirty="0" smtClean="0"/>
              <a:t> </a:t>
            </a:r>
            <a:r>
              <a:rPr lang="sr-Cyrl-RS" dirty="0" smtClean="0"/>
              <a:t>када</a:t>
            </a:r>
            <a:r>
              <a:rPr lang="sr-Latn-RS" dirty="0" smtClean="0"/>
              <a:t> </a:t>
            </a:r>
            <a:r>
              <a:rPr lang="sr-Cyrl-RS" dirty="0" smtClean="0"/>
              <a:t>је</a:t>
            </a:r>
            <a:r>
              <a:rPr lang="sr-Latn-RS" dirty="0" smtClean="0"/>
              <a:t> </a:t>
            </a:r>
            <a:r>
              <a:rPr lang="sr-Cyrl-RS" dirty="0" smtClean="0"/>
              <a:t>имовина</a:t>
            </a:r>
            <a:r>
              <a:rPr lang="sr-Latn-RS" dirty="0" smtClean="0"/>
              <a:t> </a:t>
            </a:r>
            <a:r>
              <a:rPr lang="sr-Cyrl-RS" dirty="0" smtClean="0"/>
              <a:t>стечена</a:t>
            </a:r>
            <a:r>
              <a:rPr lang="sr-Latn-RS" dirty="0" smtClean="0"/>
              <a:t> </a:t>
            </a:r>
            <a:r>
              <a:rPr lang="sr-Cyrl-RS" dirty="0" smtClean="0"/>
              <a:t>односно</a:t>
            </a:r>
            <a:r>
              <a:rPr lang="sr-Latn-RS" dirty="0" smtClean="0"/>
              <a:t> </a:t>
            </a:r>
            <a:r>
              <a:rPr lang="sr-Cyrl-RS" dirty="0" smtClean="0"/>
              <a:t>обавезе</a:t>
            </a:r>
            <a:r>
              <a:rPr lang="sr-Latn-RS" dirty="0" smtClean="0"/>
              <a:t> </a:t>
            </a:r>
            <a:r>
              <a:rPr lang="sr-Cyrl-RS" dirty="0" smtClean="0"/>
              <a:t>преузете</a:t>
            </a:r>
            <a:r>
              <a:rPr lang="sr-Latn-RS" dirty="0" smtClean="0"/>
              <a:t>;</a:t>
            </a:r>
            <a:endParaRPr lang="en-US" dirty="0" smtClean="0"/>
          </a:p>
          <a:p>
            <a:pPr lvl="0" algn="just"/>
            <a:r>
              <a:rPr lang="sr-Cyrl-RS" dirty="0" smtClean="0"/>
              <a:t>трансакција</a:t>
            </a:r>
            <a:r>
              <a:rPr lang="sr-Latn-RS" dirty="0" smtClean="0"/>
              <a:t> </a:t>
            </a:r>
            <a:r>
              <a:rPr lang="sr-Cyrl-RS" dirty="0" smtClean="0"/>
              <a:t>продаје</a:t>
            </a:r>
            <a:r>
              <a:rPr lang="sr-Latn-RS" dirty="0" smtClean="0"/>
              <a:t> </a:t>
            </a:r>
            <a:r>
              <a:rPr lang="sr-Cyrl-RS" dirty="0" smtClean="0"/>
              <a:t>имовине</a:t>
            </a:r>
            <a:r>
              <a:rPr lang="sr-Latn-RS" dirty="0" smtClean="0"/>
              <a:t> </a:t>
            </a:r>
            <a:r>
              <a:rPr lang="sr-Cyrl-RS" dirty="0" smtClean="0"/>
              <a:t>или</a:t>
            </a:r>
            <a:r>
              <a:rPr lang="sr-Latn-RS" dirty="0" smtClean="0"/>
              <a:t> </a:t>
            </a:r>
            <a:r>
              <a:rPr lang="sr-Cyrl-RS" dirty="0" smtClean="0"/>
              <a:t>измирења</a:t>
            </a:r>
            <a:r>
              <a:rPr lang="sr-Latn-RS" dirty="0" smtClean="0"/>
              <a:t> </a:t>
            </a:r>
            <a:r>
              <a:rPr lang="sr-Cyrl-RS" dirty="0" smtClean="0"/>
              <a:t>обавеза</a:t>
            </a:r>
            <a:r>
              <a:rPr lang="sr-Latn-RS" dirty="0" smtClean="0"/>
              <a:t> </a:t>
            </a:r>
            <a:r>
              <a:rPr lang="sr-Cyrl-RS" dirty="0" smtClean="0"/>
              <a:t>је</a:t>
            </a:r>
            <a:r>
              <a:rPr lang="sr-Latn-RS" dirty="0" smtClean="0"/>
              <a:t> </a:t>
            </a:r>
            <a:r>
              <a:rPr lang="sr-Cyrl-RS" dirty="0" smtClean="0"/>
              <a:t>замишљена</a:t>
            </a:r>
            <a:r>
              <a:rPr lang="sr-Latn-RS" dirty="0" smtClean="0"/>
              <a:t>, </a:t>
            </a:r>
            <a:r>
              <a:rPr lang="sr-Cyrl-RS" dirty="0" smtClean="0"/>
              <a:t>хипотетичка</a:t>
            </a:r>
            <a:r>
              <a:rPr lang="sr-Latn-RS" dirty="0" smtClean="0"/>
              <a:t> </a:t>
            </a:r>
            <a:r>
              <a:rPr lang="sr-Cyrl-RS" dirty="0" smtClean="0"/>
              <a:t>трансакција</a:t>
            </a:r>
            <a:r>
              <a:rPr lang="sr-Latn-RS" dirty="0" smtClean="0"/>
              <a:t>. </a:t>
            </a:r>
            <a:r>
              <a:rPr lang="sr-Cyrl-RS" dirty="0" smtClean="0"/>
              <a:t>Није</a:t>
            </a:r>
            <a:r>
              <a:rPr lang="sr-Latn-RS" dirty="0" smtClean="0"/>
              <a:t> </a:t>
            </a:r>
            <a:r>
              <a:rPr lang="sr-Cyrl-RS" dirty="0" smtClean="0"/>
              <a:t>дошло</a:t>
            </a:r>
            <a:r>
              <a:rPr lang="sr-Latn-RS" dirty="0" smtClean="0"/>
              <a:t> </a:t>
            </a:r>
            <a:r>
              <a:rPr lang="sr-Cyrl-RS" dirty="0" smtClean="0"/>
              <a:t>до</a:t>
            </a:r>
            <a:r>
              <a:rPr lang="sr-Latn-RS" dirty="0" smtClean="0"/>
              <a:t> </a:t>
            </a:r>
            <a:r>
              <a:rPr lang="sr-Cyrl-RS" dirty="0" smtClean="0"/>
              <a:t>стварне</a:t>
            </a:r>
            <a:r>
              <a:rPr lang="sr-Latn-RS" dirty="0" smtClean="0"/>
              <a:t> </a:t>
            </a:r>
            <a:r>
              <a:rPr lang="sr-Cyrl-RS" dirty="0" smtClean="0"/>
              <a:t>трансакције</a:t>
            </a:r>
            <a:r>
              <a:rPr lang="sr-Latn-RS" dirty="0" smtClean="0"/>
              <a:t> </a:t>
            </a:r>
            <a:r>
              <a:rPr lang="sr-Cyrl-RS" dirty="0" smtClean="0"/>
              <a:t>те</a:t>
            </a:r>
            <a:r>
              <a:rPr lang="sr-Latn-RS" dirty="0" smtClean="0"/>
              <a:t> </a:t>
            </a:r>
            <a:r>
              <a:rPr lang="sr-Cyrl-RS" dirty="0" smtClean="0"/>
              <a:t>је</a:t>
            </a:r>
            <a:r>
              <a:rPr lang="sr-Latn-RS" dirty="0" smtClean="0"/>
              <a:t> </a:t>
            </a:r>
            <a:r>
              <a:rPr lang="sr-Cyrl-RS" dirty="0" smtClean="0"/>
              <a:t>цијена</a:t>
            </a:r>
            <a:r>
              <a:rPr lang="sr-Latn-RS" dirty="0" smtClean="0"/>
              <a:t> </a:t>
            </a:r>
            <a:r>
              <a:rPr lang="sr-Cyrl-RS" dirty="0" smtClean="0"/>
              <a:t>утврђена</a:t>
            </a:r>
            <a:r>
              <a:rPr lang="sr-Latn-RS" dirty="0" smtClean="0"/>
              <a:t> </a:t>
            </a:r>
            <a:r>
              <a:rPr lang="sr-Cyrl-RS" dirty="0" smtClean="0"/>
              <a:t>као</a:t>
            </a:r>
            <a:r>
              <a:rPr lang="sr-Latn-RS" dirty="0" smtClean="0"/>
              <a:t> </a:t>
            </a:r>
            <a:r>
              <a:rPr lang="sr-Cyrl-RS" dirty="0" smtClean="0"/>
              <a:t>претпоставка</a:t>
            </a:r>
            <a:r>
              <a:rPr lang="sr-Latn-RS" dirty="0" smtClean="0"/>
              <a:t> </a:t>
            </a:r>
            <a:r>
              <a:rPr lang="sr-Cyrl-RS" dirty="0" smtClean="0"/>
              <a:t>да</a:t>
            </a:r>
            <a:r>
              <a:rPr lang="sr-Latn-RS" dirty="0" smtClean="0"/>
              <a:t> </a:t>
            </a:r>
            <a:r>
              <a:rPr lang="sr-Cyrl-RS" dirty="0" smtClean="0"/>
              <a:t>је</a:t>
            </a:r>
            <a:r>
              <a:rPr lang="sr-Latn-RS" dirty="0" smtClean="0"/>
              <a:t> </a:t>
            </a:r>
            <a:r>
              <a:rPr lang="sr-Cyrl-RS" dirty="0" smtClean="0"/>
              <a:t>до</a:t>
            </a:r>
            <a:r>
              <a:rPr lang="sr-Latn-RS" dirty="0" smtClean="0"/>
              <a:t> </a:t>
            </a:r>
            <a:r>
              <a:rPr lang="sr-Cyrl-RS" dirty="0" smtClean="0"/>
              <a:t>трансакције</a:t>
            </a:r>
            <a:r>
              <a:rPr lang="sr-Latn-RS" dirty="0" smtClean="0"/>
              <a:t> </a:t>
            </a:r>
            <a:r>
              <a:rPr lang="sr-Cyrl-RS" dirty="0" smtClean="0"/>
              <a:t>дошло</a:t>
            </a:r>
            <a:r>
              <a:rPr lang="sr-Latn-RS" dirty="0" smtClean="0"/>
              <a:t>;</a:t>
            </a:r>
            <a:endParaRPr lang="en-US" dirty="0" smtClean="0"/>
          </a:p>
          <a:p>
            <a:pPr lvl="0" algn="just"/>
            <a:r>
              <a:rPr lang="sr-Latn-RS" dirty="0" smtClean="0"/>
              <a:t> </a:t>
            </a:r>
            <a:r>
              <a:rPr lang="sr-Cyrl-RS" dirty="0" smtClean="0"/>
              <a:t>полази</a:t>
            </a:r>
            <a:r>
              <a:rPr lang="sr-Latn-RS" dirty="0" smtClean="0"/>
              <a:t> </a:t>
            </a:r>
            <a:r>
              <a:rPr lang="sr-Cyrl-RS" dirty="0" smtClean="0"/>
              <a:t>се</a:t>
            </a:r>
            <a:r>
              <a:rPr lang="sr-Latn-RS" dirty="0" smtClean="0"/>
              <a:t> </a:t>
            </a:r>
            <a:r>
              <a:rPr lang="sr-Cyrl-RS" dirty="0" smtClean="0"/>
              <a:t>од</a:t>
            </a:r>
            <a:r>
              <a:rPr lang="sr-Latn-RS" dirty="0" smtClean="0"/>
              <a:t> </a:t>
            </a:r>
            <a:r>
              <a:rPr lang="sr-Cyrl-RS" dirty="0" smtClean="0"/>
              <a:t>претпоставке</a:t>
            </a:r>
            <a:r>
              <a:rPr lang="sr-Latn-RS" dirty="0" smtClean="0"/>
              <a:t> </a:t>
            </a:r>
            <a:r>
              <a:rPr lang="sr-Cyrl-RS" dirty="0" smtClean="0"/>
              <a:t>да</a:t>
            </a:r>
            <a:r>
              <a:rPr lang="sr-Latn-RS" dirty="0" smtClean="0"/>
              <a:t> </a:t>
            </a:r>
            <a:r>
              <a:rPr lang="sr-Cyrl-RS" dirty="0" smtClean="0"/>
              <a:t>се</a:t>
            </a:r>
            <a:r>
              <a:rPr lang="sr-Latn-RS" dirty="0" smtClean="0"/>
              <a:t> </a:t>
            </a:r>
            <a:r>
              <a:rPr lang="sr-Cyrl-RS" dirty="0" smtClean="0"/>
              <a:t>ради</a:t>
            </a:r>
            <a:r>
              <a:rPr lang="sr-Latn-RS" dirty="0" smtClean="0"/>
              <a:t> </a:t>
            </a:r>
            <a:r>
              <a:rPr lang="sr-Cyrl-RS" dirty="0" smtClean="0"/>
              <a:t>о</a:t>
            </a:r>
            <a:r>
              <a:rPr lang="sr-Latn-RS" dirty="0" smtClean="0"/>
              <a:t> </a:t>
            </a:r>
            <a:r>
              <a:rPr lang="sr-Cyrl-RS" dirty="0" smtClean="0"/>
              <a:t>цијени</a:t>
            </a:r>
            <a:r>
              <a:rPr lang="sr-Latn-RS" dirty="0" smtClean="0"/>
              <a:t> </a:t>
            </a:r>
            <a:r>
              <a:rPr lang="sr-Cyrl-RS" dirty="0" smtClean="0"/>
              <a:t>у</a:t>
            </a:r>
            <a:r>
              <a:rPr lang="sr-Latn-RS" dirty="0" smtClean="0"/>
              <a:t> </a:t>
            </a:r>
            <a:r>
              <a:rPr lang="sr-Cyrl-RS" dirty="0" smtClean="0"/>
              <a:t>уобичајеној</a:t>
            </a:r>
            <a:r>
              <a:rPr lang="sr-Latn-RS" dirty="0" smtClean="0"/>
              <a:t> </a:t>
            </a:r>
            <a:r>
              <a:rPr lang="sr-Cyrl-RS" dirty="0" smtClean="0"/>
              <a:t>транскцији</a:t>
            </a:r>
            <a:r>
              <a:rPr lang="sr-Latn-RS" dirty="0" smtClean="0"/>
              <a:t> </a:t>
            </a:r>
            <a:r>
              <a:rPr lang="sr-Cyrl-RS" dirty="0" smtClean="0"/>
              <a:t>у</a:t>
            </a:r>
            <a:r>
              <a:rPr lang="sr-Latn-RS" dirty="0" smtClean="0"/>
              <a:t> </a:t>
            </a:r>
            <a:r>
              <a:rPr lang="sr-Cyrl-RS" dirty="0" smtClean="0"/>
              <a:t>смислу</a:t>
            </a:r>
            <a:r>
              <a:rPr lang="sr-Latn-RS" dirty="0" smtClean="0"/>
              <a:t> </a:t>
            </a:r>
            <a:r>
              <a:rPr lang="sr-Cyrl-RS" dirty="0" smtClean="0"/>
              <a:t>да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њу</a:t>
            </a:r>
            <a:r>
              <a:rPr lang="sr-Latn-RS" dirty="0" smtClean="0"/>
              <a:t> </a:t>
            </a:r>
            <a:r>
              <a:rPr lang="sr-Cyrl-RS" dirty="0" smtClean="0"/>
              <a:t>нису</a:t>
            </a:r>
            <a:r>
              <a:rPr lang="sr-Latn-RS" dirty="0" smtClean="0"/>
              <a:t> </a:t>
            </a:r>
            <a:r>
              <a:rPr lang="sr-Cyrl-RS" dirty="0" smtClean="0"/>
              <a:t>утицале</a:t>
            </a:r>
            <a:r>
              <a:rPr lang="sr-Latn-RS" dirty="0" smtClean="0"/>
              <a:t> </a:t>
            </a:r>
            <a:r>
              <a:rPr lang="sr-Cyrl-RS" dirty="0" smtClean="0"/>
              <a:t>необичне</a:t>
            </a:r>
            <a:r>
              <a:rPr lang="sr-Latn-RS" dirty="0" smtClean="0"/>
              <a:t> </a:t>
            </a:r>
            <a:r>
              <a:rPr lang="sr-Cyrl-RS" dirty="0" smtClean="0"/>
              <a:t>околности</a:t>
            </a:r>
            <a:r>
              <a:rPr lang="sr-Latn-RS" dirty="0" smtClean="0"/>
              <a:t> </a:t>
            </a:r>
            <a:r>
              <a:rPr lang="sr-Cyrl-RS" dirty="0" smtClean="0"/>
              <a:t>као</a:t>
            </a:r>
            <a:r>
              <a:rPr lang="sr-Latn-RS" dirty="0" smtClean="0"/>
              <a:t> </a:t>
            </a:r>
            <a:r>
              <a:rPr lang="sr-Cyrl-RS" dirty="0" smtClean="0"/>
              <a:t>што</a:t>
            </a:r>
            <a:r>
              <a:rPr lang="sr-Latn-RS" dirty="0" smtClean="0"/>
              <a:t> </a:t>
            </a:r>
            <a:r>
              <a:rPr lang="sr-Cyrl-RS" dirty="0" smtClean="0"/>
              <a:t>је</a:t>
            </a:r>
            <a:r>
              <a:rPr lang="sr-Latn-RS" dirty="0" smtClean="0"/>
              <a:t> </a:t>
            </a:r>
            <a:r>
              <a:rPr lang="sr-Cyrl-RS" dirty="0" smtClean="0"/>
              <a:t>хитност</a:t>
            </a:r>
            <a:r>
              <a:rPr lang="sr-Latn-RS" dirty="0" smtClean="0"/>
              <a:t> </a:t>
            </a:r>
            <a:r>
              <a:rPr lang="sr-Cyrl-RS" dirty="0" smtClean="0"/>
              <a:t>продаје</a:t>
            </a:r>
            <a:r>
              <a:rPr lang="sr-Latn-RS" dirty="0" smtClean="0"/>
              <a:t> </a:t>
            </a:r>
            <a:r>
              <a:rPr lang="sr-Cyrl-RS" dirty="0" smtClean="0"/>
              <a:t>због</a:t>
            </a:r>
            <a:r>
              <a:rPr lang="sr-Latn-RS" dirty="0" smtClean="0"/>
              <a:t> </a:t>
            </a:r>
            <a:r>
              <a:rPr lang="sr-Cyrl-RS" dirty="0" smtClean="0"/>
              <a:t>ликвидације</a:t>
            </a:r>
            <a:r>
              <a:rPr lang="sr-Latn-RS" dirty="0" smtClean="0"/>
              <a:t> </a:t>
            </a:r>
            <a:r>
              <a:rPr lang="sr-Cyrl-RS" dirty="0" smtClean="0"/>
              <a:t>или</a:t>
            </a:r>
            <a:r>
              <a:rPr lang="sr-Latn-RS" dirty="0" smtClean="0"/>
              <a:t> </a:t>
            </a:r>
            <a:r>
              <a:rPr lang="sr-Cyrl-RS" dirty="0" smtClean="0"/>
              <a:t>слично</a:t>
            </a:r>
            <a:r>
              <a:rPr lang="sr-Latn-RS" dirty="0" smtClean="0"/>
              <a:t>;</a:t>
            </a:r>
            <a:endParaRPr lang="en-US" dirty="0" smtClean="0"/>
          </a:p>
          <a:p>
            <a:pPr lvl="0" algn="just"/>
            <a:r>
              <a:rPr lang="sr-Cyrl-RS" dirty="0" smtClean="0"/>
              <a:t>фер</a:t>
            </a:r>
            <a:r>
              <a:rPr lang="sr-Latn-RS" dirty="0" smtClean="0"/>
              <a:t> </a:t>
            </a:r>
            <a:r>
              <a:rPr lang="sr-Cyrl-RS" dirty="0" smtClean="0"/>
              <a:t>вриједност</a:t>
            </a:r>
            <a:r>
              <a:rPr lang="sr-Latn-RS" dirty="0" smtClean="0"/>
              <a:t> </a:t>
            </a:r>
            <a:r>
              <a:rPr lang="sr-Cyrl-RS" dirty="0" smtClean="0"/>
              <a:t>се</a:t>
            </a:r>
            <a:r>
              <a:rPr lang="sr-Latn-RS" dirty="0" smtClean="0"/>
              <a:t> </a:t>
            </a:r>
            <a:r>
              <a:rPr lang="sr-Cyrl-RS" dirty="0" smtClean="0"/>
              <a:t>заснива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тржишту</a:t>
            </a:r>
            <a:r>
              <a:rPr lang="sr-Latn-RS" dirty="0" smtClean="0"/>
              <a:t> </a:t>
            </a:r>
            <a:r>
              <a:rPr lang="sr-Cyrl-RS" dirty="0" smtClean="0"/>
              <a:t>као</a:t>
            </a:r>
            <a:r>
              <a:rPr lang="sr-Latn-RS" dirty="0" smtClean="0"/>
              <a:t> </a:t>
            </a:r>
            <a:r>
              <a:rPr lang="sr-Cyrl-RS" dirty="0" smtClean="0"/>
              <a:t>излазној</a:t>
            </a:r>
            <a:r>
              <a:rPr lang="sr-Latn-RS" dirty="0" smtClean="0"/>
              <a:t> </a:t>
            </a:r>
            <a:r>
              <a:rPr lang="sr-Cyrl-RS" dirty="0" smtClean="0"/>
              <a:t>цијени</a:t>
            </a:r>
            <a:r>
              <a:rPr lang="sr-Latn-RS" dirty="0" smtClean="0"/>
              <a:t>, </a:t>
            </a:r>
            <a:r>
              <a:rPr lang="sr-Cyrl-RS" dirty="0" smtClean="0"/>
              <a:t>односно</a:t>
            </a:r>
            <a:r>
              <a:rPr lang="sr-Latn-RS" dirty="0" smtClean="0"/>
              <a:t> </a:t>
            </a:r>
            <a:r>
              <a:rPr lang="sr-Cyrl-RS" dirty="0" smtClean="0"/>
              <a:t>фер</a:t>
            </a:r>
            <a:r>
              <a:rPr lang="sr-Latn-RS" dirty="0" smtClean="0"/>
              <a:t> </a:t>
            </a:r>
            <a:r>
              <a:rPr lang="sr-Cyrl-RS" dirty="0" smtClean="0"/>
              <a:t>вриједност</a:t>
            </a:r>
            <a:r>
              <a:rPr lang="sr-Latn-RS" dirty="0" smtClean="0"/>
              <a:t> </a:t>
            </a:r>
            <a:r>
              <a:rPr lang="sr-Cyrl-RS" dirty="0" smtClean="0"/>
              <a:t>није</a:t>
            </a:r>
            <a:r>
              <a:rPr lang="sr-Latn-RS" dirty="0" smtClean="0"/>
              <a:t> </a:t>
            </a:r>
            <a:r>
              <a:rPr lang="sr-Cyrl-RS" dirty="0" smtClean="0"/>
              <a:t>вредновање</a:t>
            </a:r>
            <a:r>
              <a:rPr lang="sr-Latn-RS" dirty="0" smtClean="0"/>
              <a:t> </a:t>
            </a:r>
            <a:r>
              <a:rPr lang="sr-Cyrl-RS" dirty="0" smtClean="0"/>
              <a:t>специфична</a:t>
            </a:r>
            <a:r>
              <a:rPr lang="sr-Latn-RS" dirty="0" smtClean="0"/>
              <a:t> </a:t>
            </a:r>
            <a:r>
              <a:rPr lang="sr-Cyrl-RS" dirty="0" smtClean="0"/>
              <a:t>вриједност</a:t>
            </a:r>
            <a:r>
              <a:rPr lang="sr-Latn-RS" dirty="0" smtClean="0"/>
              <a:t> </a:t>
            </a:r>
            <a:r>
              <a:rPr lang="sr-Cyrl-RS" dirty="0" smtClean="0"/>
              <a:t>за</a:t>
            </a:r>
            <a:r>
              <a:rPr lang="sr-Latn-RS" dirty="0" smtClean="0"/>
              <a:t> </a:t>
            </a:r>
            <a:r>
              <a:rPr lang="sr-Cyrl-RS" dirty="0" smtClean="0"/>
              <a:t>предузеће</a:t>
            </a:r>
            <a:r>
              <a:rPr lang="sr-Latn-RS" dirty="0" smtClean="0"/>
              <a:t>, </a:t>
            </a:r>
            <a:r>
              <a:rPr lang="sr-Cyrl-RS" dirty="0" smtClean="0"/>
              <a:t>те</a:t>
            </a:r>
            <a:r>
              <a:rPr lang="sr-Latn-RS" dirty="0" smtClean="0"/>
              <a:t> </a:t>
            </a:r>
            <a:r>
              <a:rPr lang="sr-Cyrl-RS" dirty="0" smtClean="0"/>
              <a:t>намјера</a:t>
            </a:r>
            <a:r>
              <a:rPr lang="sr-Latn-RS" dirty="0" smtClean="0"/>
              <a:t> </a:t>
            </a:r>
            <a:r>
              <a:rPr lang="sr-Cyrl-RS" dirty="0" smtClean="0"/>
              <a:t>предузећа</a:t>
            </a:r>
            <a:r>
              <a:rPr lang="sr-Latn-RS" dirty="0" smtClean="0"/>
              <a:t> </a:t>
            </a:r>
            <a:r>
              <a:rPr lang="sr-Cyrl-RS" dirty="0" smtClean="0"/>
              <a:t>да</a:t>
            </a:r>
            <a:r>
              <a:rPr lang="sr-Latn-RS" dirty="0" smtClean="0"/>
              <a:t> </a:t>
            </a:r>
            <a:r>
              <a:rPr lang="sr-Cyrl-RS" dirty="0" smtClean="0"/>
              <a:t>прода</a:t>
            </a:r>
            <a:r>
              <a:rPr lang="sr-Latn-RS" dirty="0" smtClean="0"/>
              <a:t> </a:t>
            </a:r>
            <a:r>
              <a:rPr lang="sr-Cyrl-RS" dirty="0" smtClean="0"/>
              <a:t>средство</a:t>
            </a:r>
            <a:r>
              <a:rPr lang="sr-Latn-RS" dirty="0" smtClean="0"/>
              <a:t> </a:t>
            </a:r>
            <a:r>
              <a:rPr lang="sr-Cyrl-RS" dirty="0" smtClean="0"/>
              <a:t>или</a:t>
            </a:r>
            <a:r>
              <a:rPr lang="sr-Latn-RS" dirty="0" smtClean="0"/>
              <a:t> </a:t>
            </a:r>
            <a:r>
              <a:rPr lang="sr-Cyrl-RS" dirty="0" smtClean="0"/>
              <a:t>измири</a:t>
            </a:r>
            <a:r>
              <a:rPr lang="sr-Latn-RS" dirty="0" smtClean="0"/>
              <a:t> </a:t>
            </a:r>
            <a:r>
              <a:rPr lang="sr-Cyrl-RS" dirty="0" smtClean="0"/>
              <a:t>обавезу</a:t>
            </a:r>
            <a:r>
              <a:rPr lang="sr-Latn-RS" dirty="0" smtClean="0"/>
              <a:t> </a:t>
            </a:r>
            <a:r>
              <a:rPr lang="sr-Cyrl-RS" dirty="0" smtClean="0"/>
              <a:t>не</a:t>
            </a:r>
            <a:r>
              <a:rPr lang="sr-Latn-RS" dirty="0" smtClean="0"/>
              <a:t> </a:t>
            </a:r>
            <a:r>
              <a:rPr lang="sr-Cyrl-RS" dirty="0" smtClean="0"/>
              <a:t>утиче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утврђивање</a:t>
            </a:r>
            <a:r>
              <a:rPr lang="sr-Latn-RS" dirty="0" smtClean="0"/>
              <a:t> </a:t>
            </a:r>
            <a:r>
              <a:rPr lang="sr-Cyrl-RS" dirty="0" smtClean="0"/>
              <a:t>фер</a:t>
            </a:r>
            <a:r>
              <a:rPr lang="sr-Latn-RS" dirty="0" smtClean="0"/>
              <a:t> </a:t>
            </a:r>
            <a:r>
              <a:rPr lang="sr-Cyrl-RS" dirty="0" smtClean="0"/>
              <a:t>вриједности</a:t>
            </a:r>
            <a:r>
              <a:rPr lang="sr-Latn-RS" dirty="0" smtClean="0"/>
              <a:t>.</a:t>
            </a:r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i="1" smtClean="0"/>
              <a:t>МСФИ</a:t>
            </a:r>
            <a:r>
              <a:rPr lang="sr-Latn-RS" i="1" smtClean="0"/>
              <a:t> </a:t>
            </a:r>
            <a:r>
              <a:rPr lang="sr-Latn-RS" i="1" dirty="0" smtClean="0"/>
              <a:t>13 </a:t>
            </a:r>
            <a:r>
              <a:rPr lang="sr-Latn-RS" i="1" smtClean="0"/>
              <a:t>– </a:t>
            </a:r>
            <a:r>
              <a:rPr lang="sr-Cyrl-RS" i="1" smtClean="0"/>
              <a:t>Мјерење</a:t>
            </a:r>
            <a:r>
              <a:rPr lang="sr-Latn-RS" i="1" smtClean="0"/>
              <a:t> </a:t>
            </a:r>
            <a:r>
              <a:rPr lang="sr-Cyrl-RS" i="1" smtClean="0"/>
              <a:t>фер</a:t>
            </a:r>
            <a:r>
              <a:rPr lang="sr-Latn-RS" i="1" smtClean="0"/>
              <a:t> </a:t>
            </a:r>
            <a:r>
              <a:rPr lang="sr-Cyrl-RS" i="1" smtClean="0"/>
              <a:t>вриједности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44958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sr-Cyrl-RS" dirty="0" smtClean="0"/>
              <a:t>Ниво</a:t>
            </a:r>
            <a:r>
              <a:rPr lang="sr-Latn-RS" dirty="0" smtClean="0"/>
              <a:t> 1  - </a:t>
            </a:r>
            <a:r>
              <a:rPr lang="sr-Cyrl-RS" dirty="0" smtClean="0"/>
              <a:t>обично</a:t>
            </a:r>
            <a:r>
              <a:rPr lang="sr-Latn-RS" dirty="0" smtClean="0"/>
              <a:t> </a:t>
            </a:r>
            <a:r>
              <a:rPr lang="sr-Cyrl-RS" dirty="0" smtClean="0"/>
              <a:t>се</a:t>
            </a:r>
            <a:r>
              <a:rPr lang="sr-Latn-RS" dirty="0" smtClean="0"/>
              <a:t> </a:t>
            </a:r>
            <a:r>
              <a:rPr lang="sr-Cyrl-RS" dirty="0" smtClean="0"/>
              <a:t>примјењује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финансијске</a:t>
            </a:r>
            <a:r>
              <a:rPr lang="sr-Latn-RS" dirty="0" smtClean="0"/>
              <a:t> </a:t>
            </a:r>
            <a:r>
              <a:rPr lang="sr-Cyrl-RS" dirty="0" smtClean="0"/>
              <a:t>инвестиције</a:t>
            </a:r>
            <a:r>
              <a:rPr lang="sr-Latn-RS" dirty="0" smtClean="0"/>
              <a:t> </a:t>
            </a:r>
            <a:r>
              <a:rPr lang="sr-Cyrl-RS" dirty="0" smtClean="0"/>
              <a:t>када</a:t>
            </a:r>
            <a:r>
              <a:rPr lang="sr-Latn-RS" dirty="0" smtClean="0"/>
              <a:t> </a:t>
            </a:r>
            <a:r>
              <a:rPr lang="sr-Cyrl-RS" dirty="0" smtClean="0"/>
              <a:t>постоје</a:t>
            </a:r>
            <a:r>
              <a:rPr lang="sr-Latn-RS" dirty="0" smtClean="0"/>
              <a:t> </a:t>
            </a:r>
            <a:r>
              <a:rPr lang="sr-Cyrl-RS" dirty="0" smtClean="0"/>
              <a:t>улазни</a:t>
            </a:r>
            <a:r>
              <a:rPr lang="sr-Latn-RS" dirty="0" smtClean="0"/>
              <a:t> </a:t>
            </a:r>
            <a:r>
              <a:rPr lang="sr-Cyrl-RS" dirty="0" smtClean="0"/>
              <a:t>подаци</a:t>
            </a:r>
            <a:r>
              <a:rPr lang="sr-Latn-RS" dirty="0" smtClean="0"/>
              <a:t> </a:t>
            </a:r>
            <a:r>
              <a:rPr lang="sr-Cyrl-RS" dirty="0" smtClean="0"/>
              <a:t>као</a:t>
            </a:r>
            <a:r>
              <a:rPr lang="sr-Latn-RS" dirty="0" smtClean="0"/>
              <a:t> </a:t>
            </a:r>
            <a:r>
              <a:rPr lang="sr-Cyrl-RS" dirty="0" smtClean="0"/>
              <a:t>што</a:t>
            </a:r>
            <a:r>
              <a:rPr lang="sr-Latn-RS" dirty="0" smtClean="0"/>
              <a:t> </a:t>
            </a:r>
            <a:r>
              <a:rPr lang="sr-Cyrl-RS" dirty="0" smtClean="0"/>
              <a:t>су</a:t>
            </a:r>
            <a:r>
              <a:rPr lang="sr-Latn-RS" dirty="0" smtClean="0"/>
              <a:t> </a:t>
            </a:r>
            <a:r>
              <a:rPr lang="sr-Cyrl-RS" dirty="0" smtClean="0"/>
              <a:t>цијене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активном</a:t>
            </a:r>
            <a:r>
              <a:rPr lang="sr-Latn-RS" dirty="0" smtClean="0"/>
              <a:t> </a:t>
            </a:r>
            <a:r>
              <a:rPr lang="sr-Cyrl-RS" dirty="0" smtClean="0"/>
              <a:t>тржишту</a:t>
            </a:r>
            <a:r>
              <a:rPr lang="sr-Latn-RS" dirty="0" smtClean="0"/>
              <a:t> </a:t>
            </a:r>
            <a:r>
              <a:rPr lang="sr-Cyrl-RS" dirty="0" smtClean="0"/>
              <a:t>за</a:t>
            </a:r>
            <a:r>
              <a:rPr lang="sr-Latn-RS" dirty="0" smtClean="0"/>
              <a:t> </a:t>
            </a:r>
            <a:r>
              <a:rPr lang="sr-Cyrl-RS" dirty="0" smtClean="0"/>
              <a:t>идентична</a:t>
            </a:r>
            <a:r>
              <a:rPr lang="sr-Latn-RS" dirty="0" smtClean="0"/>
              <a:t> </a:t>
            </a:r>
            <a:r>
              <a:rPr lang="sr-Cyrl-RS" dirty="0" smtClean="0"/>
              <a:t>средства</a:t>
            </a:r>
            <a:r>
              <a:rPr lang="sr-Latn-RS" dirty="0" smtClean="0"/>
              <a:t> </a:t>
            </a:r>
            <a:r>
              <a:rPr lang="sr-Cyrl-RS" dirty="0" smtClean="0"/>
              <a:t>или</a:t>
            </a:r>
            <a:r>
              <a:rPr lang="sr-Latn-RS" dirty="0" smtClean="0"/>
              <a:t> </a:t>
            </a:r>
            <a:r>
              <a:rPr lang="sr-Cyrl-RS" dirty="0" smtClean="0"/>
              <a:t>обавезе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дан</a:t>
            </a:r>
            <a:r>
              <a:rPr lang="sr-Latn-RS" dirty="0" smtClean="0"/>
              <a:t> </a:t>
            </a:r>
            <a:r>
              <a:rPr lang="sr-Cyrl-RS" dirty="0" smtClean="0"/>
              <a:t>када</a:t>
            </a:r>
            <a:r>
              <a:rPr lang="sr-Latn-RS" dirty="0" smtClean="0"/>
              <a:t> </a:t>
            </a:r>
            <a:r>
              <a:rPr lang="sr-Cyrl-RS" dirty="0" smtClean="0"/>
              <a:t>се</a:t>
            </a:r>
            <a:r>
              <a:rPr lang="sr-Latn-RS" dirty="0" smtClean="0"/>
              <a:t> </a:t>
            </a:r>
            <a:r>
              <a:rPr lang="sr-Cyrl-RS" dirty="0" smtClean="0"/>
              <a:t>фер</a:t>
            </a:r>
            <a:r>
              <a:rPr lang="sr-Latn-RS" dirty="0" smtClean="0"/>
              <a:t> </a:t>
            </a:r>
            <a:r>
              <a:rPr lang="sr-Cyrl-RS" dirty="0" smtClean="0"/>
              <a:t>вриједност</a:t>
            </a:r>
            <a:r>
              <a:rPr lang="sr-Latn-RS" dirty="0" smtClean="0"/>
              <a:t> </a:t>
            </a:r>
            <a:r>
              <a:rPr lang="sr-Cyrl-RS" dirty="0" smtClean="0"/>
              <a:t>утврђује</a:t>
            </a:r>
            <a:r>
              <a:rPr lang="sr-Latn-RS" dirty="0" smtClean="0"/>
              <a:t>. </a:t>
            </a:r>
            <a:r>
              <a:rPr lang="sr-Cyrl-RS" dirty="0" smtClean="0"/>
              <a:t>Ово</a:t>
            </a:r>
            <a:r>
              <a:rPr lang="sr-Latn-RS" dirty="0" smtClean="0"/>
              <a:t> </a:t>
            </a:r>
            <a:r>
              <a:rPr lang="sr-Cyrl-RS" dirty="0" smtClean="0"/>
              <a:t>су</a:t>
            </a:r>
            <a:r>
              <a:rPr lang="sr-Latn-RS" dirty="0" smtClean="0"/>
              <a:t> </a:t>
            </a:r>
            <a:r>
              <a:rPr lang="sr-Cyrl-RS" dirty="0" smtClean="0"/>
              <a:t>најпоузданији</a:t>
            </a:r>
            <a:r>
              <a:rPr lang="sr-Latn-RS" dirty="0" smtClean="0"/>
              <a:t> </a:t>
            </a:r>
            <a:r>
              <a:rPr lang="sr-Cyrl-RS" dirty="0" smtClean="0"/>
              <a:t>инпути</a:t>
            </a:r>
            <a:r>
              <a:rPr lang="sr-Latn-RS" dirty="0" smtClean="0"/>
              <a:t> </a:t>
            </a:r>
            <a:r>
              <a:rPr lang="sr-Cyrl-RS" dirty="0" smtClean="0"/>
              <a:t>и</a:t>
            </a:r>
            <a:r>
              <a:rPr lang="sr-Latn-RS" dirty="0" smtClean="0"/>
              <a:t> </a:t>
            </a:r>
            <a:r>
              <a:rPr lang="sr-Cyrl-RS" dirty="0" smtClean="0"/>
              <a:t>требало</a:t>
            </a:r>
            <a:r>
              <a:rPr lang="sr-Latn-RS" dirty="0" smtClean="0"/>
              <a:t> </a:t>
            </a:r>
            <a:r>
              <a:rPr lang="sr-Cyrl-RS" dirty="0" smtClean="0"/>
              <a:t>би</a:t>
            </a:r>
            <a:r>
              <a:rPr lang="sr-Latn-RS" dirty="0" smtClean="0"/>
              <a:t> </a:t>
            </a:r>
            <a:r>
              <a:rPr lang="sr-Cyrl-RS" dirty="0" smtClean="0"/>
              <a:t>да</a:t>
            </a:r>
            <a:r>
              <a:rPr lang="sr-Latn-RS" dirty="0" smtClean="0"/>
              <a:t> </a:t>
            </a:r>
            <a:r>
              <a:rPr lang="sr-Cyrl-RS" dirty="0" smtClean="0"/>
              <a:t>се</a:t>
            </a:r>
            <a:r>
              <a:rPr lang="sr-Latn-RS" dirty="0" smtClean="0"/>
              <a:t> </a:t>
            </a:r>
            <a:r>
              <a:rPr lang="sr-Cyrl-RS" dirty="0" smtClean="0"/>
              <a:t>користе</a:t>
            </a:r>
            <a:r>
              <a:rPr lang="sr-Latn-RS" dirty="0" smtClean="0"/>
              <a:t> </a:t>
            </a:r>
            <a:r>
              <a:rPr lang="sr-Cyrl-RS" dirty="0" smtClean="0"/>
              <a:t>при</a:t>
            </a:r>
            <a:r>
              <a:rPr lang="sr-Latn-RS" dirty="0" smtClean="0"/>
              <a:t> </a:t>
            </a:r>
            <a:r>
              <a:rPr lang="sr-Cyrl-RS" dirty="0" smtClean="0"/>
              <a:t>утврђвању</a:t>
            </a:r>
            <a:r>
              <a:rPr lang="sr-Latn-RS" dirty="0" smtClean="0"/>
              <a:t> </a:t>
            </a:r>
            <a:r>
              <a:rPr lang="sr-Cyrl-RS" dirty="0" smtClean="0"/>
              <a:t>фер</a:t>
            </a:r>
            <a:r>
              <a:rPr lang="sr-Latn-RS" dirty="0" smtClean="0"/>
              <a:t> </a:t>
            </a:r>
            <a:r>
              <a:rPr lang="sr-Cyrl-RS" dirty="0" smtClean="0"/>
              <a:t>вриједности</a:t>
            </a:r>
            <a:r>
              <a:rPr lang="sr-Latn-RS" dirty="0" smtClean="0"/>
              <a:t> </a:t>
            </a:r>
            <a:r>
              <a:rPr lang="sr-Cyrl-RS" dirty="0" smtClean="0"/>
              <a:t>кад</a:t>
            </a:r>
            <a:r>
              <a:rPr lang="sr-Latn-RS" dirty="0" smtClean="0"/>
              <a:t> </a:t>
            </a:r>
            <a:r>
              <a:rPr lang="sr-Cyrl-RS" dirty="0" smtClean="0"/>
              <a:t>год</a:t>
            </a:r>
            <a:r>
              <a:rPr lang="sr-Latn-RS" dirty="0" smtClean="0"/>
              <a:t> </a:t>
            </a:r>
            <a:r>
              <a:rPr lang="sr-Cyrl-RS" dirty="0" smtClean="0"/>
              <a:t>је</a:t>
            </a:r>
            <a:r>
              <a:rPr lang="sr-Latn-RS" dirty="0" smtClean="0"/>
              <a:t> </a:t>
            </a:r>
            <a:r>
              <a:rPr lang="sr-Cyrl-RS" dirty="0" smtClean="0"/>
              <a:t>то</a:t>
            </a:r>
            <a:r>
              <a:rPr lang="sr-Latn-RS" dirty="0" smtClean="0"/>
              <a:t> </a:t>
            </a:r>
            <a:r>
              <a:rPr lang="sr-Cyrl-RS" dirty="0" smtClean="0"/>
              <a:t>могуће</a:t>
            </a:r>
            <a:r>
              <a:rPr lang="sr-Latn-RS" dirty="0" smtClean="0"/>
              <a:t>.</a:t>
            </a:r>
            <a:endParaRPr lang="en-US" dirty="0" smtClean="0"/>
          </a:p>
          <a:p>
            <a:pPr algn="just"/>
            <a:r>
              <a:rPr lang="sr-Cyrl-RS" dirty="0" smtClean="0"/>
              <a:t>Ниво</a:t>
            </a:r>
            <a:r>
              <a:rPr lang="sr-Latn-RS" dirty="0" smtClean="0"/>
              <a:t> 2 - </a:t>
            </a:r>
            <a:r>
              <a:rPr lang="sr-Cyrl-RS" dirty="0" smtClean="0"/>
              <a:t>се</a:t>
            </a:r>
            <a:r>
              <a:rPr lang="sr-Latn-RS" dirty="0" smtClean="0"/>
              <a:t> </a:t>
            </a:r>
            <a:r>
              <a:rPr lang="sr-Cyrl-RS" dirty="0" smtClean="0"/>
              <a:t>примењује</a:t>
            </a:r>
            <a:r>
              <a:rPr lang="sr-Latn-RS" dirty="0" smtClean="0"/>
              <a:t> </a:t>
            </a:r>
            <a:r>
              <a:rPr lang="sr-Cyrl-RS" dirty="0" smtClean="0"/>
              <a:t>када</a:t>
            </a:r>
            <a:r>
              <a:rPr lang="sr-Latn-RS" dirty="0" smtClean="0"/>
              <a:t> </a:t>
            </a:r>
            <a:r>
              <a:rPr lang="sr-Cyrl-RS" dirty="0" smtClean="0"/>
              <a:t>нису</a:t>
            </a:r>
            <a:r>
              <a:rPr lang="sr-Latn-RS" dirty="0" smtClean="0"/>
              <a:t> </a:t>
            </a:r>
            <a:r>
              <a:rPr lang="sr-Cyrl-RS" dirty="0" smtClean="0"/>
              <a:t>доступне</a:t>
            </a:r>
            <a:r>
              <a:rPr lang="sr-Latn-RS" dirty="0" smtClean="0"/>
              <a:t> </a:t>
            </a:r>
            <a:r>
              <a:rPr lang="sr-Cyrl-RS" dirty="0" smtClean="0"/>
              <a:t>цијене</a:t>
            </a:r>
            <a:r>
              <a:rPr lang="sr-Latn-RS" dirty="0" smtClean="0"/>
              <a:t> </a:t>
            </a:r>
            <a:r>
              <a:rPr lang="sr-Cyrl-RS" dirty="0" smtClean="0"/>
              <a:t>које</a:t>
            </a:r>
            <a:r>
              <a:rPr lang="sr-Latn-RS" dirty="0" smtClean="0"/>
              <a:t> </a:t>
            </a:r>
            <a:r>
              <a:rPr lang="sr-Cyrl-RS" dirty="0" smtClean="0"/>
              <a:t>котирају</a:t>
            </a:r>
            <a:r>
              <a:rPr lang="sr-Latn-RS" dirty="0" smtClean="0"/>
              <a:t> </a:t>
            </a:r>
            <a:r>
              <a:rPr lang="sr-Cyrl-RS" dirty="0" smtClean="0"/>
              <a:t>као</a:t>
            </a:r>
            <a:r>
              <a:rPr lang="sr-Latn-RS" dirty="0" smtClean="0"/>
              <a:t> </a:t>
            </a:r>
            <a:r>
              <a:rPr lang="sr-Cyrl-RS" dirty="0" smtClean="0"/>
              <a:t>на</a:t>
            </a:r>
            <a:r>
              <a:rPr lang="sr-Latn-RS" dirty="0" smtClean="0"/>
              <a:t> </a:t>
            </a:r>
            <a:r>
              <a:rPr lang="sr-Cyrl-RS" dirty="0" smtClean="0"/>
              <a:t>нивоу</a:t>
            </a:r>
            <a:r>
              <a:rPr lang="sr-Latn-RS" dirty="0" smtClean="0"/>
              <a:t> </a:t>
            </a:r>
            <a:r>
              <a:rPr lang="sr-Cyrl-RS" dirty="0" smtClean="0"/>
              <a:t>један</a:t>
            </a:r>
            <a:r>
              <a:rPr lang="sr-Latn-RS" dirty="0" smtClean="0"/>
              <a:t>, </a:t>
            </a:r>
            <a:r>
              <a:rPr lang="sr-Cyrl-RS" dirty="0" smtClean="0"/>
              <a:t>али</a:t>
            </a:r>
            <a:r>
              <a:rPr lang="sr-Latn-RS" dirty="0" smtClean="0"/>
              <a:t> </a:t>
            </a:r>
            <a:r>
              <a:rPr lang="sr-Cyrl-RS" dirty="0" smtClean="0"/>
              <a:t>постоје</a:t>
            </a:r>
            <a:r>
              <a:rPr lang="sr-Latn-RS" dirty="0" smtClean="0"/>
              <a:t> </a:t>
            </a:r>
            <a:r>
              <a:rPr lang="sr-Cyrl-RS" dirty="0" smtClean="0"/>
              <a:t>уочљиви</a:t>
            </a:r>
            <a:r>
              <a:rPr lang="sr-Latn-RS" dirty="0" smtClean="0"/>
              <a:t> </a:t>
            </a:r>
            <a:r>
              <a:rPr lang="sr-Cyrl-RS" dirty="0" smtClean="0"/>
              <a:t>подаци</a:t>
            </a:r>
            <a:r>
              <a:rPr lang="sr-Latn-RS" dirty="0" smtClean="0"/>
              <a:t> </a:t>
            </a:r>
            <a:r>
              <a:rPr lang="sr-Cyrl-RS" dirty="0" smtClean="0"/>
              <a:t>за</a:t>
            </a:r>
            <a:r>
              <a:rPr lang="sr-Latn-RS" dirty="0" smtClean="0"/>
              <a:t> </a:t>
            </a:r>
            <a:r>
              <a:rPr lang="sr-Cyrl-RS" dirty="0" smtClean="0"/>
              <a:t>предметну</a:t>
            </a:r>
            <a:r>
              <a:rPr lang="sr-Latn-RS" dirty="0" smtClean="0"/>
              <a:t> </a:t>
            </a:r>
            <a:r>
              <a:rPr lang="sr-Cyrl-RS" dirty="0" smtClean="0"/>
              <a:t>имовину</a:t>
            </a:r>
            <a:r>
              <a:rPr lang="sr-Latn-RS" dirty="0" smtClean="0"/>
              <a:t> </a:t>
            </a:r>
            <a:r>
              <a:rPr lang="sr-Cyrl-RS" dirty="0" smtClean="0"/>
              <a:t>или</a:t>
            </a:r>
            <a:r>
              <a:rPr lang="sr-Latn-RS" dirty="0" smtClean="0"/>
              <a:t> </a:t>
            </a:r>
            <a:r>
              <a:rPr lang="sr-Cyrl-RS" dirty="0" smtClean="0"/>
              <a:t>обавезе</a:t>
            </a:r>
            <a:r>
              <a:rPr lang="sr-Latn-RS" dirty="0" smtClean="0"/>
              <a:t>, </a:t>
            </a:r>
            <a:r>
              <a:rPr lang="sr-Cyrl-RS" dirty="0" smtClean="0"/>
              <a:t>дирекнтно</a:t>
            </a:r>
            <a:r>
              <a:rPr lang="sr-Latn-RS" dirty="0" smtClean="0"/>
              <a:t> </a:t>
            </a:r>
            <a:r>
              <a:rPr lang="sr-Cyrl-RS" dirty="0" smtClean="0"/>
              <a:t>или</a:t>
            </a:r>
            <a:r>
              <a:rPr lang="sr-Latn-RS" dirty="0" smtClean="0"/>
              <a:t> </a:t>
            </a:r>
            <a:r>
              <a:rPr lang="sr-Cyrl-RS" dirty="0" smtClean="0"/>
              <a:t>индиректно</a:t>
            </a:r>
            <a:r>
              <a:rPr lang="sr-Latn-RS" dirty="0" smtClean="0"/>
              <a:t>.</a:t>
            </a:r>
            <a:r>
              <a:rPr lang="sr-Cyrl-RS" dirty="0" smtClean="0"/>
              <a:t>Односно</a:t>
            </a:r>
            <a:r>
              <a:rPr lang="sr-Latn-RS" dirty="0" smtClean="0"/>
              <a:t>, </a:t>
            </a:r>
            <a:r>
              <a:rPr lang="sr-Cyrl-RS" dirty="0" smtClean="0"/>
              <a:t>ови</a:t>
            </a:r>
            <a:r>
              <a:rPr lang="sr-Latn-RS" dirty="0" smtClean="0"/>
              <a:t> </a:t>
            </a:r>
            <a:r>
              <a:rPr lang="sr-Cyrl-RS" dirty="0" smtClean="0"/>
              <a:t>инпути</a:t>
            </a:r>
            <a:r>
              <a:rPr lang="sr-Latn-RS" dirty="0" smtClean="0"/>
              <a:t> </a:t>
            </a:r>
            <a:r>
              <a:rPr lang="sr-Cyrl-RS" dirty="0" smtClean="0"/>
              <a:t>су</a:t>
            </a:r>
            <a:r>
              <a:rPr lang="sr-Latn-RS" dirty="0" smtClean="0"/>
              <a:t> </a:t>
            </a:r>
            <a:r>
              <a:rPr lang="sr-Cyrl-RS" dirty="0" smtClean="0"/>
              <a:t>или</a:t>
            </a:r>
            <a:r>
              <a:rPr lang="sr-Latn-RS" dirty="0" smtClean="0"/>
              <a:t> </a:t>
            </a:r>
            <a:r>
              <a:rPr lang="sr-Cyrl-RS" dirty="0" smtClean="0"/>
              <a:t>цијене</a:t>
            </a:r>
            <a:r>
              <a:rPr lang="sr-Latn-RS" dirty="0" smtClean="0"/>
              <a:t> </a:t>
            </a:r>
            <a:r>
              <a:rPr lang="sr-Cyrl-RS" dirty="0" smtClean="0"/>
              <a:t>које</a:t>
            </a:r>
            <a:r>
              <a:rPr lang="sr-Latn-RS" dirty="0" smtClean="0"/>
              <a:t> </a:t>
            </a:r>
            <a:r>
              <a:rPr lang="sr-Cyrl-RS" dirty="0" smtClean="0"/>
              <a:t>су</a:t>
            </a:r>
            <a:r>
              <a:rPr lang="sr-Latn-RS" dirty="0" smtClean="0"/>
              <a:t> </a:t>
            </a:r>
            <a:r>
              <a:rPr lang="sr-Cyrl-RS" dirty="0" smtClean="0"/>
              <a:t>котиране</a:t>
            </a:r>
            <a:r>
              <a:rPr lang="sr-Latn-RS" dirty="0" smtClean="0"/>
              <a:t> </a:t>
            </a:r>
            <a:r>
              <a:rPr lang="sr-Cyrl-RS" dirty="0" smtClean="0"/>
              <a:t>са</a:t>
            </a:r>
            <a:r>
              <a:rPr lang="sr-Latn-RS" dirty="0" smtClean="0"/>
              <a:t> </a:t>
            </a:r>
            <a:r>
              <a:rPr lang="sr-Cyrl-RS" dirty="0" smtClean="0"/>
              <a:t>активних</a:t>
            </a:r>
            <a:r>
              <a:rPr lang="sr-Latn-RS" dirty="0" smtClean="0"/>
              <a:t> </a:t>
            </a:r>
            <a:r>
              <a:rPr lang="sr-Cyrl-RS" dirty="0" smtClean="0"/>
              <a:t>тржишта</a:t>
            </a:r>
            <a:r>
              <a:rPr lang="sr-Latn-RS" dirty="0" smtClean="0"/>
              <a:t> </a:t>
            </a:r>
            <a:r>
              <a:rPr lang="sr-Cyrl-RS" dirty="0" smtClean="0"/>
              <a:t>за</a:t>
            </a:r>
            <a:r>
              <a:rPr lang="sr-Latn-RS" dirty="0" smtClean="0"/>
              <a:t> </a:t>
            </a:r>
            <a:r>
              <a:rPr lang="sr-Cyrl-RS" dirty="0" smtClean="0"/>
              <a:t>слична</a:t>
            </a:r>
            <a:r>
              <a:rPr lang="sr-Latn-RS" dirty="0" smtClean="0"/>
              <a:t> </a:t>
            </a:r>
            <a:r>
              <a:rPr lang="sr-Cyrl-RS" dirty="0" smtClean="0"/>
              <a:t>али</a:t>
            </a:r>
            <a:r>
              <a:rPr lang="sr-Latn-RS" dirty="0" smtClean="0"/>
              <a:t> </a:t>
            </a:r>
            <a:r>
              <a:rPr lang="sr-Cyrl-RS" dirty="0" smtClean="0"/>
              <a:t>не</a:t>
            </a:r>
            <a:r>
              <a:rPr lang="sr-Latn-RS" dirty="0" smtClean="0"/>
              <a:t> </a:t>
            </a:r>
            <a:r>
              <a:rPr lang="sr-Cyrl-RS" dirty="0" smtClean="0"/>
              <a:t>идентична</a:t>
            </a:r>
            <a:r>
              <a:rPr lang="sr-Latn-RS" dirty="0" smtClean="0"/>
              <a:t> </a:t>
            </a:r>
            <a:r>
              <a:rPr lang="sr-Cyrl-RS" dirty="0" smtClean="0"/>
              <a:t>средства</a:t>
            </a:r>
            <a:r>
              <a:rPr lang="sr-Latn-RS" dirty="0" smtClean="0"/>
              <a:t> </a:t>
            </a:r>
            <a:r>
              <a:rPr lang="sr-Cyrl-RS" dirty="0" smtClean="0"/>
              <a:t>или</a:t>
            </a:r>
            <a:r>
              <a:rPr lang="sr-Latn-RS" dirty="0" smtClean="0"/>
              <a:t> </a:t>
            </a:r>
            <a:r>
              <a:rPr lang="sr-Cyrl-RS" dirty="0" smtClean="0"/>
              <a:t>обавезе</a:t>
            </a:r>
            <a:r>
              <a:rPr lang="sr-Latn-RS" dirty="0" smtClean="0"/>
              <a:t>, </a:t>
            </a:r>
            <a:r>
              <a:rPr lang="sr-Cyrl-RS" dirty="0" smtClean="0"/>
              <a:t>или</a:t>
            </a:r>
            <a:r>
              <a:rPr lang="sr-Latn-RS" dirty="0" smtClean="0"/>
              <a:t> </a:t>
            </a:r>
            <a:r>
              <a:rPr lang="sr-Cyrl-RS" dirty="0" smtClean="0"/>
              <a:t>котиране</a:t>
            </a:r>
            <a:r>
              <a:rPr lang="sr-Latn-RS" dirty="0" smtClean="0"/>
              <a:t> </a:t>
            </a:r>
            <a:r>
              <a:rPr lang="sr-Cyrl-RS" dirty="0" smtClean="0"/>
              <a:t>цијене</a:t>
            </a:r>
            <a:r>
              <a:rPr lang="sr-Latn-RS" dirty="0" smtClean="0"/>
              <a:t> </a:t>
            </a:r>
            <a:r>
              <a:rPr lang="sr-Cyrl-RS" dirty="0" smtClean="0"/>
              <a:t>за</a:t>
            </a:r>
            <a:r>
              <a:rPr lang="sr-Latn-RS" dirty="0" smtClean="0"/>
              <a:t> </a:t>
            </a:r>
            <a:r>
              <a:rPr lang="sr-Cyrl-RS" dirty="0" smtClean="0"/>
              <a:t>идентична</a:t>
            </a:r>
            <a:r>
              <a:rPr lang="sr-Latn-RS" dirty="0" smtClean="0"/>
              <a:t> </a:t>
            </a:r>
            <a:r>
              <a:rPr lang="sr-Cyrl-RS" dirty="0" smtClean="0"/>
              <a:t>средства</a:t>
            </a:r>
            <a:r>
              <a:rPr lang="sr-Latn-RS" dirty="0" smtClean="0"/>
              <a:t> </a:t>
            </a:r>
            <a:r>
              <a:rPr lang="sr-Cyrl-RS" dirty="0" smtClean="0"/>
              <a:t>или</a:t>
            </a:r>
            <a:r>
              <a:rPr lang="sr-Latn-RS" dirty="0" smtClean="0"/>
              <a:t> </a:t>
            </a:r>
            <a:r>
              <a:rPr lang="sr-Cyrl-RS" dirty="0" smtClean="0"/>
              <a:t>обавезе</a:t>
            </a:r>
            <a:r>
              <a:rPr lang="sr-Latn-RS" dirty="0" smtClean="0"/>
              <a:t> </a:t>
            </a:r>
            <a:r>
              <a:rPr lang="sr-Cyrl-RS" dirty="0" smtClean="0"/>
              <a:t>са</a:t>
            </a:r>
            <a:r>
              <a:rPr lang="sr-Latn-RS" dirty="0" smtClean="0"/>
              <a:t> </a:t>
            </a:r>
            <a:r>
              <a:rPr lang="sr-Cyrl-RS" dirty="0" smtClean="0"/>
              <a:t>тржишта</a:t>
            </a:r>
            <a:r>
              <a:rPr lang="sr-Latn-RS" dirty="0" smtClean="0"/>
              <a:t> </a:t>
            </a:r>
            <a:r>
              <a:rPr lang="sr-Cyrl-RS" dirty="0" smtClean="0"/>
              <a:t>која</a:t>
            </a:r>
            <a:r>
              <a:rPr lang="sr-Latn-RS" dirty="0" smtClean="0"/>
              <a:t> </a:t>
            </a:r>
            <a:r>
              <a:rPr lang="sr-Cyrl-RS" dirty="0" smtClean="0"/>
              <a:t>нису</a:t>
            </a:r>
            <a:r>
              <a:rPr lang="sr-Latn-RS" dirty="0" smtClean="0"/>
              <a:t> </a:t>
            </a:r>
            <a:r>
              <a:rPr lang="sr-Cyrl-RS" dirty="0" smtClean="0"/>
              <a:t>активна</a:t>
            </a:r>
            <a:r>
              <a:rPr lang="sr-Latn-RS" dirty="0" smtClean="0"/>
              <a:t>. </a:t>
            </a:r>
            <a:endParaRPr lang="en-US" dirty="0" smtClean="0"/>
          </a:p>
          <a:p>
            <a:pPr algn="just"/>
            <a:r>
              <a:rPr lang="sr-Cyrl-RS" dirty="0" smtClean="0"/>
              <a:t>Ниво</a:t>
            </a:r>
            <a:r>
              <a:rPr lang="sr-Latn-RS" dirty="0" smtClean="0"/>
              <a:t> 3  - </a:t>
            </a:r>
            <a:r>
              <a:rPr lang="sr-Cyrl-RS" dirty="0" smtClean="0"/>
              <a:t>се</a:t>
            </a:r>
            <a:r>
              <a:rPr lang="sr-Latn-RS" dirty="0" smtClean="0"/>
              <a:t> </a:t>
            </a:r>
            <a:r>
              <a:rPr lang="sr-Cyrl-RS" dirty="0" smtClean="0"/>
              <a:t>примјењује</a:t>
            </a:r>
            <a:r>
              <a:rPr lang="sr-Latn-RS" dirty="0" smtClean="0"/>
              <a:t> </a:t>
            </a:r>
            <a:r>
              <a:rPr lang="sr-Cyrl-RS" dirty="0" smtClean="0"/>
              <a:t>када</a:t>
            </a:r>
            <a:r>
              <a:rPr lang="sr-Latn-RS" dirty="0" smtClean="0"/>
              <a:t> </a:t>
            </a:r>
            <a:r>
              <a:rPr lang="sr-Cyrl-RS" dirty="0" smtClean="0"/>
              <a:t>нема</a:t>
            </a:r>
            <a:r>
              <a:rPr lang="sr-Latn-RS" dirty="0" smtClean="0"/>
              <a:t> </a:t>
            </a:r>
            <a:r>
              <a:rPr lang="sr-Cyrl-RS" dirty="0" smtClean="0"/>
              <a:t>уочљивих</a:t>
            </a:r>
            <a:r>
              <a:rPr lang="sr-Latn-RS" dirty="0" smtClean="0"/>
              <a:t> </a:t>
            </a:r>
            <a:r>
              <a:rPr lang="sr-Cyrl-RS" dirty="0" smtClean="0"/>
              <a:t>инпута</a:t>
            </a:r>
            <a:r>
              <a:rPr lang="sr-Latn-RS" dirty="0" smtClean="0"/>
              <a:t>, </a:t>
            </a:r>
            <a:r>
              <a:rPr lang="sr-Cyrl-RS" dirty="0" smtClean="0"/>
              <a:t>односно</a:t>
            </a:r>
            <a:r>
              <a:rPr lang="sr-Latn-RS" dirty="0" smtClean="0"/>
              <a:t> </a:t>
            </a:r>
            <a:r>
              <a:rPr lang="sr-Cyrl-RS" dirty="0" smtClean="0"/>
              <a:t>када</a:t>
            </a:r>
            <a:r>
              <a:rPr lang="sr-Latn-RS" dirty="0" smtClean="0"/>
              <a:t> </a:t>
            </a:r>
            <a:r>
              <a:rPr lang="sr-Cyrl-RS" dirty="0" smtClean="0"/>
              <a:t>се</a:t>
            </a:r>
            <a:r>
              <a:rPr lang="sr-Latn-RS" dirty="0" smtClean="0"/>
              <a:t> </a:t>
            </a:r>
            <a:r>
              <a:rPr lang="sr-Cyrl-RS" dirty="0" smtClean="0"/>
              <a:t>средствима</a:t>
            </a:r>
            <a:r>
              <a:rPr lang="sr-Latn-RS" dirty="0" smtClean="0"/>
              <a:t> </a:t>
            </a:r>
            <a:r>
              <a:rPr lang="sr-Cyrl-RS" dirty="0" smtClean="0"/>
              <a:t>или</a:t>
            </a:r>
            <a:r>
              <a:rPr lang="sr-Latn-RS" dirty="0" smtClean="0"/>
              <a:t> </a:t>
            </a:r>
            <a:r>
              <a:rPr lang="sr-Cyrl-RS" dirty="0" smtClean="0"/>
              <a:t>обавезама</a:t>
            </a:r>
            <a:r>
              <a:rPr lang="sr-Latn-RS" dirty="0" smtClean="0"/>
              <a:t> </a:t>
            </a:r>
            <a:r>
              <a:rPr lang="sr-Cyrl-RS" dirty="0" smtClean="0"/>
              <a:t>не</a:t>
            </a:r>
            <a:r>
              <a:rPr lang="sr-Latn-RS" dirty="0" smtClean="0"/>
              <a:t> </a:t>
            </a:r>
            <a:r>
              <a:rPr lang="sr-Cyrl-RS" dirty="0" smtClean="0"/>
              <a:t>тргују</a:t>
            </a:r>
            <a:r>
              <a:rPr lang="sr-Latn-RS" dirty="0" smtClean="0"/>
              <a:t> </a:t>
            </a:r>
            <a:r>
              <a:rPr lang="sr-Cyrl-RS" dirty="0" smtClean="0"/>
              <a:t>или</a:t>
            </a:r>
            <a:r>
              <a:rPr lang="sr-Latn-RS" dirty="0" smtClean="0"/>
              <a:t> </a:t>
            </a:r>
            <a:r>
              <a:rPr lang="sr-Cyrl-RS" dirty="0" smtClean="0"/>
              <a:t>када</a:t>
            </a:r>
            <a:r>
              <a:rPr lang="sr-Latn-RS" dirty="0" smtClean="0"/>
              <a:t> </a:t>
            </a:r>
            <a:r>
              <a:rPr lang="sr-Cyrl-RS" dirty="0" smtClean="0"/>
              <a:t>се</a:t>
            </a:r>
            <a:r>
              <a:rPr lang="sr-Latn-RS" dirty="0" smtClean="0"/>
              <a:t> </a:t>
            </a:r>
            <a:r>
              <a:rPr lang="sr-Cyrl-RS" dirty="0" smtClean="0"/>
              <a:t>не</a:t>
            </a:r>
            <a:r>
              <a:rPr lang="sr-Latn-RS" dirty="0" smtClean="0"/>
              <a:t> </a:t>
            </a:r>
            <a:r>
              <a:rPr lang="sr-Cyrl-RS" dirty="0" smtClean="0"/>
              <a:t>могу</a:t>
            </a:r>
            <a:r>
              <a:rPr lang="sr-Latn-RS" dirty="0" smtClean="0"/>
              <a:t> </a:t>
            </a:r>
            <a:r>
              <a:rPr lang="sr-Cyrl-RS" dirty="0" smtClean="0"/>
              <a:t>идентификовати</a:t>
            </a:r>
            <a:r>
              <a:rPr lang="sr-Latn-RS" dirty="0" smtClean="0"/>
              <a:t> </a:t>
            </a:r>
            <a:r>
              <a:rPr lang="sr-Cyrl-RS" dirty="0" smtClean="0"/>
              <a:t>сличне</a:t>
            </a:r>
            <a:r>
              <a:rPr lang="sr-Latn-RS" dirty="0" smtClean="0"/>
              <a:t> </a:t>
            </a:r>
            <a:r>
              <a:rPr lang="sr-Cyrl-RS" dirty="0" smtClean="0"/>
              <a:t>ставке</a:t>
            </a:r>
            <a:r>
              <a:rPr lang="sr-Latn-RS" dirty="0" smtClean="0"/>
              <a:t> </a:t>
            </a:r>
            <a:r>
              <a:rPr lang="sr-Cyrl-RS" dirty="0" smtClean="0"/>
              <a:t>којима</a:t>
            </a:r>
            <a:r>
              <a:rPr lang="sr-Latn-RS" dirty="0" smtClean="0"/>
              <a:t> </a:t>
            </a:r>
            <a:r>
              <a:rPr lang="sr-Cyrl-RS" dirty="0" smtClean="0"/>
              <a:t>се</a:t>
            </a:r>
            <a:r>
              <a:rPr lang="sr-Latn-RS" dirty="0" smtClean="0"/>
              <a:t> </a:t>
            </a:r>
            <a:r>
              <a:rPr lang="sr-Cyrl-RS" dirty="0" smtClean="0"/>
              <a:t>трговало</a:t>
            </a:r>
            <a:r>
              <a:rPr lang="sr-Latn-RS" dirty="0" smtClean="0"/>
              <a:t>. </a:t>
            </a:r>
            <a:r>
              <a:rPr lang="sr-Cyrl-RS" dirty="0" smtClean="0"/>
              <a:t>Овај</a:t>
            </a:r>
            <a:r>
              <a:rPr lang="sr-Latn-RS" dirty="0" smtClean="0"/>
              <a:t> </a:t>
            </a:r>
            <a:r>
              <a:rPr lang="sr-Cyrl-RS" dirty="0" smtClean="0"/>
              <a:t>ниво</a:t>
            </a:r>
            <a:r>
              <a:rPr lang="sr-Latn-RS" dirty="0" smtClean="0"/>
              <a:t> </a:t>
            </a:r>
            <a:r>
              <a:rPr lang="sr-Cyrl-RS" dirty="0" smtClean="0"/>
              <a:t>представља</a:t>
            </a:r>
            <a:r>
              <a:rPr lang="sr-Latn-RS" dirty="0" smtClean="0"/>
              <a:t> </a:t>
            </a:r>
            <a:r>
              <a:rPr lang="sr-Cyrl-RS" dirty="0" smtClean="0"/>
              <a:t>сопствене</a:t>
            </a:r>
            <a:r>
              <a:rPr lang="sr-Latn-RS" dirty="0" smtClean="0"/>
              <a:t> </a:t>
            </a:r>
            <a:r>
              <a:rPr lang="sr-Cyrl-RS" dirty="0" smtClean="0"/>
              <a:t>претпоставке</a:t>
            </a:r>
            <a:r>
              <a:rPr lang="sr-Latn-RS" dirty="0" smtClean="0"/>
              <a:t> </a:t>
            </a:r>
            <a:r>
              <a:rPr lang="sr-Cyrl-RS" dirty="0" smtClean="0"/>
              <a:t>предузећа</a:t>
            </a:r>
            <a:r>
              <a:rPr lang="sr-Latn-RS" dirty="0" smtClean="0"/>
              <a:t> </a:t>
            </a:r>
            <a:r>
              <a:rPr lang="sr-Cyrl-RS" dirty="0" smtClean="0"/>
              <a:t>у</a:t>
            </a:r>
            <a:r>
              <a:rPr lang="sr-Latn-RS" dirty="0" smtClean="0"/>
              <a:t> </a:t>
            </a:r>
            <a:r>
              <a:rPr lang="sr-Cyrl-RS" dirty="0" smtClean="0"/>
              <a:t>погледу</a:t>
            </a:r>
            <a:r>
              <a:rPr lang="sr-Latn-RS" dirty="0" smtClean="0"/>
              <a:t> </a:t>
            </a:r>
            <a:r>
              <a:rPr lang="sr-Cyrl-RS" dirty="0" smtClean="0"/>
              <a:t>вредновања</a:t>
            </a:r>
            <a:r>
              <a:rPr lang="sr-Latn-RS" dirty="0" smtClean="0"/>
              <a:t>, </a:t>
            </a:r>
            <a:r>
              <a:rPr lang="sr-Cyrl-RS" dirty="0" smtClean="0"/>
              <a:t>укључујући</a:t>
            </a:r>
            <a:r>
              <a:rPr lang="sr-Latn-RS" dirty="0" smtClean="0"/>
              <a:t> </a:t>
            </a:r>
            <a:r>
              <a:rPr lang="sr-Cyrl-RS" dirty="0" smtClean="0"/>
              <a:t>интерне</a:t>
            </a:r>
            <a:r>
              <a:rPr lang="sr-Latn-RS" dirty="0" smtClean="0"/>
              <a:t> </a:t>
            </a:r>
            <a:r>
              <a:rPr lang="sr-Cyrl-RS" dirty="0" smtClean="0"/>
              <a:t>податке</a:t>
            </a:r>
            <a:r>
              <a:rPr lang="sr-Latn-RS" dirty="0" smtClean="0"/>
              <a:t> </a:t>
            </a:r>
            <a:r>
              <a:rPr lang="sr-Cyrl-RS" dirty="0" smtClean="0"/>
              <a:t>из</a:t>
            </a:r>
            <a:r>
              <a:rPr lang="sr-Latn-RS" dirty="0" smtClean="0"/>
              <a:t> </a:t>
            </a:r>
            <a:r>
              <a:rPr lang="sr-Cyrl-RS" dirty="0" smtClean="0"/>
              <a:t>предузећа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sr-Cyrl-RS" i="1" smtClean="0"/>
              <a:t>МСФИ</a:t>
            </a:r>
            <a:r>
              <a:rPr lang="sr-Latn-RS" i="1" smtClean="0"/>
              <a:t> </a:t>
            </a:r>
            <a:r>
              <a:rPr lang="sr-Latn-RS" i="1" dirty="0" smtClean="0"/>
              <a:t>13 </a:t>
            </a:r>
            <a:r>
              <a:rPr lang="sr-Latn-RS" i="1" smtClean="0"/>
              <a:t>– </a:t>
            </a:r>
            <a:r>
              <a:rPr lang="sr-Cyrl-RS" i="1" smtClean="0"/>
              <a:t>Мјерење</a:t>
            </a:r>
            <a:r>
              <a:rPr lang="sr-Latn-RS" i="1" smtClean="0"/>
              <a:t> </a:t>
            </a:r>
            <a:r>
              <a:rPr lang="sr-Cyrl-RS" i="1" smtClean="0"/>
              <a:t>фер</a:t>
            </a:r>
            <a:r>
              <a:rPr lang="sr-Latn-RS" i="1" smtClean="0"/>
              <a:t> </a:t>
            </a:r>
            <a:r>
              <a:rPr lang="sr-Cyrl-RS" i="1" smtClean="0"/>
              <a:t>вриједности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62500" lnSpcReduction="20000"/>
          </a:bodyPr>
          <a:lstStyle/>
          <a:p>
            <a:r>
              <a:rPr lang="sr-Cyrl-RS" smtClean="0"/>
              <a:t>Постоје</a:t>
            </a:r>
            <a:r>
              <a:rPr lang="sr-Latn-RS" smtClean="0"/>
              <a:t> </a:t>
            </a:r>
            <a:r>
              <a:rPr lang="sr-Cyrl-RS" smtClean="0"/>
              <a:t>три</a:t>
            </a:r>
            <a:r>
              <a:rPr lang="sr-Latn-RS" smtClean="0"/>
              <a:t> </a:t>
            </a:r>
            <a:r>
              <a:rPr lang="sr-Cyrl-RS" smtClean="0"/>
              <a:t>основна</a:t>
            </a:r>
            <a:r>
              <a:rPr lang="sr-Latn-RS" smtClean="0"/>
              <a:t> </a:t>
            </a:r>
            <a:r>
              <a:rPr lang="sr-Cyrl-RS" smtClean="0"/>
              <a:t>приступа</a:t>
            </a:r>
            <a:r>
              <a:rPr lang="sr-Latn-RS" smtClean="0"/>
              <a:t> </a:t>
            </a:r>
            <a:r>
              <a:rPr lang="sr-Cyrl-RS" smtClean="0"/>
              <a:t>вредовању</a:t>
            </a:r>
            <a:r>
              <a:rPr lang="sr-Latn-RS" smtClean="0"/>
              <a:t>:</a:t>
            </a:r>
            <a:endParaRPr lang="en-US" dirty="0" smtClean="0"/>
          </a:p>
          <a:p>
            <a:pPr lvl="0"/>
            <a:r>
              <a:rPr lang="sr-Cyrl-RS" smtClean="0"/>
              <a:t>тржишни</a:t>
            </a:r>
            <a:r>
              <a:rPr lang="sr-Latn-RS" smtClean="0"/>
              <a:t> </a:t>
            </a:r>
            <a:r>
              <a:rPr lang="sr-Cyrl-RS" smtClean="0"/>
              <a:t>приступ</a:t>
            </a:r>
            <a:r>
              <a:rPr lang="sr-Latn-RS" smtClean="0"/>
              <a:t> </a:t>
            </a:r>
            <a:r>
              <a:rPr lang="sr-Cyrl-RS" smtClean="0"/>
              <a:t>који</a:t>
            </a:r>
            <a:r>
              <a:rPr lang="sr-Latn-RS" smtClean="0"/>
              <a:t> </a:t>
            </a:r>
            <a:r>
              <a:rPr lang="sr-Cyrl-RS" smtClean="0"/>
              <a:t>се</a:t>
            </a:r>
            <a:r>
              <a:rPr lang="sr-Latn-RS" smtClean="0"/>
              <a:t> </a:t>
            </a:r>
            <a:r>
              <a:rPr lang="sr-Cyrl-RS" smtClean="0"/>
              <a:t>директно</a:t>
            </a:r>
            <a:r>
              <a:rPr lang="sr-Latn-RS" smtClean="0"/>
              <a:t> </a:t>
            </a:r>
            <a:r>
              <a:rPr lang="sr-Cyrl-RS" smtClean="0"/>
              <a:t>или</a:t>
            </a:r>
            <a:r>
              <a:rPr lang="sr-Latn-RS" smtClean="0"/>
              <a:t> </a:t>
            </a:r>
            <a:r>
              <a:rPr lang="sr-Cyrl-RS" smtClean="0"/>
              <a:t>индиректно</a:t>
            </a:r>
            <a:r>
              <a:rPr lang="sr-Latn-RS" smtClean="0"/>
              <a:t> </a:t>
            </a:r>
            <a:r>
              <a:rPr lang="sr-Cyrl-RS" smtClean="0"/>
              <a:t>заснива</a:t>
            </a:r>
            <a:r>
              <a:rPr lang="sr-Latn-RS" smtClean="0"/>
              <a:t> </a:t>
            </a:r>
            <a:r>
              <a:rPr lang="sr-Cyrl-RS" smtClean="0"/>
              <a:t>на</a:t>
            </a:r>
            <a:r>
              <a:rPr lang="sr-Latn-RS" smtClean="0"/>
              <a:t> </a:t>
            </a:r>
            <a:r>
              <a:rPr lang="sr-Cyrl-RS" smtClean="0"/>
              <a:t>цијенама</a:t>
            </a:r>
            <a:r>
              <a:rPr lang="sr-Latn-RS" smtClean="0"/>
              <a:t> </a:t>
            </a:r>
            <a:r>
              <a:rPr lang="sr-Cyrl-RS" smtClean="0"/>
              <a:t>стварних</a:t>
            </a:r>
            <a:r>
              <a:rPr lang="sr-Latn-RS" smtClean="0"/>
              <a:t> </a:t>
            </a:r>
            <a:r>
              <a:rPr lang="sr-Cyrl-RS" smtClean="0"/>
              <a:t>тржишних</a:t>
            </a:r>
            <a:r>
              <a:rPr lang="sr-Latn-RS" smtClean="0"/>
              <a:t> </a:t>
            </a:r>
            <a:r>
              <a:rPr lang="sr-Cyrl-RS" smtClean="0"/>
              <a:t>трансакција</a:t>
            </a:r>
            <a:r>
              <a:rPr lang="sr-Latn-RS" smtClean="0"/>
              <a:t>;</a:t>
            </a:r>
            <a:endParaRPr lang="en-US" dirty="0" smtClean="0"/>
          </a:p>
          <a:p>
            <a:pPr lvl="0"/>
            <a:r>
              <a:rPr lang="sr-Cyrl-RS" smtClean="0"/>
              <a:t>приходни</a:t>
            </a:r>
            <a:r>
              <a:rPr lang="sr-Latn-RS" smtClean="0"/>
              <a:t> </a:t>
            </a:r>
            <a:r>
              <a:rPr lang="sr-Cyrl-RS" smtClean="0"/>
              <a:t>приступ</a:t>
            </a:r>
            <a:r>
              <a:rPr lang="sr-Latn-RS" smtClean="0"/>
              <a:t> </a:t>
            </a:r>
            <a:r>
              <a:rPr lang="sr-Cyrl-RS" smtClean="0"/>
              <a:t>према</a:t>
            </a:r>
            <a:r>
              <a:rPr lang="sr-Latn-RS" smtClean="0"/>
              <a:t> </a:t>
            </a:r>
            <a:r>
              <a:rPr lang="sr-Cyrl-RS" smtClean="0"/>
              <a:t>којем</a:t>
            </a:r>
            <a:r>
              <a:rPr lang="sr-Latn-RS" smtClean="0"/>
              <a:t> </a:t>
            </a:r>
            <a:r>
              <a:rPr lang="sr-Cyrl-RS" smtClean="0"/>
              <a:t>се</a:t>
            </a:r>
            <a:r>
              <a:rPr lang="sr-Latn-RS" smtClean="0"/>
              <a:t> </a:t>
            </a:r>
            <a:r>
              <a:rPr lang="sr-Cyrl-RS" smtClean="0"/>
              <a:t>фер</a:t>
            </a:r>
            <a:r>
              <a:rPr lang="sr-Latn-RS" smtClean="0"/>
              <a:t> </a:t>
            </a:r>
            <a:r>
              <a:rPr lang="sr-Cyrl-RS" smtClean="0"/>
              <a:t>вриједност</a:t>
            </a:r>
            <a:r>
              <a:rPr lang="sr-Latn-RS" smtClean="0"/>
              <a:t> </a:t>
            </a:r>
            <a:r>
              <a:rPr lang="sr-Cyrl-RS" smtClean="0"/>
              <a:t>одређује</a:t>
            </a:r>
            <a:r>
              <a:rPr lang="sr-Latn-RS" smtClean="0"/>
              <a:t> </a:t>
            </a:r>
            <a:r>
              <a:rPr lang="sr-Cyrl-RS" smtClean="0"/>
              <a:t>дисконтовањем</a:t>
            </a:r>
            <a:r>
              <a:rPr lang="sr-Latn-RS" smtClean="0"/>
              <a:t> </a:t>
            </a:r>
            <a:r>
              <a:rPr lang="sr-Cyrl-RS" smtClean="0"/>
              <a:t>будућих</a:t>
            </a:r>
            <a:r>
              <a:rPr lang="sr-Latn-RS" smtClean="0"/>
              <a:t> </a:t>
            </a:r>
            <a:r>
              <a:rPr lang="sr-Cyrl-RS" smtClean="0"/>
              <a:t>токова</a:t>
            </a:r>
            <a:r>
              <a:rPr lang="sr-Latn-RS" smtClean="0"/>
              <a:t> </a:t>
            </a:r>
            <a:r>
              <a:rPr lang="sr-Cyrl-RS" smtClean="0"/>
              <a:t>готовине</a:t>
            </a:r>
            <a:r>
              <a:rPr lang="sr-Latn-RS" smtClean="0"/>
              <a:t> </a:t>
            </a:r>
            <a:r>
              <a:rPr lang="sr-Cyrl-RS" smtClean="0"/>
              <a:t>на</a:t>
            </a:r>
            <a:r>
              <a:rPr lang="sr-Latn-RS" smtClean="0"/>
              <a:t> </a:t>
            </a:r>
            <a:r>
              <a:rPr lang="sr-Cyrl-RS" smtClean="0"/>
              <a:t>садашњи</a:t>
            </a:r>
            <a:r>
              <a:rPr lang="sr-Latn-RS" smtClean="0"/>
              <a:t> </a:t>
            </a:r>
            <a:r>
              <a:rPr lang="sr-Cyrl-RS" smtClean="0"/>
              <a:t>период</a:t>
            </a:r>
            <a:r>
              <a:rPr lang="sr-Latn-RS" smtClean="0"/>
              <a:t>; </a:t>
            </a:r>
            <a:r>
              <a:rPr lang="sr-Cyrl-RS" smtClean="0"/>
              <a:t>и</a:t>
            </a:r>
            <a:endParaRPr lang="en-US" dirty="0" smtClean="0"/>
          </a:p>
          <a:p>
            <a:pPr lvl="0"/>
            <a:r>
              <a:rPr lang="sr-Cyrl-RS" smtClean="0"/>
              <a:t>трошковни</a:t>
            </a:r>
            <a:r>
              <a:rPr lang="sr-Latn-RS" smtClean="0"/>
              <a:t> </a:t>
            </a:r>
            <a:r>
              <a:rPr lang="sr-Cyrl-RS" smtClean="0"/>
              <a:t>приступ</a:t>
            </a:r>
            <a:r>
              <a:rPr lang="sr-Latn-RS" smtClean="0"/>
              <a:t> </a:t>
            </a:r>
            <a:r>
              <a:rPr lang="sr-Cyrl-RS" smtClean="0"/>
              <a:t>који</a:t>
            </a:r>
            <a:r>
              <a:rPr lang="sr-Latn-RS" smtClean="0"/>
              <a:t> </a:t>
            </a:r>
            <a:r>
              <a:rPr lang="sr-Cyrl-RS" smtClean="0"/>
              <a:t>се</a:t>
            </a:r>
            <a:r>
              <a:rPr lang="sr-Latn-RS" smtClean="0"/>
              <a:t> </a:t>
            </a:r>
            <a:r>
              <a:rPr lang="sr-Cyrl-RS" smtClean="0"/>
              <a:t>користи</a:t>
            </a:r>
            <a:r>
              <a:rPr lang="sr-Latn-RS" smtClean="0"/>
              <a:t> </a:t>
            </a:r>
            <a:r>
              <a:rPr lang="sr-Cyrl-RS" smtClean="0"/>
              <a:t>за</a:t>
            </a:r>
            <a:r>
              <a:rPr lang="sr-Latn-RS" smtClean="0"/>
              <a:t> </a:t>
            </a:r>
            <a:r>
              <a:rPr lang="sr-Cyrl-RS" smtClean="0"/>
              <a:t>одређивање</a:t>
            </a:r>
            <a:r>
              <a:rPr lang="sr-Latn-RS" smtClean="0"/>
              <a:t> </a:t>
            </a:r>
            <a:r>
              <a:rPr lang="sr-Cyrl-RS" smtClean="0"/>
              <a:t>текућих</a:t>
            </a:r>
            <a:r>
              <a:rPr lang="sr-Latn-RS" smtClean="0"/>
              <a:t> </a:t>
            </a:r>
            <a:r>
              <a:rPr lang="sr-Cyrl-RS" smtClean="0"/>
              <a:t>трошкова</a:t>
            </a:r>
            <a:r>
              <a:rPr lang="sr-Latn-RS" smtClean="0"/>
              <a:t> </a:t>
            </a:r>
            <a:r>
              <a:rPr lang="sr-Cyrl-RS" smtClean="0"/>
              <a:t>замјене</a:t>
            </a:r>
            <a:r>
              <a:rPr lang="sr-Latn-RS" smtClean="0"/>
              <a:t> </a:t>
            </a:r>
            <a:r>
              <a:rPr lang="sr-Cyrl-RS" smtClean="0"/>
              <a:t>средства</a:t>
            </a:r>
            <a:r>
              <a:rPr lang="sr-Latn-RS" smtClean="0"/>
              <a:t> </a:t>
            </a:r>
            <a:r>
              <a:rPr lang="sr-Cyrl-RS" smtClean="0"/>
              <a:t>која</a:t>
            </a:r>
            <a:r>
              <a:rPr lang="sr-Latn-RS" smtClean="0"/>
              <a:t> </a:t>
            </a:r>
            <a:r>
              <a:rPr lang="sr-Cyrl-RS" smtClean="0"/>
              <a:t>је</a:t>
            </a:r>
            <a:r>
              <a:rPr lang="sr-Latn-RS" smtClean="0"/>
              <a:t> </a:t>
            </a:r>
            <a:r>
              <a:rPr lang="sr-Cyrl-RS" smtClean="0"/>
              <a:t>одређена</a:t>
            </a:r>
            <a:r>
              <a:rPr lang="sr-Latn-RS" smtClean="0"/>
              <a:t> </a:t>
            </a:r>
            <a:r>
              <a:rPr lang="sr-Cyrl-RS" smtClean="0"/>
              <a:t>трошковима</a:t>
            </a:r>
            <a:r>
              <a:rPr lang="sr-Latn-RS" smtClean="0"/>
              <a:t> </a:t>
            </a:r>
            <a:r>
              <a:rPr lang="sr-Cyrl-RS" smtClean="0"/>
              <a:t>замјене</a:t>
            </a:r>
            <a:r>
              <a:rPr lang="sr-Latn-RS" smtClean="0"/>
              <a:t> </a:t>
            </a:r>
            <a:r>
              <a:rPr lang="sr-Cyrl-RS" smtClean="0"/>
              <a:t>преосталог</a:t>
            </a:r>
            <a:r>
              <a:rPr lang="sr-Latn-RS" smtClean="0"/>
              <a:t> </a:t>
            </a:r>
            <a:r>
              <a:rPr lang="sr-Cyrl-RS" smtClean="0"/>
              <a:t>сервисног</a:t>
            </a:r>
            <a:r>
              <a:rPr lang="sr-Latn-RS" smtClean="0"/>
              <a:t> </a:t>
            </a:r>
            <a:r>
              <a:rPr lang="sr-Cyrl-RS" smtClean="0"/>
              <a:t>капацитета</a:t>
            </a:r>
            <a:r>
              <a:rPr lang="sr-Latn-RS" smtClean="0"/>
              <a:t> </a:t>
            </a:r>
            <a:r>
              <a:rPr lang="sr-Cyrl-RS" smtClean="0"/>
              <a:t>средства</a:t>
            </a:r>
            <a:r>
              <a:rPr lang="sr-Latn-RS" smtClean="0"/>
              <a:t>.</a:t>
            </a:r>
            <a:endParaRPr lang="en-US" dirty="0" smtClean="0"/>
          </a:p>
          <a:p>
            <a:r>
              <a:rPr lang="sr-Cyrl-RS" smtClean="0"/>
              <a:t>Примјеном</a:t>
            </a:r>
            <a:r>
              <a:rPr lang="sr-Latn-RS" smtClean="0"/>
              <a:t> </a:t>
            </a:r>
            <a:r>
              <a:rPr lang="sr-Cyrl-RS" smtClean="0"/>
              <a:t>фер</a:t>
            </a:r>
            <a:r>
              <a:rPr lang="sr-Latn-RS" smtClean="0"/>
              <a:t> </a:t>
            </a:r>
            <a:r>
              <a:rPr lang="sr-Cyrl-RS" smtClean="0"/>
              <a:t>вриједности</a:t>
            </a:r>
            <a:r>
              <a:rPr lang="sr-Latn-RS" smtClean="0"/>
              <a:t>, </a:t>
            </a:r>
            <a:r>
              <a:rPr lang="sr-Cyrl-RS" smtClean="0"/>
              <a:t>биланс</a:t>
            </a:r>
            <a:r>
              <a:rPr lang="sr-Latn-RS" smtClean="0"/>
              <a:t> </a:t>
            </a:r>
            <a:r>
              <a:rPr lang="sr-Cyrl-RS" smtClean="0"/>
              <a:t>стања</a:t>
            </a:r>
            <a:r>
              <a:rPr lang="sr-Latn-RS" smtClean="0"/>
              <a:t> </a:t>
            </a:r>
            <a:r>
              <a:rPr lang="sr-Cyrl-RS" smtClean="0"/>
              <a:t>постаје</a:t>
            </a:r>
            <a:r>
              <a:rPr lang="sr-Latn-RS" smtClean="0"/>
              <a:t> </a:t>
            </a:r>
            <a:r>
              <a:rPr lang="sr-Cyrl-RS" smtClean="0"/>
              <a:t>најважнији</a:t>
            </a:r>
            <a:r>
              <a:rPr lang="sr-Latn-RS" smtClean="0"/>
              <a:t> </a:t>
            </a:r>
            <a:r>
              <a:rPr lang="sr-Cyrl-RS" smtClean="0"/>
              <a:t>извјештај</a:t>
            </a:r>
            <a:r>
              <a:rPr lang="sr-Latn-RS" smtClean="0"/>
              <a:t> </a:t>
            </a:r>
            <a:r>
              <a:rPr lang="sr-Cyrl-RS" smtClean="0"/>
              <a:t>за</a:t>
            </a:r>
            <a:r>
              <a:rPr lang="sr-Latn-RS" smtClean="0"/>
              <a:t> </a:t>
            </a:r>
            <a:r>
              <a:rPr lang="sr-Cyrl-RS" smtClean="0"/>
              <a:t>анализу</a:t>
            </a:r>
            <a:r>
              <a:rPr lang="sr-Latn-RS" smtClean="0"/>
              <a:t> </a:t>
            </a:r>
            <a:r>
              <a:rPr lang="sr-Cyrl-RS" smtClean="0"/>
              <a:t>пословања</a:t>
            </a:r>
            <a:r>
              <a:rPr lang="sr-Latn-RS" smtClean="0"/>
              <a:t> </a:t>
            </a:r>
            <a:r>
              <a:rPr lang="sr-Cyrl-RS" smtClean="0"/>
              <a:t>предузећа</a:t>
            </a:r>
            <a:r>
              <a:rPr lang="sr-Latn-RS" smtClean="0"/>
              <a:t>. </a:t>
            </a:r>
            <a:r>
              <a:rPr lang="sr-Cyrl-RS" smtClean="0"/>
              <a:t>Супротно</a:t>
            </a:r>
            <a:r>
              <a:rPr lang="sr-Latn-RS" smtClean="0"/>
              <a:t>, </a:t>
            </a:r>
            <a:r>
              <a:rPr lang="sr-Cyrl-RS" smtClean="0"/>
              <a:t>биланс</a:t>
            </a:r>
            <a:r>
              <a:rPr lang="sr-Latn-RS" smtClean="0"/>
              <a:t> </a:t>
            </a:r>
            <a:r>
              <a:rPr lang="sr-Cyrl-RS" smtClean="0"/>
              <a:t>успјеха</a:t>
            </a:r>
            <a:r>
              <a:rPr lang="sr-Latn-RS" smtClean="0"/>
              <a:t> </a:t>
            </a:r>
            <a:r>
              <a:rPr lang="sr-Cyrl-RS" smtClean="0"/>
              <a:t>губи</a:t>
            </a:r>
            <a:r>
              <a:rPr lang="sr-Latn-RS" smtClean="0"/>
              <a:t> </a:t>
            </a:r>
            <a:r>
              <a:rPr lang="sr-Cyrl-RS" smtClean="0"/>
              <a:t>своју</a:t>
            </a:r>
            <a:r>
              <a:rPr lang="sr-Latn-RS" smtClean="0"/>
              <a:t> </a:t>
            </a:r>
            <a:r>
              <a:rPr lang="sr-Cyrl-RS" smtClean="0"/>
              <a:t>важност</a:t>
            </a:r>
            <a:r>
              <a:rPr lang="sr-Latn-RS" smtClean="0"/>
              <a:t> </a:t>
            </a:r>
            <a:r>
              <a:rPr lang="sr-Cyrl-RS" smtClean="0"/>
              <a:t>јер</a:t>
            </a:r>
            <a:r>
              <a:rPr lang="sr-Latn-RS" smtClean="0"/>
              <a:t> </a:t>
            </a:r>
            <a:r>
              <a:rPr lang="sr-Cyrl-RS" smtClean="0"/>
              <a:t>свеобухватни</a:t>
            </a:r>
            <a:r>
              <a:rPr lang="sr-Latn-RS" smtClean="0"/>
              <a:t> </a:t>
            </a:r>
            <a:r>
              <a:rPr lang="sr-Cyrl-RS" smtClean="0"/>
              <a:t>резултат</a:t>
            </a:r>
            <a:r>
              <a:rPr lang="sr-Latn-RS" smtClean="0"/>
              <a:t> </a:t>
            </a:r>
            <a:r>
              <a:rPr lang="sr-Cyrl-RS" smtClean="0"/>
              <a:t>углавном</a:t>
            </a:r>
            <a:r>
              <a:rPr lang="sr-Latn-RS" smtClean="0"/>
              <a:t> </a:t>
            </a:r>
            <a:r>
              <a:rPr lang="sr-Cyrl-RS" smtClean="0"/>
              <a:t>мјери</a:t>
            </a:r>
            <a:r>
              <a:rPr lang="sr-Latn-RS" smtClean="0"/>
              <a:t> </a:t>
            </a:r>
            <a:r>
              <a:rPr lang="sr-Cyrl-RS" smtClean="0"/>
              <a:t>промјене</a:t>
            </a:r>
            <a:r>
              <a:rPr lang="sr-Latn-RS" smtClean="0"/>
              <a:t> </a:t>
            </a:r>
            <a:r>
              <a:rPr lang="sr-Cyrl-RS" smtClean="0"/>
              <a:t>на</a:t>
            </a:r>
            <a:r>
              <a:rPr lang="sr-Latn-RS" smtClean="0"/>
              <a:t> </a:t>
            </a:r>
            <a:r>
              <a:rPr lang="sr-Cyrl-RS" smtClean="0"/>
              <a:t>имовини</a:t>
            </a:r>
            <a:r>
              <a:rPr lang="sr-Latn-RS" smtClean="0"/>
              <a:t> </a:t>
            </a:r>
            <a:r>
              <a:rPr lang="sr-Cyrl-RS" smtClean="0"/>
              <a:t>и</a:t>
            </a:r>
            <a:r>
              <a:rPr lang="sr-Latn-RS" smtClean="0"/>
              <a:t> </a:t>
            </a:r>
            <a:r>
              <a:rPr lang="sr-Cyrl-RS" smtClean="0"/>
              <a:t>обавезама</a:t>
            </a:r>
            <a:r>
              <a:rPr lang="sr-Latn-RS" smtClean="0"/>
              <a:t>. </a:t>
            </a:r>
            <a:r>
              <a:rPr lang="sr-Cyrl-RS" smtClean="0"/>
              <a:t>Према</a:t>
            </a:r>
            <a:r>
              <a:rPr lang="sr-Latn-RS" smtClean="0"/>
              <a:t> </a:t>
            </a:r>
            <a:r>
              <a:rPr lang="sr-Cyrl-RS" smtClean="0"/>
              <a:t>томе</a:t>
            </a:r>
            <a:r>
              <a:rPr lang="sr-Latn-RS" smtClean="0"/>
              <a:t>, </a:t>
            </a:r>
            <a:r>
              <a:rPr lang="sr-Cyrl-RS" smtClean="0"/>
              <a:t>фокус</a:t>
            </a:r>
            <a:r>
              <a:rPr lang="sr-Latn-RS" smtClean="0"/>
              <a:t> </a:t>
            </a:r>
            <a:r>
              <a:rPr lang="sr-Cyrl-RS" smtClean="0"/>
              <a:t>у</a:t>
            </a:r>
            <a:r>
              <a:rPr lang="sr-Latn-RS" smtClean="0"/>
              <a:t> </a:t>
            </a:r>
            <a:r>
              <a:rPr lang="sr-Cyrl-RS" smtClean="0"/>
              <a:t>анализи</a:t>
            </a:r>
            <a:r>
              <a:rPr lang="sr-Latn-RS" smtClean="0"/>
              <a:t> </a:t>
            </a:r>
            <a:r>
              <a:rPr lang="sr-Cyrl-RS" smtClean="0"/>
              <a:t>финансијских</a:t>
            </a:r>
            <a:r>
              <a:rPr lang="sr-Latn-RS" smtClean="0"/>
              <a:t> </a:t>
            </a:r>
            <a:r>
              <a:rPr lang="sr-Cyrl-RS" smtClean="0"/>
              <a:t>извјештаја</a:t>
            </a:r>
            <a:r>
              <a:rPr lang="sr-Latn-RS" smtClean="0"/>
              <a:t> </a:t>
            </a:r>
            <a:r>
              <a:rPr lang="sr-Cyrl-RS" smtClean="0"/>
              <a:t>се</a:t>
            </a:r>
            <a:r>
              <a:rPr lang="sr-Latn-RS" smtClean="0"/>
              <a:t> </a:t>
            </a:r>
            <a:r>
              <a:rPr lang="sr-Cyrl-RS" smtClean="0"/>
              <a:t>помјера</a:t>
            </a:r>
            <a:r>
              <a:rPr lang="sr-Latn-RS" smtClean="0"/>
              <a:t> </a:t>
            </a:r>
            <a:r>
              <a:rPr lang="sr-Cyrl-RS" smtClean="0"/>
              <a:t>према</a:t>
            </a:r>
            <a:r>
              <a:rPr lang="sr-Latn-RS" smtClean="0"/>
              <a:t> </a:t>
            </a:r>
            <a:r>
              <a:rPr lang="sr-Cyrl-RS" smtClean="0"/>
              <a:t>билансу</a:t>
            </a:r>
            <a:r>
              <a:rPr lang="sr-Latn-RS" smtClean="0"/>
              <a:t> </a:t>
            </a:r>
            <a:r>
              <a:rPr lang="sr-Cyrl-RS" smtClean="0"/>
              <a:t>стања</a:t>
            </a:r>
            <a:r>
              <a:rPr lang="sr-Latn-RS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57200" y="457200"/>
            <a:ext cx="83058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Приходи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расходи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+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одређени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добици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губици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=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Зарада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±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Кумулативни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ефекат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промјена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рачуноводствених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политика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=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MTSY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Нето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резултат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±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Добици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и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губици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укључени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у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укупан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резулатат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али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искључени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из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нето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резултата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TSY"/>
                <a:cs typeface="Times New Roman" pitchFamily="18" charset="0"/>
              </a:rPr>
              <a:t>=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Укупан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резулат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Елементи ФИ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algn="just"/>
            <a:r>
              <a:rPr lang="sr-Cyrl-RS" dirty="0" smtClean="0"/>
              <a:t>Елементи</a:t>
            </a:r>
            <a:r>
              <a:rPr lang="en-US" dirty="0" smtClean="0"/>
              <a:t> </a:t>
            </a:r>
            <a:r>
              <a:rPr lang="sr-Cyrl-RS" dirty="0" smtClean="0"/>
              <a:t>финансијских</a:t>
            </a:r>
            <a:r>
              <a:rPr lang="en-US" dirty="0" smtClean="0"/>
              <a:t> </a:t>
            </a:r>
            <a:r>
              <a:rPr lang="sr-Cyrl-RS" dirty="0" smtClean="0"/>
              <a:t>извјештаја</a:t>
            </a:r>
            <a:r>
              <a:rPr lang="en-US" dirty="0" smtClean="0"/>
              <a:t> </a:t>
            </a:r>
            <a:r>
              <a:rPr lang="sr-Cyrl-RS" dirty="0" smtClean="0"/>
              <a:t>су</a:t>
            </a:r>
            <a:r>
              <a:rPr lang="en-US" dirty="0" smtClean="0"/>
              <a:t> </a:t>
            </a:r>
            <a:r>
              <a:rPr lang="sr-Cyrl-RS" dirty="0" smtClean="0"/>
              <a:t>основни</a:t>
            </a:r>
            <a:r>
              <a:rPr lang="en-US" dirty="0" smtClean="0"/>
              <a:t> </a:t>
            </a:r>
            <a:r>
              <a:rPr lang="sr-Cyrl-RS" dirty="0" smtClean="0"/>
              <a:t>градивни</a:t>
            </a:r>
            <a:r>
              <a:rPr lang="en-US" dirty="0" smtClean="0"/>
              <a:t> </a:t>
            </a:r>
            <a:r>
              <a:rPr lang="sr-Cyrl-RS" dirty="0" smtClean="0"/>
              <a:t>елемент</a:t>
            </a:r>
            <a:r>
              <a:rPr lang="en-US" dirty="0" smtClean="0"/>
              <a:t> </a:t>
            </a:r>
            <a:r>
              <a:rPr lang="sr-Cyrl-RS" dirty="0" smtClean="0"/>
              <a:t>од</a:t>
            </a:r>
            <a:r>
              <a:rPr lang="en-US" dirty="0" smtClean="0"/>
              <a:t> </a:t>
            </a:r>
            <a:r>
              <a:rPr lang="sr-Cyrl-RS" dirty="0" smtClean="0"/>
              <a:t>којих</a:t>
            </a:r>
            <a:r>
              <a:rPr lang="en-US" dirty="0" smtClean="0"/>
              <a:t> </a:t>
            </a:r>
            <a:r>
              <a:rPr lang="sr-Cyrl-RS" dirty="0" smtClean="0"/>
              <a:t>су</a:t>
            </a:r>
            <a:r>
              <a:rPr lang="en-US" dirty="0" smtClean="0"/>
              <a:t> </a:t>
            </a:r>
            <a:r>
              <a:rPr lang="sr-Cyrl-RS" dirty="0" smtClean="0"/>
              <a:t>финансијски</a:t>
            </a:r>
            <a:r>
              <a:rPr lang="en-US" dirty="0" smtClean="0"/>
              <a:t> </a:t>
            </a:r>
            <a:r>
              <a:rPr lang="sr-Cyrl-RS" dirty="0" smtClean="0"/>
              <a:t>извјештаји</a:t>
            </a:r>
            <a:r>
              <a:rPr lang="en-US" dirty="0" smtClean="0"/>
              <a:t> </a:t>
            </a:r>
            <a:r>
              <a:rPr lang="sr-Cyrl-RS" dirty="0" smtClean="0"/>
              <a:t>сачињени</a:t>
            </a:r>
          </a:p>
          <a:p>
            <a:pPr algn="just"/>
            <a:r>
              <a:rPr lang="sr-Cyrl-RS" dirty="0" smtClean="0"/>
              <a:t>Док</a:t>
            </a:r>
            <a:r>
              <a:rPr lang="vi-VN" dirty="0" smtClean="0"/>
              <a:t> </a:t>
            </a:r>
            <a:r>
              <a:rPr lang="sr-Cyrl-RS" dirty="0" smtClean="0"/>
              <a:t>финансијски</a:t>
            </a:r>
            <a:r>
              <a:rPr lang="vi-VN" dirty="0" smtClean="0"/>
              <a:t> </a:t>
            </a:r>
            <a:r>
              <a:rPr lang="sr-Cyrl-RS" dirty="0" smtClean="0"/>
              <a:t>полажај</a:t>
            </a:r>
            <a:r>
              <a:rPr lang="vi-VN" dirty="0" smtClean="0"/>
              <a:t> </a:t>
            </a:r>
            <a:r>
              <a:rPr lang="sr-Cyrl-RS" dirty="0" smtClean="0"/>
              <a:t>предузећа</a:t>
            </a:r>
            <a:r>
              <a:rPr lang="vi-VN" dirty="0" smtClean="0"/>
              <a:t> </a:t>
            </a:r>
            <a:r>
              <a:rPr lang="sr-Cyrl-RS" dirty="0" smtClean="0"/>
              <a:t>одређују</a:t>
            </a:r>
            <a:r>
              <a:rPr lang="vi-VN" dirty="0" smtClean="0"/>
              <a:t> </a:t>
            </a:r>
            <a:r>
              <a:rPr lang="sr-Cyrl-RS" dirty="0" smtClean="0"/>
              <a:t>средства</a:t>
            </a:r>
            <a:r>
              <a:rPr lang="vi-VN" dirty="0" smtClean="0"/>
              <a:t>, </a:t>
            </a:r>
            <a:r>
              <a:rPr lang="sr-Cyrl-RS" dirty="0" smtClean="0"/>
              <a:t>обавезе</a:t>
            </a:r>
            <a:r>
              <a:rPr lang="vi-VN" dirty="0" smtClean="0"/>
              <a:t> </a:t>
            </a:r>
            <a:r>
              <a:rPr lang="sr-Cyrl-RS" dirty="0" smtClean="0"/>
              <a:t>и</a:t>
            </a:r>
            <a:r>
              <a:rPr lang="vi-VN" dirty="0" smtClean="0"/>
              <a:t> </a:t>
            </a:r>
            <a:r>
              <a:rPr lang="sr-Cyrl-RS" dirty="0" smtClean="0"/>
              <a:t>капитал</a:t>
            </a:r>
            <a:r>
              <a:rPr lang="vi-VN" dirty="0" smtClean="0"/>
              <a:t>, </a:t>
            </a:r>
            <a:r>
              <a:rPr lang="sr-Cyrl-RS" dirty="0" smtClean="0"/>
              <a:t>финансијка</a:t>
            </a:r>
            <a:r>
              <a:rPr lang="vi-VN" dirty="0" smtClean="0"/>
              <a:t> </a:t>
            </a:r>
            <a:r>
              <a:rPr lang="sr-Cyrl-RS" dirty="0" smtClean="0"/>
              <a:t>успјешност</a:t>
            </a:r>
            <a:r>
              <a:rPr lang="vi-VN" dirty="0" smtClean="0"/>
              <a:t> </a:t>
            </a:r>
            <a:r>
              <a:rPr lang="sr-Cyrl-RS" dirty="0" smtClean="0"/>
              <a:t>је</a:t>
            </a:r>
            <a:r>
              <a:rPr lang="vi-VN" dirty="0" smtClean="0"/>
              <a:t> </a:t>
            </a:r>
            <a:r>
              <a:rPr lang="sr-Cyrl-RS" dirty="0" smtClean="0"/>
              <a:t>одређена</a:t>
            </a:r>
            <a:r>
              <a:rPr lang="vi-VN" dirty="0" smtClean="0"/>
              <a:t> </a:t>
            </a:r>
            <a:r>
              <a:rPr lang="sr-Cyrl-RS" dirty="0" smtClean="0"/>
              <a:t>приходима</a:t>
            </a:r>
            <a:r>
              <a:rPr lang="vi-VN" dirty="0" smtClean="0"/>
              <a:t> </a:t>
            </a:r>
            <a:r>
              <a:rPr lang="sr-Cyrl-RS" dirty="0" smtClean="0"/>
              <a:t>и</a:t>
            </a:r>
            <a:r>
              <a:rPr lang="vi-VN" dirty="0" smtClean="0"/>
              <a:t> </a:t>
            </a:r>
            <a:r>
              <a:rPr lang="sr-Cyrl-RS" dirty="0" smtClean="0"/>
              <a:t>расходима</a:t>
            </a:r>
            <a:r>
              <a:rPr lang="vi-VN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72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Средства/имовина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RS" smtClean="0"/>
              <a:t>Средства</a:t>
            </a:r>
            <a:r>
              <a:rPr lang="vi-VN" smtClean="0"/>
              <a:t> </a:t>
            </a:r>
            <a:r>
              <a:rPr lang="sr-Cyrl-RS" smtClean="0"/>
              <a:t>су</a:t>
            </a:r>
            <a:r>
              <a:rPr lang="vi-VN" smtClean="0"/>
              <a:t> </a:t>
            </a:r>
            <a:r>
              <a:rPr lang="sr-Cyrl-RS" smtClean="0"/>
              <a:t>ресурс</a:t>
            </a:r>
            <a:r>
              <a:rPr lang="vi-VN" smtClean="0"/>
              <a:t> </a:t>
            </a:r>
            <a:r>
              <a:rPr lang="sr-Cyrl-RS" smtClean="0"/>
              <a:t>које</a:t>
            </a:r>
            <a:r>
              <a:rPr lang="vi-VN" smtClean="0"/>
              <a:t> </a:t>
            </a:r>
            <a:r>
              <a:rPr lang="sr-Cyrl-RS" smtClean="0"/>
              <a:t>контролише</a:t>
            </a:r>
            <a:r>
              <a:rPr lang="vi-VN" smtClean="0"/>
              <a:t> </a:t>
            </a:r>
            <a:r>
              <a:rPr lang="sr-Cyrl-RS" smtClean="0"/>
              <a:t>предузећа</a:t>
            </a:r>
            <a:r>
              <a:rPr lang="vi-VN" smtClean="0"/>
              <a:t> </a:t>
            </a:r>
            <a:r>
              <a:rPr lang="sr-Cyrl-RS" smtClean="0"/>
              <a:t>као</a:t>
            </a:r>
            <a:r>
              <a:rPr lang="vi-VN" smtClean="0"/>
              <a:t> </a:t>
            </a:r>
            <a:r>
              <a:rPr lang="sr-Cyrl-RS" smtClean="0"/>
              <a:t>резултат</a:t>
            </a:r>
            <a:r>
              <a:rPr lang="vi-VN" smtClean="0"/>
              <a:t> </a:t>
            </a:r>
            <a:r>
              <a:rPr lang="sr-Cyrl-RS" smtClean="0"/>
              <a:t>прошлих</a:t>
            </a:r>
            <a:r>
              <a:rPr lang="vi-VN" smtClean="0"/>
              <a:t> </a:t>
            </a:r>
            <a:r>
              <a:rPr lang="sr-Cyrl-RS" smtClean="0"/>
              <a:t>догађаја</a:t>
            </a:r>
            <a:r>
              <a:rPr lang="vi-VN" smtClean="0"/>
              <a:t> </a:t>
            </a:r>
            <a:r>
              <a:rPr lang="sr-Cyrl-RS" smtClean="0"/>
              <a:t>и</a:t>
            </a:r>
            <a:r>
              <a:rPr lang="vi-VN" smtClean="0"/>
              <a:t> </a:t>
            </a:r>
            <a:r>
              <a:rPr lang="sr-Cyrl-RS" smtClean="0"/>
              <a:t>од</a:t>
            </a:r>
            <a:r>
              <a:rPr lang="vi-VN" smtClean="0"/>
              <a:t> </a:t>
            </a:r>
            <a:r>
              <a:rPr lang="sr-Cyrl-RS" smtClean="0"/>
              <a:t>којих</a:t>
            </a:r>
            <a:r>
              <a:rPr lang="vi-VN" smtClean="0"/>
              <a:t> </a:t>
            </a:r>
            <a:r>
              <a:rPr lang="sr-Cyrl-RS" smtClean="0"/>
              <a:t>се</a:t>
            </a:r>
            <a:r>
              <a:rPr lang="vi-VN" smtClean="0"/>
              <a:t> </a:t>
            </a:r>
            <a:r>
              <a:rPr lang="sr-Cyrl-RS" smtClean="0"/>
              <a:t>очекује</a:t>
            </a:r>
            <a:r>
              <a:rPr lang="vi-VN" smtClean="0"/>
              <a:t> </a:t>
            </a:r>
            <a:r>
              <a:rPr lang="sr-Cyrl-RS" smtClean="0"/>
              <a:t>прилив</a:t>
            </a:r>
            <a:r>
              <a:rPr lang="vi-VN" smtClean="0"/>
              <a:t> </a:t>
            </a:r>
            <a:r>
              <a:rPr lang="sr-Cyrl-RS" smtClean="0"/>
              <a:t>будућих</a:t>
            </a:r>
            <a:r>
              <a:rPr lang="vi-VN" smtClean="0"/>
              <a:t> </a:t>
            </a:r>
            <a:r>
              <a:rPr lang="sr-Cyrl-RS" smtClean="0"/>
              <a:t>економских</a:t>
            </a:r>
            <a:r>
              <a:rPr lang="vi-VN" smtClean="0"/>
              <a:t> </a:t>
            </a:r>
            <a:r>
              <a:rPr lang="sr-Cyrl-RS" smtClean="0"/>
              <a:t>користи</a:t>
            </a:r>
            <a:r>
              <a:rPr lang="vi-VN" smtClean="0"/>
              <a:t> </a:t>
            </a:r>
            <a:r>
              <a:rPr lang="sr-Cyrl-RS" smtClean="0"/>
              <a:t>у</a:t>
            </a:r>
            <a:r>
              <a:rPr lang="vi-VN" smtClean="0"/>
              <a:t> </a:t>
            </a:r>
            <a:r>
              <a:rPr lang="sr-Cyrl-RS" smtClean="0"/>
              <a:t>предузеће</a:t>
            </a:r>
            <a:r>
              <a:rPr lang="vi-VN" smtClean="0"/>
              <a:t>.</a:t>
            </a:r>
            <a:endParaRPr lang="sr-Cyrl-RS" dirty="0" smtClean="0"/>
          </a:p>
          <a:p>
            <a:r>
              <a:rPr lang="sr-Cyrl-RS" smtClean="0"/>
              <a:t>На</a:t>
            </a:r>
            <a:r>
              <a:rPr lang="en-US" smtClean="0"/>
              <a:t> </a:t>
            </a:r>
            <a:r>
              <a:rPr lang="sr-Cyrl-RS" smtClean="0"/>
              <a:t>примјер</a:t>
            </a:r>
            <a:r>
              <a:rPr lang="en-US" smtClean="0"/>
              <a:t>, </a:t>
            </a:r>
            <a:r>
              <a:rPr lang="sr-Cyrl-RS" smtClean="0"/>
              <a:t>имовина</a:t>
            </a:r>
            <a:r>
              <a:rPr lang="en-US" smtClean="0"/>
              <a:t> </a:t>
            </a:r>
            <a:r>
              <a:rPr lang="sr-Cyrl-RS" smtClean="0"/>
              <a:t>се</a:t>
            </a:r>
            <a:r>
              <a:rPr lang="en-US" smtClean="0"/>
              <a:t> </a:t>
            </a:r>
            <a:r>
              <a:rPr lang="sr-Cyrl-RS" smtClean="0"/>
              <a:t>може</a:t>
            </a:r>
            <a:r>
              <a:rPr lang="en-US" smtClean="0"/>
              <a:t>: </a:t>
            </a:r>
            <a:endParaRPr lang="en-US" dirty="0" smtClean="0"/>
          </a:p>
          <a:p>
            <a:r>
              <a:rPr lang="en-US" smtClean="0"/>
              <a:t>(</a:t>
            </a:r>
            <a:r>
              <a:rPr lang="sr-Cyrl-RS" smtClean="0"/>
              <a:t>а</a:t>
            </a:r>
            <a:r>
              <a:rPr lang="en-US" smtClean="0"/>
              <a:t>) </a:t>
            </a:r>
            <a:r>
              <a:rPr lang="sr-Cyrl-RS" smtClean="0"/>
              <a:t>користити</a:t>
            </a:r>
            <a:r>
              <a:rPr lang="en-US" smtClean="0"/>
              <a:t> </a:t>
            </a:r>
            <a:r>
              <a:rPr lang="sr-Cyrl-RS" smtClean="0"/>
              <a:t>засебно</a:t>
            </a:r>
            <a:r>
              <a:rPr lang="en-US" smtClean="0"/>
              <a:t> </a:t>
            </a:r>
            <a:r>
              <a:rPr lang="sr-Cyrl-RS" smtClean="0"/>
              <a:t>или</a:t>
            </a:r>
            <a:r>
              <a:rPr lang="en-US" smtClean="0"/>
              <a:t> </a:t>
            </a:r>
            <a:r>
              <a:rPr lang="sr-Cyrl-RS" smtClean="0"/>
              <a:t>у</a:t>
            </a:r>
            <a:r>
              <a:rPr lang="en-US" smtClean="0"/>
              <a:t> </a:t>
            </a:r>
            <a:r>
              <a:rPr lang="sr-Cyrl-RS" smtClean="0"/>
              <a:t>комбинацији</a:t>
            </a:r>
            <a:r>
              <a:rPr lang="en-US" smtClean="0"/>
              <a:t> </a:t>
            </a:r>
            <a:r>
              <a:rPr lang="sr-Cyrl-RS" smtClean="0"/>
              <a:t>с</a:t>
            </a:r>
            <a:r>
              <a:rPr lang="en-US" smtClean="0"/>
              <a:t> </a:t>
            </a:r>
            <a:r>
              <a:rPr lang="sr-Cyrl-RS" smtClean="0"/>
              <a:t>осталом</a:t>
            </a:r>
            <a:r>
              <a:rPr lang="en-US" smtClean="0"/>
              <a:t> </a:t>
            </a:r>
            <a:r>
              <a:rPr lang="sr-Cyrl-RS" smtClean="0"/>
              <a:t>имовином</a:t>
            </a:r>
            <a:r>
              <a:rPr lang="en-US" smtClean="0"/>
              <a:t> </a:t>
            </a:r>
            <a:r>
              <a:rPr lang="sr-Cyrl-RS" smtClean="0"/>
              <a:t>у</a:t>
            </a:r>
            <a:r>
              <a:rPr lang="en-US" smtClean="0"/>
              <a:t> </a:t>
            </a:r>
            <a:r>
              <a:rPr lang="sr-Cyrl-RS" smtClean="0"/>
              <a:t>производњи</a:t>
            </a:r>
            <a:r>
              <a:rPr lang="en-US" smtClean="0"/>
              <a:t> </a:t>
            </a:r>
            <a:r>
              <a:rPr lang="sr-Cyrl-RS" smtClean="0"/>
              <a:t>добара</a:t>
            </a:r>
            <a:r>
              <a:rPr lang="en-US" smtClean="0"/>
              <a:t> </a:t>
            </a:r>
            <a:r>
              <a:rPr lang="sr-Cyrl-RS" smtClean="0"/>
              <a:t>или</a:t>
            </a:r>
            <a:r>
              <a:rPr lang="en-US" smtClean="0"/>
              <a:t> </a:t>
            </a:r>
            <a:r>
              <a:rPr lang="sr-Cyrl-RS" smtClean="0"/>
              <a:t>пружању</a:t>
            </a:r>
            <a:r>
              <a:rPr lang="en-US" smtClean="0"/>
              <a:t> </a:t>
            </a:r>
            <a:r>
              <a:rPr lang="sr-Cyrl-RS" smtClean="0"/>
              <a:t>услуга</a:t>
            </a:r>
            <a:r>
              <a:rPr lang="en-US" smtClean="0"/>
              <a:t> </a:t>
            </a:r>
            <a:r>
              <a:rPr lang="sr-Cyrl-RS" smtClean="0"/>
              <a:t>које</a:t>
            </a:r>
            <a:r>
              <a:rPr lang="en-US" smtClean="0"/>
              <a:t> </a:t>
            </a:r>
            <a:r>
              <a:rPr lang="sr-Cyrl-RS" smtClean="0"/>
              <a:t>ће</a:t>
            </a:r>
            <a:r>
              <a:rPr lang="en-US" smtClean="0"/>
              <a:t> </a:t>
            </a:r>
            <a:r>
              <a:rPr lang="sr-Cyrl-RS" smtClean="0"/>
              <a:t>субјект</a:t>
            </a:r>
            <a:r>
              <a:rPr lang="en-US" smtClean="0"/>
              <a:t> </a:t>
            </a:r>
            <a:r>
              <a:rPr lang="sr-Cyrl-RS" smtClean="0"/>
              <a:t>продавати</a:t>
            </a:r>
            <a:r>
              <a:rPr lang="en-US" smtClean="0"/>
              <a:t>; </a:t>
            </a:r>
            <a:endParaRPr lang="en-US" dirty="0" smtClean="0"/>
          </a:p>
          <a:p>
            <a:r>
              <a:rPr lang="en-US" smtClean="0"/>
              <a:t>(</a:t>
            </a:r>
            <a:r>
              <a:rPr lang="sr-Cyrl-RS" smtClean="0"/>
              <a:t>б</a:t>
            </a:r>
            <a:r>
              <a:rPr lang="en-US" smtClean="0"/>
              <a:t>) </a:t>
            </a:r>
            <a:r>
              <a:rPr lang="sr-Cyrl-RS" smtClean="0"/>
              <a:t>размијенити</a:t>
            </a:r>
            <a:r>
              <a:rPr lang="en-US" smtClean="0"/>
              <a:t> </a:t>
            </a:r>
            <a:r>
              <a:rPr lang="sr-Cyrl-RS" smtClean="0"/>
              <a:t>за</a:t>
            </a:r>
            <a:r>
              <a:rPr lang="en-US" smtClean="0"/>
              <a:t> </a:t>
            </a:r>
            <a:r>
              <a:rPr lang="sr-Cyrl-RS" smtClean="0"/>
              <a:t>другу</a:t>
            </a:r>
            <a:r>
              <a:rPr lang="en-US" smtClean="0"/>
              <a:t> </a:t>
            </a:r>
            <a:r>
              <a:rPr lang="sr-Cyrl-RS" smtClean="0"/>
              <a:t>имовину</a:t>
            </a:r>
            <a:r>
              <a:rPr lang="en-US" smtClean="0"/>
              <a:t>; </a:t>
            </a:r>
            <a:endParaRPr lang="en-US" dirty="0" smtClean="0"/>
          </a:p>
          <a:p>
            <a:r>
              <a:rPr lang="en-US" smtClean="0"/>
              <a:t>(</a:t>
            </a:r>
            <a:r>
              <a:rPr lang="sr-Cyrl-RS" smtClean="0"/>
              <a:t>ц</a:t>
            </a:r>
            <a:r>
              <a:rPr lang="en-US" smtClean="0"/>
              <a:t>) </a:t>
            </a:r>
            <a:r>
              <a:rPr lang="sr-Cyrl-RS" smtClean="0"/>
              <a:t>користити</a:t>
            </a:r>
            <a:r>
              <a:rPr lang="en-US" smtClean="0"/>
              <a:t> </a:t>
            </a:r>
            <a:r>
              <a:rPr lang="sr-Cyrl-RS" smtClean="0"/>
              <a:t>за</a:t>
            </a:r>
            <a:r>
              <a:rPr lang="en-US" smtClean="0"/>
              <a:t> </a:t>
            </a:r>
            <a:r>
              <a:rPr lang="sr-Cyrl-RS" smtClean="0"/>
              <a:t>измирење</a:t>
            </a:r>
            <a:r>
              <a:rPr lang="en-US" smtClean="0"/>
              <a:t> </a:t>
            </a:r>
            <a:r>
              <a:rPr lang="sr-Cyrl-RS" smtClean="0"/>
              <a:t>обвезе</a:t>
            </a:r>
            <a:r>
              <a:rPr lang="en-US" smtClean="0"/>
              <a:t>; </a:t>
            </a:r>
            <a:r>
              <a:rPr lang="sr-Cyrl-RS" smtClean="0"/>
              <a:t>или</a:t>
            </a:r>
            <a:r>
              <a:rPr lang="en-US" smtClean="0"/>
              <a:t> </a:t>
            </a:r>
            <a:endParaRPr lang="en-US" dirty="0" smtClean="0"/>
          </a:p>
          <a:p>
            <a:r>
              <a:rPr lang="en-US" smtClean="0"/>
              <a:t>(</a:t>
            </a:r>
            <a:r>
              <a:rPr lang="sr-Cyrl-RS" smtClean="0"/>
              <a:t>д</a:t>
            </a:r>
            <a:r>
              <a:rPr lang="en-US" smtClean="0"/>
              <a:t>) </a:t>
            </a:r>
            <a:r>
              <a:rPr lang="sr-Cyrl-RS" smtClean="0"/>
              <a:t>расподијелити</a:t>
            </a:r>
            <a:r>
              <a:rPr lang="en-US" smtClean="0"/>
              <a:t> </a:t>
            </a:r>
            <a:r>
              <a:rPr lang="sr-Cyrl-RS" smtClean="0"/>
              <a:t>власницима</a:t>
            </a:r>
            <a:r>
              <a:rPr lang="en-US" smtClean="0"/>
              <a:t> </a:t>
            </a:r>
            <a:r>
              <a:rPr lang="sr-Cyrl-RS" smtClean="0"/>
              <a:t>субјекта</a:t>
            </a:r>
            <a:r>
              <a:rPr lang="en-US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10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Обавеза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r>
              <a:rPr lang="sr-Cyrl-RS" smtClean="0"/>
              <a:t>Обавеза</a:t>
            </a:r>
            <a:r>
              <a:rPr lang="vi-VN" smtClean="0"/>
              <a:t> </a:t>
            </a:r>
            <a:r>
              <a:rPr lang="sr-Cyrl-RS" smtClean="0"/>
              <a:t>је</a:t>
            </a:r>
            <a:r>
              <a:rPr lang="vi-VN" smtClean="0"/>
              <a:t> </a:t>
            </a:r>
            <a:r>
              <a:rPr lang="sr-Cyrl-RS" smtClean="0"/>
              <a:t>садашња</a:t>
            </a:r>
            <a:r>
              <a:rPr lang="vi-VN" smtClean="0"/>
              <a:t> </a:t>
            </a:r>
            <a:r>
              <a:rPr lang="sr-Cyrl-RS" smtClean="0"/>
              <a:t>обавеза</a:t>
            </a:r>
            <a:r>
              <a:rPr lang="vi-VN" smtClean="0"/>
              <a:t> </a:t>
            </a:r>
            <a:r>
              <a:rPr lang="sr-Cyrl-RS" smtClean="0"/>
              <a:t>предузећа</a:t>
            </a:r>
            <a:r>
              <a:rPr lang="vi-VN" smtClean="0"/>
              <a:t> </a:t>
            </a:r>
            <a:r>
              <a:rPr lang="sr-Cyrl-RS" smtClean="0"/>
              <a:t>која</a:t>
            </a:r>
            <a:r>
              <a:rPr lang="vi-VN" smtClean="0"/>
              <a:t> </a:t>
            </a:r>
            <a:r>
              <a:rPr lang="sr-Cyrl-RS" smtClean="0"/>
              <a:t>произилази</a:t>
            </a:r>
            <a:r>
              <a:rPr lang="vi-VN" smtClean="0"/>
              <a:t> </a:t>
            </a:r>
            <a:r>
              <a:rPr lang="sr-Cyrl-RS" smtClean="0"/>
              <a:t>из</a:t>
            </a:r>
            <a:r>
              <a:rPr lang="vi-VN" smtClean="0"/>
              <a:t> </a:t>
            </a:r>
            <a:r>
              <a:rPr lang="sr-Cyrl-RS" smtClean="0"/>
              <a:t>прошлих</a:t>
            </a:r>
            <a:r>
              <a:rPr lang="vi-VN" smtClean="0"/>
              <a:t> </a:t>
            </a:r>
            <a:r>
              <a:rPr lang="sr-Cyrl-RS" smtClean="0"/>
              <a:t>догађаја</a:t>
            </a:r>
            <a:r>
              <a:rPr lang="vi-VN" smtClean="0"/>
              <a:t> </a:t>
            </a:r>
            <a:r>
              <a:rPr lang="sr-Cyrl-RS" smtClean="0"/>
              <a:t>и</a:t>
            </a:r>
            <a:r>
              <a:rPr lang="vi-VN" smtClean="0"/>
              <a:t> </a:t>
            </a:r>
            <a:r>
              <a:rPr lang="sr-Cyrl-RS" smtClean="0"/>
              <a:t>чије</a:t>
            </a:r>
            <a:r>
              <a:rPr lang="vi-VN" smtClean="0"/>
              <a:t> </a:t>
            </a:r>
            <a:r>
              <a:rPr lang="sr-Cyrl-RS" smtClean="0"/>
              <a:t>измирење</a:t>
            </a:r>
            <a:r>
              <a:rPr lang="vi-VN" smtClean="0"/>
              <a:t> </a:t>
            </a:r>
            <a:r>
              <a:rPr lang="sr-Cyrl-RS" smtClean="0"/>
              <a:t>ће</a:t>
            </a:r>
            <a:r>
              <a:rPr lang="vi-VN" smtClean="0"/>
              <a:t> </a:t>
            </a:r>
            <a:r>
              <a:rPr lang="sr-Cyrl-RS" smtClean="0"/>
              <a:t>довести</a:t>
            </a:r>
            <a:r>
              <a:rPr lang="vi-VN" smtClean="0"/>
              <a:t> </a:t>
            </a:r>
            <a:r>
              <a:rPr lang="sr-Cyrl-RS" smtClean="0"/>
              <a:t>до</a:t>
            </a:r>
            <a:r>
              <a:rPr lang="vi-VN" smtClean="0"/>
              <a:t> </a:t>
            </a:r>
            <a:r>
              <a:rPr lang="sr-Cyrl-RS" smtClean="0"/>
              <a:t>одлива</a:t>
            </a:r>
            <a:r>
              <a:rPr lang="vi-VN" smtClean="0"/>
              <a:t> </a:t>
            </a:r>
            <a:r>
              <a:rPr lang="sr-Cyrl-RS" smtClean="0"/>
              <a:t>економске</a:t>
            </a:r>
            <a:r>
              <a:rPr lang="vi-VN" smtClean="0"/>
              <a:t> </a:t>
            </a:r>
            <a:r>
              <a:rPr lang="sr-Cyrl-RS" smtClean="0"/>
              <a:t>користи</a:t>
            </a:r>
            <a:r>
              <a:rPr lang="vi-VN" smtClean="0"/>
              <a:t> </a:t>
            </a:r>
            <a:r>
              <a:rPr lang="sr-Cyrl-RS" smtClean="0"/>
              <a:t>или</a:t>
            </a:r>
            <a:r>
              <a:rPr lang="vi-VN" smtClean="0"/>
              <a:t> </a:t>
            </a:r>
            <a:r>
              <a:rPr lang="sr-Cyrl-RS" smtClean="0"/>
              <a:t>пружање</a:t>
            </a:r>
            <a:r>
              <a:rPr lang="vi-VN" smtClean="0"/>
              <a:t> </a:t>
            </a:r>
            <a:r>
              <a:rPr lang="sr-Cyrl-RS" smtClean="0"/>
              <a:t>услуга</a:t>
            </a:r>
            <a:r>
              <a:rPr lang="vi-VN" smtClean="0"/>
              <a:t>. </a:t>
            </a:r>
            <a:endParaRPr lang="sr-Cyrl-RS" dirty="0" smtClean="0"/>
          </a:p>
          <a:p>
            <a:r>
              <a:rPr lang="sr-Cyrl-RS" smtClean="0"/>
              <a:t>Према</a:t>
            </a:r>
            <a:r>
              <a:rPr lang="en-US" smtClean="0"/>
              <a:t> </a:t>
            </a:r>
            <a:r>
              <a:rPr lang="sr-Cyrl-RS" smtClean="0"/>
              <a:t>основи</a:t>
            </a:r>
            <a:r>
              <a:rPr lang="en-US" smtClean="0"/>
              <a:t> </a:t>
            </a:r>
            <a:r>
              <a:rPr lang="sr-Cyrl-RS" smtClean="0"/>
              <a:t>настанка</a:t>
            </a:r>
            <a:r>
              <a:rPr lang="en-US" smtClean="0"/>
              <a:t> </a:t>
            </a:r>
            <a:r>
              <a:rPr lang="sr-Cyrl-RS" smtClean="0"/>
              <a:t>разликују</a:t>
            </a:r>
            <a:r>
              <a:rPr lang="en-US" smtClean="0"/>
              <a:t> </a:t>
            </a:r>
            <a:r>
              <a:rPr lang="sr-Cyrl-RS" smtClean="0"/>
              <a:t>се</a:t>
            </a:r>
            <a:r>
              <a:rPr lang="en-US" smtClean="0"/>
              <a:t> </a:t>
            </a:r>
            <a:r>
              <a:rPr lang="sr-Cyrl-RS" smtClean="0"/>
              <a:t>законске</a:t>
            </a:r>
            <a:r>
              <a:rPr lang="en-US" smtClean="0"/>
              <a:t> </a:t>
            </a:r>
            <a:r>
              <a:rPr lang="sr-Cyrl-RS" smtClean="0"/>
              <a:t>и</a:t>
            </a:r>
            <a:r>
              <a:rPr lang="en-US" smtClean="0"/>
              <a:t> </a:t>
            </a:r>
            <a:r>
              <a:rPr lang="sr-Cyrl-RS" smtClean="0"/>
              <a:t>изведене</a:t>
            </a:r>
            <a:r>
              <a:rPr lang="en-US" smtClean="0"/>
              <a:t> </a:t>
            </a:r>
            <a:r>
              <a:rPr lang="sr-Cyrl-RS" smtClean="0"/>
              <a:t>обавезе</a:t>
            </a:r>
            <a:r>
              <a:rPr lang="en-US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03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Капитал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smtClean="0"/>
              <a:t>Капитал</a:t>
            </a:r>
            <a:r>
              <a:rPr lang="en-US" smtClean="0"/>
              <a:t> </a:t>
            </a:r>
            <a:r>
              <a:rPr lang="sr-Cyrl-RS" smtClean="0"/>
              <a:t>или</a:t>
            </a:r>
            <a:r>
              <a:rPr lang="en-US" smtClean="0"/>
              <a:t> </a:t>
            </a:r>
            <a:r>
              <a:rPr lang="sr-Cyrl-RS" smtClean="0"/>
              <a:t>нето</a:t>
            </a:r>
            <a:r>
              <a:rPr lang="en-US" smtClean="0"/>
              <a:t> </a:t>
            </a:r>
            <a:r>
              <a:rPr lang="sr-Cyrl-RS" smtClean="0"/>
              <a:t>имовина</a:t>
            </a:r>
            <a:r>
              <a:rPr lang="en-US" smtClean="0"/>
              <a:t> </a:t>
            </a:r>
            <a:r>
              <a:rPr lang="sr-Cyrl-RS" smtClean="0"/>
              <a:t>је</a:t>
            </a:r>
            <a:r>
              <a:rPr lang="en-US" smtClean="0"/>
              <a:t> </a:t>
            </a:r>
            <a:r>
              <a:rPr lang="sr-Cyrl-RS" smtClean="0"/>
              <a:t>резидуална</a:t>
            </a:r>
            <a:r>
              <a:rPr lang="en-US" smtClean="0"/>
              <a:t> </a:t>
            </a:r>
            <a:r>
              <a:rPr lang="sr-Cyrl-RS" smtClean="0"/>
              <a:t>вриједност</a:t>
            </a:r>
            <a:r>
              <a:rPr lang="en-US" smtClean="0"/>
              <a:t> </a:t>
            </a:r>
            <a:r>
              <a:rPr lang="sr-Cyrl-RS" smtClean="0"/>
              <a:t>која</a:t>
            </a:r>
            <a:r>
              <a:rPr lang="en-US" smtClean="0"/>
              <a:t> </a:t>
            </a:r>
            <a:r>
              <a:rPr lang="sr-Cyrl-RS" smtClean="0"/>
              <a:t>настаје</a:t>
            </a:r>
            <a:r>
              <a:rPr lang="en-US" smtClean="0"/>
              <a:t> </a:t>
            </a:r>
            <a:r>
              <a:rPr lang="sr-Cyrl-RS" smtClean="0"/>
              <a:t>када</a:t>
            </a:r>
            <a:r>
              <a:rPr lang="en-US" smtClean="0"/>
              <a:t> </a:t>
            </a:r>
            <a:r>
              <a:rPr lang="sr-Cyrl-RS" smtClean="0"/>
              <a:t>од</a:t>
            </a:r>
            <a:r>
              <a:rPr lang="en-US" smtClean="0"/>
              <a:t> </a:t>
            </a:r>
            <a:r>
              <a:rPr lang="sr-Cyrl-RS" smtClean="0"/>
              <a:t>имовине</a:t>
            </a:r>
            <a:r>
              <a:rPr lang="en-US" smtClean="0"/>
              <a:t> </a:t>
            </a:r>
            <a:r>
              <a:rPr lang="sr-Cyrl-RS" smtClean="0"/>
              <a:t>одузмемо</a:t>
            </a:r>
            <a:r>
              <a:rPr lang="en-US" smtClean="0"/>
              <a:t> </a:t>
            </a:r>
            <a:r>
              <a:rPr lang="sr-Cyrl-RS" smtClean="0"/>
              <a:t>обавезе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29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Приходи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smtClean="0"/>
              <a:t>Приходи</a:t>
            </a:r>
            <a:r>
              <a:rPr lang="en-US" smtClean="0"/>
              <a:t> </a:t>
            </a:r>
            <a:r>
              <a:rPr lang="sr-Cyrl-RS" smtClean="0"/>
              <a:t>су</a:t>
            </a:r>
            <a:r>
              <a:rPr lang="en-US" smtClean="0"/>
              <a:t> </a:t>
            </a:r>
            <a:r>
              <a:rPr lang="sr-Cyrl-RS" smtClean="0"/>
              <a:t>повећања</a:t>
            </a:r>
            <a:r>
              <a:rPr lang="en-US" smtClean="0"/>
              <a:t> </a:t>
            </a:r>
            <a:r>
              <a:rPr lang="sr-Cyrl-RS" smtClean="0"/>
              <a:t>економских</a:t>
            </a:r>
            <a:r>
              <a:rPr lang="en-US" smtClean="0"/>
              <a:t> </a:t>
            </a:r>
            <a:r>
              <a:rPr lang="sr-Cyrl-RS" smtClean="0"/>
              <a:t>користи</a:t>
            </a:r>
            <a:r>
              <a:rPr lang="en-US" smtClean="0"/>
              <a:t> </a:t>
            </a:r>
            <a:r>
              <a:rPr lang="sr-Cyrl-RS" smtClean="0"/>
              <a:t>током</a:t>
            </a:r>
            <a:r>
              <a:rPr lang="en-US" smtClean="0"/>
              <a:t> </a:t>
            </a:r>
            <a:r>
              <a:rPr lang="sr-Cyrl-RS" smtClean="0"/>
              <a:t>обрачунског</a:t>
            </a:r>
            <a:r>
              <a:rPr lang="en-US" smtClean="0"/>
              <a:t> </a:t>
            </a:r>
            <a:r>
              <a:rPr lang="sr-Cyrl-RS" smtClean="0"/>
              <a:t>периода</a:t>
            </a:r>
            <a:r>
              <a:rPr lang="en-US" smtClean="0"/>
              <a:t> </a:t>
            </a:r>
            <a:r>
              <a:rPr lang="sr-Cyrl-RS" smtClean="0"/>
              <a:t>у</a:t>
            </a:r>
            <a:r>
              <a:rPr lang="en-US" smtClean="0"/>
              <a:t> </a:t>
            </a:r>
            <a:r>
              <a:rPr lang="sr-Cyrl-RS" smtClean="0"/>
              <a:t>облику</a:t>
            </a:r>
            <a:r>
              <a:rPr lang="en-US" smtClean="0"/>
              <a:t> </a:t>
            </a:r>
            <a:r>
              <a:rPr lang="sr-Cyrl-RS" smtClean="0"/>
              <a:t>прилива</a:t>
            </a:r>
            <a:r>
              <a:rPr lang="en-US" smtClean="0"/>
              <a:t> </a:t>
            </a:r>
            <a:r>
              <a:rPr lang="sr-Cyrl-RS" smtClean="0"/>
              <a:t>или</a:t>
            </a:r>
            <a:r>
              <a:rPr lang="en-US" smtClean="0"/>
              <a:t> </a:t>
            </a:r>
            <a:r>
              <a:rPr lang="sr-Cyrl-RS" smtClean="0"/>
              <a:t>повећања</a:t>
            </a:r>
            <a:r>
              <a:rPr lang="en-US" smtClean="0"/>
              <a:t> </a:t>
            </a:r>
            <a:r>
              <a:rPr lang="sr-Cyrl-RS" smtClean="0"/>
              <a:t>имовине</a:t>
            </a:r>
            <a:r>
              <a:rPr lang="en-US" smtClean="0"/>
              <a:t> </a:t>
            </a:r>
            <a:r>
              <a:rPr lang="sr-Cyrl-RS" smtClean="0"/>
              <a:t>или</a:t>
            </a:r>
            <a:r>
              <a:rPr lang="en-US" smtClean="0"/>
              <a:t> </a:t>
            </a:r>
            <a:r>
              <a:rPr lang="sr-Cyrl-RS" smtClean="0"/>
              <a:t>смањења</a:t>
            </a:r>
            <a:r>
              <a:rPr lang="en-US" smtClean="0"/>
              <a:t> </a:t>
            </a:r>
            <a:r>
              <a:rPr lang="sr-Cyrl-RS" smtClean="0"/>
              <a:t>обавеза</a:t>
            </a:r>
            <a:r>
              <a:rPr lang="en-US" smtClean="0"/>
              <a:t> </a:t>
            </a:r>
            <a:r>
              <a:rPr lang="sr-Cyrl-RS" smtClean="0"/>
              <a:t>који</a:t>
            </a:r>
            <a:r>
              <a:rPr lang="en-US" smtClean="0"/>
              <a:t> </a:t>
            </a:r>
            <a:r>
              <a:rPr lang="sr-Cyrl-RS" smtClean="0"/>
              <a:t>резултирају</a:t>
            </a:r>
            <a:r>
              <a:rPr lang="en-US" smtClean="0"/>
              <a:t> </a:t>
            </a:r>
            <a:r>
              <a:rPr lang="sr-Cyrl-RS" smtClean="0"/>
              <a:t>повећањем</a:t>
            </a:r>
            <a:r>
              <a:rPr lang="en-US" smtClean="0"/>
              <a:t> </a:t>
            </a:r>
            <a:r>
              <a:rPr lang="sr-Cyrl-RS" smtClean="0"/>
              <a:t>капитала</a:t>
            </a:r>
            <a:r>
              <a:rPr lang="en-US" smtClean="0"/>
              <a:t>, </a:t>
            </a:r>
            <a:r>
              <a:rPr lang="sr-Cyrl-RS" smtClean="0"/>
              <a:t>осим</a:t>
            </a:r>
            <a:r>
              <a:rPr lang="en-US" smtClean="0"/>
              <a:t> </a:t>
            </a:r>
            <a:r>
              <a:rPr lang="sr-Cyrl-RS" smtClean="0"/>
              <a:t>оних</a:t>
            </a:r>
            <a:r>
              <a:rPr lang="en-US" smtClean="0"/>
              <a:t> </a:t>
            </a:r>
            <a:r>
              <a:rPr lang="sr-Cyrl-RS" smtClean="0"/>
              <a:t>које</a:t>
            </a:r>
            <a:r>
              <a:rPr lang="en-US" smtClean="0"/>
              <a:t> </a:t>
            </a:r>
            <a:r>
              <a:rPr lang="sr-Cyrl-RS" smtClean="0"/>
              <a:t>су</a:t>
            </a:r>
            <a:r>
              <a:rPr lang="en-US" smtClean="0"/>
              <a:t> </a:t>
            </a:r>
            <a:r>
              <a:rPr lang="sr-Cyrl-RS" smtClean="0"/>
              <a:t>повезане</a:t>
            </a:r>
            <a:r>
              <a:rPr lang="en-US" smtClean="0"/>
              <a:t> </a:t>
            </a:r>
            <a:r>
              <a:rPr lang="sr-Cyrl-RS" smtClean="0"/>
              <a:t>с</a:t>
            </a:r>
            <a:r>
              <a:rPr lang="en-US" smtClean="0"/>
              <a:t> </a:t>
            </a:r>
            <a:r>
              <a:rPr lang="sr-Cyrl-RS" smtClean="0"/>
              <a:t>уплатама</a:t>
            </a:r>
            <a:r>
              <a:rPr lang="en-US" smtClean="0"/>
              <a:t> </a:t>
            </a:r>
            <a:r>
              <a:rPr lang="sr-Cyrl-RS" smtClean="0"/>
              <a:t>учесника</a:t>
            </a:r>
            <a:r>
              <a:rPr lang="en-US" smtClean="0"/>
              <a:t> </a:t>
            </a:r>
            <a:r>
              <a:rPr lang="sr-Cyrl-RS" smtClean="0"/>
              <a:t>у</a:t>
            </a:r>
            <a:r>
              <a:rPr lang="en-US" smtClean="0"/>
              <a:t> </a:t>
            </a:r>
            <a:r>
              <a:rPr lang="sr-Cyrl-RS" smtClean="0"/>
              <a:t>капиталу</a:t>
            </a:r>
            <a:endParaRPr lang="sr-Cyrl-RS" dirty="0" smtClean="0"/>
          </a:p>
          <a:p>
            <a:r>
              <a:rPr lang="sr-Cyrl-RS" smtClean="0"/>
              <a:t>Дефиниција</a:t>
            </a:r>
            <a:r>
              <a:rPr lang="en-US" smtClean="0"/>
              <a:t> </a:t>
            </a:r>
            <a:r>
              <a:rPr lang="sr-Cyrl-RS" smtClean="0"/>
              <a:t>прихода</a:t>
            </a:r>
            <a:r>
              <a:rPr lang="en-US" smtClean="0"/>
              <a:t> </a:t>
            </a:r>
            <a:r>
              <a:rPr lang="sr-Cyrl-RS" smtClean="0"/>
              <a:t>обухвата</a:t>
            </a:r>
            <a:r>
              <a:rPr lang="en-US" smtClean="0"/>
              <a:t> </a:t>
            </a:r>
            <a:r>
              <a:rPr lang="sr-Cyrl-RS" smtClean="0"/>
              <a:t>и</a:t>
            </a:r>
            <a:r>
              <a:rPr lang="en-US" smtClean="0"/>
              <a:t> </a:t>
            </a:r>
            <a:r>
              <a:rPr lang="sr-Cyrl-RS" smtClean="0"/>
              <a:t>приходе</a:t>
            </a:r>
            <a:r>
              <a:rPr lang="en-US" smtClean="0"/>
              <a:t> </a:t>
            </a:r>
            <a:r>
              <a:rPr lang="sr-Cyrl-RS" smtClean="0"/>
              <a:t>и</a:t>
            </a:r>
            <a:r>
              <a:rPr lang="en-US" smtClean="0"/>
              <a:t> </a:t>
            </a:r>
            <a:r>
              <a:rPr lang="sr-Cyrl-RS" smtClean="0"/>
              <a:t>добитке</a:t>
            </a:r>
            <a:r>
              <a:rPr lang="en-US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54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2519348"/>
              </p:ext>
            </p:extLst>
          </p:nvPr>
        </p:nvGraphicFramePr>
        <p:xfrm>
          <a:off x="533400" y="3581400"/>
          <a:ext cx="8001000" cy="31490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00500"/>
                <a:gridCol w="4000500"/>
              </a:tblGrid>
              <a:tr h="6252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4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Трговина</a:t>
                      </a:r>
                      <a:r>
                        <a:rPr lang="sr-Cyrl-RS" sz="2400" baseline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400" kern="12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Трговина</a:t>
                      </a:r>
                      <a:r>
                        <a:rPr lang="sr-Latn-RS" sz="2400" kern="12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r-Latn-RS" sz="2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2400" kern="1200" dirty="0">
                        <a:solidFill>
                          <a:schemeClr val="tx1"/>
                        </a:solidFill>
                        <a:effectLst/>
                        <a:highlight>
                          <a:srgbClr val="C0C0C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252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4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Приходи</a:t>
                      </a:r>
                      <a:r>
                        <a:rPr lang="sr-Latn-RS" sz="24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 </a:t>
                      </a:r>
                      <a:r>
                        <a:rPr lang="sr-Cyrl-RS" sz="24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од</a:t>
                      </a:r>
                      <a:r>
                        <a:rPr lang="sr-Latn-RS" sz="24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 </a:t>
                      </a:r>
                      <a:r>
                        <a:rPr lang="sr-Cyrl-RS" sz="24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продаје</a:t>
                      </a:r>
                      <a:r>
                        <a:rPr lang="sr-Latn-RS" sz="24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 </a:t>
                      </a:r>
                      <a:r>
                        <a:rPr lang="sr-Latn-RS" sz="24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100.000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400" kern="12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Добитак</a:t>
                      </a:r>
                      <a:r>
                        <a:rPr lang="sr-Latn-RS" sz="2400" kern="12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r-Cyrl-RS" sz="2400" kern="12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од</a:t>
                      </a:r>
                      <a:r>
                        <a:rPr lang="sr-Latn-RS" sz="2400" kern="12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r-Cyrl-RS" sz="2400" kern="12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продаје</a:t>
                      </a:r>
                      <a:r>
                        <a:rPr lang="sr-Latn-RS" sz="2400" kern="12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r-Cyrl-RS" sz="2400" kern="12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робе</a:t>
                      </a:r>
                      <a:r>
                        <a:rPr lang="sr-Latn-RS" sz="2400" kern="12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r-Latn-RS" sz="2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  <a:latin typeface="+mn-lt"/>
                          <a:ea typeface="+mn-ea"/>
                          <a:cs typeface="+mn-cs"/>
                        </a:rPr>
                        <a:t>20.000</a:t>
                      </a:r>
                      <a:endParaRPr lang="en-US" sz="2400" kern="1200" dirty="0">
                        <a:solidFill>
                          <a:schemeClr val="tx1"/>
                        </a:solidFill>
                        <a:effectLst/>
                        <a:highlight>
                          <a:srgbClr val="C0C0C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252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4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Набавна вриједност</a:t>
                      </a:r>
                      <a:r>
                        <a:rPr lang="sr-Latn-RS" sz="24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 </a:t>
                      </a:r>
                      <a:r>
                        <a:rPr lang="sr-Cyrl-RS" sz="24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продате робе</a:t>
                      </a:r>
                      <a:r>
                        <a:rPr lang="sr-Latn-RS" sz="24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 </a:t>
                      </a:r>
                      <a:r>
                        <a:rPr lang="sr-Latn-RS" sz="24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80.000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240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252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4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Добитак</a:t>
                      </a:r>
                      <a:r>
                        <a:rPr lang="sr-Latn-RS" sz="24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 </a:t>
                      </a:r>
                      <a:r>
                        <a:rPr lang="sr-Cyrl-RS" sz="24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од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 </a:t>
                      </a:r>
                      <a:r>
                        <a:rPr lang="sr-Cyrl-RS" sz="24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продаје</a:t>
                      </a:r>
                      <a:r>
                        <a:rPr lang="sr-Latn-RS" sz="2400" b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 </a:t>
                      </a:r>
                      <a:r>
                        <a:rPr lang="sr-Latn-RS" sz="24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20.000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2400" dirty="0">
                          <a:solidFill>
                            <a:schemeClr val="tx1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23568" y="227112"/>
            <a:ext cx="7782232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Дискусија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Двије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трговине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презентовале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сљедеће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информације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можемо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закључити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ове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двије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трговине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једнако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успјешне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продаји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Претпоставимо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даље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тражили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менаџмента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друге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трговине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вам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презентује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податке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оствреном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приходу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продаје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набавној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вриједнсоти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продате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Приходи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износили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500.000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ј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расходи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480.000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ј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промијенило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ваше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мишљење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успјешности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ових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трговина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sr-Latn-R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603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441</TotalTime>
  <Words>2360</Words>
  <Application>Microsoft Office PowerPoint</Application>
  <PresentationFormat>On-screen Show (4:3)</PresentationFormat>
  <Paragraphs>294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Aspect</vt:lpstr>
      <vt:lpstr>ЕЛЕМЕНТИ ФИНАНСИЈСКИХ ИЗВЈЕШТАЈА И МЈЕРЕЊЕ ДОБИТИ</vt:lpstr>
      <vt:lpstr>Akrualna/gotovinska osnova</vt:lpstr>
      <vt:lpstr>PowerPoint Presentation</vt:lpstr>
      <vt:lpstr>Елементи ФИ</vt:lpstr>
      <vt:lpstr>Средства/имовина</vt:lpstr>
      <vt:lpstr>Обавеза</vt:lpstr>
      <vt:lpstr>Капитал</vt:lpstr>
      <vt:lpstr>Приходи</vt:lpstr>
      <vt:lpstr>PowerPoint Presentation</vt:lpstr>
      <vt:lpstr>Расходи</vt:lpstr>
      <vt:lpstr>Признавање елемената финансијских извјештаја</vt:lpstr>
      <vt:lpstr>PowerPoint Presentation</vt:lpstr>
      <vt:lpstr>Признавање имовине </vt:lpstr>
      <vt:lpstr>Признавање обавеза </vt:lpstr>
      <vt:lpstr>Признавање прихода и расхода </vt:lpstr>
      <vt:lpstr>Мјерење добити </vt:lpstr>
      <vt:lpstr>PowerPoint Presentation</vt:lpstr>
      <vt:lpstr>PowerPoint Presentation</vt:lpstr>
      <vt:lpstr>Основе вредновања</vt:lpstr>
      <vt:lpstr>Концепти очувања капитала</vt:lpstr>
      <vt:lpstr>PowerPoint Presentation</vt:lpstr>
      <vt:lpstr>PowerPoint Presentation</vt:lpstr>
      <vt:lpstr>PowerPoint Presentation</vt:lpstr>
      <vt:lpstr>Концепт номиналног одржања капитала</vt:lpstr>
      <vt:lpstr>Концепт реалног одржања капитала</vt:lpstr>
      <vt:lpstr>Оперативни (физички) капитал </vt:lpstr>
      <vt:lpstr>Упоредни приказ</vt:lpstr>
      <vt:lpstr>Историјски трошак vs фер вrијeдност</vt:lpstr>
      <vt:lpstr>Недостаци историјског трошка</vt:lpstr>
      <vt:lpstr>Фер вриједност</vt:lpstr>
      <vt:lpstr>PowerPoint Presentation</vt:lpstr>
      <vt:lpstr>Хијерархије одређивања фер вриједности </vt:lpstr>
      <vt:lpstr>МСФИ 13 – Мјерење фер вриједности</vt:lpstr>
      <vt:lpstr>МСФИ 13 – Мјерење фер вриједности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ELEMENTI FINANSIJKSIH IZVJEŠTAJA I MJERENJE DOBITI</dc:title>
  <dc:creator>User</dc:creator>
  <cp:lastModifiedBy>User</cp:lastModifiedBy>
  <cp:revision>33</cp:revision>
  <dcterms:created xsi:type="dcterms:W3CDTF">2018-10-10T20:02:29Z</dcterms:created>
  <dcterms:modified xsi:type="dcterms:W3CDTF">2021-10-20T12:22:51Z</dcterms:modified>
</cp:coreProperties>
</file>