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59" r:id="rId9"/>
    <p:sldId id="265" r:id="rId10"/>
    <p:sldId id="266" r:id="rId11"/>
    <p:sldId id="270" r:id="rId12"/>
    <p:sldId id="267" r:id="rId13"/>
    <p:sldId id="292" r:id="rId14"/>
    <p:sldId id="293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304" r:id="rId36"/>
    <p:sldId id="297" r:id="rId37"/>
    <p:sldId id="318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5" autoAdjust="0"/>
    <p:restoredTop sz="94660"/>
  </p:normalViewPr>
  <p:slideViewPr>
    <p:cSldViewPr>
      <p:cViewPr varScale="1">
        <p:scale>
          <a:sx n="89" d="100"/>
          <a:sy n="89" d="100"/>
        </p:scale>
        <p:origin x="1745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4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92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90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58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8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73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01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  <a:noFill/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2039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925A2F0-BF10-49C0-870F-84C3E2AF0B38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7204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204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4EFFCE8B-4009-4B0C-96EF-5DD5367820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175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6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43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9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5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0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7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709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/>
              <a:t>Монетарни одбор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/>
              <a:t>Currency board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867400"/>
          </a:xfrm>
        </p:spPr>
        <p:txBody>
          <a:bodyPr>
            <a:noAutofit/>
          </a:bodyPr>
          <a:lstStyle/>
          <a:p>
            <a:pPr algn="just"/>
            <a:r>
              <a:rPr lang="ru-RU" sz="2100" i="1" dirty="0"/>
              <a:t>Резерве. </a:t>
            </a:r>
            <a:r>
              <a:rPr lang="ru-RU" sz="2100" dirty="0"/>
              <a:t>У систему монетарног одбора резерве се држе у страној резервној валути. Оне морају да буду довољне да обезбиједе конвертибилност домаћег новца у резервну валуту, односно монетарни одбор мора бити у стању да сваког момента изврши замјену домаћег за резервни новац. Зато су потребне 100% резерве у односу на износ домаћег новца у </a:t>
            </a:r>
            <a:r>
              <a:rPr lang="sr-Cyrl-CS" sz="2100" dirty="0"/>
              <a:t>оптицају.</a:t>
            </a:r>
          </a:p>
          <a:p>
            <a:pPr algn="just">
              <a:buNone/>
            </a:pPr>
            <a:endParaRPr lang="sr-Cyrl-CS" sz="2100" dirty="0"/>
          </a:p>
          <a:p>
            <a:pPr algn="just"/>
            <a:r>
              <a:rPr lang="ru-RU" sz="2100" dirty="0"/>
              <a:t>Међутим, монетарни одбор не држи резерве у страној резервној валути у облику новчаница похрањених у свом трезору него их улаже у каматоносне хартије од вриједности које гласе на резервну валуту. </a:t>
            </a:r>
            <a:endParaRPr lang="en-US" sz="2100" dirty="0"/>
          </a:p>
          <a:p>
            <a:pPr algn="just"/>
            <a:endParaRPr lang="en-US" sz="2100" dirty="0"/>
          </a:p>
          <a:p>
            <a:pPr algn="just"/>
            <a:r>
              <a:rPr lang="ru-RU" sz="2100" dirty="0"/>
              <a:t>На тај начин монетарни одбор остварује приход по основу камата на хартије од вриједности. Како је то улагање повезано и са ризицима, резерве често износе 110% (</a:t>
            </a:r>
            <a:r>
              <a:rPr lang="sr-Cyrl-CS" sz="2100" dirty="0"/>
              <a:t>што значи да је </a:t>
            </a:r>
            <a:r>
              <a:rPr lang="ru-RU" sz="2100" dirty="0"/>
              <a:t>обезбјеђена потпуна покривеност домаћег новца у оптицају и </a:t>
            </a:r>
            <a:r>
              <a:rPr lang="sr-Cyrl-CS" sz="2100" dirty="0"/>
              <a:t>још 10% сигурносне марже)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868362"/>
          </a:xfrm>
        </p:spPr>
        <p:txBody>
          <a:bodyPr/>
          <a:lstStyle/>
          <a:p>
            <a:r>
              <a:rPr lang="sr-Cyrl-CS" dirty="0"/>
              <a:t>Предности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/>
          </a:bodyPr>
          <a:lstStyle/>
          <a:p>
            <a:r>
              <a:rPr lang="sr-Cyrl-CS" sz="2400" dirty="0"/>
              <a:t>Као предности монетарног одбора </a:t>
            </a:r>
            <a:r>
              <a:rPr lang="ru-RU" sz="2400" dirty="0"/>
              <a:t>у литератури се наводи да он снажно:</a:t>
            </a:r>
          </a:p>
          <a:p>
            <a:pPr lvl="1"/>
            <a:r>
              <a:rPr lang="ru-RU" sz="2400" b="1" dirty="0">
                <a:solidFill>
                  <a:srgbClr val="00B050"/>
                </a:solidFill>
              </a:rPr>
              <a:t>промовише фискалну дисциплину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</a:p>
          <a:p>
            <a:pPr lvl="1"/>
            <a:r>
              <a:rPr lang="ru-RU" sz="2400" b="1" dirty="0">
                <a:solidFill>
                  <a:srgbClr val="00B050"/>
                </a:solidFill>
              </a:rPr>
              <a:t>подстиче здраво банкарство </a:t>
            </a:r>
            <a:r>
              <a:rPr lang="ru-RU" sz="2400" dirty="0"/>
              <a:t>и присуство страних банака, те </a:t>
            </a:r>
          </a:p>
          <a:p>
            <a:pPr lvl="1"/>
            <a:r>
              <a:rPr lang="ru-RU" sz="2400" b="1" dirty="0">
                <a:solidFill>
                  <a:srgbClr val="00B050"/>
                </a:solidFill>
              </a:rPr>
              <a:t>ствара повољну климу за стране инвестиције</a:t>
            </a:r>
            <a:r>
              <a:rPr lang="ru-RU" sz="2400" b="1" dirty="0"/>
              <a:t> </a:t>
            </a:r>
            <a:r>
              <a:rPr lang="sr-Cyrl-CS" sz="2400" dirty="0"/>
              <a:t>у домаћу привреду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sr-Cyrl-CS" b="1"/>
              <a:t>Недостаци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410200"/>
          </a:xfrm>
        </p:spPr>
        <p:txBody>
          <a:bodyPr>
            <a:noAutofit/>
          </a:bodyPr>
          <a:lstStyle/>
          <a:p>
            <a:r>
              <a:rPr lang="sr-Cyrl-CS" sz="2200" dirty="0"/>
              <a:t>Моне</a:t>
            </a:r>
            <a:r>
              <a:rPr lang="ru-RU" sz="2200" dirty="0"/>
              <a:t>тарни одбор се одриче дискреционе моћи и права, односно самосталног вођења монетарне политике:</a:t>
            </a:r>
          </a:p>
          <a:p>
            <a:pPr lvl="1"/>
            <a:r>
              <a:rPr lang="ru-RU" sz="2200" b="1" dirty="0">
                <a:solidFill>
                  <a:srgbClr val="FF0000"/>
                </a:solidFill>
              </a:rPr>
              <a:t>онемогућено вођење активне монетарне политике када је то неопходно</a:t>
            </a:r>
            <a:endParaRPr lang="en-US" sz="2200" b="1" dirty="0">
              <a:solidFill>
                <a:srgbClr val="FF0000"/>
              </a:solidFill>
            </a:endParaRPr>
          </a:p>
          <a:p>
            <a:pPr lvl="1"/>
            <a:r>
              <a:rPr lang="ru-RU" sz="2200" b="1" dirty="0">
                <a:solidFill>
                  <a:srgbClr val="FF0000"/>
                </a:solidFill>
              </a:rPr>
              <a:t>губи се могућност макроекономског усклађивања преко суптилнијих инструмената </a:t>
            </a:r>
            <a:r>
              <a:rPr lang="ru-RU" sz="2200" dirty="0"/>
              <a:t>(на примјер каматних стопа, операција на отвореном тржишту, стопа обавезних резерви и слично). Ово усклађивање мора се остварити на други</a:t>
            </a:r>
            <a:r>
              <a:rPr lang="en-US" sz="2200" dirty="0"/>
              <a:t>, </a:t>
            </a:r>
            <a:r>
              <a:rPr lang="sr-Cyrl-CS" sz="2200" dirty="0"/>
              <a:t>спорији и тежи начин</a:t>
            </a:r>
            <a:r>
              <a:rPr lang="ru-RU" sz="2200" dirty="0"/>
              <a:t> (преко прилагођавања цијена, плата, запослености...)</a:t>
            </a:r>
            <a:endParaRPr lang="en-US" sz="2200" dirty="0"/>
          </a:p>
          <a:p>
            <a:pPr lvl="1"/>
            <a:r>
              <a:rPr lang="ru-RU" sz="2200" dirty="0"/>
              <a:t>прецијењен девизни курс ће за посљедицу имати </a:t>
            </a:r>
            <a:r>
              <a:rPr lang="ru-RU" sz="2200" b="1" dirty="0">
                <a:solidFill>
                  <a:srgbClr val="FF0000"/>
                </a:solidFill>
              </a:rPr>
              <a:t>смањење међународне конкурентности земље </a:t>
            </a:r>
            <a:r>
              <a:rPr lang="ru-RU" sz="2200" dirty="0"/>
              <a:t>са монетарним одбором и изазваће, не ма</a:t>
            </a:r>
            <a:r>
              <a:rPr lang="sr-Cyrl-CS" sz="2200" dirty="0"/>
              <a:t>ле, спољнотрговинске проблеме</a:t>
            </a:r>
            <a:endParaRPr lang="en-US" sz="2200" dirty="0"/>
          </a:p>
          <a:p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486400"/>
          </a:xfrm>
        </p:spPr>
        <p:txBody>
          <a:bodyPr>
            <a:normAutofit/>
          </a:bodyPr>
          <a:lstStyle/>
          <a:p>
            <a:r>
              <a:rPr lang="ru-RU" sz="2200" dirty="0"/>
              <a:t>У вези са дилемом избора модела монетарне политике и режима девизног курса, у литератури се проналазе многобројне класификације режима у зависности од аутора и истраживања. </a:t>
            </a:r>
          </a:p>
          <a:p>
            <a:endParaRPr lang="ru-RU" sz="2200" dirty="0"/>
          </a:p>
          <a:p>
            <a:r>
              <a:rPr lang="ru-RU" sz="2200" dirty="0"/>
              <a:t>Право сваке земље је да изабере и проводи адекватан модел монетарне политике, а ово питање посебно је изражено у малим и отвореним економијама, каква је и БиХ, гдје избор модела монетарне политике мора у обзир узети постојеће политичке, економске и социјалне прилике и кретања.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5334000"/>
          </a:xfrm>
        </p:spPr>
        <p:txBody>
          <a:bodyPr>
            <a:normAutofit/>
          </a:bodyPr>
          <a:lstStyle/>
          <a:p>
            <a:pPr algn="just"/>
            <a:r>
              <a:rPr lang="ru-RU" sz="2200" dirty="0"/>
              <a:t>У теорији разликујемо </a:t>
            </a:r>
            <a:r>
              <a:rPr lang="ru-RU" sz="2200" i="1" dirty="0">
                <a:solidFill>
                  <a:srgbClr val="FFFF00"/>
                </a:solidFill>
              </a:rPr>
              <a:t>ортодоксне валутне одборе и квазивалутне одборе</a:t>
            </a:r>
            <a:r>
              <a:rPr lang="ru-RU" sz="2200" i="1" dirty="0"/>
              <a:t>, у зави</a:t>
            </a:r>
            <a:r>
              <a:rPr lang="ru-RU" sz="2200" dirty="0"/>
              <a:t>сности од степена дискреционих интервенција које стоје на располагању централној банци.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/>
              <a:t>Разлике у надлежностима између савремених валутних одбора и традиционалних валутних одбора огледа се у томе да земље које имају </a:t>
            </a:r>
            <a:r>
              <a:rPr lang="ru-RU" sz="2200" dirty="0">
                <a:solidFill>
                  <a:srgbClr val="FFFF00"/>
                </a:solidFill>
              </a:rPr>
              <a:t>савремени аранжман валутног одбора не увозе једноставно монетарну политику земаља за чију се валуту вежу већ задржавају неке елементе дискреционе монетарне политике</a:t>
            </a:r>
            <a:r>
              <a:rPr lang="ru-RU" sz="2200" dirty="0"/>
              <a:t>, углавном помоћу инструмената обавезних резерви и зајмодавца у крајњој инстанци.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3429000"/>
            <a:ext cx="9144000" cy="144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r-Cyrl-BA" sz="4400" b="1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</a:rPr>
              <a:t>ЦЕНТРАЛНА БАНКА </a:t>
            </a:r>
          </a:p>
          <a:p>
            <a:r>
              <a:rPr lang="sr-Cyrl-BA" sz="4400" b="1" dirty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</a:rPr>
              <a:t>БОСНЕ И ХЕРЦЕГОВИНЕ</a:t>
            </a:r>
            <a:endParaRPr lang="en-US" sz="4400" b="1" dirty="0">
              <a:ln>
                <a:solidFill>
                  <a:schemeClr val="bg2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EFFCE8B-4009-4B0C-96EF-5DD5367820A1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3" name="Picture 5" descr="EFlogo"/>
          <p:cNvPicPr>
            <a:picLocks noChangeAspect="1" noChangeArrowheads="1"/>
          </p:cNvPicPr>
          <p:nvPr/>
        </p:nvPicPr>
        <p:blipFill>
          <a:blip r:embed="rId2" cstate="print">
            <a:lum bright="-46000"/>
          </a:blip>
          <a:srcRect/>
          <a:stretch>
            <a:fillRect/>
          </a:stretch>
        </p:blipFill>
        <p:spPr bwMode="auto">
          <a:xfrm>
            <a:off x="395288" y="260350"/>
            <a:ext cx="3146425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064500" cy="592137"/>
          </a:xfrm>
          <a:noFill/>
          <a:ln/>
        </p:spPr>
        <p:txBody>
          <a:bodyPr>
            <a:noAutofit/>
          </a:bodyPr>
          <a:lstStyle/>
          <a:p>
            <a:r>
              <a:rPr lang="sr-Cyrl-BA" sz="6000" b="1"/>
              <a:t>ОСНИВАЊЕ</a:t>
            </a:r>
            <a:endParaRPr lang="en-US" sz="6000" b="1"/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5029200"/>
          </a:xfrm>
        </p:spPr>
        <p:txBody>
          <a:bodyPr>
            <a:normAutofit/>
          </a:bodyPr>
          <a:lstStyle/>
          <a:p>
            <a:r>
              <a:rPr lang="sr-Cyrl-CS" sz="2200" dirty="0"/>
              <a:t>Закон о Централној банци БиХ донесен у јуну 1997.</a:t>
            </a:r>
          </a:p>
          <a:p>
            <a:pPr marL="0" indent="0">
              <a:buNone/>
            </a:pPr>
            <a:endParaRPr lang="sr-Cyrl-CS" sz="2200" dirty="0"/>
          </a:p>
          <a:p>
            <a:r>
              <a:rPr lang="sr-Cyrl-CS" sz="2200" dirty="0"/>
              <a:t>Почела са радом у августу 1997.</a:t>
            </a:r>
          </a:p>
          <a:p>
            <a:pPr marL="0" indent="0">
              <a:buNone/>
            </a:pPr>
            <a:endParaRPr lang="sr-Cyrl-CS" sz="2200" dirty="0"/>
          </a:p>
          <a:p>
            <a:r>
              <a:rPr lang="sr-Cyrl-CS" sz="2200" b="1" dirty="0"/>
              <a:t>Циљ: успостављање јединственог монетарног система на цијелој територији БиХ</a:t>
            </a:r>
            <a:r>
              <a:rPr lang="en-US" sz="2200" b="1" dirty="0"/>
              <a:t> </a:t>
            </a:r>
            <a:endParaRPr lang="sr-Cyrl-BA" sz="2200" b="1" dirty="0"/>
          </a:p>
          <a:p>
            <a:pPr marL="0" indent="0">
              <a:buNone/>
            </a:pPr>
            <a:endParaRPr lang="sr-Cyrl-CS" sz="2200" b="1" dirty="0"/>
          </a:p>
          <a:p>
            <a:r>
              <a:rPr lang="sr-Cyrl-CS" sz="2200" dirty="0"/>
              <a:t>Правно лице са сједиштем у Сарајеву</a:t>
            </a:r>
          </a:p>
          <a:p>
            <a:pPr marL="0" indent="0">
              <a:buNone/>
            </a:pPr>
            <a:endParaRPr lang="sr-Cyrl-CS" sz="2200" dirty="0"/>
          </a:p>
          <a:p>
            <a:r>
              <a:rPr lang="sr-Cyrl-CS" sz="2200" dirty="0"/>
              <a:t>Три главне јединице у Сарајеву, Бањој Луци и Мостару и двије филијале у Брчком и на Палама.</a:t>
            </a:r>
            <a:endParaRPr lang="en-US" sz="22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B0E1-FE24-43C9-8071-45967D1CB519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sr-Cyrl-CS" sz="4000" b="1" dirty="0"/>
              <a:t>ЦИЉЕВИ И ЗАДАЦИ</a:t>
            </a:r>
            <a:endParaRPr lang="en-US" sz="4000" b="1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030288"/>
            <a:ext cx="9144000" cy="5029200"/>
          </a:xfrm>
        </p:spPr>
        <p:txBody>
          <a:bodyPr>
            <a:normAutofit/>
          </a:bodyPr>
          <a:lstStyle/>
          <a:p>
            <a:pPr marL="266700" indent="-266700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sz="2200" b="1" dirty="0"/>
              <a:t>  Основни циљ: </a:t>
            </a:r>
            <a:r>
              <a:rPr lang="sr-Cyrl-CS" sz="2200" dirty="0"/>
              <a:t>стабилност домаће валуте</a:t>
            </a:r>
            <a:r>
              <a:rPr lang="en-US" sz="2200" dirty="0"/>
              <a:t> </a:t>
            </a:r>
          </a:p>
          <a:p>
            <a:pPr marL="266700" indent="-266700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endParaRPr lang="sr-Cyrl-CS" sz="2200" dirty="0"/>
          </a:p>
          <a:p>
            <a:pPr marL="266700" indent="-266700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sz="2200" b="1" u="sng" dirty="0"/>
              <a:t> Основни задаци</a:t>
            </a:r>
            <a:r>
              <a:rPr lang="sr-Cyrl-CS" sz="2200" b="1" dirty="0"/>
              <a:t>: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</a:pPr>
            <a:r>
              <a:rPr lang="sr-Cyrl-CS" sz="2200" dirty="0"/>
              <a:t>дефин</a:t>
            </a:r>
            <a:r>
              <a:rPr lang="sr-Cyrl-BA" sz="2200" dirty="0"/>
              <a:t>исање</a:t>
            </a:r>
            <a:r>
              <a:rPr lang="sr-Cyrl-CS" sz="2200" dirty="0"/>
              <a:t>, усвај</a:t>
            </a:r>
            <a:r>
              <a:rPr lang="sr-Cyrl-BA" sz="2200" dirty="0"/>
              <a:t>ање</a:t>
            </a:r>
            <a:r>
              <a:rPr lang="sr-Cyrl-CS" sz="2200" dirty="0"/>
              <a:t> и контрол</a:t>
            </a:r>
            <a:r>
              <a:rPr lang="sr-Cyrl-BA" sz="2200" dirty="0"/>
              <a:t>а</a:t>
            </a:r>
            <a:r>
              <a:rPr lang="sr-Cyrl-CS" sz="2200" dirty="0"/>
              <a:t> монетарн</a:t>
            </a:r>
            <a:r>
              <a:rPr lang="sr-Cyrl-BA" sz="2200" dirty="0"/>
              <a:t>е</a:t>
            </a:r>
            <a:r>
              <a:rPr lang="sr-Cyrl-CS" sz="2200" dirty="0"/>
              <a:t> политик</a:t>
            </a:r>
            <a:r>
              <a:rPr lang="sr-Cyrl-BA" sz="2200" dirty="0"/>
              <a:t>е</a:t>
            </a:r>
            <a:r>
              <a:rPr lang="sr-Cyrl-CS" sz="2200" dirty="0"/>
              <a:t> БиХ </a:t>
            </a:r>
            <a:r>
              <a:rPr lang="sr-Cyrl-BA" sz="2200" dirty="0"/>
              <a:t>издавањем</a:t>
            </a:r>
            <a:r>
              <a:rPr lang="sr-Cyrl-CS" sz="2200" dirty="0"/>
              <a:t> домаћ</a:t>
            </a:r>
            <a:r>
              <a:rPr lang="sr-Cyrl-BA" sz="2200" dirty="0"/>
              <a:t>е</a:t>
            </a:r>
            <a:r>
              <a:rPr lang="sr-Cyrl-CS" sz="2200" dirty="0"/>
              <a:t> валут</a:t>
            </a:r>
            <a:r>
              <a:rPr lang="sr-Cyrl-BA" sz="2200" dirty="0"/>
              <a:t>е</a:t>
            </a:r>
            <a:r>
              <a:rPr lang="sr-Cyrl-CS" sz="2200" dirty="0"/>
              <a:t> уз пуно покриће у конвертибилним девизним средствима и по фиксном курсу   (1 КМ за 0,511292 евра)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</a:pPr>
            <a:r>
              <a:rPr lang="sr-Cyrl-CS" sz="2200" dirty="0"/>
              <a:t>пропис</a:t>
            </a:r>
            <a:r>
              <a:rPr lang="sr-Cyrl-BA" sz="2200" dirty="0"/>
              <a:t>и</a:t>
            </a:r>
            <a:r>
              <a:rPr lang="sr-Cyrl-CS" sz="2200" dirty="0"/>
              <a:t> и прово</a:t>
            </a:r>
            <a:r>
              <a:rPr lang="sr-Cyrl-BA" sz="2200" dirty="0"/>
              <a:t>ђење</a:t>
            </a:r>
            <a:r>
              <a:rPr lang="sr-Cyrl-CS" sz="2200" dirty="0"/>
              <a:t> монетарн</a:t>
            </a:r>
            <a:r>
              <a:rPr lang="sr-Cyrl-BA" sz="2200" dirty="0"/>
              <a:t>е</a:t>
            </a:r>
            <a:r>
              <a:rPr lang="sr-Cyrl-CS" sz="2200" dirty="0"/>
              <a:t> политик</a:t>
            </a:r>
            <a:r>
              <a:rPr lang="sr-Cyrl-BA" sz="2200" dirty="0"/>
              <a:t>е</a:t>
            </a:r>
            <a:r>
              <a:rPr lang="sr-Cyrl-CS" sz="2200" dirty="0"/>
              <a:t> 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</a:pPr>
            <a:r>
              <a:rPr lang="sr-Cyrl-CS" sz="2200" dirty="0"/>
              <a:t>држ</a:t>
            </a:r>
            <a:r>
              <a:rPr lang="sr-Cyrl-BA" sz="2200" dirty="0"/>
              <a:t>ање</a:t>
            </a:r>
            <a:r>
              <a:rPr lang="sr-Cyrl-CS" sz="2200" dirty="0"/>
              <a:t> и управља</a:t>
            </a:r>
            <a:r>
              <a:rPr lang="sr-Cyrl-BA" sz="2200" dirty="0"/>
              <a:t>ње</a:t>
            </a:r>
            <a:r>
              <a:rPr lang="sr-Cyrl-CS" sz="2200" dirty="0"/>
              <a:t> девизним резервама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</a:pPr>
            <a:r>
              <a:rPr lang="sr-Cyrl-CS" sz="2200" dirty="0"/>
              <a:t>успостав</a:t>
            </a:r>
            <a:r>
              <a:rPr lang="sr-Cyrl-BA" sz="2200" dirty="0"/>
              <a:t>љање</a:t>
            </a:r>
            <a:r>
              <a:rPr lang="sr-Cyrl-CS" sz="2200" dirty="0"/>
              <a:t> и одржава</a:t>
            </a:r>
            <a:r>
              <a:rPr lang="sr-Cyrl-BA" sz="2200" dirty="0"/>
              <a:t>ње</a:t>
            </a:r>
            <a:r>
              <a:rPr lang="sr-Cyrl-CS" sz="2200" dirty="0"/>
              <a:t> платн</a:t>
            </a:r>
            <a:r>
              <a:rPr lang="sr-Cyrl-BA" sz="2200" dirty="0"/>
              <a:t>их</a:t>
            </a:r>
            <a:r>
              <a:rPr lang="sr-Cyrl-CS" sz="2200" dirty="0"/>
              <a:t> и обрачунск</a:t>
            </a:r>
            <a:r>
              <a:rPr lang="sr-Cyrl-BA" sz="2200" dirty="0"/>
              <a:t>их</a:t>
            </a:r>
            <a:r>
              <a:rPr lang="sr-Cyrl-CS" sz="2200" dirty="0"/>
              <a:t> систем</a:t>
            </a:r>
            <a:r>
              <a:rPr lang="sr-Cyrl-BA" sz="2200" dirty="0"/>
              <a:t>а</a:t>
            </a:r>
            <a:endParaRPr lang="sr-Cyrl-CS" sz="22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2070-CF9E-490E-A4B5-DB50EF10ECC2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sr-Cyrl-CS" b="1"/>
              <a:t>ЗАДАЦИ ЦБ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105400"/>
          </a:xfrm>
        </p:spPr>
        <p:txBody>
          <a:bodyPr>
            <a:noAutofit/>
          </a:bodyPr>
          <a:lstStyle/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1. </a:t>
            </a:r>
            <a:r>
              <a:rPr lang="sr-Cyrl-CS" sz="2200" b="1" dirty="0"/>
              <a:t>коорди</a:t>
            </a:r>
            <a:r>
              <a:rPr lang="sr-Cyrl-BA" sz="2200" b="1" dirty="0"/>
              <a:t>нација</a:t>
            </a:r>
            <a:r>
              <a:rPr lang="sr-Cyrl-CS" sz="2200" b="1" dirty="0"/>
              <a:t> дјелатност</a:t>
            </a:r>
            <a:r>
              <a:rPr lang="sr-Cyrl-BA" sz="2200" b="1" dirty="0"/>
              <a:t>и</a:t>
            </a:r>
            <a:r>
              <a:rPr lang="sr-Cyrl-CS" sz="2200" b="1" dirty="0"/>
              <a:t> </a:t>
            </a:r>
            <a:r>
              <a:rPr lang="sr-Cyrl-CS" sz="2200" dirty="0"/>
              <a:t>ентитетских агенција за банкарство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2.</a:t>
            </a:r>
            <a:r>
              <a:rPr lang="sr-Cyrl-CS" sz="2200" b="1" dirty="0"/>
              <a:t>прима</a:t>
            </a:r>
            <a:r>
              <a:rPr lang="sr-Cyrl-BA" sz="2200" b="1" dirty="0"/>
              <a:t>ње</a:t>
            </a:r>
            <a:r>
              <a:rPr lang="sr-Cyrl-CS" sz="2200" b="1" dirty="0"/>
              <a:t> депозит</a:t>
            </a:r>
            <a:r>
              <a:rPr lang="sr-Cyrl-BA" sz="2200" b="1" dirty="0"/>
              <a:t>а</a:t>
            </a:r>
            <a:r>
              <a:rPr lang="sr-Cyrl-CS" sz="2200" b="1" dirty="0"/>
              <a:t> </a:t>
            </a:r>
            <a:r>
              <a:rPr lang="sr-Cyrl-CS" sz="2200" dirty="0"/>
              <a:t>институција БиХ и комерцијалних банака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3. </a:t>
            </a:r>
            <a:r>
              <a:rPr lang="sr-Cyrl-BA" sz="2200" b="1" dirty="0"/>
              <a:t>пуштање </a:t>
            </a:r>
            <a:r>
              <a:rPr lang="sr-Cyrl-CS" sz="2200" b="1" dirty="0"/>
              <a:t>у оптицај и повлач</a:t>
            </a:r>
            <a:r>
              <a:rPr lang="sr-Cyrl-BA" sz="2200" b="1" dirty="0"/>
              <a:t>ење</a:t>
            </a:r>
            <a:r>
              <a:rPr lang="sr-Cyrl-CS" sz="2200" b="1" dirty="0"/>
              <a:t> из оптицаја домаћ</a:t>
            </a:r>
            <a:r>
              <a:rPr lang="sr-Cyrl-BA" sz="2200" b="1" dirty="0"/>
              <a:t>е</a:t>
            </a:r>
            <a:r>
              <a:rPr lang="sr-Cyrl-CS" sz="2200" b="1" dirty="0"/>
              <a:t> валут</a:t>
            </a:r>
            <a:r>
              <a:rPr lang="sr-Cyrl-BA" sz="2200" b="1" dirty="0"/>
              <a:t>е</a:t>
            </a:r>
            <a:r>
              <a:rPr lang="sr-Cyrl-CS" sz="2200" dirty="0"/>
              <a:t> (у складу са аранжманом монетарног одбора) 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4. </a:t>
            </a:r>
            <a:r>
              <a:rPr lang="sr-Cyrl-CS" sz="2200" b="1" dirty="0"/>
              <a:t>пом</a:t>
            </a:r>
            <a:r>
              <a:rPr lang="sr-Cyrl-BA" sz="2200" b="1" dirty="0"/>
              <a:t>оћ</a:t>
            </a:r>
            <a:r>
              <a:rPr lang="sr-Cyrl-CS" sz="2200" b="1" dirty="0"/>
              <a:t> у борби против прања новца</a:t>
            </a:r>
            <a:r>
              <a:rPr lang="sr-Cyrl-CS" sz="2200" dirty="0"/>
              <a:t>, тероризма и ометања провођења Дејтонског споразума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5. </a:t>
            </a:r>
            <a:r>
              <a:rPr lang="sr-Cyrl-CS" sz="2200" b="1" dirty="0"/>
              <a:t>обавља</a:t>
            </a:r>
            <a:r>
              <a:rPr lang="sr-Cyrl-BA" sz="2200" b="1" dirty="0"/>
              <a:t>ње</a:t>
            </a:r>
            <a:r>
              <a:rPr lang="sr-Cyrl-CS" sz="2200" b="1" dirty="0"/>
              <a:t> девизн</a:t>
            </a:r>
            <a:r>
              <a:rPr lang="sr-Cyrl-BA" sz="2200" b="1" dirty="0"/>
              <a:t>их</a:t>
            </a:r>
            <a:r>
              <a:rPr lang="sr-Cyrl-CS" sz="2200" b="1" dirty="0"/>
              <a:t> операциј</a:t>
            </a:r>
            <a:r>
              <a:rPr lang="sr-Cyrl-BA" sz="2200" b="1" dirty="0"/>
              <a:t>а</a:t>
            </a:r>
            <a:r>
              <a:rPr lang="sr-Cyrl-CS" sz="2200" b="1" dirty="0"/>
              <a:t> </a:t>
            </a:r>
            <a:r>
              <a:rPr lang="sr-Cyrl-CS" sz="2200" dirty="0"/>
              <a:t>на захтјев пословних банака</a:t>
            </a:r>
          </a:p>
          <a:p>
            <a:pPr marL="266700" indent="-266700"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sz="2200" dirty="0"/>
              <a:t>6. </a:t>
            </a:r>
            <a:r>
              <a:rPr lang="sr-Cyrl-CS" sz="2200" b="1" dirty="0"/>
              <a:t>прикупља</a:t>
            </a:r>
            <a:r>
              <a:rPr lang="sr-Cyrl-BA" sz="2200" b="1" dirty="0"/>
              <a:t>ње</a:t>
            </a:r>
            <a:r>
              <a:rPr lang="sr-Cyrl-CS" sz="2200" b="1" dirty="0"/>
              <a:t> подат</a:t>
            </a:r>
            <a:r>
              <a:rPr lang="sr-Cyrl-BA" sz="2200" b="1" dirty="0"/>
              <a:t>ака</a:t>
            </a:r>
            <a:r>
              <a:rPr lang="sr-Cyrl-CS" sz="2200" dirty="0"/>
              <a:t> о економски</a:t>
            </a:r>
            <a:r>
              <a:rPr lang="sr-Cyrl-BA" sz="2200" dirty="0"/>
              <a:t>м</a:t>
            </a:r>
            <a:r>
              <a:rPr lang="sr-Cyrl-CS" sz="2200" dirty="0"/>
              <a:t> и финансијским активностима </a:t>
            </a:r>
            <a:endParaRPr lang="en-US" sz="2200" dirty="0"/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sr-Cyrl-CS" sz="4000" b="1"/>
              <a:t>НЕЗАВИСНОСТ</a:t>
            </a:r>
            <a:endParaRPr lang="en-US" sz="4000" b="1"/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>
          <a:xfrm>
            <a:off x="1" y="1143000"/>
            <a:ext cx="9143999" cy="541020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80000"/>
              </a:lnSpc>
            </a:pPr>
            <a:endParaRPr lang="sr-Cyrl-BA" sz="2400" dirty="0"/>
          </a:p>
          <a:p>
            <a:pPr marL="457200" indent="-457200" algn="just">
              <a:lnSpc>
                <a:spcPct val="80000"/>
              </a:lnSpc>
            </a:pPr>
            <a:r>
              <a:rPr lang="sr-Cyrl-BA" sz="2400" dirty="0"/>
              <a:t>Независна </a:t>
            </a:r>
            <a:r>
              <a:rPr lang="sr-Cyrl-CS" sz="2400" dirty="0"/>
              <a:t>ЦБ </a:t>
            </a:r>
            <a:r>
              <a:rPr lang="ru-RU" sz="2400" dirty="0"/>
              <a:t>функциони</a:t>
            </a:r>
            <a:r>
              <a:rPr lang="sr-Cyrl-CS" sz="2400" dirty="0"/>
              <a:t>ш</a:t>
            </a:r>
            <a:r>
              <a:rPr lang="ru-RU" sz="2400" dirty="0"/>
              <a:t>е</a:t>
            </a:r>
            <a:r>
              <a:rPr lang="sr-Cyrl-BA" sz="2400" dirty="0"/>
              <a:t> </a:t>
            </a:r>
            <a:r>
              <a:rPr lang="ru-RU" sz="2400" dirty="0"/>
              <a:t>по правилима која </a:t>
            </a:r>
            <a:r>
              <a:rPr lang="sr-Cyrl-CS" sz="2400" dirty="0"/>
              <a:t>не дозвољавају утицај владе</a:t>
            </a:r>
            <a:r>
              <a:rPr lang="ru-RU" sz="2400" dirty="0"/>
              <a:t> на пословање ЦБ</a:t>
            </a:r>
          </a:p>
          <a:p>
            <a:pPr marL="457200" indent="-457200" algn="just">
              <a:lnSpc>
                <a:spcPct val="80000"/>
              </a:lnSpc>
            </a:pPr>
            <a:endParaRPr lang="sr-Cyrl-BA" sz="2400" dirty="0"/>
          </a:p>
          <a:p>
            <a:pPr marL="457200" indent="-457200">
              <a:lnSpc>
                <a:spcPct val="80000"/>
              </a:lnSpc>
            </a:pPr>
            <a:r>
              <a:rPr lang="sr-Cyrl-BA" sz="2400" dirty="0"/>
              <a:t>Значај независности: </a:t>
            </a:r>
          </a:p>
          <a:p>
            <a:pPr marL="914400" lvl="1" indent="-457200">
              <a:lnSpc>
                <a:spcPct val="80000"/>
              </a:lnSpc>
            </a:pPr>
            <a:r>
              <a:rPr lang="sr-Cyrl-BA" sz="2400" dirty="0"/>
              <a:t>постизање дугорочне </a:t>
            </a:r>
            <a:r>
              <a:rPr lang="ru-RU" sz="2400" dirty="0"/>
              <a:t>економск</a:t>
            </a:r>
            <a:r>
              <a:rPr lang="sr-Cyrl-BA" sz="2400" dirty="0"/>
              <a:t>е</a:t>
            </a:r>
            <a:r>
              <a:rPr lang="ru-RU" sz="2400" dirty="0"/>
              <a:t> стабилност</a:t>
            </a:r>
            <a:r>
              <a:rPr lang="sr-Cyrl-BA" sz="2400" dirty="0"/>
              <a:t>и</a:t>
            </a:r>
          </a:p>
          <a:p>
            <a:pPr marL="914400" lvl="1" indent="-457200">
              <a:lnSpc>
                <a:spcPct val="80000"/>
              </a:lnSpc>
            </a:pPr>
            <a:r>
              <a:rPr lang="sr-Cyrl-BA" sz="2400" dirty="0"/>
              <a:t>кредибилитет централне банке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sr-Cyrl-BA" sz="2400" dirty="0"/>
          </a:p>
          <a:p>
            <a:pPr marL="457200" indent="-457200" algn="just">
              <a:lnSpc>
                <a:spcPct val="80000"/>
              </a:lnSpc>
            </a:pPr>
            <a:r>
              <a:rPr lang="sr-Cyrl-BA" sz="2400" b="1" dirty="0"/>
              <a:t>Врсте независности</a:t>
            </a:r>
            <a:r>
              <a:rPr lang="sr-Cyrl-BA" sz="2400" dirty="0"/>
              <a:t>: </a:t>
            </a:r>
          </a:p>
          <a:p>
            <a:pPr marL="914400" lvl="1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BA" sz="2400" b="1" dirty="0"/>
              <a:t>политичка</a:t>
            </a:r>
            <a:r>
              <a:rPr lang="sr-Cyrl-BA" sz="2400" dirty="0"/>
              <a:t>: при дефинисању циљева монетарне политике</a:t>
            </a:r>
          </a:p>
          <a:p>
            <a:pPr marL="914400" lvl="1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BA" sz="2400" b="1" dirty="0"/>
              <a:t>економска</a:t>
            </a:r>
            <a:r>
              <a:rPr lang="sr-Cyrl-BA" sz="2400" dirty="0"/>
              <a:t>: при избору инструмената монетарне политике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B890-3012-49E5-91BA-ECE5C2324865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r-Cyrl-CS" dirty="0"/>
              <a:t>Појам и настанак монетарних одбора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5029200"/>
          </a:xfrm>
        </p:spPr>
        <p:txBody>
          <a:bodyPr>
            <a:normAutofit fontScale="85000" lnSpcReduction="10000"/>
          </a:bodyPr>
          <a:lstStyle/>
          <a:p>
            <a:r>
              <a:rPr lang="ru-RU" sz="3200"/>
              <a:t>До сада је монетарни одбор функционисао у више од 70 земаља али је данас у већини од њих напуштен. </a:t>
            </a:r>
          </a:p>
          <a:p>
            <a:endParaRPr lang="ru-RU" sz="3200"/>
          </a:p>
          <a:p>
            <a:r>
              <a:rPr lang="ru-RU" sz="3200"/>
              <a:t>Од 60-их година XX вијека по све до рушења и распада социјалистичких земаља њихов број се непрестано смањивао  - 1960. монетарни одбор је имало 40 земаља, десет година касније 20, а почетком 90-их година тек 10-ак земаља</a:t>
            </a:r>
          </a:p>
          <a:p>
            <a:pPr>
              <a:buNone/>
            </a:pPr>
            <a:endParaRPr lang="ru-RU" sz="3200"/>
          </a:p>
          <a:p>
            <a:r>
              <a:rPr lang="ru-RU" sz="3200"/>
              <a:t>Хонг-Конг, Бермуда, Брунеј, Џибути, Гибралтар, Кајманска, Фарска и Фокландска острва.</a:t>
            </a:r>
            <a:endParaRPr lang="en-US" sz="3200"/>
          </a:p>
          <a:p>
            <a:endParaRPr lang="sr-Cyrl-C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143999" cy="52768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Cyrl-BA" sz="2800" b="1" dirty="0"/>
              <a:t>Независност ЦБ БиХ се заснива на: </a:t>
            </a:r>
            <a:endParaRPr lang="en-US" sz="28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r-Cyrl-BA" sz="2800" b="1" dirty="0"/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    </a:t>
            </a:r>
            <a:r>
              <a:rPr lang="sr-Cyrl-BA" sz="2800" b="1" u="sng" dirty="0"/>
              <a:t>Законским одредбама</a:t>
            </a:r>
            <a:endParaRPr lang="en-US" sz="2800" b="1" u="sng" dirty="0"/>
          </a:p>
          <a:p>
            <a:pPr>
              <a:lnSpc>
                <a:spcPct val="90000"/>
              </a:lnSpc>
            </a:pPr>
            <a:r>
              <a:rPr lang="sr-Cyrl-CS" sz="2000" dirty="0"/>
              <a:t>“</a:t>
            </a:r>
            <a:r>
              <a:rPr lang="ru-RU" sz="2000" dirty="0"/>
              <a:t>у надле</a:t>
            </a:r>
            <a:r>
              <a:rPr lang="sr-Cyrl-CS" sz="2000" dirty="0"/>
              <a:t>ж</a:t>
            </a:r>
            <a:r>
              <a:rPr lang="ru-RU" sz="2000" dirty="0"/>
              <a:t>ности Управног </a:t>
            </a:r>
            <a:r>
              <a:rPr lang="sr-Cyrl-BA" sz="2000" dirty="0"/>
              <a:t>одбора</a:t>
            </a:r>
            <a:r>
              <a:rPr lang="ru-RU" sz="2000" dirty="0"/>
              <a:t> ЦББиХ </a:t>
            </a:r>
            <a:r>
              <a:rPr lang="sr-Cyrl-BA" sz="2000" dirty="0"/>
              <a:t>је </a:t>
            </a:r>
            <a:r>
              <a:rPr lang="ru-RU" sz="2000" dirty="0"/>
              <a:t>да дефини</a:t>
            </a:r>
            <a:r>
              <a:rPr lang="sr-Cyrl-CS" sz="2000" dirty="0"/>
              <a:t>ш</a:t>
            </a:r>
            <a:r>
              <a:rPr lang="ru-RU" sz="2000" dirty="0"/>
              <a:t>е</a:t>
            </a:r>
            <a:r>
              <a:rPr lang="sr-Cyrl-CS" sz="2000" dirty="0"/>
              <a:t>, </a:t>
            </a:r>
            <a:r>
              <a:rPr lang="ru-RU" sz="2000" dirty="0"/>
              <a:t>усвоји и контроли</a:t>
            </a:r>
            <a:r>
              <a:rPr lang="sr-Cyrl-CS" sz="2000" dirty="0"/>
              <a:t>ш</a:t>
            </a:r>
            <a:r>
              <a:rPr lang="ru-RU" sz="2000" dirty="0"/>
              <a:t>е монетарну политику БиХ</a:t>
            </a:r>
            <a:r>
              <a:rPr lang="sr-Cyrl-CS" sz="2000" dirty="0"/>
              <a:t>”</a:t>
            </a:r>
            <a:r>
              <a:rPr lang="en-US" sz="2000" dirty="0"/>
              <a:t> </a:t>
            </a:r>
            <a:endParaRPr lang="sr-Cyrl-BA" sz="2000" dirty="0"/>
          </a:p>
          <a:p>
            <a:pPr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sr-Cyrl-BA" sz="2000" dirty="0"/>
              <a:t>“</a:t>
            </a:r>
            <a:r>
              <a:rPr lang="sr-Cyrl-CS" sz="2000" dirty="0"/>
              <a:t>независна од ентитета, јавних агенција или органа</a:t>
            </a:r>
            <a:r>
              <a:rPr lang="sr-Cyrl-BA" sz="2000" dirty="0"/>
              <a:t>, </a:t>
            </a:r>
            <a:r>
              <a:rPr lang="sr-Cyrl-CS" sz="2000" dirty="0"/>
              <a:t>не смије примати никакве инструкције од било ког лица</a:t>
            </a:r>
            <a:r>
              <a:rPr lang="sr-Cyrl-BA" sz="2000" dirty="0"/>
              <a:t>”</a:t>
            </a:r>
            <a:r>
              <a:rPr lang="en-US" sz="2000" dirty="0"/>
              <a:t> </a:t>
            </a:r>
            <a:endParaRPr lang="sr-Cyrl-BA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3A0C-1D21-46D3-8751-FA0CF3D1EA5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sr-Cyrl-CS" sz="3600" b="1"/>
              <a:t>ОРГАНИ УПРАВЉАЊА ЦБ БиХ </a:t>
            </a:r>
            <a:endParaRPr lang="en-US" sz="3600" b="1"/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263524" y="990600"/>
            <a:ext cx="8728075" cy="5486399"/>
          </a:xfrm>
        </p:spPr>
        <p:txBody>
          <a:bodyPr>
            <a:noAutofit/>
          </a:bodyPr>
          <a:lstStyle/>
          <a:p>
            <a:r>
              <a:rPr lang="sr-Cyrl-CS" sz="3200" dirty="0"/>
              <a:t>Управни одбор</a:t>
            </a:r>
            <a:r>
              <a:rPr lang="sr-Cyrl-BA" sz="3200" dirty="0"/>
              <a:t> - највиши орган управљања</a:t>
            </a:r>
            <a:r>
              <a:rPr lang="sr-Cyrl-BA" dirty="0"/>
              <a:t>: </a:t>
            </a:r>
            <a:endParaRPr lang="en-US" dirty="0"/>
          </a:p>
          <a:p>
            <a:pPr lvl="1"/>
            <a:r>
              <a:rPr lang="sr-Cyrl-CS" sz="2200" dirty="0"/>
              <a:t>5 чланова које именује Предсједништво БиХ</a:t>
            </a:r>
            <a:endParaRPr lang="sr-Cyrl-BA" sz="2200" dirty="0"/>
          </a:p>
          <a:p>
            <a:r>
              <a:rPr lang="sr-Cyrl-BA" sz="3200" dirty="0"/>
              <a:t>Г</a:t>
            </a:r>
            <a:r>
              <a:rPr lang="sr-Cyrl-CS" sz="3200" dirty="0"/>
              <a:t>увернер</a:t>
            </a:r>
            <a:endParaRPr lang="en-US" sz="3200" dirty="0"/>
          </a:p>
          <a:p>
            <a:pPr lvl="1"/>
            <a:r>
              <a:rPr lang="sr-Cyrl-BA" sz="2200" dirty="0"/>
              <a:t>УО једног од својих чланова именује за гувернера </a:t>
            </a:r>
            <a:endParaRPr lang="en-US" sz="2200" dirty="0"/>
          </a:p>
          <a:p>
            <a:pPr lvl="1"/>
            <a:r>
              <a:rPr lang="sr-Cyrl-BA" sz="2200" dirty="0"/>
              <a:t>мандатни период је </a:t>
            </a:r>
            <a:r>
              <a:rPr lang="sr-Cyrl-CS" sz="2200" dirty="0"/>
              <a:t>6 година </a:t>
            </a:r>
            <a:endParaRPr lang="sr-Cyrl-BA" sz="2200" dirty="0"/>
          </a:p>
          <a:p>
            <a:r>
              <a:rPr lang="sr-Cyrl-CS" sz="3200" dirty="0"/>
              <a:t>Управ</a:t>
            </a:r>
            <a:r>
              <a:rPr lang="sr-Cyrl-BA" sz="3200" dirty="0"/>
              <a:t>а</a:t>
            </a:r>
          </a:p>
          <a:p>
            <a:pPr lvl="1"/>
            <a:r>
              <a:rPr lang="sr-Cyrl-BA" sz="2400" dirty="0"/>
              <a:t>чине је </a:t>
            </a:r>
            <a:r>
              <a:rPr lang="sr-Cyrl-CS" sz="2400" dirty="0"/>
              <a:t>гувернер и три вицегувернера</a:t>
            </a:r>
            <a:endParaRPr lang="sr-Cyrl-BA" sz="2400" dirty="0"/>
          </a:p>
          <a:p>
            <a:pPr lvl="1"/>
            <a:r>
              <a:rPr lang="sr-Cyrl-BA" sz="2400" dirty="0"/>
              <a:t>вицегувернере именује гувернер уз сагласност УО</a:t>
            </a:r>
            <a:endParaRPr lang="en-US" sz="2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2A3B7-CC75-4F29-AD90-B8FD8960A1CA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3600" b="1"/>
              <a:t>ФУНКЦИЈЕ ЦЕНТРАЛНЕ БАНКЕ</a:t>
            </a:r>
            <a:r>
              <a:rPr lang="sr-Latn-RS" sz="3600" b="1"/>
              <a:t> </a:t>
            </a:r>
            <a:endParaRPr lang="en-US" sz="3600" b="1"/>
          </a:p>
        </p:txBody>
      </p:sp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29650" cy="4840287"/>
          </a:xfrm>
        </p:spPr>
        <p:txBody>
          <a:bodyPr>
            <a:normAutofit/>
          </a:bodyPr>
          <a:lstStyle/>
          <a:p>
            <a:r>
              <a:rPr lang="sr-Cyrl-CS" sz="2000" dirty="0"/>
              <a:t>Емисиона функција</a:t>
            </a:r>
            <a:endParaRPr lang="en-GB" sz="2000" dirty="0"/>
          </a:p>
          <a:p>
            <a:r>
              <a:rPr lang="sr-Cyrl-CS" sz="2000" dirty="0"/>
              <a:t>Функција монетарног регулисања</a:t>
            </a:r>
            <a:endParaRPr lang="en-GB" sz="2000" dirty="0"/>
          </a:p>
          <a:p>
            <a:r>
              <a:rPr lang="sr-Cyrl-CS" sz="2000" dirty="0"/>
              <a:t>Функција банке банака</a:t>
            </a:r>
            <a:endParaRPr lang="en-GB" sz="2000" dirty="0"/>
          </a:p>
          <a:p>
            <a:r>
              <a:rPr lang="sr-Cyrl-CS" sz="2000" dirty="0"/>
              <a:t>Функција банкара државе</a:t>
            </a:r>
            <a:r>
              <a:rPr lang="sr-Cyrl-BA" sz="2000" dirty="0"/>
              <a:t> (</a:t>
            </a:r>
            <a:r>
              <a:rPr lang="sr-Cyrl-CS" sz="2000" dirty="0"/>
              <a:t>владе</a:t>
            </a:r>
            <a:r>
              <a:rPr lang="sr-Cyrl-BA" sz="2000" dirty="0"/>
              <a:t>)</a:t>
            </a:r>
            <a:endParaRPr lang="en-GB" sz="2000" dirty="0"/>
          </a:p>
          <a:p>
            <a:r>
              <a:rPr lang="sr-Cyrl-CS" sz="2000" dirty="0"/>
              <a:t>Контролна функција (функција банк</a:t>
            </a:r>
            <a:r>
              <a:rPr lang="sr-Cyrl-BA" sz="2000" dirty="0"/>
              <a:t>а</a:t>
            </a:r>
            <a:r>
              <a:rPr lang="sr-Cyrl-CS" sz="2000" dirty="0"/>
              <a:t>рског надзора)</a:t>
            </a:r>
            <a:endParaRPr lang="en-GB" sz="2000" dirty="0"/>
          </a:p>
          <a:p>
            <a:r>
              <a:rPr lang="sr-Cyrl-CS" sz="2000" dirty="0"/>
              <a:t>Функција организације платног промета</a:t>
            </a:r>
            <a:endParaRPr lang="en-GB" sz="2000" dirty="0"/>
          </a:p>
          <a:p>
            <a:r>
              <a:rPr lang="sr-Cyrl-CS" sz="2000" dirty="0"/>
              <a:t>Спољноекономска функција</a:t>
            </a:r>
            <a:endParaRPr lang="en-GB" sz="2000" dirty="0"/>
          </a:p>
          <a:p>
            <a:r>
              <a:rPr lang="sr-Cyrl-CS" sz="2000" dirty="0"/>
              <a:t>Развојна функција</a:t>
            </a:r>
            <a:endParaRPr lang="en-GB" sz="2000" dirty="0"/>
          </a:p>
          <a:p>
            <a:r>
              <a:rPr lang="sr-Cyrl-CS" sz="2000" dirty="0"/>
              <a:t>Информационо</a:t>
            </a:r>
            <a:r>
              <a:rPr lang="sr-Cyrl-BA" sz="2000" dirty="0"/>
              <a:t>-</a:t>
            </a:r>
            <a:r>
              <a:rPr lang="sr-Cyrl-CS" sz="2000" dirty="0"/>
              <a:t>истраживачка функција </a:t>
            </a:r>
            <a:endParaRPr lang="en-US" sz="2000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DAD7-BF96-4897-B450-555CE26F15D4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6000"/>
                            </p:stCondLst>
                            <p:childTnLst>
                              <p:par>
                                <p:cTn id="43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46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0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4000"/>
                            </p:stCondLst>
                            <p:childTnLst>
                              <p:par>
                                <p:cTn id="5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0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6000"/>
                            </p:stCondLst>
                            <p:childTnLst>
                              <p:par>
                                <p:cTn id="5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0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0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0"/>
                            </p:stCondLst>
                            <p:childTnLst>
                              <p:par>
                                <p:cTn id="6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20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000"/>
                            </p:stCondLst>
                            <p:childTnLst>
                              <p:par>
                                <p:cTn id="6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0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/>
              <a:t>E</a:t>
            </a:r>
            <a:r>
              <a:rPr lang="sr-Cyrl-CS" sz="3200" b="1"/>
              <a:t>мисиона функција </a:t>
            </a:r>
            <a:r>
              <a:rPr lang="sr-Cyrl-BA" sz="3200" b="1"/>
              <a:t>Централне банке БиХ</a:t>
            </a:r>
            <a:endParaRPr lang="en-US" sz="3200"/>
          </a:p>
        </p:txBody>
      </p:sp>
      <p:sp>
        <p:nvSpPr>
          <p:cNvPr id="4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1"/>
            <a:ext cx="8229600" cy="365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just"/>
            <a:r>
              <a:rPr lang="sr-Cyrl-CS" sz="2800"/>
              <a:t>Држава ЦБ даје монопол над издавањем новца</a:t>
            </a:r>
            <a:r>
              <a:rPr lang="sr-Cyrl-BA" sz="2800"/>
              <a:t> и доношењем </a:t>
            </a:r>
            <a:r>
              <a:rPr lang="sr-Cyrl-CS" sz="2800"/>
              <a:t>одлук</a:t>
            </a:r>
            <a:r>
              <a:rPr lang="sr-Cyrl-BA" sz="2800"/>
              <a:t>е </a:t>
            </a:r>
            <a:r>
              <a:rPr lang="sr-Cyrl-CS" sz="2800"/>
              <a:t>о пуштању у оптицај и повлачењу из оптицаја новчаница и кованог новца, утврђ</a:t>
            </a:r>
            <a:r>
              <a:rPr lang="sr-Cyrl-BA" sz="2800"/>
              <a:t>ивању</a:t>
            </a:r>
            <a:r>
              <a:rPr lang="sr-Cyrl-CS" sz="2800"/>
              <a:t> њихов</a:t>
            </a:r>
            <a:r>
              <a:rPr lang="sr-Cyrl-BA" sz="2800"/>
              <a:t>их</a:t>
            </a:r>
            <a:r>
              <a:rPr lang="sr-Cyrl-CS" sz="2800"/>
              <a:t> апоен</a:t>
            </a:r>
            <a:r>
              <a:rPr lang="sr-Cyrl-BA" sz="2800"/>
              <a:t>а</a:t>
            </a:r>
            <a:r>
              <a:rPr lang="sr-Cyrl-CS" sz="2800"/>
              <a:t> и изглед</a:t>
            </a:r>
            <a:r>
              <a:rPr lang="sr-Cyrl-BA" sz="2800"/>
              <a:t>а</a:t>
            </a:r>
          </a:p>
          <a:p>
            <a:pPr algn="just">
              <a:spcBef>
                <a:spcPct val="30000"/>
              </a:spcBef>
            </a:pPr>
            <a:endParaRPr lang="sr-Cyrl-BA" sz="2800"/>
          </a:p>
          <a:p>
            <a:pPr algn="just">
              <a:spcBef>
                <a:spcPct val="30000"/>
              </a:spcBef>
            </a:pPr>
            <a:r>
              <a:rPr lang="sr-Cyrl-BA" sz="2800" b="1"/>
              <a:t>ЦББиХ </a:t>
            </a:r>
            <a:r>
              <a:rPr lang="sr-Cyrl-BA" sz="2800" b="1">
                <a:solidFill>
                  <a:srgbClr val="FF0000"/>
                </a:solidFill>
              </a:rPr>
              <a:t>нема</a:t>
            </a:r>
            <a:r>
              <a:rPr lang="sr-Cyrl-BA" sz="2800" b="1"/>
              <a:t> емисиону функцију!</a:t>
            </a:r>
            <a:endParaRPr lang="en-US" sz="2800" b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/>
              <a:t>Функција банке банака</a:t>
            </a:r>
            <a:br>
              <a:rPr lang="en-GB"/>
            </a:br>
            <a:endParaRPr lang="en-US" b="1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733800"/>
          </a:xfrm>
        </p:spPr>
        <p:txBody>
          <a:bodyPr>
            <a:normAutofit/>
          </a:bodyPr>
          <a:lstStyle/>
          <a:p>
            <a:pPr algn="just"/>
            <a:r>
              <a:rPr lang="ru-RU" sz="2300" dirty="0"/>
              <a:t>ЦБ помаже пословним банкама када имају финансијских проблема, тако што им одобрава кредите за ликвидност</a:t>
            </a:r>
            <a:endParaRPr lang="sr-Cyrl-BA" sz="2300" dirty="0"/>
          </a:p>
          <a:p>
            <a:pPr algn="just"/>
            <a:r>
              <a:rPr lang="sr-Cyrl-BA" sz="2300" dirty="0"/>
              <a:t>“К</a:t>
            </a:r>
            <a:r>
              <a:rPr lang="en-US" sz="2300" dirty="0" err="1"/>
              <a:t>редитор</a:t>
            </a:r>
            <a:r>
              <a:rPr lang="en-US" sz="2300" dirty="0"/>
              <a:t> </a:t>
            </a:r>
            <a:r>
              <a:rPr lang="en-US" sz="2300" dirty="0" err="1"/>
              <a:t>посљедњег</a:t>
            </a:r>
            <a:r>
              <a:rPr lang="en-US" sz="2300" dirty="0"/>
              <a:t> </a:t>
            </a:r>
            <a:r>
              <a:rPr lang="en-US" sz="2300" dirty="0" err="1"/>
              <a:t>уточишта</a:t>
            </a:r>
            <a:r>
              <a:rPr lang="sr-Cyrl-BA" sz="2300" dirty="0"/>
              <a:t>”</a:t>
            </a:r>
            <a:endParaRPr lang="sr-Latn-RS" sz="2300" dirty="0"/>
          </a:p>
          <a:p>
            <a:pPr algn="just">
              <a:buNone/>
            </a:pPr>
            <a:endParaRPr lang="sr-Cyrl-BA" sz="2300" dirty="0"/>
          </a:p>
          <a:p>
            <a:pPr algn="just">
              <a:spcBef>
                <a:spcPct val="30000"/>
              </a:spcBef>
            </a:pPr>
            <a:r>
              <a:rPr lang="sr-Cyrl-BA" sz="2300" dirty="0"/>
              <a:t>Али </a:t>
            </a:r>
            <a:r>
              <a:rPr lang="sr-Cyrl-BA" sz="2300" b="1" dirty="0"/>
              <a:t>ЦББиХ </a:t>
            </a:r>
            <a:r>
              <a:rPr lang="sr-Cyrl-BA" sz="2300" b="1" dirty="0">
                <a:solidFill>
                  <a:srgbClr val="FF0000"/>
                </a:solidFill>
              </a:rPr>
              <a:t>нема</a:t>
            </a:r>
            <a:r>
              <a:rPr lang="sr-Cyrl-BA" sz="2300" b="1" dirty="0"/>
              <a:t> функцију банке банака</a:t>
            </a:r>
            <a:r>
              <a:rPr lang="sr-Cyrl-BA" sz="2300" dirty="0"/>
              <a:t>!</a:t>
            </a:r>
            <a:endParaRPr lang="en-US" sz="2300" dirty="0"/>
          </a:p>
          <a:p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10800" anchor="ctr">
            <a:noAutofit/>
          </a:bodyPr>
          <a:lstStyle/>
          <a:p>
            <a:pPr algn="just"/>
            <a:r>
              <a:rPr lang="ru-RU" sz="2800"/>
              <a:t>Ц</a:t>
            </a:r>
            <a:r>
              <a:rPr lang="sr-Cyrl-BA" sz="2800"/>
              <a:t>Б</a:t>
            </a:r>
            <a:r>
              <a:rPr lang="ru-RU" sz="2800"/>
              <a:t> утиче на промјену новчане масе и ликвидност макросистема</a:t>
            </a:r>
            <a:endParaRPr lang="sr-Cyrl-BA" sz="2800"/>
          </a:p>
          <a:p>
            <a:pPr algn="just">
              <a:spcBef>
                <a:spcPct val="20000"/>
              </a:spcBef>
            </a:pPr>
            <a:r>
              <a:rPr lang="sr-Cyrl-BA" sz="2800" b="1"/>
              <a:t>Инструменти</a:t>
            </a:r>
            <a:r>
              <a:rPr lang="ru-RU" sz="2800" b="1"/>
              <a:t>: </a:t>
            </a:r>
            <a:endParaRPr lang="sr-Cyrl-BA" sz="2800" b="1"/>
          </a:p>
          <a:p>
            <a:pPr algn="just">
              <a:buFontTx/>
              <a:buChar char="•"/>
            </a:pPr>
            <a:r>
              <a:rPr lang="ru-RU" sz="2800"/>
              <a:t>кредит</a:t>
            </a:r>
            <a:r>
              <a:rPr lang="sr-Cyrl-BA" sz="2800"/>
              <a:t>и</a:t>
            </a:r>
            <a:r>
              <a:rPr lang="ru-RU" sz="2800"/>
              <a:t> </a:t>
            </a:r>
            <a:r>
              <a:rPr lang="sr-Cyrl-BA" sz="2800"/>
              <a:t>пословним банкама</a:t>
            </a:r>
          </a:p>
          <a:p>
            <a:pPr algn="just">
              <a:buFontTx/>
              <a:buChar char="•"/>
            </a:pPr>
            <a:r>
              <a:rPr lang="ru-RU" sz="2800"/>
              <a:t>операције на отвореном тржишту</a:t>
            </a:r>
            <a:endParaRPr lang="sr-Cyrl-BA" sz="2800"/>
          </a:p>
          <a:p>
            <a:pPr algn="just">
              <a:buFontTx/>
              <a:buChar char="•"/>
            </a:pPr>
            <a:r>
              <a:rPr lang="ru-RU" sz="2800"/>
              <a:t>обавезне резерве </a:t>
            </a:r>
            <a:endParaRPr lang="sr-Cyrl-BA" sz="2800"/>
          </a:p>
          <a:p>
            <a:pPr algn="just">
              <a:buFontTx/>
              <a:buChar char="•"/>
            </a:pPr>
            <a:r>
              <a:rPr lang="ru-RU" sz="2800"/>
              <a:t>административне мј</a:t>
            </a:r>
            <a:r>
              <a:rPr lang="sr-Cyrl-BA" sz="2800"/>
              <a:t>е</a:t>
            </a:r>
            <a:r>
              <a:rPr lang="ru-RU" sz="2800"/>
              <a:t>ре</a:t>
            </a:r>
            <a:endParaRPr lang="sr-Cyrl-BA" sz="2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38100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sz="3200" b="1"/>
              <a:t>Функција монетарног регулисања</a:t>
            </a:r>
            <a:endParaRPr lang="en-GB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10800" anchor="ctr">
            <a:noAutofit/>
          </a:bodyPr>
          <a:lstStyle/>
          <a:p>
            <a:pPr>
              <a:spcBef>
                <a:spcPct val="30000"/>
              </a:spcBef>
              <a:buNone/>
            </a:pPr>
            <a:r>
              <a:rPr lang="sr-Cyrl-BA" sz="2800" b="1" dirty="0"/>
              <a:t>-  ЦББиХ користи </a:t>
            </a:r>
            <a:r>
              <a:rPr lang="sr-Cyrl-BA" sz="2800" b="1" dirty="0">
                <a:solidFill>
                  <a:srgbClr val="00B050"/>
                </a:solidFill>
              </a:rPr>
              <a:t>само</a:t>
            </a:r>
            <a:r>
              <a:rPr lang="ru-RU" sz="2800" b="1" dirty="0">
                <a:solidFill>
                  <a:srgbClr val="00B050"/>
                </a:solidFill>
              </a:rPr>
              <a:t> обавезне резерве </a:t>
            </a:r>
            <a:r>
              <a:rPr lang="ru-RU" sz="2800" b="1" dirty="0"/>
              <a:t>као инструмент монетарног регулисања</a:t>
            </a:r>
            <a:r>
              <a:rPr lang="sr-Cyrl-BA" sz="2800" b="1" dirty="0"/>
              <a:t>!</a:t>
            </a:r>
          </a:p>
          <a:p>
            <a:pPr>
              <a:buFontTx/>
              <a:buChar char="-"/>
            </a:pPr>
            <a:r>
              <a:rPr lang="ru-RU" sz="2800" dirty="0"/>
              <a:t>О</a:t>
            </a:r>
            <a:r>
              <a:rPr lang="sr-Cyrl-BA" sz="2800" dirty="0"/>
              <a:t>државају се </a:t>
            </a:r>
            <a:r>
              <a:rPr lang="ru-RU" sz="2800" dirty="0"/>
              <a:t>држање</a:t>
            </a:r>
            <a:r>
              <a:rPr lang="sr-Cyrl-BA" sz="2800" dirty="0"/>
              <a:t>м</a:t>
            </a:r>
            <a:r>
              <a:rPr lang="ru-RU" sz="2800" dirty="0"/>
              <a:t> готовине и/или депозита код ЦБ</a:t>
            </a:r>
            <a:endParaRPr lang="sr-Cyrl-BA" sz="2800" dirty="0"/>
          </a:p>
          <a:p>
            <a:pPr>
              <a:buFontTx/>
              <a:buChar char="-"/>
            </a:pPr>
            <a:r>
              <a:rPr lang="sr-Cyrl-BA" sz="2800" dirty="0"/>
              <a:t>О</a:t>
            </a:r>
            <a:r>
              <a:rPr lang="ru-RU" sz="2800" dirty="0"/>
              <a:t>брачунавају као просјечне дневне </a:t>
            </a:r>
            <a:r>
              <a:rPr lang="sr-Cyrl-BA" sz="2800" dirty="0"/>
              <a:t>обавезне резерве у десетодневном периоду</a:t>
            </a:r>
            <a:r>
              <a:rPr lang="ru-RU" sz="2800" dirty="0"/>
              <a:t> </a:t>
            </a:r>
            <a:endParaRPr lang="sr-Cyrl-BA" sz="2800" dirty="0"/>
          </a:p>
          <a:p>
            <a:pPr>
              <a:buFontTx/>
              <a:buChar char="-"/>
            </a:pPr>
            <a:r>
              <a:rPr lang="sr-Cyrl-BA" sz="2800" dirty="0"/>
              <a:t> Стопа обавезних резерви је 1</a:t>
            </a:r>
            <a:r>
              <a:rPr lang="en-US" sz="2800" dirty="0"/>
              <a:t>0</a:t>
            </a:r>
            <a:r>
              <a:rPr lang="sr-Cyrl-BA" sz="2800" dirty="0"/>
              <a:t>% на депозите орочене до годину дана и 7% </a:t>
            </a:r>
            <a:r>
              <a:rPr lang="ru-RU" sz="2800" dirty="0"/>
              <a:t>на депозите орочене </a:t>
            </a:r>
            <a:r>
              <a:rPr lang="sr-Cyrl-BA" sz="2800" dirty="0"/>
              <a:t>дуже</a:t>
            </a:r>
            <a:r>
              <a:rPr lang="ru-RU" sz="2800" dirty="0"/>
              <a:t> од године</a:t>
            </a:r>
            <a:r>
              <a:rPr lang="sr-Cyrl-BA" sz="2800" dirty="0"/>
              <a:t> дана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idx="1"/>
          </p:nvPr>
        </p:nvSpPr>
        <p:spPr bwMode="auto">
          <a:xfrm>
            <a:off x="152400" y="1828800"/>
            <a:ext cx="8763000" cy="411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10800" anchor="ctr">
            <a:normAutofit fontScale="92500" lnSpcReduction="10000"/>
          </a:bodyPr>
          <a:lstStyle/>
          <a:p>
            <a:r>
              <a:rPr lang="sr-Cyrl-BA" sz="2800" dirty="0"/>
              <a:t>Р</a:t>
            </a:r>
            <a:r>
              <a:rPr lang="ru-RU" sz="2800" dirty="0"/>
              <a:t>ачуни владе</a:t>
            </a:r>
            <a:r>
              <a:rPr lang="sr-Cyrl-BA" sz="2800" dirty="0"/>
              <a:t> и њених институција се налазе </a:t>
            </a:r>
            <a:r>
              <a:rPr lang="ru-RU" sz="2800" dirty="0"/>
              <a:t>код Ц</a:t>
            </a:r>
            <a:r>
              <a:rPr lang="sr-Cyrl-BA" sz="2800" dirty="0"/>
              <a:t>ентралне банке</a:t>
            </a:r>
          </a:p>
          <a:p>
            <a:endParaRPr lang="sr-Cyrl-BA" sz="2800" dirty="0"/>
          </a:p>
          <a:p>
            <a:r>
              <a:rPr lang="sr-Cyrl-BA" sz="2800" dirty="0"/>
              <a:t>П</a:t>
            </a:r>
            <a:r>
              <a:rPr lang="ru-RU" sz="2800" dirty="0"/>
              <a:t>реко Ц</a:t>
            </a:r>
            <a:r>
              <a:rPr lang="sr-Cyrl-BA" sz="2800" dirty="0"/>
              <a:t>Б</a:t>
            </a:r>
            <a:r>
              <a:rPr lang="ru-RU" sz="2800" dirty="0"/>
              <a:t> држава емитује своје дуговне инструмент</a:t>
            </a:r>
            <a:r>
              <a:rPr lang="sr-Cyrl-BA" sz="2800" dirty="0"/>
              <a:t>е</a:t>
            </a:r>
          </a:p>
          <a:p>
            <a:endParaRPr lang="sr-Cyrl-BA" sz="2800" dirty="0"/>
          </a:p>
          <a:p>
            <a:r>
              <a:rPr lang="sr-Cyrl-BA" sz="2800" dirty="0"/>
              <a:t>ЦБ даје савјете влади</a:t>
            </a:r>
          </a:p>
          <a:p>
            <a:endParaRPr lang="sr-Cyrl-BA" sz="2800" dirty="0"/>
          </a:p>
          <a:p>
            <a:r>
              <a:rPr lang="ru-RU" sz="2800" dirty="0"/>
              <a:t>ЦБ </a:t>
            </a:r>
            <a:r>
              <a:rPr lang="sr-Cyrl-BA" sz="2800" dirty="0"/>
              <a:t>одобрава </a:t>
            </a:r>
            <a:r>
              <a:rPr lang="ru-RU" sz="2800" dirty="0"/>
              <a:t>кредит</a:t>
            </a:r>
            <a:r>
              <a:rPr lang="sr-Cyrl-BA" sz="2800" dirty="0"/>
              <a:t>е</a:t>
            </a:r>
            <a:r>
              <a:rPr lang="ru-RU" sz="2800" dirty="0"/>
              <a:t> држав</a:t>
            </a:r>
            <a:r>
              <a:rPr lang="sr-Cyrl-BA" sz="2800" dirty="0"/>
              <a:t>и за</a:t>
            </a:r>
            <a:r>
              <a:rPr lang="ru-RU" sz="2800" dirty="0"/>
              <a:t> финансирања </a:t>
            </a:r>
            <a:r>
              <a:rPr lang="sr-Cyrl-BA" sz="2800" dirty="0"/>
              <a:t>буџетског </a:t>
            </a:r>
            <a:r>
              <a:rPr lang="ru-RU" sz="2800" dirty="0"/>
              <a:t>дефицита</a:t>
            </a:r>
            <a:endParaRPr lang="sr-Cyrl-BA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381000"/>
            <a:ext cx="792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CS" sz="4000" b="1" dirty="0"/>
              <a:t>Функција банкара државе</a:t>
            </a:r>
            <a:r>
              <a:rPr lang="sr-Cyrl-BA" sz="4000" b="1" dirty="0"/>
              <a:t> (</a:t>
            </a:r>
            <a:r>
              <a:rPr lang="sr-Cyrl-CS" sz="4000" b="1" dirty="0"/>
              <a:t>владе</a:t>
            </a:r>
            <a:r>
              <a:rPr lang="sr-Cyrl-BA" sz="4000" b="1" dirty="0"/>
              <a:t>)</a:t>
            </a:r>
            <a:endParaRPr lang="en-GB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/>
          </a:bodyPr>
          <a:lstStyle/>
          <a:p>
            <a:pPr algn="just"/>
            <a:r>
              <a:rPr lang="ru-RU" sz="2300" dirty="0"/>
              <a:t>ЦБ</a:t>
            </a:r>
            <a:r>
              <a:rPr lang="sr-Cyrl-BA" sz="2300" dirty="0"/>
              <a:t> БиХ</a:t>
            </a:r>
            <a:r>
              <a:rPr lang="ru-RU" sz="2300" dirty="0"/>
              <a:t> </a:t>
            </a:r>
            <a:r>
              <a:rPr lang="sr-Cyrl-BA" sz="2300" dirty="0"/>
              <a:t>је </a:t>
            </a:r>
            <a:r>
              <a:rPr lang="ru-RU" sz="2300" dirty="0">
                <a:solidFill>
                  <a:srgbClr val="FFFF00"/>
                </a:solidFill>
              </a:rPr>
              <a:t>банкар и фискални агент </a:t>
            </a:r>
            <a:r>
              <a:rPr lang="ru-RU" sz="2300" dirty="0"/>
              <a:t>БиХ и јавних агенција које одреди Предсједништво БиХ</a:t>
            </a:r>
          </a:p>
          <a:p>
            <a:pPr algn="just"/>
            <a:endParaRPr lang="sr-Cyrl-BA" sz="2300" dirty="0"/>
          </a:p>
          <a:p>
            <a:pPr algn="just"/>
            <a:r>
              <a:rPr lang="sr-Cyrl-BA" sz="2300" dirty="0"/>
              <a:t>Савјетује Министарство финансија и трезора БиХ при доношењу буџета</a:t>
            </a:r>
          </a:p>
          <a:p>
            <a:pPr algn="just"/>
            <a:endParaRPr lang="sr-Cyrl-BA" sz="2300" dirty="0"/>
          </a:p>
          <a:p>
            <a:pPr algn="just"/>
            <a:r>
              <a:rPr lang="sr-Cyrl-BA" sz="2300" dirty="0"/>
              <a:t>Даје сагласност на спољна задужења</a:t>
            </a:r>
            <a:endParaRPr lang="sr-Latn-RS" sz="2300" dirty="0"/>
          </a:p>
          <a:p>
            <a:pPr algn="just"/>
            <a:endParaRPr lang="sr-Cyrl-BA" sz="2300" dirty="0"/>
          </a:p>
          <a:p>
            <a:pPr algn="just"/>
            <a:r>
              <a:rPr lang="sr-Cyrl-BA" sz="2300" b="1" dirty="0"/>
              <a:t>ЦБ БиХ </a:t>
            </a:r>
            <a:r>
              <a:rPr lang="sr-Cyrl-BA" sz="2300" b="1" dirty="0">
                <a:solidFill>
                  <a:srgbClr val="FF0000"/>
                </a:solidFill>
              </a:rPr>
              <a:t>не може </a:t>
            </a:r>
            <a:r>
              <a:rPr lang="sr-Cyrl-BA" sz="2300" b="1" dirty="0"/>
              <a:t>одобравати кредите држави</a:t>
            </a:r>
            <a:r>
              <a:rPr lang="sr-Cyrl-BA" sz="2300" dirty="0"/>
              <a:t>! </a:t>
            </a:r>
            <a:endParaRPr lang="en-US" sz="2300" dirty="0"/>
          </a:p>
          <a:p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idx="1"/>
          </p:nvPr>
        </p:nvSpPr>
        <p:spPr bwMode="auto">
          <a:xfrm>
            <a:off x="0" y="381000"/>
            <a:ext cx="8915400" cy="5745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r>
              <a:rPr lang="sr-Cyrl-BA" dirty="0"/>
              <a:t>ЦБ селективним кредитирањем подстиче развој одређених привредних грана </a:t>
            </a:r>
          </a:p>
          <a:p>
            <a:pPr algn="just"/>
            <a:endParaRPr lang="sr-Cyrl-BA" dirty="0"/>
          </a:p>
          <a:p>
            <a:pPr algn="just"/>
            <a:r>
              <a:rPr lang="sr-Cyrl-BA" b="1" dirty="0"/>
              <a:t>ЦБ БиХ </a:t>
            </a:r>
            <a:r>
              <a:rPr lang="sr-Cyrl-BA" b="1" dirty="0">
                <a:solidFill>
                  <a:srgbClr val="FF0000"/>
                </a:solidFill>
              </a:rPr>
              <a:t>нема</a:t>
            </a:r>
            <a:r>
              <a:rPr lang="sr-Cyrl-BA" b="1" dirty="0"/>
              <a:t> развојну функцију!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7400" y="609600"/>
            <a:ext cx="50020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CS" sz="4000" b="1"/>
              <a:t>Развојна функција</a:t>
            </a:r>
            <a:endParaRPr lang="en-GB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638800"/>
          </a:xfrm>
        </p:spPr>
        <p:txBody>
          <a:bodyPr>
            <a:normAutofit/>
          </a:bodyPr>
          <a:lstStyle/>
          <a:p>
            <a:pPr algn="just"/>
            <a:r>
              <a:rPr lang="ru-RU" sz="2300" dirty="0"/>
              <a:t>Током 90-их година долази до поновне експанзије монетарних одбора, тако да их је крајем 90-их година поново постојало у око 20 држава, међу које спадају и бивше социјалистичке државе</a:t>
            </a:r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Монетарни одбори су уведени у Естонији (1992.), Литванији (1994.), Бугарској (1997.) и БиХ (1997.). </a:t>
            </a:r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У Литванији се као резервна валута користи амерички долар, а у остале три земље евро.</a:t>
            </a:r>
            <a:endParaRPr lang="en-US" sz="2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792162"/>
          </a:xfrm>
        </p:spPr>
        <p:txBody>
          <a:bodyPr>
            <a:normAutofit fontScale="90000"/>
          </a:bodyPr>
          <a:lstStyle/>
          <a:p>
            <a:pPr algn="ctr"/>
            <a:br>
              <a:rPr lang="sr-Cyrl-CS"/>
            </a:br>
            <a:r>
              <a:rPr lang="sr-Cyrl-CS" b="1"/>
              <a:t> Спољноекономска функција</a:t>
            </a: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idx="1"/>
          </p:nvPr>
        </p:nvSpPr>
        <p:spPr bwMode="auto">
          <a:xfrm>
            <a:off x="0" y="1143000"/>
            <a:ext cx="9144000" cy="571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 fontScale="85000" lnSpcReduction="10000"/>
          </a:bodyPr>
          <a:lstStyle/>
          <a:p>
            <a:pPr algn="just"/>
            <a:r>
              <a:rPr lang="sr-Cyrl-CS" sz="2800" dirty="0"/>
              <a:t>ЦБ </a:t>
            </a:r>
            <a:r>
              <a:rPr lang="sr-Cyrl-BA" sz="2800" dirty="0"/>
              <a:t>регулише плаћање према иностранству, управља спољним дугом и девизним резервама, води рачуна о стабилности девизног курса и</a:t>
            </a:r>
            <a:r>
              <a:rPr lang="sr-Cyrl-CS" sz="2800" dirty="0"/>
              <a:t> у</a:t>
            </a:r>
            <a:r>
              <a:rPr lang="sr-Cyrl-BA" sz="2800" dirty="0"/>
              <a:t>споставља односе са међународним институцијама</a:t>
            </a:r>
          </a:p>
          <a:p>
            <a:pPr algn="just"/>
            <a:endParaRPr lang="sr-Cyrl-BA" sz="2800" dirty="0"/>
          </a:p>
          <a:p>
            <a:pPr algn="just"/>
            <a:r>
              <a:rPr lang="sr-Cyrl-BA" sz="2800" b="1" dirty="0"/>
              <a:t>ЦБ БиХ</a:t>
            </a:r>
            <a:r>
              <a:rPr lang="sr-Cyrl-BA" sz="2800" dirty="0"/>
              <a:t>:</a:t>
            </a:r>
          </a:p>
          <a:p>
            <a:pPr>
              <a:buFontTx/>
              <a:buChar char="•"/>
            </a:pPr>
            <a:r>
              <a:rPr lang="sr-Cyrl-BA" sz="2800" dirty="0"/>
              <a:t>представља БиХ на састанцима са међународним институцијама</a:t>
            </a:r>
          </a:p>
          <a:p>
            <a:pPr algn="just">
              <a:buFontTx/>
              <a:buChar char="•"/>
            </a:pPr>
            <a:r>
              <a:rPr lang="sr-Cyrl-BA" sz="2800" dirty="0"/>
              <a:t>управља девизним резервама</a:t>
            </a:r>
          </a:p>
          <a:p>
            <a:pPr algn="just">
              <a:buFontTx/>
              <a:buChar char="•"/>
            </a:pPr>
            <a:r>
              <a:rPr lang="sr-Cyrl-BA" sz="2800" dirty="0"/>
              <a:t>регулише плаћања према иностранству</a:t>
            </a:r>
          </a:p>
          <a:p>
            <a:pPr algn="just">
              <a:buFontTx/>
              <a:buChar char="•"/>
            </a:pPr>
            <a:r>
              <a:rPr lang="sr-Cyrl-BA" sz="2800" dirty="0"/>
              <a:t>измирује спољни дуг</a:t>
            </a:r>
          </a:p>
          <a:p>
            <a:pPr algn="just">
              <a:buFontTx/>
              <a:buChar char="•"/>
            </a:pPr>
            <a:r>
              <a:rPr lang="sr-Cyrl-BA" sz="2800" dirty="0"/>
              <a:t>одржава стабилност девизног курса</a:t>
            </a:r>
          </a:p>
          <a:p>
            <a:pPr algn="just">
              <a:buFontTx/>
              <a:buChar char="•"/>
            </a:pPr>
            <a:endParaRPr lang="sr-Cyrl-BA" sz="2800" b="1" dirty="0"/>
          </a:p>
          <a:p>
            <a:pPr algn="just">
              <a:buFontTx/>
              <a:buChar char="•"/>
            </a:pPr>
            <a:r>
              <a:rPr lang="sr-Cyrl-BA" sz="2800" b="1" dirty="0"/>
              <a:t>ЦБ БиХ </a:t>
            </a:r>
            <a:r>
              <a:rPr lang="sr-Cyrl-BA" sz="2800" b="1" dirty="0">
                <a:solidFill>
                  <a:srgbClr val="00B050"/>
                </a:solidFill>
              </a:rPr>
              <a:t>и</a:t>
            </a:r>
            <a:r>
              <a:rPr lang="sr-Cyrl-RS" sz="2800" b="1" dirty="0">
                <a:solidFill>
                  <a:srgbClr val="00B050"/>
                </a:solidFill>
              </a:rPr>
              <a:t>м</a:t>
            </a:r>
            <a:r>
              <a:rPr lang="sr-Cyrl-BA" sz="2800" b="1" dirty="0">
                <a:solidFill>
                  <a:srgbClr val="00B050"/>
                </a:solidFill>
              </a:rPr>
              <a:t>а</a:t>
            </a:r>
            <a:r>
              <a:rPr lang="sr-Cyrl-BA" sz="2800" b="1" dirty="0"/>
              <a:t> спољноекономску функцију!</a:t>
            </a:r>
            <a:endParaRPr lang="en-US" sz="2800" b="1" dirty="0"/>
          </a:p>
          <a:p>
            <a:pPr algn="just">
              <a:buFontTx/>
              <a:buChar char="•"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82000" cy="1143000"/>
          </a:xfrm>
        </p:spPr>
        <p:txBody>
          <a:bodyPr>
            <a:normAutofit fontScale="90000"/>
          </a:bodyPr>
          <a:lstStyle/>
          <a:p>
            <a:br>
              <a:rPr lang="sr-Cyrl-CS"/>
            </a:br>
            <a:r>
              <a:rPr lang="sr-Cyrl-CS" sz="4000" b="1"/>
              <a:t>Функција организације платног промета</a:t>
            </a:r>
            <a:br>
              <a:rPr lang="en-GB"/>
            </a:b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idx="1"/>
          </p:nvPr>
        </p:nvSpPr>
        <p:spPr bwMode="auto">
          <a:xfrm>
            <a:off x="304800" y="1295400"/>
            <a:ext cx="8610600" cy="533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 fontScale="85000" lnSpcReduction="20000"/>
          </a:bodyPr>
          <a:lstStyle/>
          <a:p>
            <a:pPr algn="just"/>
            <a:endParaRPr lang="sr-Cyrl-BA" sz="2800" dirty="0"/>
          </a:p>
          <a:p>
            <a:r>
              <a:rPr lang="sr-Cyrl-BA" sz="2800" dirty="0"/>
              <a:t>ЦБ мора обезбиједити брзо и ефикасно функционисање платног промета </a:t>
            </a:r>
          </a:p>
          <a:p>
            <a:endParaRPr lang="sr-Cyrl-BA" sz="2800" dirty="0"/>
          </a:p>
          <a:p>
            <a:pPr algn="just"/>
            <a:r>
              <a:rPr lang="sr-Cyrl-BA" sz="2800" dirty="0"/>
              <a:t>Од 2001. платни промет у БиХ се обавља преко ЦБ БиХ</a:t>
            </a:r>
          </a:p>
          <a:p>
            <a:pPr algn="just">
              <a:buNone/>
            </a:pPr>
            <a:endParaRPr lang="sr-Cyrl-BA" sz="2800" dirty="0"/>
          </a:p>
          <a:p>
            <a:pPr algn="just"/>
            <a:r>
              <a:rPr lang="sr-Cyrl-BA" sz="2800" dirty="0"/>
              <a:t>У БиХ постоје два система за извршење платног налога:</a:t>
            </a:r>
          </a:p>
          <a:p>
            <a:pPr algn="just">
              <a:buFontTx/>
              <a:buChar char="-"/>
            </a:pPr>
            <a:r>
              <a:rPr lang="sr-Cyrl-BA" sz="2800" dirty="0"/>
              <a:t> </a:t>
            </a:r>
            <a:r>
              <a:rPr lang="sr-Cyrl-BA" sz="2800" b="1" i="1" dirty="0"/>
              <a:t>RTGS</a:t>
            </a:r>
            <a:r>
              <a:rPr lang="sr-Cyrl-BA" sz="2800" b="1" dirty="0"/>
              <a:t> систем </a:t>
            </a:r>
            <a:r>
              <a:rPr lang="sr-Latn-RS" sz="2800" dirty="0"/>
              <a:t>(</a:t>
            </a:r>
            <a:r>
              <a:rPr lang="en-US" sz="2800" dirty="0"/>
              <a:t>Real Time Gross Settlement</a:t>
            </a:r>
            <a:r>
              <a:rPr lang="sr-Latn-RS" sz="2800" dirty="0"/>
              <a:t>) </a:t>
            </a:r>
            <a:r>
              <a:rPr lang="sr-Cyrl-BA" sz="2800" dirty="0"/>
              <a:t>и</a:t>
            </a:r>
          </a:p>
          <a:p>
            <a:pPr algn="just">
              <a:buFontTx/>
              <a:buChar char="-"/>
            </a:pPr>
            <a:r>
              <a:rPr lang="sr-Cyrl-BA" sz="2800" dirty="0"/>
              <a:t> </a:t>
            </a:r>
            <a:r>
              <a:rPr lang="sr-Cyrl-BA" sz="2800" b="1" dirty="0"/>
              <a:t>Центар за жиро клиринг</a:t>
            </a:r>
          </a:p>
          <a:p>
            <a:pPr algn="just">
              <a:buFontTx/>
              <a:buChar char="-"/>
            </a:pPr>
            <a:endParaRPr lang="sr-Cyrl-BA" sz="2800" b="1" dirty="0"/>
          </a:p>
          <a:p>
            <a:pPr algn="just">
              <a:buFontTx/>
              <a:buChar char="-"/>
            </a:pPr>
            <a:r>
              <a:rPr lang="sr-Cyrl-BA" sz="3500" b="1" dirty="0"/>
              <a:t>ЦБ БиХ </a:t>
            </a:r>
            <a:r>
              <a:rPr lang="sr-Cyrl-BA" sz="3500" b="1" dirty="0">
                <a:solidFill>
                  <a:srgbClr val="00B050"/>
                </a:solidFill>
              </a:rPr>
              <a:t>има</a:t>
            </a:r>
            <a:r>
              <a:rPr lang="sr-Cyrl-BA" sz="3500" b="1" dirty="0"/>
              <a:t> функцију организације </a:t>
            </a:r>
            <a:r>
              <a:rPr lang="sr-Cyrl-CS" sz="3600" b="1" dirty="0"/>
              <a:t>платног промета</a:t>
            </a:r>
            <a:r>
              <a:rPr lang="sr-Cyrl-BA" sz="3500" b="1" dirty="0"/>
              <a:t>!</a:t>
            </a:r>
            <a:endParaRPr lang="en-US" sz="3500" b="1" dirty="0"/>
          </a:p>
          <a:p>
            <a:pPr algn="just">
              <a:buFontTx/>
              <a:buChar char="-"/>
            </a:pPr>
            <a:endParaRPr lang="sr-Cyrl-BA" sz="2800" b="1" dirty="0"/>
          </a:p>
          <a:p>
            <a:pPr algn="just">
              <a:buNone/>
            </a:pPr>
            <a:endParaRPr lang="en-US" sz="2800" b="1" dirty="0"/>
          </a:p>
          <a:p>
            <a:pPr algn="just"/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sr-Cyrl-CS"/>
            </a:br>
            <a:r>
              <a:rPr lang="sr-Cyrl-CS" b="1"/>
              <a:t> </a:t>
            </a:r>
            <a:br>
              <a:rPr lang="en-US"/>
            </a:br>
            <a:r>
              <a:rPr lang="sr-Cyrl-CS" b="1"/>
              <a:t> Информационо</a:t>
            </a:r>
            <a:r>
              <a:rPr lang="sr-Cyrl-BA" b="1"/>
              <a:t>-</a:t>
            </a:r>
            <a:r>
              <a:rPr lang="sr-Cyrl-CS" b="1"/>
              <a:t>истраживачка функција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800600"/>
          </a:xfrm>
        </p:spPr>
        <p:txBody>
          <a:bodyPr>
            <a:normAutofit/>
          </a:bodyPr>
          <a:lstStyle/>
          <a:p>
            <a:endParaRPr lang="sr-Cyrl-BA" dirty="0"/>
          </a:p>
          <a:p>
            <a:r>
              <a:rPr lang="sr-Cyrl-BA" dirty="0"/>
              <a:t>ЦБ израђује статистичке извјештаје и научно-истраживачке студије, обавља обуке и организује научне конфенеренције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Cyrl-CS" dirty="0"/>
              <a:t>П</a:t>
            </a:r>
            <a:r>
              <a:rPr lang="sr-Cyrl-RS" dirty="0"/>
              <a:t>осједује велики број значајних података и информација пословних субјеката као добру базу за истраживање и анализу</a:t>
            </a:r>
            <a:endParaRPr lang="sr-Cyrl-BA" dirty="0"/>
          </a:p>
          <a:p>
            <a:endParaRPr lang="sr-Cyrl-BA" dirty="0"/>
          </a:p>
          <a:p>
            <a:r>
              <a:rPr lang="sr-Cyrl-BA" b="1" dirty="0"/>
              <a:t>ЦБ БиХ </a:t>
            </a:r>
            <a:r>
              <a:rPr lang="sr-Cyrl-BA" b="1" dirty="0">
                <a:solidFill>
                  <a:srgbClr val="00B050"/>
                </a:solidFill>
              </a:rPr>
              <a:t>има</a:t>
            </a:r>
            <a:r>
              <a:rPr lang="sr-Cyrl-BA" b="1" dirty="0"/>
              <a:t> ову функцију!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228600" y="1905000"/>
            <a:ext cx="8729662" cy="388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10800" anchor="ctr"/>
          <a:lstStyle/>
          <a:p>
            <a:pPr algn="just">
              <a:buFontTx/>
              <a:buChar char="-"/>
            </a:pPr>
            <a:r>
              <a:rPr lang="sr-Cyrl-BA" sz="2800" dirty="0"/>
              <a:t>ЦБ прати и контролише активности пословних банака како би обезбиједила стабилност банкарског система</a:t>
            </a:r>
            <a:r>
              <a:rPr lang="en-US" sz="2800" dirty="0"/>
              <a:t>.</a:t>
            </a:r>
          </a:p>
          <a:p>
            <a:pPr algn="just"/>
            <a:endParaRPr lang="sr-Cyrl-BA" sz="2800" dirty="0"/>
          </a:p>
          <a:p>
            <a:pPr algn="just"/>
            <a:r>
              <a:rPr lang="sr-Cyrl-BA" sz="2800" dirty="0"/>
              <a:t>У БиХ контролу банака врше ентитетске агенције за банкарство чији рад координише ЦБ.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72400" cy="808038"/>
          </a:xfrm>
        </p:spPr>
        <p:txBody>
          <a:bodyPr/>
          <a:lstStyle/>
          <a:p>
            <a:pPr algn="ctr"/>
            <a:r>
              <a:rPr lang="sr-Cyrl-BA" b="1"/>
              <a:t>Контролна функција</a:t>
            </a:r>
            <a:r>
              <a:rPr lang="en-US" b="1"/>
              <a:t> </a:t>
            </a:r>
            <a:r>
              <a:rPr lang="sr-Cyrl-BA" b="1"/>
              <a:t>ЦБ БиХ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763000" cy="5410200"/>
          </a:xfrm>
        </p:spPr>
        <p:txBody>
          <a:bodyPr>
            <a:normAutofit/>
          </a:bodyPr>
          <a:lstStyle/>
          <a:p>
            <a:pPr algn="just">
              <a:spcBef>
                <a:spcPct val="30000"/>
              </a:spcBef>
            </a:pPr>
            <a:r>
              <a:rPr lang="sr-Cyrl-BA" sz="2200" b="1" dirty="0"/>
              <a:t>Задаци Агенција за банкарство:</a:t>
            </a:r>
          </a:p>
          <a:p>
            <a:pPr algn="just">
              <a:spcBef>
                <a:spcPct val="30000"/>
              </a:spcBef>
            </a:pPr>
            <a:endParaRPr lang="sr-Cyrl-BA" sz="2200" b="1" dirty="0"/>
          </a:p>
          <a:p>
            <a:pPr algn="just">
              <a:buFontTx/>
              <a:buChar char="-"/>
            </a:pPr>
            <a:r>
              <a:rPr lang="sr-Cyrl-BA" sz="2200" dirty="0"/>
              <a:t> издавање и одузимање дозвола за рад банака</a:t>
            </a:r>
          </a:p>
          <a:p>
            <a:pPr algn="just">
              <a:buFontTx/>
              <a:buChar char="-"/>
            </a:pPr>
            <a:r>
              <a:rPr lang="sr-Cyrl-BA" sz="2200" dirty="0"/>
              <a:t> надзор над пословањем банака</a:t>
            </a:r>
          </a:p>
          <a:p>
            <a:pPr algn="just">
              <a:buFontTx/>
              <a:buChar char="-"/>
            </a:pPr>
            <a:r>
              <a:rPr lang="sr-Cyrl-BA" sz="2200" dirty="0"/>
              <a:t> управљање и надзор над санацијом и ликвидацијом банака</a:t>
            </a:r>
          </a:p>
          <a:p>
            <a:pPr algn="just">
              <a:buFontTx/>
              <a:buChar char="-"/>
            </a:pPr>
            <a:r>
              <a:rPr lang="sr-Cyrl-BA" sz="2200" dirty="0"/>
              <a:t> доношење подзаконских прописа за регулисање рада банака</a:t>
            </a:r>
          </a:p>
          <a:p>
            <a:pPr algn="just">
              <a:buFontTx/>
              <a:buChar char="-"/>
            </a:pPr>
            <a:r>
              <a:rPr lang="sr-Cyrl-BA" sz="2200" dirty="0"/>
              <a:t> оцјена испуњености услова и давање сагласности за издавање акција наредних емисија</a:t>
            </a:r>
            <a:endParaRPr lang="sr-Latn-RS" sz="2200" dirty="0"/>
          </a:p>
          <a:p>
            <a:pPr algn="just">
              <a:buFontTx/>
              <a:buChar char="-"/>
            </a:pPr>
            <a:endParaRPr lang="sr-Latn-RS" dirty="0"/>
          </a:p>
          <a:p>
            <a:pPr algn="just">
              <a:buFontTx/>
              <a:buChar char="-"/>
            </a:pPr>
            <a:endParaRPr lang="sr-Latn-RS" dirty="0"/>
          </a:p>
          <a:p>
            <a:pPr algn="just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77724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sr-Cyrl-CS"/>
              <a:t>Савремени квазивалутни одбор у Бугарској</a:t>
            </a: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715962"/>
          </a:xfrm>
        </p:spPr>
        <p:txBody>
          <a:bodyPr>
            <a:normAutofit/>
          </a:bodyPr>
          <a:lstStyle/>
          <a:p>
            <a:pPr algn="ctr"/>
            <a:r>
              <a:rPr lang="sr-Cyrl-CS" dirty="0"/>
              <a:t>Бугарски модел монетарног одбора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715000"/>
          </a:xfrm>
        </p:spPr>
        <p:txBody>
          <a:bodyPr>
            <a:normAutofit/>
          </a:bodyPr>
          <a:lstStyle/>
          <a:p>
            <a:r>
              <a:rPr lang="ru-RU"/>
              <a:t>У моделу бугарског валутног одбора постоји дјелимична могућност дискреционог вођења монетарне политике, дакле </a:t>
            </a:r>
            <a:r>
              <a:rPr lang="ru-RU">
                <a:solidFill>
                  <a:srgbClr val="FF0000"/>
                </a:solidFill>
              </a:rPr>
              <a:t>флексибилније него </a:t>
            </a:r>
            <a:r>
              <a:rPr lang="ru-RU"/>
              <a:t>на примјеру монетарног одбора </a:t>
            </a:r>
            <a:r>
              <a:rPr lang="ru-RU">
                <a:solidFill>
                  <a:srgbClr val="FF0000"/>
                </a:solidFill>
              </a:rPr>
              <a:t>БиХ</a:t>
            </a:r>
            <a:r>
              <a:rPr lang="ru-RU"/>
              <a:t>. </a:t>
            </a:r>
          </a:p>
          <a:p>
            <a:endParaRPr lang="ru-RU"/>
          </a:p>
          <a:p>
            <a:r>
              <a:rPr lang="ru-RU"/>
              <a:t>Овакав вид “квазивалутног” монетарног одбора у случају Бугарске огледа се кроз функције и инструменте Централне банке и то: </a:t>
            </a:r>
          </a:p>
          <a:p>
            <a:pPr lvl="1"/>
            <a:r>
              <a:rPr lang="ru-RU"/>
              <a:t>функције посљедњег уточишта, </a:t>
            </a:r>
          </a:p>
          <a:p>
            <a:pPr lvl="1"/>
            <a:r>
              <a:rPr lang="ru-RU"/>
              <a:t>укључивање фискалних резерви владе у пасиву валутног одбора што даје могућност дјеловања на обим новчане масе, као и</a:t>
            </a:r>
          </a:p>
          <a:p>
            <a:pPr lvl="1"/>
            <a:r>
              <a:rPr lang="ru-RU"/>
              <a:t>обавезне резерве. </a:t>
            </a:r>
          </a:p>
          <a:p>
            <a:endParaRPr lang="ru-RU"/>
          </a:p>
          <a:p>
            <a:r>
              <a:rPr lang="ru-RU"/>
              <a:t>Код стопе инфлације забиљежен је значајан пад инфлације након само двије године, уз истовремен раст БДП, што показује да флексибилни односно модификовани класични валутни одбори могу створити квалитетну основу и предуслове за економски раст.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r-Cyrl-BA"/>
              <a:t>Хвала на пажњи!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1574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r-Cyrl-CS"/>
              <a:t>Основне карактеристике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81600"/>
          </a:xfrm>
        </p:spPr>
        <p:txBody>
          <a:bodyPr>
            <a:normAutofit/>
          </a:bodyPr>
          <a:lstStyle/>
          <a:p>
            <a:pPr algn="just"/>
            <a:r>
              <a:rPr lang="sr-Cyrl-CS" sz="2300" dirty="0"/>
              <a:t>Држава увођењем монетарног одбора губи монетарни суверенитет</a:t>
            </a:r>
          </a:p>
          <a:p>
            <a:pPr algn="just"/>
            <a:endParaRPr lang="sr-Cyrl-CS" sz="2300" dirty="0"/>
          </a:p>
          <a:p>
            <a:pPr algn="just"/>
            <a:r>
              <a:rPr lang="sr-Cyrl-CS" sz="2300" dirty="0"/>
              <a:t>Пасивна монетарна политика а домаћа валута се веже за валуту сидро</a:t>
            </a:r>
          </a:p>
          <a:p>
            <a:pPr algn="just"/>
            <a:endParaRPr lang="sr-Cyrl-CS" sz="2300" dirty="0"/>
          </a:p>
          <a:p>
            <a:pPr algn="just"/>
            <a:r>
              <a:rPr lang="ru-RU" sz="2300" dirty="0"/>
              <a:t>У литератури се наводи да су за увођење и  успјешно функционисање монетарног одбора подесне мале земље са релативно отвореним привредама које имају високу компатибилност цијена и корелацију привредних циклуса са земљом резервне валуте</a:t>
            </a:r>
            <a:endParaRPr lang="sr-Cyrl-CS" sz="2300" dirty="0"/>
          </a:p>
          <a:p>
            <a:pPr algn="just">
              <a:buNone/>
            </a:pPr>
            <a:endParaRPr lang="sr-Cyrl-C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715000"/>
          </a:xfrm>
        </p:spPr>
        <p:txBody>
          <a:bodyPr>
            <a:normAutofit/>
          </a:bodyPr>
          <a:lstStyle/>
          <a:p>
            <a:pPr algn="just"/>
            <a:r>
              <a:rPr lang="sr-Cyrl-CS" sz="2300" b="1" dirty="0"/>
              <a:t>Особине:</a:t>
            </a:r>
          </a:p>
          <a:p>
            <a:pPr lvl="1" algn="just">
              <a:buNone/>
            </a:pPr>
            <a:r>
              <a:rPr lang="sr-Cyrl-CS" sz="2300" dirty="0"/>
              <a:t>1. Аутоматизам и одсуство дискреционог права вођења монетарне политике</a:t>
            </a:r>
          </a:p>
          <a:p>
            <a:pPr lvl="1" algn="just">
              <a:buNone/>
            </a:pPr>
            <a:r>
              <a:rPr lang="sr-Cyrl-CS" sz="2300" dirty="0"/>
              <a:t>2. Конвертибилност уз фиксни девизни курс</a:t>
            </a:r>
            <a:endParaRPr lang="en-US" sz="2300" dirty="0"/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1. Основна разлика између монетарног одбора и класичне централне банке огледа се у томе што </a:t>
            </a:r>
            <a:r>
              <a:rPr lang="ru-RU" sz="2300" b="1" dirty="0"/>
              <a:t>централна банка има дискреционо право при вођењу монетарне политике </a:t>
            </a:r>
            <a:r>
              <a:rPr lang="ru-RU" sz="2300" dirty="0"/>
              <a:t>и одређивању понуде новца, док </a:t>
            </a:r>
            <a:r>
              <a:rPr lang="ru-RU" sz="2300" dirty="0">
                <a:solidFill>
                  <a:srgbClr val="FFFF00"/>
                </a:solidFill>
              </a:rPr>
              <a:t>тим дискреционим правима монетарни одбор не располаже и он функционише по правилима пасивне монетарне политике</a:t>
            </a:r>
            <a:r>
              <a:rPr lang="ru-RU" sz="2300" dirty="0"/>
              <a:t>. </a:t>
            </a:r>
          </a:p>
          <a:p>
            <a:pPr algn="just"/>
            <a:endParaRPr lang="ru-RU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334000"/>
          </a:xfrm>
        </p:spPr>
        <p:txBody>
          <a:bodyPr>
            <a:normAutofit/>
          </a:bodyPr>
          <a:lstStyle/>
          <a:p>
            <a:endParaRPr lang="ru-RU" sz="2300" dirty="0"/>
          </a:p>
          <a:p>
            <a:r>
              <a:rPr lang="ru-RU" sz="2300" dirty="0"/>
              <a:t>Монетарни одбор </a:t>
            </a:r>
            <a:r>
              <a:rPr lang="ru-RU" sz="2300" dirty="0">
                <a:solidFill>
                  <a:srgbClr val="FFFF00"/>
                </a:solidFill>
              </a:rPr>
              <a:t>не располаже дискреционо правом да утиче на понуду новца </a:t>
            </a:r>
            <a:r>
              <a:rPr lang="ru-RU" sz="2300" dirty="0"/>
              <a:t>и њу одређују искључиво тржишни фактори.</a:t>
            </a:r>
            <a:endParaRPr lang="en-US" sz="2300" dirty="0"/>
          </a:p>
          <a:p>
            <a:endParaRPr lang="ru-RU" sz="2300" dirty="0"/>
          </a:p>
          <a:p>
            <a:r>
              <a:rPr lang="ru-RU" sz="2300" dirty="0"/>
              <a:t>Монетарна политика је потпуно аутоматска пошто монетарни одбор врши емитовање или повлачење домаћег новца само у обиму у коме постоји еквивалентан прилив или </a:t>
            </a:r>
            <a:r>
              <a:rPr lang="sr-Cyrl-CS" sz="2300" dirty="0"/>
              <a:t>одлив девиза резервне валуте.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CS" sz="2400" dirty="0"/>
              <a:t>2. Како у систе</a:t>
            </a:r>
            <a:r>
              <a:rPr lang="ru-RU" sz="2400" dirty="0"/>
              <a:t>му монетарног одбора имамо аутоматско емитовање или повлачење домаћег новца у обиму у коме постоји еквивалентан прилив или одлив девиза резервне валуте, овакво 100% покриће домаћег новца резервном валутом гарантује одржавање фиксног девизног курса и сталну конвертибилност између домаћег новца и резервне валуте.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68362"/>
          </a:xfrm>
        </p:spPr>
        <p:txBody>
          <a:bodyPr/>
          <a:lstStyle/>
          <a:p>
            <a:r>
              <a:rPr lang="sr-Cyrl-CS" b="1" dirty="0"/>
              <a:t>Фазе увођења монетарног одбора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ru-RU" sz="2300" dirty="0"/>
              <a:t>Пренијети на друге органе све функције централне банке које нису у директној вези са понудом новца. </a:t>
            </a:r>
          </a:p>
          <a:p>
            <a:r>
              <a:rPr lang="ru-RU" sz="2300" dirty="0"/>
              <a:t>Укинути право централне банке да даје кредите.</a:t>
            </a:r>
          </a:p>
          <a:p>
            <a:r>
              <a:rPr lang="ru-RU" sz="2300" dirty="0"/>
              <a:t>Обезбиједити примјерену висину постојећих резер</a:t>
            </a:r>
            <a:r>
              <a:rPr lang="sr-Cyrl-CS" sz="2300" dirty="0"/>
              <a:t>ви.</a:t>
            </a:r>
          </a:p>
          <a:p>
            <a:r>
              <a:rPr lang="sr-Cyrl-CS" sz="2300" dirty="0"/>
              <a:t>Утврдити девизни курс.</a:t>
            </a:r>
          </a:p>
          <a:p>
            <a:r>
              <a:rPr lang="ru-RU" sz="2300" dirty="0"/>
              <a:t>Обезбиједити да девизне резерве износе 100% од износа новчаница и кованог новца у оптицају.</a:t>
            </a:r>
          </a:p>
          <a:p>
            <a:r>
              <a:rPr lang="ru-RU" sz="2300" dirty="0"/>
              <a:t>Пренијети остатак активе и пасиве централне банке на нови монетарни одбор и отворити монетарни одбор за </a:t>
            </a:r>
            <a:r>
              <a:rPr lang="sr-Cyrl-CS" sz="2300" dirty="0"/>
              <a:t>пословање.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868362"/>
          </a:xfrm>
        </p:spPr>
        <p:txBody>
          <a:bodyPr/>
          <a:lstStyle/>
          <a:p>
            <a:r>
              <a:rPr lang="sr-Cyrl-CS" b="1" dirty="0"/>
              <a:t>Начин функционисања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105400"/>
          </a:xfrm>
        </p:spPr>
        <p:txBody>
          <a:bodyPr>
            <a:normAutofit/>
          </a:bodyPr>
          <a:lstStyle/>
          <a:p>
            <a:r>
              <a:rPr lang="ru-RU" sz="2100" i="1" dirty="0"/>
              <a:t>Руководство - </a:t>
            </a:r>
            <a:r>
              <a:rPr lang="ru-RU" sz="2100" dirty="0"/>
              <a:t>по правилу, имају релативно малобројан Одбор директора, чији задатак је да контролише рад руководства (менаџмента) монетарног одбора. Овлашћења чланова Одбора директора као и његовог менаџмента су знатно мања него што је то случај код руководства централних банака.</a:t>
            </a:r>
          </a:p>
          <a:p>
            <a:endParaRPr lang="ru-RU" sz="2100" dirty="0"/>
          </a:p>
          <a:p>
            <a:pPr algn="just"/>
            <a:r>
              <a:rPr lang="ru-RU" sz="2100" i="1" dirty="0"/>
              <a:t>Клијенти. </a:t>
            </a:r>
            <a:r>
              <a:rPr lang="ru-RU" sz="2100" dirty="0"/>
              <a:t>Монетарни одбори, врше међусобну замјену домаћег и резервног новца како пословним банкама тако и небанкарским субјектима. </a:t>
            </a:r>
            <a:endParaRPr lang="en-US" sz="2100" dirty="0"/>
          </a:p>
          <a:p>
            <a:pPr algn="just"/>
            <a:endParaRPr lang="sr-Cyrl-CS" sz="2100" dirty="0"/>
          </a:p>
          <a:p>
            <a:pPr algn="just"/>
            <a:r>
              <a:rPr lang="sr-Cyrl-CS" sz="2100" i="1" dirty="0"/>
              <a:t>Сједиште</a:t>
            </a:r>
            <a:r>
              <a:rPr lang="sr-Cyrl-CS" sz="2100" dirty="0"/>
              <a:t> – У главном граду земље домаће или валуте сидра. Филијале у ентитетима уколико постоје.</a:t>
            </a:r>
            <a:endParaRPr lang="en-US" sz="2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399</TotalTime>
  <Words>1998</Words>
  <Application>Microsoft Office PowerPoint</Application>
  <PresentationFormat>On-screen Show (4:3)</PresentationFormat>
  <Paragraphs>239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Wingdings</vt:lpstr>
      <vt:lpstr>Celestial</vt:lpstr>
      <vt:lpstr>Монетарни одбор</vt:lpstr>
      <vt:lpstr>Појам и настанак монетарних одбора</vt:lpstr>
      <vt:lpstr>PowerPoint Presentation</vt:lpstr>
      <vt:lpstr>Основне карактеристике</vt:lpstr>
      <vt:lpstr>PowerPoint Presentation</vt:lpstr>
      <vt:lpstr>PowerPoint Presentation</vt:lpstr>
      <vt:lpstr>PowerPoint Presentation</vt:lpstr>
      <vt:lpstr>Фазе увођења монетарног одбора</vt:lpstr>
      <vt:lpstr>Начин функционисања</vt:lpstr>
      <vt:lpstr>PowerPoint Presentation</vt:lpstr>
      <vt:lpstr>Предности</vt:lpstr>
      <vt:lpstr>Недостаци</vt:lpstr>
      <vt:lpstr>PowerPoint Presentation</vt:lpstr>
      <vt:lpstr>PowerPoint Presentation</vt:lpstr>
      <vt:lpstr>PowerPoint Presentation</vt:lpstr>
      <vt:lpstr>ОСНИВАЊЕ</vt:lpstr>
      <vt:lpstr>ЦИЉЕВИ И ЗАДАЦИ</vt:lpstr>
      <vt:lpstr>ЗАДАЦИ ЦБ</vt:lpstr>
      <vt:lpstr>НЕЗАВИСНОСТ</vt:lpstr>
      <vt:lpstr>PowerPoint Presentation</vt:lpstr>
      <vt:lpstr>ОРГАНИ УПРАВЉАЊА ЦБ БиХ </vt:lpstr>
      <vt:lpstr>ФУНКЦИЈЕ ЦЕНТРАЛНЕ БАНКЕ </vt:lpstr>
      <vt:lpstr>Eмисиона функција Централне банке БиХ</vt:lpstr>
      <vt:lpstr>Функција банке банака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Спољноекономска функција</vt:lpstr>
      <vt:lpstr> Функција организације платног промета </vt:lpstr>
      <vt:lpstr>    Информационо-истраживачка функција </vt:lpstr>
      <vt:lpstr>Контролна функција ЦБ БиХ</vt:lpstr>
      <vt:lpstr>PowerPoint Presentation</vt:lpstr>
      <vt:lpstr>Савремени квазивалутни одбор у Бугарској</vt:lpstr>
      <vt:lpstr>Бугарски модел монетарног одбора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Branka</dc:creator>
  <cp:lastModifiedBy>TopicPavkovic, Branka (FAOBA)</cp:lastModifiedBy>
  <cp:revision>104</cp:revision>
  <dcterms:created xsi:type="dcterms:W3CDTF">2006-08-16T00:00:00Z</dcterms:created>
  <dcterms:modified xsi:type="dcterms:W3CDTF">2025-10-22T13:35:00Z</dcterms:modified>
</cp:coreProperties>
</file>