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2" r:id="rId9"/>
    <p:sldId id="278" r:id="rId10"/>
    <p:sldId id="279" r:id="rId11"/>
    <p:sldId id="274" r:id="rId12"/>
    <p:sldId id="277" r:id="rId13"/>
    <p:sldId id="263" r:id="rId14"/>
    <p:sldId id="264" r:id="rId15"/>
    <p:sldId id="265" r:id="rId16"/>
    <p:sldId id="270" r:id="rId17"/>
    <p:sldId id="27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9"/>
    <p:restoredTop sz="94708"/>
  </p:normalViewPr>
  <p:slideViewPr>
    <p:cSldViewPr snapToGrid="0">
      <p:cViewPr varScale="1">
        <p:scale>
          <a:sx n="151" d="100"/>
          <a:sy n="151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BA"/>
              <a:t>Kretanje broja stanovnika u Hrvatskoj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 Broj stanovnika 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</c:marker>
          <c:xVal>
            <c:numRef>
              <c:f>Sheet2!$B$2:$B$9</c:f>
              <c:numCache>
                <c:formatCode>General</c:formatCode>
                <c:ptCount val="8"/>
                <c:pt idx="0">
                  <c:v>2021</c:v>
                </c:pt>
                <c:pt idx="1">
                  <c:v>2011</c:v>
                </c:pt>
                <c:pt idx="2">
                  <c:v>2001</c:v>
                </c:pt>
                <c:pt idx="3">
                  <c:v>1991</c:v>
                </c:pt>
                <c:pt idx="4">
                  <c:v>1981</c:v>
                </c:pt>
                <c:pt idx="5">
                  <c:v>1971</c:v>
                </c:pt>
                <c:pt idx="6">
                  <c:v>1961</c:v>
                </c:pt>
                <c:pt idx="7">
                  <c:v>1953</c:v>
                </c:pt>
              </c:numCache>
            </c:numRef>
          </c:xVal>
          <c:yVal>
            <c:numRef>
              <c:f>Sheet2!$C$2:$C$9</c:f>
              <c:numCache>
                <c:formatCode>_-* #,##0_-;\-* #,##0_-;_-* "-"??_-;_-@_-</c:formatCode>
                <c:ptCount val="8"/>
                <c:pt idx="0">
                  <c:v>3871833</c:v>
                </c:pt>
                <c:pt idx="1">
                  <c:v>4284889</c:v>
                </c:pt>
                <c:pt idx="2">
                  <c:v>4437460</c:v>
                </c:pt>
                <c:pt idx="3">
                  <c:v>4784265</c:v>
                </c:pt>
                <c:pt idx="4">
                  <c:v>4601469</c:v>
                </c:pt>
                <c:pt idx="5">
                  <c:v>4426221</c:v>
                </c:pt>
                <c:pt idx="6">
                  <c:v>4159696</c:v>
                </c:pt>
                <c:pt idx="7">
                  <c:v>3936022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74-427A-BE3A-5E48EC685443}"/>
            </c:ext>
          </c:extLst>
        </c:ser>
        <c:ser>
          <c:idx val="0"/>
          <c:order val="1"/>
          <c:tx>
            <c:strRef>
              <c:f>Sheet2!$C$1</c:f>
              <c:strCache>
                <c:ptCount val="1"/>
                <c:pt idx="0">
                  <c:v> Broj stanovnika 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5880" dist="1524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</c:marker>
          <c:xVal>
            <c:numRef>
              <c:f>Sheet2!$B$2:$B$9</c:f>
              <c:numCache>
                <c:formatCode>General</c:formatCode>
                <c:ptCount val="8"/>
                <c:pt idx="0">
                  <c:v>2021</c:v>
                </c:pt>
                <c:pt idx="1">
                  <c:v>2011</c:v>
                </c:pt>
                <c:pt idx="2">
                  <c:v>2001</c:v>
                </c:pt>
                <c:pt idx="3">
                  <c:v>1991</c:v>
                </c:pt>
                <c:pt idx="4">
                  <c:v>1981</c:v>
                </c:pt>
                <c:pt idx="5">
                  <c:v>1971</c:v>
                </c:pt>
                <c:pt idx="6">
                  <c:v>1961</c:v>
                </c:pt>
                <c:pt idx="7">
                  <c:v>1953</c:v>
                </c:pt>
              </c:numCache>
            </c:numRef>
          </c:xVal>
          <c:yVal>
            <c:numRef>
              <c:f>Sheet2!$C$2:$C$9</c:f>
              <c:numCache>
                <c:formatCode>_-* #,##0_-;\-* #,##0_-;_-* "-"??_-;_-@_-</c:formatCode>
                <c:ptCount val="8"/>
                <c:pt idx="0">
                  <c:v>3871833</c:v>
                </c:pt>
                <c:pt idx="1">
                  <c:v>4284889</c:v>
                </c:pt>
                <c:pt idx="2">
                  <c:v>4437460</c:v>
                </c:pt>
                <c:pt idx="3">
                  <c:v>4784265</c:v>
                </c:pt>
                <c:pt idx="4">
                  <c:v>4601469</c:v>
                </c:pt>
                <c:pt idx="5">
                  <c:v>4426221</c:v>
                </c:pt>
                <c:pt idx="6">
                  <c:v>4159696</c:v>
                </c:pt>
                <c:pt idx="7">
                  <c:v>3936022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74-427A-BE3A-5E48EC68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088639"/>
        <c:axId val="324068255"/>
      </c:scatterChart>
      <c:valAx>
        <c:axId val="324088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68255"/>
        <c:crosses val="autoZero"/>
        <c:crossBetween val="midCat"/>
      </c:valAx>
      <c:valAx>
        <c:axId val="32406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88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stanovnika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7219069</c:v>
                </c:pt>
                <c:pt idx="1">
                  <c:v>7183925</c:v>
                </c:pt>
                <c:pt idx="2">
                  <c:v>7149180</c:v>
                </c:pt>
                <c:pt idx="3">
                  <c:v>7114393</c:v>
                </c:pt>
                <c:pt idx="4">
                  <c:v>7076372</c:v>
                </c:pt>
                <c:pt idx="5">
                  <c:v>7040272</c:v>
                </c:pt>
                <c:pt idx="6">
                  <c:v>7001444</c:v>
                </c:pt>
                <c:pt idx="7">
                  <c:v>6963764</c:v>
                </c:pt>
                <c:pt idx="8">
                  <c:v>6926705</c:v>
                </c:pt>
                <c:pt idx="9">
                  <c:v>6871547</c:v>
                </c:pt>
                <c:pt idx="10">
                  <c:v>6797105</c:v>
                </c:pt>
                <c:pt idx="11">
                  <c:v>6641197</c:v>
                </c:pt>
                <c:pt idx="12">
                  <c:v>6605168</c:v>
                </c:pt>
                <c:pt idx="13">
                  <c:v>6567783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0A-B94F-8093-87D493DBD68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806783"/>
        <c:axId val="258029119"/>
      </c:lineChart>
      <c:catAx>
        <c:axId val="297806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029119"/>
        <c:crosses val="autoZero"/>
        <c:auto val="1"/>
        <c:lblAlgn val="ctr"/>
        <c:lblOffset val="100"/>
        <c:noMultiLvlLbl val="0"/>
      </c:catAx>
      <c:valAx>
        <c:axId val="25802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067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C064-120C-9649-8091-5E3EEC178229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6B01-E4C5-B14B-B377-1BB48F74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6B01-E4C5-B14B-B377-1BB48F7448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38453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2345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584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5272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61519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0016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3406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5041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8020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774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F36947B-0DB3-48F8-A501-BA6058EE0BFC}" type="datetimeFigureOut">
              <a:rPr lang="sr-Latn-BA" smtClean="0"/>
              <a:t>13. 10. 2025.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6B5408-63AC-4FA2-AB94-0556178BACB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8401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06F9-4FAB-82B9-EEDD-32643E4DC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dirty="0"/>
              <a:t>DEMOGRAFSKA STATISTIKA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66E0-56F2-5534-8D86-A86C9F276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645" y="5243195"/>
            <a:ext cx="3766710" cy="1239894"/>
          </a:xfrm>
        </p:spPr>
        <p:txBody>
          <a:bodyPr>
            <a:normAutofit/>
          </a:bodyPr>
          <a:lstStyle/>
          <a:p>
            <a:r>
              <a:rPr lang="sr-Latn-BA" sz="2400" dirty="0"/>
              <a:t>Milica Marić, ma</a:t>
            </a:r>
          </a:p>
          <a:p>
            <a:r>
              <a:rPr lang="sr-Latn-BA" sz="2400" dirty="0"/>
              <a:t>milica.maric@ef.unibl.org</a:t>
            </a:r>
          </a:p>
        </p:txBody>
      </p:sp>
    </p:spTree>
    <p:extLst>
      <p:ext uri="{BB962C8B-B14F-4D97-AF65-F5344CB8AC3E}">
        <p14:creationId xmlns:p14="http://schemas.microsoft.com/office/powerpoint/2010/main" val="92364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AF4BD-B16E-04EE-FC1C-FA63F024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9" y="0"/>
            <a:ext cx="482990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50DA1-BA6E-DB10-0474-C7BD62C2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80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F9C0D7-4251-BBFA-C858-442E05BAA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34348"/>
              </p:ext>
            </p:extLst>
          </p:nvPr>
        </p:nvGraphicFramePr>
        <p:xfrm>
          <a:off x="154381" y="0"/>
          <a:ext cx="11186555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540">
                  <a:extLst>
                    <a:ext uri="{9D8B030D-6E8A-4147-A177-3AD203B41FA5}">
                      <a16:colId xmlns:a16="http://schemas.microsoft.com/office/drawing/2014/main" val="2440815744"/>
                    </a:ext>
                  </a:extLst>
                </a:gridCol>
                <a:gridCol w="912084">
                  <a:extLst>
                    <a:ext uri="{9D8B030D-6E8A-4147-A177-3AD203B41FA5}">
                      <a16:colId xmlns:a16="http://schemas.microsoft.com/office/drawing/2014/main" val="2966850248"/>
                    </a:ext>
                  </a:extLst>
                </a:gridCol>
                <a:gridCol w="1087003">
                  <a:extLst>
                    <a:ext uri="{9D8B030D-6E8A-4147-A177-3AD203B41FA5}">
                      <a16:colId xmlns:a16="http://schemas.microsoft.com/office/drawing/2014/main" val="1979683321"/>
                    </a:ext>
                  </a:extLst>
                </a:gridCol>
                <a:gridCol w="1161969">
                  <a:extLst>
                    <a:ext uri="{9D8B030D-6E8A-4147-A177-3AD203B41FA5}">
                      <a16:colId xmlns:a16="http://schemas.microsoft.com/office/drawing/2014/main" val="3015462489"/>
                    </a:ext>
                  </a:extLst>
                </a:gridCol>
                <a:gridCol w="1161969">
                  <a:extLst>
                    <a:ext uri="{9D8B030D-6E8A-4147-A177-3AD203B41FA5}">
                      <a16:colId xmlns:a16="http://schemas.microsoft.com/office/drawing/2014/main" val="1042528303"/>
                    </a:ext>
                  </a:extLst>
                </a:gridCol>
                <a:gridCol w="1170635">
                  <a:extLst>
                    <a:ext uri="{9D8B030D-6E8A-4147-A177-3AD203B41FA5}">
                      <a16:colId xmlns:a16="http://schemas.microsoft.com/office/drawing/2014/main" val="3240844457"/>
                    </a:ext>
                  </a:extLst>
                </a:gridCol>
                <a:gridCol w="3227355">
                  <a:extLst>
                    <a:ext uri="{9D8B030D-6E8A-4147-A177-3AD203B41FA5}">
                      <a16:colId xmlns:a16="http://schemas.microsoft.com/office/drawing/2014/main" val="380120472"/>
                    </a:ext>
                  </a:extLst>
                </a:gridCol>
              </a:tblGrid>
              <a:tr h="2679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Grad/</a:t>
                      </a:r>
                      <a:r>
                        <a:rPr lang="en-US" sz="1200" b="1" u="none" strike="noStrike" dirty="0" err="1">
                          <a:effectLst/>
                        </a:rPr>
                        <a:t>opština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Procjena ukupnog stanovništva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883980618"/>
                  </a:ext>
                </a:extLst>
              </a:tr>
              <a:tr h="284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 dirty="0" err="1">
                          <a:effectLst/>
                        </a:rPr>
                        <a:t>Prosječna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godišnja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stopa</a:t>
                      </a:r>
                      <a:r>
                        <a:rPr lang="en-US" sz="1200" b="1" u="none" strike="noStrike" dirty="0">
                          <a:effectLst/>
                        </a:rPr>
                        <a:t> rasta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4215346154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REPUBLIKA SRPSKA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1142495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1136274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1128309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1120236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1114819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-0,61%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482415431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Banja Luka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184843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185094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185075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185177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185684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0,11%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66057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Berkovići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-2,47%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38014000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Bijeljina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103937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103783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103423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103105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102995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-0,23%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591143992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Bileća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10135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10052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9917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9771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9653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-1,21%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105074775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Bratunac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17932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-0,67%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959966547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Brod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15146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15024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14884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14737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14626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-0,87%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24023417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Višegrad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8986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8821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8670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-1,74%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239192626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Vlasenica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10168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10027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9803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9697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-1,18%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581371294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Vukosavlje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4293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4261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4171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4147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-0,86%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423027155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Gacko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8388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8311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8210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-1,13%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4167646495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Gradiška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47491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47165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46744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46284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45961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-0,82%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821147495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Derventa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25150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24803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24387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-0,77%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027117693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Doboj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59802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59306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58804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58305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57947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-0,78%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1057658445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Donji Žabar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3338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-1,00%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1517884954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Zvornik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53281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53022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52683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52318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51997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-0,61%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418904896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Istočni Drvar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11,33%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18797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Istočni Mostar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-0,10%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725207986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Istočno Sarajevo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60135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60205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60184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60120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60207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0,03%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062952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    Istočna Ilidža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14215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14143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14035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14003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-0,38%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897062062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    Istočni Stari Grad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-2,09%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505592354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    Istočno Novo Sarajevo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11772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12255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12552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12874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2,26%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501743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    Pale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20066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19758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-0,39%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4104137705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    Sokolac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11060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10972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10866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10658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-0,92%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052583529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err="1">
                          <a:effectLst/>
                        </a:rPr>
                        <a:t>Trnovo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-0,29%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1542549500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Jezero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-1,36%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141747193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Kalinovik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1711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1570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-2,51%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583724897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Kneževo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8340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8202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8034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7861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7720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-1,91%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398023996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Kozarska Dubica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18942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18658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18376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18164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-1,40%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917069522"/>
                  </a:ext>
                </a:extLst>
              </a:tr>
              <a:tr h="210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Kostajnica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5413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5369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5304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5194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-1,03%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28228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63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4B9D70-C97F-4B57-0D28-3410370AF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80944"/>
              </p:ext>
            </p:extLst>
          </p:nvPr>
        </p:nvGraphicFramePr>
        <p:xfrm>
          <a:off x="164275" y="40226"/>
          <a:ext cx="11863449" cy="6777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1379">
                  <a:extLst>
                    <a:ext uri="{9D8B030D-6E8A-4147-A177-3AD203B41FA5}">
                      <a16:colId xmlns:a16="http://schemas.microsoft.com/office/drawing/2014/main" val="1008458987"/>
                    </a:ext>
                  </a:extLst>
                </a:gridCol>
                <a:gridCol w="1074498">
                  <a:extLst>
                    <a:ext uri="{9D8B030D-6E8A-4147-A177-3AD203B41FA5}">
                      <a16:colId xmlns:a16="http://schemas.microsoft.com/office/drawing/2014/main" val="1294915454"/>
                    </a:ext>
                  </a:extLst>
                </a:gridCol>
                <a:gridCol w="1274747">
                  <a:extLst>
                    <a:ext uri="{9D8B030D-6E8A-4147-A177-3AD203B41FA5}">
                      <a16:colId xmlns:a16="http://schemas.microsoft.com/office/drawing/2014/main" val="2612763914"/>
                    </a:ext>
                  </a:extLst>
                </a:gridCol>
                <a:gridCol w="1367544">
                  <a:extLst>
                    <a:ext uri="{9D8B030D-6E8A-4147-A177-3AD203B41FA5}">
                      <a16:colId xmlns:a16="http://schemas.microsoft.com/office/drawing/2014/main" val="2729154657"/>
                    </a:ext>
                  </a:extLst>
                </a:gridCol>
                <a:gridCol w="1367544">
                  <a:extLst>
                    <a:ext uri="{9D8B030D-6E8A-4147-A177-3AD203B41FA5}">
                      <a16:colId xmlns:a16="http://schemas.microsoft.com/office/drawing/2014/main" val="1968664747"/>
                    </a:ext>
                  </a:extLst>
                </a:gridCol>
                <a:gridCol w="1308938">
                  <a:extLst>
                    <a:ext uri="{9D8B030D-6E8A-4147-A177-3AD203B41FA5}">
                      <a16:colId xmlns:a16="http://schemas.microsoft.com/office/drawing/2014/main" val="2211141933"/>
                    </a:ext>
                  </a:extLst>
                </a:gridCol>
                <a:gridCol w="2578799">
                  <a:extLst>
                    <a:ext uri="{9D8B030D-6E8A-4147-A177-3AD203B41FA5}">
                      <a16:colId xmlns:a16="http://schemas.microsoft.com/office/drawing/2014/main" val="2078137425"/>
                    </a:ext>
                  </a:extLst>
                </a:gridCol>
              </a:tblGrid>
              <a:tr h="1842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Grad/</a:t>
                      </a:r>
                      <a:r>
                        <a:rPr lang="en-US" sz="1200" b="1" u="none" strike="noStrike" dirty="0" err="1">
                          <a:effectLst/>
                        </a:rPr>
                        <a:t>opština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2023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err="1">
                          <a:effectLst/>
                        </a:rPr>
                        <a:t>Prosječna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godišnja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stopa</a:t>
                      </a:r>
                      <a:r>
                        <a:rPr lang="en-US" sz="1200" b="1" u="none" strike="noStrike" dirty="0">
                          <a:effectLst/>
                        </a:rPr>
                        <a:t> rasta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ctr"/>
                </a:tc>
                <a:extLst>
                  <a:ext uri="{0D108BD9-81ED-4DB2-BD59-A6C34878D82A}">
                    <a16:rowId xmlns:a16="http://schemas.microsoft.com/office/drawing/2014/main" val="798753607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Kotor </a:t>
                      </a:r>
                      <a:r>
                        <a:rPr lang="en-US" sz="1100" u="none" strike="noStrike" dirty="0" err="1">
                          <a:effectLst/>
                        </a:rPr>
                        <a:t>Varoš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17965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17912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17701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17633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-0,47%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747265256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Krupa </a:t>
                      </a:r>
                      <a:r>
                        <a:rPr lang="en-US" sz="1100" u="none" strike="noStrike" dirty="0" err="1">
                          <a:effectLst/>
                        </a:rPr>
                        <a:t>na</a:t>
                      </a:r>
                      <a:r>
                        <a:rPr lang="en-US" sz="1100" u="none" strike="noStrike" dirty="0">
                          <a:effectLst/>
                        </a:rPr>
                        <a:t> Uni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1380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1309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-2,56%</a:t>
                      </a:r>
                      <a:endParaRPr lang="en-US" sz="11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174664826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Kupres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-4,31%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375252714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Grad Laktaši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34953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34916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34769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34699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34759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-0,14%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7" marR="4817" marT="4817" marB="0" anchor="b"/>
                </a:tc>
                <a:extLst>
                  <a:ext uri="{0D108BD9-81ED-4DB2-BD59-A6C34878D82A}">
                    <a16:rowId xmlns:a16="http://schemas.microsoft.com/office/drawing/2014/main" val="2576515374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Lopare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13355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13154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12957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12735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12547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-1,55%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678453469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Ljubinje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3094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3058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3004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2943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-1,61%</a:t>
                      </a:r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39461044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Milići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10147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10101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10027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9960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9916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-0,57%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336280801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Modriča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23639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23416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23183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22980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22839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-0,86%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496489503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Mrkonjić Grad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14853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14622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14357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14074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13862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-1,71%</a:t>
                      </a:r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981312260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Nevesinje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11839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11762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11665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11548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-0,87%</a:t>
                      </a:r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702689134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Novi Grad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23419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23118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22768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22401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22133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-1,40%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4107380297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Novo Goražde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2510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2544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2510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2484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-0,26%</a:t>
                      </a:r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808184961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Osmaci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5348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5324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5261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5239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-0,51%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9500892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Oštra Luka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2224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2146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1977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-2,90%</a:t>
                      </a:r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347246180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Pelagićevo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3873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3801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3752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3703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3682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-1,26%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3420792614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Petrovac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534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561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634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638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4,55%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52673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 err="1">
                          <a:effectLst/>
                        </a:rPr>
                        <a:t>Petrovo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5829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5727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5607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5490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5383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-1,97%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471497163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Prijedor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78334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77761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77058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76390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75908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-0,78%</a:t>
                      </a:r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62594024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Prnjavor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32982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32650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32002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31761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-0,94%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47672761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Ribnik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5175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4959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4846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-2,16%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1840093823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Rogatica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9795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9705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9616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9518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9431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-0,94%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4205176188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Rudo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7159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7068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6984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6901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6807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-1,25%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1840295289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Srbac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16204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16032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15854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15683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15522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-1,07%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1571352009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Srebrenica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10964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11068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10961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10869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-0,22%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210448773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Stanari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6815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6931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6986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6986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0,62%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07166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Teslić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36068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35814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35442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35054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34792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-0,90%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3288428336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Grad Trebinje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28373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28407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28372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28347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28469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0,08%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40436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Ugljevik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14282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13965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13835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13728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-0,98%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3323260691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Foča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16802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16622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16423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16222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16065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-1,12%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111908988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Han Pijesak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3207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3050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-1,57%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261477809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Čajniče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4390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4273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4223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-1,22%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1754844923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Čelinac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14816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14755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14682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14622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-0,40%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92131735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Šamac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15135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14908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14640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14373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14167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-1,64%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347261248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Šekovići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5845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5767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5676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5555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5455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-1,71%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222612762"/>
                  </a:ext>
                </a:extLst>
              </a:tr>
              <a:tr h="1842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Šipovo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9343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9212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9059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8932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8840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-1,37%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6" marR="5886" marT="5886" marB="0" anchor="b"/>
                </a:tc>
                <a:extLst>
                  <a:ext uri="{0D108BD9-81ED-4DB2-BD59-A6C34878D82A}">
                    <a16:rowId xmlns:a16="http://schemas.microsoft.com/office/drawing/2014/main" val="325974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45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C8E2-DA95-B081-76B7-FF82235F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93484"/>
            <a:ext cx="7729728" cy="1188720"/>
          </a:xfrm>
        </p:spPr>
        <p:txBody>
          <a:bodyPr/>
          <a:lstStyle/>
          <a:p>
            <a:r>
              <a:rPr lang="sr-Latn-BA" dirty="0"/>
              <a:t>Zadatak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12A1D-9CBE-1329-0C0B-FCAB41BC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858" y="3015330"/>
            <a:ext cx="6926284" cy="2229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Broj stanovnika u Bosni i Hercegovini, po popisu iz 1991. godine, je iznosio 4.377.033. Izračunati broj stanovnika u 2011. godini ako je aritmetička stopa prosječnog godišnjeg porasta za posmatrani period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sr-Latn-BA" sz="2000" dirty="0"/>
              <a:t>znosila -1,9 promila.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CBBFE-092F-4F1C-8814-0896599E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333" y1="82500" x2="43333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03" y="3799591"/>
            <a:ext cx="2168263" cy="28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2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54961-E237-CCD6-2049-A0AC9841B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6482" y="460169"/>
                <a:ext cx="10426534" cy="5937661"/>
              </a:xfrm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∙1000=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2011</m:t>
                                  </m:r>
                                </m:sub>
                              </m:s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1991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2011</m:t>
                                  </m:r>
                                </m:sub>
                              </m:s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1991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∙1000=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1991</m:t>
                              </m:r>
                            </m:sub>
                          </m:sSub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1991</m:t>
                              </m:r>
                            </m:sub>
                          </m:sSub>
                          <m:r>
                            <a:rPr lang="sr-Latn-BA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∙100</m:t>
                      </m:r>
                    </m:oMath>
                  </m:oMathPara>
                </a14:m>
                <a:endParaRPr lang="sr-Latn-R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sr-Latn-BA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−1,9=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−4.377.033)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2011</m:t>
                              </m:r>
                            </m:sub>
                          </m:sSub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+4.377.033)</m:t>
                          </m:r>
                        </m:den>
                      </m:f>
                      <m:r>
                        <m:rPr>
                          <m:nor/>
                        </m:rPr>
                        <a:rPr lang="sr-Latn-R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· 100</m:t>
                      </m:r>
                    </m:oMath>
                  </m:oMathPara>
                </a14:m>
                <a:endParaRPr lang="sr-Latn-R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sr-Latn-R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100∙(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−4.377.033)=−1,9∙(</m:t>
                      </m:r>
                      <m:sSub>
                        <m:sSubPr>
                          <m:ctrlP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2011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+4.377.033)</m:t>
                      </m:r>
                    </m:oMath>
                  </m:oMathPara>
                </a14:m>
                <a:endParaRPr lang="sr-Latn-R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sr-Latn-R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sr-Latn-BA" sz="2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𝟐𝟎𝟏𝟏</m:t>
                          </m:r>
                        </m:sub>
                      </m:sSub>
                      <m:r>
                        <a:rPr lang="sr-Latn-BA" sz="2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BA" sz="2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sr-Latn-BA" sz="2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sr-Latn-BA" sz="2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𝟐𝟏𝟑</m:t>
                      </m:r>
                      <m:r>
                        <a:rPr lang="sr-Latn-BA" sz="2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sr-Latn-BA" sz="20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𝟖𝟎𝟕</m:t>
                      </m:r>
                    </m:oMath>
                  </m:oMathPara>
                </a14:m>
                <a:endParaRPr lang="sr-Latn-RS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Latn-BA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54961-E237-CCD6-2049-A0AC9841B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6482" y="460169"/>
                <a:ext cx="10426534" cy="59376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6AA75E-8807-15ED-B484-A7B9742B7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96532"/>
              </p:ext>
            </p:extLst>
          </p:nvPr>
        </p:nvGraphicFramePr>
        <p:xfrm>
          <a:off x="8538163" y="2987332"/>
          <a:ext cx="3024853" cy="34104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44666">
                  <a:extLst>
                    <a:ext uri="{9D8B030D-6E8A-4147-A177-3AD203B41FA5}">
                      <a16:colId xmlns:a16="http://schemas.microsoft.com/office/drawing/2014/main" val="1148055943"/>
                    </a:ext>
                  </a:extLst>
                </a:gridCol>
                <a:gridCol w="1980187">
                  <a:extLst>
                    <a:ext uri="{9D8B030D-6E8A-4147-A177-3AD203B41FA5}">
                      <a16:colId xmlns:a16="http://schemas.microsoft.com/office/drawing/2014/main" val="3440034288"/>
                    </a:ext>
                  </a:extLst>
                </a:gridCol>
              </a:tblGrid>
              <a:tr h="487214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u="none" strike="noStrike" dirty="0">
                          <a:effectLst/>
                        </a:rPr>
                        <a:t>Godina</a:t>
                      </a:r>
                      <a:endParaRPr lang="sr-Latn-BA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u="none" strike="noStrike" dirty="0">
                          <a:effectLst/>
                        </a:rPr>
                        <a:t> Broj stanovnika </a:t>
                      </a:r>
                      <a:endParaRPr lang="sr-Latn-BA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741929"/>
                  </a:ext>
                </a:extLst>
              </a:tr>
              <a:tr h="487214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2013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3,531,159 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0049200"/>
                  </a:ext>
                </a:extLst>
              </a:tr>
              <a:tr h="487214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1991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4,377,033 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479764"/>
                  </a:ext>
                </a:extLst>
              </a:tr>
              <a:tr h="487214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1981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4,124,256 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2582"/>
                  </a:ext>
                </a:extLst>
              </a:tr>
              <a:tr h="487214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1971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3,746,111 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7995365"/>
                  </a:ext>
                </a:extLst>
              </a:tr>
              <a:tr h="487214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1961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3,278,053 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762572"/>
                  </a:ext>
                </a:extLst>
              </a:tr>
              <a:tr h="487214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1953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u="none" strike="noStrike" dirty="0">
                          <a:effectLst/>
                        </a:rPr>
                        <a:t>2,847,790 </a:t>
                      </a:r>
                      <a:endParaRPr lang="sr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5312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7E874F-F3EF-3AC5-6430-84CE8F6E9D21}"/>
              </a:ext>
            </a:extLst>
          </p:cNvPr>
          <p:cNvSpPr txBox="1"/>
          <p:nvPr/>
        </p:nvSpPr>
        <p:spPr>
          <a:xfrm>
            <a:off x="8538163" y="6397830"/>
            <a:ext cx="4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dirty="0"/>
              <a:t>Izvor: Agencija za statistiku BiH</a:t>
            </a:r>
          </a:p>
        </p:txBody>
      </p:sp>
    </p:spTree>
    <p:extLst>
      <p:ext uri="{BB962C8B-B14F-4D97-AF65-F5344CB8AC3E}">
        <p14:creationId xmlns:p14="http://schemas.microsoft.com/office/powerpoint/2010/main" val="174925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DCC8-9D82-45F7-8A4C-7DDA16B4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13317"/>
            <a:ext cx="7729728" cy="1188720"/>
          </a:xfrm>
        </p:spPr>
        <p:txBody>
          <a:bodyPr/>
          <a:lstStyle/>
          <a:p>
            <a:r>
              <a:rPr lang="sr-Latn-BA" dirty="0"/>
              <a:t>ZADATAK </a:t>
            </a:r>
            <a:r>
              <a:rPr lang="en-US" dirty="0"/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C835-51DF-4ACA-AAEC-472FC345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050662"/>
            <a:ext cx="7729728" cy="145318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 </a:t>
            </a:r>
            <a:r>
              <a:rPr lang="en-US" sz="2000" dirty="0" err="1"/>
              <a:t>Hrvatskoj</a:t>
            </a:r>
            <a:r>
              <a:rPr lang="en-US" sz="2000" dirty="0"/>
              <a:t> je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popisu</a:t>
            </a:r>
            <a:r>
              <a:rPr lang="en-US" sz="2000" dirty="0"/>
              <a:t> </a:t>
            </a:r>
            <a:r>
              <a:rPr lang="en-US" sz="2000" dirty="0" err="1"/>
              <a:t>stanovništva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20</a:t>
            </a:r>
            <a:r>
              <a:rPr lang="sr-Latn-BA" sz="2000" dirty="0"/>
              <a:t>2</a:t>
            </a:r>
            <a:r>
              <a:rPr lang="en-US" sz="2000" dirty="0"/>
              <a:t>1.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živjelo</a:t>
            </a:r>
            <a:r>
              <a:rPr lang="en-US" sz="2000" dirty="0"/>
              <a:t> </a:t>
            </a:r>
            <a:r>
              <a:rPr lang="sr-Latn-BA" sz="2000" dirty="0"/>
              <a:t>3.871.833</a:t>
            </a:r>
            <a:r>
              <a:rPr lang="en-US" sz="2000" dirty="0"/>
              <a:t> </a:t>
            </a:r>
            <a:r>
              <a:rPr lang="en-US" sz="2000" dirty="0" err="1"/>
              <a:t>stanovnika</a:t>
            </a:r>
            <a:r>
              <a:rPr lang="en-US" sz="2000" dirty="0"/>
              <a:t>. </a:t>
            </a:r>
            <a:r>
              <a:rPr lang="sr-Latn-BA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se </a:t>
            </a:r>
            <a:r>
              <a:rPr lang="en-US" sz="2000" dirty="0" err="1"/>
              <a:t>zna</a:t>
            </a:r>
            <a:r>
              <a:rPr lang="en-US" sz="2000" dirty="0"/>
              <a:t> da je u </a:t>
            </a:r>
            <a:r>
              <a:rPr lang="en-US" sz="2000" dirty="0" err="1"/>
              <a:t>toj</a:t>
            </a:r>
            <a:r>
              <a:rPr lang="en-US" sz="2000" dirty="0"/>
              <a:t> </a:t>
            </a:r>
            <a:r>
              <a:rPr lang="en-US" sz="2000" dirty="0" err="1"/>
              <a:t>državi</a:t>
            </a:r>
            <a:r>
              <a:rPr lang="en-US" sz="2000" dirty="0"/>
              <a:t> </a:t>
            </a:r>
            <a:r>
              <a:rPr lang="en-US" sz="2000" dirty="0" err="1"/>
              <a:t>negativan</a:t>
            </a:r>
            <a:r>
              <a:rPr lang="en-US" sz="2000" dirty="0"/>
              <a:t> </a:t>
            </a:r>
            <a:r>
              <a:rPr lang="en-US" sz="2000" dirty="0" err="1"/>
              <a:t>prirodni</a:t>
            </a:r>
            <a:r>
              <a:rPr lang="en-US" sz="2000" dirty="0"/>
              <a:t> </a:t>
            </a:r>
            <a:r>
              <a:rPr lang="en-US" sz="2000" dirty="0" err="1"/>
              <a:t>priraštaj</a:t>
            </a:r>
            <a:r>
              <a:rPr lang="en-US" sz="2000" dirty="0"/>
              <a:t> (</a:t>
            </a:r>
            <a:r>
              <a:rPr lang="en-US" sz="2000" dirty="0" err="1"/>
              <a:t>geometrijska</a:t>
            </a:r>
            <a:r>
              <a:rPr lang="en-US" sz="2000" dirty="0"/>
              <a:t>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sr-Latn-BA" sz="2000" dirty="0"/>
              <a:t>rasta </a:t>
            </a:r>
            <a:r>
              <a:rPr lang="en-US" sz="2000" dirty="0" err="1"/>
              <a:t>iznosi</a:t>
            </a:r>
            <a:r>
              <a:rPr lang="en-US" sz="2000" dirty="0"/>
              <a:t> -</a:t>
            </a:r>
            <a:r>
              <a:rPr lang="sr-Latn-BA" sz="2000" dirty="0"/>
              <a:t>1</a:t>
            </a:r>
            <a:r>
              <a:rPr lang="en-US" sz="2000" dirty="0"/>
              <a:t>,</a:t>
            </a:r>
            <a:r>
              <a:rPr lang="sr-Latn-BA" sz="2000" dirty="0"/>
              <a:t>01</a:t>
            </a:r>
            <a:r>
              <a:rPr lang="en-US" sz="2000" dirty="0"/>
              <a:t>%)</a:t>
            </a:r>
            <a:r>
              <a:rPr lang="sr-Latn-BA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izračunati</a:t>
            </a:r>
            <a:r>
              <a:rPr lang="en-US" sz="2000" dirty="0"/>
              <a:t> </a:t>
            </a:r>
            <a:r>
              <a:rPr lang="en-US" sz="2000" dirty="0" err="1"/>
              <a:t>očekivani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stanovnika</a:t>
            </a:r>
            <a:r>
              <a:rPr lang="en-US" sz="2000" dirty="0"/>
              <a:t> u 20</a:t>
            </a:r>
            <a:r>
              <a:rPr lang="sr-Latn-BA" sz="2000" dirty="0"/>
              <a:t>3</a:t>
            </a:r>
            <a:r>
              <a:rPr lang="en-US" sz="2000" dirty="0"/>
              <a:t>1. </a:t>
            </a:r>
            <a:r>
              <a:rPr lang="en-US" sz="2000" dirty="0" err="1"/>
              <a:t>godini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55986-2BC5-8C1B-C589-69B751380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368" y="5401101"/>
            <a:ext cx="3384063" cy="16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6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BD5452-F0F6-A012-259B-DA6A14695B76}"/>
                  </a:ext>
                </a:extLst>
              </p:cNvPr>
              <p:cNvSpPr txBox="1"/>
              <p:nvPr/>
            </p:nvSpPr>
            <p:spPr>
              <a:xfrm>
                <a:off x="1844323" y="609257"/>
                <a:ext cx="8503353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 sz="220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sr-Latn-R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RS" sz="220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sr-Latn-RS" sz="22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22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r-Latn-RS" sz="22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RS" sz="220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sz="220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RS" sz="22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2200" i="1">
                              <a:latin typeface="Cambria Math" panose="02040503050406030204" pitchFamily="18" charset="0"/>
                            </a:rPr>
                            <m:t>3.871.833·</m:t>
                          </m:r>
                          <m:d>
                            <m:dPr>
                              <m:ctrlPr>
                                <a:rPr lang="sr-Latn-R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22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sr-Latn-R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200" b="0" i="0" smtClean="0">
                                      <a:latin typeface="Cambria Math" panose="02040503050406030204" pitchFamily="18" charset="0"/>
                                    </a:rPr>
                                    <m:t>1,01</m:t>
                                  </m:r>
                                </m:num>
                                <m:den>
                                  <m:r>
                                    <a:rPr lang="sr-Latn-RS" sz="220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sz="220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sr-Latn-R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2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BA" sz="22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BA" sz="2200" b="1" i="0" smtClean="0">
                          <a:latin typeface="Cambria Math" panose="02040503050406030204" pitchFamily="18" charset="0"/>
                        </a:rPr>
                        <m:t>𝟒𝟗𝟖</m:t>
                      </m:r>
                      <m:r>
                        <a:rPr lang="sr-Latn-BA" sz="22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BA" sz="2200" b="1" i="0" smtClean="0">
                          <a:latin typeface="Cambria Math" panose="02040503050406030204" pitchFamily="18" charset="0"/>
                        </a:rPr>
                        <m:t>𝟎𝟖𝟏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BD5452-F0F6-A012-259B-DA6A14695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23" y="609257"/>
                <a:ext cx="8503353" cy="827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B23A0D-EBA0-F143-BE39-19876D330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71298"/>
              </p:ext>
            </p:extLst>
          </p:nvPr>
        </p:nvGraphicFramePr>
        <p:xfrm>
          <a:off x="647493" y="2777634"/>
          <a:ext cx="3378816" cy="34711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66910">
                  <a:extLst>
                    <a:ext uri="{9D8B030D-6E8A-4147-A177-3AD203B41FA5}">
                      <a16:colId xmlns:a16="http://schemas.microsoft.com/office/drawing/2014/main" val="1158602469"/>
                    </a:ext>
                  </a:extLst>
                </a:gridCol>
                <a:gridCol w="2211906">
                  <a:extLst>
                    <a:ext uri="{9D8B030D-6E8A-4147-A177-3AD203B41FA5}">
                      <a16:colId xmlns:a16="http://schemas.microsoft.com/office/drawing/2014/main" val="164063475"/>
                    </a:ext>
                  </a:extLst>
                </a:gridCol>
              </a:tblGrid>
              <a:tr h="220115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u="none" strike="noStrike" dirty="0">
                          <a:effectLst/>
                        </a:rPr>
                        <a:t>Godina</a:t>
                      </a:r>
                      <a:endParaRPr lang="sr-Latn-BA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u="none" strike="noStrike" dirty="0">
                          <a:effectLst/>
                        </a:rPr>
                        <a:t>Broj stanovnika </a:t>
                      </a:r>
                      <a:endParaRPr lang="sr-Latn-BA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945175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2021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3,871,833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199107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2011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4,284,889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7684194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2001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4,437,460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652807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>
                          <a:effectLst/>
                        </a:rPr>
                        <a:t>1991</a:t>
                      </a:r>
                      <a:endParaRPr lang="sr-Latn-B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4,784,265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568460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>
                          <a:effectLst/>
                        </a:rPr>
                        <a:t>1981</a:t>
                      </a:r>
                      <a:endParaRPr lang="sr-Latn-B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4,601,469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3650709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>
                          <a:effectLst/>
                        </a:rPr>
                        <a:t>1971</a:t>
                      </a:r>
                      <a:endParaRPr lang="sr-Latn-B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4,426,221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4231338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>
                          <a:effectLst/>
                        </a:rPr>
                        <a:t>1961</a:t>
                      </a:r>
                      <a:endParaRPr lang="sr-Latn-B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4,159,696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8236970"/>
                  </a:ext>
                </a:extLst>
              </a:tr>
              <a:tr h="398408"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1953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u="none" strike="noStrike" dirty="0">
                          <a:effectLst/>
                        </a:rPr>
                        <a:t>3,936,022 </a:t>
                      </a:r>
                      <a:endParaRPr lang="sr-Latn-B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0943875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B07D1F-0E8D-1153-743B-D0D36B5D0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345518"/>
              </p:ext>
            </p:extLst>
          </p:nvPr>
        </p:nvGraphicFramePr>
        <p:xfrm>
          <a:off x="4984239" y="2701605"/>
          <a:ext cx="6362908" cy="362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4C84A25-05D5-B96F-7341-6E66CEA0B41F}"/>
              </a:ext>
            </a:extLst>
          </p:cNvPr>
          <p:cNvSpPr txBox="1"/>
          <p:nvPr/>
        </p:nvSpPr>
        <p:spPr>
          <a:xfrm>
            <a:off x="647493" y="6324771"/>
            <a:ext cx="4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dirty="0"/>
              <a:t>Izvor: Državni zavod za statistiku Hrvatske</a:t>
            </a:r>
          </a:p>
        </p:txBody>
      </p:sp>
    </p:spTree>
    <p:extLst>
      <p:ext uri="{BB962C8B-B14F-4D97-AF65-F5344CB8AC3E}">
        <p14:creationId xmlns:p14="http://schemas.microsoft.com/office/powerpoint/2010/main" val="78866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905D35-0095-C27C-23CA-569646703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00352"/>
              </p:ext>
            </p:extLst>
          </p:nvPr>
        </p:nvGraphicFramePr>
        <p:xfrm>
          <a:off x="296883" y="1481442"/>
          <a:ext cx="4227616" cy="4392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769">
                  <a:extLst>
                    <a:ext uri="{9D8B030D-6E8A-4147-A177-3AD203B41FA5}">
                      <a16:colId xmlns:a16="http://schemas.microsoft.com/office/drawing/2014/main" val="4200456471"/>
                    </a:ext>
                  </a:extLst>
                </a:gridCol>
                <a:gridCol w="2570847">
                  <a:extLst>
                    <a:ext uri="{9D8B030D-6E8A-4147-A177-3AD203B41FA5}">
                      <a16:colId xmlns:a16="http://schemas.microsoft.com/office/drawing/2014/main" val="1127298876"/>
                    </a:ext>
                  </a:extLst>
                </a:gridCol>
              </a:tblGrid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Godina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Broj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stanovnika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006384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7.219.069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6445460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7.183.925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6341254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7.149.180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799517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7.114.393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3817085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7.076.372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70090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7.040.272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0333026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7.001.444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198058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6.963.764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482004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6.926.705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274967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6.871.547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235803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6.797.105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266484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6.641.197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914275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6.605.168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292856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6.567.783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85305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337FC5-DCF0-2034-886D-706C94282E76}"/>
              </a:ext>
            </a:extLst>
          </p:cNvPr>
          <p:cNvSpPr txBox="1"/>
          <p:nvPr/>
        </p:nvSpPr>
        <p:spPr>
          <a:xfrm>
            <a:off x="296883" y="799666"/>
            <a:ext cx="53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/>
              <a:t>Procijenjeni br. stanovnika u Srbiji na dan 31.12.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2ED40-681C-BC16-F39C-12E18CDA2DEF}"/>
              </a:ext>
            </a:extLst>
          </p:cNvPr>
          <p:cNvSpPr txBox="1"/>
          <p:nvPr/>
        </p:nvSpPr>
        <p:spPr>
          <a:xfrm>
            <a:off x="296883" y="5971252"/>
            <a:ext cx="4735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100" dirty="0"/>
              <a:t>Izvor: Republički zavod za statistiku Srbije </a:t>
            </a:r>
          </a:p>
          <a:p>
            <a:r>
              <a:rPr lang="sr-Latn-BA" sz="1100" dirty="0"/>
              <a:t>(https://data.stat.gov.rs/Home/Result/18010403?languageCode=sr-Latn#)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F41402-F63C-EB5E-46CE-E2EB45CD3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08265"/>
              </p:ext>
            </p:extLst>
          </p:nvPr>
        </p:nvGraphicFramePr>
        <p:xfrm>
          <a:off x="5054050" y="1642907"/>
          <a:ext cx="6866467" cy="449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41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85" y="114917"/>
            <a:ext cx="548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Zemlje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najvećom</a:t>
            </a:r>
            <a:r>
              <a:rPr lang="en-US" b="1" dirty="0"/>
              <a:t> </a:t>
            </a:r>
            <a:r>
              <a:rPr lang="en-US" b="1" dirty="0" err="1"/>
              <a:t>procijenjenom</a:t>
            </a:r>
            <a:r>
              <a:rPr lang="en-US" b="1" dirty="0"/>
              <a:t> </a:t>
            </a:r>
            <a:r>
              <a:rPr lang="en-US" b="1" u="sng" dirty="0" err="1">
                <a:solidFill>
                  <a:srgbClr val="00B050"/>
                </a:solidFill>
              </a:rPr>
              <a:t>pozitivnom</a:t>
            </a:r>
            <a:r>
              <a:rPr lang="en-US" b="1" dirty="0"/>
              <a:t> </a:t>
            </a:r>
            <a:r>
              <a:rPr lang="en-US" b="1" dirty="0" err="1"/>
              <a:t>godišnjom</a:t>
            </a:r>
            <a:r>
              <a:rPr lang="en-US" b="1" dirty="0"/>
              <a:t> </a:t>
            </a:r>
            <a:r>
              <a:rPr lang="en-US" b="1" dirty="0" err="1"/>
              <a:t>stopom</a:t>
            </a:r>
            <a:r>
              <a:rPr lang="en-US" b="1" dirty="0"/>
              <a:t> rasta </a:t>
            </a:r>
            <a:r>
              <a:rPr lang="en-US" b="1" dirty="0" err="1"/>
              <a:t>stanovništva</a:t>
            </a:r>
            <a:r>
              <a:rPr lang="en-US" b="1" dirty="0"/>
              <a:t> u 2024.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7060" y="114917"/>
            <a:ext cx="557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Zemlje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najvećom</a:t>
            </a:r>
            <a:r>
              <a:rPr lang="en-US" b="1" dirty="0"/>
              <a:t> </a:t>
            </a:r>
            <a:r>
              <a:rPr lang="en-US" b="1" dirty="0" err="1"/>
              <a:t>procijenjenom</a:t>
            </a:r>
            <a:r>
              <a:rPr lang="en-US" b="1" dirty="0"/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negativnom</a:t>
            </a:r>
            <a:r>
              <a:rPr lang="en-US" b="1" dirty="0"/>
              <a:t>  </a:t>
            </a:r>
            <a:r>
              <a:rPr lang="en-US" b="1" dirty="0" err="1"/>
              <a:t>godišnjom</a:t>
            </a:r>
            <a:r>
              <a:rPr lang="en-US" b="1" dirty="0"/>
              <a:t> </a:t>
            </a:r>
            <a:r>
              <a:rPr lang="en-US" b="1" dirty="0" err="1"/>
              <a:t>stopom</a:t>
            </a:r>
            <a:r>
              <a:rPr lang="en-US" b="1" dirty="0"/>
              <a:t> rasta </a:t>
            </a:r>
            <a:r>
              <a:rPr lang="en-US" b="1" dirty="0" err="1"/>
              <a:t>stanovništva</a:t>
            </a:r>
            <a:r>
              <a:rPr lang="en-US" b="1" dirty="0"/>
              <a:t> u 2024.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617" y="6661237"/>
            <a:ext cx="5416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Izvor</a:t>
            </a:r>
            <a:r>
              <a:rPr lang="en-US" sz="900" dirty="0"/>
              <a:t>: https://www.statista.com/statistics/264687/countries-with-the-highest-population-growth-rate/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6162" y="6659021"/>
            <a:ext cx="5416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Izvor</a:t>
            </a:r>
            <a:r>
              <a:rPr lang="en-US" sz="900" dirty="0"/>
              <a:t>: https://www.statista.com/statistics/264689/countries-with-the-highest-population-decline-rate/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05882-98C8-D705-D4EE-79535F50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893208"/>
            <a:ext cx="5109655" cy="5765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B1FE05-A5D4-AFB3-C420-4D5D07B0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62" y="893208"/>
            <a:ext cx="5109655" cy="58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BA55-9147-32DE-6C4A-A9CABF41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59051"/>
            <a:ext cx="7729728" cy="1188720"/>
          </a:xfrm>
        </p:spPr>
        <p:txBody>
          <a:bodyPr/>
          <a:lstStyle/>
          <a:p>
            <a:r>
              <a:rPr lang="sr-Latn-BA" dirty="0"/>
              <a:t>Zadatak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EDE1-2384-56C4-9C5F-93511DB7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895" y="1879449"/>
            <a:ext cx="8362208" cy="445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Dati su podaci o broju stanovnika u jednoj opštini: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Izračunati:	</a:t>
            </a:r>
          </a:p>
          <a:p>
            <a:pPr marL="0" indent="0">
              <a:buNone/>
            </a:pPr>
            <a:r>
              <a:rPr lang="sr-Latn-BA" sz="2000" dirty="0"/>
              <a:t>	a) ukupni i prosječni godišnji apsolutni porast stanovništva,</a:t>
            </a:r>
          </a:p>
          <a:p>
            <a:pPr marL="0" indent="0">
              <a:buNone/>
            </a:pPr>
            <a:r>
              <a:rPr lang="sr-Latn-BA" sz="2000" dirty="0"/>
              <a:t>	b) prosječno stanje populacije,</a:t>
            </a:r>
          </a:p>
          <a:p>
            <a:pPr marL="0" indent="0">
              <a:buNone/>
            </a:pPr>
            <a:r>
              <a:rPr lang="sr-Latn-BA" sz="2000" dirty="0"/>
              <a:t>	c) aritmetičku stopu prosječnog godišnjeg porasta, i</a:t>
            </a:r>
          </a:p>
          <a:p>
            <a:pPr marL="0" indent="0">
              <a:buNone/>
            </a:pPr>
            <a:r>
              <a:rPr lang="sr-Latn-BA" sz="2000" dirty="0"/>
              <a:t>	d) geometrijsku stopu prosječnog godišnjeg porasta. </a:t>
            </a:r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2C4E7B-4181-CA0D-F726-3F4BA1BCD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16477"/>
              </p:ext>
            </p:extLst>
          </p:nvPr>
        </p:nvGraphicFramePr>
        <p:xfrm>
          <a:off x="2031999" y="2518360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217168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0914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 stanovnika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0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30.000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77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37.500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69642"/>
                  </a:ext>
                </a:extLst>
              </a:tr>
            </a:tbl>
          </a:graphicData>
        </a:graphic>
      </p:graphicFrame>
      <p:pic>
        <p:nvPicPr>
          <p:cNvPr id="6" name="Graphic 5" descr="Group of people outline">
            <a:extLst>
              <a:ext uri="{FF2B5EF4-FFF2-40B4-BE49-F238E27FC236}">
                <a16:creationId xmlns:a16="http://schemas.microsoft.com/office/drawing/2014/main" id="{603D9357-2223-1D6E-C901-F15106FD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1170" y="5204360"/>
            <a:ext cx="1544783" cy="15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5A298-8DDA-F486-55E4-70A077E3A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0354" y="699605"/>
                <a:ext cx="7911292" cy="5013039"/>
              </a:xfrm>
            </p:spPr>
            <p:txBody>
              <a:bodyPr>
                <a:normAutofit/>
              </a:bodyPr>
              <a:lstStyle/>
              <a:p>
                <a:pPr marL="457200" indent="-457200" algn="ctr">
                  <a:buAutoNum type="alphaLcParenR"/>
                </a:pPr>
                <a:r>
                  <a:rPr lang="sr-Latn-BA" sz="2000" b="1" dirty="0">
                    <a:solidFill>
                      <a:srgbClr val="FFC000"/>
                    </a:solidFill>
                  </a:rPr>
                  <a:t>Ukupni i prosječni godišnji apsolutni porast stanovništva</a:t>
                </a:r>
              </a:p>
              <a:p>
                <a:pPr marL="0" indent="0" algn="ctr">
                  <a:buNone/>
                </a:pPr>
                <a:endParaRPr lang="sr-Latn-BA" sz="2000" b="1" dirty="0">
                  <a:solidFill>
                    <a:srgbClr val="FFC000"/>
                  </a:solidFill>
                </a:endParaRPr>
              </a:p>
              <a:p>
                <a:pPr marL="1143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r-Latn-BA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∑</m:t>
                      </m:r>
                      <m:r>
                        <a:rPr kumimoji="0" lang="sr-Latn-BA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𝛥</m:t>
                      </m:r>
                      <m:r>
                        <a:rPr kumimoji="0" lang="sr-Latn-BA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𝑃</m:t>
                      </m:r>
                      <m:r>
                        <a:rPr kumimoji="0" lang="sr-Latn-BA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=</m:t>
                      </m:r>
                      <m:sSub>
                        <m:sSubPr>
                          <m:ctrlPr>
                            <a:rPr kumimoji="0" lang="sr-Latn-R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sSubPr>
                        <m:e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𝑃</m:t>
                          </m:r>
                        </m:e>
                        <m:sub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20</m:t>
                          </m:r>
                          <m:r>
                            <a:rPr kumimoji="0" lang="sr-Latn-BA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1</m:t>
                          </m:r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9</m:t>
                          </m:r>
                        </m:sub>
                      </m:sSub>
                      <m:r>
                        <a:rPr kumimoji="0" lang="sr-Latn-BA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−</m:t>
                      </m:r>
                      <m:sSub>
                        <m:sSubPr>
                          <m:ctrlPr>
                            <a:rPr kumimoji="0" lang="sr-Latn-R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sSubPr>
                        <m:e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𝑃</m:t>
                          </m:r>
                        </m:e>
                        <m:sub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20</m:t>
                          </m:r>
                          <m:r>
                            <a:rPr kumimoji="0" lang="sr-Latn-BA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1</m:t>
                          </m:r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1</m:t>
                          </m:r>
                        </m:sub>
                      </m:sSub>
                      <m:r>
                        <a:rPr kumimoji="0" lang="sr-Latn-BA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=37.500−30.000=</m:t>
                      </m:r>
                      <m:r>
                        <a:rPr kumimoji="0" lang="sr-Latn-BA" sz="2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𝟕</m:t>
                      </m:r>
                      <m:r>
                        <a:rPr kumimoji="0" lang="sr-Latn-BA" sz="2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.</m:t>
                      </m:r>
                      <m:r>
                        <a:rPr kumimoji="0" lang="sr-Latn-BA" sz="2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𝟓𝟎𝟎</m:t>
                      </m:r>
                    </m:oMath>
                  </m:oMathPara>
                </a14:m>
                <a:endParaRPr kumimoji="0" lang="sr-Latn-R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1143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:endParaRPr kumimoji="0" lang="sr-Latn-R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1143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r-Latn-BA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𝛥</m:t>
                      </m:r>
                      <m:r>
                        <a:rPr kumimoji="0" lang="sr-Latn-BA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𝑃</m:t>
                      </m:r>
                      <m:r>
                        <a:rPr kumimoji="0" lang="sr-Latn-BA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=</m:t>
                      </m:r>
                      <m:f>
                        <m:fPr>
                          <m:ctrlPr>
                            <a:rPr kumimoji="0" lang="sr-Latn-R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sr-Latn-RS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</m:ctrlPr>
                            </m:sSubPr>
                            <m:e>
                              <m:r>
                                <a:rPr kumimoji="0" lang="sr-Latn-BA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sr-Latn-BA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20</m:t>
                              </m:r>
                              <m:r>
                                <a:rPr kumimoji="0" lang="sr-Latn-BA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1</m:t>
                              </m:r>
                              <m:r>
                                <a:rPr kumimoji="0" lang="sr-Latn-BA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9</m:t>
                              </m:r>
                            </m:sub>
                          </m:sSub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sr-Latn-RS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</m:ctrlPr>
                            </m:sSubPr>
                            <m:e>
                              <m:r>
                                <a:rPr kumimoji="0" lang="sr-Latn-BA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sr-Latn-BA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20</m:t>
                              </m:r>
                              <m:r>
                                <a:rPr kumimoji="0" lang="sr-Latn-BA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𝑛</m:t>
                          </m:r>
                        </m:den>
                      </m:f>
                      <m:r>
                        <a:rPr kumimoji="0" lang="sr-Latn-BA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=</m:t>
                      </m:r>
                      <m:f>
                        <m:fPr>
                          <m:ctrlPr>
                            <a:rPr kumimoji="0" lang="sr-Latn-R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fPr>
                        <m:num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37.500−30.000</m:t>
                          </m:r>
                        </m:num>
                        <m:den>
                          <m:r>
                            <a:rPr kumimoji="0" lang="sr-Latn-BA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8</m:t>
                          </m:r>
                        </m:den>
                      </m:f>
                      <m:r>
                        <a:rPr kumimoji="0" lang="sr-Latn-BA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=</m:t>
                      </m:r>
                      <m:r>
                        <a:rPr kumimoji="0" lang="sr-Latn-BA" sz="2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𝟗𝟑𝟕</m:t>
                      </m:r>
                      <m:r>
                        <a:rPr kumimoji="0" lang="sr-Latn-BA" sz="2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,</m:t>
                      </m:r>
                      <m:r>
                        <a:rPr kumimoji="0" lang="sr-Latn-BA" sz="2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𝟓</m:t>
                      </m:r>
                    </m:oMath>
                  </m:oMathPara>
                </a14:m>
                <a:endParaRPr kumimoji="0" lang="sr-Latn-R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1143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1143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:endParaRPr kumimoji="0" lang="sr-Latn-R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457200" indent="-457200" algn="ctr">
                  <a:buFont typeface="+mj-lt"/>
                  <a:buAutoNum type="alphaLcParenR" startAt="2"/>
                </a:pPr>
                <a:r>
                  <a:rPr lang="sr-Latn-BA" sz="2000" b="1" dirty="0">
                    <a:solidFill>
                      <a:srgbClr val="FFC000"/>
                    </a:solidFill>
                  </a:rPr>
                  <a:t>Prosječno stanje populacije</a:t>
                </a:r>
              </a:p>
              <a:p>
                <a:pPr marL="0" indent="0" algn="ctr">
                  <a:buNone/>
                </a:pPr>
                <a:endParaRPr lang="sr-Latn-BA" sz="2000" b="1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R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sr-Latn-BA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sr-Latn-BA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sr-Latn-BA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BA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>
                              <a:latin typeface="Cambria Math" panose="02040503050406030204" pitchFamily="18" charset="0"/>
                            </a:rPr>
                            <m:t>37.500+30.000</m:t>
                          </m:r>
                        </m:num>
                        <m:den>
                          <m:r>
                            <a:rPr lang="sr-Latn-BA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BA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</a:rPr>
                        <m:t>𝟕𝟓𝟎</m:t>
                      </m:r>
                    </m:oMath>
                  </m:oMathPara>
                </a14:m>
                <a:endParaRPr lang="sr-Latn-RS" sz="2400" b="1" dirty="0"/>
              </a:p>
              <a:p>
                <a:pPr marL="0" indent="0" algn="ctr">
                  <a:buNone/>
                </a:pPr>
                <a:endParaRPr lang="sr-Latn-BA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5A298-8DDA-F486-55E4-70A077E3A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0354" y="699605"/>
                <a:ext cx="7911292" cy="5013039"/>
              </a:xfrm>
              <a:blipFill>
                <a:blip r:embed="rId2"/>
                <a:stretch>
                  <a:fillRect t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0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55B42-F644-FCB8-2564-1F5550178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212" y="248249"/>
                <a:ext cx="10918648" cy="6039429"/>
              </a:xfrm>
            </p:spPr>
            <p:txBody>
              <a:bodyPr/>
              <a:lstStyle/>
              <a:p>
                <a:pPr marL="342900" indent="-342900" algn="ctr">
                  <a:buFont typeface="+mj-lt"/>
                  <a:buAutoNum type="alphaLcParenR" startAt="3"/>
                </a:pPr>
                <a:r>
                  <a:rPr lang="sr-Latn-BA" sz="2000" b="1" dirty="0">
                    <a:solidFill>
                      <a:srgbClr val="FFC000"/>
                    </a:solidFill>
                  </a:rPr>
                  <a:t>Artimetička stopa prosječnog godišnjeg porasta</a:t>
                </a:r>
              </a:p>
              <a:p>
                <a:pPr marL="0" indent="0" algn="ctr">
                  <a:buNone/>
                </a:pPr>
                <a:endParaRPr lang="sr-Latn-BA" b="1" dirty="0">
                  <a:solidFill>
                    <a:srgbClr val="FFC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937,5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33.750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sz="2000" b="1" dirty="0"/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endParaRPr lang="sr-Latn-RS" sz="2000" b="1" dirty="0"/>
              </a:p>
              <a:p>
                <a:pPr marL="342900" indent="-342900" algn="ctr">
                  <a:buFont typeface="+mj-lt"/>
                  <a:buAutoNum type="alphaLcParenR" startAt="4"/>
                </a:pPr>
                <a:r>
                  <a:rPr lang="sr-Latn-BA" sz="2000" b="1" dirty="0">
                    <a:solidFill>
                      <a:srgbClr val="FFC000"/>
                    </a:solidFill>
                  </a:rPr>
                  <a:t>Geometrijska stopa prosječnog godišnjeg porasta</a:t>
                </a:r>
              </a:p>
              <a:p>
                <a:pPr marL="0" indent="0" algn="ctr">
                  <a:buNone/>
                </a:pPr>
                <a:endParaRPr lang="sr-Latn-BA" b="1" dirty="0">
                  <a:solidFill>
                    <a:srgbClr val="FFC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sr-Latn-BA" sz="2000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BA" sz="2000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∙100=</m:t>
                      </m:r>
                      <m:d>
                        <m:d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37.500</m:t>
                                  </m:r>
                                </m:num>
                                <m:den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30.000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sz="2000" b="1" dirty="0"/>
              </a:p>
              <a:p>
                <a:pPr marL="0" indent="0" algn="ctr">
                  <a:buNone/>
                </a:pPr>
                <a:endParaRPr lang="sr-Latn-BA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55B42-F644-FCB8-2564-1F5550178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212" y="248249"/>
                <a:ext cx="10918648" cy="6039429"/>
              </a:xfrm>
              <a:blipFill>
                <a:blip r:embed="rId2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05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9A3F-73B5-861E-95EF-EA3837FC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7EEC-4160-E46E-CA4C-1C7E79F4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91325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Prema popisu iz 2013. godine, broj stanovnika u Banjoj Luci je iznosio 185.042, dok je prema popisu iz 1991. taj broj iznosio 195.692.</a:t>
            </a:r>
          </a:p>
          <a:p>
            <a:pPr marL="342900" indent="-342900">
              <a:buAutoNum type="alphaLcParenR"/>
            </a:pPr>
            <a:r>
              <a:rPr lang="sr-Latn-BA" sz="2000" dirty="0"/>
              <a:t>Kolika je stopa prosječnog godišnjeg rasta u posmatranom periodu?</a:t>
            </a:r>
          </a:p>
          <a:p>
            <a:pPr marL="342900" indent="-342900">
              <a:buAutoNum type="alphaLcParenR"/>
            </a:pPr>
            <a:r>
              <a:rPr lang="sr-Latn-BA" sz="2000" dirty="0"/>
              <a:t>Koliki broj stanovnika se može očekivati u Banjoj Luci u 2023. godini, ukoliko se ispoljena tendencija nastavi?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12337-979B-AD20-BE4B-FB12226FF7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7" y="5486400"/>
            <a:ext cx="120845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739CF-D4B9-E841-94DF-6D6CE1120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086" y="489183"/>
                <a:ext cx="10960925" cy="57476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dirty="0"/>
                  <a:t>a) </a:t>
                </a:r>
                <a:r>
                  <a:rPr lang="sr-Latn-R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sr-Latn-R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deg>
                          <m:e>
                            <m:f>
                              <m:fPr>
                                <m:ctrlPr>
                                  <a:rPr lang="sr-Latn-R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r-Latn-R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sr-Latn-BA" sz="20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r-Latn-R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  <m:t>1991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∙100=</m:t>
                    </m:r>
                    <m:d>
                      <m:dPr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sr-Latn-R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deg>
                          <m:e>
                            <m:f>
                              <m:fPr>
                                <m:ctrlPr>
                                  <a:rPr lang="sr-Latn-R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RS" sz="2000" i="1">
                                    <a:latin typeface="Cambria Math" panose="02040503050406030204" pitchFamily="18" charset="0"/>
                                  </a:rPr>
                                  <m:t>185.042</m:t>
                                </m:r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195.692</m:t>
                                </m:r>
                              </m:den>
                            </m:f>
                          </m:e>
                        </m:rad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∙100=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sr-Latn-BA" sz="20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sr-Latn-RS" sz="2000" b="1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b)</a:t>
                </a:r>
                <a:r>
                  <a:rPr lang="sr-Latn-R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sr-Latn-BA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r-Latn-BA" sz="2000" b="1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R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r-Latn-RS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r-Latn-R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0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sr-Latn-BA" sz="2000" b="1" i="1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sr-Latn-BA" sz="2000" b="1" i="1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endParaRPr lang="sr-Latn-R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R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R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sr-Latn-R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r-Latn-R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sr-Latn-BA" sz="20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000" i="1">
                        <a:latin typeface="Cambria Math" panose="02040503050406030204" pitchFamily="18" charset="0"/>
                      </a:rPr>
                      <m:t>185.042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R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sr-Latn-R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−0,25</m:t>
                                </m:r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𝟒𝟔𝟖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Latn-BA" b="1" dirty="0"/>
                  <a:t>Procjene broja stanovnika u Banjoj Luci</a:t>
                </a:r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739CF-D4B9-E841-94DF-6D6CE1120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086" y="489183"/>
                <a:ext cx="10960925" cy="5747657"/>
              </a:xfrm>
              <a:blipFill>
                <a:blip r:embed="rId2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7A9D64-545E-F660-B06E-93E1A98D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95446"/>
              </p:ext>
            </p:extLst>
          </p:nvPr>
        </p:nvGraphicFramePr>
        <p:xfrm>
          <a:off x="799632" y="4618121"/>
          <a:ext cx="1065428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1785">
                  <a:extLst>
                    <a:ext uri="{9D8B030D-6E8A-4147-A177-3AD203B41FA5}">
                      <a16:colId xmlns:a16="http://schemas.microsoft.com/office/drawing/2014/main" val="158366189"/>
                    </a:ext>
                  </a:extLst>
                </a:gridCol>
                <a:gridCol w="1331785">
                  <a:extLst>
                    <a:ext uri="{9D8B030D-6E8A-4147-A177-3AD203B41FA5}">
                      <a16:colId xmlns:a16="http://schemas.microsoft.com/office/drawing/2014/main" val="2927084904"/>
                    </a:ext>
                  </a:extLst>
                </a:gridCol>
                <a:gridCol w="1331785">
                  <a:extLst>
                    <a:ext uri="{9D8B030D-6E8A-4147-A177-3AD203B41FA5}">
                      <a16:colId xmlns:a16="http://schemas.microsoft.com/office/drawing/2014/main" val="3240207817"/>
                    </a:ext>
                  </a:extLst>
                </a:gridCol>
                <a:gridCol w="1331785">
                  <a:extLst>
                    <a:ext uri="{9D8B030D-6E8A-4147-A177-3AD203B41FA5}">
                      <a16:colId xmlns:a16="http://schemas.microsoft.com/office/drawing/2014/main" val="1357086642"/>
                    </a:ext>
                  </a:extLst>
                </a:gridCol>
                <a:gridCol w="1331785">
                  <a:extLst>
                    <a:ext uri="{9D8B030D-6E8A-4147-A177-3AD203B41FA5}">
                      <a16:colId xmlns:a16="http://schemas.microsoft.com/office/drawing/2014/main" val="4223294582"/>
                    </a:ext>
                  </a:extLst>
                </a:gridCol>
                <a:gridCol w="1331785">
                  <a:extLst>
                    <a:ext uri="{9D8B030D-6E8A-4147-A177-3AD203B41FA5}">
                      <a16:colId xmlns:a16="http://schemas.microsoft.com/office/drawing/2014/main" val="3150246572"/>
                    </a:ext>
                  </a:extLst>
                </a:gridCol>
                <a:gridCol w="1331785">
                  <a:extLst>
                    <a:ext uri="{9D8B030D-6E8A-4147-A177-3AD203B41FA5}">
                      <a16:colId xmlns:a16="http://schemas.microsoft.com/office/drawing/2014/main" val="2210898770"/>
                    </a:ext>
                  </a:extLst>
                </a:gridCol>
                <a:gridCol w="1331785">
                  <a:extLst>
                    <a:ext uri="{9D8B030D-6E8A-4147-A177-3AD203B41FA5}">
                      <a16:colId xmlns:a16="http://schemas.microsoft.com/office/drawing/2014/main" val="1159020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2021.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2022.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Br. stan.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183.557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dirty="0"/>
                        <a:t>184.257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184.843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/>
                        <a:t>185.094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dirty="0"/>
                        <a:t>185.075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dirty="0"/>
                        <a:t>185.177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dirty="0"/>
                        <a:t>185.684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766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7E874F-F3EF-3AC5-6430-84CE8F6E9D21}"/>
              </a:ext>
            </a:extLst>
          </p:cNvPr>
          <p:cNvSpPr txBox="1"/>
          <p:nvPr/>
        </p:nvSpPr>
        <p:spPr>
          <a:xfrm>
            <a:off x="738086" y="5359801"/>
            <a:ext cx="4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dirty="0"/>
              <a:t>Izvor: Republički zavod za statistiku</a:t>
            </a:r>
          </a:p>
        </p:txBody>
      </p:sp>
    </p:spTree>
    <p:extLst>
      <p:ext uri="{BB962C8B-B14F-4D97-AF65-F5344CB8AC3E}">
        <p14:creationId xmlns:p14="http://schemas.microsoft.com/office/powerpoint/2010/main" val="155661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305" y="358023"/>
            <a:ext cx="7729728" cy="1188720"/>
          </a:xfrm>
        </p:spPr>
        <p:txBody>
          <a:bodyPr/>
          <a:lstStyle/>
          <a:p>
            <a:r>
              <a:rPr lang="sr-Latn-BA" dirty="0"/>
              <a:t>zadatak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844692"/>
              </p:ext>
            </p:extLst>
          </p:nvPr>
        </p:nvGraphicFramePr>
        <p:xfrm>
          <a:off x="6249922" y="2182836"/>
          <a:ext cx="4457700" cy="4262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461">
                  <a:extLst>
                    <a:ext uri="{9D8B030D-6E8A-4147-A177-3AD203B41FA5}">
                      <a16:colId xmlns:a16="http://schemas.microsoft.com/office/drawing/2014/main" val="1122647959"/>
                    </a:ext>
                  </a:extLst>
                </a:gridCol>
                <a:gridCol w="2030239">
                  <a:extLst>
                    <a:ext uri="{9D8B030D-6E8A-4147-A177-3AD203B41FA5}">
                      <a16:colId xmlns:a16="http://schemas.microsoft.com/office/drawing/2014/main" val="1707260121"/>
                    </a:ext>
                  </a:extLst>
                </a:gridCol>
              </a:tblGrid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Godina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Broj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stanovnika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29620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171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179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121366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167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082    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5706973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162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164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044616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157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516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7232357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153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017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131842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>
                          <a:effectLst/>
                          <a:latin typeface="+mn-lt"/>
                        </a:rPr>
                        <a:t>2018</a:t>
                      </a:r>
                      <a:endParaRPr lang="en-150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147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902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6347187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>
                          <a:effectLst/>
                          <a:latin typeface="+mn-lt"/>
                        </a:rPr>
                        <a:t>2019</a:t>
                      </a:r>
                      <a:endParaRPr lang="en-150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142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495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6527955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>
                          <a:effectLst/>
                          <a:latin typeface="+mn-lt"/>
                        </a:rPr>
                        <a:t>2020</a:t>
                      </a:r>
                      <a:endParaRPr lang="en-150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136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274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0143262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150" sz="1600" u="none" strike="noStrike">
                          <a:effectLst/>
                          <a:latin typeface="+mn-lt"/>
                        </a:rPr>
                        <a:t>2021</a:t>
                      </a:r>
                      <a:endParaRPr lang="en-150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        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128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 dirty="0">
                          <a:effectLst/>
                          <a:latin typeface="+mn-lt"/>
                        </a:rPr>
                        <a:t>309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653981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150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en-150" sz="1600" u="none" strike="noStrike">
                          <a:effectLst/>
                          <a:latin typeface="+mn-lt"/>
                        </a:rPr>
                        <a:t> 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150" sz="1600" u="none" strike="noStrike">
                          <a:effectLst/>
                          <a:latin typeface="+mn-lt"/>
                        </a:rPr>
                        <a:t>12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919095"/>
                  </a:ext>
                </a:extLst>
              </a:tr>
              <a:tr h="355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150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150" sz="1600" u="none" strike="noStrike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en-150" sz="1600" u="none" strike="noStrike">
                          <a:effectLst/>
                          <a:latin typeface="+mn-lt"/>
                        </a:rPr>
                        <a:t>1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114</a:t>
                      </a:r>
                      <a:r>
                        <a:rPr lang="sr-Latn-BA" sz="160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819</a:t>
                      </a:r>
                      <a:endParaRPr lang="en-150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120746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8407" y="2989385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000" dirty="0"/>
              <a:t>U tabeli su dati podaci o kretanju broja stanovnika u Republici Srpskoj (procijenjeni broj stanovnika).</a:t>
            </a:r>
          </a:p>
          <a:p>
            <a:pPr algn="just"/>
            <a:r>
              <a:rPr lang="sr-Latn-BA" sz="2000" dirty="0"/>
              <a:t>Na osnovu datih podataka, izračunati u kojoj godini se može očekivati da broj stanovnika bude 1.000.000.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E874F-F3EF-3AC5-6430-84CE8F6E9D21}"/>
              </a:ext>
            </a:extLst>
          </p:cNvPr>
          <p:cNvSpPr txBox="1"/>
          <p:nvPr/>
        </p:nvSpPr>
        <p:spPr>
          <a:xfrm>
            <a:off x="6249922" y="6550223"/>
            <a:ext cx="4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dirty="0"/>
              <a:t>Izvor: Republički zavod za statistiku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E874F-F3EF-3AC5-6430-84CE8F6E9D21}"/>
              </a:ext>
            </a:extLst>
          </p:cNvPr>
          <p:cNvSpPr txBox="1"/>
          <p:nvPr/>
        </p:nvSpPr>
        <p:spPr>
          <a:xfrm>
            <a:off x="5894233" y="1714066"/>
            <a:ext cx="53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/>
              <a:t>Procijenjeni br. stanovnika u Republici Srpskoj</a:t>
            </a:r>
          </a:p>
        </p:txBody>
      </p:sp>
    </p:spTree>
    <p:extLst>
      <p:ext uri="{BB962C8B-B14F-4D97-AF65-F5344CB8AC3E}">
        <p14:creationId xmlns:p14="http://schemas.microsoft.com/office/powerpoint/2010/main" val="133908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80294"/>
                <a:ext cx="5249007" cy="62777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150" i="1" smtClean="0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15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819</m:t>
                                  </m:r>
                                </m:num>
                                <m:den>
                                  <m:r>
                                    <a:rPr lang="en-150" i="1">
                                      <a:latin typeface="Cambria Math" panose="02040503050406030204" pitchFamily="18" charset="0"/>
                                    </a:rPr>
                                    <m:t>1.171.179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∙100=−0,4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BA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func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sr-Latn-BA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BA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BA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BA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sr-Latn-BA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𝒈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sr-Latn-BA" b="1" i="1">
                                          <a:latin typeface="Cambria Math" panose="02040503050406030204" pitchFamily="18" charset="0"/>
                                        </a:rPr>
                                        <m:t>𝟏𝟎𝟎</m:t>
                                      </m:r>
                                    </m:den>
                                  </m:f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sr-Latn-BA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sr-Latn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r-Latn-BA" b="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sr-Latn-BA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.000.</m:t>
                              </m:r>
                            </m:e>
                          </m:fun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r-Latn-BA" b="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150" i="1">
                                  <a:latin typeface="Cambria Math" panose="02040503050406030204" pitchFamily="18" charset="0"/>
                                </a:rPr>
                                <m:t>1.1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15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819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r-Latn-BA" b="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−0,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49</m:t>
                                      </m:r>
                                    </m:num>
                                    <m:den>
                                      <m:r>
                                        <a:rPr lang="sr-Latn-BA" b="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  <m:r>
                                    <a:rPr lang="sr-Latn-BA" b="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sr-Latn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r>
                  <a:rPr lang="sr-Latn-BA" dirty="0"/>
                  <a:t>Tumačenje?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80294"/>
                <a:ext cx="5249007" cy="62777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D94268F-E0EC-7842-F155-01EDC705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32" y="1276065"/>
            <a:ext cx="7346868" cy="48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8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AC5E0C-2572-FFCF-67FF-836D2A40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66" y="0"/>
            <a:ext cx="4800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5313D-CE54-E1D0-2A5F-24D59CF0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42" y="0"/>
            <a:ext cx="4863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20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1627</TotalTime>
  <Words>1440</Words>
  <Application>Microsoft Macintosh PowerPoint</Application>
  <PresentationFormat>Widescreen</PresentationFormat>
  <Paragraphs>665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Arial Narrow</vt:lpstr>
      <vt:lpstr>Calibri</vt:lpstr>
      <vt:lpstr>Cambria Math</vt:lpstr>
      <vt:lpstr>Gill Sans MT</vt:lpstr>
      <vt:lpstr>Source Sans Pro</vt:lpstr>
      <vt:lpstr>Parcel</vt:lpstr>
      <vt:lpstr>DEMOGRAFSKA STATISTIKA</vt:lpstr>
      <vt:lpstr>Zadatak 1</vt:lpstr>
      <vt:lpstr>PowerPoint Presentation</vt:lpstr>
      <vt:lpstr>PowerPoint Presentation</vt:lpstr>
      <vt:lpstr>ZADATAK 2</vt:lpstr>
      <vt:lpstr>PowerPoint Presentation</vt:lpstr>
      <vt:lpstr>zadatak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Zadatak 4</vt:lpstr>
      <vt:lpstr>PowerPoint Presentation</vt:lpstr>
      <vt:lpstr>ZADATAK 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DEMOGRAFSKA STATISTIKA</dc:title>
  <dc:creator>Marić, Milica</dc:creator>
  <cp:lastModifiedBy>Milica Maric</cp:lastModifiedBy>
  <cp:revision>46</cp:revision>
  <dcterms:created xsi:type="dcterms:W3CDTF">2022-10-10T10:27:56Z</dcterms:created>
  <dcterms:modified xsi:type="dcterms:W3CDTF">2025-10-13T08:55:22Z</dcterms:modified>
</cp:coreProperties>
</file>