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2" r:id="rId2"/>
    <p:sldId id="343" r:id="rId3"/>
    <p:sldId id="344" r:id="rId4"/>
    <p:sldId id="345" r:id="rId5"/>
    <p:sldId id="346" r:id="rId6"/>
    <p:sldId id="265" r:id="rId7"/>
    <p:sldId id="329" r:id="rId8"/>
    <p:sldId id="354" r:id="rId9"/>
    <p:sldId id="338" r:id="rId10"/>
    <p:sldId id="350" r:id="rId11"/>
    <p:sldId id="351" r:id="rId12"/>
    <p:sldId id="352" r:id="rId13"/>
    <p:sldId id="353" r:id="rId14"/>
    <p:sldId id="349" r:id="rId15"/>
    <p:sldId id="330" r:id="rId16"/>
    <p:sldId id="355" r:id="rId17"/>
    <p:sldId id="356" r:id="rId18"/>
    <p:sldId id="331" r:id="rId19"/>
    <p:sldId id="357" r:id="rId20"/>
    <p:sldId id="332" r:id="rId21"/>
    <p:sldId id="358" r:id="rId22"/>
    <p:sldId id="333" r:id="rId23"/>
    <p:sldId id="359" r:id="rId24"/>
    <p:sldId id="360" r:id="rId25"/>
    <p:sldId id="361" r:id="rId26"/>
    <p:sldId id="362" r:id="rId27"/>
    <p:sldId id="363" r:id="rId28"/>
    <p:sldId id="364" r:id="rId29"/>
    <p:sldId id="334" r:id="rId30"/>
    <p:sldId id="340" r:id="rId31"/>
    <p:sldId id="365" r:id="rId32"/>
    <p:sldId id="366" r:id="rId33"/>
    <p:sldId id="367" r:id="rId34"/>
    <p:sldId id="339" r:id="rId35"/>
    <p:sldId id="347" r:id="rId36"/>
    <p:sldId id="269" r:id="rId37"/>
    <p:sldId id="335" r:id="rId38"/>
    <p:sldId id="368" r:id="rId39"/>
    <p:sldId id="270" r:id="rId40"/>
    <p:sldId id="271" r:id="rId41"/>
    <p:sldId id="316" r:id="rId42"/>
    <p:sldId id="303" r:id="rId43"/>
    <p:sldId id="304" r:id="rId44"/>
    <p:sldId id="292" r:id="rId45"/>
    <p:sldId id="341" r:id="rId46"/>
    <p:sldId id="305" r:id="rId47"/>
    <p:sldId id="306" r:id="rId48"/>
    <p:sldId id="293" r:id="rId49"/>
    <p:sldId id="311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27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99728" name="Rectangle 1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99729" name="Rectangle 1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AF572939-8BB8-4144-B093-26BC21CC5A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99732" name="Rectangle 20"/>
          <p:cNvSpPr>
            <a:spLocks noChangeArrowheads="1"/>
          </p:cNvSpPr>
          <p:nvPr userDrawn="1"/>
        </p:nvSpPr>
        <p:spPr bwMode="auto">
          <a:xfrm>
            <a:off x="3276600" y="4343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Инфраструктура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33" name="Rectangle 21"/>
          <p:cNvSpPr>
            <a:spLocks noChangeArrowheads="1"/>
          </p:cNvSpPr>
          <p:nvPr userDrawn="1"/>
        </p:nvSpPr>
        <p:spPr bwMode="auto">
          <a:xfrm>
            <a:off x="5410200" y="3276600"/>
            <a:ext cx="106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Здравствена </a:t>
            </a:r>
            <a:br>
              <a:rPr lang="sr-Cyrl-BA" sz="1200" b="1">
                <a:solidFill>
                  <a:srgbClr val="FFFF66"/>
                </a:solidFill>
              </a:rPr>
            </a:br>
            <a:r>
              <a:rPr lang="sr-Cyrl-BA" sz="1200" b="1">
                <a:solidFill>
                  <a:srgbClr val="FFFF66"/>
                </a:solidFill>
              </a:rPr>
              <a:t>заштита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34" name="Rectangle 22"/>
          <p:cNvSpPr>
            <a:spLocks noChangeArrowheads="1"/>
          </p:cNvSpPr>
          <p:nvPr userDrawn="1"/>
        </p:nvSpPr>
        <p:spPr bwMode="auto">
          <a:xfrm>
            <a:off x="3429000" y="2514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Образовање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35" name="Rectangle 23"/>
          <p:cNvSpPr>
            <a:spLocks noChangeArrowheads="1"/>
          </p:cNvSpPr>
          <p:nvPr userDrawn="1"/>
        </p:nvSpPr>
        <p:spPr bwMode="auto">
          <a:xfrm>
            <a:off x="5410200" y="2667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Војска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36" name="Rectangle 24"/>
          <p:cNvSpPr>
            <a:spLocks noChangeArrowheads="1"/>
          </p:cNvSpPr>
          <p:nvPr userDrawn="1"/>
        </p:nvSpPr>
        <p:spPr bwMode="auto">
          <a:xfrm>
            <a:off x="2971800" y="2895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Полиција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38" name="Rectangle 26"/>
          <p:cNvSpPr>
            <a:spLocks noChangeArrowheads="1"/>
          </p:cNvSpPr>
          <p:nvPr userDrawn="1"/>
        </p:nvSpPr>
        <p:spPr bwMode="auto">
          <a:xfrm>
            <a:off x="3962400" y="1981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Судови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39" name="Rectangle 27"/>
          <p:cNvSpPr>
            <a:spLocks noChangeArrowheads="1"/>
          </p:cNvSpPr>
          <p:nvPr userDrawn="1"/>
        </p:nvSpPr>
        <p:spPr bwMode="auto">
          <a:xfrm>
            <a:off x="3352800" y="3505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Социјална </a:t>
            </a:r>
            <a:br>
              <a:rPr lang="sr-Cyrl-BA" sz="1200" b="1">
                <a:solidFill>
                  <a:srgbClr val="FFFF66"/>
                </a:solidFill>
              </a:rPr>
            </a:br>
            <a:r>
              <a:rPr lang="sr-Cyrl-BA" sz="1200" b="1">
                <a:solidFill>
                  <a:srgbClr val="FFFF66"/>
                </a:solidFill>
              </a:rPr>
              <a:t>заштита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40" name="Rectangle 28"/>
          <p:cNvSpPr>
            <a:spLocks noChangeArrowheads="1"/>
          </p:cNvSpPr>
          <p:nvPr userDrawn="1"/>
        </p:nvSpPr>
        <p:spPr bwMode="auto">
          <a:xfrm>
            <a:off x="5334000" y="419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Јавни превоз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41" name="Rectangle 29"/>
          <p:cNvSpPr>
            <a:spLocks noChangeArrowheads="1"/>
          </p:cNvSpPr>
          <p:nvPr userDrawn="1"/>
        </p:nvSpPr>
        <p:spPr bwMode="auto">
          <a:xfrm>
            <a:off x="4953000" y="19812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>
                <a:solidFill>
                  <a:srgbClr val="FFFF66"/>
                </a:solidFill>
              </a:rPr>
              <a:t>Заштита </a:t>
            </a:r>
            <a:br>
              <a:rPr lang="sr-Cyrl-BA" sz="1200" b="1">
                <a:solidFill>
                  <a:srgbClr val="FFFF66"/>
                </a:solidFill>
              </a:rPr>
            </a:br>
            <a:r>
              <a:rPr lang="sr-Cyrl-BA" sz="1200" b="1">
                <a:solidFill>
                  <a:srgbClr val="FFFF66"/>
                </a:solidFill>
              </a:rPr>
              <a:t>животне </a:t>
            </a:r>
            <a:br>
              <a:rPr lang="sr-Cyrl-BA" sz="1200" b="1">
                <a:solidFill>
                  <a:srgbClr val="FFFF66"/>
                </a:solidFill>
              </a:rPr>
            </a:br>
            <a:r>
              <a:rPr lang="sr-Cyrl-BA" sz="1200" b="1">
                <a:solidFill>
                  <a:srgbClr val="FFFF66"/>
                </a:solidFill>
              </a:rPr>
              <a:t>средине </a:t>
            </a:r>
            <a:endParaRPr lang="en-US" sz="1200" b="1">
              <a:solidFill>
                <a:srgbClr val="FFFF66"/>
              </a:solidFill>
            </a:endParaRPr>
          </a:p>
        </p:txBody>
      </p:sp>
      <p:sp>
        <p:nvSpPr>
          <p:cNvPr id="499742" name="Rectangle 30"/>
          <p:cNvSpPr>
            <a:spLocks noChangeArrowheads="1"/>
          </p:cNvSpPr>
          <p:nvPr userDrawn="1"/>
        </p:nvSpPr>
        <p:spPr bwMode="auto">
          <a:xfrm>
            <a:off x="1371600" y="1295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/>
              <a:t>Становништво</a:t>
            </a:r>
            <a:endParaRPr lang="en-US" sz="1200" b="1"/>
          </a:p>
        </p:txBody>
      </p:sp>
      <p:sp>
        <p:nvSpPr>
          <p:cNvPr id="499743" name="Rectangle 31"/>
          <p:cNvSpPr>
            <a:spLocks noChangeArrowheads="1"/>
          </p:cNvSpPr>
          <p:nvPr userDrawn="1"/>
        </p:nvSpPr>
        <p:spPr bwMode="auto">
          <a:xfrm>
            <a:off x="7467600" y="28194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 b="1"/>
              <a:t>Привреда</a:t>
            </a:r>
            <a:endParaRPr lang="en-US" sz="1200" b="1"/>
          </a:p>
        </p:txBody>
      </p:sp>
      <p:sp>
        <p:nvSpPr>
          <p:cNvPr id="499745" name="Rectangle 33"/>
          <p:cNvSpPr>
            <a:spLocks noChangeArrowheads="1"/>
          </p:cNvSpPr>
          <p:nvPr userDrawn="1"/>
        </p:nvSpPr>
        <p:spPr bwMode="auto">
          <a:xfrm>
            <a:off x="838200" y="2667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00"/>
                </a:solidFill>
              </a:rPr>
              <a:t>Порези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99746" name="Rectangle 34"/>
          <p:cNvSpPr>
            <a:spLocks noChangeArrowheads="1"/>
          </p:cNvSpPr>
          <p:nvPr userDrawn="1"/>
        </p:nvSpPr>
        <p:spPr bwMode="auto">
          <a:xfrm>
            <a:off x="685800" y="419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00"/>
                </a:solidFill>
              </a:rPr>
              <a:t>Таксе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99747" name="Rectangle 35"/>
          <p:cNvSpPr>
            <a:spLocks noChangeArrowheads="1"/>
          </p:cNvSpPr>
          <p:nvPr userDrawn="1"/>
        </p:nvSpPr>
        <p:spPr bwMode="auto">
          <a:xfrm>
            <a:off x="8077200" y="4267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00"/>
                </a:solidFill>
              </a:rPr>
              <a:t>Доприноси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99748" name="Rectangle 36"/>
          <p:cNvSpPr>
            <a:spLocks noChangeArrowheads="1"/>
          </p:cNvSpPr>
          <p:nvPr userDrawn="1"/>
        </p:nvSpPr>
        <p:spPr bwMode="auto">
          <a:xfrm>
            <a:off x="1524000" y="5638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00"/>
                </a:solidFill>
              </a:rPr>
              <a:t>Царине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9972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0" y="5410200"/>
            <a:ext cx="9144000" cy="1447800"/>
          </a:xfrm>
          <a:gradFill rotWithShape="1">
            <a:gsLst>
              <a:gs pos="0">
                <a:srgbClr val="306090">
                  <a:alpha val="45000"/>
                </a:srgbClr>
              </a:gs>
              <a:gs pos="100000">
                <a:srgbClr val="306090"/>
              </a:gs>
            </a:gsLst>
            <a:lin ang="0" scaled="1"/>
          </a:gradFill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9749" name="Rectangle 37"/>
          <p:cNvSpPr>
            <a:spLocks noChangeArrowheads="1"/>
          </p:cNvSpPr>
          <p:nvPr userDrawn="1"/>
        </p:nvSpPr>
        <p:spPr bwMode="auto">
          <a:xfrm>
            <a:off x="1905000" y="3200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600" b="1">
                <a:solidFill>
                  <a:srgbClr val="006699"/>
                </a:solidFill>
              </a:rPr>
              <a:t>Сигурност</a:t>
            </a:r>
            <a:endParaRPr lang="en-US" sz="1600" b="1">
              <a:solidFill>
                <a:srgbClr val="006699"/>
              </a:solidFill>
            </a:endParaRPr>
          </a:p>
        </p:txBody>
      </p:sp>
      <p:sp>
        <p:nvSpPr>
          <p:cNvPr id="499752" name="Rectangle 40"/>
          <p:cNvSpPr>
            <a:spLocks noChangeArrowheads="1"/>
          </p:cNvSpPr>
          <p:nvPr userDrawn="1"/>
        </p:nvSpPr>
        <p:spPr bwMode="auto">
          <a:xfrm>
            <a:off x="6400800" y="1066800"/>
            <a:ext cx="228600" cy="228600"/>
          </a:xfrm>
          <a:prstGeom prst="rect">
            <a:avLst/>
          </a:prstGeom>
          <a:solidFill>
            <a:srgbClr val="B5EEF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9751" name="Rectangle 39"/>
          <p:cNvSpPr>
            <a:spLocks noChangeArrowheads="1"/>
          </p:cNvSpPr>
          <p:nvPr userDrawn="1"/>
        </p:nvSpPr>
        <p:spPr bwMode="auto">
          <a:xfrm>
            <a:off x="6172200" y="9906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600" b="1">
                <a:solidFill>
                  <a:srgbClr val="006699"/>
                </a:solidFill>
              </a:rPr>
              <a:t>Стабилност</a:t>
            </a:r>
            <a:endParaRPr lang="en-US" sz="1600" b="1">
              <a:solidFill>
                <a:srgbClr val="006699"/>
              </a:solidFill>
            </a:endParaRPr>
          </a:p>
        </p:txBody>
      </p:sp>
      <p:sp>
        <p:nvSpPr>
          <p:cNvPr id="499753" name="Rectangle 41"/>
          <p:cNvSpPr>
            <a:spLocks noChangeArrowheads="1"/>
          </p:cNvSpPr>
          <p:nvPr userDrawn="1"/>
        </p:nvSpPr>
        <p:spPr bwMode="auto">
          <a:xfrm>
            <a:off x="4572000" y="4800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400" b="1">
                <a:solidFill>
                  <a:schemeClr val="folHlink"/>
                </a:solidFill>
              </a:rPr>
              <a:t>Буџет</a:t>
            </a:r>
            <a:endParaRPr lang="en-US" sz="1400" b="1">
              <a:solidFill>
                <a:schemeClr val="folHlink"/>
              </a:solidFill>
            </a:endParaRPr>
          </a:p>
        </p:txBody>
      </p:sp>
      <p:sp>
        <p:nvSpPr>
          <p:cNvPr id="499754" name="Rectangle 42"/>
          <p:cNvSpPr>
            <a:spLocks noChangeArrowheads="1"/>
          </p:cNvSpPr>
          <p:nvPr userDrawn="1"/>
        </p:nvSpPr>
        <p:spPr bwMode="auto">
          <a:xfrm>
            <a:off x="6781800" y="43434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600" b="1">
                <a:solidFill>
                  <a:srgbClr val="006699"/>
                </a:solidFill>
              </a:rPr>
              <a:t>Субвенције</a:t>
            </a:r>
            <a:endParaRPr lang="en-US" sz="1600" b="1">
              <a:solidFill>
                <a:srgbClr val="006699"/>
              </a:solidFill>
            </a:endParaRPr>
          </a:p>
        </p:txBody>
      </p:sp>
      <p:sp>
        <p:nvSpPr>
          <p:cNvPr id="499755" name="Rectangle 43"/>
          <p:cNvSpPr>
            <a:spLocks noChangeArrowheads="1"/>
          </p:cNvSpPr>
          <p:nvPr userDrawn="1"/>
        </p:nvSpPr>
        <p:spPr bwMode="auto">
          <a:xfrm>
            <a:off x="2895600" y="1295400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600" b="1">
                <a:solidFill>
                  <a:srgbClr val="006699"/>
                </a:solidFill>
              </a:rPr>
              <a:t>Послови</a:t>
            </a:r>
            <a:endParaRPr lang="en-US" sz="1600" b="1">
              <a:solidFill>
                <a:srgbClr val="006699"/>
              </a:solidFill>
            </a:endParaRPr>
          </a:p>
        </p:txBody>
      </p:sp>
      <p:sp>
        <p:nvSpPr>
          <p:cNvPr id="499756" name="Rectangle 44"/>
          <p:cNvSpPr>
            <a:spLocks noChangeArrowheads="1"/>
          </p:cNvSpPr>
          <p:nvPr userDrawn="1"/>
        </p:nvSpPr>
        <p:spPr bwMode="auto">
          <a:xfrm>
            <a:off x="838200" y="2667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99"/>
                </a:solidFill>
              </a:rPr>
              <a:t>Порези</a:t>
            </a:r>
            <a:endParaRPr lang="en-US" sz="1200">
              <a:solidFill>
                <a:srgbClr val="000099"/>
              </a:solidFill>
            </a:endParaRPr>
          </a:p>
        </p:txBody>
      </p:sp>
      <p:sp>
        <p:nvSpPr>
          <p:cNvPr id="499757" name="Rectangle 45"/>
          <p:cNvSpPr>
            <a:spLocks noChangeArrowheads="1"/>
          </p:cNvSpPr>
          <p:nvPr userDrawn="1"/>
        </p:nvSpPr>
        <p:spPr bwMode="auto">
          <a:xfrm>
            <a:off x="685800" y="419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99"/>
                </a:solidFill>
              </a:rPr>
              <a:t>Таксе</a:t>
            </a:r>
            <a:endParaRPr lang="en-US" sz="1200">
              <a:solidFill>
                <a:srgbClr val="000099"/>
              </a:solidFill>
            </a:endParaRPr>
          </a:p>
        </p:txBody>
      </p:sp>
      <p:sp>
        <p:nvSpPr>
          <p:cNvPr id="499758" name="Rectangle 46"/>
          <p:cNvSpPr>
            <a:spLocks noChangeArrowheads="1"/>
          </p:cNvSpPr>
          <p:nvPr userDrawn="1"/>
        </p:nvSpPr>
        <p:spPr bwMode="auto">
          <a:xfrm>
            <a:off x="8077200" y="42672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Cyrl-BA" sz="1200">
                <a:solidFill>
                  <a:srgbClr val="000099"/>
                </a:solidFill>
              </a:rPr>
              <a:t>Доприноси</a:t>
            </a:r>
            <a:endParaRPr lang="en-US" sz="12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70E7C-021C-4E61-AAC2-22D321468609}" type="slidenum">
              <a:rPr lang="en-US"/>
              <a:pPr/>
              <a:t>1</a:t>
            </a:fld>
            <a:endParaRPr lang="en-US"/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sr-Cyrl-CS" b="1" dirty="0"/>
          </a:p>
          <a:p>
            <a:pPr>
              <a:buFont typeface="Wingdings" pitchFamily="2" charset="2"/>
              <a:buNone/>
            </a:pPr>
            <a:r>
              <a:rPr lang="sr-Cyrl-CS" b="1" dirty="0"/>
              <a:t>Предмет проучавања: </a:t>
            </a:r>
          </a:p>
          <a:p>
            <a:pPr>
              <a:buFont typeface="Wingdings" pitchFamily="2" charset="2"/>
              <a:buNone/>
            </a:pPr>
            <a:endParaRPr lang="sr-Cyrl-CS" b="1" dirty="0"/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Јавни расходи/потребе/функције</a:t>
            </a:r>
            <a:r>
              <a:rPr lang="sr-Latn-CS" dirty="0"/>
              <a:t> </a:t>
            </a:r>
            <a:endParaRPr lang="sr-Cyrl-CS" dirty="0"/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Јавни приходи</a:t>
            </a:r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Буџет</a:t>
            </a:r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CS" dirty="0"/>
              <a:t>Јавни кредит</a:t>
            </a:r>
            <a:endParaRPr lang="sr-Latn-BA" dirty="0"/>
          </a:p>
          <a:p>
            <a:pPr>
              <a:lnSpc>
                <a:spcPct val="80000"/>
              </a:lnSpc>
              <a:buSzPct val="90000"/>
              <a:buFont typeface="Wingdings" pitchFamily="2" charset="2"/>
              <a:buAutoNum type="arabicPeriod"/>
            </a:pPr>
            <a:r>
              <a:rPr lang="sr-Cyrl-BA" dirty="0"/>
              <a:t>Фискална политика</a:t>
            </a:r>
            <a:endParaRPr lang="sr-Cyrl-CS" dirty="0"/>
          </a:p>
        </p:txBody>
      </p:sp>
      <p:sp>
        <p:nvSpPr>
          <p:cNvPr id="4270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pPr algn="ctr"/>
            <a:r>
              <a:rPr lang="sr-Cyrl-CS" sz="3300" dirty="0"/>
              <a:t>ПРЕДМЕТ ПРОУЧАВАЊА ЈАВНИХ ФИНАНСИЈА И МЕТОДЕ АНАЛИЗ</a:t>
            </a:r>
            <a:r>
              <a:rPr lang="sr-Cyrl-BA" sz="3300" dirty="0"/>
              <a:t>Е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8168842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27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27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27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27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27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Краткорочни циљеви фискалне политике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86800" cy="485420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Односе </a:t>
            </a:r>
            <a:r>
              <a:rPr lang="ru-RU" dirty="0"/>
              <a:t>се на мјере које држава предузима у блиском року (нпр. током једне године) да би стабилизовала привреду и одржала </a:t>
            </a:r>
            <a:r>
              <a:rPr lang="ru-RU" b="1" dirty="0"/>
              <a:t>текућу економску равнотежу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То </a:t>
            </a:r>
            <a:r>
              <a:rPr lang="ru-RU" dirty="0"/>
              <a:t>значи да се економија држи у стању у којем:</a:t>
            </a:r>
          </a:p>
          <a:p>
            <a:pPr lvl="1"/>
            <a:r>
              <a:rPr lang="ru-RU" dirty="0"/>
              <a:t>нема нагле инфлације,</a:t>
            </a:r>
          </a:p>
          <a:p>
            <a:pPr lvl="1"/>
            <a:r>
              <a:rPr lang="ru-RU" dirty="0"/>
              <a:t>нема наглог пада производње,</a:t>
            </a:r>
          </a:p>
          <a:p>
            <a:pPr lvl="1"/>
            <a:r>
              <a:rPr lang="ru-RU" dirty="0"/>
              <a:t>незапосленост је на прихватљивом </a:t>
            </a:r>
            <a:r>
              <a:rPr lang="ru-RU" dirty="0" smtClean="0"/>
              <a:t>нивоу.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65800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То значи да држава кроз јавне расходе и приходе покушава да избјегне:</a:t>
            </a:r>
          </a:p>
          <a:p>
            <a:pPr lvl="1"/>
            <a:r>
              <a:rPr lang="ru-RU" b="1" dirty="0"/>
              <a:t>прегријавање економије</a:t>
            </a:r>
            <a:r>
              <a:rPr lang="ru-RU" dirty="0"/>
              <a:t> (превише тражње → раст цијена, инфлација),</a:t>
            </a:r>
          </a:p>
          <a:p>
            <a:pPr lvl="1"/>
            <a:r>
              <a:rPr lang="ru-RU" b="1" dirty="0"/>
              <a:t>рецесију</a:t>
            </a:r>
            <a:r>
              <a:rPr lang="ru-RU" dirty="0"/>
              <a:t> (премало тражње → пад производње, раст незапослености).</a:t>
            </a:r>
          </a:p>
          <a:p>
            <a:r>
              <a:rPr lang="ru-RU" dirty="0"/>
              <a:t>Фискална политика у кратком року реагује на тренутне промјене у економији како би се очувала стабилност.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47437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5105399"/>
          </a:xfrm>
        </p:spPr>
        <p:txBody>
          <a:bodyPr>
            <a:normAutofit fontScale="77500" lnSpcReduction="20000"/>
          </a:bodyPr>
          <a:lstStyle/>
          <a:p>
            <a:endParaRPr lang="ru-RU" b="1" dirty="0"/>
          </a:p>
          <a:p>
            <a:r>
              <a:rPr lang="ru-RU" dirty="0" smtClean="0"/>
              <a:t>Уколико економија </a:t>
            </a:r>
            <a:r>
              <a:rPr lang="ru-RU" dirty="0"/>
              <a:t>у једној држави почиње да успорава: фирме мање производе, незапосленост расте, грађани мање троше. </a:t>
            </a:r>
            <a:r>
              <a:rPr lang="ru-RU" b="1" dirty="0"/>
              <a:t>Постоји ризик да се уђе у рецесију</a:t>
            </a:r>
            <a:r>
              <a:rPr lang="ru-RU" b="1" dirty="0" smtClean="0"/>
              <a:t>.</a:t>
            </a:r>
          </a:p>
          <a:p>
            <a:endParaRPr lang="ru-RU" dirty="0"/>
          </a:p>
          <a:p>
            <a:r>
              <a:rPr lang="ru-RU" b="1" dirty="0"/>
              <a:t>Мјера фискалне политике</a:t>
            </a:r>
          </a:p>
          <a:p>
            <a:r>
              <a:rPr lang="ru-RU" dirty="0"/>
              <a:t>Држава повећава јавну потрошњу (нпр. инвестира у путеве, школе, болнице) и снижава порезе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Ефекат</a:t>
            </a:r>
          </a:p>
          <a:p>
            <a:r>
              <a:rPr lang="ru-RU" dirty="0"/>
              <a:t>Грађевински сектор добија послове → нова радна мјеста.</a:t>
            </a:r>
          </a:p>
          <a:p>
            <a:r>
              <a:rPr lang="ru-RU" dirty="0"/>
              <a:t>Радници добијају плате → више троше.</a:t>
            </a:r>
          </a:p>
          <a:p>
            <a:r>
              <a:rPr lang="ru-RU" dirty="0"/>
              <a:t>Потрошња расте → фирме повећавају производњу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Тако држава краткорочно стабилизује привреду и </a:t>
            </a:r>
            <a:r>
              <a:rPr lang="ru-RU" b="1" dirty="0"/>
              <a:t>одржава текућу равнотежу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4600" y="152400"/>
            <a:ext cx="31242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sr-Cyrl-BA" dirty="0"/>
              <a:t>Ситуација </a:t>
            </a:r>
            <a:r>
              <a:rPr lang="sr-Cyrl-BA" dirty="0" smtClean="0"/>
              <a:t>1</a:t>
            </a:r>
            <a:endParaRPr lang="sr-Cyrl-BA" dirty="0"/>
          </a:p>
        </p:txBody>
      </p:sp>
    </p:spTree>
    <p:extLst>
      <p:ext uri="{BB962C8B-B14F-4D97-AF65-F5344CB8AC3E}">
        <p14:creationId xmlns:p14="http://schemas.microsoft.com/office/powerpoint/2010/main" val="380574682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839200" cy="5105399"/>
          </a:xfrm>
        </p:spPr>
        <p:txBody>
          <a:bodyPr>
            <a:normAutofit fontScale="70000" lnSpcReduction="20000"/>
          </a:bodyPr>
          <a:lstStyle/>
          <a:p>
            <a:r>
              <a:rPr lang="sr-Cyrl-BA" dirty="0" smtClean="0"/>
              <a:t>Економија </a:t>
            </a:r>
            <a:r>
              <a:rPr lang="sr-Cyrl-BA" dirty="0"/>
              <a:t>расте превише брзо → потрошња је висока → цијене расту (инфлација).</a:t>
            </a:r>
          </a:p>
          <a:p>
            <a:endParaRPr lang="sr-Cyrl-BA" dirty="0"/>
          </a:p>
          <a:p>
            <a:r>
              <a:rPr lang="sr-Cyrl-BA" b="1" dirty="0"/>
              <a:t>Мјера фискалне </a:t>
            </a:r>
            <a:r>
              <a:rPr lang="sr-Cyrl-BA" b="1" dirty="0" smtClean="0"/>
              <a:t>политике</a:t>
            </a:r>
            <a:endParaRPr lang="sr-Cyrl-BA" b="1" dirty="0"/>
          </a:p>
          <a:p>
            <a:r>
              <a:rPr lang="sr-Cyrl-BA" dirty="0"/>
              <a:t>Држава смањује јавну потрошњу или повећава порезе.</a:t>
            </a:r>
          </a:p>
          <a:p>
            <a:endParaRPr lang="sr-Cyrl-BA" dirty="0"/>
          </a:p>
          <a:p>
            <a:pPr>
              <a:lnSpc>
                <a:spcPct val="120000"/>
              </a:lnSpc>
            </a:pPr>
            <a:r>
              <a:rPr lang="sr-Cyrl-BA" b="1" dirty="0"/>
              <a:t>Ефекат</a:t>
            </a:r>
          </a:p>
          <a:p>
            <a:pPr>
              <a:lnSpc>
                <a:spcPct val="120000"/>
              </a:lnSpc>
            </a:pPr>
            <a:r>
              <a:rPr lang="sr-Cyrl-BA" dirty="0" smtClean="0"/>
              <a:t>Смањује </a:t>
            </a:r>
            <a:r>
              <a:rPr lang="sr-Cyrl-BA" dirty="0"/>
              <a:t>се тражња,</a:t>
            </a:r>
          </a:p>
          <a:p>
            <a:pPr>
              <a:lnSpc>
                <a:spcPct val="120000"/>
              </a:lnSpc>
            </a:pPr>
            <a:r>
              <a:rPr lang="sr-Cyrl-BA" dirty="0" smtClean="0"/>
              <a:t>успорава </a:t>
            </a:r>
            <a:r>
              <a:rPr lang="sr-Cyrl-BA" dirty="0"/>
              <a:t>инфлација,</a:t>
            </a:r>
          </a:p>
          <a:p>
            <a:pPr>
              <a:lnSpc>
                <a:spcPct val="120000"/>
              </a:lnSpc>
            </a:pPr>
            <a:r>
              <a:rPr lang="sr-Cyrl-BA" dirty="0" smtClean="0"/>
              <a:t>економија </a:t>
            </a:r>
            <a:r>
              <a:rPr lang="sr-Cyrl-BA" dirty="0"/>
              <a:t>се враћа у равнотежу.</a:t>
            </a:r>
          </a:p>
          <a:p>
            <a:endParaRPr lang="sr-Cyrl-BA" dirty="0"/>
          </a:p>
          <a:p>
            <a:endParaRPr lang="sr-Cyrl-BA" dirty="0"/>
          </a:p>
          <a:p>
            <a:pPr algn="just"/>
            <a:r>
              <a:rPr lang="sr-Cyrl-BA" dirty="0"/>
              <a:t>Краткорочни циљ фискалне политике је да одмах реагује на економске поремећаје </a:t>
            </a:r>
            <a:r>
              <a:rPr lang="sr-Cyrl-BA" dirty="0" smtClean="0"/>
              <a:t>- </a:t>
            </a:r>
            <a:r>
              <a:rPr lang="sr-Cyrl-BA" dirty="0"/>
              <a:t>било да се ради о паду производње или превеликој инфлацији </a:t>
            </a:r>
            <a:r>
              <a:rPr lang="sr-Cyrl-BA" dirty="0" smtClean="0"/>
              <a:t>како </a:t>
            </a:r>
            <a:r>
              <a:rPr lang="sr-Cyrl-BA" dirty="0"/>
              <a:t>би се одржала стабилна текућа економска равнотежа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14600" y="152400"/>
            <a:ext cx="31242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sr-Cyrl-BA" dirty="0"/>
              <a:t>Ситуација 2</a:t>
            </a:r>
          </a:p>
        </p:txBody>
      </p:sp>
    </p:spTree>
    <p:extLst>
      <p:ext uri="{BB962C8B-B14F-4D97-AF65-F5344CB8AC3E}">
        <p14:creationId xmlns:p14="http://schemas.microsoft.com/office/powerpoint/2010/main" val="106299622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3" indent="-442913">
              <a:spcBef>
                <a:spcPct val="40000"/>
              </a:spcBef>
              <a:buFont typeface="Wingdings" pitchFamily="2" charset="2"/>
              <a:buNone/>
            </a:pPr>
            <a:r>
              <a:rPr lang="sr-Cyrl-CS" dirty="0"/>
              <a:t>Основни циљеви су: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 dirty="0"/>
              <a:t>Корективни циљ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 dirty="0"/>
              <a:t>Дистрибутивни циљ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 dirty="0"/>
              <a:t>Стабилизациони циљ</a:t>
            </a:r>
          </a:p>
          <a:p>
            <a:pPr marL="442913" indent="-442913">
              <a:buSzPct val="90000"/>
              <a:buFont typeface="Wingdings" pitchFamily="2" charset="2"/>
              <a:buAutoNum type="arabicPeriod"/>
            </a:pPr>
            <a:r>
              <a:rPr lang="sr-Cyrl-CS" dirty="0"/>
              <a:t>Алокативни циљ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2767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2B93-490A-46F9-852B-EEDCB3410A5D}" type="slidenum">
              <a:rPr lang="en-US"/>
              <a:pPr/>
              <a:t>15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543800" cy="838200"/>
          </a:xfrm>
          <a:noFill/>
          <a:ln/>
        </p:spPr>
        <p:txBody>
          <a:bodyPr/>
          <a:lstStyle/>
          <a:p>
            <a:pPr algn="ctr"/>
            <a:r>
              <a:rPr lang="sr-Cyrl-CS" sz="4400"/>
              <a:t>Корективни циљ</a:t>
            </a:r>
            <a:endParaRPr lang="en-US" sz="4400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763000" cy="449580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sr-Cyrl-CS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r-Cyrl-CS" dirty="0"/>
              <a:t>Примјена мјера фискалне политике с циљем </a:t>
            </a:r>
            <a:r>
              <a:rPr lang="sr-Cyrl-CS" b="1" dirty="0"/>
              <a:t>кориговања алокативне функције тржишта </a:t>
            </a:r>
            <a:r>
              <a:rPr lang="sr-Cyrl-CS" dirty="0"/>
              <a:t>(на страни понуде)</a:t>
            </a:r>
            <a:r>
              <a:rPr lang="en-US" dirty="0"/>
              <a:t> </a:t>
            </a:r>
            <a:endParaRPr lang="sr-Latn-RS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sr-Latn-RS" b="1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r-Cyrl-CS" dirty="0"/>
              <a:t>У</a:t>
            </a:r>
            <a:r>
              <a:rPr lang="sr-Cyrl-RS" dirty="0"/>
              <a:t> случају </a:t>
            </a:r>
            <a:r>
              <a:rPr lang="sr-Cyrl-RS" b="1" dirty="0"/>
              <a:t>несташице</a:t>
            </a:r>
            <a:r>
              <a:rPr lang="sr-Cyrl-RS" dirty="0"/>
              <a:t> роба на тржишту</a:t>
            </a:r>
          </a:p>
          <a:p>
            <a:pPr>
              <a:lnSpc>
                <a:spcPct val="90000"/>
              </a:lnSpc>
              <a:buNone/>
            </a:pPr>
            <a:endParaRPr lang="sr-Cyrl-RS" b="1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r-Cyrl-CS" dirty="0"/>
              <a:t>У</a:t>
            </a:r>
            <a:r>
              <a:rPr lang="sr-Cyrl-RS" dirty="0"/>
              <a:t>колико постоји </a:t>
            </a:r>
            <a:r>
              <a:rPr lang="sr-Cyrl-RS" b="1" dirty="0"/>
              <a:t>вишак </a:t>
            </a:r>
            <a:r>
              <a:rPr lang="sr-Cyrl-RS" dirty="0"/>
              <a:t>роба на тржишту</a:t>
            </a:r>
            <a:endParaRPr lang="sr-Cyrl-C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417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417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1"/>
            <a:ext cx="8839200" cy="495300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Примјер</a:t>
            </a:r>
            <a:r>
              <a:rPr lang="ru-RU" b="1" dirty="0"/>
              <a:t>: Увођење већих акциза на цигарете ради смањења штетне потрошње и трошкова </a:t>
            </a:r>
            <a:r>
              <a:rPr lang="ru-RU" b="1" dirty="0" smtClean="0"/>
              <a:t>лијечења</a:t>
            </a:r>
          </a:p>
          <a:p>
            <a:endParaRPr lang="ru-RU" b="1" dirty="0"/>
          </a:p>
          <a:p>
            <a:r>
              <a:rPr lang="ru-RU" dirty="0"/>
              <a:t>Држава може да уведе </a:t>
            </a:r>
            <a:r>
              <a:rPr lang="ru-RU" b="1" dirty="0"/>
              <a:t>веће порезе/акцизе на цигарете или алкохол</a:t>
            </a:r>
            <a:r>
              <a:rPr lang="ru-RU" dirty="0"/>
              <a:t>, како би:</a:t>
            </a:r>
          </a:p>
          <a:p>
            <a:pPr lvl="1"/>
            <a:r>
              <a:rPr lang="ru-RU" dirty="0"/>
              <a:t>смањила потрошњу штетних производа</a:t>
            </a:r>
          </a:p>
          <a:p>
            <a:pPr lvl="1"/>
            <a:r>
              <a:rPr lang="ru-RU" dirty="0"/>
              <a:t>умањила трошкове здравственог система</a:t>
            </a:r>
          </a:p>
          <a:p>
            <a:pPr lvl="1"/>
            <a:r>
              <a:rPr lang="ru-RU" dirty="0"/>
              <a:t>утицала на здравије понашање </a:t>
            </a:r>
            <a:r>
              <a:rPr lang="ru-RU" dirty="0" smtClean="0"/>
              <a:t>становништва</a:t>
            </a:r>
          </a:p>
          <a:p>
            <a:pPr lvl="1"/>
            <a:endParaRPr lang="ru-RU" dirty="0"/>
          </a:p>
          <a:p>
            <a:r>
              <a:rPr lang="ru-RU" dirty="0"/>
              <a:t>Ово представља </a:t>
            </a:r>
            <a:r>
              <a:rPr lang="ru-RU" b="1" dirty="0"/>
              <a:t>корективни циљ</a:t>
            </a:r>
            <a:r>
              <a:rPr lang="ru-RU" dirty="0"/>
              <a:t>, јер фискална политика исправља негативну </a:t>
            </a:r>
            <a:r>
              <a:rPr lang="ru-RU" dirty="0" smtClean="0"/>
              <a:t>посљедицу - </a:t>
            </a:r>
            <a:r>
              <a:rPr lang="ru-RU" dirty="0"/>
              <a:t>у овом случају, здравствене и економске трошкове пушења.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1673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Држава уводи „еколошке порезе“ фабрикама које загађују животну средину, са циљем да:</a:t>
            </a:r>
          </a:p>
          <a:p>
            <a:pPr lvl="1"/>
            <a:r>
              <a:rPr lang="ru-RU" dirty="0"/>
              <a:t>подстакне чистију производњу</a:t>
            </a:r>
          </a:p>
          <a:p>
            <a:pPr lvl="1"/>
            <a:r>
              <a:rPr lang="ru-RU" dirty="0"/>
              <a:t>смањи еколошке штете</a:t>
            </a:r>
          </a:p>
          <a:p>
            <a:pPr lvl="1"/>
            <a:r>
              <a:rPr lang="ru-RU" dirty="0"/>
              <a:t>исправи тзв. негативне екстерналије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3987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941B-5BE9-4AE8-BDA2-AF2671802903}" type="slidenum">
              <a:rPr lang="en-US"/>
              <a:pPr/>
              <a:t>18</a:t>
            </a:fld>
            <a:endParaRPr lang="en-US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467600" cy="838200"/>
          </a:xfrm>
          <a:noFill/>
          <a:ln/>
        </p:spPr>
        <p:txBody>
          <a:bodyPr/>
          <a:lstStyle/>
          <a:p>
            <a:pPr algn="ctr"/>
            <a:r>
              <a:rPr lang="sr-Cyrl-CS" sz="4400" dirty="0"/>
              <a:t>Дистрибутивни циљ</a:t>
            </a:r>
            <a:endParaRPr lang="en-US" sz="4400" dirty="0"/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1" y="1676400"/>
            <a:ext cx="8686799" cy="5029200"/>
          </a:xfrm>
          <a:noFill/>
          <a:ln/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sr-Cyrl-CS" dirty="0"/>
              <a:t>Примјена мјера фискалне политике  с циљем </a:t>
            </a:r>
            <a:r>
              <a:rPr lang="sr-Cyrl-CS" b="1" dirty="0"/>
              <a:t>прерасподјеле националног дохотка</a:t>
            </a:r>
          </a:p>
          <a:p>
            <a:pPr>
              <a:buFont typeface="Wingdings" pitchFamily="2" charset="2"/>
              <a:buChar char="Ø"/>
            </a:pPr>
            <a:endParaRPr lang="sr-Cyrl-CS" b="1" dirty="0"/>
          </a:p>
          <a:p>
            <a:pPr>
              <a:buFont typeface="Wingdings" pitchFamily="2" charset="2"/>
              <a:buNone/>
            </a:pPr>
            <a:r>
              <a:rPr lang="sr-Cyrl-CS" dirty="0"/>
              <a:t>Програми прерасподјеле : </a:t>
            </a:r>
            <a:endParaRPr lang="en-US" dirty="0"/>
          </a:p>
          <a:p>
            <a:pPr>
              <a:buSzPct val="90000"/>
              <a:buFont typeface="Wingdings" pitchFamily="2" charset="2"/>
              <a:buAutoNum type="arabicPeriod"/>
            </a:pPr>
            <a:r>
              <a:rPr lang="sr-Cyrl-CS" dirty="0"/>
              <a:t>Програми државне помоћи:</a:t>
            </a:r>
          </a:p>
          <a:p>
            <a:pPr lvl="1">
              <a:lnSpc>
                <a:spcPct val="90000"/>
              </a:lnSpc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sr-Cyrl-CS" dirty="0"/>
              <a:t>права корисника програма социјалне помоћи зависе од материјалног стања појединца</a:t>
            </a:r>
          </a:p>
          <a:p>
            <a:pPr lvl="1">
              <a:lnSpc>
                <a:spcPct val="90000"/>
              </a:lnSpc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sr-Cyrl-CS" dirty="0"/>
              <a:t>износ помоћи одређује држава</a:t>
            </a:r>
          </a:p>
          <a:p>
            <a:pPr>
              <a:buSzPct val="90000"/>
              <a:buFont typeface="Wingdings" pitchFamily="2" charset="2"/>
              <a:buAutoNum type="arabicPeriod"/>
            </a:pPr>
            <a:r>
              <a:rPr lang="sr-Cyrl-CS" dirty="0"/>
              <a:t>Програми социјалног осигурања:</a:t>
            </a:r>
          </a:p>
          <a:p>
            <a:pPr lvl="1">
              <a:lnSpc>
                <a:spcPct val="90000"/>
              </a:lnSpc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sr-Cyrl-CS" dirty="0"/>
              <a:t>права корисника програма социјалног осигурања зависе од његових личних доприноса</a:t>
            </a:r>
            <a:r>
              <a:rPr lang="en-US" dirty="0"/>
              <a:t> </a:t>
            </a:r>
            <a:r>
              <a:rPr lang="sr-Cyrl-CS" dirty="0"/>
              <a:t>фонду социјалног осигурања</a:t>
            </a:r>
          </a:p>
          <a:p>
            <a:pPr lvl="1">
              <a:lnSpc>
                <a:spcPct val="90000"/>
              </a:lnSpc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sr-Cyrl-CS" dirty="0"/>
              <a:t>износ примања зависи од уплаћених доприноса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3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31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1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31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1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431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1"/>
            <a:ext cx="8839200" cy="50292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Примјер</a:t>
            </a:r>
            <a:r>
              <a:rPr lang="ru-RU" b="1" dirty="0"/>
              <a:t>: Прогресивно опорезивање ради смањења неједнакости у </a:t>
            </a:r>
            <a:r>
              <a:rPr lang="ru-RU" b="1" dirty="0" smtClean="0"/>
              <a:t>дохотку</a:t>
            </a:r>
          </a:p>
          <a:p>
            <a:endParaRPr lang="ru-RU" b="1" dirty="0"/>
          </a:p>
          <a:p>
            <a:r>
              <a:rPr lang="ru-RU" dirty="0"/>
              <a:t>Држава уводи </a:t>
            </a:r>
            <a:r>
              <a:rPr lang="ru-RU" b="1" dirty="0"/>
              <a:t>прогресивни порез на доходак</a:t>
            </a:r>
            <a:r>
              <a:rPr lang="ru-RU" dirty="0"/>
              <a:t>, </a:t>
            </a:r>
            <a:r>
              <a:rPr lang="ru-RU" dirty="0" smtClean="0"/>
              <a:t>гдје </a:t>
            </a:r>
            <a:r>
              <a:rPr lang="ru-RU" dirty="0"/>
              <a:t>они са већим примањима плаћају </a:t>
            </a:r>
            <a:r>
              <a:rPr lang="ru-RU" b="1" dirty="0"/>
              <a:t>већу пореску стопу</a:t>
            </a:r>
            <a:r>
              <a:rPr lang="ru-RU" dirty="0"/>
              <a:t> од оних са нижим приходима</a:t>
            </a:r>
            <a:r>
              <a:rPr lang="ru-RU" dirty="0" smtClean="0"/>
              <a:t>.</a:t>
            </a:r>
          </a:p>
          <a:p>
            <a:pPr marL="118872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Циљ је:</a:t>
            </a:r>
          </a:p>
          <a:p>
            <a:r>
              <a:rPr lang="ru-RU" dirty="0"/>
              <a:t>смањење разлика између богатих и сиромашних</a:t>
            </a:r>
          </a:p>
          <a:p>
            <a:r>
              <a:rPr lang="ru-RU" dirty="0"/>
              <a:t>правичнија </a:t>
            </a:r>
            <a:r>
              <a:rPr lang="ru-RU" dirty="0" smtClean="0"/>
              <a:t>расподјела </a:t>
            </a:r>
            <a:r>
              <a:rPr lang="ru-RU" dirty="0"/>
              <a:t>дохотка</a:t>
            </a:r>
          </a:p>
          <a:p>
            <a:r>
              <a:rPr lang="ru-RU" dirty="0"/>
              <a:t>побољшање животног стандарда нижих социјалних </a:t>
            </a:r>
            <a:r>
              <a:rPr lang="ru-RU" dirty="0" smtClean="0"/>
              <a:t>група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 smtClean="0"/>
              <a:t>Овим држава </a:t>
            </a:r>
            <a:r>
              <a:rPr lang="ru-RU" dirty="0"/>
              <a:t>путем пореске политике утиче на </a:t>
            </a:r>
            <a:r>
              <a:rPr lang="ru-RU" dirty="0" smtClean="0"/>
              <a:t>расподјелу </a:t>
            </a:r>
            <a:r>
              <a:rPr lang="ru-RU" dirty="0"/>
              <a:t>националног дохотка.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8071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Јавни расходи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87680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Јавни расходи представљају </a:t>
            </a:r>
            <a:r>
              <a:rPr lang="en-US"/>
              <a:t>новчане </a:t>
            </a:r>
            <a:r>
              <a:rPr lang="sr-Latn-CS"/>
              <a:t>издатке које држава чини </a:t>
            </a:r>
            <a:r>
              <a:rPr lang="en-US"/>
              <a:t>за подмирење</a:t>
            </a:r>
            <a:r>
              <a:rPr lang="sr-Cyrl-BA"/>
              <a:t> </a:t>
            </a:r>
            <a:r>
              <a:rPr lang="en-US"/>
              <a:t>јавних потреба које су у </a:t>
            </a:r>
            <a:r>
              <a:rPr lang="sr-Latn-CS"/>
              <a:t>јавн</a:t>
            </a:r>
            <a:r>
              <a:rPr lang="en-US"/>
              <a:t>ом интересу </a:t>
            </a:r>
            <a:endParaRPr lang="sr-Latn-ME"/>
          </a:p>
          <a:p>
            <a:pPr lvl="0"/>
            <a:endParaRPr lang="sr-Latn-ME"/>
          </a:p>
          <a:p>
            <a:pPr lvl="0"/>
            <a:r>
              <a:rPr lang="sr-Cyrl-CS"/>
              <a:t>Основне карактеристике:</a:t>
            </a:r>
            <a:endParaRPr lang="en-US"/>
          </a:p>
          <a:p>
            <a:pPr lvl="1"/>
            <a:r>
              <a:rPr lang="sr-Cyrl-CS"/>
              <a:t>служе за подмирење јавних потреба </a:t>
            </a:r>
            <a:endParaRPr lang="en-US"/>
          </a:p>
          <a:p>
            <a:pPr lvl="1"/>
            <a:r>
              <a:rPr lang="en-GB"/>
              <a:t>издаци </a:t>
            </a:r>
            <a:r>
              <a:rPr lang="sr-Cyrl-CS"/>
              <a:t>који настају</a:t>
            </a:r>
            <a:r>
              <a:rPr lang="en-GB"/>
              <a:t> у јавном интересу </a:t>
            </a:r>
            <a:endParaRPr lang="en-US"/>
          </a:p>
          <a:p>
            <a:pPr lvl="1"/>
            <a:r>
              <a:rPr lang="sr-Cyrl-CS"/>
              <a:t>изражени у новцу</a:t>
            </a:r>
          </a:p>
          <a:p>
            <a:pPr lvl="0"/>
            <a:endParaRPr lang="sr-Cyrl-CS"/>
          </a:p>
          <a:p>
            <a:pP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324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F9D58-696F-450F-A238-6CD4F442C513}" type="slidenum">
              <a:rPr lang="en-US"/>
              <a:pPr/>
              <a:t>20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391400" cy="838200"/>
          </a:xfrm>
          <a:noFill/>
          <a:ln/>
        </p:spPr>
        <p:txBody>
          <a:bodyPr/>
          <a:lstStyle/>
          <a:p>
            <a:r>
              <a:rPr lang="sr-Cyrl-CS" sz="4400" dirty="0"/>
              <a:t>Стабилизациони циљ</a:t>
            </a:r>
            <a:endParaRPr lang="en-US" sz="4400" dirty="0"/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5029200"/>
          </a:xfrm>
          <a:noFill/>
          <a:ln/>
        </p:spPr>
        <p:txBody>
          <a:bodyPr>
            <a:normAutofit fontScale="92500" lnSpcReduction="20000"/>
          </a:bodyPr>
          <a:lstStyle/>
          <a:p>
            <a:r>
              <a:rPr lang="sr-Cyrl-CS" dirty="0"/>
              <a:t>Примјена мјера фискалне политике с циљем </a:t>
            </a:r>
            <a:r>
              <a:rPr lang="sr-Cyrl-CS" b="1" dirty="0"/>
              <a:t>успостављања привредне равнотеже</a:t>
            </a:r>
            <a:r>
              <a:rPr lang="en-US" b="1" dirty="0"/>
              <a:t> </a:t>
            </a:r>
            <a:endParaRPr lang="sr-Cyrl-CS" b="1" dirty="0"/>
          </a:p>
          <a:p>
            <a:pPr>
              <a:spcBef>
                <a:spcPct val="40000"/>
              </a:spcBef>
              <a:buFont typeface="Wingdings" pitchFamily="2" charset="2"/>
              <a:buNone/>
            </a:pPr>
            <a:r>
              <a:rPr lang="sr-Cyrl-CS" dirty="0"/>
              <a:t>Држава може примјењивати: </a:t>
            </a:r>
          </a:p>
          <a:p>
            <a:pPr algn="just">
              <a:buSzPct val="90000"/>
              <a:buFont typeface="Wingdings" pitchFamily="2" charset="2"/>
              <a:buAutoNum type="arabicPeriod"/>
            </a:pPr>
            <a:r>
              <a:rPr lang="sr-Cyrl-CS" i="1" dirty="0"/>
              <a:t>Активну фискалну политику</a:t>
            </a:r>
            <a:r>
              <a:rPr lang="sr-Cyrl-CS" dirty="0"/>
              <a:t> – примјена мјера којима се у периоду контракције стимулише привредна активност, а у периодима експанзије утиче на њену рестрикцију (експанзивна и рестриктивна фискална политика)</a:t>
            </a:r>
          </a:p>
          <a:p>
            <a:pPr marL="118872" indent="0" algn="just">
              <a:buSzPct val="90000"/>
              <a:buNone/>
            </a:pPr>
            <a:endParaRPr lang="sr-Cyrl-CS" dirty="0"/>
          </a:p>
          <a:p>
            <a:pPr marL="118872" indent="0" algn="just">
              <a:buSzPct val="90000"/>
              <a:buNone/>
            </a:pPr>
            <a:r>
              <a:rPr lang="sr-Cyrl-CS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2.</a:t>
            </a:r>
            <a:r>
              <a:rPr lang="sr-Cyrl-CS" i="1" dirty="0"/>
              <a:t> Неутралну фискалну политику</a:t>
            </a:r>
            <a:r>
              <a:rPr lang="sr-Cyrl-CS" dirty="0"/>
              <a:t> – пожељна је стална примјена раније одабраних мјера фискалне политике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229600" cy="682752"/>
          </a:xfrm>
        </p:spPr>
        <p:txBody>
          <a:bodyPr>
            <a:noAutofit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Примјер</a:t>
            </a:r>
            <a:r>
              <a:rPr lang="ru-RU" sz="2200" dirty="0"/>
              <a:t>: Сузбијање инфлаторних притисака у ИТ сектору</a:t>
            </a:r>
            <a:r>
              <a:rPr lang="ru-RU" sz="3300" dirty="0"/>
              <a:t/>
            </a:r>
            <a:br>
              <a:rPr lang="ru-RU" sz="3300" dirty="0"/>
            </a:b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257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700" dirty="0" smtClean="0"/>
              <a:t>Висока инфлација </a:t>
            </a:r>
            <a:r>
              <a:rPr lang="ru-RU" sz="1700" dirty="0"/>
              <a:t>у </a:t>
            </a:r>
            <a:r>
              <a:rPr lang="ru-RU" sz="1700" dirty="0" smtClean="0"/>
              <a:t>цијелој </a:t>
            </a:r>
            <a:r>
              <a:rPr lang="ru-RU" sz="1700" dirty="0"/>
              <a:t>економији, а ИТ сектор додатно убрзава раст </a:t>
            </a:r>
            <a:r>
              <a:rPr lang="ru-RU" sz="1700" dirty="0" smtClean="0"/>
              <a:t>цијена </a:t>
            </a:r>
            <a:r>
              <a:rPr lang="ru-RU" sz="1700" dirty="0"/>
              <a:t>због:</a:t>
            </a:r>
          </a:p>
          <a:p>
            <a:pPr lvl="1">
              <a:lnSpc>
                <a:spcPct val="120000"/>
              </a:lnSpc>
            </a:pPr>
            <a:r>
              <a:rPr lang="ru-RU" sz="1700" dirty="0" smtClean="0"/>
              <a:t>огромне </a:t>
            </a:r>
            <a:r>
              <a:rPr lang="ru-RU" sz="1700" dirty="0"/>
              <a:t>тражње за ИТ услугама (државни и приватни пројекти)</a:t>
            </a:r>
          </a:p>
          <a:p>
            <a:pPr lvl="1">
              <a:lnSpc>
                <a:spcPct val="120000"/>
              </a:lnSpc>
            </a:pPr>
            <a:r>
              <a:rPr lang="ru-RU" sz="1700" dirty="0" smtClean="0"/>
              <a:t>раста </a:t>
            </a:r>
            <a:r>
              <a:rPr lang="ru-RU" sz="1700" dirty="0"/>
              <a:t>плата програмера и инжењера (конкуренција фирми)</a:t>
            </a:r>
          </a:p>
          <a:p>
            <a:pPr lvl="1">
              <a:lnSpc>
                <a:spcPct val="120000"/>
              </a:lnSpc>
            </a:pPr>
            <a:r>
              <a:rPr lang="ru-RU" sz="1700" dirty="0" smtClean="0"/>
              <a:t>недостатка </a:t>
            </a:r>
            <a:r>
              <a:rPr lang="ru-RU" sz="1700" dirty="0"/>
              <a:t>стручњака (мала понуда → већа </a:t>
            </a:r>
            <a:r>
              <a:rPr lang="ru-RU" sz="1700" dirty="0" smtClean="0"/>
              <a:t>цијена </a:t>
            </a:r>
            <a:r>
              <a:rPr lang="ru-RU" sz="1700" dirty="0"/>
              <a:t>рада)</a:t>
            </a:r>
          </a:p>
          <a:p>
            <a:pPr>
              <a:lnSpc>
                <a:spcPct val="120000"/>
              </a:lnSpc>
            </a:pPr>
            <a:endParaRPr lang="ru-RU" sz="1700" dirty="0"/>
          </a:p>
          <a:p>
            <a:pPr>
              <a:lnSpc>
                <a:spcPct val="120000"/>
              </a:lnSpc>
            </a:pPr>
            <a:r>
              <a:rPr lang="ru-RU" sz="1700" dirty="0"/>
              <a:t>Ово доводи до брзог раста трошкова ИТ пројеката, што може повећавати </a:t>
            </a:r>
            <a:r>
              <a:rPr lang="ru-RU" sz="1700" dirty="0" smtClean="0"/>
              <a:t>цијене </a:t>
            </a:r>
            <a:r>
              <a:rPr lang="ru-RU" sz="1700" dirty="0"/>
              <a:t>услуга у другим гранама које зависе од ИТ-а.</a:t>
            </a:r>
          </a:p>
          <a:p>
            <a:pPr>
              <a:lnSpc>
                <a:spcPct val="120000"/>
              </a:lnSpc>
            </a:pPr>
            <a:endParaRPr lang="ru-RU" sz="1700" dirty="0"/>
          </a:p>
          <a:p>
            <a:pPr marL="118872" indent="0">
              <a:lnSpc>
                <a:spcPct val="120000"/>
              </a:lnSpc>
              <a:buNone/>
            </a:pPr>
            <a:r>
              <a:rPr lang="ru-RU" sz="1700" dirty="0" smtClean="0"/>
              <a:t>Мјере </a:t>
            </a:r>
            <a:r>
              <a:rPr lang="ru-RU" sz="1700" dirty="0"/>
              <a:t>фискалне политике</a:t>
            </a:r>
          </a:p>
          <a:p>
            <a:pPr>
              <a:lnSpc>
                <a:spcPct val="120000"/>
              </a:lnSpc>
            </a:pPr>
            <a:r>
              <a:rPr lang="ru-RU" sz="1700" dirty="0"/>
              <a:t>Држава привремено смањује или одлаже велике ИТ пројекте које финансира из </a:t>
            </a:r>
            <a:r>
              <a:rPr lang="ru-RU" sz="1700" dirty="0" smtClean="0"/>
              <a:t>буџета:</a:t>
            </a:r>
            <a:endParaRPr lang="ru-RU" sz="1700" dirty="0"/>
          </a:p>
          <a:p>
            <a:pPr lvl="1">
              <a:lnSpc>
                <a:spcPct val="120000"/>
              </a:lnSpc>
            </a:pPr>
            <a:r>
              <a:rPr lang="ru-RU" sz="1700" dirty="0" smtClean="0"/>
              <a:t>одлагање </a:t>
            </a:r>
            <a:r>
              <a:rPr lang="ru-RU" sz="1700" dirty="0"/>
              <a:t>дигитализације одређених служби</a:t>
            </a:r>
          </a:p>
          <a:p>
            <a:pPr lvl="1">
              <a:lnSpc>
                <a:spcPct val="120000"/>
              </a:lnSpc>
            </a:pPr>
            <a:r>
              <a:rPr lang="ru-RU" sz="1700" dirty="0" smtClean="0"/>
              <a:t>смањивање </a:t>
            </a:r>
            <a:r>
              <a:rPr lang="ru-RU" sz="1700" dirty="0"/>
              <a:t>буџета за ИТ набавке</a:t>
            </a:r>
          </a:p>
          <a:p>
            <a:pPr lvl="1">
              <a:lnSpc>
                <a:spcPct val="120000"/>
              </a:lnSpc>
            </a:pPr>
            <a:r>
              <a:rPr lang="ru-RU" sz="1700" dirty="0" smtClean="0"/>
              <a:t>успоравање </a:t>
            </a:r>
            <a:r>
              <a:rPr lang="ru-RU" sz="1700" dirty="0"/>
              <a:t>увођења нових ИТ система у јавни сектор</a:t>
            </a:r>
          </a:p>
          <a:p>
            <a:pPr>
              <a:lnSpc>
                <a:spcPct val="120000"/>
              </a:lnSpc>
            </a:pPr>
            <a:endParaRPr lang="ru-RU" sz="1700" dirty="0" smtClean="0"/>
          </a:p>
          <a:p>
            <a:pPr>
              <a:lnSpc>
                <a:spcPct val="120000"/>
              </a:lnSpc>
            </a:pPr>
            <a:r>
              <a:rPr lang="ru-RU" sz="1700" dirty="0" smtClean="0"/>
              <a:t>Ово </a:t>
            </a:r>
            <a:r>
              <a:rPr lang="ru-RU" sz="1700" dirty="0"/>
              <a:t>директно утиче на тражњу у ИТ сектору.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5745931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5C0B-7D3F-4BB2-8B72-264807F0EFA4}" type="slidenum">
              <a:rPr lang="en-US"/>
              <a:pPr/>
              <a:t>22</a:t>
            </a:fld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01000" cy="838200"/>
          </a:xfrm>
          <a:noFill/>
          <a:ln/>
        </p:spPr>
        <p:txBody>
          <a:bodyPr>
            <a:normAutofit fontScale="90000"/>
          </a:bodyPr>
          <a:lstStyle/>
          <a:p>
            <a:r>
              <a:rPr lang="sr-Cyrl-CS" sz="4400" dirty="0"/>
              <a:t>Алокативни циљ - промјена привредне структуре</a:t>
            </a:r>
            <a:endParaRPr lang="en-US" sz="4400" dirty="0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72440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CS" dirty="0"/>
              <a:t>Примјена мјера фискалне политике с циљем </a:t>
            </a:r>
            <a:r>
              <a:rPr lang="sr-Cyrl-CS" b="1" dirty="0"/>
              <a:t>промјене учешћа појединих привредних грана у стварању националног дохотка</a:t>
            </a:r>
          </a:p>
          <a:p>
            <a:pPr>
              <a:lnSpc>
                <a:spcPct val="90000"/>
              </a:lnSpc>
              <a:buNone/>
            </a:pPr>
            <a:endParaRPr lang="sr-Cyrl-CS" b="1" dirty="0"/>
          </a:p>
          <a:p>
            <a:pPr lvl="2">
              <a:lnSpc>
                <a:spcPct val="80000"/>
              </a:lnSpc>
              <a:buNone/>
            </a:pPr>
            <a:endParaRPr lang="sr-Cyrl-C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Примјер: Финансирање постројења за пречишћавање отпадних вода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15400" cy="518159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Приватном </a:t>
            </a:r>
            <a:r>
              <a:rPr lang="ru-RU" dirty="0"/>
              <a:t>сектору се ово обично не исплати, јер:</a:t>
            </a:r>
          </a:p>
          <a:p>
            <a:pPr lvl="1"/>
            <a:r>
              <a:rPr lang="ru-RU" dirty="0"/>
              <a:t>инвестиција је скупа</a:t>
            </a:r>
          </a:p>
          <a:p>
            <a:pPr lvl="1"/>
            <a:r>
              <a:rPr lang="ru-RU" dirty="0"/>
              <a:t>профит је низак или спор</a:t>
            </a:r>
          </a:p>
          <a:p>
            <a:pPr lvl="1"/>
            <a:r>
              <a:rPr lang="ru-RU" dirty="0"/>
              <a:t>користи су углавном друштвене, а не </a:t>
            </a:r>
            <a:r>
              <a:rPr lang="ru-RU" dirty="0" smtClean="0"/>
              <a:t>приватне.</a:t>
            </a:r>
            <a:endParaRPr lang="ru-RU" dirty="0"/>
          </a:p>
          <a:p>
            <a:endParaRPr lang="ru-RU" dirty="0"/>
          </a:p>
          <a:p>
            <a:r>
              <a:rPr lang="ru-RU" dirty="0"/>
              <a:t>Зато држава улаже јавна средства у:</a:t>
            </a:r>
          </a:p>
          <a:p>
            <a:pPr lvl="1"/>
            <a:r>
              <a:rPr lang="ru-RU" dirty="0"/>
              <a:t>изградњу </a:t>
            </a:r>
            <a:r>
              <a:rPr lang="ru-RU" dirty="0" smtClean="0"/>
              <a:t>пречишћивача </a:t>
            </a:r>
            <a:r>
              <a:rPr lang="ru-RU" dirty="0"/>
              <a:t>отпадних вода</a:t>
            </a:r>
          </a:p>
          <a:p>
            <a:pPr lvl="1"/>
            <a:r>
              <a:rPr lang="ru-RU" dirty="0"/>
              <a:t>модернизацију канализационе мреже</a:t>
            </a:r>
          </a:p>
          <a:p>
            <a:pPr lvl="1"/>
            <a:r>
              <a:rPr lang="ru-RU" dirty="0"/>
              <a:t>еколошку инфраструктуру у индустријским </a:t>
            </a:r>
            <a:r>
              <a:rPr lang="ru-RU" dirty="0" smtClean="0"/>
              <a:t>зонама.</a:t>
            </a:r>
            <a:endParaRPr lang="ru-RU" dirty="0"/>
          </a:p>
          <a:p>
            <a:endParaRPr lang="ru-RU" dirty="0"/>
          </a:p>
          <a:p>
            <a:r>
              <a:rPr lang="ru-RU" dirty="0" smtClean="0"/>
              <a:t>Држава тиме:</a:t>
            </a:r>
            <a:endParaRPr lang="ru-RU" dirty="0"/>
          </a:p>
          <a:p>
            <a:pPr lvl="1"/>
            <a:r>
              <a:rPr lang="ru-RU" dirty="0" smtClean="0"/>
              <a:t>усмјерава </a:t>
            </a:r>
            <a:r>
              <a:rPr lang="ru-RU" dirty="0"/>
              <a:t>ресурсе у област која има велики јавни значај</a:t>
            </a:r>
          </a:p>
          <a:p>
            <a:pPr lvl="1"/>
            <a:r>
              <a:rPr lang="ru-RU" dirty="0" smtClean="0"/>
              <a:t>рјешава </a:t>
            </a:r>
            <a:r>
              <a:rPr lang="ru-RU" dirty="0"/>
              <a:t>проблем загађења који тржиште само не би </a:t>
            </a:r>
            <a:r>
              <a:rPr lang="ru-RU" dirty="0" smtClean="0"/>
              <a:t>ријешило</a:t>
            </a:r>
            <a:endParaRPr lang="ru-RU" dirty="0"/>
          </a:p>
          <a:p>
            <a:pPr lvl="1"/>
            <a:r>
              <a:rPr lang="ru-RU" dirty="0"/>
              <a:t>штити здравље становништва</a:t>
            </a:r>
          </a:p>
          <a:p>
            <a:pPr lvl="1"/>
            <a:r>
              <a:rPr lang="ru-RU" dirty="0"/>
              <a:t>побољшава квалитет </a:t>
            </a:r>
            <a:r>
              <a:rPr lang="ru-RU" dirty="0" smtClean="0"/>
              <a:t>ријека</a:t>
            </a:r>
            <a:r>
              <a:rPr lang="ru-RU" dirty="0"/>
              <a:t>, језера и земљишта</a:t>
            </a:r>
          </a:p>
          <a:p>
            <a:pPr lvl="1"/>
            <a:r>
              <a:rPr lang="ru-RU" dirty="0"/>
              <a:t>омогућава дугорочно одржив развој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3512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839200" cy="49304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sr-Cyrl-CS" dirty="0"/>
              <a:t>Утицај државе на привреду:</a:t>
            </a:r>
          </a:p>
          <a:p>
            <a:r>
              <a:rPr lang="ru-RU" dirty="0" smtClean="0"/>
              <a:t>Субвенције </a:t>
            </a:r>
            <a:r>
              <a:rPr lang="ru-RU" dirty="0"/>
              <a:t>су један од најзначајнијих инструмената које држава користи да би подстакла развој појединих сектора, повећала производњу, стабилизовала цене или стимулисала запошљавање.</a:t>
            </a:r>
            <a:br>
              <a:rPr lang="ru-RU" dirty="0"/>
            </a:br>
            <a:r>
              <a:rPr lang="ru-RU" dirty="0"/>
              <a:t>Оне представљају </a:t>
            </a:r>
            <a:r>
              <a:rPr lang="ru-RU" b="1" dirty="0"/>
              <a:t>финансијску помоћ</a:t>
            </a:r>
            <a:r>
              <a:rPr lang="ru-RU" dirty="0"/>
              <a:t> коју држава даје привреди.</a:t>
            </a:r>
          </a:p>
          <a:p>
            <a:r>
              <a:rPr lang="ru-RU" dirty="0"/>
              <a:t>Постоје две главне врсте:</a:t>
            </a:r>
          </a:p>
          <a:p>
            <a:pPr>
              <a:lnSpc>
                <a:spcPct val="80000"/>
              </a:lnSpc>
              <a:spcAft>
                <a:spcPts val="600"/>
              </a:spcAft>
              <a:buSzPct val="90000"/>
              <a:buNone/>
            </a:pPr>
            <a:endParaRPr lang="sr-Cyrl-CS" dirty="0"/>
          </a:p>
          <a:p>
            <a:pPr lvl="2">
              <a:lnSpc>
                <a:spcPct val="80000"/>
              </a:lnSpc>
            </a:pPr>
            <a:r>
              <a:rPr lang="sr-Cyrl-CS" dirty="0"/>
              <a:t>Директне субвенције – субвенционисање цијене </a:t>
            </a:r>
          </a:p>
          <a:p>
            <a:pPr lvl="2">
              <a:lnSpc>
                <a:spcPct val="80000"/>
              </a:lnSpc>
            </a:pPr>
            <a:r>
              <a:rPr lang="sr-Cyrl-CS" dirty="0"/>
              <a:t>Индиректне субвенције – пореске олакшице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13110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910151"/>
              </p:ext>
            </p:extLst>
          </p:nvPr>
        </p:nvGraphicFramePr>
        <p:xfrm>
          <a:off x="152400" y="2438400"/>
          <a:ext cx="8763000" cy="265176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47449333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309650099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42089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r-Cyrl-BA" b="1"/>
                        <a:t>Карактеристика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Директне субвенције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Индиректне субвенције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9015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r-Cyrl-BA" b="1"/>
                        <a:t>Облик подршке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Новчана уплата државе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Смањење или ослобађање пореза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9186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r-Cyrl-BA" b="1" dirty="0"/>
                        <a:t>Утицај на </a:t>
                      </a:r>
                      <a:r>
                        <a:rPr lang="sr-Cyrl-BA" b="1" dirty="0" smtClean="0"/>
                        <a:t>цијену</a:t>
                      </a:r>
                      <a:endParaRPr lang="sr-Cyrl-BA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 dirty="0"/>
                        <a:t>Смању</a:t>
                      </a:r>
                      <a:r>
                        <a:rPr lang="en-US" b="1" dirty="0"/>
                        <a:t>je </a:t>
                      </a:r>
                      <a:r>
                        <a:rPr lang="sr-Cyrl-BA" b="1" dirty="0" smtClean="0"/>
                        <a:t>цијену </a:t>
                      </a:r>
                      <a:r>
                        <a:rPr lang="sr-Cyrl-BA" b="1" dirty="0"/>
                        <a:t>производа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Смању</a:t>
                      </a:r>
                      <a:r>
                        <a:rPr lang="en-US" b="1"/>
                        <a:t>je </a:t>
                      </a:r>
                      <a:r>
                        <a:rPr lang="sr-Cyrl-BA" b="1"/>
                        <a:t>трошкове фирме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401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r-Cyrl-BA" b="1" dirty="0" smtClean="0"/>
                        <a:t>Примјер</a:t>
                      </a:r>
                      <a:endParaRPr lang="sr-Cyrl-BA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Пољопривредне субвенције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/>
                        <a:t>Пореске олакшице за стартапе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6884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r-Cyrl-BA" b="1"/>
                        <a:t>Директан ефекат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 dirty="0"/>
                        <a:t>Ниже </a:t>
                      </a:r>
                      <a:r>
                        <a:rPr lang="sr-Cyrl-BA" b="1" dirty="0" smtClean="0"/>
                        <a:t>цијене/већа </a:t>
                      </a:r>
                      <a:r>
                        <a:rPr lang="sr-Cyrl-BA" b="1" dirty="0"/>
                        <a:t>производња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BA" b="1" dirty="0"/>
                        <a:t>Већи профит/инвестиције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0531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42605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839200" cy="477800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Пољопривреда је једна од привредних грана у којој држава најчешће </a:t>
            </a:r>
            <a:r>
              <a:rPr lang="ru-RU" dirty="0" smtClean="0"/>
              <a:t>примјењује </a:t>
            </a:r>
            <a:r>
              <a:rPr lang="ru-RU" dirty="0"/>
              <a:t>субвенције, </a:t>
            </a:r>
            <a:r>
              <a:rPr lang="ru-RU" dirty="0" smtClean="0"/>
              <a:t>јер овај сектор:</a:t>
            </a:r>
            <a:endParaRPr lang="ru-RU" dirty="0"/>
          </a:p>
          <a:p>
            <a:pPr lvl="1"/>
            <a:r>
              <a:rPr lang="ru-RU" dirty="0"/>
              <a:t>производи храну (стратешка важност)</a:t>
            </a:r>
          </a:p>
          <a:p>
            <a:pPr lvl="1"/>
            <a:r>
              <a:rPr lang="ru-RU" dirty="0" smtClean="0"/>
              <a:t>цијене </a:t>
            </a:r>
            <a:r>
              <a:rPr lang="ru-RU" dirty="0"/>
              <a:t>су често нестабилне</a:t>
            </a:r>
          </a:p>
          <a:p>
            <a:pPr lvl="1"/>
            <a:r>
              <a:rPr lang="ru-RU" dirty="0"/>
              <a:t>производња зависи од временских услова</a:t>
            </a:r>
          </a:p>
          <a:p>
            <a:pPr lvl="1"/>
            <a:r>
              <a:rPr lang="ru-RU" dirty="0"/>
              <a:t>приватни сектор сам не може да </a:t>
            </a:r>
            <a:r>
              <a:rPr lang="ru-RU" dirty="0" smtClean="0"/>
              <a:t>обезбиједи </a:t>
            </a:r>
            <a:r>
              <a:rPr lang="ru-RU" dirty="0"/>
              <a:t>стабилно </a:t>
            </a:r>
            <a:r>
              <a:rPr lang="ru-RU" dirty="0" smtClean="0"/>
              <a:t>снабдијевање</a:t>
            </a:r>
          </a:p>
          <a:p>
            <a:pPr lvl="1"/>
            <a:endParaRPr lang="ru-RU" dirty="0"/>
          </a:p>
          <a:p>
            <a:r>
              <a:rPr lang="ru-RU" dirty="0"/>
              <a:t>Зато држава користи </a:t>
            </a:r>
            <a:r>
              <a:rPr lang="ru-RU" b="1" dirty="0"/>
              <a:t>директне</a:t>
            </a:r>
            <a:r>
              <a:rPr lang="ru-RU" dirty="0"/>
              <a:t> и </a:t>
            </a:r>
            <a:r>
              <a:rPr lang="ru-RU" b="1" dirty="0"/>
              <a:t>индиректне</a:t>
            </a:r>
            <a:r>
              <a:rPr lang="ru-RU" dirty="0"/>
              <a:t> субвенције да би помогла пољопривредницима.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08340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2200" dirty="0" smtClean="0"/>
              <a:t>1. Директне </a:t>
            </a:r>
            <a:r>
              <a:rPr lang="sr-Cyrl-BA" sz="2200" dirty="0"/>
              <a:t>субвенције у пољопривреди</a:t>
            </a:r>
            <a:br>
              <a:rPr lang="sr-Cyrl-BA" sz="2200" dirty="0"/>
            </a:br>
            <a:r>
              <a:rPr lang="sr-Cyrl-BA" sz="2400" dirty="0"/>
              <a:t>(субвенционисање цене или директна новчана помоћ)</a:t>
            </a:r>
            <a:br>
              <a:rPr lang="sr-Cyrl-BA" sz="2400" dirty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5334000"/>
          </a:xfrm>
        </p:spPr>
        <p:txBody>
          <a:bodyPr>
            <a:normAutofit fontScale="62500" lnSpcReduction="20000"/>
          </a:bodyPr>
          <a:lstStyle/>
          <a:p>
            <a:pPr marL="118872" indent="0" algn="just">
              <a:buNone/>
            </a:pPr>
            <a:r>
              <a:rPr lang="sr-Cyrl-BA" dirty="0" smtClean="0"/>
              <a:t>Држава </a:t>
            </a:r>
            <a:r>
              <a:rPr lang="sr-Cyrl-BA" dirty="0"/>
              <a:t>директно исплаћује новчана средства пољопривредницима или плаћа </a:t>
            </a:r>
            <a:r>
              <a:rPr lang="sr-Cyrl-BA" dirty="0" smtClean="0"/>
              <a:t>дио </a:t>
            </a:r>
            <a:r>
              <a:rPr lang="sr-Cyrl-BA" dirty="0"/>
              <a:t>трошкова производње.</a:t>
            </a:r>
          </a:p>
          <a:p>
            <a:endParaRPr lang="sr-Cyrl-BA" dirty="0"/>
          </a:p>
          <a:p>
            <a:pPr marL="118872" indent="0">
              <a:buNone/>
            </a:pPr>
            <a:r>
              <a:rPr lang="sr-Cyrl-BA" b="1" dirty="0" smtClean="0"/>
              <a:t>Примјери</a:t>
            </a:r>
            <a:r>
              <a:rPr lang="sr-Cyrl-BA" b="1" dirty="0"/>
              <a:t>:</a:t>
            </a:r>
          </a:p>
          <a:p>
            <a:r>
              <a:rPr lang="sr-Cyrl-BA" dirty="0" smtClean="0"/>
              <a:t>✔ Плаћање </a:t>
            </a:r>
            <a:r>
              <a:rPr lang="sr-Cyrl-BA" dirty="0"/>
              <a:t>по хектару (директна </a:t>
            </a:r>
            <a:r>
              <a:rPr lang="sr-Cyrl-BA" dirty="0" smtClean="0"/>
              <a:t>давања) - Држава </a:t>
            </a:r>
            <a:r>
              <a:rPr lang="sr-Cyrl-BA" dirty="0"/>
              <a:t>даје пољопривредницима одређен износ за сваки хектар земље који обрађују.</a:t>
            </a:r>
          </a:p>
          <a:p>
            <a:r>
              <a:rPr lang="sr-Cyrl-BA" dirty="0" smtClean="0"/>
              <a:t>✔ </a:t>
            </a:r>
            <a:r>
              <a:rPr lang="sr-Cyrl-BA" dirty="0"/>
              <a:t>Субвенционисање </a:t>
            </a:r>
            <a:r>
              <a:rPr lang="sr-Cyrl-BA" dirty="0" smtClean="0"/>
              <a:t>цијене дизела - Држава </a:t>
            </a:r>
            <a:r>
              <a:rPr lang="sr-Cyrl-BA" dirty="0"/>
              <a:t>смањује </a:t>
            </a:r>
            <a:r>
              <a:rPr lang="sr-Cyrl-BA" dirty="0" smtClean="0"/>
              <a:t>цијену </a:t>
            </a:r>
            <a:r>
              <a:rPr lang="sr-Cyrl-BA" dirty="0"/>
              <a:t>горива за пољопривреднике (нпр. рефундира </a:t>
            </a:r>
            <a:r>
              <a:rPr lang="sr-Cyrl-BA" dirty="0" smtClean="0"/>
              <a:t>дио цијене </a:t>
            </a:r>
            <a:r>
              <a:rPr lang="sr-Cyrl-BA" dirty="0"/>
              <a:t>по литру).</a:t>
            </a:r>
          </a:p>
          <a:p>
            <a:r>
              <a:rPr lang="sr-Cyrl-BA" dirty="0" smtClean="0"/>
              <a:t>✔ Субвенције </a:t>
            </a:r>
            <a:r>
              <a:rPr lang="sr-Cyrl-BA" dirty="0"/>
              <a:t>за </a:t>
            </a:r>
            <a:r>
              <a:rPr lang="sr-Cyrl-BA" dirty="0" smtClean="0"/>
              <a:t>сјеме</a:t>
            </a:r>
            <a:r>
              <a:rPr lang="sr-Cyrl-BA" dirty="0"/>
              <a:t>, ђубриво и сточну </a:t>
            </a:r>
            <a:r>
              <a:rPr lang="sr-Cyrl-BA" dirty="0" smtClean="0"/>
              <a:t>храну - Држава </a:t>
            </a:r>
            <a:r>
              <a:rPr lang="sr-Cyrl-BA" dirty="0"/>
              <a:t>плаћа </a:t>
            </a:r>
            <a:r>
              <a:rPr lang="sr-Cyrl-BA" dirty="0" smtClean="0"/>
              <a:t>дио цијене </a:t>
            </a:r>
            <a:r>
              <a:rPr lang="sr-Cyrl-BA" dirty="0"/>
              <a:t>репроматеријала, како би се снизили трошкови производње.</a:t>
            </a:r>
          </a:p>
          <a:p>
            <a:r>
              <a:rPr lang="sr-Cyrl-BA" dirty="0" smtClean="0"/>
              <a:t>✔ </a:t>
            </a:r>
            <a:r>
              <a:rPr lang="sr-Cyrl-BA" dirty="0"/>
              <a:t>Субвенције за куповину </a:t>
            </a:r>
            <a:r>
              <a:rPr lang="sr-Cyrl-BA" dirty="0" smtClean="0"/>
              <a:t>механизације - Држава </a:t>
            </a:r>
            <a:r>
              <a:rPr lang="sr-Cyrl-BA" dirty="0"/>
              <a:t>плаћа дио цијене </a:t>
            </a:r>
            <a:r>
              <a:rPr lang="sr-Cyrl-BA" dirty="0" smtClean="0"/>
              <a:t>трактора</a:t>
            </a:r>
            <a:r>
              <a:rPr lang="sr-Cyrl-BA" dirty="0"/>
              <a:t>, прикључних машина или система за наводњавање.</a:t>
            </a:r>
          </a:p>
          <a:p>
            <a:endParaRPr lang="sr-Cyrl-BA" dirty="0"/>
          </a:p>
          <a:p>
            <a:r>
              <a:rPr lang="sr-Cyrl-BA" sz="3500" b="1" dirty="0" smtClean="0"/>
              <a:t>Циљ </a:t>
            </a:r>
            <a:r>
              <a:rPr lang="sr-Cyrl-BA" sz="3500" b="1" dirty="0"/>
              <a:t>директних субвенција</a:t>
            </a:r>
          </a:p>
          <a:p>
            <a:pPr lvl="1"/>
            <a:r>
              <a:rPr lang="sr-Cyrl-BA" sz="3500" dirty="0"/>
              <a:t>смањење трошкова производње</a:t>
            </a:r>
          </a:p>
          <a:p>
            <a:pPr lvl="1"/>
            <a:r>
              <a:rPr lang="sr-Cyrl-BA" sz="3500" dirty="0"/>
              <a:t>повећање понуде хране</a:t>
            </a:r>
          </a:p>
          <a:p>
            <a:pPr lvl="1"/>
            <a:r>
              <a:rPr lang="sr-Cyrl-BA" sz="3500" dirty="0"/>
              <a:t>стабилизација </a:t>
            </a:r>
            <a:r>
              <a:rPr lang="sr-Cyrl-BA" sz="3500" dirty="0" smtClean="0"/>
              <a:t>цијена </a:t>
            </a:r>
            <a:r>
              <a:rPr lang="sr-Cyrl-BA" sz="3500" dirty="0"/>
              <a:t>на тржишту</a:t>
            </a:r>
          </a:p>
          <a:p>
            <a:pPr lvl="1"/>
            <a:r>
              <a:rPr lang="sr-Cyrl-BA" sz="3500" dirty="0"/>
              <a:t>заштита домаћих произвођача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114906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991600" cy="5257799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sr-Cyrl-BA" sz="2000" dirty="0" smtClean="0"/>
              <a:t>Држава </a:t>
            </a:r>
            <a:r>
              <a:rPr lang="sr-Cyrl-BA" sz="2000" dirty="0"/>
              <a:t>не даје директно новац, већ смањује пореске </a:t>
            </a:r>
            <a:r>
              <a:rPr lang="sr-Cyrl-BA" sz="2000" dirty="0" smtClean="0"/>
              <a:t>обавезе пољопривредника</a:t>
            </a:r>
            <a:r>
              <a:rPr lang="sr-Cyrl-BA" sz="2000" dirty="0"/>
              <a:t>.</a:t>
            </a:r>
          </a:p>
          <a:p>
            <a:endParaRPr lang="sr-Cyrl-BA" sz="2000" dirty="0"/>
          </a:p>
          <a:p>
            <a:pPr marL="118872" indent="0">
              <a:buNone/>
            </a:pPr>
            <a:r>
              <a:rPr lang="sr-Cyrl-BA" sz="2000" dirty="0" smtClean="0"/>
              <a:t>Примјери</a:t>
            </a:r>
            <a:r>
              <a:rPr lang="sr-Cyrl-BA" sz="2000" dirty="0"/>
              <a:t>:</a:t>
            </a:r>
          </a:p>
          <a:p>
            <a:r>
              <a:rPr lang="sr-Cyrl-BA" sz="2000" dirty="0" smtClean="0"/>
              <a:t>✔ Смањење </a:t>
            </a:r>
            <a:r>
              <a:rPr lang="sr-Cyrl-BA" sz="2000" dirty="0"/>
              <a:t>или укидање пореза на добит за породична пољопривредна </a:t>
            </a:r>
            <a:r>
              <a:rPr lang="sr-Cyrl-BA" sz="2000" dirty="0" smtClean="0"/>
              <a:t>газдинства - Пољопривредници </a:t>
            </a:r>
            <a:r>
              <a:rPr lang="sr-Cyrl-BA" sz="2000" dirty="0"/>
              <a:t>плаћају мање пореза или су потпуно ослобођени.</a:t>
            </a:r>
          </a:p>
          <a:p>
            <a:r>
              <a:rPr lang="sr-Cyrl-BA" sz="2000" dirty="0" smtClean="0"/>
              <a:t>✔ </a:t>
            </a:r>
            <a:r>
              <a:rPr lang="sr-Cyrl-BA" sz="2000" dirty="0"/>
              <a:t>Смањене акцизе или повраћај акциза за </a:t>
            </a:r>
            <a:r>
              <a:rPr lang="sr-Cyrl-BA" sz="2000" dirty="0" smtClean="0"/>
              <a:t>дизел - Пољопривредници </a:t>
            </a:r>
            <a:r>
              <a:rPr lang="sr-Cyrl-BA" sz="2000" dirty="0"/>
              <a:t>добијају повраћај </a:t>
            </a:r>
            <a:r>
              <a:rPr lang="sr-Cyrl-BA" sz="2000" dirty="0" smtClean="0"/>
              <a:t>дијела </a:t>
            </a:r>
            <a:r>
              <a:rPr lang="sr-Cyrl-BA" sz="2000" dirty="0"/>
              <a:t>акцизе, што снижава </a:t>
            </a:r>
            <a:r>
              <a:rPr lang="sr-Cyrl-BA" sz="2000" dirty="0" smtClean="0"/>
              <a:t>цијену </a:t>
            </a:r>
            <a:r>
              <a:rPr lang="sr-Cyrl-BA" sz="2000" dirty="0"/>
              <a:t>горива.</a:t>
            </a:r>
          </a:p>
          <a:p>
            <a:r>
              <a:rPr lang="sr-Cyrl-BA" sz="2000" dirty="0" smtClean="0"/>
              <a:t>✔ </a:t>
            </a:r>
            <a:r>
              <a:rPr lang="sr-Cyrl-BA" sz="2000" dirty="0"/>
              <a:t>Ослобођене царине за увоз пољопривредне </a:t>
            </a:r>
            <a:r>
              <a:rPr lang="sr-Cyrl-BA" sz="2000" dirty="0" smtClean="0"/>
              <a:t>механизације - трактори</a:t>
            </a:r>
            <a:r>
              <a:rPr lang="sr-Cyrl-BA" sz="2000" dirty="0"/>
              <a:t>, комбајни, системи за наводњавање могу се увозити без царине или по нижој стопи.</a:t>
            </a:r>
          </a:p>
          <a:p>
            <a:r>
              <a:rPr lang="sr-Cyrl-BA" sz="2000" dirty="0" smtClean="0"/>
              <a:t>✔ </a:t>
            </a:r>
            <a:r>
              <a:rPr lang="sr-Cyrl-BA" sz="2000" dirty="0"/>
              <a:t>Пореске олакшице за инвестиције у наводњавање или органску </a:t>
            </a:r>
            <a:r>
              <a:rPr lang="sr-Cyrl-BA" sz="2000" dirty="0" smtClean="0"/>
              <a:t>производњу.</a:t>
            </a:r>
            <a:endParaRPr lang="sr-Cyrl-BA" sz="2000" dirty="0"/>
          </a:p>
          <a:p>
            <a:endParaRPr lang="sr-Cyrl-BA" sz="2000" dirty="0"/>
          </a:p>
          <a:p>
            <a:endParaRPr lang="sr-Cyrl-BA" sz="2000" dirty="0"/>
          </a:p>
          <a:p>
            <a:r>
              <a:rPr lang="sr-Cyrl-BA" sz="1800" b="1" dirty="0" smtClean="0"/>
              <a:t>Циљ </a:t>
            </a:r>
            <a:r>
              <a:rPr lang="sr-Cyrl-BA" sz="1800" b="1" dirty="0"/>
              <a:t>индиректних субвенција</a:t>
            </a:r>
          </a:p>
          <a:p>
            <a:pPr lvl="1"/>
            <a:r>
              <a:rPr lang="sr-Cyrl-BA" sz="1900" dirty="0"/>
              <a:t>смањење трошкова пословања</a:t>
            </a:r>
          </a:p>
          <a:p>
            <a:pPr lvl="1"/>
            <a:r>
              <a:rPr lang="sr-Cyrl-BA" sz="1900" dirty="0"/>
              <a:t>подстицање инвестиција</a:t>
            </a:r>
          </a:p>
          <a:p>
            <a:pPr lvl="1"/>
            <a:r>
              <a:rPr lang="sr-Cyrl-BA" sz="1900" dirty="0"/>
              <a:t>прилагођавање пољопривреде модерним технологијама</a:t>
            </a:r>
          </a:p>
          <a:p>
            <a:pPr lvl="1"/>
            <a:r>
              <a:rPr lang="sr-Cyrl-BA" sz="1900" dirty="0"/>
              <a:t>повећање конкурентности</a:t>
            </a:r>
            <a:endParaRPr lang="en-US" sz="1900" dirty="0"/>
          </a:p>
        </p:txBody>
      </p:sp>
      <p:sp>
        <p:nvSpPr>
          <p:cNvPr id="4" name="Rectangle 3"/>
          <p:cNvSpPr/>
          <p:nvPr/>
        </p:nvSpPr>
        <p:spPr>
          <a:xfrm>
            <a:off x="609600" y="152400"/>
            <a:ext cx="7162800" cy="106680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>
              <a:spcBef>
                <a:spcPct val="0"/>
              </a:spcBef>
            </a:pPr>
            <a:r>
              <a:rPr lang="sr-Cyrl-BA" sz="2400" b="1" dirty="0">
                <a:solidFill>
                  <a:schemeClr val="accent1">
                    <a:satMod val="150000"/>
                  </a:schemeClr>
                </a:solidFill>
                <a:latin typeface="+mj-lt"/>
                <a:ea typeface="+mj-ea"/>
                <a:cs typeface="+mj-cs"/>
              </a:rPr>
              <a:t>2. Индиректне субвенције у пољопривреди</a:t>
            </a:r>
          </a:p>
          <a:p>
            <a:pPr>
              <a:spcBef>
                <a:spcPct val="0"/>
              </a:spcBef>
            </a:pPr>
            <a:r>
              <a:rPr lang="sr-Cyrl-BA" sz="2400" b="1" dirty="0">
                <a:solidFill>
                  <a:schemeClr val="accent1">
                    <a:satMod val="150000"/>
                  </a:schemeClr>
                </a:solidFill>
                <a:latin typeface="+mj-lt"/>
                <a:ea typeface="+mj-ea"/>
                <a:cs typeface="+mj-cs"/>
              </a:rPr>
              <a:t>(пореске олакшице)</a:t>
            </a:r>
            <a:endParaRPr lang="sr-Cyrl-BA" sz="2400" b="1" dirty="0">
              <a:solidFill>
                <a:schemeClr val="accent1">
                  <a:satMod val="1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734745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B74F-BE44-4FED-AB51-190E7809FA41}" type="slidenum">
              <a:rPr lang="en-US"/>
              <a:pPr/>
              <a:t>29</a:t>
            </a:fld>
            <a:endParaRPr lang="en-US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848600" cy="838200"/>
          </a:xfrm>
          <a:noFill/>
          <a:ln/>
        </p:spPr>
        <p:txBody>
          <a:bodyPr>
            <a:normAutofit fontScale="90000"/>
          </a:bodyPr>
          <a:lstStyle/>
          <a:p>
            <a:r>
              <a:rPr lang="sr-Cyrl-CS" sz="4400"/>
              <a:t>ФИСКАЛНА ПОЛИТИКА - МЈЕРЕ</a:t>
            </a:r>
            <a:endParaRPr lang="en-US" sz="4400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  <a:noFill/>
          <a:ln/>
        </p:spPr>
        <p:txBody>
          <a:bodyPr>
            <a:normAutofit/>
          </a:bodyPr>
          <a:lstStyle/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sr-Cyrl-CS" dirty="0"/>
              <a:t>Мјере фискалне политике се дијеле на:</a:t>
            </a:r>
          </a:p>
          <a:p>
            <a:pPr>
              <a:spcBef>
                <a:spcPct val="40000"/>
              </a:spcBef>
              <a:buSzPct val="90000"/>
              <a:buFont typeface="Wingdings" pitchFamily="2" charset="2"/>
              <a:buAutoNum type="arabicPeriod"/>
            </a:pPr>
            <a:r>
              <a:rPr lang="sr-Cyrl-CS" i="1" dirty="0"/>
              <a:t>Активне (дискреционе) </a:t>
            </a:r>
            <a:r>
              <a:rPr lang="sr-Cyrl-CS" dirty="0"/>
              <a:t>– дејство мјера заснива се на одлукама државе</a:t>
            </a:r>
          </a:p>
          <a:p>
            <a:pPr marL="118872" indent="0">
              <a:spcBef>
                <a:spcPct val="40000"/>
              </a:spcBef>
              <a:buSzPct val="90000"/>
              <a:buNone/>
            </a:pPr>
            <a:r>
              <a:rPr lang="sr-Cyrl-CS" sz="2800" dirty="0"/>
              <a:t>Могу бити:</a:t>
            </a:r>
          </a:p>
          <a:p>
            <a:pPr marL="118872" indent="0" algn="just">
              <a:spcBef>
                <a:spcPct val="40000"/>
              </a:spcBef>
              <a:buSzPct val="90000"/>
              <a:buNone/>
            </a:pPr>
            <a:r>
              <a:rPr lang="sr-Cyrl-CS" sz="2800" dirty="0"/>
              <a:t>а. Рестриктивне мјере – </a:t>
            </a:r>
            <a:r>
              <a:rPr lang="sr-Cyrl-CS" sz="2000" dirty="0"/>
              <a:t>у </a:t>
            </a:r>
            <a:r>
              <a:rPr lang="sr-Cyrl-BA" sz="2000" dirty="0"/>
              <a:t>периодима инфлаторних поремећаја, коњуктуре у привреди: повећање пореских стопа, увођење нових пореза...</a:t>
            </a:r>
            <a:endParaRPr lang="sr-Cyrl-CS" sz="2000" dirty="0"/>
          </a:p>
          <a:p>
            <a:pPr marL="118872" indent="0" algn="just">
              <a:spcBef>
                <a:spcPct val="40000"/>
              </a:spcBef>
              <a:buSzPct val="90000"/>
              <a:buNone/>
            </a:pPr>
            <a:r>
              <a:rPr lang="sr-Cyrl-CS" sz="2800" dirty="0"/>
              <a:t>б. Експанзивне мјере - </a:t>
            </a:r>
            <a:r>
              <a:rPr lang="sr-Cyrl-CS" sz="2000" dirty="0"/>
              <a:t>у </a:t>
            </a:r>
            <a:r>
              <a:rPr lang="sr-Cyrl-BA" sz="2000" dirty="0"/>
              <a:t>периодима рецесионих процеса у привреди: давање пореских олакшица, смањење пореских стопа, повећање инвестиција...</a:t>
            </a:r>
            <a:endParaRPr lang="sr-Cyrl-CS" sz="2000" dirty="0"/>
          </a:p>
          <a:p>
            <a:pPr>
              <a:spcBef>
                <a:spcPct val="40000"/>
              </a:spcBef>
              <a:buSzPct val="90000"/>
              <a:buNone/>
            </a:pPr>
            <a:endParaRPr lang="sr-Cyrl-C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/>
              <a:t>Јавни приходи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r>
              <a:rPr lang="sr-Cyrl-BA"/>
              <a:t>Јавни приходи су новчана средства која држава прикупља ради финансирања јавних расхода</a:t>
            </a:r>
            <a:r>
              <a:rPr lang="en-US"/>
              <a:t> a </a:t>
            </a:r>
            <a:r>
              <a:rPr lang="sr-Cyrl-BA"/>
              <a:t>за задовољење јавних потреба.</a:t>
            </a:r>
            <a:endParaRPr lang="en-US"/>
          </a:p>
          <a:p>
            <a:r>
              <a:rPr lang="sr-Cyrl-CS" b="1"/>
              <a:t>Циљеви опорезивања</a:t>
            </a:r>
            <a:endParaRPr lang="en-US"/>
          </a:p>
          <a:p>
            <a:pPr lvl="1"/>
            <a:r>
              <a:rPr lang="sr-Cyrl-BA"/>
              <a:t>Фискални циљеви</a:t>
            </a:r>
            <a:endParaRPr lang="en-US"/>
          </a:p>
          <a:p>
            <a:pPr lvl="1"/>
            <a:r>
              <a:rPr lang="sr-Cyrl-BA"/>
              <a:t>Економски циљеви</a:t>
            </a:r>
            <a:endParaRPr lang="en-US"/>
          </a:p>
          <a:p>
            <a:pPr lvl="1"/>
            <a:r>
              <a:rPr lang="sr-Cyrl-BA"/>
              <a:t>Социјални циљеви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2433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534400" cy="4625609"/>
          </a:xfrm>
        </p:spPr>
        <p:txBody>
          <a:bodyPr/>
          <a:lstStyle/>
          <a:p>
            <a:pPr>
              <a:spcBef>
                <a:spcPct val="40000"/>
              </a:spcBef>
              <a:buSzPct val="90000"/>
              <a:buNone/>
            </a:pPr>
            <a:r>
              <a:rPr lang="sr-Cyrl-CS" i="1" dirty="0">
                <a:solidFill>
                  <a:srgbClr val="FFC000"/>
                </a:solidFill>
              </a:rPr>
              <a:t>2.</a:t>
            </a:r>
            <a:r>
              <a:rPr lang="sr-Cyrl-CS" i="1" dirty="0"/>
              <a:t> Пасивне (аутоматски стабилизатори) </a:t>
            </a:r>
            <a:r>
              <a:rPr lang="sr-Cyrl-CS" dirty="0"/>
              <a:t>– дејство мјера је аутоматско и антициклично</a:t>
            </a:r>
          </a:p>
          <a:p>
            <a:pPr>
              <a:spcBef>
                <a:spcPct val="40000"/>
              </a:spcBef>
              <a:buSzPct val="90000"/>
              <a:buNone/>
            </a:pPr>
            <a:endParaRPr lang="sr-Cyrl-CS" dirty="0"/>
          </a:p>
          <a:p>
            <a:pPr marL="457200" lvl="1" indent="0">
              <a:lnSpc>
                <a:spcPct val="80000"/>
              </a:lnSpc>
              <a:buNone/>
            </a:pPr>
            <a:r>
              <a:rPr lang="sr-Cyrl-CS" dirty="0"/>
              <a:t>а. Аутоматске промјене у нивоу пореских стопа (прогресивно опорезивање)</a:t>
            </a:r>
          </a:p>
          <a:p>
            <a:pPr lvl="1">
              <a:lnSpc>
                <a:spcPct val="80000"/>
              </a:lnSpc>
              <a:buNone/>
            </a:pPr>
            <a:r>
              <a:rPr lang="sr-Cyrl-CS" dirty="0"/>
              <a:t>б.Компензације за незапослене </a:t>
            </a:r>
          </a:p>
          <a:p>
            <a:pPr lvl="1">
              <a:lnSpc>
                <a:spcPct val="80000"/>
              </a:lnSpc>
              <a:buNone/>
            </a:pPr>
            <a:r>
              <a:rPr lang="sr-Cyrl-CS" dirty="0"/>
              <a:t>в.Субвенције у пољопривреди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52178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1"/>
            <a:ext cx="8915400" cy="51054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а. Аутоматске промјене у нивоу пореских стопа (прогресивно опорезивање</a:t>
            </a:r>
            <a:r>
              <a:rPr lang="ru-RU" b="1" dirty="0" smtClean="0"/>
              <a:t>)</a:t>
            </a:r>
          </a:p>
          <a:p>
            <a:endParaRPr lang="ru-RU" b="1" dirty="0"/>
          </a:p>
          <a:p>
            <a:r>
              <a:rPr lang="ru-RU" dirty="0">
                <a:solidFill>
                  <a:srgbClr val="00B0F0"/>
                </a:solidFill>
              </a:rPr>
              <a:t>Код прогресивног пореза:</a:t>
            </a:r>
          </a:p>
          <a:p>
            <a:r>
              <a:rPr lang="ru-RU" b="1" dirty="0"/>
              <a:t>Када доходак расте</a:t>
            </a:r>
            <a:r>
              <a:rPr lang="ru-RU" dirty="0"/>
              <a:t>, људи аутоматски плаћају </a:t>
            </a:r>
            <a:r>
              <a:rPr lang="ru-RU" i="1" dirty="0"/>
              <a:t>већи</a:t>
            </a:r>
            <a:r>
              <a:rPr lang="ru-RU" dirty="0"/>
              <a:t> износ пореза и већи проценат (стопу</a:t>
            </a:r>
            <a:r>
              <a:rPr lang="ru-RU" dirty="0" smtClean="0"/>
              <a:t>) → </a:t>
            </a:r>
            <a:r>
              <a:rPr lang="ru-RU" dirty="0"/>
              <a:t>Ово смањује расположиви доходак и </a:t>
            </a:r>
            <a:r>
              <a:rPr lang="ru-RU" b="1" dirty="0"/>
              <a:t>успорава прекомјерну потрошњу</a:t>
            </a:r>
            <a:r>
              <a:rPr lang="ru-RU" dirty="0"/>
              <a:t> током бума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Када доходак пада</a:t>
            </a:r>
            <a:r>
              <a:rPr lang="ru-RU" dirty="0"/>
              <a:t> у кризама, порез аутоматски опада.</a:t>
            </a:r>
            <a:br>
              <a:rPr lang="ru-RU" dirty="0"/>
            </a:br>
            <a:r>
              <a:rPr lang="ru-RU" dirty="0"/>
              <a:t>→ Људима остаје више новца, што </a:t>
            </a:r>
            <a:r>
              <a:rPr lang="ru-RU" b="1" dirty="0"/>
              <a:t>ублажава пад потрошње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Систем </a:t>
            </a:r>
            <a:r>
              <a:rPr lang="ru-RU" dirty="0"/>
              <a:t>пореза сам “реагује” на кретања у економији без нових одлука владе.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7355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ru-RU" b="1" dirty="0" smtClean="0"/>
              <a:t>б) Компензације </a:t>
            </a:r>
            <a:r>
              <a:rPr lang="ru-RU" b="1" dirty="0"/>
              <a:t>за </a:t>
            </a:r>
            <a:r>
              <a:rPr lang="ru-RU" b="1" dirty="0" smtClean="0"/>
              <a:t>незапослене</a:t>
            </a:r>
          </a:p>
          <a:p>
            <a:endParaRPr lang="ru-RU" b="1" dirty="0"/>
          </a:p>
          <a:p>
            <a:r>
              <a:rPr lang="ru-RU" dirty="0"/>
              <a:t>Накнаде за незапослене дјелују супротно економском циклусу:</a:t>
            </a:r>
          </a:p>
          <a:p>
            <a:pPr lvl="1"/>
            <a:r>
              <a:rPr lang="ru-RU" b="1" dirty="0"/>
              <a:t>Када се привреда успорава и више људи остаје без посла</a:t>
            </a:r>
            <a:r>
              <a:rPr lang="ru-RU" dirty="0"/>
              <a:t>, аутоматски расте исплата накнада.</a:t>
            </a:r>
            <a:br>
              <a:rPr lang="ru-RU" dirty="0"/>
            </a:br>
            <a:r>
              <a:rPr lang="ru-RU" dirty="0"/>
              <a:t>→ То људима омогућава да и даље троше, што </a:t>
            </a:r>
            <a:r>
              <a:rPr lang="ru-RU" b="1" dirty="0"/>
              <a:t>ублажава пад тражње</a:t>
            </a:r>
            <a:r>
              <a:rPr lang="ru-RU" dirty="0" smtClean="0"/>
              <a:t>.</a:t>
            </a:r>
          </a:p>
          <a:p>
            <a:pPr lvl="1"/>
            <a:r>
              <a:rPr lang="ru-RU" b="1" dirty="0" smtClean="0"/>
              <a:t>Када </a:t>
            </a:r>
            <a:r>
              <a:rPr lang="ru-RU" b="1" dirty="0"/>
              <a:t>се економија опоравља</a:t>
            </a:r>
            <a:r>
              <a:rPr lang="ru-RU" dirty="0"/>
              <a:t>, број незапослених се смањује и држава исплаћује мање накнада.</a:t>
            </a:r>
            <a:br>
              <a:rPr lang="ru-RU" dirty="0"/>
            </a:br>
            <a:r>
              <a:rPr lang="ru-RU" dirty="0"/>
              <a:t>→ То природно </a:t>
            </a:r>
            <a:r>
              <a:rPr lang="ru-RU" b="1" dirty="0"/>
              <a:t>смањује јавну потрошњу</a:t>
            </a:r>
            <a:r>
              <a:rPr lang="ru-RU" dirty="0"/>
              <a:t> у периоду раста</a:t>
            </a:r>
            <a:r>
              <a:rPr lang="ru-RU" dirty="0" smtClean="0"/>
              <a:t>.</a:t>
            </a:r>
          </a:p>
          <a:p>
            <a:pPr lvl="1"/>
            <a:endParaRPr lang="ru-RU" dirty="0"/>
          </a:p>
          <a:p>
            <a:r>
              <a:rPr lang="ru-RU" b="1" dirty="0"/>
              <a:t>Антициклично дјеловање:</a:t>
            </a:r>
            <a:r>
              <a:rPr lang="ru-RU" dirty="0"/>
              <a:t> више се исплаћује у кризи, мање у буму.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08717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5257799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ru-RU" b="1" dirty="0" smtClean="0"/>
              <a:t>в) Субвенције </a:t>
            </a:r>
            <a:r>
              <a:rPr lang="ru-RU" b="1" dirty="0"/>
              <a:t>у </a:t>
            </a:r>
            <a:r>
              <a:rPr lang="ru-RU" b="1" dirty="0" smtClean="0"/>
              <a:t>пољопривреди</a:t>
            </a:r>
          </a:p>
          <a:p>
            <a:endParaRPr lang="ru-RU" b="1" dirty="0"/>
          </a:p>
          <a:p>
            <a:r>
              <a:rPr lang="ru-RU" dirty="0"/>
              <a:t>Пољопривредне субвенције имају улогу </a:t>
            </a:r>
            <a:r>
              <a:rPr lang="ru-RU" dirty="0" smtClean="0"/>
              <a:t>стабилизатора:</a:t>
            </a:r>
            <a:endParaRPr lang="ru-RU" dirty="0"/>
          </a:p>
          <a:p>
            <a:pPr lvl="1"/>
            <a:r>
              <a:rPr lang="ru-RU" b="1" dirty="0"/>
              <a:t>У годинама лошег приноса или пада цијена</a:t>
            </a:r>
            <a:r>
              <a:rPr lang="ru-RU" dirty="0"/>
              <a:t>, држава аутоматски исплаћује подршку пољопривредницима.</a:t>
            </a:r>
            <a:br>
              <a:rPr lang="ru-RU" dirty="0"/>
            </a:br>
            <a:r>
              <a:rPr lang="ru-RU" dirty="0"/>
              <a:t>→ Ово спречава велики пад њихових прихода и </a:t>
            </a:r>
            <a:r>
              <a:rPr lang="ru-RU" b="1" dirty="0"/>
              <a:t>стабилизује потрошњу у руралним подручјима</a:t>
            </a:r>
            <a:r>
              <a:rPr lang="ru-RU" dirty="0" smtClean="0"/>
              <a:t>.</a:t>
            </a:r>
          </a:p>
          <a:p>
            <a:pPr lvl="1"/>
            <a:endParaRPr lang="ru-RU" dirty="0"/>
          </a:p>
          <a:p>
            <a:pPr lvl="1"/>
            <a:r>
              <a:rPr lang="ru-RU" b="1" dirty="0"/>
              <a:t>У годинама добрих приноса и високих цијена</a:t>
            </a:r>
            <a:r>
              <a:rPr lang="ru-RU" dirty="0"/>
              <a:t>, потреба за субвенцијама се смањује</a:t>
            </a:r>
            <a:r>
              <a:rPr lang="ru-RU" dirty="0" smtClean="0"/>
              <a:t>.</a:t>
            </a:r>
          </a:p>
          <a:p>
            <a:pPr lvl="1"/>
            <a:r>
              <a:rPr lang="ru-RU" dirty="0" smtClean="0"/>
              <a:t>→ </a:t>
            </a:r>
            <a:r>
              <a:rPr lang="ru-RU" dirty="0"/>
              <a:t>Јавна потрошња природно пада без интервенције владе</a:t>
            </a:r>
            <a:r>
              <a:rPr lang="ru-RU" dirty="0" smtClean="0"/>
              <a:t>.</a:t>
            </a:r>
          </a:p>
          <a:p>
            <a:pPr lvl="1"/>
            <a:endParaRPr lang="ru-RU" dirty="0"/>
          </a:p>
          <a:p>
            <a:r>
              <a:rPr lang="ru-RU" b="1" dirty="0"/>
              <a:t>Ефекат:</a:t>
            </a:r>
            <a:r>
              <a:rPr lang="ru-RU" dirty="0"/>
              <a:t> стабилизују приход и производњу у сектору који је веома осјетљив на економске и климатске промјене.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507288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/>
              <a:t>Инструменти фискалне политике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17737"/>
            <a:ext cx="8229600" cy="4625609"/>
          </a:xfrm>
        </p:spPr>
        <p:txBody>
          <a:bodyPr/>
          <a:lstStyle/>
          <a:p>
            <a:r>
              <a:rPr lang="sr-Cyrl-BA" dirty="0"/>
              <a:t>Јавни расходи</a:t>
            </a:r>
          </a:p>
          <a:p>
            <a:r>
              <a:rPr lang="sr-Cyrl-BA" dirty="0"/>
              <a:t>Јавни приходи</a:t>
            </a:r>
          </a:p>
          <a:p>
            <a:r>
              <a:rPr lang="sr-Cyrl-BA" dirty="0"/>
              <a:t>Буџет</a:t>
            </a:r>
          </a:p>
          <a:p>
            <a:r>
              <a:rPr lang="sr-Cyrl-BA" dirty="0"/>
              <a:t>Јавни кредит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9575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sr-Cyrl-CS" sz="4800" dirty="0"/>
              <a:t/>
            </a:r>
            <a:br>
              <a:rPr lang="sr-Cyrl-CS" sz="4800" dirty="0"/>
            </a:br>
            <a:r>
              <a:rPr lang="sr-Cyrl-BA" sz="4800" dirty="0">
                <a:solidFill>
                  <a:srgbClr val="00B0F0"/>
                </a:solidFill>
              </a:rPr>
              <a:t>ЈАВНИ РАСХОДИ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335249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15400" cy="4953000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sr-Latn-CS" dirty="0">
                <a:solidFill>
                  <a:srgbClr val="00B0F0"/>
                </a:solidFill>
              </a:rPr>
              <a:t>Дефиниција и основне </a:t>
            </a:r>
            <a:r>
              <a:rPr lang="sr-Cyrl-BA" dirty="0">
                <a:solidFill>
                  <a:srgbClr val="00B0F0"/>
                </a:solidFill>
              </a:rPr>
              <a:t>карактеристике</a:t>
            </a:r>
          </a:p>
          <a:p>
            <a:pPr marL="118872" indent="0">
              <a:buNone/>
            </a:pPr>
            <a:r>
              <a:rPr lang="sr-Cyrl-RS" b="1" dirty="0"/>
              <a:t>   </a:t>
            </a:r>
          </a:p>
          <a:p>
            <a:pPr algn="just">
              <a:buFont typeface="Wingdings" pitchFamily="2" charset="2"/>
              <a:buChar char="q"/>
            </a:pPr>
            <a:r>
              <a:rPr lang="sr-Latn-CS" b="1" dirty="0"/>
              <a:t>Јавни расходи </a:t>
            </a:r>
            <a:r>
              <a:rPr lang="sr-Latn-CS" dirty="0"/>
              <a:t>представљају </a:t>
            </a:r>
            <a:r>
              <a:rPr lang="sr-Cyrl-RS" dirty="0"/>
              <a:t>новчане </a:t>
            </a:r>
            <a:r>
              <a:rPr lang="sr-Latn-CS" dirty="0"/>
              <a:t>издатке које држава чини </a:t>
            </a:r>
            <a:r>
              <a:rPr lang="sr-Cyrl-RS" dirty="0"/>
              <a:t>за подмирење јавних потреба </a:t>
            </a:r>
            <a:r>
              <a:rPr lang="sr-Latn-BA" dirty="0"/>
              <a:t>a </a:t>
            </a:r>
            <a:r>
              <a:rPr lang="sr-Cyrl-RS" dirty="0"/>
              <a:t>које су у </a:t>
            </a:r>
            <a:r>
              <a:rPr lang="sr-Latn-CS" dirty="0"/>
              <a:t>јавн</a:t>
            </a:r>
            <a:r>
              <a:rPr lang="sr-Cyrl-RS" dirty="0"/>
              <a:t>ом интересу</a:t>
            </a:r>
          </a:p>
          <a:p>
            <a:pPr>
              <a:buNone/>
            </a:pPr>
            <a:endParaRPr lang="sr-Cyrl-BA" dirty="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sr-Cyrl-CS" b="1" dirty="0"/>
              <a:t>Основне карактеристике:</a:t>
            </a:r>
          </a:p>
          <a:p>
            <a:pPr>
              <a:spcBef>
                <a:spcPct val="30000"/>
              </a:spcBef>
              <a:buSzTx/>
              <a:buFont typeface="Wingdings" pitchFamily="2" charset="2"/>
              <a:buAutoNum type="arabicPeriod"/>
            </a:pPr>
            <a:r>
              <a:rPr lang="sr-Cyrl-CS" dirty="0"/>
              <a:t>служе за подмирење јавних потреба</a:t>
            </a:r>
            <a:r>
              <a:rPr lang="en-GB" dirty="0"/>
              <a:t> </a:t>
            </a:r>
            <a:endParaRPr lang="sr-Cyrl-CS" dirty="0"/>
          </a:p>
          <a:p>
            <a:pPr>
              <a:spcBef>
                <a:spcPct val="30000"/>
              </a:spcBef>
              <a:buSzTx/>
              <a:buFont typeface="Wingdings" pitchFamily="2" charset="2"/>
              <a:buAutoNum type="arabicPeriod"/>
            </a:pPr>
            <a:r>
              <a:rPr lang="en-GB" dirty="0" err="1"/>
              <a:t>издаци</a:t>
            </a:r>
            <a:r>
              <a:rPr lang="en-GB" dirty="0"/>
              <a:t> </a:t>
            </a:r>
            <a:r>
              <a:rPr lang="sr-Cyrl-CS" dirty="0"/>
              <a:t>који настају</a:t>
            </a:r>
            <a:r>
              <a:rPr lang="en-GB" dirty="0"/>
              <a:t> у </a:t>
            </a:r>
            <a:r>
              <a:rPr lang="en-GB" dirty="0" err="1"/>
              <a:t>јавном</a:t>
            </a:r>
            <a:r>
              <a:rPr lang="en-GB" dirty="0"/>
              <a:t> </a:t>
            </a:r>
            <a:r>
              <a:rPr lang="en-GB" dirty="0" err="1"/>
              <a:t>интересу</a:t>
            </a:r>
            <a:endParaRPr lang="sr-Cyrl-CS" dirty="0"/>
          </a:p>
          <a:p>
            <a:pPr>
              <a:spcBef>
                <a:spcPct val="30000"/>
              </a:spcBef>
              <a:buSzTx/>
              <a:buFont typeface="Wingdings" pitchFamily="2" charset="2"/>
              <a:buAutoNum type="arabicPeriod"/>
            </a:pPr>
            <a:r>
              <a:rPr lang="sr-Cyrl-CS" dirty="0"/>
              <a:t>изражени у новцу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8077200" cy="2133600"/>
          </a:xfrm>
        </p:spPr>
        <p:txBody>
          <a:bodyPr>
            <a:noAutofit/>
          </a:bodyPr>
          <a:lstStyle/>
          <a:p>
            <a:pPr algn="ctr"/>
            <a:r>
              <a:rPr lang="sr-Cyrl-CS" sz="7200"/>
              <a:t>ЈАВНЕ ПОТРЕБЕ</a:t>
            </a:r>
            <a:br>
              <a:rPr lang="sr-Cyrl-CS" sz="7200"/>
            </a:br>
            <a:r>
              <a:rPr lang="sr-Cyrl-CS" sz="7200"/>
              <a:t>и</a:t>
            </a:r>
            <a:br>
              <a:rPr lang="sr-Cyrl-CS" sz="7200"/>
            </a:br>
            <a:r>
              <a:rPr lang="sr-Cyrl-CS" sz="7200">
                <a:solidFill>
                  <a:srgbClr val="00B0F0"/>
                </a:solidFill>
              </a:rPr>
              <a:t>ЈАВНО ДОБРО</a:t>
            </a:r>
            <a:endParaRPr lang="en-US" sz="720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067800" cy="5257799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Јавне потребе</a:t>
            </a:r>
            <a:r>
              <a:rPr lang="ru-RU" dirty="0"/>
              <a:t> су </a:t>
            </a:r>
            <a:r>
              <a:rPr lang="ru-RU" i="1" dirty="0"/>
              <a:t>потребе свих грађана које појединац или приватни сектор не могу самостално да задовоље</a:t>
            </a:r>
            <a:r>
              <a:rPr lang="ru-RU" dirty="0"/>
              <a:t>, па их зато обезбјеђује држава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Оне су неопходне за функционисање друштва, економије и државе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118872" indent="0">
              <a:buNone/>
            </a:pPr>
            <a:r>
              <a:rPr lang="ru-RU" b="1" dirty="0"/>
              <a:t>Примјери јавних потреба</a:t>
            </a:r>
          </a:p>
          <a:p>
            <a:pPr lvl="1"/>
            <a:r>
              <a:rPr lang="ru-RU" sz="3500" dirty="0"/>
              <a:t>Образовање</a:t>
            </a:r>
          </a:p>
          <a:p>
            <a:pPr lvl="1"/>
            <a:r>
              <a:rPr lang="ru-RU" sz="3500" dirty="0"/>
              <a:t>Здравствена заштита</a:t>
            </a:r>
          </a:p>
          <a:p>
            <a:pPr lvl="1"/>
            <a:r>
              <a:rPr lang="ru-RU" sz="3500" dirty="0"/>
              <a:t>Социјална заштита</a:t>
            </a:r>
          </a:p>
          <a:p>
            <a:pPr lvl="1"/>
            <a:r>
              <a:rPr lang="ru-RU" sz="3500" dirty="0"/>
              <a:t>Војска</a:t>
            </a:r>
          </a:p>
          <a:p>
            <a:pPr lvl="1"/>
            <a:r>
              <a:rPr lang="ru-RU" sz="3500" dirty="0"/>
              <a:t>Полиција</a:t>
            </a:r>
          </a:p>
          <a:p>
            <a:pPr lvl="1"/>
            <a:r>
              <a:rPr lang="ru-RU" sz="3500" dirty="0"/>
              <a:t>Правосуђе</a:t>
            </a:r>
          </a:p>
          <a:p>
            <a:pPr lvl="1"/>
            <a:r>
              <a:rPr lang="ru-RU" sz="3500" dirty="0"/>
              <a:t>Јавни превоз</a:t>
            </a:r>
          </a:p>
          <a:p>
            <a:pPr lvl="1"/>
            <a:r>
              <a:rPr lang="ru-RU" sz="3500" dirty="0"/>
              <a:t>Инфраструктура (путеви, мостови…)</a:t>
            </a:r>
          </a:p>
          <a:p>
            <a:pPr lvl="1"/>
            <a:r>
              <a:rPr lang="ru-RU" sz="3500" dirty="0"/>
              <a:t>Заштита животне средине</a:t>
            </a:r>
          </a:p>
          <a:p>
            <a:pPr lvl="1"/>
            <a:r>
              <a:rPr lang="ru-RU" sz="3500" dirty="0"/>
              <a:t>Јавна </a:t>
            </a:r>
            <a:r>
              <a:rPr lang="ru-RU" sz="3500" dirty="0" smtClean="0"/>
              <a:t>расвјета.</a:t>
            </a:r>
            <a:endParaRPr lang="ru-RU" sz="3500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771067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/>
              <a:t>ЈАВНЕ ПОТРЕБЕ</a:t>
            </a:r>
            <a:endParaRPr lang="en-US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Cyrl-CS" b="1" dirty="0"/>
              <a:t>1. </a:t>
            </a:r>
            <a:r>
              <a:rPr lang="en-GB" b="1" dirty="0" err="1"/>
              <a:t>Политичко-админ</a:t>
            </a:r>
            <a:r>
              <a:rPr lang="sr-Cyrl-CS" b="1" dirty="0"/>
              <a:t>ис</a:t>
            </a:r>
            <a:r>
              <a:rPr lang="en-GB" b="1" dirty="0" err="1"/>
              <a:t>тративне</a:t>
            </a:r>
            <a:r>
              <a:rPr lang="en-GB" b="1" dirty="0"/>
              <a:t> </a:t>
            </a:r>
            <a:r>
              <a:rPr lang="en-GB" b="1" dirty="0" err="1"/>
              <a:t>потребе</a:t>
            </a:r>
            <a:r>
              <a:rPr lang="en-GB" b="1" dirty="0"/>
              <a:t>: </a:t>
            </a:r>
            <a:endParaRPr lang="sr-Cyrl-CS" b="1" dirty="0"/>
          </a:p>
          <a:p>
            <a:pPr>
              <a:lnSpc>
                <a:spcPct val="80000"/>
              </a:lnSpc>
            </a:pPr>
            <a:r>
              <a:rPr lang="sr-Cyrl-CS" dirty="0"/>
              <a:t>функционисање политичког и економског система</a:t>
            </a:r>
            <a:r>
              <a:rPr lang="en-GB" dirty="0"/>
              <a:t> </a:t>
            </a:r>
            <a:r>
              <a:rPr lang="sr-Cyrl-CS" dirty="0"/>
              <a:t>(државна администрација)</a:t>
            </a:r>
          </a:p>
          <a:p>
            <a:pPr>
              <a:lnSpc>
                <a:spcPct val="80000"/>
              </a:lnSpc>
            </a:pPr>
            <a:r>
              <a:rPr lang="sr-Cyrl-CS" dirty="0"/>
              <a:t>међународна безбједност (војска)</a:t>
            </a:r>
          </a:p>
          <a:p>
            <a:pPr>
              <a:lnSpc>
                <a:spcPct val="80000"/>
              </a:lnSpc>
            </a:pPr>
            <a:r>
              <a:rPr lang="sr-Cyrl-CS" dirty="0"/>
              <a:t>унутрашња</a:t>
            </a:r>
            <a:r>
              <a:rPr lang="en-GB" dirty="0"/>
              <a:t> </a:t>
            </a:r>
            <a:r>
              <a:rPr lang="en-GB" dirty="0" err="1"/>
              <a:t>безбједност</a:t>
            </a:r>
            <a:r>
              <a:rPr lang="en-GB" dirty="0"/>
              <a:t> </a:t>
            </a:r>
            <a:r>
              <a:rPr lang="sr-Cyrl-CS" dirty="0"/>
              <a:t>(полиција</a:t>
            </a:r>
            <a:r>
              <a:rPr lang="sr-Cyrl-BA" dirty="0"/>
              <a:t>, тужилаштво</a:t>
            </a:r>
            <a:r>
              <a:rPr lang="sr-Cyrl-CS" dirty="0"/>
              <a:t>)</a:t>
            </a:r>
          </a:p>
          <a:p>
            <a:pPr>
              <a:lnSpc>
                <a:spcPct val="80000"/>
              </a:lnSpc>
              <a:buNone/>
            </a:pPr>
            <a:endParaRPr lang="sr-Cyrl-CS" dirty="0"/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b="1" dirty="0"/>
              <a:t>2. </a:t>
            </a:r>
            <a:r>
              <a:rPr lang="en-GB" b="1" dirty="0" err="1"/>
              <a:t>Ванпривредне</a:t>
            </a:r>
            <a:r>
              <a:rPr lang="en-GB" b="1" dirty="0"/>
              <a:t> </a:t>
            </a:r>
            <a:r>
              <a:rPr lang="en-GB" b="1" dirty="0" err="1"/>
              <a:t>потребе</a:t>
            </a:r>
            <a:r>
              <a:rPr lang="en-GB" b="1" dirty="0"/>
              <a:t>:</a:t>
            </a:r>
            <a:endParaRPr lang="sr-Cyrl-CS" b="1" dirty="0"/>
          </a:p>
          <a:p>
            <a:pPr>
              <a:lnSpc>
                <a:spcPct val="80000"/>
              </a:lnSpc>
            </a:pPr>
            <a:r>
              <a:rPr lang="sr-Cyrl-CS" dirty="0"/>
              <a:t>с</a:t>
            </a:r>
            <a:r>
              <a:rPr lang="en-GB" dirty="0" err="1"/>
              <a:t>оцијалн</a:t>
            </a:r>
            <a:r>
              <a:rPr lang="sr-Cyrl-CS" dirty="0"/>
              <a:t>а</a:t>
            </a:r>
            <a:r>
              <a:rPr lang="en-GB" dirty="0"/>
              <a:t> </a:t>
            </a:r>
            <a:r>
              <a:rPr lang="en-GB" dirty="0" err="1"/>
              <a:t>сигурност</a:t>
            </a:r>
            <a:r>
              <a:rPr lang="en-GB" dirty="0"/>
              <a:t> </a:t>
            </a:r>
            <a:r>
              <a:rPr lang="en-GB" dirty="0" err="1"/>
              <a:t>грађана</a:t>
            </a:r>
            <a:r>
              <a:rPr lang="en-GB" dirty="0"/>
              <a:t> </a:t>
            </a:r>
            <a:r>
              <a:rPr lang="sr-Cyrl-CS" dirty="0"/>
              <a:t>(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социјалног</a:t>
            </a:r>
            <a:r>
              <a:rPr lang="en-US" dirty="0"/>
              <a:t> </a:t>
            </a:r>
            <a:r>
              <a:rPr lang="en-US" dirty="0" err="1"/>
              <a:t>осигурања</a:t>
            </a:r>
            <a:r>
              <a:rPr lang="en-US" dirty="0"/>
              <a:t> и </a:t>
            </a:r>
            <a:r>
              <a:rPr lang="en-US" dirty="0" err="1"/>
              <a:t>социјално</a:t>
            </a:r>
            <a:r>
              <a:rPr lang="en-US" dirty="0"/>
              <a:t> </a:t>
            </a:r>
            <a:r>
              <a:rPr lang="en-US" dirty="0" err="1"/>
              <a:t>збрињавање</a:t>
            </a:r>
            <a:r>
              <a:rPr lang="en-US" dirty="0"/>
              <a:t> </a:t>
            </a:r>
            <a:r>
              <a:rPr lang="en-US" dirty="0" err="1"/>
              <a:t>становништва</a:t>
            </a:r>
            <a:r>
              <a:rPr lang="sr-Cyrl-BA" dirty="0"/>
              <a:t>, пензијско, здравствено</a:t>
            </a:r>
            <a:r>
              <a:rPr lang="sr-Cyrl-CS" dirty="0"/>
              <a:t>)</a:t>
            </a:r>
            <a:r>
              <a:rPr lang="en-US" dirty="0"/>
              <a:t> </a:t>
            </a:r>
            <a:endParaRPr lang="sr-Cyrl-CS" dirty="0"/>
          </a:p>
          <a:p>
            <a:pPr>
              <a:lnSpc>
                <a:spcPct val="80000"/>
              </a:lnSpc>
            </a:pPr>
            <a:r>
              <a:rPr lang="sr-Cyrl-CS" dirty="0"/>
              <a:t>д</a:t>
            </a:r>
            <a:r>
              <a:rPr lang="en-GB" dirty="0" err="1"/>
              <a:t>руштвене</a:t>
            </a:r>
            <a:r>
              <a:rPr lang="en-GB" dirty="0"/>
              <a:t> </a:t>
            </a:r>
            <a:r>
              <a:rPr lang="en-GB" dirty="0" err="1"/>
              <a:t>дјелатности</a:t>
            </a:r>
            <a:r>
              <a:rPr lang="en-GB" dirty="0"/>
              <a:t> </a:t>
            </a:r>
            <a:r>
              <a:rPr lang="sr-Cyrl-CS" dirty="0"/>
              <a:t>(образовање, култура, наука...)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1000"/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sr-Cyrl-BA"/>
              <a:t>Буџет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pPr lvl="0"/>
            <a:r>
              <a:rPr lang="sr-Cyrl-BA" b="1" dirty="0"/>
              <a:t>Систематизован и у цифрама изражен преглед државних прихода и расхода за финансирање економских и социјалних функција државе</a:t>
            </a:r>
          </a:p>
          <a:p>
            <a:pPr lvl="0">
              <a:buNone/>
            </a:pPr>
            <a:endParaRPr lang="en-US" dirty="0"/>
          </a:p>
          <a:p>
            <a:r>
              <a:rPr lang="sr-Cyrl-BA" b="1" u="sng" dirty="0"/>
              <a:t>Буџет се може посматрати као</a:t>
            </a:r>
            <a:r>
              <a:rPr lang="sr-Cyrl-BA" b="1" dirty="0"/>
              <a:t>:</a:t>
            </a:r>
            <a:endParaRPr lang="en-US" dirty="0"/>
          </a:p>
          <a:p>
            <a:pPr lvl="0"/>
            <a:r>
              <a:rPr lang="sr-Cyrl-BA" dirty="0"/>
              <a:t>Предмет финансијске анализе</a:t>
            </a:r>
            <a:endParaRPr lang="en-US" dirty="0"/>
          </a:p>
          <a:p>
            <a:pPr lvl="0"/>
            <a:r>
              <a:rPr lang="sr-Cyrl-BA" dirty="0"/>
              <a:t>Правни акт</a:t>
            </a:r>
            <a:endParaRPr lang="en-US" dirty="0"/>
          </a:p>
          <a:p>
            <a:pPr lvl="0"/>
            <a:r>
              <a:rPr lang="sr-Cyrl-BA" dirty="0"/>
              <a:t>Политички акт</a:t>
            </a:r>
            <a:endParaRPr lang="en-US" dirty="0"/>
          </a:p>
          <a:p>
            <a:pPr lvl="0"/>
            <a:r>
              <a:rPr lang="sr-Cyrl-BA" dirty="0"/>
              <a:t>Инструмент економске политике</a:t>
            </a:r>
            <a:endParaRPr lang="en-US" dirty="0"/>
          </a:p>
          <a:p>
            <a:pPr lvl="0"/>
            <a:r>
              <a:rPr lang="sr-Cyrl-BA" dirty="0"/>
              <a:t>Инструмент социјалне политике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0139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610600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b="1"/>
              <a:t>3. </a:t>
            </a:r>
            <a:r>
              <a:rPr lang="en-GB" b="1"/>
              <a:t>Привредне потребе</a:t>
            </a:r>
            <a:r>
              <a:rPr lang="sr-Cyrl-CS" b="1"/>
              <a:t>:</a:t>
            </a:r>
          </a:p>
          <a:p>
            <a:pPr>
              <a:lnSpc>
                <a:spcPct val="80000"/>
              </a:lnSpc>
            </a:pPr>
            <a:r>
              <a:rPr lang="sr-Cyrl-BA"/>
              <a:t>Стратегија </a:t>
            </a:r>
            <a:r>
              <a:rPr lang="en-GB"/>
              <a:t>економск</a:t>
            </a:r>
            <a:r>
              <a:rPr lang="sr-Cyrl-BA"/>
              <a:t>е</a:t>
            </a:r>
            <a:r>
              <a:rPr lang="en-GB"/>
              <a:t> политик</a:t>
            </a:r>
            <a:r>
              <a:rPr lang="sr-Cyrl-BA"/>
              <a:t>е</a:t>
            </a:r>
            <a:r>
              <a:rPr lang="en-GB"/>
              <a:t> </a:t>
            </a:r>
            <a:r>
              <a:rPr lang="sr-Cyrl-CS"/>
              <a:t>с циљем </a:t>
            </a:r>
            <a:r>
              <a:rPr lang="en-GB"/>
              <a:t>обезбје</a:t>
            </a:r>
            <a:r>
              <a:rPr lang="sr-Cyrl-CS"/>
              <a:t>ђ</a:t>
            </a:r>
            <a:r>
              <a:rPr lang="en-GB"/>
              <a:t>и</a:t>
            </a:r>
            <a:r>
              <a:rPr lang="sr-Cyrl-CS"/>
              <a:t>вања</a:t>
            </a:r>
            <a:r>
              <a:rPr lang="en-GB"/>
              <a:t> стабилност</a:t>
            </a:r>
            <a:r>
              <a:rPr lang="sr-Cyrl-BA"/>
              <a:t>и</a:t>
            </a:r>
            <a:r>
              <a:rPr lang="en-GB"/>
              <a:t> и привредн</a:t>
            </a:r>
            <a:r>
              <a:rPr lang="sr-Cyrl-CS"/>
              <a:t>ог</a:t>
            </a:r>
            <a:r>
              <a:rPr lang="en-GB"/>
              <a:t> раст</a:t>
            </a:r>
            <a:r>
              <a:rPr lang="sr-Cyrl-CS"/>
              <a:t>а</a:t>
            </a:r>
            <a:r>
              <a:rPr lang="en-GB"/>
              <a:t> и развој</a:t>
            </a:r>
            <a:r>
              <a:rPr lang="sr-Cyrl-CS"/>
              <a:t>а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endParaRPr lang="sr-Cyrl-CS" b="1"/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b="1"/>
              <a:t>4. </a:t>
            </a:r>
            <a:r>
              <a:rPr lang="en-GB" b="1"/>
              <a:t>Остале </a:t>
            </a:r>
            <a:r>
              <a:rPr lang="sr-Cyrl-CS" b="1"/>
              <a:t>(</a:t>
            </a:r>
            <a:r>
              <a:rPr lang="en-GB" b="1"/>
              <a:t>ванредне</a:t>
            </a:r>
            <a:r>
              <a:rPr lang="sr-Cyrl-CS" b="1"/>
              <a:t>)</a:t>
            </a:r>
            <a:r>
              <a:rPr lang="en-GB" b="1"/>
              <a:t> потребе</a:t>
            </a:r>
            <a:r>
              <a:rPr lang="sr-Cyrl-CS" b="1"/>
              <a:t>:</a:t>
            </a:r>
            <a:r>
              <a:rPr lang="en-GB" b="1"/>
              <a:t> </a:t>
            </a:r>
            <a:endParaRPr lang="sr-Cyrl-CS" b="1"/>
          </a:p>
          <a:p>
            <a:pPr>
              <a:lnSpc>
                <a:spcPct val="80000"/>
              </a:lnSpc>
            </a:pPr>
            <a:r>
              <a:rPr lang="en-GB"/>
              <a:t>ангажовање државе у ванредним оклоностима</a:t>
            </a:r>
            <a:r>
              <a:rPr lang="sr-Cyrl-BA"/>
              <a:t> (елементарне непогоде)</a:t>
            </a:r>
            <a:endParaRPr lang="en-US"/>
          </a:p>
          <a:p>
            <a:pPr>
              <a:buNone/>
            </a:pPr>
            <a:endParaRPr lang="sr-Cyrl-RS"/>
          </a:p>
          <a:p>
            <a:pPr>
              <a:buFontTx/>
              <a:buChar char="-"/>
            </a:pPr>
            <a:r>
              <a:rPr lang="sr-Cyrl-CS"/>
              <a:t>1. су Јавни (државни) расходи у ужем смислу- највећи удио у укупним ЈР</a:t>
            </a:r>
          </a:p>
          <a:p>
            <a:pPr>
              <a:buFontTx/>
              <a:buChar char="-"/>
            </a:pPr>
            <a:r>
              <a:rPr lang="sr-Cyrl-CS"/>
              <a:t>2.,3.,4. су Јавни расходи у ширем смислу</a:t>
            </a:r>
          </a:p>
          <a:p>
            <a:pPr>
              <a:buNone/>
            </a:pPr>
            <a:endParaRPr lang="sr-Cyrl-CS"/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 l="-8000" t="-12000" r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4416" y="4876800"/>
            <a:ext cx="93198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BA" b="1" dirty="0"/>
              <a:t>Буџет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/>
              <a:t>Е</a:t>
            </a:r>
            <a:r>
              <a:rPr lang="sr-Latn-CS"/>
              <a:t>кономск</a:t>
            </a:r>
            <a:r>
              <a:rPr lang="sr-Cyrl-BA"/>
              <a:t>а</a:t>
            </a:r>
            <a:r>
              <a:rPr lang="sr-Latn-CS"/>
              <a:t> теориј</a:t>
            </a:r>
            <a:r>
              <a:rPr lang="sr-Cyrl-BA"/>
              <a:t>а</a:t>
            </a:r>
            <a:br>
              <a:rPr lang="sr-Cyrl-BA"/>
            </a:br>
            <a:r>
              <a:rPr lang="sr-Cyrl-BA"/>
              <a:t>и</a:t>
            </a:r>
            <a:r>
              <a:rPr lang="sr-Latn-CS"/>
              <a:t> јавни расход</a:t>
            </a:r>
            <a:r>
              <a:rPr lang="sr-Cyrl-BA"/>
              <a:t>и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525779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Третман јавних расхода:</a:t>
            </a: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а)</a:t>
            </a:r>
            <a:r>
              <a:rPr lang="ru-RU" dirty="0"/>
              <a:t> </a:t>
            </a:r>
            <a:r>
              <a:rPr lang="en-US" dirty="0"/>
              <a:t> </a:t>
            </a:r>
            <a:r>
              <a:rPr lang="ru-RU" b="1" dirty="0"/>
              <a:t>либералистичка епоха (прије Кејнса)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ЈР су посматрани као административне и политичке, а не економске категорије</a:t>
            </a:r>
            <a:endParaRPr lang="en-US" dirty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>
                <a:solidFill>
                  <a:srgbClr val="00B0F0"/>
                </a:solidFill>
              </a:rPr>
              <a:t>Општа препорука - расходи треба да буду што нижи</a:t>
            </a:r>
            <a:endParaRPr lang="en-US" dirty="0">
              <a:solidFill>
                <a:srgbClr val="00B0F0"/>
              </a:solidFill>
            </a:endParaRPr>
          </a:p>
          <a:p>
            <a:pPr>
              <a:buNone/>
            </a:pPr>
            <a:endParaRPr lang="ru-RU" dirty="0">
              <a:solidFill>
                <a:srgbClr val="00B0F0"/>
              </a:solidFill>
            </a:endParaRPr>
          </a:p>
          <a:p>
            <a:pPr algn="just">
              <a:buNone/>
            </a:pPr>
            <a:r>
              <a:rPr lang="sr-Cyrl-BA" dirty="0"/>
              <a:t>	</a:t>
            </a:r>
            <a:r>
              <a:rPr lang="sr-Latn-CS" b="1" dirty="0"/>
              <a:t>Држава је мање ефикасна од приватног сектора </a:t>
            </a:r>
            <a:r>
              <a:rPr lang="sr-Latn-CS" dirty="0"/>
              <a:t>у већини области привреде</a:t>
            </a:r>
            <a:r>
              <a:rPr lang="sr-Cyrl-RS" dirty="0"/>
              <a:t>, а в</a:t>
            </a:r>
            <a:r>
              <a:rPr lang="sr-Latn-CS" dirty="0"/>
              <a:t>елико фискално оптерећење и јавни расходи гуше приватн</a:t>
            </a:r>
            <a:r>
              <a:rPr lang="sr-Cyrl-BA" dirty="0"/>
              <a:t>и сектор</a:t>
            </a:r>
            <a:r>
              <a:rPr lang="sr-Latn-CS" dirty="0"/>
              <a:t>, смањују њену међународну конкурентност, што утиче на успоравање привредног раста и раста запослености</a:t>
            </a:r>
            <a:r>
              <a:rPr lang="sr-Cyrl-CS" dirty="0"/>
              <a:t>.</a:t>
            </a:r>
            <a:endParaRPr lang="ru-RU" dirty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1"/>
            <a:ext cx="91440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/>
              <a:t>	 б)</a:t>
            </a:r>
            <a:r>
              <a:rPr lang="ru-RU" dirty="0"/>
              <a:t> </a:t>
            </a:r>
            <a:r>
              <a:rPr lang="ru-RU" b="1" dirty="0"/>
              <a:t>ф</a:t>
            </a:r>
            <a:r>
              <a:rPr lang="sr-Latn-CS" b="1" dirty="0"/>
              <a:t>ункционалне финансије (кејнзијански став):</a:t>
            </a:r>
            <a:endParaRPr lang="en-US" b="1" dirty="0"/>
          </a:p>
          <a:p>
            <a:pPr>
              <a:buNone/>
            </a:pPr>
            <a:r>
              <a:rPr lang="sr-Latn-CS" dirty="0"/>
              <a:t/>
            </a:r>
            <a:br>
              <a:rPr lang="sr-Latn-CS" dirty="0"/>
            </a:br>
            <a:r>
              <a:rPr lang="sr-Cyrl-RS" dirty="0"/>
              <a:t>- </a:t>
            </a:r>
            <a:r>
              <a:rPr lang="sr-Latn-CS" dirty="0"/>
              <a:t>раст јавних расхода може да </a:t>
            </a:r>
            <a:r>
              <a:rPr lang="sr-Latn-CS" dirty="0">
                <a:solidFill>
                  <a:srgbClr val="00B0F0"/>
                </a:solidFill>
              </a:rPr>
              <a:t>има позитивне ефекте </a:t>
            </a:r>
            <a:r>
              <a:rPr lang="sr-Latn-CS" dirty="0"/>
              <a:t>(инвестиције у инфраструктуру, образовање, здравље, анти</a:t>
            </a:r>
            <a:r>
              <a:rPr lang="sr-Cyrl-RS" dirty="0"/>
              <a:t>р</a:t>
            </a:r>
            <a:r>
              <a:rPr lang="sr-Latn-CS" dirty="0"/>
              <a:t>ецесионе м</a:t>
            </a:r>
            <a:r>
              <a:rPr lang="sr-Cyrl-RS" dirty="0"/>
              <a:t>ј</a:t>
            </a:r>
            <a:r>
              <a:rPr lang="sr-Latn-CS" dirty="0"/>
              <a:t>ере и др) </a:t>
            </a:r>
            <a:endParaRPr lang="en-US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	</a:t>
            </a:r>
            <a:r>
              <a:rPr lang="ru-RU" b="1" dirty="0"/>
              <a:t>в) савремена теорија јавних финансија</a:t>
            </a:r>
          </a:p>
          <a:p>
            <a:pPr>
              <a:buNone/>
            </a:pPr>
            <a:endParaRPr lang="ru-RU" b="1" dirty="0"/>
          </a:p>
          <a:p>
            <a:pPr>
              <a:buFontTx/>
              <a:buChar char="-"/>
            </a:pPr>
            <a:r>
              <a:rPr lang="ru-RU" dirty="0"/>
              <a:t>У фокусу су методе анализе ЈФ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>
                <a:solidFill>
                  <a:srgbClr val="00B0F0"/>
                </a:solidFill>
              </a:rPr>
              <a:t>Детаљно се анализирају</a:t>
            </a:r>
            <a:r>
              <a:rPr lang="ru-RU" dirty="0"/>
              <a:t> укупни јавни расходи, њихов раст и структура, утицај на привреду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/>
              <a:t>Посебно се анализирају крупни сегменти јавне потрошње: пензиони систем, здравствена заштита, јавне инвестиције, али и субвенције и др.</a:t>
            </a:r>
            <a:endParaRPr lang="en-US" dirty="0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marL="118872" indent="0" algn="just">
              <a:buNone/>
            </a:pPr>
            <a:r>
              <a:rPr lang="sr-Cyrl-CS" sz="3000" b="1" dirty="0"/>
              <a:t>Добра и услуге које грађани обезбјеђују посредством државе и њених органа и институција</a:t>
            </a:r>
          </a:p>
          <a:p>
            <a:pPr>
              <a:buFontTx/>
              <a:buChar char="-"/>
            </a:pPr>
            <a:endParaRPr lang="sr-Cyrl-CS" b="1" dirty="0"/>
          </a:p>
          <a:p>
            <a:pPr>
              <a:buFont typeface="Wingdings" pitchFamily="2" charset="2"/>
              <a:buNone/>
            </a:pPr>
            <a:r>
              <a:rPr lang="sr-Cyrl-CS" b="1" dirty="0">
                <a:solidFill>
                  <a:srgbClr val="FF0000"/>
                </a:solidFill>
              </a:rPr>
              <a:t>Питања:</a:t>
            </a:r>
          </a:p>
          <a:p>
            <a:pPr>
              <a:buSzTx/>
              <a:buFont typeface="Wingdings" pitchFamily="2" charset="2"/>
              <a:buAutoNum type="arabicPeriod"/>
            </a:pPr>
            <a:r>
              <a:rPr lang="sr-Cyrl-CS" dirty="0">
                <a:solidFill>
                  <a:srgbClr val="FF0000"/>
                </a:solidFill>
              </a:rPr>
              <a:t>Постоји ли </a:t>
            </a:r>
            <a:r>
              <a:rPr lang="sr-Cyrl-CS" u="sng" dirty="0">
                <a:solidFill>
                  <a:srgbClr val="FF0000"/>
                </a:solidFill>
              </a:rPr>
              <a:t>ривалитет у потрошњи</a:t>
            </a:r>
            <a:r>
              <a:rPr lang="sr-Cyrl-CS" dirty="0">
                <a:solidFill>
                  <a:srgbClr val="FF0000"/>
                </a:solidFill>
              </a:rPr>
              <a:t>?</a:t>
            </a:r>
          </a:p>
          <a:p>
            <a:pPr>
              <a:buSzTx/>
              <a:buNone/>
            </a:pPr>
            <a:endParaRPr lang="sr-Cyrl-CS" dirty="0"/>
          </a:p>
          <a:p>
            <a:r>
              <a:rPr lang="sr-Latn-CS" b="1" dirty="0"/>
              <a:t>Ривалн</a:t>
            </a:r>
            <a:r>
              <a:rPr lang="sr-Cyrl-BA" b="1" dirty="0"/>
              <a:t>а</a:t>
            </a:r>
            <a:r>
              <a:rPr lang="sr-Latn-CS" b="1" dirty="0"/>
              <a:t> и неривална добра</a:t>
            </a:r>
            <a:r>
              <a:rPr lang="sr-Latn-CS" dirty="0"/>
              <a:t>:</a:t>
            </a:r>
            <a:endParaRPr lang="sr-Cyrl-BA" dirty="0"/>
          </a:p>
          <a:p>
            <a:pPr lvl="1"/>
            <a:r>
              <a:rPr lang="sr-Latn-CS" dirty="0"/>
              <a:t>добро је </a:t>
            </a:r>
            <a:r>
              <a:rPr lang="sr-Cyrl-RS" b="1" dirty="0"/>
              <a:t>р</a:t>
            </a:r>
            <a:r>
              <a:rPr lang="sr-Latn-CS" b="1" dirty="0"/>
              <a:t>ивално </a:t>
            </a:r>
            <a:r>
              <a:rPr lang="sr-Latn-CS" dirty="0"/>
              <a:t>ако улазак додатног корисника, након што се добро обезб</a:t>
            </a:r>
            <a:r>
              <a:rPr lang="sr-Cyrl-BA" dirty="0"/>
              <a:t>и</a:t>
            </a:r>
            <a:r>
              <a:rPr lang="sr-Cyrl-RS" dirty="0"/>
              <a:t>ј</a:t>
            </a:r>
            <a:r>
              <a:rPr lang="sr-Latn-CS" dirty="0"/>
              <a:t>еди, имплицира </a:t>
            </a:r>
            <a:r>
              <a:rPr lang="sr-Latn-CS" b="1" dirty="0"/>
              <a:t>позитивне граничне трошкове</a:t>
            </a:r>
            <a:endParaRPr lang="sr-Cyrl-BA" b="1" dirty="0"/>
          </a:p>
          <a:p>
            <a:pPr lvl="1"/>
            <a:r>
              <a:rPr lang="sr-Latn-CS" dirty="0"/>
              <a:t>добро је </a:t>
            </a:r>
            <a:r>
              <a:rPr lang="sr-Latn-CS" b="1" dirty="0"/>
              <a:t>неривално</a:t>
            </a:r>
            <a:r>
              <a:rPr lang="sr-Latn-CS" dirty="0"/>
              <a:t> ако су трошкови уласка додатног корисника, након што се обезб</a:t>
            </a:r>
            <a:r>
              <a:rPr lang="sr-Cyrl-BA" dirty="0"/>
              <a:t>и</a:t>
            </a:r>
            <a:r>
              <a:rPr lang="sr-Cyrl-RS" dirty="0"/>
              <a:t>ј</a:t>
            </a:r>
            <a:r>
              <a:rPr lang="sr-Latn-CS" dirty="0"/>
              <a:t>еди, </a:t>
            </a:r>
            <a:r>
              <a:rPr lang="sr-Latn-CS" b="1" dirty="0"/>
              <a:t>једнаки нули</a:t>
            </a:r>
            <a:endParaRPr lang="sr-Cyrl-RS" b="1" dirty="0"/>
          </a:p>
          <a:p>
            <a:pPr lvl="1"/>
            <a:endParaRPr lang="sr-Cyrl-RS" dirty="0"/>
          </a:p>
          <a:p>
            <a:pPr lvl="1"/>
            <a:endParaRPr lang="en-US" dirty="0"/>
          </a:p>
          <a:p>
            <a:pPr>
              <a:buSzTx/>
              <a:buFont typeface="Wingdings" pitchFamily="2" charset="2"/>
              <a:buAutoNum type="arabicPeriod"/>
            </a:pPr>
            <a:endParaRPr lang="sr-Cyrl-CS" dirty="0"/>
          </a:p>
          <a:p>
            <a:pPr>
              <a:buNone/>
            </a:pPr>
            <a:endParaRPr lang="sr-Cyrl-BA" dirty="0"/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ЈАВНО ДОБРО</a:t>
            </a:r>
            <a:r>
              <a:rPr lang="sr-Cyrl-BA" dirty="0"/>
              <a:t/>
            </a:r>
            <a:br>
              <a:rPr lang="sr-Cyrl-BA" dirty="0"/>
            </a:br>
            <a:r>
              <a:rPr lang="sr-Cyrl-B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- појам и карактеристике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763000" cy="4625609"/>
          </a:xfrm>
        </p:spPr>
        <p:txBody>
          <a:bodyPr>
            <a:normAutofit/>
          </a:bodyPr>
          <a:lstStyle/>
          <a:p>
            <a:pPr marL="118872" indent="0">
              <a:buSzTx/>
              <a:buNone/>
            </a:pPr>
            <a:r>
              <a:rPr lang="sr-Cyrl-C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r>
              <a:rPr lang="sr-Cyrl-CS" sz="2800" dirty="0">
                <a:solidFill>
                  <a:srgbClr val="FF0000"/>
                </a:solidFill>
              </a:rPr>
              <a:t>. Постоји ли </a:t>
            </a:r>
            <a:r>
              <a:rPr lang="sr-Cyrl-CS" sz="2800" u="sng" dirty="0">
                <a:solidFill>
                  <a:srgbClr val="FF0000"/>
                </a:solidFill>
              </a:rPr>
              <a:t>могућност искључивања из потрошње</a:t>
            </a:r>
            <a:r>
              <a:rPr lang="sr-Cyrl-CS" sz="2800" dirty="0">
                <a:solidFill>
                  <a:srgbClr val="FF0000"/>
                </a:solidFill>
              </a:rPr>
              <a:t>?</a:t>
            </a:r>
          </a:p>
          <a:p>
            <a:pPr>
              <a:buSzTx/>
              <a:buNone/>
            </a:pPr>
            <a:endParaRPr lang="sr-Cyrl-CS" sz="2800" dirty="0"/>
          </a:p>
          <a:p>
            <a:pPr marL="457200" lvl="1" indent="0">
              <a:buNone/>
            </a:pPr>
            <a:endParaRPr lang="sr-Cyrl-RS" dirty="0"/>
          </a:p>
          <a:p>
            <a:r>
              <a:rPr lang="sr-Latn-CS" sz="2800" b="1" dirty="0"/>
              <a:t>Искључива и неискључива добра</a:t>
            </a:r>
            <a:r>
              <a:rPr lang="sr-Latn-CS" sz="2800" dirty="0"/>
              <a:t>:</a:t>
            </a:r>
            <a:endParaRPr lang="sr-Cyrl-BA" sz="2800" dirty="0"/>
          </a:p>
          <a:p>
            <a:pPr lvl="1" algn="just"/>
            <a:r>
              <a:rPr lang="sr-Latn-CS" dirty="0"/>
              <a:t>добро је </a:t>
            </a:r>
            <a:r>
              <a:rPr lang="sr-Latn-CS" b="1" dirty="0"/>
              <a:t>искључиво</a:t>
            </a:r>
            <a:r>
              <a:rPr lang="sr-Latn-CS" dirty="0"/>
              <a:t> ако се из његове потрошње било ко може релативно лако искључити</a:t>
            </a:r>
            <a:endParaRPr lang="sr-Cyrl-BA" dirty="0"/>
          </a:p>
          <a:p>
            <a:pPr lvl="1" algn="just"/>
            <a:r>
              <a:rPr lang="sr-Latn-CS" dirty="0"/>
              <a:t>добро је </a:t>
            </a:r>
            <a:r>
              <a:rPr lang="sr-Latn-CS" b="1" dirty="0"/>
              <a:t>неискључиво</a:t>
            </a:r>
            <a:r>
              <a:rPr lang="sr-Latn-CS" dirty="0"/>
              <a:t> ако је искључивање некога из потрошње врло скупо или немогуће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94240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>
                <a:solidFill>
                  <a:srgbClr val="00B0F0"/>
                </a:solidFill>
              </a:rPr>
              <a:t>Чисто јавно добро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1"/>
            <a:ext cx="8991600" cy="5105400"/>
          </a:xfrm>
        </p:spPr>
        <p:txBody>
          <a:bodyPr>
            <a:normAutofit fontScale="92500" lnSpcReduction="10000"/>
          </a:bodyPr>
          <a:lstStyle/>
          <a:p>
            <a:r>
              <a:rPr lang="sr-Latn-CS" b="1" dirty="0"/>
              <a:t>Чисто јавно добро</a:t>
            </a:r>
            <a:r>
              <a:rPr lang="sr-Latn-CS" dirty="0"/>
              <a:t>: </a:t>
            </a:r>
            <a:endParaRPr lang="sr-Cyrl-BA" dirty="0"/>
          </a:p>
          <a:p>
            <a:pPr lvl="1"/>
            <a:r>
              <a:rPr lang="sr-Latn-CS" b="1" i="1" dirty="0"/>
              <a:t>добро које је </a:t>
            </a:r>
            <a:r>
              <a:rPr lang="sr-Latn-CS" b="1" i="1" dirty="0">
                <a:solidFill>
                  <a:srgbClr val="00B0F0"/>
                </a:solidFill>
              </a:rPr>
              <a:t>неривално</a:t>
            </a:r>
            <a:r>
              <a:rPr lang="sr-Latn-CS" b="1" i="1" dirty="0"/>
              <a:t> и из чије потрошње се </a:t>
            </a:r>
            <a:r>
              <a:rPr lang="sr-Latn-CS" b="1" i="1" dirty="0">
                <a:solidFill>
                  <a:srgbClr val="00B0F0"/>
                </a:solidFill>
              </a:rPr>
              <a:t>нико</a:t>
            </a:r>
            <a:r>
              <a:rPr lang="sr-Latn-CS" b="1" i="1" dirty="0"/>
              <a:t> </a:t>
            </a:r>
            <a:r>
              <a:rPr lang="sr-Latn-CS" b="1" i="1" dirty="0">
                <a:solidFill>
                  <a:srgbClr val="00B0F0"/>
                </a:solidFill>
              </a:rPr>
              <a:t>не може искључити</a:t>
            </a:r>
            <a:r>
              <a:rPr lang="sr-Cyrl-BA" b="1" i="1" dirty="0"/>
              <a:t>.</a:t>
            </a:r>
          </a:p>
          <a:p>
            <a:pPr lvl="1"/>
            <a:r>
              <a:rPr lang="sr-Cyrl-RS" dirty="0"/>
              <a:t>Н</a:t>
            </a:r>
            <a:r>
              <a:rPr lang="sr-Latn-CS" dirty="0"/>
              <a:t>ема конкурентности у потрошњи,</a:t>
            </a:r>
            <a:endParaRPr lang="sr-Cyrl-BA" dirty="0"/>
          </a:p>
          <a:p>
            <a:pPr lvl="1"/>
            <a:r>
              <a:rPr lang="sr-Latn-CS" dirty="0"/>
              <a:t>Улазак додатног корисника не повећава трошкове пружање услуга, нити смањује корисност других учесника</a:t>
            </a:r>
            <a:endParaRPr lang="sr-Cyrl-BA" dirty="0"/>
          </a:p>
          <a:p>
            <a:pPr lvl="1"/>
            <a:r>
              <a:rPr lang="sr-Latn-CS" dirty="0"/>
              <a:t>Тржиште не би понудило ова добра или би их понудило у недовољној количини</a:t>
            </a:r>
            <a:endParaRPr lang="sr-Cyrl-BA" dirty="0"/>
          </a:p>
          <a:p>
            <a:pPr lvl="1"/>
            <a:r>
              <a:rPr lang="sr-Latn-CS" dirty="0"/>
              <a:t>Многа од ових добара имају карактер природног монопола (одбрана, јавни ред, св</a:t>
            </a:r>
            <a:r>
              <a:rPr lang="sr-Cyrl-RS" dirty="0"/>
              <a:t>ј</a:t>
            </a:r>
            <a:r>
              <a:rPr lang="sr-Latn-CS" dirty="0"/>
              <a:t>етионик, пруге ...) - постојање већег броја понуђача било би неефикасно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/>
              <a:t>К</a:t>
            </a:r>
            <a:r>
              <a:rPr lang="sr-Latn-CS" dirty="0"/>
              <a:t>вази</a:t>
            </a:r>
            <a:r>
              <a:rPr lang="sr-Cyrl-BA" dirty="0"/>
              <a:t> (н</a:t>
            </a:r>
            <a:r>
              <a:rPr lang="sr-Cyrl-RS" dirty="0"/>
              <a:t>ечиста)</a:t>
            </a:r>
            <a:r>
              <a:rPr lang="sr-Latn-CS" dirty="0"/>
              <a:t> јавна добра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75191"/>
            <a:ext cx="8839200" cy="5006609"/>
          </a:xfrm>
        </p:spPr>
        <p:txBody>
          <a:bodyPr>
            <a:normAutofit/>
          </a:bodyPr>
          <a:lstStyle/>
          <a:p>
            <a:r>
              <a:rPr lang="sr-Cyrl-BA" b="1" dirty="0"/>
              <a:t>К</a:t>
            </a:r>
            <a:r>
              <a:rPr lang="sr-Latn-CS" b="1" dirty="0"/>
              <a:t>вази</a:t>
            </a:r>
            <a:r>
              <a:rPr lang="sr-Cyrl-BA" b="1" dirty="0"/>
              <a:t> (н</a:t>
            </a:r>
            <a:r>
              <a:rPr lang="sr-Cyrl-RS" b="1" dirty="0"/>
              <a:t>ечиста)</a:t>
            </a:r>
            <a:r>
              <a:rPr lang="sr-Latn-CS" b="1" dirty="0"/>
              <a:t> јавна добра:</a:t>
            </a:r>
            <a:endParaRPr lang="sr-Cyrl-BA" b="1" dirty="0"/>
          </a:p>
          <a:p>
            <a:pPr>
              <a:buNone/>
            </a:pPr>
            <a:r>
              <a:rPr lang="sr-Cyrl-RS" dirty="0"/>
              <a:t>	</a:t>
            </a:r>
            <a:r>
              <a:rPr lang="sr-Cyrl-RS" sz="2800" dirty="0"/>
              <a:t>- испуњава </a:t>
            </a:r>
            <a:r>
              <a:rPr lang="sr-Cyrl-RS" sz="2800" dirty="0">
                <a:solidFill>
                  <a:srgbClr val="00B0F0"/>
                </a:solidFill>
              </a:rPr>
              <a:t>само једно </a:t>
            </a:r>
            <a:r>
              <a:rPr lang="sr-Cyrl-RS" sz="2800" dirty="0"/>
              <a:t>од два наведена својства чистог  ЈД </a:t>
            </a:r>
            <a:r>
              <a:rPr lang="sr-Latn-CS" dirty="0"/>
              <a:t/>
            </a:r>
            <a:br>
              <a:rPr lang="sr-Latn-CS" dirty="0"/>
            </a:br>
            <a:r>
              <a:rPr lang="sr-Cyrl-RS" dirty="0"/>
              <a:t>- </a:t>
            </a:r>
            <a:r>
              <a:rPr lang="sr-Latn-CS" dirty="0"/>
              <a:t>Постоји конкурентност у потрошњи</a:t>
            </a:r>
            <a:r>
              <a:rPr lang="sr-Cyrl-BA" dirty="0"/>
              <a:t> </a:t>
            </a:r>
            <a:r>
              <a:rPr lang="sr-Cyrl-RS" dirty="0"/>
              <a:t>- г</a:t>
            </a:r>
            <a:r>
              <a:rPr lang="sr-Latn-CS" dirty="0"/>
              <a:t>ранични трошкови уласка новог корисника су већи од нуле</a:t>
            </a:r>
            <a:r>
              <a:rPr lang="sr-Cyrl-RS" dirty="0"/>
              <a:t>,</a:t>
            </a:r>
            <a:r>
              <a:rPr lang="sr-Latn-CS" dirty="0"/>
              <a:t/>
            </a:r>
            <a:br>
              <a:rPr lang="sr-Latn-CS" dirty="0"/>
            </a:br>
            <a:r>
              <a:rPr lang="sr-Cyrl-RS" dirty="0"/>
              <a:t>- </a:t>
            </a:r>
            <a:r>
              <a:rPr lang="sr-Latn-CS" dirty="0"/>
              <a:t>Могуће искључење у потрошњи</a:t>
            </a:r>
            <a:r>
              <a:rPr lang="sr-Cyrl-BA" dirty="0"/>
              <a:t>.</a:t>
            </a:r>
            <a:endParaRPr lang="sr-Cyrl-RS" dirty="0"/>
          </a:p>
          <a:p>
            <a:pPr>
              <a:buNone/>
            </a:pPr>
            <a:r>
              <a:rPr lang="sr-Cyrl-RS" dirty="0"/>
              <a:t>	- </a:t>
            </a:r>
            <a:r>
              <a:rPr lang="sr-Cyrl-BA" sz="2400" dirty="0"/>
              <a:t>Проблем бесплатног корисника</a:t>
            </a:r>
          </a:p>
          <a:p>
            <a:pPr>
              <a:buNone/>
            </a:pPr>
            <a:r>
              <a:rPr lang="sr-Cyrl-BA" sz="2400" dirty="0"/>
              <a:t>       - Проблем екстерналија </a:t>
            </a:r>
            <a:endParaRPr lang="sr-Cyrl-RS" sz="2400" dirty="0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>
                <a:solidFill>
                  <a:srgbClr val="00B0F0"/>
                </a:solidFill>
              </a:rPr>
              <a:t>Карактеристике јавних добара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599"/>
          </a:xfrm>
        </p:spPr>
        <p:txBody>
          <a:bodyPr>
            <a:normAutofit fontScale="85000" lnSpcReduction="10000"/>
          </a:bodyPr>
          <a:lstStyle/>
          <a:p>
            <a:r>
              <a:rPr lang="sr-Latn-CS"/>
              <a:t>Чак и ако сви троше јавно добро у истим количинама, није нужно да га сви једнако вреднују</a:t>
            </a:r>
            <a:r>
              <a:rPr lang="sr-Cyrl-BA"/>
              <a:t> (нпр. Наоружање)</a:t>
            </a:r>
          </a:p>
          <a:p>
            <a:endParaRPr lang="sr-Cyrl-BA"/>
          </a:p>
          <a:p>
            <a:pPr>
              <a:buNone/>
            </a:pPr>
            <a:endParaRPr lang="sr-Cyrl-BA"/>
          </a:p>
          <a:p>
            <a:r>
              <a:rPr lang="sr-Latn-CS"/>
              <a:t>Неке ствари имају карактеристике јавног добра иако се о њима обично не размишља као о роби (информације, фундаментална научна истраживања, сузбијање сиромаштва и др</a:t>
            </a:r>
            <a:r>
              <a:rPr lang="sr-Cyrl-BA"/>
              <a:t>.</a:t>
            </a:r>
            <a:r>
              <a:rPr lang="sr-Latn-CS"/>
              <a:t>)</a:t>
            </a:r>
            <a:endParaRPr lang="sr-Cyrl-BA"/>
          </a:p>
          <a:p>
            <a:endParaRPr lang="sr-Cyrl-BA"/>
          </a:p>
          <a:p>
            <a:endParaRPr lang="sr-Cyrl-BA"/>
          </a:p>
          <a:p>
            <a:r>
              <a:rPr lang="sr-Latn-CS"/>
              <a:t>Постоје јавна добра које обезб</a:t>
            </a:r>
            <a:r>
              <a:rPr lang="sr-Cyrl-RS"/>
              <a:t>ј</a:t>
            </a:r>
            <a:r>
              <a:rPr lang="sr-Latn-CS"/>
              <a:t>еђује јавни сектор, али их производи приватни сектор (јавни превоз, здравствене услуге и др</a:t>
            </a:r>
            <a:r>
              <a:rPr lang="sr-Cyrl-BA"/>
              <a:t>.</a:t>
            </a:r>
            <a:r>
              <a:rPr lang="sr-Latn-CS"/>
              <a:t>)</a:t>
            </a:r>
            <a:endParaRPr lang="en-US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sr-Cyrl-CS"/>
              <a:t>Х</a:t>
            </a:r>
            <a:r>
              <a:rPr lang="sr-Cyrl-RS"/>
              <a:t>вала на пажњи!</a:t>
            </a:r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/>
              <a:t>Јавни кредит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pPr lvl="0"/>
            <a:r>
              <a:rPr lang="sr-Cyrl-BA" dirty="0"/>
              <a:t>Врста јавног прихода који успоставља буџетску равнотежу</a:t>
            </a:r>
          </a:p>
          <a:p>
            <a:pPr lvl="0"/>
            <a:endParaRPr lang="en-US" dirty="0"/>
          </a:p>
          <a:p>
            <a:pPr lvl="0"/>
            <a:r>
              <a:rPr lang="sr-Cyrl-BA" b="1" dirty="0"/>
              <a:t>Основне карактеристике</a:t>
            </a:r>
            <a:r>
              <a:rPr lang="sr-Cyrl-BA" dirty="0"/>
              <a:t>:</a:t>
            </a:r>
            <a:endParaRPr lang="en-US" dirty="0"/>
          </a:p>
          <a:p>
            <a:pPr lvl="0"/>
            <a:r>
              <a:rPr lang="sr-Cyrl-BA" dirty="0"/>
              <a:t>1. садржи и елементе ЈП (кад држава узима кредит) и ЈР (када враћа кредит)</a:t>
            </a:r>
            <a:endParaRPr lang="en-US" dirty="0"/>
          </a:p>
          <a:p>
            <a:pPr lvl="0"/>
            <a:r>
              <a:rPr lang="sr-Cyrl-BA" dirty="0"/>
              <a:t>2. јавни кредит држава мора да врати уз плаћање камате</a:t>
            </a:r>
            <a:endParaRPr lang="en-US" dirty="0"/>
          </a:p>
          <a:p>
            <a:pPr lvl="0"/>
            <a:r>
              <a:rPr lang="sr-Cyrl-BA" dirty="0"/>
              <a:t>3. трансфер јавног терета кроз вријеме и на будуће генерације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77960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514600"/>
            <a:ext cx="8686800" cy="1295400"/>
          </a:xfrm>
        </p:spPr>
        <p:txBody>
          <a:bodyPr>
            <a:noAutofit/>
          </a:bodyPr>
          <a:lstStyle/>
          <a:p>
            <a:pPr algn="ctr"/>
            <a:r>
              <a:rPr lang="sr-Cyrl-CS" sz="6000" dirty="0"/>
              <a:t>ФИСКАЛНА ПОЛИТИКА</a:t>
            </a:r>
            <a:br>
              <a:rPr lang="sr-Cyrl-CS" sz="6000" dirty="0"/>
            </a:br>
            <a:endParaRPr lang="en-US" sz="6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8E6C9-E528-46FC-97D3-019EC826985A}" type="slidenum">
              <a:rPr lang="en-US"/>
              <a:pPr/>
              <a:t>7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/>
              <a:t>ФИСКАЛНА ПОЛИТИКА - ЦИЉЕВИ</a:t>
            </a:r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37587"/>
            <a:ext cx="8153400" cy="3810001"/>
          </a:xfrm>
        </p:spPr>
        <p:txBody>
          <a:bodyPr>
            <a:normAutofit fontScale="92500" lnSpcReduction="20000"/>
          </a:bodyPr>
          <a:lstStyle/>
          <a:p>
            <a:pPr marL="442913" indent="-442913" algn="just">
              <a:buSzPct val="90000"/>
            </a:pPr>
            <a:r>
              <a:rPr lang="ru-RU" b="1" u="sng" dirty="0"/>
              <a:t>Финансијска (фискална) политика</a:t>
            </a:r>
            <a:r>
              <a:rPr lang="ru-RU" dirty="0"/>
              <a:t> - изучава улогу, карактер и ефекте инструмената и мјера које држава предузима да би остварила економске и социјалне функције које има</a:t>
            </a:r>
            <a:r>
              <a:rPr lang="sr-Cyrl-CS" dirty="0"/>
              <a:t> (политика јавних прихода, политика јавних расхода и политика управљања буџетом и буџетским дефицитом)</a:t>
            </a:r>
          </a:p>
          <a:p>
            <a:pPr marL="442913" indent="-442913" algn="just">
              <a:buSzPct val="90000"/>
            </a:pPr>
            <a:endParaRPr lang="sr-Cyrl-CS" dirty="0"/>
          </a:p>
          <a:p>
            <a:pPr marL="442913" indent="-442913" algn="just">
              <a:buSzPct val="90000"/>
            </a:pPr>
            <a:r>
              <a:rPr lang="sr-Cyrl-CS" dirty="0"/>
              <a:t>Синхронизованост са осталим дијеловима економске политике.</a:t>
            </a:r>
          </a:p>
          <a:p>
            <a:pPr marL="0" indent="0" algn="just">
              <a:buSzPct val="90000"/>
              <a:buNone/>
            </a:pPr>
            <a:endParaRPr lang="sr-Cyrl-C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Фискална политика обухвата све </a:t>
            </a:r>
            <a:r>
              <a:rPr lang="ru-RU" b="1" dirty="0" smtClean="0"/>
              <a:t>м</a:t>
            </a:r>
            <a:r>
              <a:rPr lang="sr-Latn-BA" b="1" dirty="0" smtClean="0"/>
              <a:t>j</a:t>
            </a:r>
            <a:r>
              <a:rPr lang="ru-RU" b="1" dirty="0" smtClean="0"/>
              <a:t>ере којим </a:t>
            </a:r>
            <a:r>
              <a:rPr lang="ru-RU" b="1" dirty="0"/>
              <a:t>држава утиче на привреду преко буџета </a:t>
            </a:r>
            <a:r>
              <a:rPr lang="ru-RU" b="1" dirty="0" smtClean="0"/>
              <a:t> </a:t>
            </a:r>
            <a:r>
              <a:rPr lang="ru-RU" b="1" dirty="0"/>
              <a:t>односно преко наплате пореза и потрошње јавног новца. </a:t>
            </a:r>
            <a:endParaRPr lang="sr-Latn-BA" b="1" dirty="0" smtClean="0"/>
          </a:p>
          <a:p>
            <a:pPr lvl="1"/>
            <a:r>
              <a:rPr lang="ru-RU" b="1" dirty="0" smtClean="0"/>
              <a:t>Њени </a:t>
            </a:r>
            <a:r>
              <a:rPr lang="ru-RU" b="1" dirty="0"/>
              <a:t>циљеви су:</a:t>
            </a:r>
            <a:endParaRPr lang="ru-RU" dirty="0"/>
          </a:p>
          <a:p>
            <a:pPr lvl="2"/>
            <a:r>
              <a:rPr lang="ru-RU" dirty="0"/>
              <a:t>стабилан економски </a:t>
            </a:r>
            <a:r>
              <a:rPr lang="ru-RU" dirty="0" smtClean="0"/>
              <a:t>раст,</a:t>
            </a:r>
            <a:endParaRPr lang="ru-RU" dirty="0"/>
          </a:p>
          <a:p>
            <a:pPr lvl="2"/>
            <a:r>
              <a:rPr lang="ru-RU" dirty="0"/>
              <a:t>висока </a:t>
            </a:r>
            <a:r>
              <a:rPr lang="ru-RU" dirty="0" smtClean="0"/>
              <a:t>запосленост,</a:t>
            </a:r>
            <a:endParaRPr lang="ru-RU" dirty="0"/>
          </a:p>
          <a:p>
            <a:pPr lvl="2"/>
            <a:r>
              <a:rPr lang="ru-RU" dirty="0"/>
              <a:t>стабилне </a:t>
            </a:r>
            <a:r>
              <a:rPr lang="ru-RU" dirty="0" smtClean="0"/>
              <a:t>ц</a:t>
            </a:r>
            <a:r>
              <a:rPr lang="sr-Cyrl-BA" dirty="0" smtClean="0"/>
              <a:t>иј</a:t>
            </a:r>
            <a:r>
              <a:rPr lang="ru-RU" dirty="0" smtClean="0"/>
              <a:t>ене </a:t>
            </a:r>
            <a:r>
              <a:rPr lang="ru-RU" dirty="0"/>
              <a:t>(борба против инфлације</a:t>
            </a:r>
            <a:r>
              <a:rPr lang="ru-RU" dirty="0" smtClean="0"/>
              <a:t>) и</a:t>
            </a:r>
            <a:endParaRPr lang="ru-RU" dirty="0"/>
          </a:p>
          <a:p>
            <a:pPr lvl="2"/>
            <a:r>
              <a:rPr lang="ru-RU" dirty="0"/>
              <a:t>уравнотежен буџет и одржив јавни </a:t>
            </a:r>
            <a:r>
              <a:rPr lang="ru-RU" dirty="0" smtClean="0"/>
              <a:t>дуг.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43444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199"/>
            <a:ext cx="8382000" cy="4419601"/>
          </a:xfrm>
        </p:spPr>
        <p:txBody>
          <a:bodyPr>
            <a:normAutofit/>
          </a:bodyPr>
          <a:lstStyle/>
          <a:p>
            <a:pPr marL="442913" indent="-442913" algn="just">
              <a:buSzPct val="90000"/>
            </a:pPr>
            <a:r>
              <a:rPr lang="sr-Cyrl-CS" dirty="0"/>
              <a:t>Усклађени циљеви: </a:t>
            </a:r>
          </a:p>
          <a:p>
            <a:pPr marL="735521" lvl="1" indent="-442913"/>
            <a:r>
              <a:rPr lang="sr-Cyrl-CS" dirty="0"/>
              <a:t>краткорочни (одржавање текуће привредне равнотеже) и </a:t>
            </a:r>
          </a:p>
          <a:p>
            <a:pPr marL="735521" lvl="1" indent="-442913"/>
            <a:r>
              <a:rPr lang="sr-Cyrl-CS" dirty="0"/>
              <a:t>дугорочни (стабилан економски и социјални развој)</a:t>
            </a:r>
            <a:endParaRPr lang="ru-RU" dirty="0"/>
          </a:p>
          <a:p>
            <a:pPr marL="442913" indent="-442913">
              <a:buSzPct val="90000"/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16754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.1|0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1854</TotalTime>
  <Words>2207</Words>
  <Application>Microsoft Office PowerPoint</Application>
  <PresentationFormat>On-screen Show (4:3)</PresentationFormat>
  <Paragraphs>381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Corbel</vt:lpstr>
      <vt:lpstr>Wingdings</vt:lpstr>
      <vt:lpstr>Wingdings 2</vt:lpstr>
      <vt:lpstr>Wingdings 3</vt:lpstr>
      <vt:lpstr>Module</vt:lpstr>
      <vt:lpstr>ПРЕДМЕТ ПРОУЧАВАЊА ЈАВНИХ ФИНАНСИЈА И МЕТОДЕ АНАЛИЗЕ</vt:lpstr>
      <vt:lpstr>Јавни расходи</vt:lpstr>
      <vt:lpstr>Јавни приходи </vt:lpstr>
      <vt:lpstr>Буџет </vt:lpstr>
      <vt:lpstr>Јавни кредит</vt:lpstr>
      <vt:lpstr>ФИСКАЛНА ПОЛИТИКА </vt:lpstr>
      <vt:lpstr>ФИСКАЛНА ПОЛИТИКА - ЦИЉЕВИ</vt:lpstr>
      <vt:lpstr>PowerPoint Presentation</vt:lpstr>
      <vt:lpstr>PowerPoint Presentation</vt:lpstr>
      <vt:lpstr>Краткорочни циљеви фискалне политике</vt:lpstr>
      <vt:lpstr>PowerPoint Presentation</vt:lpstr>
      <vt:lpstr>PowerPoint Presentation</vt:lpstr>
      <vt:lpstr>PowerPoint Presentation</vt:lpstr>
      <vt:lpstr>PowerPoint Presentation</vt:lpstr>
      <vt:lpstr>Корективни циљ</vt:lpstr>
      <vt:lpstr>PowerPoint Presentation</vt:lpstr>
      <vt:lpstr>PowerPoint Presentation</vt:lpstr>
      <vt:lpstr>Дистрибутивни циљ</vt:lpstr>
      <vt:lpstr>PowerPoint Presentation</vt:lpstr>
      <vt:lpstr>Стабилизациони циљ</vt:lpstr>
      <vt:lpstr>  Примјер: Сузбијање инфлаторних притисака у ИТ сектору </vt:lpstr>
      <vt:lpstr>Алокативни циљ - промјена привредне структуре</vt:lpstr>
      <vt:lpstr>Примјер: Финансирање постројења за пречишћавање отпадних вода</vt:lpstr>
      <vt:lpstr>PowerPoint Presentation</vt:lpstr>
      <vt:lpstr>PowerPoint Presentation</vt:lpstr>
      <vt:lpstr>PowerPoint Presentation</vt:lpstr>
      <vt:lpstr>1. Директне субвенције у пољопривреди (субвенционисање цене или директна новчана помоћ) </vt:lpstr>
      <vt:lpstr>PowerPoint Presentation</vt:lpstr>
      <vt:lpstr>ФИСКАЛНА ПОЛИТИКА - МЈЕРЕ</vt:lpstr>
      <vt:lpstr>PowerPoint Presentation</vt:lpstr>
      <vt:lpstr>PowerPoint Presentation</vt:lpstr>
      <vt:lpstr>PowerPoint Presentation</vt:lpstr>
      <vt:lpstr>PowerPoint Presentation</vt:lpstr>
      <vt:lpstr>Инструменти фискалне политике</vt:lpstr>
      <vt:lpstr> ЈАВНИ РАСХОДИ</vt:lpstr>
      <vt:lpstr>PowerPoint Presentation</vt:lpstr>
      <vt:lpstr>ЈАВНЕ ПОТРЕБЕ и ЈАВНО ДОБРО</vt:lpstr>
      <vt:lpstr>PowerPoint Presentation</vt:lpstr>
      <vt:lpstr>ЈАВНЕ ПОТРЕБЕ</vt:lpstr>
      <vt:lpstr>PowerPoint Presentation</vt:lpstr>
      <vt:lpstr>PowerPoint Presentation</vt:lpstr>
      <vt:lpstr>Економска теорија и јавни расходи</vt:lpstr>
      <vt:lpstr>PowerPoint Presentation</vt:lpstr>
      <vt:lpstr>ЈАВНО ДОБРО - појам и карактеристике</vt:lpstr>
      <vt:lpstr>PowerPoint Presentation</vt:lpstr>
      <vt:lpstr>Чисто јавно добро</vt:lpstr>
      <vt:lpstr>Квази (нечиста) јавна добра</vt:lpstr>
      <vt:lpstr>Карактеристике јавних добара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Класификације јавних расхода</dc:title>
  <dc:creator>Branka</dc:creator>
  <cp:lastModifiedBy>Branka</cp:lastModifiedBy>
  <cp:revision>239</cp:revision>
  <dcterms:created xsi:type="dcterms:W3CDTF">2006-08-16T00:00:00Z</dcterms:created>
  <dcterms:modified xsi:type="dcterms:W3CDTF">2025-11-25T11:18:13Z</dcterms:modified>
</cp:coreProperties>
</file>