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368" r:id="rId2"/>
    <p:sldId id="351" r:id="rId3"/>
    <p:sldId id="356" r:id="rId4"/>
    <p:sldId id="352" r:id="rId5"/>
    <p:sldId id="355" r:id="rId6"/>
    <p:sldId id="354" r:id="rId7"/>
    <p:sldId id="358" r:id="rId8"/>
    <p:sldId id="360" r:id="rId9"/>
    <p:sldId id="361" r:id="rId10"/>
    <p:sldId id="362" r:id="rId11"/>
    <p:sldId id="294" r:id="rId12"/>
    <p:sldId id="295" r:id="rId13"/>
    <p:sldId id="297" r:id="rId14"/>
    <p:sldId id="298" r:id="rId15"/>
    <p:sldId id="313" r:id="rId16"/>
    <p:sldId id="303" r:id="rId17"/>
    <p:sldId id="302" r:id="rId18"/>
    <p:sldId id="300" r:id="rId19"/>
    <p:sldId id="299" r:id="rId20"/>
    <p:sldId id="301" r:id="rId21"/>
    <p:sldId id="266" r:id="rId22"/>
    <p:sldId id="359" r:id="rId23"/>
    <p:sldId id="267" r:id="rId24"/>
    <p:sldId id="357" r:id="rId25"/>
    <p:sldId id="268" r:id="rId26"/>
    <p:sldId id="269" r:id="rId27"/>
    <p:sldId id="316" r:id="rId28"/>
    <p:sldId id="370" r:id="rId29"/>
    <p:sldId id="345" r:id="rId30"/>
    <p:sldId id="367" r:id="rId31"/>
    <p:sldId id="366" r:id="rId32"/>
    <p:sldId id="315" r:id="rId33"/>
    <p:sldId id="31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A9A5F8-4887-4CAC-B976-87EAADC6474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D3CD93-82D7-4AA8-BDBB-5F99608DC0FB}">
      <dgm:prSet phldrT="[Text]" custT="1"/>
      <dgm:spPr/>
      <dgm:t>
        <a:bodyPr/>
        <a:lstStyle/>
        <a:p>
          <a:r>
            <a: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VRIJEDNOST SOPSTVENOG KAPITALA</a:t>
          </a:r>
          <a:endParaRPr lang="en-U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739507-F898-4B66-A072-1E627D6926E9}" type="parTrans" cxnId="{EB4BBD71-B901-4249-BD6A-316EC00AB0AC}">
      <dgm:prSet/>
      <dgm:spPr/>
      <dgm:t>
        <a:bodyPr/>
        <a:lstStyle/>
        <a:p>
          <a:endParaRPr lang="en-US"/>
        </a:p>
      </dgm:t>
    </dgm:pt>
    <dgm:pt modelId="{0C520300-0B3B-4024-967D-70335B82C670}" type="sibTrans" cxnId="{EB4BBD71-B901-4249-BD6A-316EC00AB0AC}">
      <dgm:prSet/>
      <dgm:spPr/>
      <dgm:t>
        <a:bodyPr/>
        <a:lstStyle/>
        <a:p>
          <a:endParaRPr lang="en-US"/>
        </a:p>
      </dgm:t>
    </dgm:pt>
    <dgm:pt modelId="{B783B50C-D0AF-4F98-9CEA-9B90D28F0165}">
      <dgm:prSet phldrT="[Text]" custT="1"/>
      <dgm:spPr/>
      <dgm:t>
        <a:bodyPr/>
        <a:lstStyle/>
        <a:p>
          <a:r>
            <a:rPr lang="sr-Latn-C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Direktna procjena vrijednosti sopstvenog kapitala (poslije servisiranja dugova)</a:t>
          </a:r>
          <a:endParaRPr lang="en-US" sz="1600" dirty="0"/>
        </a:p>
      </dgm:t>
    </dgm:pt>
    <dgm:pt modelId="{15D52A65-8A49-4FCD-8441-2BF4A8C03203}" type="parTrans" cxnId="{6AC0B72D-AC40-4973-9F69-A8EA3E89DC15}">
      <dgm:prSet/>
      <dgm:spPr/>
      <dgm:t>
        <a:bodyPr/>
        <a:lstStyle/>
        <a:p>
          <a:endParaRPr lang="en-US"/>
        </a:p>
      </dgm:t>
    </dgm:pt>
    <dgm:pt modelId="{360601D0-D384-494B-909C-D6FA4FBDD28D}" type="sibTrans" cxnId="{6AC0B72D-AC40-4973-9F69-A8EA3E89DC15}">
      <dgm:prSet/>
      <dgm:spPr/>
      <dgm:t>
        <a:bodyPr/>
        <a:lstStyle/>
        <a:p>
          <a:endParaRPr lang="en-US"/>
        </a:p>
      </dgm:t>
    </dgm:pt>
    <dgm:pt modelId="{F24CFF23-6841-4AB9-8713-9E3F79064ADD}">
      <dgm:prSet phldrT="[Text]" custT="1"/>
      <dgm:spPr/>
      <dgm:t>
        <a:bodyPr/>
        <a:lstStyle/>
        <a:p>
          <a:r>
            <a:rPr lang="sr-Latn-C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Kao diskontna stopa koristi se cijena sopstvenog kapitala</a:t>
          </a:r>
          <a:endParaRPr lang="en-US" sz="1600" dirty="0"/>
        </a:p>
      </dgm:t>
    </dgm:pt>
    <dgm:pt modelId="{F9527C79-B92D-4A87-B84A-717B6CD6FA08}" type="parTrans" cxnId="{08E856B3-EAB3-4BD7-B386-2331BB310BF5}">
      <dgm:prSet/>
      <dgm:spPr/>
      <dgm:t>
        <a:bodyPr/>
        <a:lstStyle/>
        <a:p>
          <a:endParaRPr lang="en-US"/>
        </a:p>
      </dgm:t>
    </dgm:pt>
    <dgm:pt modelId="{34405164-A220-4647-A9DC-053449EB702F}" type="sibTrans" cxnId="{08E856B3-EAB3-4BD7-B386-2331BB310BF5}">
      <dgm:prSet/>
      <dgm:spPr/>
      <dgm:t>
        <a:bodyPr/>
        <a:lstStyle/>
        <a:p>
          <a:endParaRPr lang="en-US"/>
        </a:p>
      </dgm:t>
    </dgm:pt>
    <dgm:pt modelId="{C104E453-08CA-4521-8B88-84AC59B3A350}">
      <dgm:prSet phldrT="[Text]" custT="1"/>
      <dgm:spPr/>
      <dgm:t>
        <a:bodyPr/>
        <a:lstStyle/>
        <a:p>
          <a:r>
            <a: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VRIJEDNOST PREDUZE</a:t>
          </a:r>
          <a:r>
            <a:rPr lang="sr-Latn-BA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ĆA</a:t>
          </a:r>
          <a:endParaRPr lang="en-U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5BE962-F815-4F83-A314-0801B2E863D6}" type="parTrans" cxnId="{8B391713-1FFA-433E-8DC9-C4F9481FED90}">
      <dgm:prSet/>
      <dgm:spPr/>
      <dgm:t>
        <a:bodyPr/>
        <a:lstStyle/>
        <a:p>
          <a:endParaRPr lang="en-US"/>
        </a:p>
      </dgm:t>
    </dgm:pt>
    <dgm:pt modelId="{135E07B9-5461-428C-8139-F97A032F33A8}" type="sibTrans" cxnId="{8B391713-1FFA-433E-8DC9-C4F9481FED90}">
      <dgm:prSet/>
      <dgm:spPr/>
      <dgm:t>
        <a:bodyPr/>
        <a:lstStyle/>
        <a:p>
          <a:endParaRPr lang="en-US"/>
        </a:p>
      </dgm:t>
    </dgm:pt>
    <dgm:pt modelId="{50C8EBA4-1BF8-49C6-A5C5-8C43E8B0E85D}">
      <dgm:prSet phldrT="[Text]" custT="1"/>
      <dgm:spPr/>
      <dgm:t>
        <a:bodyPr/>
        <a:lstStyle/>
        <a:p>
          <a:r>
            <a:rPr lang="sr-Latn-BA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Kao diskontna stopa koristi se WACC - prosječna ponderisana cijena kapitala </a:t>
          </a:r>
          <a:endParaRPr lang="en-US" sz="1600" dirty="0"/>
        </a:p>
      </dgm:t>
    </dgm:pt>
    <dgm:pt modelId="{035BF6B7-CF43-44F0-B42F-9FA82EF8C29B}" type="parTrans" cxnId="{502E4585-1E40-48F5-BF76-849CF3A085ED}">
      <dgm:prSet/>
      <dgm:spPr/>
      <dgm:t>
        <a:bodyPr/>
        <a:lstStyle/>
        <a:p>
          <a:endParaRPr lang="en-US"/>
        </a:p>
      </dgm:t>
    </dgm:pt>
    <dgm:pt modelId="{B10D3704-69F1-402B-B9A4-A06419BE4C6D}" type="sibTrans" cxnId="{502E4585-1E40-48F5-BF76-849CF3A085ED}">
      <dgm:prSet/>
      <dgm:spPr/>
      <dgm:t>
        <a:bodyPr/>
        <a:lstStyle/>
        <a:p>
          <a:endParaRPr lang="en-US"/>
        </a:p>
      </dgm:t>
    </dgm:pt>
    <dgm:pt modelId="{E9A89EE8-4B24-4EBC-A72D-D993D5693EE3}">
      <dgm:prSet custT="1"/>
      <dgm:spPr/>
      <dgm:t>
        <a:bodyPr/>
        <a:lstStyle/>
        <a:p>
          <a:r>
            <a:rPr lang="sr-Latn-C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Indirektna procjena vrijednosti sopstvenog kapitala tj. procjena ukupnog kapitala – (prije servisiranja dugova)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4A9751-1C4E-41E7-9615-B854B17B13FF}" type="parTrans" cxnId="{ED09F521-3E52-4001-AE92-43C6A832333C}">
      <dgm:prSet/>
      <dgm:spPr/>
      <dgm:t>
        <a:bodyPr/>
        <a:lstStyle/>
        <a:p>
          <a:endParaRPr lang="en-US"/>
        </a:p>
      </dgm:t>
    </dgm:pt>
    <dgm:pt modelId="{F7851942-6842-408B-9DD1-E5B605F77136}" type="sibTrans" cxnId="{ED09F521-3E52-4001-AE92-43C6A832333C}">
      <dgm:prSet/>
      <dgm:spPr/>
      <dgm:t>
        <a:bodyPr/>
        <a:lstStyle/>
        <a:p>
          <a:endParaRPr lang="en-US"/>
        </a:p>
      </dgm:t>
    </dgm:pt>
    <dgm:pt modelId="{A8B023F9-BC27-4A3F-8AA5-07E75143678A}">
      <dgm:prSet custT="1"/>
      <dgm:spPr/>
      <dgm:t>
        <a:bodyPr/>
        <a:lstStyle/>
        <a:p>
          <a:r>
            <a:rPr lang="sr-Latn-B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Novčani tok prema sopstvenom kapitalu (poslije servisiranja dugova):</a:t>
          </a:r>
        </a:p>
        <a:p>
          <a:r>
            <a:rPr lang="sr-Latn-B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FCFE – </a:t>
          </a:r>
          <a:r>
            <a:rPr lang="sr-Latn-BA" sz="160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Free Cash Flow to Equity</a:t>
          </a:r>
          <a:endParaRPr lang="en-US" sz="16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5160B7-50DB-46AA-9E2A-DF74BB1E5F2B}" type="parTrans" cxnId="{5846B265-787C-4FB8-93F3-35B5533F4560}">
      <dgm:prSet/>
      <dgm:spPr/>
      <dgm:t>
        <a:bodyPr/>
        <a:lstStyle/>
        <a:p>
          <a:endParaRPr lang="en-US"/>
        </a:p>
      </dgm:t>
    </dgm:pt>
    <dgm:pt modelId="{7E77029C-DC98-46BC-8B53-76C941550914}" type="sibTrans" cxnId="{5846B265-787C-4FB8-93F3-35B5533F4560}">
      <dgm:prSet/>
      <dgm:spPr/>
      <dgm:t>
        <a:bodyPr/>
        <a:lstStyle/>
        <a:p>
          <a:endParaRPr lang="en-US"/>
        </a:p>
      </dgm:t>
    </dgm:pt>
    <dgm:pt modelId="{95941869-A921-40A3-B2F9-6E4853E612A4}">
      <dgm:prSet custT="1"/>
      <dgm:spPr/>
      <dgm:t>
        <a:bodyPr/>
        <a:lstStyle/>
        <a:p>
          <a:r>
            <a:rPr lang="sr-Latn-BA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Dobija se: Procijenjena vrijednost ukupnog ili investiranog kapitala (vrijednost preduzeća) </a:t>
          </a:r>
          <a:endParaRPr lang="en-US" sz="1600" dirty="0"/>
        </a:p>
      </dgm:t>
    </dgm:pt>
    <dgm:pt modelId="{D6399F28-9EC9-4E29-A057-5015A9987949}" type="parTrans" cxnId="{94F1A997-C7BA-4C53-B45A-F44BF3CE4C06}">
      <dgm:prSet/>
      <dgm:spPr/>
      <dgm:t>
        <a:bodyPr/>
        <a:lstStyle/>
        <a:p>
          <a:endParaRPr lang="en-US"/>
        </a:p>
      </dgm:t>
    </dgm:pt>
    <dgm:pt modelId="{C8F11B87-9C76-499F-996C-D0611387F9DC}" type="sibTrans" cxnId="{94F1A997-C7BA-4C53-B45A-F44BF3CE4C06}">
      <dgm:prSet/>
      <dgm:spPr/>
      <dgm:t>
        <a:bodyPr/>
        <a:lstStyle/>
        <a:p>
          <a:endParaRPr lang="en-US"/>
        </a:p>
      </dgm:t>
    </dgm:pt>
    <dgm:pt modelId="{05D022B8-3D65-4C0D-8A67-72F449192E74}">
      <dgm:prSet custT="1"/>
      <dgm:spPr/>
      <dgm:t>
        <a:bodyPr/>
        <a:lstStyle/>
        <a:p>
          <a:r>
            <a:rPr lang="sr-Latn-BA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Dobija se: Procijenjena vrijednost sopstvenog kapitala (neto aktive) </a:t>
          </a:r>
          <a:endParaRPr lang="en-US" sz="1600" dirty="0" smtClean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  <a:p>
          <a:endParaRPr lang="en-US" sz="1300" dirty="0"/>
        </a:p>
      </dgm:t>
    </dgm:pt>
    <dgm:pt modelId="{3819F497-0F0F-4A08-8EC8-900375D0B3A6}" type="parTrans" cxnId="{8CBCA7B4-F55C-443C-A862-1724F2481FBD}">
      <dgm:prSet/>
      <dgm:spPr/>
      <dgm:t>
        <a:bodyPr/>
        <a:lstStyle/>
        <a:p>
          <a:endParaRPr lang="en-US"/>
        </a:p>
      </dgm:t>
    </dgm:pt>
    <dgm:pt modelId="{2FFB8D6D-5AF8-45A5-9EC3-7E0E4578AADA}" type="sibTrans" cxnId="{8CBCA7B4-F55C-443C-A862-1724F2481FBD}">
      <dgm:prSet/>
      <dgm:spPr/>
      <dgm:t>
        <a:bodyPr/>
        <a:lstStyle/>
        <a:p>
          <a:endParaRPr lang="en-US"/>
        </a:p>
      </dgm:t>
    </dgm:pt>
    <dgm:pt modelId="{F4B7ED4D-15AC-4FBF-B5E8-6A09F117544B}">
      <dgm:prSet custT="1"/>
      <dgm:spPr/>
      <dgm:t>
        <a:bodyPr/>
        <a:lstStyle/>
        <a:p>
          <a:r>
            <a:rPr lang="sr-Latn-BA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Novčani tok prema preduzeću (prije servisiranja dugova):</a:t>
          </a:r>
        </a:p>
        <a:p>
          <a:r>
            <a:rPr lang="sr-Latn-BA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FCFF– </a:t>
          </a:r>
          <a:r>
            <a:rPr lang="sr-Latn-BA" sz="1600" i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Free Cash Flow to Firm</a:t>
          </a:r>
          <a:endParaRPr lang="en-US" sz="1600" i="0" dirty="0"/>
        </a:p>
      </dgm:t>
    </dgm:pt>
    <dgm:pt modelId="{B6FF3987-60A5-4EEF-B719-D6C28CED51E0}" type="parTrans" cxnId="{A9765517-A0A5-4718-AA7F-4C080DC8A17D}">
      <dgm:prSet/>
      <dgm:spPr/>
      <dgm:t>
        <a:bodyPr/>
        <a:lstStyle/>
        <a:p>
          <a:endParaRPr lang="en-US"/>
        </a:p>
      </dgm:t>
    </dgm:pt>
    <dgm:pt modelId="{5C8097B9-493F-44D5-94C0-BDF47CB7DDC1}" type="sibTrans" cxnId="{A9765517-A0A5-4718-AA7F-4C080DC8A17D}">
      <dgm:prSet/>
      <dgm:spPr/>
      <dgm:t>
        <a:bodyPr/>
        <a:lstStyle/>
        <a:p>
          <a:endParaRPr lang="en-US"/>
        </a:p>
      </dgm:t>
    </dgm:pt>
    <dgm:pt modelId="{5A9A3068-6569-4226-BB63-588D93591679}" type="pres">
      <dgm:prSet presAssocID="{B6A9A5F8-4887-4CAC-B976-87EAADC647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BA"/>
        </a:p>
      </dgm:t>
    </dgm:pt>
    <dgm:pt modelId="{305B31C5-F6CA-44AF-B23D-42D45661BD69}" type="pres">
      <dgm:prSet presAssocID="{68D3CD93-82D7-4AA8-BDBB-5F99608DC0FB}" presName="vertFlow" presStyleCnt="0"/>
      <dgm:spPr/>
    </dgm:pt>
    <dgm:pt modelId="{5FAB696A-E88B-40F2-A5E7-BF10C1E8FEAB}" type="pres">
      <dgm:prSet presAssocID="{68D3CD93-82D7-4AA8-BDBB-5F99608DC0FB}" presName="header" presStyleLbl="node1" presStyleIdx="0" presStyleCnt="2" custScaleX="126307"/>
      <dgm:spPr/>
      <dgm:t>
        <a:bodyPr/>
        <a:lstStyle/>
        <a:p>
          <a:endParaRPr lang="en-US"/>
        </a:p>
      </dgm:t>
    </dgm:pt>
    <dgm:pt modelId="{5F6D33CD-B888-47D5-A267-3A11A0DC43DC}" type="pres">
      <dgm:prSet presAssocID="{15D52A65-8A49-4FCD-8441-2BF4A8C03203}" presName="parTrans" presStyleLbl="sibTrans2D1" presStyleIdx="0" presStyleCnt="8"/>
      <dgm:spPr/>
      <dgm:t>
        <a:bodyPr/>
        <a:lstStyle/>
        <a:p>
          <a:endParaRPr lang="sr-Latn-BA"/>
        </a:p>
      </dgm:t>
    </dgm:pt>
    <dgm:pt modelId="{D410E28B-230A-44C2-B7C9-B9671965D8F4}" type="pres">
      <dgm:prSet presAssocID="{B783B50C-D0AF-4F98-9CEA-9B90D28F0165}" presName="child" presStyleLbl="alignAccFollowNode1" presStyleIdx="0" presStyleCnt="8" custScaleX="129793" custScaleY="1107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7B7E77-2300-4D95-9A51-2363EF3AB5C3}" type="pres">
      <dgm:prSet presAssocID="{360601D0-D384-494B-909C-D6FA4FBDD28D}" presName="sibTrans" presStyleLbl="sibTrans2D1" presStyleIdx="1" presStyleCnt="8"/>
      <dgm:spPr/>
      <dgm:t>
        <a:bodyPr/>
        <a:lstStyle/>
        <a:p>
          <a:endParaRPr lang="sr-Latn-BA"/>
        </a:p>
      </dgm:t>
    </dgm:pt>
    <dgm:pt modelId="{A8A1818D-409E-42ED-A532-11BFDC3C9EED}" type="pres">
      <dgm:prSet presAssocID="{F24CFF23-6841-4AB9-8713-9E3F79064ADD}" presName="child" presStyleLbl="alignAccFollowNode1" presStyleIdx="1" presStyleCnt="8" custScaleX="12714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ADE19-B45B-4CBC-930B-DDC085B5AA65}" type="pres">
      <dgm:prSet presAssocID="{34405164-A220-4647-A9DC-053449EB702F}" presName="sibTrans" presStyleLbl="sibTrans2D1" presStyleIdx="2" presStyleCnt="8"/>
      <dgm:spPr/>
      <dgm:t>
        <a:bodyPr/>
        <a:lstStyle/>
        <a:p>
          <a:endParaRPr lang="sr-Latn-BA"/>
        </a:p>
      </dgm:t>
    </dgm:pt>
    <dgm:pt modelId="{FA7CEE61-6C03-483C-AB44-D8E5328CECE8}" type="pres">
      <dgm:prSet presAssocID="{A8B023F9-BC27-4A3F-8AA5-07E75143678A}" presName="child" presStyleLbl="alignAccFollowNode1" presStyleIdx="2" presStyleCnt="8" custScaleX="126133" custLinFactNeighborX="-2032" custLinFactNeighborY="287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514C7-E366-43D5-8648-13B0A4534747}" type="pres">
      <dgm:prSet presAssocID="{7E77029C-DC98-46BC-8B53-76C941550914}" presName="sibTrans" presStyleLbl="sibTrans2D1" presStyleIdx="3" presStyleCnt="8"/>
      <dgm:spPr/>
      <dgm:t>
        <a:bodyPr/>
        <a:lstStyle/>
        <a:p>
          <a:endParaRPr lang="sr-Latn-BA"/>
        </a:p>
      </dgm:t>
    </dgm:pt>
    <dgm:pt modelId="{542CA951-5C9C-46B1-87A1-CD60AB9EE043}" type="pres">
      <dgm:prSet presAssocID="{05D022B8-3D65-4C0D-8A67-72F449192E74}" presName="child" presStyleLbl="alignAccFollowNode1" presStyleIdx="3" presStyleCnt="8" custScaleX="127145" custScaleY="1136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834EF-27A5-42D9-BC0F-0464D4D1A916}" type="pres">
      <dgm:prSet presAssocID="{68D3CD93-82D7-4AA8-BDBB-5F99608DC0FB}" presName="hSp" presStyleCnt="0"/>
      <dgm:spPr/>
    </dgm:pt>
    <dgm:pt modelId="{25FC6C7C-82B5-4847-8F14-0068A75A9F2E}" type="pres">
      <dgm:prSet presAssocID="{C104E453-08CA-4521-8B88-84AC59B3A350}" presName="vertFlow" presStyleCnt="0"/>
      <dgm:spPr/>
    </dgm:pt>
    <dgm:pt modelId="{7E904867-A7BD-48E8-839D-91154903284E}" type="pres">
      <dgm:prSet presAssocID="{C104E453-08CA-4521-8B88-84AC59B3A350}" presName="header" presStyleLbl="node1" presStyleIdx="1" presStyleCnt="2" custScaleX="134186"/>
      <dgm:spPr/>
      <dgm:t>
        <a:bodyPr/>
        <a:lstStyle/>
        <a:p>
          <a:endParaRPr lang="en-US"/>
        </a:p>
      </dgm:t>
    </dgm:pt>
    <dgm:pt modelId="{B2A1AE4A-370E-446A-A088-9B920BE87F24}" type="pres">
      <dgm:prSet presAssocID="{B94A9751-1C4E-41E7-9615-B854B17B13FF}" presName="parTrans" presStyleLbl="sibTrans2D1" presStyleIdx="4" presStyleCnt="8"/>
      <dgm:spPr/>
      <dgm:t>
        <a:bodyPr/>
        <a:lstStyle/>
        <a:p>
          <a:endParaRPr lang="sr-Latn-BA"/>
        </a:p>
      </dgm:t>
    </dgm:pt>
    <dgm:pt modelId="{257B1CCD-4F2C-457F-90DB-D821179FEDB5}" type="pres">
      <dgm:prSet presAssocID="{E9A89EE8-4B24-4EBC-A72D-D993D5693EE3}" presName="child" presStyleLbl="alignAccFollowNode1" presStyleIdx="4" presStyleCnt="8" custScaleX="134109" custScaleY="11557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503DFC-E878-436A-BCD6-BCEF82DD45B6}" type="pres">
      <dgm:prSet presAssocID="{F7851942-6842-408B-9DD1-E5B605F77136}" presName="sibTrans" presStyleLbl="sibTrans2D1" presStyleIdx="5" presStyleCnt="8"/>
      <dgm:spPr/>
      <dgm:t>
        <a:bodyPr/>
        <a:lstStyle/>
        <a:p>
          <a:endParaRPr lang="sr-Latn-BA"/>
        </a:p>
      </dgm:t>
    </dgm:pt>
    <dgm:pt modelId="{7E25D074-017F-454D-B9F9-2CDC400AB3AB}" type="pres">
      <dgm:prSet presAssocID="{50C8EBA4-1BF8-49C6-A5C5-8C43E8B0E85D}" presName="child" presStyleLbl="alignAccFollowNode1" presStyleIdx="5" presStyleCnt="8" custScaleX="128833" custLinFactNeighborX="0" custLinFactNeighborY="-30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9ECAB5-75BA-4EE2-BFC9-D650FC4C9CC2}" type="pres">
      <dgm:prSet presAssocID="{B10D3704-69F1-402B-B9A4-A06419BE4C6D}" presName="sibTrans" presStyleLbl="sibTrans2D1" presStyleIdx="6" presStyleCnt="8"/>
      <dgm:spPr/>
      <dgm:t>
        <a:bodyPr/>
        <a:lstStyle/>
        <a:p>
          <a:endParaRPr lang="sr-Latn-BA"/>
        </a:p>
      </dgm:t>
    </dgm:pt>
    <dgm:pt modelId="{8AC7340C-15CF-4B33-B931-B132D7A42CD6}" type="pres">
      <dgm:prSet presAssocID="{F4B7ED4D-15AC-4FBF-B5E8-6A09F117544B}" presName="child" presStyleLbl="alignAccFollowNode1" presStyleIdx="6" presStyleCnt="8" custScaleX="1288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6C7AC5-EED1-4DA7-B0F0-112B2A2C942C}" type="pres">
      <dgm:prSet presAssocID="{5C8097B9-493F-44D5-94C0-BDF47CB7DDC1}" presName="sibTrans" presStyleLbl="sibTrans2D1" presStyleIdx="7" presStyleCnt="8"/>
      <dgm:spPr/>
      <dgm:t>
        <a:bodyPr/>
        <a:lstStyle/>
        <a:p>
          <a:endParaRPr lang="sr-Latn-BA"/>
        </a:p>
      </dgm:t>
    </dgm:pt>
    <dgm:pt modelId="{4F64C650-8114-4001-B5C5-CF697B76B3CF}" type="pres">
      <dgm:prSet presAssocID="{95941869-A921-40A3-B2F9-6E4853E612A4}" presName="child" presStyleLbl="alignAccFollowNode1" presStyleIdx="7" presStyleCnt="8" custScaleX="1288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46B265-787C-4FB8-93F3-35B5533F4560}" srcId="{68D3CD93-82D7-4AA8-BDBB-5F99608DC0FB}" destId="{A8B023F9-BC27-4A3F-8AA5-07E75143678A}" srcOrd="2" destOrd="0" parTransId="{095160B7-50DB-46AA-9E2A-DF74BB1E5F2B}" sibTransId="{7E77029C-DC98-46BC-8B53-76C941550914}"/>
    <dgm:cxn modelId="{D76E38CC-63EB-4E5E-840A-F47B4FD96A10}" type="presOf" srcId="{68D3CD93-82D7-4AA8-BDBB-5F99608DC0FB}" destId="{5FAB696A-E88B-40F2-A5E7-BF10C1E8FEAB}" srcOrd="0" destOrd="0" presId="urn:microsoft.com/office/officeart/2005/8/layout/lProcess1"/>
    <dgm:cxn modelId="{E7A62BA7-1228-4E92-8ED7-60F94DF03EC7}" type="presOf" srcId="{5C8097B9-493F-44D5-94C0-BDF47CB7DDC1}" destId="{7F6C7AC5-EED1-4DA7-B0F0-112B2A2C942C}" srcOrd="0" destOrd="0" presId="urn:microsoft.com/office/officeart/2005/8/layout/lProcess1"/>
    <dgm:cxn modelId="{30C90FA7-EB4E-4F93-98A5-232E2E83464A}" type="presOf" srcId="{B783B50C-D0AF-4F98-9CEA-9B90D28F0165}" destId="{D410E28B-230A-44C2-B7C9-B9671965D8F4}" srcOrd="0" destOrd="0" presId="urn:microsoft.com/office/officeart/2005/8/layout/lProcess1"/>
    <dgm:cxn modelId="{90703B03-11B7-423F-A83D-E14DD22E10D6}" type="presOf" srcId="{F24CFF23-6841-4AB9-8713-9E3F79064ADD}" destId="{A8A1818D-409E-42ED-A532-11BFDC3C9EED}" srcOrd="0" destOrd="0" presId="urn:microsoft.com/office/officeart/2005/8/layout/lProcess1"/>
    <dgm:cxn modelId="{8B391713-1FFA-433E-8DC9-C4F9481FED90}" srcId="{B6A9A5F8-4887-4CAC-B976-87EAADC6474C}" destId="{C104E453-08CA-4521-8B88-84AC59B3A350}" srcOrd="1" destOrd="0" parTransId="{AA5BE962-F815-4F83-A314-0801B2E863D6}" sibTransId="{135E07B9-5461-428C-8139-F97A032F33A8}"/>
    <dgm:cxn modelId="{6AC0B72D-AC40-4973-9F69-A8EA3E89DC15}" srcId="{68D3CD93-82D7-4AA8-BDBB-5F99608DC0FB}" destId="{B783B50C-D0AF-4F98-9CEA-9B90D28F0165}" srcOrd="0" destOrd="0" parTransId="{15D52A65-8A49-4FCD-8441-2BF4A8C03203}" sibTransId="{360601D0-D384-494B-909C-D6FA4FBDD28D}"/>
    <dgm:cxn modelId="{70E8DBE6-B77D-4649-AA8B-CEA85F8B031A}" type="presOf" srcId="{7E77029C-DC98-46BC-8B53-76C941550914}" destId="{AAD514C7-E366-43D5-8648-13B0A4534747}" srcOrd="0" destOrd="0" presId="urn:microsoft.com/office/officeart/2005/8/layout/lProcess1"/>
    <dgm:cxn modelId="{EB4BBD71-B901-4249-BD6A-316EC00AB0AC}" srcId="{B6A9A5F8-4887-4CAC-B976-87EAADC6474C}" destId="{68D3CD93-82D7-4AA8-BDBB-5F99608DC0FB}" srcOrd="0" destOrd="0" parTransId="{5E739507-F898-4B66-A072-1E627D6926E9}" sibTransId="{0C520300-0B3B-4024-967D-70335B82C670}"/>
    <dgm:cxn modelId="{33C352C3-BFB8-462D-9D59-22923B47D21C}" type="presOf" srcId="{15D52A65-8A49-4FCD-8441-2BF4A8C03203}" destId="{5F6D33CD-B888-47D5-A267-3A11A0DC43DC}" srcOrd="0" destOrd="0" presId="urn:microsoft.com/office/officeart/2005/8/layout/lProcess1"/>
    <dgm:cxn modelId="{72FCB0D2-A64B-488C-9710-501F0D274605}" type="presOf" srcId="{50C8EBA4-1BF8-49C6-A5C5-8C43E8B0E85D}" destId="{7E25D074-017F-454D-B9F9-2CDC400AB3AB}" srcOrd="0" destOrd="0" presId="urn:microsoft.com/office/officeart/2005/8/layout/lProcess1"/>
    <dgm:cxn modelId="{47B10F7E-7E7E-4100-99E3-E124E9FE50C6}" type="presOf" srcId="{B6A9A5F8-4887-4CAC-B976-87EAADC6474C}" destId="{5A9A3068-6569-4226-BB63-588D93591679}" srcOrd="0" destOrd="0" presId="urn:microsoft.com/office/officeart/2005/8/layout/lProcess1"/>
    <dgm:cxn modelId="{DB4FCD02-CD45-4164-AF6A-03E90FD628D7}" type="presOf" srcId="{C104E453-08CA-4521-8B88-84AC59B3A350}" destId="{7E904867-A7BD-48E8-839D-91154903284E}" srcOrd="0" destOrd="0" presId="urn:microsoft.com/office/officeart/2005/8/layout/lProcess1"/>
    <dgm:cxn modelId="{14586ECA-45F7-4F51-BD04-D419119C0492}" type="presOf" srcId="{A8B023F9-BC27-4A3F-8AA5-07E75143678A}" destId="{FA7CEE61-6C03-483C-AB44-D8E5328CECE8}" srcOrd="0" destOrd="0" presId="urn:microsoft.com/office/officeart/2005/8/layout/lProcess1"/>
    <dgm:cxn modelId="{26F525C2-8FEC-43DA-AE72-764FCA60FA2B}" type="presOf" srcId="{F7851942-6842-408B-9DD1-E5B605F77136}" destId="{25503DFC-E878-436A-BCD6-BCEF82DD45B6}" srcOrd="0" destOrd="0" presId="urn:microsoft.com/office/officeart/2005/8/layout/lProcess1"/>
    <dgm:cxn modelId="{94F1A997-C7BA-4C53-B45A-F44BF3CE4C06}" srcId="{C104E453-08CA-4521-8B88-84AC59B3A350}" destId="{95941869-A921-40A3-B2F9-6E4853E612A4}" srcOrd="3" destOrd="0" parTransId="{D6399F28-9EC9-4E29-A057-5015A9987949}" sibTransId="{C8F11B87-9C76-499F-996C-D0611387F9DC}"/>
    <dgm:cxn modelId="{E1289612-C826-4210-B6BE-2EA1D3342ADC}" type="presOf" srcId="{B10D3704-69F1-402B-B9A4-A06419BE4C6D}" destId="{B79ECAB5-75BA-4EE2-BFC9-D650FC4C9CC2}" srcOrd="0" destOrd="0" presId="urn:microsoft.com/office/officeart/2005/8/layout/lProcess1"/>
    <dgm:cxn modelId="{153EEF09-8370-49B5-A8B1-D5C93DC1EA64}" type="presOf" srcId="{360601D0-D384-494B-909C-D6FA4FBDD28D}" destId="{627B7E77-2300-4D95-9A51-2363EF3AB5C3}" srcOrd="0" destOrd="0" presId="urn:microsoft.com/office/officeart/2005/8/layout/lProcess1"/>
    <dgm:cxn modelId="{5A5133D1-E97A-4617-9C96-72804E62006C}" type="presOf" srcId="{05D022B8-3D65-4C0D-8A67-72F449192E74}" destId="{542CA951-5C9C-46B1-87A1-CD60AB9EE043}" srcOrd="0" destOrd="0" presId="urn:microsoft.com/office/officeart/2005/8/layout/lProcess1"/>
    <dgm:cxn modelId="{8F43C773-4368-4C9B-9E3C-1D67482B6E58}" type="presOf" srcId="{B94A9751-1C4E-41E7-9615-B854B17B13FF}" destId="{B2A1AE4A-370E-446A-A088-9B920BE87F24}" srcOrd="0" destOrd="0" presId="urn:microsoft.com/office/officeart/2005/8/layout/lProcess1"/>
    <dgm:cxn modelId="{C65C69B7-6C93-4CCC-B244-6F4A9710598C}" type="presOf" srcId="{34405164-A220-4647-A9DC-053449EB702F}" destId="{FF6ADE19-B45B-4CBC-930B-DDC085B5AA65}" srcOrd="0" destOrd="0" presId="urn:microsoft.com/office/officeart/2005/8/layout/lProcess1"/>
    <dgm:cxn modelId="{9EDDEC68-E89D-4FE3-AA9F-DC507664F26E}" type="presOf" srcId="{95941869-A921-40A3-B2F9-6E4853E612A4}" destId="{4F64C650-8114-4001-B5C5-CF697B76B3CF}" srcOrd="0" destOrd="0" presId="urn:microsoft.com/office/officeart/2005/8/layout/lProcess1"/>
    <dgm:cxn modelId="{4730FFA6-56E3-4E9D-850C-EA74B92A2EB1}" type="presOf" srcId="{E9A89EE8-4B24-4EBC-A72D-D993D5693EE3}" destId="{257B1CCD-4F2C-457F-90DB-D821179FEDB5}" srcOrd="0" destOrd="0" presId="urn:microsoft.com/office/officeart/2005/8/layout/lProcess1"/>
    <dgm:cxn modelId="{ED09F521-3E52-4001-AE92-43C6A832333C}" srcId="{C104E453-08CA-4521-8B88-84AC59B3A350}" destId="{E9A89EE8-4B24-4EBC-A72D-D993D5693EE3}" srcOrd="0" destOrd="0" parTransId="{B94A9751-1C4E-41E7-9615-B854B17B13FF}" sibTransId="{F7851942-6842-408B-9DD1-E5B605F77136}"/>
    <dgm:cxn modelId="{A9765517-A0A5-4718-AA7F-4C080DC8A17D}" srcId="{C104E453-08CA-4521-8B88-84AC59B3A350}" destId="{F4B7ED4D-15AC-4FBF-B5E8-6A09F117544B}" srcOrd="2" destOrd="0" parTransId="{B6FF3987-60A5-4EEF-B719-D6C28CED51E0}" sibTransId="{5C8097B9-493F-44D5-94C0-BDF47CB7DDC1}"/>
    <dgm:cxn modelId="{A479A15A-19BE-4DC3-B354-8B27C9C842FB}" type="presOf" srcId="{F4B7ED4D-15AC-4FBF-B5E8-6A09F117544B}" destId="{8AC7340C-15CF-4B33-B931-B132D7A42CD6}" srcOrd="0" destOrd="0" presId="urn:microsoft.com/office/officeart/2005/8/layout/lProcess1"/>
    <dgm:cxn modelId="{08E856B3-EAB3-4BD7-B386-2331BB310BF5}" srcId="{68D3CD93-82D7-4AA8-BDBB-5F99608DC0FB}" destId="{F24CFF23-6841-4AB9-8713-9E3F79064ADD}" srcOrd="1" destOrd="0" parTransId="{F9527C79-B92D-4A87-B84A-717B6CD6FA08}" sibTransId="{34405164-A220-4647-A9DC-053449EB702F}"/>
    <dgm:cxn modelId="{502E4585-1E40-48F5-BF76-849CF3A085ED}" srcId="{C104E453-08CA-4521-8B88-84AC59B3A350}" destId="{50C8EBA4-1BF8-49C6-A5C5-8C43E8B0E85D}" srcOrd="1" destOrd="0" parTransId="{035BF6B7-CF43-44F0-B42F-9FA82EF8C29B}" sibTransId="{B10D3704-69F1-402B-B9A4-A06419BE4C6D}"/>
    <dgm:cxn modelId="{8CBCA7B4-F55C-443C-A862-1724F2481FBD}" srcId="{68D3CD93-82D7-4AA8-BDBB-5F99608DC0FB}" destId="{05D022B8-3D65-4C0D-8A67-72F449192E74}" srcOrd="3" destOrd="0" parTransId="{3819F497-0F0F-4A08-8EC8-900375D0B3A6}" sibTransId="{2FFB8D6D-5AF8-45A5-9EC3-7E0E4578AADA}"/>
    <dgm:cxn modelId="{6F5415EB-D51B-4995-9C16-3B898F6A05B6}" type="presParOf" srcId="{5A9A3068-6569-4226-BB63-588D93591679}" destId="{305B31C5-F6CA-44AF-B23D-42D45661BD69}" srcOrd="0" destOrd="0" presId="urn:microsoft.com/office/officeart/2005/8/layout/lProcess1"/>
    <dgm:cxn modelId="{7BDD4026-5BF2-4DE3-93A9-0B37FBBD3D32}" type="presParOf" srcId="{305B31C5-F6CA-44AF-B23D-42D45661BD69}" destId="{5FAB696A-E88B-40F2-A5E7-BF10C1E8FEAB}" srcOrd="0" destOrd="0" presId="urn:microsoft.com/office/officeart/2005/8/layout/lProcess1"/>
    <dgm:cxn modelId="{2520FC5C-24CB-40B5-AC55-087A9B43277D}" type="presParOf" srcId="{305B31C5-F6CA-44AF-B23D-42D45661BD69}" destId="{5F6D33CD-B888-47D5-A267-3A11A0DC43DC}" srcOrd="1" destOrd="0" presId="urn:microsoft.com/office/officeart/2005/8/layout/lProcess1"/>
    <dgm:cxn modelId="{8B1B94E3-0B61-4781-9027-0926F744E53B}" type="presParOf" srcId="{305B31C5-F6CA-44AF-B23D-42D45661BD69}" destId="{D410E28B-230A-44C2-B7C9-B9671965D8F4}" srcOrd="2" destOrd="0" presId="urn:microsoft.com/office/officeart/2005/8/layout/lProcess1"/>
    <dgm:cxn modelId="{4EE8F992-0E2E-47E7-872C-BFB7BCD15B66}" type="presParOf" srcId="{305B31C5-F6CA-44AF-B23D-42D45661BD69}" destId="{627B7E77-2300-4D95-9A51-2363EF3AB5C3}" srcOrd="3" destOrd="0" presId="urn:microsoft.com/office/officeart/2005/8/layout/lProcess1"/>
    <dgm:cxn modelId="{55C68076-65EF-4781-BD18-325B5901818F}" type="presParOf" srcId="{305B31C5-F6CA-44AF-B23D-42D45661BD69}" destId="{A8A1818D-409E-42ED-A532-11BFDC3C9EED}" srcOrd="4" destOrd="0" presId="urn:microsoft.com/office/officeart/2005/8/layout/lProcess1"/>
    <dgm:cxn modelId="{994A2495-271F-46BB-A53F-EA8275F0DDCE}" type="presParOf" srcId="{305B31C5-F6CA-44AF-B23D-42D45661BD69}" destId="{FF6ADE19-B45B-4CBC-930B-DDC085B5AA65}" srcOrd="5" destOrd="0" presId="urn:microsoft.com/office/officeart/2005/8/layout/lProcess1"/>
    <dgm:cxn modelId="{B7CB00EF-D421-4C79-9CF8-92AB65E9F2E8}" type="presParOf" srcId="{305B31C5-F6CA-44AF-B23D-42D45661BD69}" destId="{FA7CEE61-6C03-483C-AB44-D8E5328CECE8}" srcOrd="6" destOrd="0" presId="urn:microsoft.com/office/officeart/2005/8/layout/lProcess1"/>
    <dgm:cxn modelId="{29E8139E-BBBE-414A-A78E-9C307370852F}" type="presParOf" srcId="{305B31C5-F6CA-44AF-B23D-42D45661BD69}" destId="{AAD514C7-E366-43D5-8648-13B0A4534747}" srcOrd="7" destOrd="0" presId="urn:microsoft.com/office/officeart/2005/8/layout/lProcess1"/>
    <dgm:cxn modelId="{2FFBDC3B-87FF-4364-9E18-D271265D62FB}" type="presParOf" srcId="{305B31C5-F6CA-44AF-B23D-42D45661BD69}" destId="{542CA951-5C9C-46B1-87A1-CD60AB9EE043}" srcOrd="8" destOrd="0" presId="urn:microsoft.com/office/officeart/2005/8/layout/lProcess1"/>
    <dgm:cxn modelId="{20A58102-FF22-45CD-8354-446FAA0659B2}" type="presParOf" srcId="{5A9A3068-6569-4226-BB63-588D93591679}" destId="{82B834EF-27A5-42D9-BC0F-0464D4D1A916}" srcOrd="1" destOrd="0" presId="urn:microsoft.com/office/officeart/2005/8/layout/lProcess1"/>
    <dgm:cxn modelId="{70616BDE-218A-42A8-A65F-33688B90D98A}" type="presParOf" srcId="{5A9A3068-6569-4226-BB63-588D93591679}" destId="{25FC6C7C-82B5-4847-8F14-0068A75A9F2E}" srcOrd="2" destOrd="0" presId="urn:microsoft.com/office/officeart/2005/8/layout/lProcess1"/>
    <dgm:cxn modelId="{A9B907DF-634A-4430-A80C-111DEC9A5B61}" type="presParOf" srcId="{25FC6C7C-82B5-4847-8F14-0068A75A9F2E}" destId="{7E904867-A7BD-48E8-839D-91154903284E}" srcOrd="0" destOrd="0" presId="urn:microsoft.com/office/officeart/2005/8/layout/lProcess1"/>
    <dgm:cxn modelId="{F91D3D45-2457-4494-8E9D-C22EB43642A2}" type="presParOf" srcId="{25FC6C7C-82B5-4847-8F14-0068A75A9F2E}" destId="{B2A1AE4A-370E-446A-A088-9B920BE87F24}" srcOrd="1" destOrd="0" presId="urn:microsoft.com/office/officeart/2005/8/layout/lProcess1"/>
    <dgm:cxn modelId="{45387EDF-CE0A-465D-A54D-80203F8C057F}" type="presParOf" srcId="{25FC6C7C-82B5-4847-8F14-0068A75A9F2E}" destId="{257B1CCD-4F2C-457F-90DB-D821179FEDB5}" srcOrd="2" destOrd="0" presId="urn:microsoft.com/office/officeart/2005/8/layout/lProcess1"/>
    <dgm:cxn modelId="{C937553F-08A3-4210-841B-8B93F8D14CD4}" type="presParOf" srcId="{25FC6C7C-82B5-4847-8F14-0068A75A9F2E}" destId="{25503DFC-E878-436A-BCD6-BCEF82DD45B6}" srcOrd="3" destOrd="0" presId="urn:microsoft.com/office/officeart/2005/8/layout/lProcess1"/>
    <dgm:cxn modelId="{D2CC76E9-9DF8-4C45-986F-6AE739F6D876}" type="presParOf" srcId="{25FC6C7C-82B5-4847-8F14-0068A75A9F2E}" destId="{7E25D074-017F-454D-B9F9-2CDC400AB3AB}" srcOrd="4" destOrd="0" presId="urn:microsoft.com/office/officeart/2005/8/layout/lProcess1"/>
    <dgm:cxn modelId="{E70804F7-0D59-4AEA-9C3F-02053E225FA5}" type="presParOf" srcId="{25FC6C7C-82B5-4847-8F14-0068A75A9F2E}" destId="{B79ECAB5-75BA-4EE2-BFC9-D650FC4C9CC2}" srcOrd="5" destOrd="0" presId="urn:microsoft.com/office/officeart/2005/8/layout/lProcess1"/>
    <dgm:cxn modelId="{B6CF02D5-59BB-40E8-A623-58D1E7BB4E35}" type="presParOf" srcId="{25FC6C7C-82B5-4847-8F14-0068A75A9F2E}" destId="{8AC7340C-15CF-4B33-B931-B132D7A42CD6}" srcOrd="6" destOrd="0" presId="urn:microsoft.com/office/officeart/2005/8/layout/lProcess1"/>
    <dgm:cxn modelId="{F3F25065-6605-4A98-980C-0D16F58A2934}" type="presParOf" srcId="{25FC6C7C-82B5-4847-8F14-0068A75A9F2E}" destId="{7F6C7AC5-EED1-4DA7-B0F0-112B2A2C942C}" srcOrd="7" destOrd="0" presId="urn:microsoft.com/office/officeart/2005/8/layout/lProcess1"/>
    <dgm:cxn modelId="{36590F4C-6BF5-4CE0-AEA6-402A2DCFA140}" type="presParOf" srcId="{25FC6C7C-82B5-4847-8F14-0068A75A9F2E}" destId="{4F64C650-8114-4001-B5C5-CF697B76B3CF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B696A-E88B-40F2-A5E7-BF10C1E8FEAB}">
      <dsp:nvSpPr>
        <dsp:cNvPr id="0" name=""/>
        <dsp:cNvSpPr/>
      </dsp:nvSpPr>
      <dsp:spPr>
        <a:xfrm>
          <a:off x="52447" y="199507"/>
          <a:ext cx="3474884" cy="6877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VRIJEDNOST SOPSTVENOG KAPITALA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592" y="219652"/>
        <a:ext cx="3434594" cy="647495"/>
      </dsp:txXfrm>
    </dsp:sp>
    <dsp:sp modelId="{5F6D33CD-B888-47D5-A267-3A11A0DC43DC}">
      <dsp:nvSpPr>
        <dsp:cNvPr id="0" name=""/>
        <dsp:cNvSpPr/>
      </dsp:nvSpPr>
      <dsp:spPr>
        <a:xfrm rot="5400000">
          <a:off x="1729708" y="947474"/>
          <a:ext cx="120362" cy="12036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10E28B-230A-44C2-B7C9-B9671965D8F4}">
      <dsp:nvSpPr>
        <dsp:cNvPr id="0" name=""/>
        <dsp:cNvSpPr/>
      </dsp:nvSpPr>
      <dsp:spPr>
        <a:xfrm>
          <a:off x="4495" y="1128018"/>
          <a:ext cx="3570789" cy="76186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kern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Direktna procjena vrijednosti sopstvenog kapitala (poslije servisiranja dugova)</a:t>
          </a:r>
          <a:endParaRPr lang="en-US" sz="1600" kern="1200" dirty="0"/>
        </a:p>
      </dsp:txBody>
      <dsp:txXfrm>
        <a:off x="26809" y="1150332"/>
        <a:ext cx="3526161" cy="717238"/>
      </dsp:txXfrm>
    </dsp:sp>
    <dsp:sp modelId="{627B7E77-2300-4D95-9A51-2363EF3AB5C3}">
      <dsp:nvSpPr>
        <dsp:cNvPr id="0" name=""/>
        <dsp:cNvSpPr/>
      </dsp:nvSpPr>
      <dsp:spPr>
        <a:xfrm rot="5400000">
          <a:off x="1729708" y="1950066"/>
          <a:ext cx="120362" cy="12036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A1818D-409E-42ED-A532-11BFDC3C9EED}">
      <dsp:nvSpPr>
        <dsp:cNvPr id="0" name=""/>
        <dsp:cNvSpPr/>
      </dsp:nvSpPr>
      <dsp:spPr>
        <a:xfrm>
          <a:off x="40920" y="2130609"/>
          <a:ext cx="3497938" cy="68778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kern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Kao diskontna stopa koristi se cijena sopstvenog kapitala</a:t>
          </a:r>
          <a:endParaRPr lang="en-US" sz="1600" kern="1200" dirty="0"/>
        </a:p>
      </dsp:txBody>
      <dsp:txXfrm>
        <a:off x="61065" y="2150754"/>
        <a:ext cx="3457648" cy="647495"/>
      </dsp:txXfrm>
    </dsp:sp>
    <dsp:sp modelId="{FF6ADE19-B45B-4CBC-930B-DDC085B5AA65}">
      <dsp:nvSpPr>
        <dsp:cNvPr id="0" name=""/>
        <dsp:cNvSpPr/>
      </dsp:nvSpPr>
      <dsp:spPr>
        <a:xfrm rot="5601314">
          <a:off x="1698613" y="2882038"/>
          <a:ext cx="127710" cy="12036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CEE61-6C03-483C-AB44-D8E5328CECE8}">
      <dsp:nvSpPr>
        <dsp:cNvPr id="0" name=""/>
        <dsp:cNvSpPr/>
      </dsp:nvSpPr>
      <dsp:spPr>
        <a:xfrm>
          <a:off x="0" y="3066043"/>
          <a:ext cx="3470097" cy="68778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Novčani tok prema sopstvenom kapitalu (poslije servisiranja dugova):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FCFE – </a:t>
          </a:r>
          <a:r>
            <a:rPr lang="sr-Latn-BA" sz="160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Free Cash Flow to Equity</a:t>
          </a:r>
          <a:endParaRPr lang="en-US" sz="16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145" y="3086188"/>
        <a:ext cx="3429807" cy="647495"/>
      </dsp:txXfrm>
    </dsp:sp>
    <dsp:sp modelId="{AAD514C7-E366-43D5-8648-13B0A4534747}">
      <dsp:nvSpPr>
        <dsp:cNvPr id="0" name=""/>
        <dsp:cNvSpPr/>
      </dsp:nvSpPr>
      <dsp:spPr>
        <a:xfrm rot="5205525">
          <a:off x="1704236" y="3810548"/>
          <a:ext cx="113813" cy="12036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2CA951-5C9C-46B1-87A1-CD60AB9EE043}">
      <dsp:nvSpPr>
        <dsp:cNvPr id="0" name=""/>
        <dsp:cNvSpPr/>
      </dsp:nvSpPr>
      <dsp:spPr>
        <a:xfrm>
          <a:off x="40920" y="3987630"/>
          <a:ext cx="3497938" cy="7814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600" kern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Dobija se: Procijenjena vrijednost sopstvenog kapitala (neto aktive) </a:t>
          </a:r>
          <a:endParaRPr lang="en-US" sz="1600" kern="1200" dirty="0" smtClean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63807" y="4010517"/>
        <a:ext cx="3452164" cy="735639"/>
      </dsp:txXfrm>
    </dsp:sp>
    <dsp:sp modelId="{7E904867-A7BD-48E8-839D-91154903284E}">
      <dsp:nvSpPr>
        <dsp:cNvPr id="0" name=""/>
        <dsp:cNvSpPr/>
      </dsp:nvSpPr>
      <dsp:spPr>
        <a:xfrm>
          <a:off x="3960444" y="199507"/>
          <a:ext cx="3691646" cy="6877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VRIJEDNOST PREDUZE</a:t>
          </a:r>
          <a:r>
            <a:rPr lang="sr-Latn-BA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ĆA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80589" y="219652"/>
        <a:ext cx="3651356" cy="647495"/>
      </dsp:txXfrm>
    </dsp:sp>
    <dsp:sp modelId="{B2A1AE4A-370E-446A-A088-9B920BE87F24}">
      <dsp:nvSpPr>
        <dsp:cNvPr id="0" name=""/>
        <dsp:cNvSpPr/>
      </dsp:nvSpPr>
      <dsp:spPr>
        <a:xfrm rot="5400000">
          <a:off x="5746086" y="947474"/>
          <a:ext cx="120362" cy="12036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B1CCD-4F2C-457F-90DB-D821179FEDB5}">
      <dsp:nvSpPr>
        <dsp:cNvPr id="0" name=""/>
        <dsp:cNvSpPr/>
      </dsp:nvSpPr>
      <dsp:spPr>
        <a:xfrm>
          <a:off x="3961503" y="1128018"/>
          <a:ext cx="3689528" cy="79489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Indirektna procjena vrijednosti sopstvenog kapitala tj. procjena ukupnog kapitala – (prije servisiranja dugova)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84785" y="1151300"/>
        <a:ext cx="3642964" cy="748330"/>
      </dsp:txXfrm>
    </dsp:sp>
    <dsp:sp modelId="{25503DFC-E878-436A-BCD6-BCEF82DD45B6}">
      <dsp:nvSpPr>
        <dsp:cNvPr id="0" name=""/>
        <dsp:cNvSpPr/>
      </dsp:nvSpPr>
      <dsp:spPr>
        <a:xfrm rot="5400000">
          <a:off x="5749710" y="1979469"/>
          <a:ext cx="113114" cy="12036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25D074-017F-454D-B9F9-2CDC400AB3AB}">
      <dsp:nvSpPr>
        <dsp:cNvPr id="0" name=""/>
        <dsp:cNvSpPr/>
      </dsp:nvSpPr>
      <dsp:spPr>
        <a:xfrm>
          <a:off x="4034078" y="2156389"/>
          <a:ext cx="3544378" cy="68778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600" kern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Kao diskontna stopa koristi se WACC - prosječna ponderisana cijena kapitala </a:t>
          </a:r>
          <a:endParaRPr lang="en-US" sz="1600" kern="1200" dirty="0"/>
        </a:p>
      </dsp:txBody>
      <dsp:txXfrm>
        <a:off x="4054223" y="2176534"/>
        <a:ext cx="3504088" cy="647495"/>
      </dsp:txXfrm>
    </dsp:sp>
    <dsp:sp modelId="{B79ECAB5-75BA-4EE2-BFC9-D650FC4C9CC2}">
      <dsp:nvSpPr>
        <dsp:cNvPr id="0" name=""/>
        <dsp:cNvSpPr/>
      </dsp:nvSpPr>
      <dsp:spPr>
        <a:xfrm rot="5400000">
          <a:off x="5742462" y="2907979"/>
          <a:ext cx="127610" cy="12036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C7340C-15CF-4B33-B931-B132D7A42CD6}">
      <dsp:nvSpPr>
        <dsp:cNvPr id="0" name=""/>
        <dsp:cNvSpPr/>
      </dsp:nvSpPr>
      <dsp:spPr>
        <a:xfrm>
          <a:off x="4034078" y="3092147"/>
          <a:ext cx="3544378" cy="68778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600" kern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Novčani tok prema preduzeću (prije servisiranja dugova):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600" kern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FCFF– </a:t>
          </a:r>
          <a:r>
            <a:rPr lang="sr-Latn-BA" sz="1600" i="0" kern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Free Cash Flow to Firm</a:t>
          </a:r>
          <a:endParaRPr lang="en-US" sz="1600" i="0" kern="1200" dirty="0"/>
        </a:p>
      </dsp:txBody>
      <dsp:txXfrm>
        <a:off x="4054223" y="3112292"/>
        <a:ext cx="3504088" cy="647495"/>
      </dsp:txXfrm>
    </dsp:sp>
    <dsp:sp modelId="{7F6C7AC5-EED1-4DA7-B0F0-112B2A2C942C}">
      <dsp:nvSpPr>
        <dsp:cNvPr id="0" name=""/>
        <dsp:cNvSpPr/>
      </dsp:nvSpPr>
      <dsp:spPr>
        <a:xfrm rot="5400000">
          <a:off x="5746086" y="3840114"/>
          <a:ext cx="120362" cy="12036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64C650-8114-4001-B5C5-CF697B76B3CF}">
      <dsp:nvSpPr>
        <dsp:cNvPr id="0" name=""/>
        <dsp:cNvSpPr/>
      </dsp:nvSpPr>
      <dsp:spPr>
        <a:xfrm>
          <a:off x="4034078" y="4020657"/>
          <a:ext cx="3544378" cy="68778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600" kern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Dobija se: Procijenjena vrijednost ukupnog ili investiranog kapitala (vrijednost preduzeća) </a:t>
          </a:r>
          <a:endParaRPr lang="en-US" sz="1600" kern="1200" dirty="0"/>
        </a:p>
      </dsp:txBody>
      <dsp:txXfrm>
        <a:off x="4054223" y="4040802"/>
        <a:ext cx="3504088" cy="647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988094D-4412-47C8-AF24-CBD8C7ED60C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BEAEFC-8721-41D7-8035-CDC7883D4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5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094D-4412-47C8-AF24-CBD8C7ED60C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EAEFC-8721-41D7-8035-CDC7883D4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7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094D-4412-47C8-AF24-CBD8C7ED60C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EAEFC-8721-41D7-8035-CDC7883D4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6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094D-4412-47C8-AF24-CBD8C7ED60C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EAEFC-8721-41D7-8035-CDC7883D4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3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988094D-4412-47C8-AF24-CBD8C7ED60C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66BEAEFC-8721-41D7-8035-CDC7883D4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1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094D-4412-47C8-AF24-CBD8C7ED60C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EAEFC-8721-41D7-8035-CDC7883D4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1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094D-4412-47C8-AF24-CBD8C7ED60C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EAEFC-8721-41D7-8035-CDC7883D4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1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094D-4412-47C8-AF24-CBD8C7ED60C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EAEFC-8721-41D7-8035-CDC7883D4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8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094D-4412-47C8-AF24-CBD8C7ED60C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EAEFC-8721-41D7-8035-CDC7883D4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5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094D-4412-47C8-AF24-CBD8C7ED60C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46008" y="6302326"/>
            <a:ext cx="1097280" cy="274320"/>
          </a:xfrm>
        </p:spPr>
        <p:txBody>
          <a:bodyPr/>
          <a:lstStyle/>
          <a:p>
            <a:fld id="{66BEAEFC-8721-41D7-8035-CDC7883D4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2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988094D-4412-47C8-AF24-CBD8C7ED60C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BEAEFC-8721-41D7-8035-CDC7883D4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6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292608" y="292608"/>
            <a:ext cx="8558784" cy="627278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142" y="6302326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988094D-4412-47C8-AF24-CBD8C7ED60C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2326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3042" y="6302326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BEAEFC-8721-41D7-8035-CDC7883D4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0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0823" y="1916832"/>
            <a:ext cx="6671537" cy="2765231"/>
          </a:xfrm>
        </p:spPr>
        <p:txBody>
          <a:bodyPr/>
          <a:lstStyle/>
          <a:p>
            <a:r>
              <a:rPr lang="sr-Latn-BA" sz="2600" b="1" dirty="0">
                <a:solidFill>
                  <a:schemeClr val="accent3">
                    <a:lumMod val="75000"/>
                  </a:schemeClr>
                </a:solidFill>
              </a:rPr>
              <a:t>Pojam vrijednosti, </a:t>
            </a:r>
            <a:br>
              <a:rPr lang="sr-Latn-BA" sz="26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sr-Latn-BA" sz="2600" b="1" dirty="0">
                <a:solidFill>
                  <a:schemeClr val="accent3">
                    <a:lumMod val="75000"/>
                  </a:schemeClr>
                </a:solidFill>
              </a:rPr>
              <a:t>istorijski razvoj </a:t>
            </a:r>
            <a:r>
              <a:rPr lang="sr-Latn-BA" sz="2600" b="1" dirty="0" smtClean="0">
                <a:solidFill>
                  <a:schemeClr val="accent3">
                    <a:lumMod val="75000"/>
                  </a:schemeClr>
                </a:solidFill>
              </a:rPr>
              <a:t>procjene,  </a:t>
            </a:r>
            <a:r>
              <a:rPr lang="sr-Latn-BA" sz="26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sr-Latn-BA" sz="26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sr-Latn-BA" sz="2600" b="1" dirty="0">
                <a:solidFill>
                  <a:schemeClr val="accent3">
                    <a:lumMod val="75000"/>
                  </a:schemeClr>
                </a:solidFill>
              </a:rPr>
              <a:t>svrha, pojam, predmet i proces </a:t>
            </a:r>
            <a:r>
              <a:rPr lang="sr-Latn-BA" sz="2600" b="1" dirty="0" smtClean="0">
                <a:solidFill>
                  <a:schemeClr val="accent3">
                    <a:lumMod val="75000"/>
                  </a:schemeClr>
                </a:solidFill>
              </a:rPr>
              <a:t>procjene 	VRIJEDNOSTI</a:t>
            </a:r>
            <a:r>
              <a:rPr lang="sr-Latn-BA" sz="26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sr-Latn-BA" sz="2600" b="1" dirty="0">
                <a:solidFill>
                  <a:schemeClr val="accent3">
                    <a:lumMod val="75000"/>
                  </a:schemeClr>
                </a:solidFill>
              </a:rPr>
            </a:br>
            <a:endParaRPr lang="en-US" sz="2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BA" sz="2000" dirty="0" smtClean="0"/>
              <a:t>Prof. </a:t>
            </a:r>
            <a:r>
              <a:rPr lang="sr-Latn-BA" sz="2000" dirty="0" smtClean="0"/>
              <a:t>dr Tajana Serdar Raković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7415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628439" cy="1080120"/>
          </a:xfrm>
        </p:spPr>
        <p:txBody>
          <a:bodyPr/>
          <a:lstStyle/>
          <a:p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Razlike između vrijednosti i upotrebne vrijednosti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sz="2400" dirty="0"/>
              <a:t>S druge strane, neki proizvodi mogu da budu korisni i proizvod lјudskog rada (imaju vrijednost), ali da ipak ne budu </a:t>
            </a:r>
            <a:r>
              <a:rPr lang="sr-Latn-BA" sz="2400" dirty="0" smtClean="0"/>
              <a:t>dobro (nemaju društvenu upotrebnu vrijednost). </a:t>
            </a:r>
          </a:p>
          <a:p>
            <a:r>
              <a:rPr lang="sr-Latn-BA" sz="2400" dirty="0" smtClean="0"/>
              <a:t>Takvi </a:t>
            </a:r>
            <a:r>
              <a:rPr lang="sr-Latn-BA" sz="2400" dirty="0"/>
              <a:t>su proizvodi kojima se zadovolјavaju samo sopstvene potrebe. </a:t>
            </a:r>
            <a:endParaRPr lang="sr-Latn-BA" sz="2400" dirty="0" smtClean="0"/>
          </a:p>
          <a:p>
            <a:r>
              <a:rPr lang="sr-Latn-BA" sz="2400" dirty="0" smtClean="0"/>
              <a:t>Da </a:t>
            </a:r>
            <a:r>
              <a:rPr lang="sr-Latn-BA" sz="2400" dirty="0"/>
              <a:t>bi se proizvelo dobro mora da se stvori ne samo upotrebna vrijednost za sebe, nego i za druge, i to razmjenom -  društvena upotrebna vrijednost.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545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19256" cy="1152128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3. ISTORIJSKI RAZVOJ PROCJENE VRIJEDNOSTI </a:t>
            </a:r>
            <a:endParaRPr lang="en-US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4335760"/>
          </a:xfrm>
        </p:spPr>
        <p:txBody>
          <a:bodyPr>
            <a:normAutofit/>
          </a:bodyPr>
          <a:lstStyle/>
          <a:p>
            <a:r>
              <a:rPr lang="sr-Latn-BA" sz="2800" dirty="0" smtClean="0"/>
              <a:t>Začeci naučne teorije o procjeni vrijednosti vezuju se za članak Cochran-a (Cochran, 1874) prezentovan pred Asocijacijom društvenih nauka (</a:t>
            </a:r>
            <a:r>
              <a:rPr lang="sr-Latn-BA" sz="2800" i="1" dirty="0" smtClean="0"/>
              <a:t>Social Science Association</a:t>
            </a:r>
            <a:r>
              <a:rPr lang="sr-Latn-BA" sz="2800" dirty="0" smtClean="0"/>
              <a:t>) u Filadelfiji. </a:t>
            </a:r>
          </a:p>
          <a:p>
            <a:r>
              <a:rPr lang="sr-Latn-BA" sz="2800" dirty="0" smtClean="0"/>
              <a:t>Tema rada bila je rasprava o metodama procjene nekretnina za svrhe oporezivanja. </a:t>
            </a:r>
          </a:p>
          <a:p>
            <a:r>
              <a:rPr lang="sr-Latn-BA" sz="2800" dirty="0" smtClean="0"/>
              <a:t>U članku se pojavila rana definicija tržišne vrijednosti, dok troškovni pristup procjeni vrijednosti izgleda da nije bio poznat u to vrijeme.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859216" cy="1008112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3. ISTORIJSKI RAZVOJ PROCJENE VRIJEDNOSTI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075240" cy="4695800"/>
          </a:xfrm>
        </p:spPr>
        <p:txBody>
          <a:bodyPr>
            <a:noAutofit/>
          </a:bodyPr>
          <a:lstStyle/>
          <a:p>
            <a:r>
              <a:rPr lang="sr-Latn-BA" sz="2800" dirty="0" smtClean="0"/>
              <a:t>Prvu knjigu o procjeni vrijednosti imovine napisao je Hurd (Hurd, 1903; vidjeti Moore, 2009) nakon bezuspješne potrage za sličnim udžbenikom.</a:t>
            </a:r>
          </a:p>
          <a:p>
            <a:r>
              <a:rPr lang="sr-Latn-BA" sz="2800" dirty="0" smtClean="0"/>
              <a:t>Nakon toga, Fisher (1906) izdaje usavršen rad o kapitalizaciji dobitka koji se do današnjih dana zadržao kao relevantan u stručnoj literaturi. </a:t>
            </a:r>
          </a:p>
          <a:p>
            <a:r>
              <a:rPr lang="sr-Latn-BA" sz="2800" dirty="0" smtClean="0"/>
              <a:t>Fisher je produbio je raniju ideju Marshall-a i drugih ekonomista o tome da vrijednost imovine predstavlja sadašnju vrijednost budućih prinosa, na čemu se zasniva većina literature iz oblasti procjene (prinosni pristup).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04088"/>
            <a:ext cx="8003232" cy="780696"/>
          </a:xfrm>
        </p:spPr>
        <p:txBody>
          <a:bodyPr>
            <a:noAutofit/>
          </a:bodyPr>
          <a:lstStyle/>
          <a:p>
            <a:pPr algn="ctr"/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3. ISTORIJSKI RAZVOJ PROCJENE VRIJEDNOSTI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8003232" cy="4695800"/>
          </a:xfrm>
        </p:spPr>
        <p:txBody>
          <a:bodyPr>
            <a:normAutofit/>
          </a:bodyPr>
          <a:lstStyle/>
          <a:p>
            <a:r>
              <a:rPr lang="sr-Latn-BA" sz="2800" dirty="0" smtClean="0"/>
              <a:t>Marshall-ovu i Casel-ovu teoriju po kojoj normalna cijena ima tendenciju izjednačavanja sa normalnim troškom u dugom roku promovisali su Pollock i Scholz (1926). </a:t>
            </a:r>
          </a:p>
          <a:p>
            <a:r>
              <a:rPr lang="sr-Latn-BA" sz="2800" dirty="0" smtClean="0"/>
              <a:t>Njihovo shvatanje uveliko je prihvaćeno tokom Velike depresije jer su cijene u tom periodu bile nepredvidljive i nestalne. Ovim je obezbijeđena podloga za stav da su troškovi zamjene najpouzdaniji pristup za procjenu vrijednosti. 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04088"/>
            <a:ext cx="8075240" cy="924712"/>
          </a:xfrm>
        </p:spPr>
        <p:txBody>
          <a:bodyPr>
            <a:noAutofit/>
          </a:bodyPr>
          <a:lstStyle/>
          <a:p>
            <a:pPr algn="ctr"/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3. ISTORIJSKI RAZVOJ PROCJENE VRIJEDNOSTI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8075240" cy="4551784"/>
          </a:xfrm>
        </p:spPr>
        <p:txBody>
          <a:bodyPr>
            <a:normAutofit lnSpcReduction="10000"/>
          </a:bodyPr>
          <a:lstStyle/>
          <a:p>
            <a:r>
              <a:rPr lang="sr-Latn-BA" sz="2800" dirty="0" smtClean="0"/>
              <a:t>Od značaja je spomenuti i djelo Zangerle-a (1924) koje je unaprijedilo kvantitativne metode procjene toliko da se njegova metodologija procjene primjenjivala u većini država SAD u XX vijeku</a:t>
            </a:r>
          </a:p>
          <a:p>
            <a:r>
              <a:rPr lang="sr-Latn-BA" sz="2800" dirty="0" smtClean="0"/>
              <a:t>Babcock-ov rad (Babcock, 1932) oslanjao se na ekonomsku teoriju i označava prekretnicu u razvoju procjenjivačke prakse. </a:t>
            </a:r>
          </a:p>
          <a:p>
            <a:r>
              <a:rPr lang="sr-Latn-BA" sz="2800" dirty="0" smtClean="0"/>
              <a:t>Utvrdio je sedam metoda procjene koji su se zasnivale na tri pristupa procjeni vrijednosti: PRINOSNI, TRŽIŠNI I TROŠKOVNI PRISTUP</a:t>
            </a:r>
            <a:r>
              <a:rPr lang="sr-Latn-BA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3. </a:t>
            </a:r>
            <a:r>
              <a:rPr lang="sr-Latn-BA" sz="3600" b="1" dirty="0">
                <a:solidFill>
                  <a:srgbClr val="0BD0D9">
                    <a:lumMod val="75000"/>
                  </a:srgbClr>
                </a:solidFill>
              </a:rPr>
              <a:t>ISTORIJSKI RAZVOJ PROCJENE VRIJEDNOSTI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623792"/>
          </a:xfrm>
        </p:spPr>
        <p:txBody>
          <a:bodyPr>
            <a:normAutofit/>
          </a:bodyPr>
          <a:lstStyle/>
          <a:p>
            <a:r>
              <a:rPr lang="sr-Latn-BA" sz="2400" dirty="0" smtClean="0"/>
              <a:t>Poseban doprinos Bonbright-a (1937) je u definisanju prvog i naznačajnijeg problema u svakoj procjeni – postavljanju </a:t>
            </a:r>
            <a:r>
              <a:rPr lang="en-US" sz="2400" b="1" dirty="0" err="1" smtClean="0"/>
              <a:t>osnove</a:t>
            </a:r>
            <a:r>
              <a:rPr lang="en-US" sz="2400" b="1" dirty="0" smtClean="0"/>
              <a:t> </a:t>
            </a:r>
            <a:r>
              <a:rPr lang="en-US" sz="2400" dirty="0" err="1" smtClean="0"/>
              <a:t>ili</a:t>
            </a:r>
            <a:r>
              <a:rPr lang="en-US" sz="2400" dirty="0" smtClean="0"/>
              <a:t> </a:t>
            </a:r>
            <a:r>
              <a:rPr lang="en-US" sz="2400" b="1" dirty="0" err="1" smtClean="0"/>
              <a:t>standarda</a:t>
            </a:r>
            <a:r>
              <a:rPr lang="sr-Latn-BA" sz="2400" b="1" dirty="0" smtClean="0"/>
              <a:t> vrijednosti </a:t>
            </a:r>
            <a:r>
              <a:rPr lang="sr-Latn-BA" sz="2400" dirty="0" smtClean="0"/>
              <a:t>prihvatljivog za svrhu date procjene.</a:t>
            </a:r>
          </a:p>
          <a:p>
            <a:r>
              <a:rPr lang="sr-Latn-BA" sz="2400" dirty="0" smtClean="0"/>
              <a:t>Potreba za procjenjivanjem vrijednosti preduzeća povećala se 50-tih godina XX vijeka kada dolazi do ekonomskog buma u Zapadnoj Evropi, Japanu i Sjevernoj Americi.</a:t>
            </a:r>
          </a:p>
          <a:p>
            <a:r>
              <a:rPr lang="sr-Latn-BA" sz="2400" dirty="0" smtClean="0"/>
              <a:t>Tada su preovladavale objektivne teorije procjene vrijednosti koje su podrazumijevale da za svako preduzeće postoji objektivna vrijednost i isključivale su subjektivne komponente (znanje, kvalitet menadžmenta, poslovna povezivanja).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04088"/>
            <a:ext cx="7859216" cy="924712"/>
          </a:xfrm>
        </p:spPr>
        <p:txBody>
          <a:bodyPr>
            <a:noAutofit/>
          </a:bodyPr>
          <a:lstStyle/>
          <a:p>
            <a:pPr algn="ctr"/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3. ISTORIJSKI RAZVOJ PROCJENE VRIJEDNOSTI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8003232" cy="4407768"/>
          </a:xfrm>
        </p:spPr>
        <p:txBody>
          <a:bodyPr>
            <a:normAutofit/>
          </a:bodyPr>
          <a:lstStyle/>
          <a:p>
            <a:r>
              <a:rPr lang="sr-Latn-BA" sz="2800" dirty="0" smtClean="0"/>
              <a:t>Generalno, postoje dva pogleda na vrijednost odnosno dvije teorije na kojima su utemeljene percepcije vrijednosti: </a:t>
            </a:r>
          </a:p>
          <a:p>
            <a:r>
              <a:rPr lang="sr-Latn-BA" sz="2800" b="1" dirty="0" smtClean="0"/>
              <a:t>Objektivna teorija- </a:t>
            </a:r>
            <a:r>
              <a:rPr lang="sr-Latn-BA" sz="2800" dirty="0" smtClean="0"/>
              <a:t>objektivni pogled podrazumijeva da vrijednost zavisi od osobina stvari i nezavisna je od drugih stvari.</a:t>
            </a:r>
          </a:p>
          <a:p>
            <a:r>
              <a:rPr lang="sr-Latn-BA" sz="2800" b="1" dirty="0" smtClean="0"/>
              <a:t>Subjektivna teorija </a:t>
            </a:r>
            <a:r>
              <a:rPr lang="sr-Latn-BA" sz="2800" dirty="0" smtClean="0"/>
              <a:t>- subjektivna vrijednost imovine s druge strane nije uvijek jednaka nabavnoj vrijednosti date imovine.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19256" cy="864096"/>
          </a:xfrm>
        </p:spPr>
        <p:txBody>
          <a:bodyPr>
            <a:noAutofit/>
          </a:bodyPr>
          <a:lstStyle/>
          <a:p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Teorije o vrijednosti preduzeća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18456"/>
            <a:ext cx="8280920" cy="5162871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55576" y="3064282"/>
            <a:ext cx="34563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Objektivni pogled na vrijednost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76056" y="2996952"/>
            <a:ext cx="33843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Subjektivni pogled na vrijednost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740" y="4005064"/>
            <a:ext cx="3657236" cy="1015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B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Latn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Određivanje </a:t>
            </a:r>
            <a:r>
              <a:rPr lang="sr-Latn-B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vrijednosti imovine nezavisno od drugih stvari i pojedinaca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3568" y="5229200"/>
            <a:ext cx="367240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Nabavna vrijednost pribavljenih sredstava u očima svih pojedinaca koji imaju potrebu za njima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483768" y="36450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2"/>
            <a:endCxn id="8" idx="0"/>
          </p:cNvCxnSpPr>
          <p:nvPr/>
        </p:nvCxnSpPr>
        <p:spPr>
          <a:xfrm flipH="1">
            <a:off x="2519772" y="5020574"/>
            <a:ext cx="7586" cy="2086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004048" y="4005064"/>
            <a:ext cx="34563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 dirty="0" smtClean="0"/>
          </a:p>
          <a:p>
            <a:pPr algn="ctr"/>
            <a:r>
              <a:rPr lang="sr-Latn-C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Vrijednost </a:t>
            </a:r>
            <a:r>
              <a:rPr lang="sr-Latn-C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određuju potrebe koje imovina zadovoljava kod pojedinaca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76056" y="5229200"/>
            <a:ext cx="33843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 sz="2000" dirty="0" smtClean="0"/>
          </a:p>
          <a:p>
            <a:pPr algn="ctr"/>
            <a:r>
              <a:rPr lang="sr-Latn-C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Upotrebna </a:t>
            </a:r>
            <a:r>
              <a:rPr lang="sr-Latn-C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vrijednost pribavljenih sredstava u očima pojedinaca i njihovih potreba za njima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012649" y="491946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Decision 21"/>
          <p:cNvSpPr/>
          <p:nvPr/>
        </p:nvSpPr>
        <p:spPr>
          <a:xfrm>
            <a:off x="2987824" y="1772816"/>
            <a:ext cx="3744416" cy="10081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Vrijednost imovine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>
            <a:endCxn id="22" idx="1"/>
          </p:cNvCxnSpPr>
          <p:nvPr/>
        </p:nvCxnSpPr>
        <p:spPr>
          <a:xfrm flipV="1">
            <a:off x="2483768" y="2276872"/>
            <a:ext cx="50405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5" idx="0"/>
          </p:cNvCxnSpPr>
          <p:nvPr/>
        </p:nvCxnSpPr>
        <p:spPr>
          <a:xfrm>
            <a:off x="2483768" y="2420888"/>
            <a:ext cx="0" cy="6433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2" idx="3"/>
          </p:cNvCxnSpPr>
          <p:nvPr/>
        </p:nvCxnSpPr>
        <p:spPr>
          <a:xfrm>
            <a:off x="6732240" y="2276872"/>
            <a:ext cx="28803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012649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7012649" y="3573016"/>
            <a:ext cx="7623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75240" cy="1080120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3. ISTORIJSKI RAZVOJ PROCJENE VRIJEDNOSTI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147248" cy="4335760"/>
          </a:xfrm>
        </p:spPr>
        <p:txBody>
          <a:bodyPr>
            <a:normAutofit/>
          </a:bodyPr>
          <a:lstStyle/>
          <a:p>
            <a:r>
              <a:rPr lang="sr-Latn-BA" sz="2400" b="1" dirty="0" smtClean="0"/>
              <a:t>Ne postoji samo jedna objektivna niti subjektivna vrijednost</a:t>
            </a:r>
            <a:r>
              <a:rPr lang="sr-Latn-BA" sz="2400" dirty="0" smtClean="0"/>
              <a:t>, već ona zavisi od svrhe i cilja procjene, kao i od sposobnosti procjenjivanja procjenjivača.</a:t>
            </a:r>
          </a:p>
          <a:p>
            <a:r>
              <a:rPr lang="sr-Latn-BA" sz="2400" dirty="0" smtClean="0"/>
              <a:t>Današnje poimanje vrijednosti zasnovano je na funkcionalnoj vrijednosti, koja ne uvažava objekat procjene već namjenu i cilj procjene, ulogu procjenjivača u dodijeljenom poslu i na razvojnu fazu preduzeća. </a:t>
            </a:r>
          </a:p>
          <a:p>
            <a:r>
              <a:rPr lang="sr-Latn-BA" sz="2400" dirty="0" smtClean="0"/>
              <a:t>Vrijednost preduzeća nije statična već zavisi od namjene pa je danas zastupljena ocjena funkcionalne vrijednosti preduzeća preko prinosnog i / ili tržišnog pristupa procjeni.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296144"/>
          </a:xfrm>
        </p:spPr>
        <p:txBody>
          <a:bodyPr>
            <a:noAutofit/>
          </a:bodyPr>
          <a:lstStyle/>
          <a:p>
            <a:r>
              <a:rPr lang="sr-Latn-BA" sz="2800" b="1" dirty="0" smtClean="0">
                <a:solidFill>
                  <a:schemeClr val="accent3">
                    <a:lumMod val="75000"/>
                  </a:schemeClr>
                </a:solidFill>
              </a:rPr>
              <a:t>Tabela 1</a:t>
            </a:r>
            <a:r>
              <a:rPr lang="sr-Latn-BA" sz="2800" i="1" dirty="0" smtClean="0">
                <a:solidFill>
                  <a:schemeClr val="accent3">
                    <a:lumMod val="75000"/>
                  </a:schemeClr>
                </a:solidFill>
              </a:rPr>
              <a:t>: Istorijski pregled razvoja procjene vrijednosti preduzeća u Evropi 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397997"/>
              </p:ext>
            </p:extLst>
          </p:nvPr>
        </p:nvGraphicFramePr>
        <p:xfrm>
          <a:off x="397254" y="1484784"/>
          <a:ext cx="8291264" cy="4486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0610"/>
                <a:gridCol w="1872208"/>
                <a:gridCol w="1728192"/>
                <a:gridCol w="1740254"/>
              </a:tblGrid>
              <a:tr h="18678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endParaRPr lang="en-US" sz="2400" b="1" dirty="0" smtClean="0">
                        <a:solidFill>
                          <a:srgbClr val="FFFFFF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sr-Latn-BA" sz="2400" b="1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Razvoj perspective</a:t>
                      </a:r>
                      <a:r>
                        <a:rPr lang="en-US" sz="2400" b="1" baseline="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sr-Latn-BA" sz="2400" b="1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procjene </a:t>
                      </a:r>
                      <a:r>
                        <a:rPr lang="sr-Latn-BA" sz="24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vrijednosti u </a:t>
                      </a:r>
                      <a:r>
                        <a:rPr lang="sr-Latn-BA" sz="2400" b="1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Evropi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endParaRPr lang="en-US" sz="2400" b="1" dirty="0" smtClean="0">
                        <a:solidFill>
                          <a:srgbClr val="FFFFFF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endParaRPr lang="en-US" sz="2400" b="1" dirty="0" smtClean="0">
                        <a:solidFill>
                          <a:srgbClr val="FFFFFF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sr-Latn-BA" sz="2400" b="1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Do </a:t>
                      </a:r>
                      <a:r>
                        <a:rPr lang="sr-Latn-BA" sz="24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1959. 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endParaRPr lang="en-US" sz="2400" b="1" dirty="0" smtClean="0">
                        <a:solidFill>
                          <a:srgbClr val="FFFFFF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endParaRPr lang="en-US" sz="2400" b="1" dirty="0" smtClean="0">
                        <a:solidFill>
                          <a:srgbClr val="FFFFFF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sr-Latn-BA" sz="2400" b="1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1960 </a:t>
                      </a:r>
                      <a:r>
                        <a:rPr lang="sr-Latn-BA" sz="24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- 1980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endParaRPr lang="en-US" sz="2400" b="1" dirty="0" smtClean="0">
                        <a:solidFill>
                          <a:srgbClr val="FFFFFF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endParaRPr lang="en-US" sz="2400" b="1" dirty="0" smtClean="0">
                        <a:solidFill>
                          <a:srgbClr val="FFFFFF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sr-Latn-BA" sz="2400" b="1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Od </a:t>
                      </a:r>
                      <a:r>
                        <a:rPr lang="sr-Latn-BA" sz="24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1990 - danas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005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sr-Latn-BA" sz="2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Teorija procjene vrijednosti preduzeća</a:t>
                      </a:r>
                      <a:endParaRPr lang="en-US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sr-Latn-BA" sz="24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Teorija objektivne vrijednosti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sr-Latn-BA" sz="24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Teorija subjektivne vrijednosti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sr-Latn-BA" sz="24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Teorija funkcionalne vrijednosti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183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sr-Latn-BA" sz="2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Vrste procjene vrijednosti preduzeća</a:t>
                      </a:r>
                      <a:endParaRPr lang="en-US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sr-Latn-BA" sz="2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Statička </a:t>
                      </a:r>
                      <a:r>
                        <a:rPr lang="sr-Latn-BA" sz="24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procjena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sr-Latn-BA" sz="24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Statička i dinamička procjena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sr-Latn-BA" sz="24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Dinamička procjena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42594"/>
            <a:ext cx="7584896" cy="914198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1. POJAM I DEFINICIJE VRIJEDNOSTI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4608512"/>
          </a:xfrm>
        </p:spPr>
        <p:txBody>
          <a:bodyPr>
            <a:noAutofit/>
          </a:bodyPr>
          <a:lstStyle/>
          <a:p>
            <a:r>
              <a:rPr lang="sr-Cyrl-CS" sz="2400" dirty="0"/>
              <a:t>Klјuč uspješnog investiranja u određenu imovinu, bila ona materijalna ili nematerijalna, jeste u razumijevanju pojma vrijednosti</a:t>
            </a:r>
            <a:r>
              <a:rPr lang="sr-Latn-BA" sz="2400" dirty="0"/>
              <a:t> i svih determinanti koje utiču na </a:t>
            </a:r>
            <a:r>
              <a:rPr lang="sr-Cyrl-CS" sz="2400" dirty="0" smtClean="0"/>
              <a:t>vrijednost.</a:t>
            </a:r>
            <a:endParaRPr lang="sr-Latn-BA" sz="2400" dirty="0" smtClean="0"/>
          </a:p>
          <a:p>
            <a:r>
              <a:rPr lang="sr-Cyrl-CS" sz="2400" dirty="0" smtClean="0"/>
              <a:t>Investitor </a:t>
            </a:r>
            <a:r>
              <a:rPr lang="sr-Cyrl-CS" sz="2400" dirty="0"/>
              <a:t>će ulagati u određenu imovinu s cilјem da ostvari određeni povrat u budućnosti. </a:t>
            </a:r>
            <a:endParaRPr lang="sr-Latn-BA" sz="2400" dirty="0" smtClean="0"/>
          </a:p>
          <a:p>
            <a:r>
              <a:rPr lang="sr-Cyrl-CS" sz="2400" dirty="0" smtClean="0"/>
              <a:t>Vrijednost </a:t>
            </a:r>
            <a:r>
              <a:rPr lang="sr-Cyrl-CS" sz="2400" dirty="0"/>
              <a:t>ima svoju podlogu u realnosti, budući da cijena plaćena za aktivu odražava očekivane </a:t>
            </a:r>
            <a:r>
              <a:rPr lang="sr-Latn-CS" sz="2400" dirty="0"/>
              <a:t>novčane </a:t>
            </a:r>
            <a:r>
              <a:rPr lang="sr-Cyrl-CS" sz="2400" dirty="0"/>
              <a:t>tokove koje će ta aktiva generisati. </a:t>
            </a:r>
            <a:endParaRPr lang="sr-Latn-BA" sz="2400" dirty="0" smtClean="0"/>
          </a:p>
          <a:p>
            <a:r>
              <a:rPr lang="sr-Latn-BA" sz="2400" dirty="0" smtClean="0"/>
              <a:t>Šta </a:t>
            </a:r>
            <a:r>
              <a:rPr lang="sr-Latn-BA" sz="2400" dirty="0"/>
              <a:t>je u suštini </a:t>
            </a:r>
            <a:r>
              <a:rPr lang="sr-Latn-BA" sz="2400" dirty="0" smtClean="0"/>
              <a:t>vrijednost?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127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003232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3. ISTORIJSKI RAZVOJ PROCJENE VRIJEDNOSTI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5256584"/>
          </a:xfrm>
        </p:spPr>
        <p:txBody>
          <a:bodyPr>
            <a:noAutofit/>
          </a:bodyPr>
          <a:lstStyle/>
          <a:p>
            <a:r>
              <a:rPr lang="sr-Latn-BA" sz="2400" dirty="0" smtClean="0"/>
              <a:t>Tokom XX vijeka došlo je ubrzanog razvoja tržišta kapitala što se takođe bitno odrazilo na shvatanje procjene vrijednosti.</a:t>
            </a:r>
          </a:p>
          <a:p>
            <a:r>
              <a:rPr lang="sr-Latn-BA" sz="2400" dirty="0" smtClean="0"/>
              <a:t>Poimanje vrijednosti sopstvenog kapitala (akcija preduzeća) vezuje se za očekivane buduće prinose, što je dovelo do razvoja dinamičkog bilansiranja preduzeća (Schmalenbach, 1962.).</a:t>
            </a:r>
          </a:p>
          <a:p>
            <a:r>
              <a:rPr lang="sr-Latn-BA" sz="2400" dirty="0" smtClean="0"/>
              <a:t>Prema dinamičkom konceptu procjene , vrijednosti u bilansu stanja su privremene, a vrijednost preduzeća izjednačava se sa razlikom između budućih prihoda i budućih troškova diskontovanih na sadašnju vrijednost. </a:t>
            </a:r>
            <a:endParaRPr lang="en-US" sz="2400" dirty="0" smtClean="0"/>
          </a:p>
          <a:p>
            <a:r>
              <a:rPr lang="sr-Latn-BA" sz="2400" dirty="0"/>
              <a:t>U savremeno doba, kao velika imena iz oblasti procjene spominju se Shannon Pratt i Aswath </a:t>
            </a:r>
            <a:r>
              <a:rPr lang="sr-Latn-BA" sz="2400" dirty="0" smtClean="0"/>
              <a:t>Damodaran</a:t>
            </a:r>
            <a:r>
              <a:rPr lang="en-US" sz="2400" dirty="0" smtClean="0"/>
              <a:t>, </a:t>
            </a:r>
            <a:r>
              <a:rPr lang="sr-Latn-BA" sz="2400" dirty="0" smtClean="0"/>
              <a:t>koji </a:t>
            </a:r>
            <a:r>
              <a:rPr lang="sr-Latn-BA" sz="2400" dirty="0"/>
              <a:t>su teoriju procjene povezali sa savremenim metodologijma i tehnikama procjene vrijednosti u praksi.</a:t>
            </a:r>
            <a:endParaRPr lang="en-US" sz="2400" dirty="0"/>
          </a:p>
          <a:p>
            <a:endParaRPr lang="sr-Latn-B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4. SVRHA PROCJENE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767808"/>
          </a:xfrm>
        </p:spPr>
        <p:txBody>
          <a:bodyPr>
            <a:normAutofit fontScale="92500" lnSpcReduction="20000"/>
          </a:bodyPr>
          <a:lstStyle/>
          <a:p>
            <a:r>
              <a:rPr lang="sr-Latn-BA" sz="2800" dirty="0" smtClean="0"/>
              <a:t>Neodvojiv dio procesa procjene vrijednosti je utvrđivanje </a:t>
            </a:r>
            <a:r>
              <a:rPr lang="sr-Latn-BA" sz="2800" b="1" dirty="0" smtClean="0"/>
              <a:t>svrhe procjene</a:t>
            </a:r>
            <a:r>
              <a:rPr lang="sr-Latn-BA" sz="2800" dirty="0" smtClean="0"/>
              <a:t>. </a:t>
            </a:r>
          </a:p>
          <a:p>
            <a:r>
              <a:rPr lang="sr-Latn-BA" sz="2800" dirty="0" smtClean="0"/>
              <a:t>Postoji veliki broj metoda procjene, ali nijedna metoda nije univerzalno primjenljiva za svaku svrhu procjene. </a:t>
            </a:r>
          </a:p>
          <a:p>
            <a:r>
              <a:rPr lang="sr-Latn-BA" sz="2800" dirty="0"/>
              <a:t>Veoma je bitno o kom preduzeću je riječ, odnosno da li će preduzeće da nastavi poslovanje ili će da prestane s </a:t>
            </a:r>
            <a:r>
              <a:rPr lang="sr-Latn-BA" sz="2800" dirty="0" smtClean="0"/>
              <a:t>radom.</a:t>
            </a:r>
          </a:p>
          <a:p>
            <a:r>
              <a:rPr lang="sr-Latn-BA" sz="2800" dirty="0" smtClean="0"/>
              <a:t>Mnoge procjene vrijednosti ne rezultiraju vrijednošću koja predstavlja realnu visinu vrijednosti jer procjenjivač nije uskladio metode procjene sa svrhom za koju se iste primjenjuju.</a:t>
            </a:r>
          </a:p>
          <a:p>
            <a:r>
              <a:rPr lang="sr-Latn-BA" sz="2800" dirty="0"/>
              <a:t>Rezultat procjene može da bude neadekvatan i ako korisnik pokuša da primijeni zaključke procjene za neke druge svrhe pored one za koju je procjena </a:t>
            </a:r>
            <a:r>
              <a:rPr lang="sr-Latn-BA" sz="2800" dirty="0" smtClean="0"/>
              <a:t>namijenjena.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842190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4. SVRHA PROCJENE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628800"/>
            <a:ext cx="7680960" cy="4406240"/>
          </a:xfrm>
        </p:spPr>
        <p:txBody>
          <a:bodyPr>
            <a:normAutofit/>
          </a:bodyPr>
          <a:lstStyle/>
          <a:p>
            <a:r>
              <a:rPr lang="sr-Latn-BA" sz="2400" dirty="0"/>
              <a:t>Definisanje svrhe procjene logičan je početak procesa procjenjivanja, čime se fokus stavlja na sve bitne faktore i zadatke koji se moraju izvršiti u </a:t>
            </a:r>
            <a:r>
              <a:rPr lang="sr-Latn-BA" sz="2400" dirty="0" smtClean="0"/>
              <a:t>procjeni.</a:t>
            </a:r>
            <a:endParaRPr lang="en-US" sz="2400" dirty="0"/>
          </a:p>
          <a:p>
            <a:r>
              <a:rPr lang="sr-Latn-BA" sz="2400" b="1" dirty="0"/>
              <a:t>Procjena preduzeća je valjana samo za datum određen u procjeni i za definisanu svrhu procjene</a:t>
            </a:r>
            <a:r>
              <a:rPr lang="sr-Latn-BA" sz="2400" dirty="0"/>
              <a:t>. </a:t>
            </a:r>
            <a:endParaRPr lang="sr-Latn-BA" sz="2400" dirty="0" smtClean="0"/>
          </a:p>
          <a:p>
            <a:r>
              <a:rPr lang="sr-Latn-BA" sz="2400" dirty="0" smtClean="0"/>
              <a:t>Zaključci </a:t>
            </a:r>
            <a:r>
              <a:rPr lang="sr-Latn-BA" sz="2400" dirty="0"/>
              <a:t>procjene preduzeća u jednu svrhu ne bi bili odgovarajući ako bi se svrha procjene promijenila. </a:t>
            </a:r>
            <a:endParaRPr lang="sr-Latn-BA" sz="2400" dirty="0" smtClean="0"/>
          </a:p>
          <a:p>
            <a:r>
              <a:rPr lang="sr-Latn-BA" sz="2400" dirty="0" smtClean="0"/>
              <a:t>Svrha </a:t>
            </a:r>
            <a:r>
              <a:rPr lang="sr-Latn-BA" sz="2400" dirty="0"/>
              <a:t>procjene je uvijek povezana sa primjenljivim standardom </a:t>
            </a:r>
            <a:r>
              <a:rPr lang="sr-Latn-BA" sz="2400" dirty="0" smtClean="0"/>
              <a:t>vrijednosti (definicijom </a:t>
            </a:r>
            <a:r>
              <a:rPr lang="sr-Latn-BA" sz="2400" dirty="0"/>
              <a:t>vrijednosti koja se </a:t>
            </a:r>
            <a:r>
              <a:rPr lang="sr-Latn-BA" sz="2400" dirty="0" smtClean="0"/>
              <a:t>traži).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80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008112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4. SVRHA PROCJENE</a:t>
            </a:r>
            <a:endParaRPr lang="en-US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623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400" b="1" dirty="0" smtClean="0"/>
              <a:t>Svrha procjene može da bude (</a:t>
            </a:r>
            <a:r>
              <a:rPr lang="sr-Latn-BA" sz="2400" dirty="0"/>
              <a:t>Matschke</a:t>
            </a:r>
            <a:r>
              <a:rPr lang="sr-Latn-CS" sz="2400" dirty="0"/>
              <a:t>  &amp; </a:t>
            </a:r>
            <a:r>
              <a:rPr lang="sr-Latn-BA" sz="2400" dirty="0"/>
              <a:t> Brösel</a:t>
            </a:r>
            <a:r>
              <a:rPr lang="sr-Latn-CS" sz="2400" dirty="0"/>
              <a:t>, </a:t>
            </a:r>
            <a:r>
              <a:rPr lang="sr-Latn-CS" sz="2400" dirty="0" smtClean="0"/>
              <a:t>2013</a:t>
            </a:r>
            <a:r>
              <a:rPr lang="sr-Latn-BA" sz="2400" dirty="0" smtClean="0"/>
              <a:t>):</a:t>
            </a:r>
            <a:endParaRPr lang="sr-Latn-BA" sz="2400" b="1" dirty="0" smtClean="0"/>
          </a:p>
          <a:p>
            <a:pPr lvl="0"/>
            <a:r>
              <a:rPr lang="sr-Latn-BA" sz="2400" b="1" dirty="0" smtClean="0"/>
              <a:t>Procjena vrijednosti radi demonstracije</a:t>
            </a:r>
            <a:r>
              <a:rPr lang="sr-Latn-BA" sz="2400" dirty="0" smtClean="0"/>
              <a:t>: iz potrebe da se sazna koliko kompanija zaista vrijedi i iz pravnih razloga (poreske svrhe i sudski slučajevi);</a:t>
            </a:r>
            <a:endParaRPr lang="en-US" sz="2400" dirty="0" smtClean="0"/>
          </a:p>
          <a:p>
            <a:pPr lvl="0"/>
            <a:r>
              <a:rPr lang="sr-Latn-BA" sz="2400" b="1" dirty="0" smtClean="0"/>
              <a:t>Transakcione procjene vrijednosti</a:t>
            </a:r>
            <a:r>
              <a:rPr lang="sr-Latn-BA" sz="2400" dirty="0" smtClean="0"/>
              <a:t>: prodaja ili moguća prodaja drugom vlasniku/preduzeću, prodaja partnerskog udjela drugom kupcu, udruživanje i određivanje da li firma više vrijedi u dijelovima ili kao cjelina po going-concern principu;</a:t>
            </a:r>
            <a:endParaRPr lang="en-US" sz="2400" dirty="0" smtClean="0"/>
          </a:p>
          <a:p>
            <a:pPr lvl="0"/>
            <a:r>
              <a:rPr lang="sr-Latn-BA" sz="2400" dirty="0" smtClean="0"/>
              <a:t>Uvod u određivanje cijene ponude u </a:t>
            </a:r>
            <a:r>
              <a:rPr lang="sr-Latn-BA" sz="2400" b="1" dirty="0" smtClean="0"/>
              <a:t>inicijalnoj javnoj ponudi akcija </a:t>
            </a:r>
            <a:r>
              <a:rPr lang="sr-Latn-BA" sz="2400" dirty="0" smtClean="0"/>
              <a:t>(nova emisija).</a:t>
            </a:r>
          </a:p>
          <a:p>
            <a:pPr lvl="0">
              <a:buNone/>
            </a:pPr>
            <a:r>
              <a:rPr lang="sr-Latn-BA" sz="2400" dirty="0" smtClean="0"/>
              <a:t>  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42594"/>
            <a:ext cx="7656904" cy="986206"/>
          </a:xfrm>
        </p:spPr>
        <p:txBody>
          <a:bodyPr/>
          <a:lstStyle/>
          <a:p>
            <a:pPr algn="ctr"/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4. SVRHA PROCJENE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7728912" cy="4536504"/>
          </a:xfrm>
        </p:spPr>
        <p:txBody>
          <a:bodyPr>
            <a:noAutofit/>
          </a:bodyPr>
          <a:lstStyle/>
          <a:p>
            <a:r>
              <a:rPr lang="sr-Latn-BA" sz="2400" dirty="0"/>
              <a:t>Procjena vrijednosti vrši se iz sljedećih razloga: kupovina ili prodaja preduzeća, integracija, ulaganja novog kapitala, pravne </a:t>
            </a:r>
            <a:r>
              <a:rPr lang="sr-Latn-BA" sz="2400" dirty="0" smtClean="0"/>
              <a:t>transformacije (spajanja, pripajanja, razdvajanja, preuzimanja), </a:t>
            </a:r>
            <a:r>
              <a:rPr lang="sr-Latn-BA" sz="2400" dirty="0"/>
              <a:t>određivanje zakonskih ili ugovorenih obeštećenja ulagačima koji istupaju, fiskalne potrebe i donošenje internih poslovnih odluka (Mikerević, </a:t>
            </a:r>
            <a:r>
              <a:rPr lang="sr-Latn-BA" sz="2400" dirty="0" smtClean="0"/>
              <a:t>2009). </a:t>
            </a:r>
          </a:p>
          <a:p>
            <a:r>
              <a:rPr lang="sr-Latn-BA" sz="2400" dirty="0" smtClean="0"/>
              <a:t>Pored </a:t>
            </a:r>
            <a:r>
              <a:rPr lang="sr-Latn-BA" sz="2400" dirty="0"/>
              <a:t>navedenih, autori navode i druge razloge za procjenu vrijednosti kao što </a:t>
            </a:r>
            <a:r>
              <a:rPr lang="sr-Latn-BA" sz="2400" dirty="0" smtClean="0"/>
              <a:t>su: potrebe finansijskog izještavanja, privatizacija </a:t>
            </a:r>
            <a:r>
              <a:rPr lang="sr-Latn-BA" sz="2400" dirty="0"/>
              <a:t>ili nacionalizacija </a:t>
            </a:r>
            <a:r>
              <a:rPr lang="sr-Latn-BA" sz="2400" dirty="0" smtClean="0"/>
              <a:t>preduzeća, </a:t>
            </a:r>
            <a:r>
              <a:rPr lang="sr-Latn-BA" sz="2400" dirty="0"/>
              <a:t>osiguranje imovine i </a:t>
            </a:r>
            <a:r>
              <a:rPr lang="sr-Latn-BA" sz="2400" dirty="0" smtClean="0"/>
              <a:t>kredita  (procjena kolaterala), konverzija </a:t>
            </a:r>
            <a:r>
              <a:rPr lang="sr-Latn-BA" sz="2400" dirty="0"/>
              <a:t>potraživanja u udio u kapitalu, određivanje visine zakupa, reorganizacija poslije </a:t>
            </a:r>
            <a:r>
              <a:rPr lang="sr-Latn-BA" sz="2400" dirty="0" smtClean="0"/>
              <a:t>stečaja.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033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075240" cy="648072"/>
          </a:xfrm>
        </p:spPr>
        <p:txBody>
          <a:bodyPr>
            <a:noAutofit/>
          </a:bodyPr>
          <a:lstStyle/>
          <a:p>
            <a:pPr algn="ctr"/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4. SVRHA PROCJENE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983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400" dirty="0" smtClean="0"/>
              <a:t>Prema preporukama </a:t>
            </a:r>
            <a:r>
              <a:rPr lang="sr-Latn-BA" sz="2400" i="1" dirty="0" smtClean="0"/>
              <a:t>Evropskog saveza računovodstvenih, ekonomskih i finansijskih eksperata (UEC)</a:t>
            </a:r>
            <a:r>
              <a:rPr lang="sr-Latn-BA" sz="2400" dirty="0" smtClean="0"/>
              <a:t> procjena vrijednosti vrši se iz sljedećih razloga: </a:t>
            </a:r>
          </a:p>
          <a:p>
            <a:r>
              <a:rPr lang="sr-Latn-BA" sz="2400" dirty="0" smtClean="0"/>
              <a:t>kupovina ili prodaja preduzeća, </a:t>
            </a:r>
          </a:p>
          <a:p>
            <a:r>
              <a:rPr lang="sr-Latn-BA" sz="2400" dirty="0" smtClean="0"/>
              <a:t>integracija, </a:t>
            </a:r>
          </a:p>
          <a:p>
            <a:r>
              <a:rPr lang="sr-Latn-BA" sz="2400" dirty="0" smtClean="0"/>
              <a:t>ulaganja novog kapitala, </a:t>
            </a:r>
          </a:p>
          <a:p>
            <a:r>
              <a:rPr lang="sr-Latn-BA" sz="2400" dirty="0" smtClean="0"/>
              <a:t>pravne transformacije,</a:t>
            </a:r>
          </a:p>
          <a:p>
            <a:r>
              <a:rPr lang="sr-Latn-BA" sz="2400" dirty="0" smtClean="0"/>
              <a:t>određivanje zakonskih ili ugovorenih obeštećenja ulagačima koji istupaju,</a:t>
            </a:r>
          </a:p>
          <a:p>
            <a:r>
              <a:rPr lang="sr-Latn-BA" sz="2400" dirty="0" smtClean="0"/>
              <a:t> fiskalne potrebe i </a:t>
            </a:r>
          </a:p>
          <a:p>
            <a:r>
              <a:rPr lang="sr-Latn-BA" sz="2400" dirty="0" smtClean="0"/>
              <a:t>donošenje internih poslovnih odluka</a:t>
            </a:r>
            <a:r>
              <a:rPr lang="sr-Latn-BA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075240" cy="1008112"/>
          </a:xfrm>
        </p:spPr>
        <p:txBody>
          <a:bodyPr>
            <a:normAutofit/>
          </a:bodyPr>
          <a:lstStyle/>
          <a:p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Praksa u SAD: Svrha procjene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931224" cy="5055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BA" sz="2000" dirty="0" smtClean="0"/>
              <a:t>U SAD svrha procjene može da bude (Pratt, 2008): </a:t>
            </a:r>
            <a:endParaRPr lang="en-US" sz="2000" dirty="0" smtClean="0"/>
          </a:p>
          <a:p>
            <a:pPr lvl="0"/>
            <a:r>
              <a:rPr lang="sr-Latn-BA" sz="2000" dirty="0" smtClean="0"/>
              <a:t>Regulisanje poreza na poklone imovinu i nasljeđivanje; </a:t>
            </a:r>
            <a:endParaRPr lang="en-US" sz="2000" dirty="0" smtClean="0"/>
          </a:p>
          <a:p>
            <a:pPr lvl="0"/>
            <a:r>
              <a:rPr lang="sr-Latn-BA" sz="2000" dirty="0" smtClean="0"/>
              <a:t>Planiranje vlasništva zaposlenih;</a:t>
            </a:r>
            <a:endParaRPr lang="en-US" sz="2000" dirty="0" smtClean="0"/>
          </a:p>
          <a:p>
            <a:pPr lvl="0"/>
            <a:r>
              <a:rPr lang="sr-Latn-BA" sz="2000" dirty="0" smtClean="0"/>
              <a:t>Porezi na vrijednost (ad volarem);</a:t>
            </a:r>
            <a:endParaRPr lang="en-US" sz="2000" dirty="0" smtClean="0"/>
          </a:p>
          <a:p>
            <a:pPr lvl="0"/>
            <a:r>
              <a:rPr lang="sr-Latn-BA" sz="2000" dirty="0" smtClean="0"/>
              <a:t>Rasprodaja, spajanje, nabavka ili lišavanje imovine;</a:t>
            </a:r>
            <a:endParaRPr lang="en-US" sz="2000" dirty="0" smtClean="0"/>
          </a:p>
          <a:p>
            <a:pPr lvl="0"/>
            <a:r>
              <a:rPr lang="sr-Latn-BA" sz="2000" dirty="0" smtClean="0"/>
              <a:t>Prelazak sa privatnog na javno poslovanje (kotiranje na berzi);</a:t>
            </a:r>
            <a:endParaRPr lang="en-US" sz="2000" dirty="0" smtClean="0"/>
          </a:p>
          <a:p>
            <a:pPr lvl="0"/>
            <a:r>
              <a:rPr lang="sr-Latn-BA" sz="2000" dirty="0" smtClean="0"/>
              <a:t>Kupoprodajni ugovori;</a:t>
            </a:r>
            <a:endParaRPr lang="en-US" sz="2000" dirty="0" smtClean="0"/>
          </a:p>
          <a:p>
            <a:pPr lvl="0"/>
            <a:r>
              <a:rPr lang="sr-Latn-BA" sz="2000" dirty="0" smtClean="0"/>
              <a:t> Razvod braka, raspuštanje partnerstva i korporacija;</a:t>
            </a:r>
            <a:endParaRPr lang="en-US" sz="2000" dirty="0" smtClean="0"/>
          </a:p>
          <a:p>
            <a:pPr lvl="0"/>
            <a:r>
              <a:rPr lang="sr-Latn-BA" sz="2000" dirty="0" smtClean="0"/>
              <a:t>Slučajevi obeštećenja;</a:t>
            </a:r>
            <a:endParaRPr lang="en-US" sz="2000" dirty="0" smtClean="0"/>
          </a:p>
          <a:p>
            <a:pPr lvl="0"/>
            <a:r>
              <a:rPr lang="sr-Latn-BA" sz="2000" dirty="0" smtClean="0"/>
              <a:t>Reorganizacija poslije bankrotstva. </a:t>
            </a:r>
            <a:endParaRPr lang="en-US" sz="2000" dirty="0" smtClean="0"/>
          </a:p>
          <a:p>
            <a:pPr>
              <a:buNone/>
            </a:pPr>
            <a:r>
              <a:rPr lang="sr-Latn-BA" sz="2000" dirty="0" smtClean="0"/>
              <a:t>   Svrha procjene određuje i utiče na primjenu standarda vrijednosti (definiciju vrijednosti koja se traži).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1440160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5. POJAM I PREDMET PROCJENE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r>
              <a:rPr lang="sr-Latn-BA" sz="2400" dirty="0"/>
              <a:t>Procjena vrijednosti je sveobuhvatna analiza svih informacija o preduzeću, finansijskih izvještaja, pokretača vrijednosti, statističkih predviđanja, determinanti vrijednosti i pokazatelja, te primjena metoda procjene čiji je cilj iznošenje mišljenja eksperata o vrijednosti preduzeća na određeni dan</a:t>
            </a:r>
            <a:r>
              <a:rPr lang="sr-Latn-BA" sz="2400" dirty="0" smtClean="0"/>
              <a:t>.</a:t>
            </a:r>
            <a:r>
              <a:rPr lang="sr-Latn-BA" sz="2400" dirty="0"/>
              <a:t> </a:t>
            </a:r>
            <a:endParaRPr lang="sr-Latn-BA" sz="2400" dirty="0" smtClean="0"/>
          </a:p>
          <a:p>
            <a:r>
              <a:rPr lang="sr-Latn-BA" sz="2400" dirty="0" smtClean="0"/>
              <a:t>Šta sve može biti predmet procjene?</a:t>
            </a:r>
          </a:p>
          <a:p>
            <a:r>
              <a:rPr lang="sr-Latn-BA" sz="2400" dirty="0" smtClean="0"/>
              <a:t>Procjenjivati se može:</a:t>
            </a:r>
          </a:p>
          <a:p>
            <a:pPr lvl="1"/>
            <a:r>
              <a:rPr lang="sr-Latn-BA" sz="2200" dirty="0" smtClean="0"/>
              <a:t>Preduzeće u cjelini;</a:t>
            </a:r>
          </a:p>
          <a:p>
            <a:pPr lvl="1"/>
            <a:r>
              <a:rPr lang="sr-Latn-BA" sz="2200" dirty="0" smtClean="0"/>
              <a:t>Kapital preduzeća (sopstveni kapital, akcije);</a:t>
            </a:r>
          </a:p>
          <a:p>
            <a:pPr lvl="1"/>
            <a:r>
              <a:rPr lang="sr-Latn-BA" sz="2200" dirty="0" smtClean="0"/>
              <a:t>Imovina;</a:t>
            </a:r>
          </a:p>
          <a:p>
            <a:pPr lvl="1"/>
            <a:r>
              <a:rPr lang="sr-Latn-BA" sz="2200" dirty="0" smtClean="0"/>
              <a:t>Dijelovi imovine: zemljište, građevinski objekti, oprema, softveri, prava, itd.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800920" cy="864096"/>
          </a:xfrm>
        </p:spPr>
        <p:txBody>
          <a:bodyPr>
            <a:noAutofit/>
          </a:bodyPr>
          <a:lstStyle/>
          <a:p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Vrijednost sopstvenog </a:t>
            </a:r>
            <a:r>
              <a:rPr lang="sr-Latn-BA" sz="3200" b="1" dirty="0">
                <a:solidFill>
                  <a:schemeClr val="accent3">
                    <a:lumMod val="75000"/>
                  </a:schemeClr>
                </a:solidFill>
              </a:rPr>
              <a:t>kapitala </a:t>
            </a:r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preduzeća i</a:t>
            </a:r>
            <a:b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vrijednost preduzeća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156452"/>
              </p:ext>
            </p:extLst>
          </p:nvPr>
        </p:nvGraphicFramePr>
        <p:xfrm>
          <a:off x="755576" y="1412776"/>
          <a:ext cx="7656587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2790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85584" cy="936104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6. PRISTUPI PROCJENE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085584" cy="5256584"/>
          </a:xfrm>
        </p:spPr>
        <p:txBody>
          <a:bodyPr>
            <a:noAutofit/>
          </a:bodyPr>
          <a:lstStyle/>
          <a:p>
            <a:r>
              <a:rPr lang="sr-Latn-BA" sz="2200" dirty="0" smtClean="0"/>
              <a:t>Raznolikost </a:t>
            </a:r>
            <a:r>
              <a:rPr lang="sr-Latn-BA" sz="2200" dirty="0"/>
              <a:t>razloga procjene determiniše izbor pristupa i metoda procjene vrijednosti što će za rezultat imati različite </a:t>
            </a:r>
            <a:r>
              <a:rPr lang="sr-Latn-BA" sz="2200" dirty="0" smtClean="0"/>
              <a:t>procijenjene vrijednosti. </a:t>
            </a:r>
          </a:p>
          <a:p>
            <a:r>
              <a:rPr lang="sr-Cyrl-CS" sz="2200" dirty="0"/>
              <a:t>Pri tome, </a:t>
            </a:r>
            <a:r>
              <a:rPr lang="sr-Latn-BA" sz="2200" dirty="0"/>
              <a:t>s</a:t>
            </a:r>
            <a:r>
              <a:rPr lang="sr-Cyrl-CS" sz="2200" dirty="0"/>
              <a:t>vrha procjene uslovlјava izbor pristupa i metoda procjene</a:t>
            </a:r>
            <a:endParaRPr lang="sr-Latn-BA" sz="2200" dirty="0" smtClean="0"/>
          </a:p>
          <a:p>
            <a:r>
              <a:rPr lang="sr-Latn-BA" sz="2200" dirty="0" smtClean="0"/>
              <a:t>Najčešće korišćena </a:t>
            </a:r>
            <a:r>
              <a:rPr lang="sr-Latn-BA" sz="2200" dirty="0"/>
              <a:t>klasifikacija procjena u zavisnosti od vrste podataka i pristupa koji se koristi jeste </a:t>
            </a:r>
            <a:r>
              <a:rPr lang="sr-Latn-BA" sz="2200" dirty="0" smtClean="0"/>
              <a:t>na: </a:t>
            </a:r>
            <a:r>
              <a:rPr lang="sr-Latn-BA" sz="2200" b="1" dirty="0" smtClean="0"/>
              <a:t>PRINOSNI, TRŽIŠNI </a:t>
            </a:r>
            <a:r>
              <a:rPr lang="sr-Latn-BA" sz="2200" dirty="0" smtClean="0"/>
              <a:t>i</a:t>
            </a:r>
            <a:r>
              <a:rPr lang="sr-Latn-BA" sz="2200" b="1" dirty="0" smtClean="0"/>
              <a:t> TROŠKOVNI (IMOVINSKI) PRISTUP.  </a:t>
            </a:r>
          </a:p>
          <a:p>
            <a:r>
              <a:rPr lang="sr-Latn-BA" sz="2200" dirty="0" smtClean="0"/>
              <a:t>Na </a:t>
            </a:r>
            <a:r>
              <a:rPr lang="sr-Latn-BA" sz="2200" dirty="0"/>
              <a:t>osnovu ove osnovne podjele izvedene su mnoge prilagođene i dopunske metode procjene preduzeća. </a:t>
            </a:r>
          </a:p>
          <a:p>
            <a:r>
              <a:rPr lang="sr-Latn-BA" sz="2200" dirty="0" smtClean="0"/>
              <a:t>Prema principima procjene, najšira podjela jeste na:</a:t>
            </a:r>
          </a:p>
          <a:p>
            <a:pPr lvl="1"/>
            <a:r>
              <a:rPr lang="sr-Latn-BA" sz="2000" dirty="0" smtClean="0"/>
              <a:t>procjene vrijednosti preduzeća koje nastavlja poslovanje (going-concern) i </a:t>
            </a:r>
          </a:p>
          <a:p>
            <a:pPr lvl="1"/>
            <a:r>
              <a:rPr lang="sr-Latn-BA" sz="2000" dirty="0" smtClean="0"/>
              <a:t>procjene vrijednosti imovine preduzeća koje se gasi radi utvrđivanje likvidacione vrijednosti istog.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42594"/>
            <a:ext cx="7584896" cy="842190"/>
          </a:xfrm>
        </p:spPr>
        <p:txBody>
          <a:bodyPr/>
          <a:lstStyle/>
          <a:p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1. POJAM I DEFINICIJE VRIJEDNOSTI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696488" cy="4752528"/>
          </a:xfrm>
        </p:spPr>
        <p:txBody>
          <a:bodyPr>
            <a:noAutofit/>
          </a:bodyPr>
          <a:lstStyle/>
          <a:p>
            <a:r>
              <a:rPr lang="sr-Latn-BA" sz="2400" dirty="0"/>
              <a:t>Vrijednost preduzeća je nerazdvojiva od cilјne funkcije poslovanja u tržišnim ekonomijama. </a:t>
            </a:r>
            <a:endParaRPr lang="en-US" sz="2400" dirty="0"/>
          </a:p>
          <a:p>
            <a:r>
              <a:rPr lang="sr-Latn-BA" sz="2400" dirty="0"/>
              <a:t>Osnovna cilјna funkcija preduzeća jeste stvaranje odnosno maksimiziranje vrijednosti, iz čega proizilazi da je fokus preduzeća na definisanju vrijednosti te načinu na koji tržište procjenjuje tu vrijednost. </a:t>
            </a:r>
            <a:endParaRPr lang="en-US" sz="2400" dirty="0"/>
          </a:p>
          <a:p>
            <a:r>
              <a:rPr lang="sr-Latn-BA" sz="2400" dirty="0"/>
              <a:t>Savremeni uslovi poslovanja, globalizacija i rastuća otvorenost svjetske privrede nameću dodatne probleme u traženju odgovora na pitanje šta određuje </a:t>
            </a:r>
            <a:r>
              <a:rPr lang="sr-Latn-BA" sz="2400" dirty="0" smtClean="0"/>
              <a:t>vrijednost. </a:t>
            </a:r>
            <a:endParaRPr lang="en-US" sz="2400" dirty="0"/>
          </a:p>
          <a:p>
            <a:r>
              <a:rPr lang="sr-Latn-BA" sz="2400" dirty="0"/>
              <a:t>Da li je to vrijednost imovine preduzeća ili vrijednost finansijskih instrumenata koji kotiraju na tržištima kapitala?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355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42594"/>
            <a:ext cx="7728912" cy="698174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7. PROCES PROCJENE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872928" cy="4968552"/>
          </a:xfrm>
        </p:spPr>
        <p:txBody>
          <a:bodyPr>
            <a:noAutofit/>
          </a:bodyPr>
          <a:lstStyle/>
          <a:p>
            <a:r>
              <a:rPr lang="en-US" sz="2200" dirty="0"/>
              <a:t>Nakon utvr</a:t>
            </a:r>
            <a:r>
              <a:rPr lang="sr-Latn-BA" sz="2200" dirty="0"/>
              <a:t>đivanja svrhe i cilja procjene, prvi naredni zadatak odnosi se na prikupljanje podataka koji se neophodni da bi se proces procjene realizovao. </a:t>
            </a:r>
          </a:p>
          <a:p>
            <a:r>
              <a:rPr lang="sr-Latn-BA" sz="2200" dirty="0"/>
              <a:t>Prikupljeni i analizirani podaci procjenivaču pružaju osnovu za dalje korake u toku procjene vrijednosti preduzeća. </a:t>
            </a:r>
          </a:p>
          <a:p>
            <a:r>
              <a:rPr lang="sr-Latn-BA" sz="2200" dirty="0" smtClean="0"/>
              <a:t>Sve </a:t>
            </a:r>
            <a:r>
              <a:rPr lang="sr-Latn-BA" sz="2200" dirty="0"/>
              <a:t>podatke koji se koriste pri procjeni vrijednosti preduzeća možemo svrstati u četiri kategorije: </a:t>
            </a:r>
          </a:p>
          <a:p>
            <a:pPr lvl="1"/>
            <a:r>
              <a:rPr lang="sr-Latn-BA" sz="2000" dirty="0"/>
              <a:t>opšti podaci o preduzeću, </a:t>
            </a:r>
          </a:p>
          <a:p>
            <a:pPr lvl="1"/>
            <a:r>
              <a:rPr lang="sr-Latn-BA" sz="2000" dirty="0"/>
              <a:t>ocjena privrednih prilika, stanja privredne grane i kurentne sposobnosti preduzeća,</a:t>
            </a:r>
          </a:p>
          <a:p>
            <a:pPr lvl="1"/>
            <a:r>
              <a:rPr lang="sr-Latn-BA" sz="2000" dirty="0"/>
              <a:t>finansijski izvještaji i </a:t>
            </a:r>
          </a:p>
          <a:p>
            <a:pPr lvl="1"/>
            <a:r>
              <a:rPr lang="sr-Latn-BA" sz="2000" dirty="0"/>
              <a:t>pokazatelji finansijske </a:t>
            </a:r>
            <a:r>
              <a:rPr lang="sr-Latn-BA" sz="2000" dirty="0" smtClean="0"/>
              <a:t>analize </a:t>
            </a:r>
            <a:r>
              <a:rPr lang="sr-Latn-BA" sz="2000" dirty="0" smtClean="0">
                <a:ea typeface="Times New Roman" panose="02020603050405020304" pitchFamily="18" charset="0"/>
              </a:rPr>
              <a:t>(relativni pokazatelji </a:t>
            </a:r>
            <a:r>
              <a:rPr lang="sr-Latn-BA" sz="2000" dirty="0">
                <a:ea typeface="Times New Roman" panose="02020603050405020304" pitchFamily="18" charset="0"/>
              </a:rPr>
              <a:t>i </a:t>
            </a:r>
            <a:r>
              <a:rPr lang="sr-Latn-BA" sz="2000" dirty="0" smtClean="0">
                <a:ea typeface="Times New Roman" panose="02020603050405020304" pitchFamily="18" charset="0"/>
              </a:rPr>
              <a:t>finansijska racija)</a:t>
            </a:r>
            <a:r>
              <a:rPr lang="sr-Latn-B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sr-Latn-BA" sz="2000" dirty="0"/>
          </a:p>
        </p:txBody>
      </p:sp>
    </p:spTree>
    <p:extLst>
      <p:ext uri="{BB962C8B-B14F-4D97-AF65-F5344CB8AC3E}">
        <p14:creationId xmlns:p14="http://schemas.microsoft.com/office/powerpoint/2010/main" val="377068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42594"/>
            <a:ext cx="7584896" cy="986206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7. </a:t>
            </a:r>
            <a:r>
              <a:rPr lang="sr-Latn-BA" sz="3200" b="1" dirty="0">
                <a:solidFill>
                  <a:schemeClr val="accent3">
                    <a:lumMod val="75000"/>
                  </a:schemeClr>
                </a:solidFill>
              </a:rPr>
              <a:t>PROCES PROCJENE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136904" cy="4550256"/>
          </a:xfrm>
        </p:spPr>
        <p:txBody>
          <a:bodyPr>
            <a:normAutofit fontScale="92500"/>
          </a:bodyPr>
          <a:lstStyle/>
          <a:p>
            <a:r>
              <a:rPr lang="sr-Latn-BA" sz="2400" dirty="0" smtClean="0"/>
              <a:t>Efikasno </a:t>
            </a:r>
            <a:r>
              <a:rPr lang="sr-Latn-BA" sz="2400" dirty="0"/>
              <a:t>i produktivno prikupljanje podataka vrši se iz internih i javno dostupnih izvora, u pismenoj formi kao i intervjuisanjem upućenih ljudi u preduzećima. </a:t>
            </a:r>
            <a:endParaRPr lang="sr-Latn-BA" sz="2400" dirty="0" smtClean="0"/>
          </a:p>
          <a:p>
            <a:r>
              <a:rPr lang="sr-Latn-BA" sz="2400" dirty="0"/>
              <a:t>Prikupljene informacije će se razlikovati od slučaja do slučaja, u zavisnosti od svrhe procjene i procjenjivačevog subjektivnog prosuđivanja. </a:t>
            </a:r>
            <a:endParaRPr lang="sr-Latn-BA" sz="2400" dirty="0" smtClean="0"/>
          </a:p>
          <a:p>
            <a:r>
              <a:rPr lang="sr-Latn-BA" sz="2400" dirty="0" smtClean="0"/>
              <a:t>Sve </a:t>
            </a:r>
            <a:r>
              <a:rPr lang="sr-Latn-BA" sz="2400" dirty="0"/>
              <a:t>relevantne informacije moraju biti prikupljene, imajući u vidu da su iste značajne u onoj mjeri u kojoj doprinose uspješnom sprovođenju i završetku procjene vrijednosti preduzeća. </a:t>
            </a:r>
            <a:endParaRPr lang="sr-Latn-BA" sz="2400" dirty="0" smtClean="0"/>
          </a:p>
          <a:p>
            <a:r>
              <a:rPr lang="sr-Latn-BA" sz="2400" dirty="0" smtClean="0"/>
              <a:t>Nakon </a:t>
            </a:r>
            <a:r>
              <a:rPr lang="sr-Latn-BA" sz="2400" dirty="0"/>
              <a:t>utvrđivanja svrhe i cilja procjene, prikupljanja i analize podataka, odabira metoda procjene te utvrđivanja procijenjene vrijednosti procjenjivač pristupa izradi izvještaja o procjeni vrijednosti.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6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04088"/>
            <a:ext cx="8075240" cy="564672"/>
          </a:xfrm>
        </p:spPr>
        <p:txBody>
          <a:bodyPr>
            <a:noAutofit/>
          </a:bodyPr>
          <a:lstStyle/>
          <a:p>
            <a:r>
              <a:rPr lang="sr-Latn-BA" sz="3600" b="1" dirty="0" smtClean="0">
                <a:solidFill>
                  <a:schemeClr val="accent3">
                    <a:lumMod val="75000"/>
                  </a:schemeClr>
                </a:solidFill>
              </a:rPr>
              <a:t>Važni sajtovi</a:t>
            </a:r>
            <a:endParaRPr lang="en-US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147248" cy="4839816"/>
          </a:xfrm>
        </p:spPr>
        <p:txBody>
          <a:bodyPr>
            <a:normAutofit/>
          </a:bodyPr>
          <a:lstStyle/>
          <a:p>
            <a:r>
              <a:rPr lang="sr-Latn-BA" dirty="0" smtClean="0"/>
              <a:t>The Appraisal Foundation. (n.d.).</a:t>
            </a:r>
            <a:r>
              <a:rPr lang="sr-Latn-BA" u="sng" dirty="0" smtClean="0">
                <a:solidFill>
                  <a:schemeClr val="accent3">
                    <a:lumMod val="75000"/>
                  </a:schemeClr>
                </a:solidFill>
              </a:rPr>
              <a:t>www.appraisalfoundation.org</a:t>
            </a:r>
          </a:p>
          <a:p>
            <a:r>
              <a:rPr lang="sr-Latn-BA" dirty="0" smtClean="0"/>
              <a:t>ASA - American Society of Appraisers. (n. d.). </a:t>
            </a:r>
            <a:r>
              <a:rPr lang="sr-Latn-BA" u="sng" dirty="0" smtClean="0">
                <a:solidFill>
                  <a:schemeClr val="accent3">
                    <a:lumMod val="75000"/>
                  </a:schemeClr>
                </a:solidFill>
              </a:rPr>
              <a:t>http://www.appraisers.org</a:t>
            </a:r>
          </a:p>
          <a:p>
            <a:r>
              <a:rPr lang="sr-Latn-BA" dirty="0" smtClean="0"/>
              <a:t>Damodaran Valuation. (n.d.). </a:t>
            </a:r>
            <a:r>
              <a:rPr lang="sr-Latn-BA" u="sng" dirty="0" smtClean="0">
                <a:solidFill>
                  <a:schemeClr val="accent3">
                    <a:lumMod val="75000"/>
                  </a:schemeClr>
                </a:solidFill>
              </a:rPr>
              <a:t>http://damodaran.org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sr-Latn-BA" dirty="0" smtClean="0"/>
              <a:t>FASB – Financial Accounting Standards Board. (n.d.). </a:t>
            </a:r>
            <a:r>
              <a:rPr lang="sr-Latn-BA" dirty="0" smtClean="0">
                <a:solidFill>
                  <a:schemeClr val="accent3">
                    <a:lumMod val="75000"/>
                  </a:schemeClr>
                </a:solidFill>
              </a:rPr>
              <a:t>http://www.fasb.org</a:t>
            </a:r>
          </a:p>
          <a:p>
            <a:r>
              <a:rPr lang="sr-Latn-BA" dirty="0" smtClean="0"/>
              <a:t>IDW - Institut der deutschen Wirtschaftsprüfer (n.d.) </a:t>
            </a:r>
            <a:r>
              <a:rPr lang="sr-Latn-BA" u="sng" dirty="0" smtClean="0">
                <a:solidFill>
                  <a:schemeClr val="accent3">
                    <a:lumMod val="75000"/>
                  </a:schemeClr>
                </a:solidFill>
              </a:rPr>
              <a:t>http://www.idw.de/idw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sr-Latn-CS" dirty="0" smtClean="0"/>
              <a:t>IVSC - International Valuation Standards Council. (n.d.). </a:t>
            </a:r>
            <a:r>
              <a:rPr lang="sr-Latn-CS" u="sng" dirty="0" smtClean="0">
                <a:solidFill>
                  <a:schemeClr val="accent3">
                    <a:lumMod val="75000"/>
                  </a:schemeClr>
                </a:solidFill>
              </a:rPr>
              <a:t>http://www.ivsc.org</a:t>
            </a:r>
          </a:p>
          <a:p>
            <a:r>
              <a:rPr lang="sr-Latn-BA" dirty="0" smtClean="0"/>
              <a:t>Shannon Pratt Valuations. (n.d.) </a:t>
            </a:r>
            <a:r>
              <a:rPr lang="sr-Latn-BA" u="sng" dirty="0" smtClean="0">
                <a:solidFill>
                  <a:schemeClr val="accent3">
                    <a:lumMod val="75000"/>
                  </a:schemeClr>
                </a:solidFill>
              </a:rPr>
              <a:t>http://www.shannonpratt.com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276872"/>
            <a:ext cx="7478216" cy="1143000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Hvala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z</a:t>
            </a:r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a pažnj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u</a:t>
            </a:r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842190"/>
          </a:xfrm>
        </p:spPr>
        <p:txBody>
          <a:bodyPr/>
          <a:lstStyle/>
          <a:p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1. POJAM I DEFINICIJE VRIJEDNOSTI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800920" cy="4608512"/>
          </a:xfrm>
        </p:spPr>
        <p:txBody>
          <a:bodyPr>
            <a:normAutofit lnSpcReduction="10000"/>
          </a:bodyPr>
          <a:lstStyle/>
          <a:p>
            <a:r>
              <a:rPr lang="sr-Latn-BA" sz="2400" dirty="0"/>
              <a:t>Pošto je poznato da se cijena preduzeća na tržištu razlikuje od vrijednosti njegove imovine, logično je da će se i vrijednost imovine preduzeća razlikovati od vrijednosti preduzeća kao </a:t>
            </a:r>
            <a:r>
              <a:rPr lang="sr-Latn-BA" sz="2400" dirty="0" smtClean="0"/>
              <a:t>cjeline</a:t>
            </a:r>
            <a:r>
              <a:rPr lang="en-US" sz="2400" dirty="0" smtClean="0"/>
              <a:t>.</a:t>
            </a:r>
          </a:p>
          <a:p>
            <a:r>
              <a:rPr lang="sr-Latn-BA" sz="2400" dirty="0" smtClean="0"/>
              <a:t>Razlog </a:t>
            </a:r>
            <a:r>
              <a:rPr lang="sr-Latn-BA" sz="2400" dirty="0"/>
              <a:t>tome je u činjenici da je vrijednost preduzeća određena načinom korišćenja i kombinovanja pojedinih vrsta imovine koje ono koristi u svom poslovanju. </a:t>
            </a:r>
            <a:endParaRPr lang="en-US" sz="2400" dirty="0" smtClean="0"/>
          </a:p>
          <a:p>
            <a:r>
              <a:rPr lang="sr-Latn-BA" sz="2400" dirty="0" smtClean="0"/>
              <a:t>Subjektivno </a:t>
            </a:r>
            <a:r>
              <a:rPr lang="sr-Latn-BA" sz="2400" dirty="0"/>
              <a:t>stanovište vrijednosti koje preovladava u savremenoj literaturi podrazumijeva da </a:t>
            </a:r>
            <a:r>
              <a:rPr lang="sr-Latn-BA" sz="2400" b="1" dirty="0"/>
              <a:t>ne postoji jedna apsolutno tačna ili prava </a:t>
            </a:r>
            <a:r>
              <a:rPr lang="sr-Latn-BA" sz="2400" b="1" dirty="0" smtClean="0"/>
              <a:t>vrijednost.</a:t>
            </a:r>
            <a:endParaRPr lang="en-US" sz="2400" b="1" dirty="0" smtClean="0"/>
          </a:p>
          <a:p>
            <a:r>
              <a:rPr lang="sr-Latn-BA" sz="2400" b="1" dirty="0" smtClean="0"/>
              <a:t>Vrijednost </a:t>
            </a:r>
            <a:r>
              <a:rPr lang="sr-Latn-BA" sz="2400" b="1" dirty="0"/>
              <a:t>će se razlikovati u zavisnosti od subjektivnog gledišta kupca i prodavca</a:t>
            </a:r>
            <a:r>
              <a:rPr lang="sr-Latn-BA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53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42594"/>
            <a:ext cx="7800920" cy="842190"/>
          </a:xfrm>
        </p:spPr>
        <p:txBody>
          <a:bodyPr>
            <a:normAutofit/>
          </a:bodyPr>
          <a:lstStyle/>
          <a:p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Šta je vrijednost? Definicije vrijednosti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4968552"/>
          </a:xfrm>
        </p:spPr>
        <p:txBody>
          <a:bodyPr>
            <a:normAutofit fontScale="85000" lnSpcReduction="20000"/>
          </a:bodyPr>
          <a:lstStyle/>
          <a:p>
            <a:r>
              <a:rPr lang="sr-Latn-BA" sz="2400" dirty="0" smtClean="0"/>
              <a:t>Rappaport </a:t>
            </a:r>
            <a:r>
              <a:rPr lang="sr-Latn-BA" sz="2400" dirty="0"/>
              <a:t>(</a:t>
            </a:r>
            <a:r>
              <a:rPr lang="sr-Latn-CS" sz="2400" dirty="0" smtClean="0"/>
              <a:t>1998): V</a:t>
            </a:r>
            <a:r>
              <a:rPr lang="sr-Cyrl-CS" sz="2400" dirty="0" smtClean="0"/>
              <a:t>rijednost </a:t>
            </a:r>
            <a:r>
              <a:rPr lang="sr-Cyrl-CS" sz="2400" dirty="0"/>
              <a:t>preduzeća je zbir tri elementa</a:t>
            </a:r>
            <a:r>
              <a:rPr lang="sr-Latn-CS" sz="2400" dirty="0"/>
              <a:t>: </a:t>
            </a:r>
            <a:r>
              <a:rPr lang="sr-Cyrl-CS" sz="2400" dirty="0" smtClean="0"/>
              <a:t>sadašnje </a:t>
            </a:r>
            <a:r>
              <a:rPr lang="sr-Cyrl-CS" sz="2400" dirty="0"/>
              <a:t>vrijednosti operativnih </a:t>
            </a:r>
            <a:r>
              <a:rPr lang="en-US" sz="2400" dirty="0" err="1"/>
              <a:t>nov</a:t>
            </a:r>
            <a:r>
              <a:rPr lang="sr-Latn-BA" sz="2400" dirty="0"/>
              <a:t>čanih </a:t>
            </a:r>
            <a:r>
              <a:rPr lang="sr-Cyrl-CS" sz="2400" dirty="0"/>
              <a:t>tokova u </a:t>
            </a:r>
            <a:r>
              <a:rPr lang="sr-Cyrl-CS" sz="2400" dirty="0" smtClean="0"/>
              <a:t>periodu </a:t>
            </a:r>
            <a:r>
              <a:rPr lang="sr-Cyrl-CS" sz="2400" dirty="0"/>
              <a:t>koji se </a:t>
            </a:r>
            <a:r>
              <a:rPr lang="sr-Cyrl-CS" sz="2400" dirty="0" smtClean="0"/>
              <a:t>analizira, </a:t>
            </a:r>
            <a:r>
              <a:rPr lang="sr-Latn-BA" sz="2400" dirty="0"/>
              <a:t>s</a:t>
            </a:r>
            <a:r>
              <a:rPr lang="sr-Cyrl-CS" sz="2400" dirty="0" smtClean="0"/>
              <a:t>adašnje </a:t>
            </a:r>
            <a:r>
              <a:rPr lang="sr-Cyrl-CS" sz="2400" dirty="0"/>
              <a:t>vrijednosti  operativnih </a:t>
            </a:r>
            <a:r>
              <a:rPr lang="sr-Latn-BA" sz="2400" dirty="0"/>
              <a:t>novčanih </a:t>
            </a:r>
            <a:r>
              <a:rPr lang="sr-Cyrl-CS" sz="2400" dirty="0"/>
              <a:t>tokova nakon perioda koji se analizira i </a:t>
            </a:r>
            <a:r>
              <a:rPr lang="sr-Cyrl-CS" sz="2400" dirty="0" smtClean="0"/>
              <a:t>tekuće </a:t>
            </a:r>
            <a:r>
              <a:rPr lang="sr-Cyrl-CS" sz="2400" dirty="0"/>
              <a:t>vrijednosti utrživih </a:t>
            </a:r>
            <a:r>
              <a:rPr lang="sr-Latn-BA" sz="2400" dirty="0" smtClean="0"/>
              <a:t>HOV </a:t>
            </a:r>
            <a:r>
              <a:rPr lang="sr-Cyrl-CS" sz="2400" dirty="0" smtClean="0"/>
              <a:t>i </a:t>
            </a:r>
            <a:r>
              <a:rPr lang="sr-Cyrl-CS" sz="2400" dirty="0"/>
              <a:t>drugih neoperativnih investicija </a:t>
            </a:r>
            <a:r>
              <a:rPr lang="sr-Cyrl-CS" sz="2400" dirty="0" smtClean="0"/>
              <a:t>(</a:t>
            </a:r>
            <a:r>
              <a:rPr lang="sr-Latn-BA" sz="2400" dirty="0" smtClean="0"/>
              <a:t>N</a:t>
            </a:r>
            <a:r>
              <a:rPr lang="sr-Cyrl-CS" sz="2400" dirty="0" smtClean="0"/>
              <a:t>pr</a:t>
            </a:r>
            <a:r>
              <a:rPr lang="sr-Cyrl-CS" sz="2400" dirty="0"/>
              <a:t>. vladine obveznice). </a:t>
            </a:r>
            <a:endParaRPr lang="en-US" sz="2400" dirty="0" smtClean="0"/>
          </a:p>
          <a:p>
            <a:r>
              <a:rPr lang="sr-Cyrl-CS" sz="2400" dirty="0"/>
              <a:t>Poznanić </a:t>
            </a:r>
            <a:r>
              <a:rPr lang="sr-Latn-BA" sz="2400" dirty="0"/>
              <a:t>i </a:t>
            </a:r>
            <a:r>
              <a:rPr lang="sr-Cyrl-CS" sz="2400" dirty="0"/>
              <a:t>Cvijanović, </a:t>
            </a:r>
            <a:r>
              <a:rPr lang="sr-Cyrl-CS" sz="2400" dirty="0" smtClean="0"/>
              <a:t>2011</a:t>
            </a:r>
            <a:r>
              <a:rPr lang="sr-Latn-BA" sz="2400" dirty="0" smtClean="0"/>
              <a:t>: </a:t>
            </a:r>
            <a:r>
              <a:rPr lang="sr-Cyrl-CS" sz="2400" dirty="0" smtClean="0"/>
              <a:t>Vrijednost </a:t>
            </a:r>
            <a:r>
              <a:rPr lang="sr-Cyrl-CS" sz="2400" dirty="0"/>
              <a:t>nije precizno utvrđen pojam </a:t>
            </a:r>
            <a:r>
              <a:rPr lang="sr-Latn-BA" sz="2400" dirty="0"/>
              <a:t>pošto </a:t>
            </a:r>
            <a:r>
              <a:rPr lang="sr-Cyrl-CS" sz="2400" dirty="0"/>
              <a:t>varira u zavisnosti od okolnosti u kojima preduzeće posluje, karakteristika u pogledu rizika i očekivane dobiti, kao cilјeva vlasnika </a:t>
            </a:r>
            <a:r>
              <a:rPr lang="sr-Cyrl-CS" sz="2400" dirty="0" smtClean="0"/>
              <a:t>preduzeća</a:t>
            </a:r>
            <a:r>
              <a:rPr lang="sr-Latn-BA" sz="2400" dirty="0" smtClean="0"/>
              <a:t>.</a:t>
            </a:r>
          </a:p>
          <a:p>
            <a:r>
              <a:rPr lang="sr-Cyrl-CS" sz="2400" dirty="0"/>
              <a:t>Rodić i Filipović, </a:t>
            </a:r>
            <a:r>
              <a:rPr lang="sr-Cyrl-CS" sz="2400" dirty="0" smtClean="0"/>
              <a:t>2010</a:t>
            </a:r>
            <a:r>
              <a:rPr lang="sr-Latn-BA" sz="2400" dirty="0" smtClean="0"/>
              <a:t>: </a:t>
            </a:r>
            <a:r>
              <a:rPr lang="sr-Cyrl-CS" sz="2400" dirty="0" smtClean="0"/>
              <a:t>Vrijednost </a:t>
            </a:r>
            <a:r>
              <a:rPr lang="sr-Cyrl-CS" sz="2400" dirty="0"/>
              <a:t>preduzeća predstavlјa net</a:t>
            </a:r>
            <a:r>
              <a:rPr lang="sr-Latn-BA" sz="2400" dirty="0"/>
              <a:t>o </a:t>
            </a:r>
            <a:r>
              <a:rPr lang="sr-Cyrl-CS" sz="2400" dirty="0"/>
              <a:t>aktiv</a:t>
            </a:r>
            <a:r>
              <a:rPr lang="sr-Latn-BA" sz="2400" dirty="0"/>
              <a:t>u</a:t>
            </a:r>
            <a:r>
              <a:rPr lang="sr-Cyrl-CS" sz="2400" dirty="0"/>
              <a:t>, odnosno razlik</a:t>
            </a:r>
            <a:r>
              <a:rPr lang="sr-Latn-BA" sz="2400" dirty="0"/>
              <a:t>u </a:t>
            </a:r>
            <a:r>
              <a:rPr lang="sr-Cyrl-CS" sz="2400" dirty="0"/>
              <a:t>između poslovne imovine i obaveza uvećanih za dugoročna rezervisanja i pasivna vremensk</a:t>
            </a:r>
            <a:r>
              <a:rPr lang="sr-Latn-BA" sz="2400" dirty="0"/>
              <a:t>a </a:t>
            </a:r>
            <a:r>
              <a:rPr lang="sr-Cyrl-CS" sz="2400" dirty="0" smtClean="0"/>
              <a:t>razgraničenja</a:t>
            </a:r>
            <a:r>
              <a:rPr lang="sr-Latn-BA" sz="2400" dirty="0" smtClean="0"/>
              <a:t>.</a:t>
            </a:r>
          </a:p>
          <a:p>
            <a:r>
              <a:rPr lang="sr-Latn-BA" sz="2400" dirty="0" smtClean="0"/>
              <a:t>Arnold, 1998: </a:t>
            </a:r>
            <a:r>
              <a:rPr lang="sr-Cyrl-CS" sz="2400" dirty="0" smtClean="0"/>
              <a:t>Vrijednost preduzeća u funkciji </a:t>
            </a:r>
            <a:r>
              <a:rPr lang="sr-Latn-CS" sz="2400" dirty="0" smtClean="0"/>
              <a:t>je </a:t>
            </a:r>
            <a:r>
              <a:rPr lang="sr-Cyrl-CS" sz="2400" dirty="0" smtClean="0"/>
              <a:t>četiri klјučna elementa: količine investiranog kapitala, stvarne stope povrata na kapital, očekivane stope povrata na kapital i planirano</a:t>
            </a:r>
            <a:r>
              <a:rPr lang="sr-Latn-CS" sz="2400" dirty="0" smtClean="0"/>
              <a:t>g </a:t>
            </a:r>
            <a:r>
              <a:rPr lang="sr-Cyrl-CS" sz="2400" dirty="0" smtClean="0"/>
              <a:t>vremenskog horizonta</a:t>
            </a:r>
            <a:endParaRPr lang="sr-Latn-BA" sz="2400" dirty="0" smtClean="0"/>
          </a:p>
          <a:p>
            <a:r>
              <a:rPr lang="sr-Latn-BA" sz="2400" dirty="0" smtClean="0"/>
              <a:t>Damodaran, 2012; </a:t>
            </a:r>
            <a:r>
              <a:rPr lang="sr-Latn-CS" sz="2400" dirty="0" smtClean="0"/>
              <a:t>Pratt, </a:t>
            </a:r>
            <a:r>
              <a:rPr lang="sr-Latn-BA" sz="2400" dirty="0" smtClean="0"/>
              <a:t>2009: R</a:t>
            </a:r>
            <a:r>
              <a:rPr lang="sr-Cyrl-CS" sz="2400" dirty="0" smtClean="0"/>
              <a:t>azlikuj</a:t>
            </a:r>
            <a:r>
              <a:rPr lang="sr-Latn-BA" sz="2400" dirty="0" smtClean="0"/>
              <a:t>emo </a:t>
            </a:r>
            <a:r>
              <a:rPr lang="sr-Cyrl-CS" sz="2400" dirty="0" smtClean="0"/>
              <a:t>osnovnu vrijednost ili vrijednost većinskog interesa do koje se dolazi klasičnim metodama procjene i vrijednost manjinskog interesa koja predstavlјa osnovnu vrijednost umanjenu za diskonte za nedostatak kontrole i </a:t>
            </a:r>
            <a:r>
              <a:rPr lang="sr-Latn-CS" sz="2400" dirty="0" smtClean="0"/>
              <a:t>ne</a:t>
            </a:r>
            <a:r>
              <a:rPr lang="sr-Cyrl-CS" sz="2400" dirty="0" smtClean="0"/>
              <a:t>utrživost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3" y="476672"/>
            <a:ext cx="7864218" cy="1224136"/>
          </a:xfrm>
        </p:spPr>
        <p:txBody>
          <a:bodyPr>
            <a:normAutofit/>
          </a:bodyPr>
          <a:lstStyle/>
          <a:p>
            <a:r>
              <a:rPr lang="sr-Latn-BA" sz="3200" b="1" dirty="0">
                <a:solidFill>
                  <a:srgbClr val="0BD0D9">
                    <a:lumMod val="75000"/>
                  </a:srgbClr>
                </a:solidFill>
              </a:rPr>
              <a:t>Šta je vrijednost? Definicije vrijednosti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7656904" cy="4190216"/>
          </a:xfrm>
        </p:spPr>
        <p:txBody>
          <a:bodyPr>
            <a:normAutofit/>
          </a:bodyPr>
          <a:lstStyle/>
          <a:p>
            <a:r>
              <a:rPr lang="sr-Cyrl-CS" sz="2800" dirty="0"/>
              <a:t>Postoje mnoge kontroverze kad je u pitanju pojam vrijednosti</a:t>
            </a:r>
            <a:r>
              <a:rPr lang="sr-Latn-BA" sz="2800" dirty="0"/>
              <a:t>, recimo, </a:t>
            </a:r>
            <a:r>
              <a:rPr lang="sr-Cyrl-CS" sz="2800" dirty="0"/>
              <a:t>kako procijeniti stvarnu vrijednost i koliko vremena je potrebno da se tržišne cijene prilagode stvarnoj vrijednosti. </a:t>
            </a:r>
            <a:endParaRPr lang="sr-Latn-BA" sz="2800" dirty="0" smtClean="0"/>
          </a:p>
          <a:p>
            <a:r>
              <a:rPr lang="sr-Cyrl-CS" sz="2800" dirty="0" smtClean="0"/>
              <a:t>Međutim</a:t>
            </a:r>
            <a:r>
              <a:rPr lang="sr-Cyrl-CS" sz="2800" dirty="0"/>
              <a:t>, nema spor</a:t>
            </a:r>
            <a:r>
              <a:rPr lang="sr-Latn-BA" sz="2800" dirty="0"/>
              <a:t>a </a:t>
            </a:r>
            <a:r>
              <a:rPr lang="sr-Cyrl-CS" sz="2800" dirty="0"/>
              <a:t>oko toga da se vrijednost preduzeća vezuje za nivo očekivanog rasta budućih </a:t>
            </a:r>
            <a:r>
              <a:rPr lang="sr-Latn-BA" sz="2800" dirty="0"/>
              <a:t>novčanih </a:t>
            </a:r>
            <a:r>
              <a:rPr lang="sr-Cyrl-CS" sz="2800" dirty="0"/>
              <a:t>tokova koj</a:t>
            </a:r>
            <a:r>
              <a:rPr lang="sr-Latn-BA" sz="2800" dirty="0"/>
              <a:t>e </a:t>
            </a:r>
            <a:r>
              <a:rPr lang="sr-Cyrl-CS" sz="2800" dirty="0"/>
              <a:t>dato preduzeće generiše.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195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42594"/>
            <a:ext cx="7728912" cy="914198"/>
          </a:xfrm>
        </p:spPr>
        <p:txBody>
          <a:bodyPr>
            <a:normAutofit fontScale="90000"/>
          </a:bodyPr>
          <a:lstStyle/>
          <a:p>
            <a:pPr algn="ctr"/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2. POJAM VRIJEDNOSTI I UPOTREBNE VRIJEDNOSTI 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896" cy="4752528"/>
          </a:xfrm>
        </p:spPr>
        <p:txBody>
          <a:bodyPr>
            <a:noAutofit/>
          </a:bodyPr>
          <a:lstStyle/>
          <a:p>
            <a:r>
              <a:rPr lang="sr-Latn-BA" sz="2200" dirty="0"/>
              <a:t>Jedan od osnovnih postulata investiranja je da investitor nije voljan da za imovinu plati više od onoga što ona zaista vrijedi. </a:t>
            </a:r>
            <a:endParaRPr lang="sr-Latn-BA" sz="2200" dirty="0" smtClean="0"/>
          </a:p>
          <a:p>
            <a:r>
              <a:rPr lang="sr-Latn-BA" sz="2200" dirty="0" smtClean="0"/>
              <a:t>Ova </a:t>
            </a:r>
            <a:r>
              <a:rPr lang="sr-Latn-BA" sz="2200" dirty="0"/>
              <a:t>tvrdnja izgleda logična i očigledna, ali često se izgubi iz vida u generalizacijama na gotovo svakom tržištu. Naime, ima onih koji tvrde da je vrijednost u očima posmatrača i da cijena bilo koje imovine može biti opravdana ukoliko postoji volјa drugih investitora da plate istu </a:t>
            </a:r>
            <a:r>
              <a:rPr lang="sr-Latn-BA" sz="2200" dirty="0" smtClean="0"/>
              <a:t>.</a:t>
            </a:r>
          </a:p>
          <a:p>
            <a:r>
              <a:rPr lang="sr-Latn-BA" sz="2200" dirty="0" smtClean="0"/>
              <a:t>Ovo </a:t>
            </a:r>
            <a:r>
              <a:rPr lang="sr-Latn-BA" sz="2200" dirty="0"/>
              <a:t>svakako ne može biti istina; percepcije su važne kod procjene vrijednosti umjetničke slike ili skulpture, ali investitori ne kupuju ili bolje rečeno ne bi trebalo da kupuju imovinu iz estetskih ili emocionalnih razloga. </a:t>
            </a:r>
            <a:endParaRPr lang="sr-Latn-BA" sz="2200" dirty="0" smtClean="0"/>
          </a:p>
          <a:p>
            <a:r>
              <a:rPr lang="sr-Latn-BA" sz="2200" dirty="0" smtClean="0"/>
              <a:t>Vrijednost </a:t>
            </a:r>
            <a:r>
              <a:rPr lang="sr-Latn-BA" sz="2200" dirty="0"/>
              <a:t>finansijske aktive se izjednačava sa novčanim tokovima za koje se očekuje da će od nje proisteći.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2325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42594"/>
            <a:ext cx="7800920" cy="698174"/>
          </a:xfrm>
        </p:spPr>
        <p:txBody>
          <a:bodyPr>
            <a:normAutofit/>
          </a:bodyPr>
          <a:lstStyle/>
          <a:p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Upotrebna vrijednost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4968552"/>
          </a:xfrm>
        </p:spPr>
        <p:txBody>
          <a:bodyPr>
            <a:noAutofit/>
          </a:bodyPr>
          <a:lstStyle/>
          <a:p>
            <a:r>
              <a:rPr lang="sr-Latn-BA" sz="2400" b="1" dirty="0" smtClean="0"/>
              <a:t>Upotrebnu </a:t>
            </a:r>
            <a:r>
              <a:rPr lang="sr-Latn-BA" sz="2400" b="1" dirty="0"/>
              <a:t>vrijednost određene imovine predstavlјa njena korisnost koja je uslovlјena karakteristikama same imovine</a:t>
            </a:r>
            <a:r>
              <a:rPr lang="sr-Latn-BA" sz="2400" dirty="0"/>
              <a:t>. </a:t>
            </a:r>
            <a:endParaRPr lang="sr-Latn-BA" sz="2400" dirty="0" smtClean="0"/>
          </a:p>
          <a:p>
            <a:r>
              <a:rPr lang="sr-Latn-BA" sz="2400" dirty="0" smtClean="0"/>
              <a:t>Samo </a:t>
            </a:r>
            <a:r>
              <a:rPr lang="sr-Latn-BA" sz="2400" dirty="0"/>
              <a:t>konkretno dobro </a:t>
            </a:r>
            <a:r>
              <a:rPr lang="sr-Latn-BA" sz="2400" dirty="0" smtClean="0"/>
              <a:t>može </a:t>
            </a:r>
            <a:r>
              <a:rPr lang="sr-Latn-BA" sz="2400" dirty="0"/>
              <a:t>da ima upotrebnu vrijednost. </a:t>
            </a:r>
            <a:endParaRPr lang="sr-Latn-BA" sz="2400" dirty="0" smtClean="0"/>
          </a:p>
          <a:p>
            <a:r>
              <a:rPr lang="sr-Latn-BA" sz="2400" dirty="0" smtClean="0"/>
              <a:t>Upotrebna </a:t>
            </a:r>
            <a:r>
              <a:rPr lang="sr-Latn-BA" sz="2400" dirty="0"/>
              <a:t>vrijednost ostvaruje se upotrebom ili trošenjem dobra i kao takva čini materijalnu sadržinu bogatstva bez obzira na njegov društveni oblik. Upotrebne vrijednosti u društvu se ispolјavaju kao materijalni nosioci </a:t>
            </a:r>
            <a:r>
              <a:rPr lang="sr-Latn-BA" sz="2400" dirty="0" smtClean="0"/>
              <a:t>vrijednosti</a:t>
            </a:r>
          </a:p>
          <a:p>
            <a:r>
              <a:rPr lang="sr-Latn-BA" sz="2400" dirty="0"/>
              <a:t>Prema tome, upotrebna vrijednost dobra odražava se u njegovim spoljnjim karakteristikama koje omogućavaju zadovolјavanje određene lјudske potrebe. Čista upotrebna vrijednost dobra u korelaciji je sa mogućnošću korišćenja prema potrebama potrošača.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376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74656"/>
            <a:ext cx="7680960" cy="842190"/>
          </a:xfrm>
        </p:spPr>
        <p:txBody>
          <a:bodyPr>
            <a:noAutofit/>
          </a:bodyPr>
          <a:lstStyle/>
          <a:p>
            <a:r>
              <a:rPr lang="sr-Latn-BA" sz="3200" b="1" dirty="0" smtClean="0">
                <a:solidFill>
                  <a:schemeClr val="accent3">
                    <a:lumMod val="75000"/>
                  </a:schemeClr>
                </a:solidFill>
              </a:rPr>
              <a:t>Razlike između vrijednosti i upotrebne vrijednosti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872928" cy="4824536"/>
          </a:xfrm>
        </p:spPr>
        <p:txBody>
          <a:bodyPr>
            <a:normAutofit/>
          </a:bodyPr>
          <a:lstStyle/>
          <a:p>
            <a:r>
              <a:rPr lang="sr-Latn-BA" sz="2400" dirty="0"/>
              <a:t>Sam pojam vrijednosti je širok, opsežan i apstraktan, a može da se se odnosi na više različitih </a:t>
            </a:r>
            <a:r>
              <a:rPr lang="sr-Latn-BA" sz="2400" dirty="0" smtClean="0"/>
              <a:t>standarda.</a:t>
            </a:r>
            <a:endParaRPr lang="en-US" sz="2400" dirty="0"/>
          </a:p>
          <a:p>
            <a:r>
              <a:rPr lang="sr-Latn-BA" sz="2400" dirty="0"/>
              <a:t>Vrijednost kao pojam je mnogo </a:t>
            </a:r>
            <a:r>
              <a:rPr lang="sr-Latn-BA" sz="2400" dirty="0" smtClean="0"/>
              <a:t>apstraktniji i sveobuhvatniji </a:t>
            </a:r>
            <a:r>
              <a:rPr lang="sr-Latn-BA" sz="2400" dirty="0"/>
              <a:t>od pojma upotrebne vrijednosti.</a:t>
            </a:r>
          </a:p>
          <a:p>
            <a:r>
              <a:rPr lang="sr-Latn-BA" sz="2400" dirty="0" smtClean="0"/>
              <a:t>Odnos </a:t>
            </a:r>
            <a:r>
              <a:rPr lang="sr-Latn-BA" sz="2400" dirty="0"/>
              <a:t>vrijednosti i upotrebne vrijednosti najjednostavnije je pojasniti na </a:t>
            </a:r>
            <a:r>
              <a:rPr lang="sr-Latn-BA" sz="2400" dirty="0" smtClean="0"/>
              <a:t>primjeru: </a:t>
            </a:r>
            <a:r>
              <a:rPr lang="sr-Latn-BA" sz="2400" b="1" dirty="0" smtClean="0"/>
              <a:t>Određeno </a:t>
            </a:r>
            <a:r>
              <a:rPr lang="sr-Latn-BA" sz="2400" b="1" dirty="0"/>
              <a:t>dobro može da ima upotrebnu vrijednost, ali da nema vrijednost</a:t>
            </a:r>
            <a:r>
              <a:rPr lang="sr-Latn-BA" sz="2400" dirty="0"/>
              <a:t>. </a:t>
            </a:r>
            <a:endParaRPr lang="sr-Latn-BA" sz="2400" dirty="0" smtClean="0"/>
          </a:p>
          <a:p>
            <a:r>
              <a:rPr lang="sr-Latn-BA" sz="2400" dirty="0" smtClean="0"/>
              <a:t>Recimo</a:t>
            </a:r>
            <a:r>
              <a:rPr lang="sr-Latn-BA" sz="2400" dirty="0"/>
              <a:t>, vazduh ima upotrebnu vrijednost, ali njegova vrijednost na tržištu jednaka je nuli. Takvo dobro je bez vrijednosti jer postoji u izobilјu i nije proizvod lјudskog rada. </a:t>
            </a:r>
            <a:endParaRPr lang="sr-Latn-BA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6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945</TotalTime>
  <Words>2801</Words>
  <Application>Microsoft Office PowerPoint</Application>
  <PresentationFormat>On-screen Show (4:3)</PresentationFormat>
  <Paragraphs>201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Garamond</vt:lpstr>
      <vt:lpstr>Times New Roman</vt:lpstr>
      <vt:lpstr>Savon</vt:lpstr>
      <vt:lpstr>Pojam vrijednosti,  istorijski razvoj procjene,   svrha, pojam, predmet i proces procjene  VRIJEDNOSTI </vt:lpstr>
      <vt:lpstr>1. POJAM I DEFINICIJE VRIJEDNOSTI</vt:lpstr>
      <vt:lpstr>1. POJAM I DEFINICIJE VRIJEDNOSTI</vt:lpstr>
      <vt:lpstr>1. POJAM I DEFINICIJE VRIJEDNOSTI</vt:lpstr>
      <vt:lpstr>Šta je vrijednost? Definicije vrijednosti</vt:lpstr>
      <vt:lpstr>Šta je vrijednost? Definicije vrijednosti</vt:lpstr>
      <vt:lpstr>2. POJAM VRIJEDNOSTI I UPOTREBNE VRIJEDNOSTI </vt:lpstr>
      <vt:lpstr>Upotrebna vrijednost</vt:lpstr>
      <vt:lpstr>Razlike između vrijednosti i upotrebne vrijednosti</vt:lpstr>
      <vt:lpstr>Razlike između vrijednosti i upotrebne vrijednosti</vt:lpstr>
      <vt:lpstr>3. ISTORIJSKI RAZVOJ PROCJENE VRIJEDNOSTI </vt:lpstr>
      <vt:lpstr>3. ISTORIJSKI RAZVOJ PROCJENE VRIJEDNOSTI </vt:lpstr>
      <vt:lpstr>3. ISTORIJSKI RAZVOJ PROCJENE VRIJEDNOSTI </vt:lpstr>
      <vt:lpstr>3. ISTORIJSKI RAZVOJ PROCJENE VRIJEDNOSTI </vt:lpstr>
      <vt:lpstr>3. ISTORIJSKI RAZVOJ PROCJENE VRIJEDNOSTI </vt:lpstr>
      <vt:lpstr>3. ISTORIJSKI RAZVOJ PROCJENE VRIJEDNOSTI </vt:lpstr>
      <vt:lpstr>Teorije o vrijednosti preduzeća</vt:lpstr>
      <vt:lpstr>3. ISTORIJSKI RAZVOJ PROCJENE VRIJEDNOSTI </vt:lpstr>
      <vt:lpstr>Tabela 1: Istorijski pregled razvoja procjene vrijednosti preduzeća u Evropi </vt:lpstr>
      <vt:lpstr>3. ISTORIJSKI RAZVOJ PROCJENE VRIJEDNOSTI </vt:lpstr>
      <vt:lpstr>4. SVRHA PROCJENE</vt:lpstr>
      <vt:lpstr>4. SVRHA PROCJENE</vt:lpstr>
      <vt:lpstr>4. SVRHA PROCJENE</vt:lpstr>
      <vt:lpstr>4. SVRHA PROCJENE</vt:lpstr>
      <vt:lpstr>4. SVRHA PROCJENE</vt:lpstr>
      <vt:lpstr>Praksa u SAD: Svrha procjene</vt:lpstr>
      <vt:lpstr>5. POJAM I PREDMET PROCJENE</vt:lpstr>
      <vt:lpstr>Vrijednost sopstvenog kapitala preduzeća i vrijednost preduzeća</vt:lpstr>
      <vt:lpstr>6. PRISTUPI PROCJENE</vt:lpstr>
      <vt:lpstr>7. PROCES PROCJENE</vt:lpstr>
      <vt:lpstr>7. PROCES PROCJENE</vt:lpstr>
      <vt:lpstr>Važni sajtovi</vt:lpstr>
      <vt:lpstr>Hvala za pažnju!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Pojmovna razgraničenja vrijednosti, koncepti i principi vrijednosti</dc:title>
  <dc:creator>efbl</dc:creator>
  <cp:lastModifiedBy>Tajana</cp:lastModifiedBy>
  <cp:revision>120</cp:revision>
  <dcterms:created xsi:type="dcterms:W3CDTF">2015-03-10T10:27:59Z</dcterms:created>
  <dcterms:modified xsi:type="dcterms:W3CDTF">2023-02-27T10:08:02Z</dcterms:modified>
</cp:coreProperties>
</file>