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4128" r:id="rId1"/>
  </p:sldMasterIdLst>
  <p:notesMasterIdLst>
    <p:notesMasterId r:id="rId33"/>
  </p:notesMasterIdLst>
  <p:sldIdLst>
    <p:sldId id="317" r:id="rId2"/>
    <p:sldId id="358" r:id="rId3"/>
    <p:sldId id="361" r:id="rId4"/>
    <p:sldId id="370" r:id="rId5"/>
    <p:sldId id="363" r:id="rId6"/>
    <p:sldId id="362" r:id="rId7"/>
    <p:sldId id="371" r:id="rId8"/>
    <p:sldId id="359" r:id="rId9"/>
    <p:sldId id="373" r:id="rId10"/>
    <p:sldId id="374" r:id="rId11"/>
    <p:sldId id="277" r:id="rId12"/>
    <p:sldId id="281" r:id="rId13"/>
    <p:sldId id="282" r:id="rId14"/>
    <p:sldId id="284" r:id="rId15"/>
    <p:sldId id="376" r:id="rId16"/>
    <p:sldId id="380" r:id="rId17"/>
    <p:sldId id="378" r:id="rId18"/>
    <p:sldId id="381" r:id="rId19"/>
    <p:sldId id="291" r:id="rId20"/>
    <p:sldId id="299" r:id="rId21"/>
    <p:sldId id="300" r:id="rId22"/>
    <p:sldId id="301" r:id="rId23"/>
    <p:sldId id="302" r:id="rId24"/>
    <p:sldId id="303" r:id="rId25"/>
    <p:sldId id="304" r:id="rId26"/>
    <p:sldId id="365" r:id="rId27"/>
    <p:sldId id="369" r:id="rId28"/>
    <p:sldId id="364" r:id="rId29"/>
    <p:sldId id="368" r:id="rId30"/>
    <p:sldId id="366" r:id="rId31"/>
    <p:sldId id="382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>
      <p:cViewPr varScale="1">
        <p:scale>
          <a:sx n="106" d="100"/>
          <a:sy n="106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FF5496-CA83-6743-8B7B-389F7A1EF4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E6BCF-62C6-8F48-8FCF-9F6C6B2D5D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0CB972-EF72-7543-AE53-E62736BCC64F}" type="datetimeFigureOut">
              <a:rPr lang="sr-Latn-CS"/>
              <a:pPr>
                <a:defRPr/>
              </a:pPr>
              <a:t>05.07.2026.</a:t>
            </a:fld>
            <a:endParaRPr lang="sr-Latn-B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DC8E5E-B305-AC44-9D5F-55871C7341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B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2ECF5D9-2EAB-DE4A-9FA1-0ADC7C1F9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r-Latn-B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BDA66-29BF-924C-93E2-E361961C49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9E5C7-B81B-6E48-ADD0-1420D01E3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DE2CD5-16F5-CD4D-8F4F-2BC1AEF43D5A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DAE3267-C566-E345-B869-E19B5BC004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7D9E4B-C24F-0243-AA39-5A4A2D551B86}" type="slidenum">
              <a:rPr lang="en-US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sr-Latn-R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C993079-09A2-5849-9CB0-1EA9EE48DA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B47CB45-7300-354C-8644-F227AAAFB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2FAC3BA-D4BC-884B-8F6C-6CF02844CE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FC0BFA34-2D28-B94C-BBA0-05B86E9820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21266E0-1E3F-C344-9DBF-0377562F5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401E1F-7674-F542-9B2D-B2A295992B8A}" type="slidenum">
              <a:rPr lang="sr-Latn-BA" altLang="sr-Latn-RS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A5E26C3-0BDC-7D46-AA23-2EE615461D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1A48DDB8-C804-FD49-8FCA-EABEB51960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7208565-5BB5-C94A-AA5F-63F9D032B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95CCA8-8BF2-8942-9E1E-E457D761234D}" type="slidenum">
              <a:rPr lang="sr-Latn-BA" altLang="sr-Latn-RS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777BE740-F247-8F46-9881-840713D162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F75B1FF-042F-D546-889E-AF51C89ED4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933A410-D216-2F4D-8A81-7B2679566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E78477-7E55-8748-B5DB-FD73997EF46B}" type="slidenum">
              <a:rPr lang="sr-Latn-BA" altLang="sr-Latn-RS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35EE2C4-7DA9-D342-83BC-A7C968641C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97289EF-AAB7-9845-A3A5-446B339FA3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511FB48-F02D-7C40-8E8B-F249E492A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D962DF-359F-8148-B405-26468E647B0F}" type="slidenum">
              <a:rPr lang="sr-Latn-BA" altLang="sr-Latn-RS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7642357E-B0D1-9F48-8CAE-66C2C5904A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3A4B7BC-17F0-9E41-91FC-3A26AE79DD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4EE1D7C-A6AF-F645-AC8B-8B5A81BA7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0A5A05-1ECC-F74D-9BD6-CD580BBCBC27}" type="slidenum">
              <a:rPr lang="sr-Latn-BA" altLang="sr-Latn-RS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01285DA-9219-D04D-81C2-E6B321B13C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A366B5-AF57-A941-B9FD-9B68B5EE6860}" type="slidenum">
              <a:rPr lang="en-US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sr-Latn-R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284F847-6867-5E49-A136-BE73CBF11B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B3891A9-0C4B-B041-860C-CB29F8631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78262E04-EE13-FE43-B4F9-3967461CA1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5B71DBB3-1194-BA48-A401-62E5C15C45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A8D8D93E-FF3F-A04B-AC25-746E53CE7F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E337FE-869C-D441-96EF-C9A1E8550C53}" type="slidenum">
              <a:rPr lang="sr-Latn-BA" altLang="sr-Latn-RS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3C3BA6-3B28-6444-B49E-B78E17012550}"/>
              </a:ext>
            </a:extLst>
          </p:cNvPr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6BD09F-5F82-B04E-9E99-3F8ADCC5222D}"/>
              </a:ext>
            </a:extLst>
          </p:cNvPr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CC4E3-9E2D-2243-8E02-26ECE71B548C}"/>
              </a:ext>
            </a:extLst>
          </p:cNvPr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1795FC92-A73B-2B46-B7E5-0DFCD3E5AF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8212244-CF1A-6E44-BAAC-0E49149AC3E2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91A8B07F-8554-8F40-9235-9E2692D78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BA18424-94DB-4A49-BB6E-B0B51D53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C2B9-1471-4244-9290-921822D15C03}" type="datetimeFigureOut">
              <a:rPr lang="sr-Latn-CS"/>
              <a:pPr>
                <a:defRPr/>
              </a:pPr>
              <a:t>05.07.2026.</a:t>
            </a:fld>
            <a:endParaRPr lang="sr-Latn-BA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554102-F4AE-2445-AE88-2DFD0D96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323D8FE-6FF9-3644-986F-B3963137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C08FFB5F-660E-604C-AE6E-8272744F8EDE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217800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F7CA8-198D-734E-B52C-E3C3C24F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4641-9120-CE48-B626-C86757A52965}" type="datetimeFigureOut">
              <a:rPr lang="sr-Latn-CS"/>
              <a:pPr>
                <a:defRPr/>
              </a:pPr>
              <a:t>05.07.2026.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83E55-F353-F84E-9D98-86146C29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CD5C1-6CB7-844E-8744-11975191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9D8D-8209-E040-9F4F-65889692A5B1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56774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F0966-E941-DC49-9FE1-795E406D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47DE-C936-B44B-A9EA-3EC0FEF4A134}" type="datetimeFigureOut">
              <a:rPr lang="sr-Latn-CS"/>
              <a:pPr>
                <a:defRPr/>
              </a:pPr>
              <a:t>05.07.2026.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9C687-5FEB-5943-9B23-97437D3B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2C717-EA6F-C345-BD6E-2E80A0FF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CE9A1-20BA-E142-B4CC-DB98EE54FFCA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279050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75B99-7C1B-A141-8102-500B02C6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CD89-A062-9C4B-BA72-C652CD0D865D}" type="datetimeFigureOut">
              <a:rPr lang="sr-Latn-CS"/>
              <a:pPr>
                <a:defRPr/>
              </a:pPr>
              <a:t>05.07.2026.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6AD7C-A98D-CD4B-8EA2-7D233C89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6F6DD-D537-BB46-B923-FAA77A64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0321-472B-7A4F-978B-20C92A99F3CE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256352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76F63D-EDA5-6A44-9E38-44213663FF11}"/>
              </a:ext>
            </a:extLst>
          </p:cNvPr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0108979B-3B45-C645-A116-14EE440AAE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CF5A24C-44AF-5D46-820C-3DC34CDED4CF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20503981-C1AA-C74F-AA21-5560A378B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6577D9-0B1B-AF4A-8F7D-1432D87D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F588D2D-6E35-B841-A847-421C559ED5AF}" type="datetimeFigureOut">
              <a:rPr lang="sr-Latn-CS"/>
              <a:pPr>
                <a:defRPr/>
              </a:pPr>
              <a:t>05.07.2026.</a:t>
            </a:fld>
            <a:endParaRPr lang="sr-Latn-BA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770037-951E-DE40-8657-DC218A69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F4E1D3-30AB-AC41-BAC4-0CB21C34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7B6E04B-BF13-E44E-AE40-A0B4122D7FCB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214018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EFE343-5B07-CD4D-B019-38B28650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B690-D9C6-1548-8E69-965931882D75}" type="datetimeFigureOut">
              <a:rPr lang="sr-Latn-CS"/>
              <a:pPr>
                <a:defRPr/>
              </a:pPr>
              <a:t>05.07.2026.</a:t>
            </a:fld>
            <a:endParaRPr lang="sr-Latn-B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261357-AD22-F444-A31B-77DEE56B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697156-501F-8D48-8A7A-7CB8AC55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0D0DD-09A3-354A-AA10-1623A9644F3A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305008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D293DA7-749F-C844-BFA2-497D2046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306C6-12C7-5242-9A7D-160097B2FEDA}" type="datetimeFigureOut">
              <a:rPr lang="sr-Latn-CS"/>
              <a:pPr>
                <a:defRPr/>
              </a:pPr>
              <a:t>05.07.2026.</a:t>
            </a:fld>
            <a:endParaRPr lang="sr-Latn-B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E894F0-8D48-824C-9B06-4EE7B304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226451-6BEB-3A40-B978-DC6EB9B1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D3C4-3386-3A45-A45F-A68750383D6D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362775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4D91C2-E90D-DA47-BD33-F06B1059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0D0A-D3D8-9E4A-8018-096FA2E462F7}" type="datetimeFigureOut">
              <a:rPr lang="sr-Latn-CS"/>
              <a:pPr>
                <a:defRPr/>
              </a:pPr>
              <a:t>05.07.2026.</a:t>
            </a:fld>
            <a:endParaRPr lang="sr-Latn-B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A4688D-FB19-1F4A-9526-B3A7CD79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FC5130-F193-CA4A-9E38-65CCA3DA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B328C-9F7A-8C47-A3A4-886AE4FCC09C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302194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B8C97A-AA3D-6544-8122-1D4F3D05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1FCE-4F40-FB4B-8224-27779CBA7CD2}" type="datetimeFigureOut">
              <a:rPr lang="sr-Latn-CS"/>
              <a:pPr>
                <a:defRPr/>
              </a:pPr>
              <a:t>05.07.2026.</a:t>
            </a:fld>
            <a:endParaRPr lang="sr-Latn-B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33145E-92A3-7743-B6E2-86F55732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010B13-D679-5B4A-AEC7-F16C32A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3E20-BB8B-DA46-9107-1E8312B46CF0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194812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588673-4E16-5046-864F-18E88FFA7EFC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C2E8E053-C466-8944-87AC-8B9503A8D672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622E18B-0C0D-0941-A1B6-E22D82ED2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064AA08F-74B0-8443-AE53-F5FAF93691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73F8A88-6651-0E47-A913-2EFBF0A2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74DE-D8BE-C245-8452-89FE344C2849}" type="datetimeFigureOut">
              <a:rPr lang="sr-Latn-CS"/>
              <a:pPr>
                <a:defRPr/>
              </a:pPr>
              <a:t>05.07.2026.</a:t>
            </a:fld>
            <a:endParaRPr lang="sr-Latn-BA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E160DA9-1EB3-C949-B988-DD901449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73C9EFE-9458-124B-B4C6-C99F58A9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408A-FE81-E447-8C86-2730BC22F608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61534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122542-A00E-9140-A1E6-7C59A69F985E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7838517F-F69B-0E43-B352-89E91746B2CA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3069C1D-E251-274C-9998-311032FDFB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32AA48B6-D838-E240-AAC0-3BDC316B70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4B47CB16-0241-0A4B-BBC2-48D03857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4F12-F22C-1848-A0B0-F78D834026FC}" type="datetimeFigureOut">
              <a:rPr lang="sr-Latn-CS"/>
              <a:pPr>
                <a:defRPr/>
              </a:pPr>
              <a:t>05.07.2026.</a:t>
            </a:fld>
            <a:endParaRPr lang="sr-Latn-B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DAD11E-7345-5C45-9198-ABEC309A4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0670-5046-4348-8A7B-05CDC0C95FCD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269733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>
            <a:extLst>
              <a:ext uri="{FF2B5EF4-FFF2-40B4-BE49-F238E27FC236}">
                <a16:creationId xmlns:a16="http://schemas.microsoft.com/office/drawing/2014/main" id="{C2C11F82-CE77-AD4A-861F-F6FE33B6C6ED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BF06B8-BBFF-EA4D-A0CA-0B4C652E2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F5E62627-87BD-354C-93FB-3864FB9408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77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E9845-CF79-8642-81B3-B7C505CD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64A9B09-314D-2B49-94FC-73211183BD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61D4E-82D1-B641-A9E4-941C4CB62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A608F4-687D-6640-BBDF-04BBA735E923}" type="datetimeFigureOut">
              <a:rPr lang="sr-Latn-CS"/>
              <a:pPr>
                <a:defRPr/>
              </a:pPr>
              <a:t>05.07.2026.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B21C0-E0F3-744D-BE9D-04792BA32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7C8C-2412-784D-9BB9-B5BA147E6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D091F25-7709-0249-AD88-AC280CAE8461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59" r:id="rId2"/>
    <p:sldLayoutId id="2147484167" r:id="rId3"/>
    <p:sldLayoutId id="2147484160" r:id="rId4"/>
    <p:sldLayoutId id="2147484161" r:id="rId5"/>
    <p:sldLayoutId id="2147484162" r:id="rId6"/>
    <p:sldLayoutId id="2147484163" r:id="rId7"/>
    <p:sldLayoutId id="2147484168" r:id="rId8"/>
    <p:sldLayoutId id="2147484169" r:id="rId9"/>
    <p:sldLayoutId id="2147484164" r:id="rId10"/>
    <p:sldLayoutId id="21474841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FBEF-5065-F24B-8834-37B28648B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MAKSIMIZACIJA PROFITA KOD MONOPOLA</a:t>
            </a:r>
            <a:endParaRPr lang="sr-Latn-BA" dirty="0"/>
          </a:p>
        </p:txBody>
      </p:sp>
    </p:spTree>
  </p:cSld>
  <p:clrMapOvr>
    <a:masterClrMapping/>
  </p:clrMapOvr>
  <p:transition spd="slow" advTm="554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694830B-128A-614F-8141-539B93B2C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Odnos P i MR kod monopola</a:t>
            </a:r>
            <a:endParaRPr lang="en-US" dirty="0"/>
          </a:p>
        </p:txBody>
      </p:sp>
      <p:pic>
        <p:nvPicPr>
          <p:cNvPr id="20483" name="Content Placeholder 1">
            <a:extLst>
              <a:ext uri="{FF2B5EF4-FFF2-40B4-BE49-F238E27FC236}">
                <a16:creationId xmlns:a16="http://schemas.microsoft.com/office/drawing/2014/main" id="{37E52BAC-0BE3-3449-ADB8-9EBC08F369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1484313"/>
            <a:ext cx="4002088" cy="3581400"/>
          </a:xfrm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id="{DE7BC3B6-7764-394A-B848-13DED0A57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708275"/>
            <a:ext cx="8226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altLang="sr-Latn-RS" sz="2800">
              <a:latin typeface="Tahoma" panose="020B0604030504040204" pitchFamily="34" charset="0"/>
            </a:endParaRPr>
          </a:p>
        </p:txBody>
      </p:sp>
      <p:sp>
        <p:nvSpPr>
          <p:cNvPr id="20485" name="TextBox 6">
            <a:extLst>
              <a:ext uri="{FF2B5EF4-FFF2-40B4-BE49-F238E27FC236}">
                <a16:creationId xmlns:a16="http://schemas.microsoft.com/office/drawing/2014/main" id="{EDC05DCF-88DE-C14F-B718-74EBE71BE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484313"/>
            <a:ext cx="4227512" cy="4156075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Uopštena formula za funkciju cijene u slučaju monopola glasi:</a:t>
            </a:r>
          </a:p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   P=a-b*Q</a:t>
            </a:r>
          </a:p>
          <a:p>
            <a:pPr eaLnBrk="1" hangingPunct="1"/>
            <a:endParaRPr lang="sr-Latn-BA" altLang="sr-Latn-R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Odgovarajući prikaz MR glasi:</a:t>
            </a:r>
          </a:p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   MR=(TR)</a:t>
            </a:r>
            <a:r>
              <a:rPr lang="en-GB" altLang="sr-Latn-RS" sz="22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=(P*Q)</a:t>
            </a:r>
            <a:r>
              <a:rPr lang="en-GB" altLang="sr-Latn-RS" sz="22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sr-Latn-BA" altLang="sr-Latn-R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   MR=(a*Q-b*Q</a:t>
            </a:r>
            <a:r>
              <a:rPr lang="sr-Latn-BA" altLang="sr-Latn-RS" sz="22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sr-Latn-RS" sz="22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sr-Latn-BA" altLang="sr-Latn-R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   MR=a-2*b*Q</a:t>
            </a:r>
          </a:p>
          <a:p>
            <a:pPr eaLnBrk="1" hangingPunct="1"/>
            <a:endParaRPr lang="sr-Latn-BA" altLang="sr-Latn-R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Prema tome, MR polazi sa istog nivoa na vertikalnoj osi kao i P i ima dvostruko manji nagib od P.</a:t>
            </a:r>
            <a:endParaRPr lang="sr-Latn-BA" altLang="sr-Latn-RS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5014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B35098-F396-EF4B-BA17-A81B73F41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05" y="22385"/>
            <a:ext cx="8229600" cy="1143000"/>
          </a:xfrm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/>
              <a:t>Uslov maksimizacije profita monopoliste</a:t>
            </a:r>
            <a:endParaRPr lang="en-US" sz="4000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F7E89FC-7CCA-4E4F-9D9B-F37D90C6E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933" y="1124744"/>
            <a:ext cx="9005745" cy="5328592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144" r="-135"/>
            </a:stretch>
          </a:blipFill>
          <a:extLst/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>
                <a:noFill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ransition spd="slow" advTm="4864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4945618-354A-5A47-852C-7DFCB266D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Profit i monopol</a:t>
            </a:r>
            <a:endParaRPr lang="en-US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3E075D8-8481-C64F-B6EC-9E6B154AF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Uslov maksimizacije profita - odrediti koju će količinu monopolista prodavati na osnovu presjeka MC i MR krive</a:t>
            </a:r>
            <a:endParaRPr lang="en-US" altLang="sr-Latn-RS"/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D8971AEF-19C1-8E42-A1C8-7A6C5B6CA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708275"/>
            <a:ext cx="63373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228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61446E2-2B9C-9041-B6AB-1A1B2D0E9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Profit i monopol</a:t>
            </a: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C9BF06F-E894-4748-9AF0-01D741AF8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Za Q za koje vrijedi MR=MC odrediti monopolsku cijenu P</a:t>
            </a:r>
            <a:r>
              <a:rPr lang="hr-HR" altLang="sr-Latn-RS" sz="32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sr-Latn-BA" altLang="sr-Latn-RS" sz="3200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BA" altLang="sr-Latn-RS" sz="3200">
                <a:latin typeface="Arial" panose="020B0604020202020204" pitchFamily="34" charset="0"/>
                <a:cs typeface="Arial" panose="020B0604020202020204" pitchFamily="34" charset="0"/>
              </a:rPr>
              <a:t>Odrediti ATC za optimalni obim prodaje Q za koji vrijedi MR=MC</a:t>
            </a:r>
          </a:p>
          <a:p>
            <a:pPr eaLnBrk="1" hangingPunct="1"/>
            <a:r>
              <a:rPr lang="hr-HR" altLang="sr-Latn-RS" sz="3200"/>
              <a:t>Odrediti dobit (gubitak) kod monopoliste oduzimanjem od </a:t>
            </a:r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altLang="sr-Latn-RS" sz="32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 sz="3200" baseline="-25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altLang="sr-Latn-RS" sz="3200">
                <a:latin typeface="Arial" panose="020B0604020202020204" pitchFamily="34" charset="0"/>
                <a:cs typeface="Arial" panose="020B0604020202020204" pitchFamily="34" charset="0"/>
              </a:rPr>
              <a:t>i ATC</a:t>
            </a:r>
            <a:r>
              <a:rPr lang="hr-HR" altLang="sr-Latn-RS" sz="3200"/>
              <a:t>– površina pravougaonika čija je dužina Q a širina </a:t>
            </a:r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altLang="sr-Latn-RS" sz="32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altLang="sr-Latn-RS" sz="3200"/>
              <a:t>-ATC </a:t>
            </a:r>
            <a:endParaRPr lang="en-US" altLang="sr-Latn-RS" sz="3200"/>
          </a:p>
          <a:p>
            <a:pPr eaLnBrk="1" hangingPunct="1"/>
            <a:endParaRPr lang="sr-Latn-BA" altLang="sr-Latn-R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hr-HR" altLang="sr-Latn-R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55754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C3D469D-DFEB-174A-AFD0-B3846A6D2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Profit i monopol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F8487F7-CAA0-BA4C-AA5B-E93552D40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Monopolista će ostvariti supernormalan profit ako važi da je P</a:t>
            </a:r>
            <a:r>
              <a:rPr lang="hr-HR" altLang="sr-Latn-RS" sz="32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&gt;ATC</a:t>
            </a:r>
          </a:p>
          <a:p>
            <a:pPr eaLnBrk="1" hangingPunct="1"/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Monopolista će ostvariti normalan profit ako važi da je P</a:t>
            </a:r>
            <a:r>
              <a:rPr lang="hr-HR" altLang="sr-Latn-RS" sz="32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=ATC</a:t>
            </a:r>
          </a:p>
          <a:p>
            <a:pPr eaLnBrk="1" hangingPunct="1"/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Monopolista će ostvariti subnormalan profit ako važi da je P</a:t>
            </a:r>
            <a:r>
              <a:rPr lang="hr-HR" altLang="sr-Latn-RS" sz="32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&lt;ATC</a:t>
            </a:r>
            <a:endParaRPr lang="en-US" altLang="sr-Latn-R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2" descr="3d people word text max profit">
            <a:extLst>
              <a:ext uri="{FF2B5EF4-FFF2-40B4-BE49-F238E27FC236}">
                <a16:creationId xmlns:a16="http://schemas.microsoft.com/office/drawing/2014/main" id="{ACA05DFD-A1C9-FB47-9E05-AC9A715B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4797425"/>
            <a:ext cx="32400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3219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2A169-1AEC-624D-BFCA-8E777949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1602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4400" dirty="0"/>
              <a:t>Ostvarivanje dobiti u monopolu</a:t>
            </a:r>
            <a:br>
              <a:rPr lang="sr-Latn-BA" sz="4400" dirty="0"/>
            </a:br>
            <a:br>
              <a:rPr lang="sr-Latn-BA" sz="4400" dirty="0"/>
            </a:br>
            <a:endParaRPr lang="sr-Latn-BA" dirty="0"/>
          </a:p>
        </p:txBody>
      </p:sp>
      <p:pic>
        <p:nvPicPr>
          <p:cNvPr id="26627" name="Content Placeholder 3">
            <a:extLst>
              <a:ext uri="{FF2B5EF4-FFF2-40B4-BE49-F238E27FC236}">
                <a16:creationId xmlns:a16="http://schemas.microsoft.com/office/drawing/2014/main" id="{6DC2FF81-414E-F44D-93C1-1E736B3575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606550"/>
            <a:ext cx="6840538" cy="5041900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F695C2-DA11-7D4F-91CF-CFB463BB5187}"/>
              </a:ext>
            </a:extLst>
          </p:cNvPr>
          <p:cNvCxnSpPr/>
          <p:nvPr/>
        </p:nvCxnSpPr>
        <p:spPr>
          <a:xfrm flipV="1">
            <a:off x="2771775" y="3608388"/>
            <a:ext cx="0" cy="28098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55D354-EA06-804A-B771-D0804633DD12}"/>
              </a:ext>
            </a:extLst>
          </p:cNvPr>
          <p:cNvCxnSpPr/>
          <p:nvPr/>
        </p:nvCxnSpPr>
        <p:spPr>
          <a:xfrm flipV="1">
            <a:off x="1195388" y="3632200"/>
            <a:ext cx="57785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002DDA-AA58-2D47-A18F-8E7EEF0FD1F8}"/>
              </a:ext>
            </a:extLst>
          </p:cNvPr>
          <p:cNvCxnSpPr/>
          <p:nvPr/>
        </p:nvCxnSpPr>
        <p:spPr>
          <a:xfrm flipV="1">
            <a:off x="1668463" y="3630613"/>
            <a:ext cx="576262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5048F5-13A1-074E-9791-78986C870575}"/>
              </a:ext>
            </a:extLst>
          </p:cNvPr>
          <p:cNvCxnSpPr/>
          <p:nvPr/>
        </p:nvCxnSpPr>
        <p:spPr>
          <a:xfrm flipV="1">
            <a:off x="2149475" y="3630613"/>
            <a:ext cx="576263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13BCBF-0D28-1244-B1E0-892F156614AB}"/>
              </a:ext>
            </a:extLst>
          </p:cNvPr>
          <p:cNvCxnSpPr/>
          <p:nvPr/>
        </p:nvCxnSpPr>
        <p:spPr>
          <a:xfrm flipH="1">
            <a:off x="2254250" y="2917825"/>
            <a:ext cx="922338" cy="892175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633" name="TextBox 13">
            <a:extLst>
              <a:ext uri="{FF2B5EF4-FFF2-40B4-BE49-F238E27FC236}">
                <a16:creationId xmlns:a16="http://schemas.microsoft.com/office/drawing/2014/main" id="{6C2D349A-C564-3945-BE1B-8599661F0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2527300"/>
            <a:ext cx="1911350" cy="3698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ctr" eaLnBrk="1" hangingPunct="1"/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-ATC)*Q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&gt;0</a:t>
            </a:r>
          </a:p>
        </p:txBody>
      </p:sp>
      <p:sp>
        <p:nvSpPr>
          <p:cNvPr id="26634" name="Rectangle 1">
            <a:extLst>
              <a:ext uri="{FF2B5EF4-FFF2-40B4-BE49-F238E27FC236}">
                <a16:creationId xmlns:a16="http://schemas.microsoft.com/office/drawing/2014/main" id="{7BFBA4D4-AB16-9342-B788-18E72FC6C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06488"/>
            <a:ext cx="88915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sr-Latn-BA" altLang="sr-Latn-RS" sz="2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Monopolista ostvaruje supernormalan profit – </a:t>
            </a:r>
            <a:r>
              <a:rPr lang="hr-HR" altLang="sr-Latn-RS" sz="27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altLang="sr-Latn-RS" sz="27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 sz="2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&gt;ATC</a:t>
            </a:r>
            <a:endParaRPr lang="en-US" altLang="sr-Latn-R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2158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13D3-170F-484F-BBCD-FB1E7687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18" y="348916"/>
            <a:ext cx="8229600" cy="6340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4400" dirty="0"/>
              <a:t>Normalan profit kod monopola</a:t>
            </a:r>
            <a:br>
              <a:rPr lang="sr-Latn-BA" sz="4400" dirty="0"/>
            </a:br>
            <a:endParaRPr lang="sr-Latn-BA" dirty="0"/>
          </a:p>
        </p:txBody>
      </p:sp>
      <p:pic>
        <p:nvPicPr>
          <p:cNvPr id="27651" name="Content Placeholder 3">
            <a:extLst>
              <a:ext uri="{FF2B5EF4-FFF2-40B4-BE49-F238E27FC236}">
                <a16:creationId xmlns:a16="http://schemas.microsoft.com/office/drawing/2014/main" id="{5B06BE50-B07A-AE48-AD86-7861C6706E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536700"/>
            <a:ext cx="7129462" cy="5060950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9934C5-6C29-1E44-A133-7BFDBB71D770}"/>
              </a:ext>
            </a:extLst>
          </p:cNvPr>
          <p:cNvCxnSpPr/>
          <p:nvPr/>
        </p:nvCxnSpPr>
        <p:spPr>
          <a:xfrm>
            <a:off x="3203575" y="3789363"/>
            <a:ext cx="0" cy="23764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53" name="TextBox 6">
            <a:extLst>
              <a:ext uri="{FF2B5EF4-FFF2-40B4-BE49-F238E27FC236}">
                <a16:creationId xmlns:a16="http://schemas.microsoft.com/office/drawing/2014/main" id="{6A7468D9-3C73-DE43-84E9-144D27944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450" y="3189288"/>
            <a:ext cx="19367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ctr" eaLnBrk="1" hangingPunct="1"/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-ATC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)*Q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6EE768-5BA9-9A4B-A141-6320F90E0012}"/>
              </a:ext>
            </a:extLst>
          </p:cNvPr>
          <p:cNvCxnSpPr/>
          <p:nvPr/>
        </p:nvCxnSpPr>
        <p:spPr>
          <a:xfrm flipH="1">
            <a:off x="2890838" y="3586163"/>
            <a:ext cx="1176337" cy="82550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11DD69-7B87-A447-94BF-AC9315A44DC4}"/>
              </a:ext>
            </a:extLst>
          </p:cNvPr>
          <p:cNvCxnSpPr/>
          <p:nvPr/>
        </p:nvCxnSpPr>
        <p:spPr>
          <a:xfrm>
            <a:off x="1331913" y="5373688"/>
            <a:ext cx="936625" cy="792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5DF9D2-2B13-8C48-89D0-A7EE58754660}"/>
              </a:ext>
            </a:extLst>
          </p:cNvPr>
          <p:cNvCxnSpPr/>
          <p:nvPr/>
        </p:nvCxnSpPr>
        <p:spPr>
          <a:xfrm>
            <a:off x="1331913" y="4581525"/>
            <a:ext cx="1871662" cy="143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91AEEA-68D0-B84D-B633-F4E616FACF11}"/>
              </a:ext>
            </a:extLst>
          </p:cNvPr>
          <p:cNvCxnSpPr/>
          <p:nvPr/>
        </p:nvCxnSpPr>
        <p:spPr>
          <a:xfrm>
            <a:off x="1547813" y="3789363"/>
            <a:ext cx="1655762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1CDD2B-28B2-BE4B-B5AF-1EC0B4FF2795}"/>
              </a:ext>
            </a:extLst>
          </p:cNvPr>
          <p:cNvCxnSpPr/>
          <p:nvPr/>
        </p:nvCxnSpPr>
        <p:spPr>
          <a:xfrm flipV="1">
            <a:off x="1908175" y="5516563"/>
            <a:ext cx="1295400" cy="64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1BF3F0-7FDE-254D-A496-CB117F3258D0}"/>
              </a:ext>
            </a:extLst>
          </p:cNvPr>
          <p:cNvCxnSpPr/>
          <p:nvPr/>
        </p:nvCxnSpPr>
        <p:spPr>
          <a:xfrm flipV="1">
            <a:off x="1331913" y="4581525"/>
            <a:ext cx="1871662" cy="1008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03837C-B4AF-DD4F-A301-AEAFFEDFF0F9}"/>
              </a:ext>
            </a:extLst>
          </p:cNvPr>
          <p:cNvCxnSpPr/>
          <p:nvPr/>
        </p:nvCxnSpPr>
        <p:spPr>
          <a:xfrm flipV="1">
            <a:off x="1312863" y="3825875"/>
            <a:ext cx="16129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1" name="Rectangle 18">
            <a:extLst>
              <a:ext uri="{FF2B5EF4-FFF2-40B4-BE49-F238E27FC236}">
                <a16:creationId xmlns:a16="http://schemas.microsoft.com/office/drawing/2014/main" id="{CC3CC450-A455-1C47-A6D1-16437F879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631825"/>
            <a:ext cx="91265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sr-Latn-BA" altLang="sr-Latn-RS" sz="2700">
                <a:latin typeface="Arial" panose="020B0604020202020204" pitchFamily="34" charset="0"/>
                <a:cs typeface="Arial" panose="020B0604020202020204" pitchFamily="34" charset="0"/>
              </a:rPr>
              <a:t>Monopolista može ostvariti nultni profit kada je </a:t>
            </a:r>
            <a:r>
              <a:rPr lang="hr-HR" altLang="sr-Latn-RS" sz="27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altLang="sr-Latn-RS" sz="27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 sz="2700">
                <a:latin typeface="Arial" panose="020B0604020202020204" pitchFamily="34" charset="0"/>
                <a:cs typeface="Arial" panose="020B0604020202020204" pitchFamily="34" charset="0"/>
              </a:rPr>
              <a:t>=ATC  ⇒ P funkcija se prikazuje kao tangenta na krivu ATC</a:t>
            </a:r>
          </a:p>
        </p:txBody>
      </p:sp>
    </p:spTree>
  </p:cSld>
  <p:clrMapOvr>
    <a:masterClrMapping/>
  </p:clrMapOvr>
  <p:transition spd="slow" advTm="14852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9634-94CC-2C46-BA2C-310F7D99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92447"/>
            <a:ext cx="8867328" cy="6529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3600" dirty="0"/>
              <a:t>Ostvarivanje gubitka kod monopola</a:t>
            </a:r>
            <a:br>
              <a:rPr lang="sr-Latn-BA" sz="3600" dirty="0"/>
            </a:br>
            <a:endParaRPr lang="sr-Latn-BA" sz="3600" dirty="0"/>
          </a:p>
        </p:txBody>
      </p:sp>
      <p:pic>
        <p:nvPicPr>
          <p:cNvPr id="29699" name="Content Placeholder 3">
            <a:extLst>
              <a:ext uri="{FF2B5EF4-FFF2-40B4-BE49-F238E27FC236}">
                <a16:creationId xmlns:a16="http://schemas.microsoft.com/office/drawing/2014/main" id="{4B4D65CE-EE2C-BC42-8105-A09B395732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989138"/>
            <a:ext cx="7200900" cy="3671887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A2F7A8-671E-3F44-B64A-54210B8E251A}"/>
              </a:ext>
            </a:extLst>
          </p:cNvPr>
          <p:cNvCxnSpPr/>
          <p:nvPr/>
        </p:nvCxnSpPr>
        <p:spPr>
          <a:xfrm>
            <a:off x="2468563" y="3554413"/>
            <a:ext cx="19050" cy="20351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64A975-EFAF-7345-A673-228B7E13EE2D}"/>
              </a:ext>
            </a:extLst>
          </p:cNvPr>
          <p:cNvCxnSpPr/>
          <p:nvPr/>
        </p:nvCxnSpPr>
        <p:spPr>
          <a:xfrm flipH="1">
            <a:off x="1655763" y="3427413"/>
            <a:ext cx="655637" cy="427037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702" name="TextBox 9">
            <a:extLst>
              <a:ext uri="{FF2B5EF4-FFF2-40B4-BE49-F238E27FC236}">
                <a16:creationId xmlns:a16="http://schemas.microsoft.com/office/drawing/2014/main" id="{5E539FCA-CDF3-2A4A-96F4-519C95E56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32125"/>
            <a:ext cx="1909762" cy="3698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ctr" eaLnBrk="1" hangingPunct="1"/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-ATC)*Q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</a:t>
            </a:r>
          </a:p>
        </p:txBody>
      </p:sp>
      <p:sp>
        <p:nvSpPr>
          <p:cNvPr id="29703" name="Rectangle 2">
            <a:extLst>
              <a:ext uri="{FF2B5EF4-FFF2-40B4-BE49-F238E27FC236}">
                <a16:creationId xmlns:a16="http://schemas.microsoft.com/office/drawing/2014/main" id="{28012414-A85A-5A46-AF5D-96FAA88BD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60425"/>
            <a:ext cx="856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sr-Latn-BA" altLang="sr-Latn-RS" sz="2700">
                <a:latin typeface="Arial" panose="020B0604020202020204" pitchFamily="34" charset="0"/>
                <a:cs typeface="Arial" panose="020B0604020202020204" pitchFamily="34" charset="0"/>
              </a:rPr>
              <a:t>I monopolista može ostvariti kratkoročno podnošljiv gubitak – AVC&lt;</a:t>
            </a:r>
            <a:r>
              <a:rPr lang="hr-HR" altLang="sr-Latn-RS" sz="27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altLang="sr-Latn-RS" sz="27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 sz="2700">
                <a:latin typeface="Arial" panose="020B0604020202020204" pitchFamily="34" charset="0"/>
                <a:cs typeface="Arial" panose="020B0604020202020204" pitchFamily="34" charset="0"/>
              </a:rPr>
              <a:t>&lt;ATC</a:t>
            </a:r>
            <a:endParaRPr lang="en-US" altLang="sr-Latn-R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C39729-A9E6-F64A-9309-1D23B854281D}"/>
              </a:ext>
            </a:extLst>
          </p:cNvPr>
          <p:cNvCxnSpPr/>
          <p:nvPr/>
        </p:nvCxnSpPr>
        <p:spPr>
          <a:xfrm flipV="1">
            <a:off x="900113" y="3789363"/>
            <a:ext cx="503237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B19969-B9CD-934E-AC88-A595910B1EA0}"/>
              </a:ext>
            </a:extLst>
          </p:cNvPr>
          <p:cNvCxnSpPr/>
          <p:nvPr/>
        </p:nvCxnSpPr>
        <p:spPr>
          <a:xfrm flipV="1">
            <a:off x="1412875" y="3789363"/>
            <a:ext cx="49530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503DF1-1C32-8843-AA88-E41F8DED9EF9}"/>
              </a:ext>
            </a:extLst>
          </p:cNvPr>
          <p:cNvCxnSpPr/>
          <p:nvPr/>
        </p:nvCxnSpPr>
        <p:spPr>
          <a:xfrm flipV="1">
            <a:off x="1960563" y="3860800"/>
            <a:ext cx="350837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23142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CF04-5E67-D246-B3CA-F8642B30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63310"/>
            <a:ext cx="915536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4400" dirty="0"/>
              <a:t>Zatvaranje preduzeća monopoliste</a:t>
            </a:r>
            <a:br>
              <a:rPr lang="sr-Latn-BA" sz="4400" dirty="0"/>
            </a:br>
            <a:endParaRPr lang="sr-Latn-BA" dirty="0"/>
          </a:p>
        </p:txBody>
      </p:sp>
      <p:pic>
        <p:nvPicPr>
          <p:cNvPr id="30723" name="Content Placeholder 9">
            <a:extLst>
              <a:ext uri="{FF2B5EF4-FFF2-40B4-BE49-F238E27FC236}">
                <a16:creationId xmlns:a16="http://schemas.microsoft.com/office/drawing/2014/main" id="{0ACC2B08-A2EF-984C-9426-F47D0A5BB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993900"/>
            <a:ext cx="8280400" cy="4891088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54F349-E928-2445-8FA1-27F60D08ED08}"/>
              </a:ext>
            </a:extLst>
          </p:cNvPr>
          <p:cNvCxnSpPr/>
          <p:nvPr/>
        </p:nvCxnSpPr>
        <p:spPr>
          <a:xfrm flipH="1">
            <a:off x="2195513" y="1989138"/>
            <a:ext cx="792162" cy="576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E22F64-8E3A-764C-B4DD-D0D9D3AE8A61}"/>
              </a:ext>
            </a:extLst>
          </p:cNvPr>
          <p:cNvCxnSpPr/>
          <p:nvPr/>
        </p:nvCxnSpPr>
        <p:spPr>
          <a:xfrm>
            <a:off x="2124075" y="2901950"/>
            <a:ext cx="0" cy="37671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1F057A-50CD-2E4E-9DB6-17760B08AFD6}"/>
              </a:ext>
            </a:extLst>
          </p:cNvPr>
          <p:cNvCxnSpPr/>
          <p:nvPr/>
        </p:nvCxnSpPr>
        <p:spPr>
          <a:xfrm flipH="1">
            <a:off x="1587500" y="3633788"/>
            <a:ext cx="815975" cy="655637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727" name="TextBox 14">
            <a:extLst>
              <a:ext uri="{FF2B5EF4-FFF2-40B4-BE49-F238E27FC236}">
                <a16:creationId xmlns:a16="http://schemas.microsoft.com/office/drawing/2014/main" id="{ED309BE0-2CA6-9542-8D47-FFE9427AF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3043238"/>
            <a:ext cx="1800225" cy="6461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ctr" eaLnBrk="1" hangingPunct="1"/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-ATC)*Q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</a:t>
            </a:r>
          </a:p>
          <a:p>
            <a:pPr algn="ctr" eaLnBrk="1" hangingPunct="1"/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Pf=TFC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E030F0-16AC-9841-ADC1-352521B07E1C}"/>
              </a:ext>
            </a:extLst>
          </p:cNvPr>
          <p:cNvCxnSpPr/>
          <p:nvPr/>
        </p:nvCxnSpPr>
        <p:spPr>
          <a:xfrm flipV="1">
            <a:off x="933450" y="2901950"/>
            <a:ext cx="863600" cy="668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EF4880-F681-FC43-A31C-F7E0ED8AC934}"/>
              </a:ext>
            </a:extLst>
          </p:cNvPr>
          <p:cNvCxnSpPr/>
          <p:nvPr/>
        </p:nvCxnSpPr>
        <p:spPr>
          <a:xfrm flipV="1">
            <a:off x="904875" y="3089275"/>
            <a:ext cx="1204913" cy="909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11CB0-9748-B246-B1E1-AB44C727CD57}"/>
              </a:ext>
            </a:extLst>
          </p:cNvPr>
          <p:cNvCxnSpPr/>
          <p:nvPr/>
        </p:nvCxnSpPr>
        <p:spPr>
          <a:xfrm flipV="1">
            <a:off x="904875" y="3630613"/>
            <a:ext cx="1231900" cy="950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776767-3DDC-A047-99F7-F200F419C249}"/>
              </a:ext>
            </a:extLst>
          </p:cNvPr>
          <p:cNvCxnSpPr/>
          <p:nvPr/>
        </p:nvCxnSpPr>
        <p:spPr>
          <a:xfrm flipV="1">
            <a:off x="1447800" y="4214813"/>
            <a:ext cx="647700" cy="503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2" name="Rectangle 12">
            <a:extLst>
              <a:ext uri="{FF2B5EF4-FFF2-40B4-BE49-F238E27FC236}">
                <a16:creationId xmlns:a16="http://schemas.microsoft.com/office/drawing/2014/main" id="{0F314572-9D68-984D-9A76-76FE6AACC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820738"/>
            <a:ext cx="94249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sr-Latn-BA" altLang="sr-Latn-RS" sz="2400">
                <a:latin typeface="Arial" panose="020B0604020202020204" pitchFamily="34" charset="0"/>
                <a:cs typeface="Arial" panose="020B0604020202020204" pitchFamily="34" charset="0"/>
              </a:rPr>
              <a:t>I monopolista može ostvariti gubitak koji signalizira neophodnost zatvaranja preduzeća – </a:t>
            </a:r>
            <a:r>
              <a:rPr lang="hr-HR" altLang="sr-Latn-RS" sz="24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altLang="sr-Latn-RS" sz="24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altLang="sr-Latn-RS" sz="2400">
                <a:latin typeface="Arial" panose="020B0604020202020204" pitchFamily="34" charset="0"/>
                <a:cs typeface="Arial" panose="020B0604020202020204" pitchFamily="34" charset="0"/>
              </a:rPr>
              <a:t>=AV</a:t>
            </a:r>
            <a:r>
              <a:rPr lang="sr-Latn-BA" altLang="sr-Latn-RS" sz="2400">
                <a:latin typeface="Arial" panose="020B0604020202020204" pitchFamily="34" charset="0"/>
                <a:cs typeface="Arial" panose="020B0604020202020204" pitchFamily="34" charset="0"/>
              </a:rPr>
              <a:t>C ⇒ P funkcija se prikazuje kao tangenta na krivu ATC</a:t>
            </a:r>
            <a:endParaRPr lang="en-US" altLang="sr-Latn-R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236037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D15B2FD-6A2D-D049-840E-9AFA914B5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788" y="313050"/>
            <a:ext cx="8226425" cy="723275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Maksimizacija profita</a:t>
            </a:r>
            <a:endParaRPr lang="en-US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14F82E8-C63D-2749-9EBE-570E1DE4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4452938"/>
          </a:xfrm>
        </p:spPr>
        <p:txBody>
          <a:bodyPr>
            <a:spAutoFit/>
          </a:bodyPr>
          <a:lstStyle/>
          <a:p>
            <a:pPr eaLnBrk="1" hangingPunct="1"/>
            <a:r>
              <a:rPr lang="sr-Latn-BA" altLang="sr-Latn-RS"/>
              <a:t>Savršena konkurencija  - P=MR=MC</a:t>
            </a:r>
          </a:p>
          <a:p>
            <a:pPr eaLnBrk="1" hangingPunct="1"/>
            <a:r>
              <a:rPr lang="sr-Latn-BA" altLang="sr-Latn-RS"/>
              <a:t>Monopol – MR&lt;P</a:t>
            </a:r>
          </a:p>
          <a:p>
            <a:pPr eaLnBrk="1" hangingPunct="1"/>
            <a:r>
              <a:rPr lang="sr-Latn-BA" altLang="sr-Latn-RS"/>
              <a:t>Savršena konkurencija – maksimizacija pf se postiže povećanjem Q sve dok P=MC</a:t>
            </a:r>
          </a:p>
          <a:p>
            <a:pPr eaLnBrk="1" hangingPunct="1"/>
            <a:r>
              <a:rPr lang="sr-Latn-BA" altLang="sr-Latn-RS"/>
              <a:t>Monopol – maksimizacija pf se postiže povećanje Q sve dok MR=MC te stoga Q</a:t>
            </a:r>
            <a:r>
              <a:rPr lang="sr-Latn-BA" altLang="sr-Latn-RS" baseline="-25000"/>
              <a:t>M</a:t>
            </a:r>
            <a:r>
              <a:rPr lang="sr-Latn-BA" altLang="sr-Latn-RS"/>
              <a:t> će biti na nižem nivou od Q</a:t>
            </a:r>
            <a:r>
              <a:rPr lang="sr-Latn-BA" altLang="sr-Latn-RS" baseline="-25000"/>
              <a:t>PC</a:t>
            </a:r>
            <a:r>
              <a:rPr lang="sr-Latn-BA" altLang="sr-Latn-RS"/>
              <a:t> </a:t>
            </a:r>
          </a:p>
          <a:p>
            <a:pPr eaLnBrk="1" hangingPunct="1"/>
            <a:r>
              <a:rPr lang="sr-Latn-BA" altLang="sr-Latn-RS"/>
              <a:t>Savršena konkurencija i monopol – zatvaranje preduzeća u kratkom roku ukoliko P≤AVC za sve nivoe Q</a:t>
            </a:r>
            <a:r>
              <a:rPr lang="en-US" altLang="sr-Latn-RS"/>
              <a:t>.</a:t>
            </a:r>
            <a:endParaRPr lang="hr-HR" altLang="sr-Latn-RS"/>
          </a:p>
        </p:txBody>
      </p:sp>
    </p:spTree>
  </p:cSld>
  <p:clrMapOvr>
    <a:masterClrMapping/>
  </p:clrMapOvr>
  <p:transition advTm="6376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A24581B-58DF-7F4D-9389-09BF186DD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44563"/>
            <a:ext cx="7772400" cy="701675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Profit</a:t>
            </a:r>
          </a:p>
        </p:txBody>
      </p:sp>
      <p:pic>
        <p:nvPicPr>
          <p:cNvPr id="8195" name="Picture 7" descr="tf4">
            <a:extLst>
              <a:ext uri="{FF2B5EF4-FFF2-40B4-BE49-F238E27FC236}">
                <a16:creationId xmlns:a16="http://schemas.microsoft.com/office/drawing/2014/main" id="{60D05277-3FD9-1940-B468-45738D98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685925"/>
            <a:ext cx="77724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705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7">
            <a:extLst>
              <a:ext uri="{FF2B5EF4-FFF2-40B4-BE49-F238E27FC236}">
                <a16:creationId xmlns:a16="http://schemas.microsoft.com/office/drawing/2014/main" id="{B2AA0DFB-9934-CC4D-96DD-438852C83E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82575"/>
          <a:ext cx="8915400" cy="646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Visio" r:id="rId3" imgW="5905500" imgH="4292600" progId="Visio.Drawing.11">
                  <p:embed/>
                </p:oleObj>
              </mc:Choice>
              <mc:Fallback>
                <p:oleObj name="Visio" r:id="rId3" imgW="5905500" imgH="429260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575"/>
                        <a:ext cx="8915400" cy="646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5" name="Audio 1">
            <a:hlinkClick r:id="" action="ppaction://media"/>
            <a:extLst>
              <a:ext uri="{FF2B5EF4-FFF2-40B4-BE49-F238E27FC236}">
                <a16:creationId xmlns:a16="http://schemas.microsoft.com/office/drawing/2014/main" id="{3E81CBB2-BD5A-2940-B41C-D46F33130E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348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6">
            <a:extLst>
              <a:ext uri="{FF2B5EF4-FFF2-40B4-BE49-F238E27FC236}">
                <a16:creationId xmlns:a16="http://schemas.microsoft.com/office/drawing/2014/main" id="{83EABD1A-4B3F-7240-B65F-1E100DEE9C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33400"/>
          <a:ext cx="20574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3" imgW="28092400" imgH="14630400" progId="Equation.3">
                  <p:embed/>
                </p:oleObj>
              </mc:Choice>
              <mc:Fallback>
                <p:oleObj name="Equation" r:id="rId3" imgW="28092400" imgH="14630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"/>
                        <a:ext cx="20574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7">
            <a:extLst>
              <a:ext uri="{FF2B5EF4-FFF2-40B4-BE49-F238E27FC236}">
                <a16:creationId xmlns:a16="http://schemas.microsoft.com/office/drawing/2014/main" id="{5F812657-43B1-A940-9AFB-F8283AE1DB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685800"/>
          <a:ext cx="213360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5" imgW="26911300" imgH="14630400" progId="Equation.3">
                  <p:embed/>
                </p:oleObj>
              </mc:Choice>
              <mc:Fallback>
                <p:oleObj name="Equation" r:id="rId5" imgW="26911300" imgH="14630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85800"/>
                        <a:ext cx="213360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8">
            <a:extLst>
              <a:ext uri="{FF2B5EF4-FFF2-40B4-BE49-F238E27FC236}">
                <a16:creationId xmlns:a16="http://schemas.microsoft.com/office/drawing/2014/main" id="{15D0A79A-0FD4-D748-8F93-C6517F33A3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828800"/>
          <a:ext cx="36576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7" imgW="43891200" imgH="15798800" progId="Equation.3">
                  <p:embed/>
                </p:oleObj>
              </mc:Choice>
              <mc:Fallback>
                <p:oleObj name="Equation" r:id="rId7" imgW="43891200" imgH="15798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365760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9">
            <a:extLst>
              <a:ext uri="{FF2B5EF4-FFF2-40B4-BE49-F238E27FC236}">
                <a16:creationId xmlns:a16="http://schemas.microsoft.com/office/drawing/2014/main" id="{559A3807-3F07-7A45-B6DC-1B2A39846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000">
                <a:latin typeface="Arial" panose="020B0604020202020204" pitchFamily="34" charset="0"/>
              </a:rPr>
              <a:t>Tačka A - maksimalni profit </a:t>
            </a:r>
            <a:endParaRPr lang="en-US" altLang="sr-Latn-RS" sz="2000">
              <a:latin typeface="Arial" panose="020B0604020202020204" pitchFamily="34" charset="0"/>
            </a:endParaRPr>
          </a:p>
        </p:txBody>
      </p:sp>
      <p:sp>
        <p:nvSpPr>
          <p:cNvPr id="34822" name="Rectangle 10">
            <a:extLst>
              <a:ext uri="{FF2B5EF4-FFF2-40B4-BE49-F238E27FC236}">
                <a16:creationId xmlns:a16="http://schemas.microsoft.com/office/drawing/2014/main" id="{03802B30-46C4-3743-9BA5-18FAA9CBF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48000"/>
            <a:ext cx="3732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000">
                <a:latin typeface="Arial" panose="020B0604020202020204" pitchFamily="34" charset="0"/>
              </a:rPr>
              <a:t>Tačka D - zatvaranje preduzeća</a:t>
            </a:r>
            <a:endParaRPr lang="en-US" altLang="sr-Latn-RS" sz="2000">
              <a:latin typeface="Arial" panose="020B0604020202020204" pitchFamily="34" charset="0"/>
            </a:endParaRPr>
          </a:p>
        </p:txBody>
      </p:sp>
      <p:graphicFrame>
        <p:nvGraphicFramePr>
          <p:cNvPr id="34823" name="Object 15">
            <a:extLst>
              <a:ext uri="{FF2B5EF4-FFF2-40B4-BE49-F238E27FC236}">
                <a16:creationId xmlns:a16="http://schemas.microsoft.com/office/drawing/2014/main" id="{A7AB541B-5413-9442-9BFE-DA28AD821B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4981575"/>
          <a:ext cx="4572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quation" r:id="rId9" imgW="52666900" imgH="9944100" progId="Equation.3">
                  <p:embed/>
                </p:oleObj>
              </mc:Choice>
              <mc:Fallback>
                <p:oleObj name="Equation" r:id="rId9" imgW="52666900" imgH="99441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81575"/>
                        <a:ext cx="4572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19">
            <a:extLst>
              <a:ext uri="{FF2B5EF4-FFF2-40B4-BE49-F238E27FC236}">
                <a16:creationId xmlns:a16="http://schemas.microsoft.com/office/drawing/2014/main" id="{2DE4549C-4A81-ED4A-B358-8CCA434304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1168400"/>
          <a:ext cx="32004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11" imgW="42125900" imgH="25742900" progId="Equation.3">
                  <p:embed/>
                </p:oleObj>
              </mc:Choice>
              <mc:Fallback>
                <p:oleObj name="Equation" r:id="rId11" imgW="42125900" imgH="257429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68400"/>
                        <a:ext cx="3200400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20">
            <a:extLst>
              <a:ext uri="{FF2B5EF4-FFF2-40B4-BE49-F238E27FC236}">
                <a16:creationId xmlns:a16="http://schemas.microsoft.com/office/drawing/2014/main" id="{43BEF99D-50D9-1C49-B7E6-6FCAB9198D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2438" y="3530600"/>
          <a:ext cx="2163762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13" imgW="28092400" imgH="36283900" progId="Equation.3">
                  <p:embed/>
                </p:oleObj>
              </mc:Choice>
              <mc:Fallback>
                <p:oleObj name="Equation" r:id="rId13" imgW="28092400" imgH="362839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3530600"/>
                        <a:ext cx="2163762" cy="279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66133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9" name="Rectangle 7">
            <a:extLst>
              <a:ext uri="{FF2B5EF4-FFF2-40B4-BE49-F238E27FC236}">
                <a16:creationId xmlns:a16="http://schemas.microsoft.com/office/drawing/2014/main" id="{EC6D2E2F-43C3-024F-AA7A-E7C7E10E81F5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867400" y="1371600"/>
            <a:ext cx="32766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Ta</a:t>
            </a:r>
            <a:r>
              <a:rPr lang="sr-Latn-B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čke C i B – nultni profit 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5843" name="Rectangle 18">
            <a:extLst>
              <a:ext uri="{FF2B5EF4-FFF2-40B4-BE49-F238E27FC236}">
                <a16:creationId xmlns:a16="http://schemas.microsoft.com/office/drawing/2014/main" id="{35494B0C-E275-B540-9F5B-9D3D13AEC1A1}"/>
              </a:ext>
            </a:extLst>
          </p:cNvPr>
          <p:cNvGraphicFramePr>
            <a:graphicFrameLocks/>
          </p:cNvGraphicFramePr>
          <p:nvPr>
            <p:ph sz="quarter" idx="4294967295"/>
          </p:nvPr>
        </p:nvGraphicFramePr>
        <p:xfrm>
          <a:off x="5902325" y="1600200"/>
          <a:ext cx="3241675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1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1600200"/>
                        <a:ext cx="3241675" cy="217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Rectangle 19">
            <a:extLst>
              <a:ext uri="{FF2B5EF4-FFF2-40B4-BE49-F238E27FC236}">
                <a16:creationId xmlns:a16="http://schemas.microsoft.com/office/drawing/2014/main" id="{FA729651-9D28-254C-ABC0-F689E2002B28}"/>
              </a:ext>
            </a:extLst>
          </p:cNvPr>
          <p:cNvGraphicFramePr>
            <a:graphicFrameLocks/>
          </p:cNvGraphicFramePr>
          <p:nvPr>
            <p:ph sz="quarter" idx="4294967295"/>
          </p:nvPr>
        </p:nvGraphicFramePr>
        <p:xfrm>
          <a:off x="0" y="3946525"/>
          <a:ext cx="3241675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Rectangle 1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46525"/>
                        <a:ext cx="3241675" cy="217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25">
            <a:extLst>
              <a:ext uri="{FF2B5EF4-FFF2-40B4-BE49-F238E27FC236}">
                <a16:creationId xmlns:a16="http://schemas.microsoft.com/office/drawing/2014/main" id="{2094F1BD-AC38-0049-A0F6-66132489B473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76200"/>
          <a:ext cx="58674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5" imgW="59982100" imgH="114693700" progId="Equation.3">
                  <p:embed/>
                </p:oleObj>
              </mc:Choice>
              <mc:Fallback>
                <p:oleObj name="Equation" r:id="rId5" imgW="59982100" imgH="1146937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"/>
                        <a:ext cx="58674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2123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>
            <a:extLst>
              <a:ext uri="{FF2B5EF4-FFF2-40B4-BE49-F238E27FC236}">
                <a16:creationId xmlns:a16="http://schemas.microsoft.com/office/drawing/2014/main" id="{C371D9D8-C48F-6C46-9987-5EC5EAF64D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557213"/>
          <a:ext cx="8229600" cy="596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Visio" r:id="rId3" imgW="5511800" imgH="4000500" progId="Visio.Drawing.11">
                  <p:embed/>
                </p:oleObj>
              </mc:Choice>
              <mc:Fallback>
                <p:oleObj name="Visio" r:id="rId3" imgW="5511800" imgH="40005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57213"/>
                        <a:ext cx="8229600" cy="596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165587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3CD24B00-DFA5-BF4A-9F9D-51027A01C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000">
                <a:latin typeface="Arial" panose="020B0604020202020204" pitchFamily="34" charset="0"/>
              </a:rPr>
              <a:t>Tačka A - maksimalni profit </a:t>
            </a:r>
            <a:endParaRPr lang="en-US" altLang="sr-Latn-RS" sz="2000">
              <a:latin typeface="Arial" panose="020B0604020202020204" pitchFamily="34" charset="0"/>
            </a:endParaRP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F5853E76-D674-1444-BA41-BC73648DC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48000"/>
            <a:ext cx="3732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000">
                <a:latin typeface="Arial" panose="020B0604020202020204" pitchFamily="34" charset="0"/>
              </a:rPr>
              <a:t>Tačka D - zatvaranje preduzeća</a:t>
            </a:r>
            <a:endParaRPr lang="en-US" altLang="sr-Latn-RS" sz="2000">
              <a:latin typeface="Arial" panose="020B0604020202020204" pitchFamily="34" charset="0"/>
            </a:endParaRPr>
          </a:p>
        </p:txBody>
      </p:sp>
      <p:graphicFrame>
        <p:nvGraphicFramePr>
          <p:cNvPr id="37892" name="Object 11">
            <a:extLst>
              <a:ext uri="{FF2B5EF4-FFF2-40B4-BE49-F238E27FC236}">
                <a16:creationId xmlns:a16="http://schemas.microsoft.com/office/drawing/2014/main" id="{0941C7E7-F3C7-6944-BB52-D17C6F0FC1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66738"/>
          <a:ext cx="19050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3" imgW="28092400" imgH="14630400" progId="Equation.3">
                  <p:embed/>
                </p:oleObj>
              </mc:Choice>
              <mc:Fallback>
                <p:oleObj name="Equation" r:id="rId3" imgW="28092400" imgH="14630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66738"/>
                        <a:ext cx="19050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12">
            <a:extLst>
              <a:ext uri="{FF2B5EF4-FFF2-40B4-BE49-F238E27FC236}">
                <a16:creationId xmlns:a16="http://schemas.microsoft.com/office/drawing/2014/main" id="{FD81DBD6-FFB2-C147-AFAF-C700CC88F3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685800"/>
          <a:ext cx="17526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Equation" r:id="rId5" imgW="24866600" imgH="14630400" progId="Equation.3">
                  <p:embed/>
                </p:oleObj>
              </mc:Choice>
              <mc:Fallback>
                <p:oleObj name="Equation" r:id="rId5" imgW="24866600" imgH="14630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85800"/>
                        <a:ext cx="175260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14">
            <a:extLst>
              <a:ext uri="{FF2B5EF4-FFF2-40B4-BE49-F238E27FC236}">
                <a16:creationId xmlns:a16="http://schemas.microsoft.com/office/drawing/2014/main" id="{3BBFAFD2-C7AA-2541-A7F6-3EA02AA5F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931988"/>
          <a:ext cx="3048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7" imgW="40081200" imgH="15798800" progId="Equation.3">
                  <p:embed/>
                </p:oleObj>
              </mc:Choice>
              <mc:Fallback>
                <p:oleObj name="Equation" r:id="rId7" imgW="40081200" imgH="15798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31988"/>
                        <a:ext cx="3048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15">
            <a:extLst>
              <a:ext uri="{FF2B5EF4-FFF2-40B4-BE49-F238E27FC236}">
                <a16:creationId xmlns:a16="http://schemas.microsoft.com/office/drawing/2014/main" id="{D6EF53FD-3820-4942-B8B0-5AC3F2EB1C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762000"/>
          <a:ext cx="34290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quation" r:id="rId9" imgW="42125900" imgH="20485100" progId="Equation.3">
                  <p:embed/>
                </p:oleObj>
              </mc:Choice>
              <mc:Fallback>
                <p:oleObj name="Equation" r:id="rId9" imgW="42125900" imgH="204851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62000"/>
                        <a:ext cx="34290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16">
            <a:extLst>
              <a:ext uri="{FF2B5EF4-FFF2-40B4-BE49-F238E27FC236}">
                <a16:creationId xmlns:a16="http://schemas.microsoft.com/office/drawing/2014/main" id="{D87F1F03-D6FB-C349-AA82-D5D20A7A9C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9288" y="3505200"/>
          <a:ext cx="2347912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11" imgW="27495500" imgH="35699700" progId="Equation.3">
                  <p:embed/>
                </p:oleObj>
              </mc:Choice>
              <mc:Fallback>
                <p:oleObj name="Equation" r:id="rId11" imgW="27495500" imgH="356997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3505200"/>
                        <a:ext cx="2347912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17">
            <a:extLst>
              <a:ext uri="{FF2B5EF4-FFF2-40B4-BE49-F238E27FC236}">
                <a16:creationId xmlns:a16="http://schemas.microsoft.com/office/drawing/2014/main" id="{DB73080B-CEB2-144D-A574-D6D02D12EA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343400"/>
          <a:ext cx="38100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13" imgW="46228000" imgH="9944100" progId="Equation.3">
                  <p:embed/>
                </p:oleObj>
              </mc:Choice>
              <mc:Fallback>
                <p:oleObj name="Equation" r:id="rId13" imgW="46228000" imgH="99441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43400"/>
                        <a:ext cx="38100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18524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BDE97A4A-1A21-6943-8C17-61B14894F2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19800" y="2835275"/>
            <a:ext cx="3124200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</a:t>
            </a:r>
            <a:r>
              <a:rPr lang="sr-Latn-B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čke C i B – nulti profit 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8915" name="Rectangle 3">
            <a:extLst>
              <a:ext uri="{FF2B5EF4-FFF2-40B4-BE49-F238E27FC236}">
                <a16:creationId xmlns:a16="http://schemas.microsoft.com/office/drawing/2014/main" id="{FA984214-1742-BC46-98B2-6E265E4995E9}"/>
              </a:ext>
            </a:extLst>
          </p:cNvPr>
          <p:cNvGraphicFramePr>
            <a:graphicFrameLocks/>
          </p:cNvGraphicFramePr>
          <p:nvPr>
            <p:ph sz="quarter" idx="4294967295"/>
          </p:nvPr>
        </p:nvGraphicFramePr>
        <p:xfrm>
          <a:off x="9144000" y="2689225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2689225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Rectangle 4">
            <a:extLst>
              <a:ext uri="{FF2B5EF4-FFF2-40B4-BE49-F238E27FC236}">
                <a16:creationId xmlns:a16="http://schemas.microsoft.com/office/drawing/2014/main" id="{59B42E6E-D32E-F148-8081-E9E24137B0E2}"/>
              </a:ext>
            </a:extLst>
          </p:cNvPr>
          <p:cNvGraphicFramePr>
            <a:graphicFrameLocks/>
          </p:cNvGraphicFramePr>
          <p:nvPr>
            <p:ph sz="quarter" idx="4294967295"/>
          </p:nvPr>
        </p:nvGraphicFramePr>
        <p:xfrm>
          <a:off x="9144000" y="503713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Rectangle 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503713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7">
            <a:extLst>
              <a:ext uri="{FF2B5EF4-FFF2-40B4-BE49-F238E27FC236}">
                <a16:creationId xmlns:a16="http://schemas.microsoft.com/office/drawing/2014/main" id="{48D4A764-23CA-7345-92FE-9BBC1A4D16FD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381000"/>
          <a:ext cx="5181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Equation" r:id="rId5" imgW="66116200" imgH="114693700" progId="Equation.3">
                  <p:embed/>
                </p:oleObj>
              </mc:Choice>
              <mc:Fallback>
                <p:oleObj name="Equation" r:id="rId5" imgW="66116200" imgH="1146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000"/>
                        <a:ext cx="51816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7804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E1F0A-CF86-0441-9FFC-C58F65C5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Efikasnost u monopolu</a:t>
            </a:r>
            <a:endParaRPr lang="en-US" dirty="0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4C531DC3-7610-4F43-82C8-5BD015E54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BA" altLang="sr-Latn-RS"/>
              <a:t>Alokativna efikasnost  (P=MC)</a:t>
            </a:r>
          </a:p>
          <a:p>
            <a:pPr eaLnBrk="1" hangingPunct="1">
              <a:buFont typeface="Wingdings 3" pitchFamily="2" charset="2"/>
              <a:buNone/>
            </a:pPr>
            <a:endParaRPr lang="sr-Latn-BA" altLang="sr-Latn-RS"/>
          </a:p>
          <a:p>
            <a:pPr eaLnBrk="1" hangingPunct="1"/>
            <a:r>
              <a:rPr lang="sr-Latn-BA" altLang="sr-Latn-RS"/>
              <a:t>Produktivna efikasnost (P=ATC</a:t>
            </a:r>
            <a:r>
              <a:rPr lang="sr-Latn-BA" altLang="sr-Latn-RS" baseline="-25000"/>
              <a:t>min</a:t>
            </a:r>
            <a:r>
              <a:rPr lang="sr-Latn-BA" altLang="sr-Latn-RS"/>
              <a:t>)</a:t>
            </a:r>
          </a:p>
          <a:p>
            <a:pPr eaLnBrk="1" hangingPunct="1">
              <a:buFont typeface="Wingdings 3" pitchFamily="2" charset="2"/>
              <a:buNone/>
            </a:pPr>
            <a:endParaRPr lang="sr-Latn-BA" altLang="sr-Latn-RS"/>
          </a:p>
          <a:p>
            <a:pPr eaLnBrk="1" hangingPunct="1"/>
            <a:r>
              <a:rPr lang="sr-Latn-BA" altLang="sr-Latn-RS"/>
              <a:t>Preduzeća u savršenoj konkurenciju su alokativno </a:t>
            </a:r>
            <a:r>
              <a:rPr lang="en-US" altLang="sr-Latn-RS"/>
              <a:t>i</a:t>
            </a:r>
            <a:r>
              <a:rPr lang="sr-Latn-BA" altLang="sr-Latn-RS"/>
              <a:t> produktivno efikasna</a:t>
            </a:r>
          </a:p>
          <a:p>
            <a:pPr eaLnBrk="1" hangingPunct="1"/>
            <a:endParaRPr lang="sr-Latn-BA" altLang="sr-Latn-RS"/>
          </a:p>
          <a:p>
            <a:pPr eaLnBrk="1" hangingPunct="1"/>
            <a:r>
              <a:rPr lang="sr-Latn-BA" altLang="sr-Latn-RS"/>
              <a:t>Da li </a:t>
            </a:r>
            <a:r>
              <a:rPr lang="en-US" altLang="sr-Latn-RS"/>
              <a:t>u</a:t>
            </a:r>
            <a:r>
              <a:rPr lang="sr-Latn-BA" altLang="sr-Latn-RS"/>
              <a:t> monopolu </a:t>
            </a:r>
            <a:r>
              <a:rPr lang="en-US" altLang="sr-Latn-RS"/>
              <a:t>postoji </a:t>
            </a:r>
            <a:r>
              <a:rPr lang="sr-Latn-BA" altLang="sr-Latn-RS"/>
              <a:t>produktivn</a:t>
            </a:r>
            <a:r>
              <a:rPr lang="en-US" altLang="sr-Latn-RS"/>
              <a:t>a</a:t>
            </a:r>
            <a:r>
              <a:rPr lang="sr-Latn-BA" altLang="sr-Latn-RS"/>
              <a:t> i alokativn</a:t>
            </a:r>
            <a:r>
              <a:rPr lang="en-US" altLang="sr-Latn-RS"/>
              <a:t>a</a:t>
            </a:r>
            <a:r>
              <a:rPr lang="sr-Latn-BA" altLang="sr-Latn-RS"/>
              <a:t> efikasn</a:t>
            </a:r>
            <a:r>
              <a:rPr lang="en-US" altLang="sr-Latn-RS"/>
              <a:t>ost</a:t>
            </a:r>
            <a:r>
              <a:rPr lang="sr-Latn-BA" altLang="sr-Latn-RS"/>
              <a:t>?</a:t>
            </a:r>
            <a:endParaRPr lang="en-US" altLang="sr-Latn-RS"/>
          </a:p>
        </p:txBody>
      </p:sp>
    </p:spTree>
  </p:cSld>
  <p:clrMapOvr>
    <a:masterClrMapping/>
  </p:clrMapOvr>
  <p:transition spd="slow" advTm="31704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9BA49-0952-B64E-8F35-D22DA0C8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Alokativna efikasnost</a:t>
            </a:r>
            <a:endParaRPr lang="en-US" dirty="0"/>
          </a:p>
        </p:txBody>
      </p:sp>
      <p:sp>
        <p:nvSpPr>
          <p:cNvPr id="40963" name="Content Placeholder 1">
            <a:extLst>
              <a:ext uri="{FF2B5EF4-FFF2-40B4-BE49-F238E27FC236}">
                <a16:creationId xmlns:a16="http://schemas.microsoft.com/office/drawing/2014/main" id="{075D07E3-663C-1F4F-A66C-46A766BBD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BA" altLang="sr-Latn-RS"/>
              <a:t>Alokativna efikasnost se postiže u slučaju kada se sa datim nivoom autputa maksimizira blagostanje (korisnost) potrošača i ostvaruje najveći potrošački višak</a:t>
            </a:r>
          </a:p>
          <a:p>
            <a:pPr eaLnBrk="1" hangingPunct="1"/>
            <a:r>
              <a:rPr lang="sr-Latn-BA" altLang="sr-Latn-RS"/>
              <a:t>Alokativna efikasnost – MB=MC</a:t>
            </a:r>
          </a:p>
          <a:p>
            <a:pPr eaLnBrk="1" hangingPunct="1"/>
            <a:r>
              <a:rPr lang="sr-Latn-BA" altLang="sr-Latn-RS"/>
              <a:t>Alokativna efikasnost u slučaju firme – P=MC</a:t>
            </a:r>
          </a:p>
          <a:p>
            <a:pPr eaLnBrk="1" hangingPunct="1">
              <a:buFont typeface="Wingdings 3" pitchFamily="2" charset="2"/>
              <a:buNone/>
            </a:pPr>
            <a:endParaRPr lang="en-US" altLang="sr-Latn-RS"/>
          </a:p>
        </p:txBody>
      </p:sp>
    </p:spTree>
  </p:cSld>
  <p:clrMapOvr>
    <a:masterClrMapping/>
  </p:clrMapOvr>
  <p:transition spd="slow" advTm="2913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6348-9AF1-4B41-B56F-B92D87E8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Alokativna efikasnost u monopolu</a:t>
            </a:r>
            <a:endParaRPr lang="en-US" dirty="0"/>
          </a:p>
        </p:txBody>
      </p:sp>
      <p:sp>
        <p:nvSpPr>
          <p:cNvPr id="41987" name="Content Placeholder 3">
            <a:extLst>
              <a:ext uri="{FF2B5EF4-FFF2-40B4-BE49-F238E27FC236}">
                <a16:creationId xmlns:a16="http://schemas.microsoft.com/office/drawing/2014/main" id="{1981212A-7BF4-2A47-815C-4BB7CFF0F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063" y="1285875"/>
            <a:ext cx="7686675" cy="1341438"/>
          </a:xfrm>
        </p:spPr>
        <p:txBody>
          <a:bodyPr/>
          <a:lstStyle/>
          <a:p>
            <a:pPr eaLnBrk="1" hangingPunct="1"/>
            <a:r>
              <a:rPr lang="sr-Latn-BA" altLang="sr-Latn-RS"/>
              <a:t>U savršenoj konkurenciji – resursi efikasno raspodjeljeni na proizvode – Pareto optimum</a:t>
            </a:r>
          </a:p>
          <a:p>
            <a:pPr eaLnBrk="1" hangingPunct="1"/>
            <a:r>
              <a:rPr lang="sr-Latn-BA" altLang="sr-Latn-RS"/>
              <a:t>U monopolu – za Qm P&gt;MC – nedovoljna alokativna efikasnost</a:t>
            </a:r>
            <a:endParaRPr lang="en-US" altLang="sr-Latn-RS"/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BF8B315B-B08D-994F-AD79-9E8F23600B9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2924175"/>
            <a:ext cx="7886700" cy="3744913"/>
          </a:xfrm>
          <a:noFill/>
        </p:spPr>
      </p:pic>
    </p:spTree>
  </p:cSld>
  <p:clrMapOvr>
    <a:masterClrMapping/>
  </p:clrMapOvr>
  <p:transition spd="slow" advTm="133186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0FD129-2D04-6542-B5EC-389F3CB6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Produktivna efikasnost</a:t>
            </a:r>
            <a:endParaRPr lang="en-US" dirty="0"/>
          </a:p>
        </p:txBody>
      </p:sp>
      <p:sp>
        <p:nvSpPr>
          <p:cNvPr id="43011" name="Content Placeholder 7">
            <a:extLst>
              <a:ext uri="{FF2B5EF4-FFF2-40B4-BE49-F238E27FC236}">
                <a16:creationId xmlns:a16="http://schemas.microsoft.com/office/drawing/2014/main" id="{CF707ED9-2609-CC41-8D50-DE756598C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BA" altLang="sr-Latn-RS"/>
              <a:t>Produktivna efikasnost se postiže pri proizvodnji autputa sa najnižim troškovima – P jednaka minimalnim prosječnim troškovima</a:t>
            </a:r>
          </a:p>
          <a:p>
            <a:pPr eaLnBrk="1" hangingPunct="1"/>
            <a:r>
              <a:rPr lang="sr-Latn-BA" altLang="sr-Latn-RS"/>
              <a:t>Da li preduzeće postiže produktivnu efikasnost? </a:t>
            </a:r>
            <a:r>
              <a:rPr lang="sr-Latn-BA" altLang="sr-Latn-RS">
                <a:cs typeface="Lucida Sans Unicode" panose="020B0602030504020204" pitchFamily="34" charset="0"/>
              </a:rPr>
              <a:t>⇒ poređenje P i AC</a:t>
            </a:r>
            <a:r>
              <a:rPr lang="sr-Latn-BA" altLang="sr-Latn-RS" baseline="-25000">
                <a:cs typeface="Lucida Sans Unicode" panose="020B0602030504020204" pitchFamily="34" charset="0"/>
              </a:rPr>
              <a:t>min</a:t>
            </a:r>
            <a:r>
              <a:rPr lang="sr-Latn-BA" altLang="sr-Latn-RS">
                <a:cs typeface="Lucida Sans Unicode" panose="020B0602030504020204" pitchFamily="34" charset="0"/>
              </a:rPr>
              <a:t> autputa</a:t>
            </a:r>
          </a:p>
          <a:p>
            <a:pPr eaLnBrk="1" hangingPunct="1"/>
            <a:r>
              <a:rPr lang="sr-Latn-BA" altLang="sr-Latn-RS"/>
              <a:t>U savršenoj konkurenciji – u kratkom roku </a:t>
            </a:r>
          </a:p>
          <a:p>
            <a:pPr eaLnBrk="1" hangingPunct="1">
              <a:buFont typeface="Wingdings 3" pitchFamily="2" charset="2"/>
              <a:buNone/>
            </a:pPr>
            <a:r>
              <a:rPr lang="sr-Latn-BA" altLang="sr-Latn-RS"/>
              <a:t>                                            ne postoji p.e. </a:t>
            </a:r>
            <a:r>
              <a:rPr lang="sr-Latn-BA" altLang="sr-Latn-RS" sz="4000">
                <a:solidFill>
                  <a:srgbClr val="FF0000"/>
                </a:solidFill>
              </a:rPr>
              <a:t>?</a:t>
            </a:r>
          </a:p>
          <a:p>
            <a:pPr eaLnBrk="1" hangingPunct="1">
              <a:buFont typeface="Wingdings 3" pitchFamily="2" charset="2"/>
              <a:buNone/>
            </a:pPr>
            <a:r>
              <a:rPr lang="sr-Latn-BA" altLang="sr-Latn-RS"/>
              <a:t>                                            u dugom roku      </a:t>
            </a:r>
          </a:p>
          <a:p>
            <a:pPr eaLnBrk="1" hangingPunct="1">
              <a:buFont typeface="Wingdings 3" pitchFamily="2" charset="2"/>
              <a:buNone/>
            </a:pPr>
            <a:r>
              <a:rPr lang="sr-Latn-BA" altLang="sr-Latn-RS"/>
              <a:t>                                            postoji p.e.</a:t>
            </a:r>
          </a:p>
          <a:p>
            <a:pPr eaLnBrk="1" hangingPunct="1">
              <a:buFont typeface="Wingdings 3" pitchFamily="2" charset="2"/>
              <a:buNone/>
            </a:pPr>
            <a:endParaRPr lang="en-US" altLang="sr-Latn-RS"/>
          </a:p>
        </p:txBody>
      </p:sp>
    </p:spTree>
  </p:cSld>
  <p:clrMapOvr>
    <a:masterClrMapping/>
  </p:clrMapOvr>
  <p:transition spd="slow" advTm="320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60D296-2D6C-AE4F-9DA7-038779A0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Karakteristike monopola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043B4F-5713-7148-A07F-141751C466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8625" y="1714500"/>
          <a:ext cx="8429625" cy="4213225"/>
        </p:xfrm>
        <a:graphic>
          <a:graphicData uri="http://schemas.openxmlformats.org/drawingml/2006/table">
            <a:tbl>
              <a:tblPr/>
              <a:tblGrid>
                <a:gridCol w="421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Broj preduzeća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Samo jedno preduzeće, preduzeće=industrija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Vrsta proizvoda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Jedinstven proizvod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Barijere ulasku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Značajne barijere ulasku u industriju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Mogućnost formiranja cijene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Promjene u tražnji dovode do promjene cijena⇒price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m</a:t>
                      </a:r>
                      <a:r>
                        <a:rPr kumimoji="0" lang="sr-Latn-B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aker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Efikasnost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Ne postiže se alokativna niti produktivna efikasnost u dugom roku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49493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4C1D-F3C9-7646-BD84-68A50A87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084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Produktivna efikasnost u monopolu</a:t>
            </a:r>
            <a:endParaRPr lang="en-US" dirty="0"/>
          </a:p>
        </p:txBody>
      </p:sp>
      <p:sp>
        <p:nvSpPr>
          <p:cNvPr id="53251" name="Content Placeholder 4">
            <a:extLst>
              <a:ext uri="{FF2B5EF4-FFF2-40B4-BE49-F238E27FC236}">
                <a16:creationId xmlns:a16="http://schemas.microsoft.com/office/drawing/2014/main" id="{6F5DD0EB-CDBD-E14B-9FAB-8B03229D8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063" y="1285875"/>
            <a:ext cx="8248650" cy="1135063"/>
          </a:xfrm>
        </p:spPr>
        <p:txBody>
          <a:bodyPr rtlCol="0">
            <a:normAutofit fontScale="92500" lnSpcReduction="20000"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/>
              <a:t>U savršenoj konkurenciji – za Q</a:t>
            </a:r>
            <a:r>
              <a:rPr lang="sr-Latn-BA" altLang="sr-Latn-RS" baseline="-25000"/>
              <a:t>1</a:t>
            </a:r>
            <a:r>
              <a:rPr lang="sr-Latn-BA" altLang="sr-Latn-RS"/>
              <a:t> P=ATC</a:t>
            </a:r>
            <a:r>
              <a:rPr lang="sr-Latn-BA" altLang="sr-Latn-RS" baseline="-25000"/>
              <a:t>min</a:t>
            </a:r>
            <a:r>
              <a:rPr lang="sr-Latn-BA" altLang="sr-Latn-RS"/>
              <a:t> – produktivna efikasnost, u suprotnom gubici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/>
              <a:t>U monopolu – za Q</a:t>
            </a:r>
            <a:r>
              <a:rPr lang="sr-Latn-BA" altLang="sr-Latn-RS" baseline="-25000"/>
              <a:t>2</a:t>
            </a:r>
            <a:r>
              <a:rPr lang="sr-Latn-BA" altLang="sr-Latn-RS"/>
              <a:t> ATC&gt;ATC</a:t>
            </a:r>
            <a:r>
              <a:rPr lang="sr-Latn-BA" altLang="sr-Latn-RS" baseline="-25000"/>
              <a:t>min</a:t>
            </a:r>
            <a:r>
              <a:rPr lang="sr-Latn-BA" altLang="sr-Latn-RS"/>
              <a:t> – nije produktivno efikasan te prodaje po P iznad ATC</a:t>
            </a:r>
            <a:r>
              <a:rPr lang="sr-Latn-BA" altLang="sr-Latn-RS" baseline="-25000"/>
              <a:t>min</a:t>
            </a:r>
            <a:endParaRPr lang="en-US" altLang="sr-Latn-RS" baseline="-25000"/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FD96BFE7-52D0-1548-84A3-F57B43E708E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338" y="2924175"/>
            <a:ext cx="8856662" cy="3673475"/>
          </a:xfrm>
          <a:noFill/>
        </p:spPr>
      </p:pic>
      <p:sp>
        <p:nvSpPr>
          <p:cNvPr id="44037" name="TextBox 2">
            <a:extLst>
              <a:ext uri="{FF2B5EF4-FFF2-40B4-BE49-F238E27FC236}">
                <a16:creationId xmlns:a16="http://schemas.microsoft.com/office/drawing/2014/main" id="{383DB3D5-4E69-8545-868A-DAE72DDA79D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0" y="4614863"/>
            <a:ext cx="608013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en-US" sz="1300">
                <a:latin typeface="Arial" panose="020B0604020202020204" pitchFamily="34" charset="0"/>
                <a:cs typeface="Arial" panose="020B0604020202020204" pitchFamily="34" charset="0"/>
              </a:rPr>
              <a:t>ATC</a:t>
            </a:r>
          </a:p>
        </p:txBody>
      </p:sp>
      <p:sp>
        <p:nvSpPr>
          <p:cNvPr id="44038" name="TextBox 5">
            <a:extLst>
              <a:ext uri="{FF2B5EF4-FFF2-40B4-BE49-F238E27FC236}">
                <a16:creationId xmlns:a16="http://schemas.microsoft.com/office/drawing/2014/main" id="{79CCE82C-0B25-DC44-B577-79D8C27B3A1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875463" y="5726113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en-US" sz="140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</a:p>
        </p:txBody>
      </p:sp>
    </p:spTree>
  </p:cSld>
  <p:clrMapOvr>
    <a:masterClrMapping/>
  </p:clrMapOvr>
  <p:transition spd="slow" advTm="4452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44342C-EF99-FD41-8504-C3592EF80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BA" dirty="0"/>
              <a:t>Hvala na pažnji!</a:t>
            </a:r>
          </a:p>
        </p:txBody>
      </p:sp>
    </p:spTree>
  </p:cSld>
  <p:clrMapOvr>
    <a:masterClrMapping/>
  </p:clrMapOvr>
  <p:transition spd="slow" advTm="224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ECDF-4B6F-C149-A87B-4E1C599C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99" y="89884"/>
            <a:ext cx="893933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P i TR monopoliste vs savršenog konkurenta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7A10E9A5-18A2-9647-9BDF-945F37E53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" y="5516563"/>
            <a:ext cx="4337050" cy="1258887"/>
          </a:xfrm>
          <a:ln>
            <a:headEnd/>
            <a:tailEnd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/>
              <a:t>TR savršenog konkurenta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/>
              <a:t>(ravnotežna P* u kratkom roku vrijedi za savr.kon.)</a:t>
            </a:r>
          </a:p>
        </p:txBody>
      </p:sp>
      <p:pic>
        <p:nvPicPr>
          <p:cNvPr id="11268" name="Content Placeholder 6">
            <a:extLst>
              <a:ext uri="{FF2B5EF4-FFF2-40B4-BE49-F238E27FC236}">
                <a16:creationId xmlns:a16="http://schemas.microsoft.com/office/drawing/2014/main" id="{ED730318-D0D6-B443-B254-CA2569CBBB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50" y="1414463"/>
            <a:ext cx="4221163" cy="39211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Placeholder 3">
            <a:extLst>
              <a:ext uri="{FF2B5EF4-FFF2-40B4-BE49-F238E27FC236}">
                <a16:creationId xmlns:a16="http://schemas.microsoft.com/office/drawing/2014/main" id="{7AB13041-49E5-D341-8632-3FB90570B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813" y="5516563"/>
            <a:ext cx="4662487" cy="1258887"/>
          </a:xfrm>
          <a:ln>
            <a:headEnd/>
            <a:tailEnd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/>
              <a:t>TR monopoliste (TR</a:t>
            </a:r>
            <a:r>
              <a:rPr lang="sr-Latn-BA" altLang="sr-Latn-RS" baseline="-25000"/>
              <a:t>max</a:t>
            </a:r>
            <a:r>
              <a:rPr lang="sr-Latn-BA" altLang="sr-Latn-RS"/>
              <a:t> kada vrijedi jedinična elastičnost tražnje </a:t>
            </a:r>
            <a:r>
              <a:rPr lang="en-GB" altLang="sr-Latn-RS"/>
              <a:t>|</a:t>
            </a:r>
            <a:r>
              <a:rPr lang="sr-Latn-BA" altLang="sr-Latn-RS"/>
              <a:t>E</a:t>
            </a:r>
            <a:r>
              <a:rPr lang="sr-Latn-BA" altLang="sr-Latn-RS" baseline="-25000"/>
              <a:t>d</a:t>
            </a:r>
            <a:r>
              <a:rPr lang="en-GB" altLang="sr-Latn-RS"/>
              <a:t>|</a:t>
            </a:r>
            <a:r>
              <a:rPr lang="sr-Latn-BA" altLang="sr-Latn-RS"/>
              <a:t>=1)</a:t>
            </a:r>
          </a:p>
        </p:txBody>
      </p:sp>
      <p:pic>
        <p:nvPicPr>
          <p:cNvPr id="11270" name="Content Placeholder 7">
            <a:extLst>
              <a:ext uri="{FF2B5EF4-FFF2-40B4-BE49-F238E27FC236}">
                <a16:creationId xmlns:a16="http://schemas.microsoft.com/office/drawing/2014/main" id="{8C12CD22-E80B-8F49-99EA-BA5110287F3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188" y="957263"/>
            <a:ext cx="4249737" cy="45593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9">
            <a:extLst>
              <a:ext uri="{FF2B5EF4-FFF2-40B4-BE49-F238E27FC236}">
                <a16:creationId xmlns:a16="http://schemas.microsoft.com/office/drawing/2014/main" id="{9B7E4911-3C5D-014F-81AA-22A456EA5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899025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∊</a:t>
            </a:r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&gt;1</a:t>
            </a:r>
          </a:p>
        </p:txBody>
      </p:sp>
      <p:sp>
        <p:nvSpPr>
          <p:cNvPr id="11272" name="TextBox 11">
            <a:extLst>
              <a:ext uri="{FF2B5EF4-FFF2-40B4-BE49-F238E27FC236}">
                <a16:creationId xmlns:a16="http://schemas.microsoft.com/office/drawing/2014/main" id="{736E5035-0135-B64E-99C4-0B1A83E27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775" y="5113338"/>
            <a:ext cx="719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∊</a:t>
            </a:r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</a:p>
        </p:txBody>
      </p:sp>
      <p:sp>
        <p:nvSpPr>
          <p:cNvPr id="11273" name="TextBox 12">
            <a:extLst>
              <a:ext uri="{FF2B5EF4-FFF2-40B4-BE49-F238E27FC236}">
                <a16:creationId xmlns:a16="http://schemas.microsoft.com/office/drawing/2014/main" id="{EDC884F9-179B-6D42-88DF-46D3FE501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81965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∊</a:t>
            </a:r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&lt;1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AAA44E-D8E0-194C-A31D-A1CF31B5742D}"/>
              </a:ext>
            </a:extLst>
          </p:cNvPr>
          <p:cNvCxnSpPr/>
          <p:nvPr/>
        </p:nvCxnSpPr>
        <p:spPr>
          <a:xfrm flipH="1">
            <a:off x="6711950" y="1212850"/>
            <a:ext cx="642938" cy="433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275" name="TextBox 15">
            <a:extLst>
              <a:ext uri="{FF2B5EF4-FFF2-40B4-BE49-F238E27FC236}">
                <a16:creationId xmlns:a16="http://schemas.microsoft.com/office/drawing/2014/main" id="{4EDDEDFB-5CA3-6A45-BDCD-190277311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888" y="922338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∊</a:t>
            </a:r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D96FB2-7A82-564E-8DD3-FDBD2F3160EC}"/>
              </a:ext>
            </a:extLst>
          </p:cNvPr>
          <p:cNvCxnSpPr/>
          <p:nvPr/>
        </p:nvCxnSpPr>
        <p:spPr>
          <a:xfrm flipH="1">
            <a:off x="6711950" y="1327150"/>
            <a:ext cx="812800" cy="138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0D2DF4-6839-A24D-91A2-06D15839CC9A}"/>
              </a:ext>
            </a:extLst>
          </p:cNvPr>
          <p:cNvCxnSpPr/>
          <p:nvPr/>
        </p:nvCxnSpPr>
        <p:spPr>
          <a:xfrm flipV="1">
            <a:off x="6588125" y="4899025"/>
            <a:ext cx="0" cy="28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0503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FC4B7-BB5C-084A-9658-5095A1E6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Elastičnost tražnje i TR</a:t>
            </a:r>
            <a:endParaRPr lang="en-US" dirty="0"/>
          </a:p>
        </p:txBody>
      </p:sp>
      <p:sp>
        <p:nvSpPr>
          <p:cNvPr id="13315" name="Content Placeholder 4">
            <a:extLst>
              <a:ext uri="{FF2B5EF4-FFF2-40B4-BE49-F238E27FC236}">
                <a16:creationId xmlns:a16="http://schemas.microsoft.com/office/drawing/2014/main" id="{AFA86B1D-3F3B-0A42-8700-4E5D09525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44625"/>
            <a:ext cx="7467600" cy="1298575"/>
          </a:xfrm>
        </p:spPr>
        <p:txBody>
          <a:bodyPr/>
          <a:lstStyle/>
          <a:p>
            <a:pPr eaLnBrk="1" hangingPunct="1"/>
            <a:r>
              <a:rPr lang="sr-Latn-BA" altLang="en-US"/>
              <a:t>Elastična tražnja – smanjenje cijena uzrokuje rast TR</a:t>
            </a:r>
          </a:p>
          <a:p>
            <a:pPr eaLnBrk="1" hangingPunct="1"/>
            <a:r>
              <a:rPr lang="sr-Latn-BA" altLang="en-US"/>
              <a:t>Neelastična tražnja – smanjenje cijena uzrokuje pad TR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EF27E510-4C6F-1B49-BA78-C61C99BCE5A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2590800"/>
            <a:ext cx="7235825" cy="3962400"/>
          </a:xfrm>
        </p:spPr>
      </p:pic>
      <p:pic>
        <p:nvPicPr>
          <p:cNvPr id="13317" name="Audio 2">
            <a:hlinkClick r:id="" action="ppaction://media"/>
            <a:extLst>
              <a:ext uri="{FF2B5EF4-FFF2-40B4-BE49-F238E27FC236}">
                <a16:creationId xmlns:a16="http://schemas.microsoft.com/office/drawing/2014/main" id="{9F05A3EE-BB86-C348-B3E8-6109CDAB64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398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9B70-22AE-2F45-83BE-76F91297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Elastičnost tražnje i MR</a:t>
            </a:r>
            <a:endParaRPr lang="en-US" dirty="0"/>
          </a:p>
        </p:txBody>
      </p:sp>
      <p:sp>
        <p:nvSpPr>
          <p:cNvPr id="14339" name="Content Placeholder 4">
            <a:extLst>
              <a:ext uri="{FF2B5EF4-FFF2-40B4-BE49-F238E27FC236}">
                <a16:creationId xmlns:a16="http://schemas.microsoft.com/office/drawing/2014/main" id="{3F7FDEDA-C911-4C4E-A773-EAB7E2572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371600"/>
            <a:ext cx="6629400" cy="1450975"/>
          </a:xfrm>
        </p:spPr>
        <p:txBody>
          <a:bodyPr/>
          <a:lstStyle/>
          <a:p>
            <a:pPr eaLnBrk="1" hangingPunct="1"/>
            <a:r>
              <a:rPr lang="sr-Latn-BA" altLang="sr-Latn-RS" sz="2800"/>
              <a:t>MR=P*</a:t>
            </a:r>
            <a:r>
              <a:rPr lang="en-US" altLang="sr-Latn-RS" sz="2800"/>
              <a:t>[</a:t>
            </a:r>
            <a:r>
              <a:rPr lang="sr-Latn-BA" altLang="sr-Latn-RS" sz="2800"/>
              <a:t>(</a:t>
            </a:r>
            <a:r>
              <a:rPr lang="en-US" altLang="sr-Latn-RS" sz="2800"/>
              <a:t>E-1</a:t>
            </a:r>
            <a:r>
              <a:rPr lang="sr-Latn-BA" altLang="sr-Latn-RS" sz="2800"/>
              <a:t>)</a:t>
            </a:r>
            <a:r>
              <a:rPr lang="en-US" altLang="sr-Latn-RS" sz="2800"/>
              <a:t>/E]  (P=MR*(E/E-1))</a:t>
            </a:r>
          </a:p>
          <a:p>
            <a:pPr lvl="1" eaLnBrk="1" hangingPunct="1"/>
            <a:r>
              <a:rPr lang="en-US" altLang="sr-Latn-RS"/>
              <a:t>MR≥0  - elasti</a:t>
            </a:r>
            <a:r>
              <a:rPr lang="sr-Latn-BA" altLang="sr-Latn-RS"/>
              <a:t>čna tražnja</a:t>
            </a:r>
          </a:p>
          <a:p>
            <a:pPr lvl="1" eaLnBrk="1" hangingPunct="1"/>
            <a:r>
              <a:rPr lang="sr-Latn-BA" altLang="sr-Latn-RS"/>
              <a:t>MR&lt;0 – neelastična tražnja</a:t>
            </a:r>
            <a:endParaRPr lang="en-US" altLang="sr-Latn-RS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E3293FD7-2E53-BA49-9E18-80D9694DF0E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2895600"/>
            <a:ext cx="6400800" cy="3532188"/>
          </a:xfrm>
        </p:spPr>
      </p:pic>
      <p:pic>
        <p:nvPicPr>
          <p:cNvPr id="14341" name="Audio 3">
            <a:hlinkClick r:id="" action="ppaction://media"/>
            <a:extLst>
              <a:ext uri="{FF2B5EF4-FFF2-40B4-BE49-F238E27FC236}">
                <a16:creationId xmlns:a16="http://schemas.microsoft.com/office/drawing/2014/main" id="{C3D1A63A-0B30-F44E-823E-1DA79159ED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595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F92C53-D93B-2E4C-8E73-90844567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TR, TC i pf monopoliste</a:t>
            </a:r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id="{C00A0A3E-4B5A-9345-88D6-FD78F6D1E6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4300" y="1341438"/>
            <a:ext cx="4638675" cy="3976687"/>
          </a:xfrm>
        </p:spPr>
      </p:pic>
      <p:sp>
        <p:nvSpPr>
          <p:cNvPr id="15364" name="TextBox 4">
            <a:extLst>
              <a:ext uri="{FF2B5EF4-FFF2-40B4-BE49-F238E27FC236}">
                <a16:creationId xmlns:a16="http://schemas.microsoft.com/office/drawing/2014/main" id="{A0E1C38A-1B42-F74A-A817-CCB7CDA4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3529012" cy="4892675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400">
                <a:latin typeface="Arial" panose="020B0604020202020204" pitchFamily="34" charset="0"/>
                <a:cs typeface="Arial" panose="020B0604020202020204" pitchFamily="34" charset="0"/>
              </a:rPr>
              <a:t>Razmatranje profita na osnovu odnosa TR i TC pri čemu za Q*=175 udaljenost između TR i TC je najveća (gornji dio slike) i tada je pf maksimalan (donji dio slike). </a:t>
            </a:r>
          </a:p>
          <a:p>
            <a:pPr eaLnBrk="1" hangingPunct="1"/>
            <a:r>
              <a:rPr lang="sr-Latn-BA" altLang="sr-Latn-RS" sz="2400">
                <a:latin typeface="Arial" panose="020B0604020202020204" pitchFamily="34" charset="0"/>
                <a:cs typeface="Arial" panose="020B0604020202020204" pitchFamily="34" charset="0"/>
              </a:rPr>
              <a:t>Može se primijetiti da se Q* pri kome je pf</a:t>
            </a:r>
            <a:r>
              <a:rPr lang="sr-Latn-BA" altLang="sr-Latn-RS" sz="2400" baseline="-25000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sr-Latn-BA" altLang="sr-Latn-RS" sz="2400">
                <a:latin typeface="Arial" panose="020B0604020202020204" pitchFamily="34" charset="0"/>
                <a:cs typeface="Arial" panose="020B0604020202020204" pitchFamily="34" charset="0"/>
              </a:rPr>
              <a:t> nalazi desno od Q (Q=200) pri kome je TR maksimalno (tačka A).</a:t>
            </a:r>
            <a:endParaRPr lang="sr-Latn-BA" altLang="sr-Latn-RS" sz="24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D7870-61D3-EE4C-B345-B99B06E1E792}"/>
              </a:ext>
            </a:extLst>
          </p:cNvPr>
          <p:cNvSpPr txBox="1"/>
          <p:nvPr/>
        </p:nvSpPr>
        <p:spPr>
          <a:xfrm>
            <a:off x="7956550" y="4868863"/>
            <a:ext cx="503238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B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pf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BE7D8C-B94E-A440-B407-577FAB4F5EF7}"/>
              </a:ext>
            </a:extLst>
          </p:cNvPr>
          <p:cNvSpPr/>
          <p:nvPr/>
        </p:nvSpPr>
        <p:spPr>
          <a:xfrm>
            <a:off x="6429375" y="1847850"/>
            <a:ext cx="460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A8BEF-FCBE-9B4D-A264-768B09516C50}"/>
              </a:ext>
            </a:extLst>
          </p:cNvPr>
          <p:cNvSpPr txBox="1"/>
          <p:nvPr/>
        </p:nvSpPr>
        <p:spPr>
          <a:xfrm>
            <a:off x="6418263" y="1462088"/>
            <a:ext cx="431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B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EA952D-3119-F745-9F90-19A9EE5FDFD6}"/>
              </a:ext>
            </a:extLst>
          </p:cNvPr>
          <p:cNvCxnSpPr/>
          <p:nvPr/>
        </p:nvCxnSpPr>
        <p:spPr>
          <a:xfrm flipV="1">
            <a:off x="6418263" y="1884363"/>
            <a:ext cx="25400" cy="24320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6781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5">
            <a:extLst>
              <a:ext uri="{FF2B5EF4-FFF2-40B4-BE49-F238E27FC236}">
                <a16:creationId xmlns:a16="http://schemas.microsoft.com/office/drawing/2014/main" id="{0F6A85D3-0D71-6446-AC3D-ECCFDAF589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4663" y="1557338"/>
            <a:ext cx="4833937" cy="4325937"/>
          </a:xfr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B5322A4-8DB2-6848-B1D5-77F6A5F2D8D1}"/>
              </a:ext>
            </a:extLst>
          </p:cNvPr>
          <p:cNvSpPr txBox="1">
            <a:spLocks noChangeArrowheads="1"/>
          </p:cNvSpPr>
          <p:nvPr/>
        </p:nvSpPr>
        <p:spPr>
          <a:xfrm>
            <a:off x="477058" y="-69981"/>
            <a:ext cx="8472518" cy="1143000"/>
          </a:xfrm>
          <a:prstGeom prst="rect">
            <a:avLst/>
          </a:prstGeom>
        </p:spPr>
        <p:txBody>
          <a:bodyPr lIns="90488" tIns="44450" rIns="90488" bIns="4445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Odnos P i MR kod monopola</a:t>
            </a:r>
            <a:endParaRPr lang="en-US" dirty="0"/>
          </a:p>
        </p:txBody>
      </p:sp>
      <p:sp>
        <p:nvSpPr>
          <p:cNvPr id="16388" name="TextBox 7">
            <a:extLst>
              <a:ext uri="{FF2B5EF4-FFF2-40B4-BE49-F238E27FC236}">
                <a16:creationId xmlns:a16="http://schemas.microsoft.com/office/drawing/2014/main" id="{7A270C96-9E3F-1B45-A35F-CEF4B750B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4008438" cy="4895850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Pravougaonik A (1000$/jed.autputa) pokazuje umanjenje TR nastalo usljed prodaje Q=100 pri novoj, nižoj cijeni P=50$. Pravougaonik B (2500 $/jed.autputa) predstavlja uvećanje TR usljed dodatne prodaje pri novoj, nižoj cijeni P=50$. MR je količnik razlike pravougaonika A i B (1500 $/jed.autputa) i </a:t>
            </a:r>
            <a:r>
              <a:rPr lang="el-GR" altLang="sr-Latn-RS" sz="220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Q. Ovdje MR je jednako 30</a:t>
            </a:r>
            <a:r>
              <a:rPr lang="sr-Latn-BA" altLang="sr-Latn-RS" sz="2000">
                <a:latin typeface="Arial" panose="020B0604020202020204" pitchFamily="34" charset="0"/>
                <a:cs typeface="Arial" panose="020B0604020202020204" pitchFamily="34" charset="0"/>
              </a:rPr>
              <a:t> $/jed.autputa</a:t>
            </a:r>
            <a:r>
              <a:rPr lang="sr-Latn-BA" altLang="sr-Latn-RS" sz="2200" baseline="-25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što je manje od nove, niže cijene P=50$.</a:t>
            </a:r>
          </a:p>
        </p:txBody>
      </p:sp>
      <p:sp>
        <p:nvSpPr>
          <p:cNvPr id="16389" name="TextBox 6">
            <a:extLst>
              <a:ext uri="{FF2B5EF4-FFF2-40B4-BE49-F238E27FC236}">
                <a16:creationId xmlns:a16="http://schemas.microsoft.com/office/drawing/2014/main" id="{D5CDA2C9-8130-F74A-B455-B8FF683C7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205038"/>
            <a:ext cx="2303463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1400">
                <a:latin typeface="Arial" panose="020B0604020202020204" pitchFamily="34" charset="0"/>
                <a:cs typeface="Arial" panose="020B0604020202020204" pitchFamily="34" charset="0"/>
              </a:rPr>
              <a:t>Umanjenje TR zbog prodaje pri nižoj cijeni (P=50)</a:t>
            </a:r>
          </a:p>
        </p:txBody>
      </p:sp>
      <p:sp>
        <p:nvSpPr>
          <p:cNvPr id="16390" name="TextBox 9">
            <a:extLst>
              <a:ext uri="{FF2B5EF4-FFF2-40B4-BE49-F238E27FC236}">
                <a16:creationId xmlns:a16="http://schemas.microsoft.com/office/drawing/2014/main" id="{AF2ACBFA-38FF-914A-8268-A462F08D3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063875"/>
            <a:ext cx="19256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1400">
                <a:latin typeface="Arial" panose="020B0604020202020204" pitchFamily="34" charset="0"/>
                <a:cs typeface="Arial" panose="020B0604020202020204" pitchFamily="34" charset="0"/>
              </a:rPr>
              <a:t>Uvećanje TR usljed dodatne prodaje</a:t>
            </a:r>
          </a:p>
        </p:txBody>
      </p:sp>
      <p:sp>
        <p:nvSpPr>
          <p:cNvPr id="16391" name="TextBox 10">
            <a:extLst>
              <a:ext uri="{FF2B5EF4-FFF2-40B4-BE49-F238E27FC236}">
                <a16:creationId xmlns:a16="http://schemas.microsoft.com/office/drawing/2014/main" id="{C7E0F834-519B-A745-8DE7-D2733B148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650" y="3948113"/>
            <a:ext cx="11493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14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sr-Latn-BA" altLang="sr-Latn-RS" sz="1400" baseline="-25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p:transition spd="slow" advTm="11445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4B6A4D1-6E6D-BB49-B7C7-2D23E098C1BF}"/>
              </a:ext>
            </a:extLst>
          </p:cNvPr>
          <p:cNvSpPr txBox="1">
            <a:spLocks noChangeArrowheads="1"/>
          </p:cNvSpPr>
          <p:nvPr/>
        </p:nvSpPr>
        <p:spPr>
          <a:xfrm>
            <a:off x="477058" y="-69981"/>
            <a:ext cx="8472518" cy="1143000"/>
          </a:xfrm>
          <a:prstGeom prst="rect">
            <a:avLst/>
          </a:prstGeom>
        </p:spPr>
        <p:txBody>
          <a:bodyPr lIns="90488" tIns="44450" rIns="90488" bIns="4445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Odnos P i MR kod monopola</a:t>
            </a:r>
            <a:endParaRPr lang="en-US" dirty="0"/>
          </a:p>
        </p:txBody>
      </p:sp>
      <p:sp>
        <p:nvSpPr>
          <p:cNvPr id="18435" name="TextBox 7">
            <a:extLst>
              <a:ext uri="{FF2B5EF4-FFF2-40B4-BE49-F238E27FC236}">
                <a16:creationId xmlns:a16="http://schemas.microsoft.com/office/drawing/2014/main" id="{0A73A052-30F2-1949-AAD2-0C599BCFC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1069975"/>
            <a:ext cx="3673475" cy="4770438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Kada se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nalazi lijevo od tačke M funkcije Q</a:t>
            </a:r>
            <a:r>
              <a:rPr lang="sr-Latn-BA" altLang="sr-Latn-RS" sz="1900" baseline="-25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npr.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sr-Latn-RS" sz="19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),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uvećanje TR usljed dodatne prodaje (pravouganik B) premašuje umanjenje TR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zbog prodaje po nižoj cijeni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pravougaonik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A). 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Kada se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nalazi desno tačke M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npr.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sr-Latn-RS" sz="19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uvećanje TR usljed dodatne prodaje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pravougaonik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je manje od umanjenja TR prodaje po novoj, nižoj cijeni. (pravougaonik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C). 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U tački M funkcije Q</a:t>
            </a:r>
            <a:r>
              <a:rPr lang="sr-Latn-BA" altLang="sr-Latn-RS" sz="1900" baseline="-25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uvećanje i umanjenje TR je podjednako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što implicira da je MR=0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BA" altLang="sr-Latn-RS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Content Placeholder 2">
            <a:extLst>
              <a:ext uri="{FF2B5EF4-FFF2-40B4-BE49-F238E27FC236}">
                <a16:creationId xmlns:a16="http://schemas.microsoft.com/office/drawing/2014/main" id="{0C360C8D-E3F9-6648-A041-18DD0E8790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738" y="1700213"/>
            <a:ext cx="5148262" cy="4032250"/>
          </a:xfrm>
        </p:spPr>
      </p:pic>
    </p:spTree>
  </p:cSld>
  <p:clrMapOvr>
    <a:masterClrMapping/>
  </p:clrMapOvr>
  <p:transition spd="slow" advTm="117552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6499</TotalTime>
  <Words>1087</Words>
  <Application>Microsoft Macintosh PowerPoint</Application>
  <PresentationFormat>On-screen Show (4:3)</PresentationFormat>
  <Paragraphs>123</Paragraphs>
  <Slides>31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Rockwell</vt:lpstr>
      <vt:lpstr>Arial</vt:lpstr>
      <vt:lpstr>Rockwell Condensed</vt:lpstr>
      <vt:lpstr>Wingdings</vt:lpstr>
      <vt:lpstr>Calibri</vt:lpstr>
      <vt:lpstr>Lucida Sans Unicode</vt:lpstr>
      <vt:lpstr>Tahoma</vt:lpstr>
      <vt:lpstr>Wingdings 3</vt:lpstr>
      <vt:lpstr>Wood Type</vt:lpstr>
      <vt:lpstr>Microsoft Visio Drawing</vt:lpstr>
      <vt:lpstr>Microsoft Equation 3.0</vt:lpstr>
      <vt:lpstr>MAKSIMIZACIJA PROFITA KOD MONOPOLA</vt:lpstr>
      <vt:lpstr>Profit</vt:lpstr>
      <vt:lpstr>Karakteristike monopola</vt:lpstr>
      <vt:lpstr>P i TR monopoliste vs savršenog konkurenta</vt:lpstr>
      <vt:lpstr>Elastičnost tražnje i TR</vt:lpstr>
      <vt:lpstr>Elastičnost tražnje i MR</vt:lpstr>
      <vt:lpstr>TR, TC i pf monopoliste</vt:lpstr>
      <vt:lpstr>PowerPoint Presentation</vt:lpstr>
      <vt:lpstr>PowerPoint Presentation</vt:lpstr>
      <vt:lpstr>Odnos P i MR kod monopola</vt:lpstr>
      <vt:lpstr>Uslov maksimizacije profita monopoliste</vt:lpstr>
      <vt:lpstr>Profit i monopol</vt:lpstr>
      <vt:lpstr>Profit i monopol</vt:lpstr>
      <vt:lpstr>Profit i monopol</vt:lpstr>
      <vt:lpstr>Ostvarivanje dobiti u monopolu  </vt:lpstr>
      <vt:lpstr>Normalan profit kod monopola </vt:lpstr>
      <vt:lpstr>Ostvarivanje gubitka kod monopola </vt:lpstr>
      <vt:lpstr>Zatvaranje preduzeća monopoliste </vt:lpstr>
      <vt:lpstr>Maksimizacija profita</vt:lpstr>
      <vt:lpstr>PowerPoint Presentation</vt:lpstr>
      <vt:lpstr>PowerPoint Presentation</vt:lpstr>
      <vt:lpstr>Tačke C i B – nultni profit </vt:lpstr>
      <vt:lpstr>PowerPoint Presentation</vt:lpstr>
      <vt:lpstr>PowerPoint Presentation</vt:lpstr>
      <vt:lpstr>Tačke C i B – nulti profit </vt:lpstr>
      <vt:lpstr>Efikasnost u monopolu</vt:lpstr>
      <vt:lpstr>Alokativna efikasnost</vt:lpstr>
      <vt:lpstr>Alokativna efikasnost u monopolu</vt:lpstr>
      <vt:lpstr>Produktivna efikasnost</vt:lpstr>
      <vt:lpstr>Produktivna efikasnost u monopolu</vt:lpstr>
      <vt:lpstr>Hvala na pažnji!</vt:lpstr>
    </vt:vector>
  </TitlesOfParts>
  <Company>Private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Matea ZR</dc:creator>
  <cp:lastModifiedBy>Milan Damjanović</cp:lastModifiedBy>
  <cp:revision>205</cp:revision>
  <dcterms:created xsi:type="dcterms:W3CDTF">2010-10-30T07:33:40Z</dcterms:created>
  <dcterms:modified xsi:type="dcterms:W3CDTF">2026-07-05T14:53:43Z</dcterms:modified>
</cp:coreProperties>
</file>