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9" r:id="rId1"/>
  </p:sldMasterIdLst>
  <p:notesMasterIdLst>
    <p:notesMasterId r:id="rId20"/>
  </p:notes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95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765" autoAdjust="0"/>
  </p:normalViewPr>
  <p:slideViewPr>
    <p:cSldViewPr snapToGrid="0" snapToObjects="1">
      <p:cViewPr varScale="1">
        <p:scale>
          <a:sx n="89" d="100"/>
          <a:sy n="89" d="100"/>
        </p:scale>
        <p:origin x="174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2AF6C-42F9-5644-9F77-B3C4403A767C}" type="datetimeFigureOut">
              <a:rPr lang="en-US" smtClean="0"/>
              <a:t>4/1/19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A0FA3-C149-8A4F-8EEB-310CCD030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29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251665B-C24A-4702-B522-6A4334602E03}" type="datetimeFigureOut">
              <a:rPr lang="en-US" smtClean="0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4251665B-C24A-4702-B522-6A4334602E03}" type="datetimeFigureOut">
              <a:rPr lang="en-US" smtClean="0"/>
              <a:t>4/1/19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sr-Latn-C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4/1/19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r-Latn-C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/>
              <a:t>Click to edit Master text styles</a:t>
            </a:r>
          </a:p>
          <a:p>
            <a:pPr lvl="1"/>
            <a:r>
              <a:rPr lang="sr-Latn-CS"/>
              <a:t>Second level</a:t>
            </a:r>
          </a:p>
          <a:p>
            <a:pPr lvl="2"/>
            <a:r>
              <a:rPr lang="sr-Latn-CS"/>
              <a:t>Third level</a:t>
            </a:r>
          </a:p>
          <a:p>
            <a:pPr lvl="3"/>
            <a:r>
              <a:rPr lang="sr-Latn-CS"/>
              <a:t>Fourth level</a:t>
            </a:r>
          </a:p>
          <a:p>
            <a:pPr lvl="4"/>
            <a:r>
              <a:rPr lang="sr-Latn-C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  <p:sldLayoutId id="2147484072" r:id="rId13"/>
    <p:sldLayoutId id="2147484073" r:id="rId14"/>
    <p:sldLayoutId id="2147484074" r:id="rId15"/>
    <p:sldLayoutId id="2147484075" r:id="rId16"/>
    <p:sldLayoutId id="2147484076" r:id="rId17"/>
    <p:sldLayoutId id="2147484077" r:id="rId18"/>
    <p:sldLayoutId id="2147484078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4687596"/>
            <a:ext cx="7135368" cy="911391"/>
          </a:xfrm>
        </p:spPr>
        <p:txBody>
          <a:bodyPr>
            <a:noAutofit/>
          </a:bodyPr>
          <a:lstStyle/>
          <a:p>
            <a:r>
              <a:rPr lang="en-US" sz="3200" dirty="0" err="1"/>
              <a:t>Upravljanje</a:t>
            </a:r>
            <a:r>
              <a:rPr lang="en-US" sz="3200" dirty="0"/>
              <a:t> </a:t>
            </a:r>
            <a:r>
              <a:rPr lang="en-US" sz="3200" dirty="0" err="1"/>
              <a:t>kvalitetom</a:t>
            </a:r>
            <a:endParaRPr lang="en-US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5735725"/>
            <a:ext cx="7135368" cy="621792"/>
          </a:xfrm>
        </p:spPr>
        <p:txBody>
          <a:bodyPr>
            <a:normAutofit/>
          </a:bodyPr>
          <a:lstStyle/>
          <a:p>
            <a:r>
              <a:rPr lang="en-US" sz="1800" dirty="0"/>
              <a:t>Prof. </a:t>
            </a:r>
            <a:r>
              <a:rPr lang="en-US" sz="1800" dirty="0" err="1"/>
              <a:t>dr</a:t>
            </a:r>
            <a:r>
              <a:rPr lang="en-US" sz="1800" dirty="0"/>
              <a:t> Igor </a:t>
            </a:r>
            <a:r>
              <a:rPr lang="en-US" sz="1800" dirty="0" err="1"/>
              <a:t>Todorović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3231444" y="2432503"/>
            <a:ext cx="53057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MENADŽMENT</a:t>
            </a:r>
          </a:p>
          <a:p>
            <a:pPr algn="ctr"/>
            <a:r>
              <a:rPr lang="en-US" sz="4800" dirty="0"/>
              <a:t>KVALITETA</a:t>
            </a:r>
          </a:p>
        </p:txBody>
      </p:sp>
    </p:spTree>
    <p:extLst>
      <p:ext uri="{BB962C8B-B14F-4D97-AF65-F5344CB8AC3E}">
        <p14:creationId xmlns:p14="http://schemas.microsoft.com/office/powerpoint/2010/main" val="1515865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>
                <a:latin typeface="Century Schoolbook" charset="0"/>
              </a:rPr>
              <a:t>PLANIRANJE KVALITETA</a:t>
            </a:r>
            <a:endParaRPr lang="en-GB" cap="none">
              <a:latin typeface="Century Schoolbook" charset="0"/>
            </a:endParaRPr>
          </a:p>
        </p:txBody>
      </p:sp>
      <p:sp>
        <p:nvSpPr>
          <p:cNvPr id="151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charset="0"/>
              <a:buNone/>
            </a:pPr>
            <a:r>
              <a:rPr lang="en-US" sz="2000" b="1">
                <a:latin typeface="Century Schoolbook" charset="0"/>
              </a:rPr>
              <a:t>Planiranje kvaliteta</a:t>
            </a:r>
            <a:r>
              <a:rPr lang="en-US" sz="2000">
                <a:latin typeface="Century Schoolbook" charset="0"/>
              </a:rPr>
              <a:t> (</a:t>
            </a:r>
            <a:r>
              <a:rPr lang="en-US" sz="2000" i="1">
                <a:latin typeface="Century Schoolbook" charset="0"/>
              </a:rPr>
              <a:t>quality planning, QP</a:t>
            </a:r>
            <a:r>
              <a:rPr lang="en-US" sz="2000">
                <a:latin typeface="Century Schoolbook" charset="0"/>
              </a:rPr>
              <a:t>) je funkcija sa procesom planiranja koja ostvaruje ciljeve i zadatke kvaliteta kao i primjenu elementa sistema kvaliteta. </a:t>
            </a:r>
          </a:p>
          <a:p>
            <a:pPr>
              <a:buFont typeface="Wingdings" charset="0"/>
              <a:buNone/>
            </a:pPr>
            <a:r>
              <a:rPr lang="en-US" sz="2000">
                <a:latin typeface="Century Schoolbook" charset="0"/>
              </a:rPr>
              <a:t>Planiranje kvaliteta predstavlja prvu fazu upravljanja kvalitetom i obuhvata slijedeće važne ciljeve: </a:t>
            </a:r>
            <a:endParaRPr lang="en-GB" sz="2000">
              <a:latin typeface="Century Schoolbook" charset="0"/>
            </a:endParaRPr>
          </a:p>
          <a:p>
            <a:pPr lvl="1"/>
            <a:r>
              <a:rPr lang="en-US" sz="1700">
                <a:latin typeface="Century Schoolbook" charset="0"/>
              </a:rPr>
              <a:t>planiranje kvaliteta rezultata procesa (poluproizvod, proizvod, softver, usluga), uz identifikaciju, klasifikaciju, određivanje svojstava ili karakteristika kvaliteta, utvrđivanje zahtjeva kvaliteta i utvrđivanje odgovornosti za planiranje,</a:t>
            </a:r>
            <a:endParaRPr lang="en-GB" sz="1700">
              <a:latin typeface="Century Schoolbook" charset="0"/>
            </a:endParaRPr>
          </a:p>
          <a:p>
            <a:pPr lvl="1"/>
            <a:r>
              <a:rPr lang="en-US" sz="1700">
                <a:latin typeface="Century Schoolbook" charset="0"/>
              </a:rPr>
              <a:t>planiranje upravljačkih i funkcionalnih aktivnosti, uz planiranje projektovanja i uvođenja sistema kvaliteta, planiranje i uvođenje potrebne organizacione strukture, planiranje faza i rokova za projektovanje i uvođenje kao i</a:t>
            </a:r>
            <a:endParaRPr lang="en-GB" sz="1700">
              <a:latin typeface="Century Schoolbook" charset="0"/>
            </a:endParaRPr>
          </a:p>
          <a:p>
            <a:pPr lvl="1"/>
            <a:r>
              <a:rPr lang="en-US" sz="1700">
                <a:latin typeface="Century Schoolbook" charset="0"/>
              </a:rPr>
              <a:t>planiranje izrade plana kvaliteta i planiranje  primjene poboljšanja kvaliteta.</a:t>
            </a:r>
            <a:endParaRPr lang="en-GB" sz="1700">
              <a:latin typeface="Century Schoolbook" charset="0"/>
            </a:endParaRPr>
          </a:p>
          <a:p>
            <a:pPr>
              <a:buFont typeface="Wingdings" charset="0"/>
              <a:buNone/>
            </a:pPr>
            <a:endParaRPr lang="en-GB" sz="200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402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2048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5445344"/>
              </p:ext>
            </p:extLst>
          </p:nvPr>
        </p:nvGraphicFramePr>
        <p:xfrm>
          <a:off x="1071563" y="575668"/>
          <a:ext cx="6429375" cy="628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Visio" r:id="rId3" imgW="5512676" imgH="9682724" progId="Visio.Drawing.11">
                  <p:embed/>
                </p:oleObj>
              </mc:Choice>
              <mc:Fallback>
                <p:oleObj name="Visio" r:id="rId3" imgW="5512676" imgH="9682724" progId="Visio.Drawing.11">
                  <p:embed/>
                  <p:pic>
                    <p:nvPicPr>
                      <p:cNvPr id="2048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575668"/>
                        <a:ext cx="6429375" cy="628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199" y="204821"/>
            <a:ext cx="7043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Algoritam</a:t>
            </a:r>
            <a:r>
              <a:rPr lang="en-US" dirty="0"/>
              <a:t> </a:t>
            </a:r>
            <a:r>
              <a:rPr lang="en-US" dirty="0" err="1"/>
              <a:t>plana</a:t>
            </a:r>
            <a:r>
              <a:rPr lang="en-US" dirty="0"/>
              <a:t> </a:t>
            </a:r>
            <a:r>
              <a:rPr lang="en-US" dirty="0" err="1"/>
              <a:t>projektivanja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uvođenja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kvlaiteta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052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>
                <a:latin typeface="Century Schoolbook" charset="0"/>
              </a:rPr>
              <a:t>OPERATIVNO UPRAVLJANJE KVALITETOM</a:t>
            </a:r>
            <a:endParaRPr lang="en-GB" cap="none">
              <a:latin typeface="Century Schoolbook" charset="0"/>
            </a:endParaRPr>
          </a:p>
        </p:txBody>
      </p:sp>
      <p:sp>
        <p:nvSpPr>
          <p:cNvPr id="152579" name="Content Placeholder 2"/>
          <p:cNvSpPr>
            <a:spLocks noGrp="1"/>
          </p:cNvSpPr>
          <p:nvPr>
            <p:ph idx="1"/>
          </p:nvPr>
        </p:nvSpPr>
        <p:spPr>
          <a:xfrm>
            <a:off x="457199" y="2224088"/>
            <a:ext cx="6508377" cy="3916363"/>
          </a:xfrm>
        </p:spPr>
        <p:txBody>
          <a:bodyPr>
            <a:normAutofit fontScale="85000" lnSpcReduction="10000"/>
          </a:bodyPr>
          <a:lstStyle/>
          <a:p>
            <a:pPr>
              <a:buFont typeface="Wingdings" charset="0"/>
              <a:buNone/>
            </a:pPr>
            <a:r>
              <a:rPr lang="en-US" sz="2000" b="1" dirty="0" err="1">
                <a:latin typeface="Century Schoolbook" charset="0"/>
              </a:rPr>
              <a:t>Operativno</a:t>
            </a:r>
            <a:r>
              <a:rPr lang="en-US" sz="2000" b="1" dirty="0">
                <a:latin typeface="Century Schoolbook" charset="0"/>
              </a:rPr>
              <a:t> </a:t>
            </a:r>
            <a:r>
              <a:rPr lang="en-US" sz="2000" b="1" dirty="0" err="1">
                <a:latin typeface="Century Schoolbook" charset="0"/>
              </a:rPr>
              <a:t>upravljanje</a:t>
            </a:r>
            <a:r>
              <a:rPr lang="en-US" sz="2000" b="1" dirty="0">
                <a:latin typeface="Century Schoolbook" charset="0"/>
              </a:rPr>
              <a:t> </a:t>
            </a:r>
            <a:r>
              <a:rPr lang="en-US" sz="2000" b="1" dirty="0" err="1">
                <a:latin typeface="Century Schoolbook" charset="0"/>
              </a:rPr>
              <a:t>kvalitetom</a:t>
            </a:r>
            <a:r>
              <a:rPr lang="en-US" sz="2000" dirty="0">
                <a:latin typeface="Century Schoolbook" charset="0"/>
              </a:rPr>
              <a:t> (</a:t>
            </a:r>
            <a:r>
              <a:rPr lang="en-US" sz="2000" i="1" dirty="0">
                <a:latin typeface="Century Schoolbook" charset="0"/>
              </a:rPr>
              <a:t>quality control, QC</a:t>
            </a:r>
            <a:r>
              <a:rPr lang="en-US" sz="2000" dirty="0">
                <a:latin typeface="Century Schoolbook" charset="0"/>
              </a:rPr>
              <a:t>) je </a:t>
            </a:r>
            <a:r>
              <a:rPr lang="en-US" sz="2000" dirty="0" err="1">
                <a:latin typeface="Century Schoolbook" charset="0"/>
              </a:rPr>
              <a:t>funkcija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sa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procesom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upravljanja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koja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obavlja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operativne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aktivnosti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postupke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za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ostvarivanje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zahtjeva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kvaliteta</a:t>
            </a:r>
            <a:r>
              <a:rPr lang="en-US" sz="2000" dirty="0">
                <a:latin typeface="Century Schoolbook" charset="0"/>
              </a:rPr>
              <a:t>. </a:t>
            </a:r>
          </a:p>
          <a:p>
            <a:pPr>
              <a:buFont typeface="Wingdings" charset="0"/>
              <a:buNone/>
            </a:pPr>
            <a:r>
              <a:rPr lang="en-US" sz="2000" dirty="0">
                <a:latin typeface="Century Schoolbook" charset="0"/>
              </a:rPr>
              <a:t>Ova </a:t>
            </a:r>
            <a:r>
              <a:rPr lang="en-US" sz="2000" dirty="0" err="1">
                <a:latin typeface="Century Schoolbook" charset="0"/>
              </a:rPr>
              <a:t>funkcija</a:t>
            </a:r>
            <a:r>
              <a:rPr lang="en-US" sz="2000" dirty="0">
                <a:latin typeface="Century Schoolbook" charset="0"/>
              </a:rPr>
              <a:t> je </a:t>
            </a:r>
            <a:r>
              <a:rPr lang="en-US" sz="2000" dirty="0" err="1">
                <a:latin typeface="Century Schoolbook" charset="0"/>
              </a:rPr>
              <a:t>podsistem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koji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provodi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operativne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aktivnosti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postupke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koji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su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usmjereni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kako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na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neposredno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upravljanje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tehnološkim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procesima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tako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na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uklanjanje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uzroka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nezadovoljavajućeg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funkcionisanja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na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svim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etapama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kruga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kvaliteta</a:t>
            </a:r>
            <a:r>
              <a:rPr lang="en-US" sz="2000" dirty="0">
                <a:latin typeface="Century Schoolbook" charset="0"/>
              </a:rPr>
              <a:t>, </a:t>
            </a:r>
            <a:r>
              <a:rPr lang="en-US" sz="2000" dirty="0" err="1">
                <a:latin typeface="Century Schoolbook" charset="0"/>
              </a:rPr>
              <a:t>radi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dostizanja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ekonomske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efikasnosti</a:t>
            </a:r>
            <a:r>
              <a:rPr lang="en-US" sz="2000" dirty="0">
                <a:latin typeface="Century Schoolbook" charset="0"/>
              </a:rPr>
              <a:t>. </a:t>
            </a:r>
            <a:r>
              <a:rPr lang="en-US" sz="2000" dirty="0" err="1">
                <a:latin typeface="Century Schoolbook" charset="0"/>
              </a:rPr>
              <a:t>Podsistem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operativnog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upravljanja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kvalitetom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vrši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upravljanje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nad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kontrolisanjem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ulaza</a:t>
            </a:r>
            <a:r>
              <a:rPr lang="en-US" sz="2000" dirty="0">
                <a:latin typeface="Century Schoolbook" charset="0"/>
              </a:rPr>
              <a:t>, </a:t>
            </a:r>
            <a:r>
              <a:rPr lang="en-US" sz="2000" dirty="0" err="1">
                <a:latin typeface="Century Schoolbook" charset="0"/>
              </a:rPr>
              <a:t>procesa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izlaza</a:t>
            </a:r>
            <a:r>
              <a:rPr lang="en-US" sz="2000" dirty="0">
                <a:latin typeface="Century Schoolbook" charset="0"/>
              </a:rPr>
              <a:t> u </a:t>
            </a:r>
            <a:r>
              <a:rPr lang="en-US" sz="2000" dirty="0" err="1">
                <a:latin typeface="Century Schoolbook" charset="0"/>
              </a:rPr>
              <a:t>sistemu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kvaliteta</a:t>
            </a:r>
            <a:r>
              <a:rPr lang="en-US" sz="2000" dirty="0">
                <a:latin typeface="Century Schoolbook" charset="0"/>
              </a:rPr>
              <a:t>. </a:t>
            </a:r>
          </a:p>
          <a:p>
            <a:pPr>
              <a:buFont typeface="Wingdings" charset="0"/>
              <a:buNone/>
            </a:pPr>
            <a:r>
              <a:rPr lang="en-US" sz="2000" dirty="0" err="1">
                <a:latin typeface="Century Schoolbook" charset="0"/>
              </a:rPr>
              <a:t>Ovaj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podsistem</a:t>
            </a:r>
            <a:r>
              <a:rPr lang="en-US" sz="2000" dirty="0">
                <a:latin typeface="Century Schoolbook" charset="0"/>
              </a:rPr>
              <a:t> u </a:t>
            </a:r>
            <a:r>
              <a:rPr lang="en-US" sz="2000" dirty="0" err="1">
                <a:latin typeface="Century Schoolbook" charset="0"/>
              </a:rPr>
              <a:t>kontrolisanju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ulaza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obuhvata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kontrolisanje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ispravnosti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svih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ulaznih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veličina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poslovnog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sistema</a:t>
            </a:r>
            <a:r>
              <a:rPr lang="en-US" sz="2000" dirty="0">
                <a:latin typeface="Century Schoolbook" charset="0"/>
              </a:rPr>
              <a:t>: </a:t>
            </a:r>
            <a:r>
              <a:rPr lang="en-US" sz="2000" dirty="0" err="1">
                <a:latin typeface="Century Schoolbook" charset="0"/>
              </a:rPr>
              <a:t>energije</a:t>
            </a:r>
            <a:r>
              <a:rPr lang="en-US" sz="2000" dirty="0">
                <a:latin typeface="Century Schoolbook" charset="0"/>
              </a:rPr>
              <a:t>, </a:t>
            </a:r>
            <a:r>
              <a:rPr lang="en-US" sz="2000" dirty="0" err="1">
                <a:latin typeface="Century Schoolbook" charset="0"/>
              </a:rPr>
              <a:t>materijala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i</a:t>
            </a:r>
            <a:r>
              <a:rPr lang="en-US" sz="2000" dirty="0">
                <a:latin typeface="Century Schoolbook" charset="0"/>
              </a:rPr>
              <a:t> </a:t>
            </a:r>
            <a:r>
              <a:rPr lang="en-US" sz="2000" dirty="0" err="1">
                <a:latin typeface="Century Schoolbook" charset="0"/>
              </a:rPr>
              <a:t>informacija</a:t>
            </a:r>
            <a:r>
              <a:rPr lang="en-US" sz="2000" dirty="0">
                <a:latin typeface="Century Schoolbook" charset="0"/>
              </a:rPr>
              <a:t>. </a:t>
            </a:r>
            <a:endParaRPr lang="en-GB" sz="2000" dirty="0">
              <a:latin typeface="Century Schoolbook" charset="0"/>
            </a:endParaRPr>
          </a:p>
          <a:p>
            <a:pPr>
              <a:buFont typeface="Wingdings" charset="0"/>
              <a:buNone/>
            </a:pPr>
            <a:endParaRPr lang="en-GB" sz="2000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673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>
                <a:latin typeface="Century Schoolbook" charset="0"/>
              </a:rPr>
              <a:t>OBEZBJEĐENJE KVALITETA</a:t>
            </a:r>
            <a:endParaRPr lang="en-GB" cap="none">
              <a:latin typeface="Century Schoolbook" charset="0"/>
            </a:endParaRPr>
          </a:p>
        </p:txBody>
      </p:sp>
      <p:sp>
        <p:nvSpPr>
          <p:cNvPr id="153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800" b="1">
                <a:latin typeface="Century Schoolbook" charset="0"/>
              </a:rPr>
              <a:t>Obezbjeđenje kvaliteta</a:t>
            </a:r>
            <a:r>
              <a:rPr lang="en-US" sz="1800">
                <a:latin typeface="Century Schoolbook" charset="0"/>
              </a:rPr>
              <a:t> (</a:t>
            </a:r>
            <a:r>
              <a:rPr lang="en-US" sz="1800" i="1">
                <a:latin typeface="Century Schoolbook" charset="0"/>
              </a:rPr>
              <a:t>quality assurance, QA</a:t>
            </a:r>
            <a:r>
              <a:rPr lang="en-US" sz="1800">
                <a:latin typeface="Century Schoolbook" charset="0"/>
              </a:rPr>
              <a:t>) je funkcija sa procesom obavljanja planiranih i sistematizovanih aktivnosti i dokazivanja koja su neophodna za sticanje povjerenja da će element, odnosno rezultat procesa, ispuniti propisane zahtjeve kvaliteta.</a:t>
            </a:r>
            <a:endParaRPr lang="en-GB" sz="1800">
              <a:latin typeface="Century Schoolbook" charset="0"/>
            </a:endParaRPr>
          </a:p>
          <a:p>
            <a:r>
              <a:rPr lang="en-US" sz="1800">
                <a:latin typeface="Century Schoolbook" charset="0"/>
              </a:rPr>
              <a:t>Podsistem obezbjeđenja kvaliteta obuhvata unutrašnje i spoljne ciljeve obezbjeđenja kvaliteta: unutrašnje obezbjeđenje ostvaruje povjerenje rukovodstva organizacije u kvalitet rezultata procesa dok spoljnje obezbjeđenje kvaliteta ostvaruje povjerenje potrošača u kvalitet rezultata procesa i u situacijama sa i bez ugovora. Izvjesna djelovanja između podsistema </a:t>
            </a:r>
            <a:r>
              <a:rPr lang="en-US" sz="1800" i="1">
                <a:latin typeface="Century Schoolbook" charset="0"/>
              </a:rPr>
              <a:t>operativnog upravljanja kvalitetom</a:t>
            </a:r>
            <a:r>
              <a:rPr lang="en-US" sz="1800">
                <a:latin typeface="Century Schoolbook" charset="0"/>
              </a:rPr>
              <a:t> i </a:t>
            </a:r>
            <a:r>
              <a:rPr lang="en-US" sz="1800" i="1">
                <a:latin typeface="Century Schoolbook" charset="0"/>
              </a:rPr>
              <a:t>obezbjeđenja kvaliteta </a:t>
            </a:r>
            <a:r>
              <a:rPr lang="en-US" sz="1800">
                <a:latin typeface="Century Schoolbook" charset="0"/>
              </a:rPr>
              <a:t> su u međusobnoj zavisnosti. </a:t>
            </a:r>
            <a:endParaRPr lang="en-GB" sz="1800">
              <a:latin typeface="Century Schoolbook" charset="0"/>
            </a:endParaRPr>
          </a:p>
          <a:p>
            <a:r>
              <a:rPr lang="en-US" sz="1800">
                <a:latin typeface="Century Schoolbook" charset="0"/>
              </a:rPr>
              <a:t>Obezbjeđenje kvaliteta može da vršiti interno provjeravanje ili da se osloni na eksterno provjeravanje sistema kvaliteta kod ovlaštenih institucija.</a:t>
            </a:r>
            <a:endParaRPr lang="en-GB" sz="1800">
              <a:latin typeface="Century Schoolbook" charset="0"/>
            </a:endParaRPr>
          </a:p>
          <a:p>
            <a:pPr>
              <a:buFont typeface="Wingdings" charset="0"/>
              <a:buNone/>
            </a:pPr>
            <a:endParaRPr lang="en-GB" sz="180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809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>
                <a:latin typeface="Century Schoolbook" charset="0"/>
              </a:rPr>
              <a:t>POBOLJŠANJE KVALITETA</a:t>
            </a:r>
            <a:endParaRPr lang="en-GB" cap="none">
              <a:latin typeface="Century Schoolbook" charset="0"/>
            </a:endParaRPr>
          </a:p>
        </p:txBody>
      </p:sp>
      <p:sp>
        <p:nvSpPr>
          <p:cNvPr id="154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b="1">
                <a:latin typeface="Century Schoolbook" charset="0"/>
              </a:rPr>
              <a:t>Poboljšanje kvaliteta </a:t>
            </a:r>
            <a:r>
              <a:rPr lang="en-US">
                <a:latin typeface="Century Schoolbook" charset="0"/>
              </a:rPr>
              <a:t>(</a:t>
            </a:r>
            <a:r>
              <a:rPr lang="en-US" i="1">
                <a:latin typeface="Century Schoolbook" charset="0"/>
              </a:rPr>
              <a:t>quality improvement, QI</a:t>
            </a:r>
            <a:r>
              <a:rPr lang="en-US">
                <a:latin typeface="Century Schoolbook" charset="0"/>
              </a:rPr>
              <a:t>) je funkcija sa procesom poboljšanja i skupom akcija koje se preduzimaju u cijeloj organizaciji s ciljem povećanje efikasnosti i efektivnosti aktivnosti i poboljšanje procesa radi postizanja uspjeha kako za organizaciju tako i za potrošače. </a:t>
            </a:r>
            <a:endParaRPr lang="en-GB">
              <a:latin typeface="Century Schoolbook" charset="0"/>
            </a:endParaRPr>
          </a:p>
          <a:p>
            <a:pPr>
              <a:buFont typeface="Wingdings" charset="0"/>
              <a:buNone/>
            </a:pPr>
            <a:endParaRPr lang="en-GB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745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>
                <a:latin typeface="Century Schoolbook" charset="0"/>
              </a:rPr>
              <a:t>POBOLJŠANJE KVALITETA</a:t>
            </a:r>
            <a:endParaRPr lang="en-GB" cap="none">
              <a:latin typeface="Century Schoolbook" charset="0"/>
            </a:endParaRPr>
          </a:p>
        </p:txBody>
      </p:sp>
      <p:sp>
        <p:nvSpPr>
          <p:cNvPr id="155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charset="0"/>
              <a:buNone/>
            </a:pPr>
            <a:r>
              <a:rPr lang="en-US" sz="2200" dirty="0" err="1">
                <a:latin typeface="Century Schoolbook" charset="0"/>
              </a:rPr>
              <a:t>Suština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upravljanja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kvalitetom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i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operativnog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upravljanja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kvalitetom</a:t>
            </a:r>
            <a:r>
              <a:rPr lang="en-US" sz="2200" dirty="0">
                <a:latin typeface="Century Schoolbook" charset="0"/>
              </a:rPr>
              <a:t> je u </a:t>
            </a:r>
            <a:r>
              <a:rPr lang="en-US" sz="2200" dirty="0" err="1">
                <a:latin typeface="Century Schoolbook" charset="0"/>
              </a:rPr>
              <a:t>procesu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poboljšanja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kvaliteta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koje</a:t>
            </a:r>
            <a:r>
              <a:rPr lang="en-US" sz="2200" dirty="0">
                <a:latin typeface="Century Schoolbook" charset="0"/>
              </a:rPr>
              <a:t> se </a:t>
            </a:r>
            <a:r>
              <a:rPr lang="en-US" sz="2200" dirty="0" err="1">
                <a:latin typeface="Century Schoolbook" charset="0"/>
              </a:rPr>
              <a:t>stvaraju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uz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primjenu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izvjesnih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principa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i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metoda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upravljanja</a:t>
            </a:r>
            <a:r>
              <a:rPr lang="en-US" sz="2200" dirty="0">
                <a:latin typeface="Century Schoolbook" charset="0"/>
              </a:rPr>
              <a:t>. </a:t>
            </a:r>
          </a:p>
          <a:p>
            <a:pPr>
              <a:buFont typeface="Wingdings" charset="0"/>
              <a:buNone/>
            </a:pPr>
            <a:r>
              <a:rPr lang="en-US" sz="2200" dirty="0" err="1">
                <a:latin typeface="Century Schoolbook" charset="0"/>
              </a:rPr>
              <a:t>Prve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principe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upravljanja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kvalitetom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postavio</a:t>
            </a:r>
            <a:r>
              <a:rPr lang="en-US" sz="2200" dirty="0">
                <a:latin typeface="Century Schoolbook" charset="0"/>
              </a:rPr>
              <a:t> je Walter </a:t>
            </a:r>
            <a:r>
              <a:rPr lang="en-US" sz="2200" dirty="0" err="1">
                <a:latin typeface="Century Schoolbook" charset="0"/>
              </a:rPr>
              <a:t>Shewhart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dvadesetih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godina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prošloga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vijeka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kada</a:t>
            </a:r>
            <a:r>
              <a:rPr lang="en-US" sz="2200" dirty="0">
                <a:latin typeface="Century Schoolbook" charset="0"/>
              </a:rPr>
              <a:t> je </a:t>
            </a:r>
            <a:r>
              <a:rPr lang="en-US" sz="2200" dirty="0" err="1">
                <a:latin typeface="Century Schoolbook" charset="0"/>
              </a:rPr>
              <a:t>predložio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uvođenje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poboljšanja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kvaliteta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sa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četiri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funkcije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upravljanja</a:t>
            </a:r>
            <a:r>
              <a:rPr lang="en-US" sz="2200" dirty="0">
                <a:latin typeface="Century Schoolbook" charset="0"/>
              </a:rPr>
              <a:t>: </a:t>
            </a:r>
            <a:r>
              <a:rPr lang="en-US" sz="2200" dirty="0" err="1">
                <a:latin typeface="Century Schoolbook" charset="0"/>
              </a:rPr>
              <a:t>planiranje</a:t>
            </a:r>
            <a:r>
              <a:rPr lang="en-US" sz="2200" dirty="0">
                <a:latin typeface="Century Schoolbook" charset="0"/>
              </a:rPr>
              <a:t>, </a:t>
            </a:r>
            <a:r>
              <a:rPr lang="en-US" sz="2200" dirty="0" err="1">
                <a:latin typeface="Century Schoolbook" charset="0"/>
              </a:rPr>
              <a:t>izvršenje</a:t>
            </a:r>
            <a:r>
              <a:rPr lang="en-US" sz="2200" dirty="0">
                <a:latin typeface="Century Schoolbook" charset="0"/>
              </a:rPr>
              <a:t>, </a:t>
            </a:r>
            <a:r>
              <a:rPr lang="en-US" sz="2200" dirty="0" err="1">
                <a:latin typeface="Century Schoolbook" charset="0"/>
              </a:rPr>
              <a:t>kontrolisanje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i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uvođenje</a:t>
            </a:r>
            <a:r>
              <a:rPr lang="en-US" sz="2200" dirty="0">
                <a:latin typeface="Century Schoolbook" charset="0"/>
              </a:rPr>
              <a:t>, u </a:t>
            </a:r>
            <a:r>
              <a:rPr lang="en-US" sz="2200" dirty="0" err="1">
                <a:latin typeface="Century Schoolbook" charset="0"/>
              </a:rPr>
              <a:t>obliku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kružnog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ciklusa</a:t>
            </a:r>
            <a:r>
              <a:rPr lang="en-US" sz="2200" dirty="0">
                <a:latin typeface="Century Schoolbook" charset="0"/>
              </a:rPr>
              <a:t> (plan – do – check – act, PDCA). </a:t>
            </a:r>
            <a:r>
              <a:rPr lang="en-US" sz="2200" dirty="0" err="1">
                <a:latin typeface="Century Schoolbook" charset="0"/>
              </a:rPr>
              <a:t>Dr</a:t>
            </a:r>
            <a:r>
              <a:rPr lang="en-US" sz="2200" dirty="0">
                <a:latin typeface="Century Schoolbook" charset="0"/>
              </a:rPr>
              <a:t> W. E. Deming je </a:t>
            </a:r>
            <a:r>
              <a:rPr lang="en-US" sz="2200" dirty="0" err="1">
                <a:latin typeface="Century Schoolbook" charset="0"/>
              </a:rPr>
              <a:t>kasnije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izmijenio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treću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dirty="0" err="1">
                <a:latin typeface="Century Schoolbook" charset="0"/>
              </a:rPr>
              <a:t>fazu</a:t>
            </a:r>
            <a:r>
              <a:rPr lang="en-US" sz="2200" dirty="0">
                <a:latin typeface="Century Schoolbook" charset="0"/>
              </a:rPr>
              <a:t> pa je </a:t>
            </a:r>
            <a:r>
              <a:rPr lang="en-US" sz="2200" dirty="0" err="1">
                <a:latin typeface="Century Schoolbook" charset="0"/>
              </a:rPr>
              <a:t>dobijen</a:t>
            </a:r>
            <a:r>
              <a:rPr lang="en-US" sz="2200" dirty="0">
                <a:latin typeface="Century Schoolbook" charset="0"/>
              </a:rPr>
              <a:t> </a:t>
            </a:r>
            <a:r>
              <a:rPr lang="en-US" sz="2200" b="1" dirty="0" err="1">
                <a:latin typeface="Century Schoolbook" charset="0"/>
              </a:rPr>
              <a:t>Shewhard-Demingov</a:t>
            </a:r>
            <a:r>
              <a:rPr lang="en-US" sz="2200" b="1" dirty="0">
                <a:latin typeface="Century Schoolbook" charset="0"/>
              </a:rPr>
              <a:t> </a:t>
            </a:r>
            <a:r>
              <a:rPr lang="en-US" sz="2200" b="1" dirty="0" err="1">
                <a:latin typeface="Century Schoolbook" charset="0"/>
              </a:rPr>
              <a:t>kružni</a:t>
            </a:r>
            <a:r>
              <a:rPr lang="en-US" sz="2200" b="1" dirty="0">
                <a:latin typeface="Century Schoolbook" charset="0"/>
              </a:rPr>
              <a:t> </a:t>
            </a:r>
            <a:r>
              <a:rPr lang="en-US" sz="2200" b="1" dirty="0" err="1">
                <a:latin typeface="Century Schoolbook" charset="0"/>
              </a:rPr>
              <a:t>ciklus</a:t>
            </a:r>
            <a:r>
              <a:rPr lang="en-US" sz="2200" dirty="0">
                <a:latin typeface="Century Schoolbook" charset="0"/>
              </a:rPr>
              <a:t>: </a:t>
            </a:r>
            <a:r>
              <a:rPr lang="en-US" sz="2200" dirty="0" err="1">
                <a:latin typeface="Century Schoolbook" charset="0"/>
              </a:rPr>
              <a:t>planiranje-izvršenje-razmatranje-uvođenje</a:t>
            </a:r>
            <a:r>
              <a:rPr lang="en-US" sz="2200" dirty="0">
                <a:latin typeface="Century Schoolbook" charset="0"/>
              </a:rPr>
              <a:t> (plan-do-</a:t>
            </a:r>
            <a:r>
              <a:rPr lang="en-US" sz="2200" dirty="0" err="1">
                <a:latin typeface="Century Schoolbook" charset="0"/>
              </a:rPr>
              <a:t>stady</a:t>
            </a:r>
            <a:r>
              <a:rPr lang="en-US" sz="2200" dirty="0">
                <a:latin typeface="Century Schoolbook" charset="0"/>
              </a:rPr>
              <a:t>-act, PDSA)</a:t>
            </a:r>
            <a:endParaRPr lang="en-GB" sz="2200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876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85750" y="2571750"/>
            <a:ext cx="2362200" cy="9191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063DE8"/>
            </a:outerShdw>
          </a:effectLst>
        </p:spPr>
        <p:txBody>
          <a:bodyPr lIns="100012" tIns="49212" rIns="100012" bIns="49212"/>
          <a:lstStyle/>
          <a:p>
            <a:pPr marL="369888" indent="-369888" algn="ctr" defTabSz="822325" eaLnBrk="0" hangingPunct="0">
              <a:spcBef>
                <a:spcPct val="20000"/>
              </a:spcBef>
              <a:defRPr/>
            </a:pPr>
            <a:r>
              <a:rPr lang="en-GB" sz="2400" b="1" dirty="0">
                <a:ea typeface="+mn-ea"/>
              </a:rPr>
              <a:t> (P.D.C.A.)</a:t>
            </a:r>
          </a:p>
        </p:txBody>
      </p:sp>
      <p:sp>
        <p:nvSpPr>
          <p:cNvPr id="156675" name="Arc 3"/>
          <p:cNvSpPr>
            <a:spLocks/>
          </p:cNvSpPr>
          <p:nvPr/>
        </p:nvSpPr>
        <p:spPr bwMode="auto">
          <a:xfrm rot="10740000">
            <a:off x="2674938" y="2106613"/>
            <a:ext cx="1884362" cy="2109787"/>
          </a:xfrm>
          <a:custGeom>
            <a:avLst/>
            <a:gdLst>
              <a:gd name="T0" fmla="*/ 2147483647 w 21636"/>
              <a:gd name="T1" fmla="*/ 2147483647 h 21600"/>
              <a:gd name="T2" fmla="*/ 0 w 21636"/>
              <a:gd name="T3" fmla="*/ 2147483647 h 21600"/>
              <a:gd name="T4" fmla="*/ 2147483647 w 21636"/>
              <a:gd name="T5" fmla="*/ 0 h 21600"/>
              <a:gd name="T6" fmla="*/ 0 60000 65536"/>
              <a:gd name="T7" fmla="*/ 0 60000 65536"/>
              <a:gd name="T8" fmla="*/ 0 60000 65536"/>
              <a:gd name="T9" fmla="*/ 0 w 21636"/>
              <a:gd name="T10" fmla="*/ 0 h 21600"/>
              <a:gd name="T11" fmla="*/ 21636 w 2163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36" h="21600" fill="none" extrusionOk="0">
                <a:moveTo>
                  <a:pt x="21635" y="15"/>
                </a:moveTo>
                <a:cubicBezTo>
                  <a:pt x="21627" y="11939"/>
                  <a:pt x="11959" y="21599"/>
                  <a:pt x="36" y="21600"/>
                </a:cubicBezTo>
                <a:cubicBezTo>
                  <a:pt x="24" y="21600"/>
                  <a:pt x="12" y="21599"/>
                  <a:pt x="0" y="21599"/>
                </a:cubicBezTo>
              </a:path>
              <a:path w="21636" h="21600" stroke="0" extrusionOk="0">
                <a:moveTo>
                  <a:pt x="21635" y="15"/>
                </a:moveTo>
                <a:cubicBezTo>
                  <a:pt x="21627" y="11939"/>
                  <a:pt x="11959" y="21599"/>
                  <a:pt x="36" y="21600"/>
                </a:cubicBezTo>
                <a:cubicBezTo>
                  <a:pt x="24" y="21600"/>
                  <a:pt x="12" y="21599"/>
                  <a:pt x="0" y="21599"/>
                </a:cubicBezTo>
                <a:lnTo>
                  <a:pt x="36" y="0"/>
                </a:lnTo>
                <a:close/>
              </a:path>
            </a:pathLst>
          </a:custGeom>
          <a:noFill/>
          <a:ln w="57150" cap="rnd">
            <a:solidFill>
              <a:srgbClr val="FF3300"/>
            </a:solidFill>
            <a:round/>
            <a:headEnd type="none" w="med" len="lg"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76" name="Line 4"/>
          <p:cNvSpPr>
            <a:spLocks noChangeShapeType="1"/>
          </p:cNvSpPr>
          <p:nvPr/>
        </p:nvSpPr>
        <p:spPr bwMode="auto">
          <a:xfrm flipV="1">
            <a:off x="6459538" y="5584825"/>
            <a:ext cx="1401762" cy="192088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77" name="AutoShape 5"/>
          <p:cNvSpPr>
            <a:spLocks noChangeArrowheads="1"/>
          </p:cNvSpPr>
          <p:nvPr/>
        </p:nvSpPr>
        <p:spPr bwMode="auto">
          <a:xfrm rot="-420000">
            <a:off x="2417763" y="4254500"/>
            <a:ext cx="1895475" cy="1692275"/>
          </a:xfrm>
          <a:prstGeom prst="rtTriangle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6678" name="Rectangle 6"/>
          <p:cNvSpPr>
            <a:spLocks noChangeArrowheads="1"/>
          </p:cNvSpPr>
          <p:nvPr/>
        </p:nvSpPr>
        <p:spPr bwMode="auto">
          <a:xfrm>
            <a:off x="2497138" y="5095875"/>
            <a:ext cx="93662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012" tIns="49212" rIns="100012" bIns="49212">
            <a:spAutoFit/>
          </a:bodyPr>
          <a:lstStyle/>
          <a:p>
            <a:pPr defTabSz="822325" eaLnBrk="0" hangingPunct="0"/>
            <a:r>
              <a:rPr lang="en-GB" sz="2600" b="1">
                <a:solidFill>
                  <a:schemeClr val="tx2"/>
                </a:solidFill>
              </a:rPr>
              <a:t>ISO</a:t>
            </a:r>
          </a:p>
          <a:p>
            <a:pPr defTabSz="822325" eaLnBrk="0" hangingPunct="0"/>
            <a:r>
              <a:rPr lang="en-GB" sz="2600" b="1">
                <a:solidFill>
                  <a:schemeClr val="tx2"/>
                </a:solidFill>
              </a:rPr>
              <a:t>9000</a:t>
            </a:r>
          </a:p>
        </p:txBody>
      </p:sp>
      <p:grpSp>
        <p:nvGrpSpPr>
          <p:cNvPr id="156679" name="Group 7"/>
          <p:cNvGrpSpPr>
            <a:grpSpLocks/>
          </p:cNvGrpSpPr>
          <p:nvPr/>
        </p:nvGrpSpPr>
        <p:grpSpPr bwMode="auto">
          <a:xfrm>
            <a:off x="3074988" y="2308225"/>
            <a:ext cx="3535362" cy="3392488"/>
            <a:chOff x="1937" y="1454"/>
            <a:chExt cx="2227" cy="2137"/>
          </a:xfrm>
        </p:grpSpPr>
        <p:sp>
          <p:nvSpPr>
            <p:cNvPr id="156687" name="Oval 8"/>
            <p:cNvSpPr>
              <a:spLocks noChangeArrowheads="1"/>
            </p:cNvSpPr>
            <p:nvPr/>
          </p:nvSpPr>
          <p:spPr bwMode="auto">
            <a:xfrm>
              <a:off x="1944" y="1461"/>
              <a:ext cx="2212" cy="2122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6688" name="Line 9"/>
            <p:cNvSpPr>
              <a:spLocks noChangeShapeType="1"/>
            </p:cNvSpPr>
            <p:nvPr/>
          </p:nvSpPr>
          <p:spPr bwMode="auto">
            <a:xfrm>
              <a:off x="3076" y="1454"/>
              <a:ext cx="0" cy="21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689" name="Line 10"/>
            <p:cNvSpPr>
              <a:spLocks noChangeShapeType="1"/>
            </p:cNvSpPr>
            <p:nvPr/>
          </p:nvSpPr>
          <p:spPr bwMode="auto">
            <a:xfrm>
              <a:off x="1937" y="2547"/>
              <a:ext cx="222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6680" name="Rectangle 11"/>
          <p:cNvSpPr>
            <a:spLocks noChangeArrowheads="1"/>
          </p:cNvSpPr>
          <p:nvPr/>
        </p:nvSpPr>
        <p:spPr bwMode="auto">
          <a:xfrm>
            <a:off x="3632200" y="2892425"/>
            <a:ext cx="120491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012" tIns="49212" rIns="100012" bIns="49212">
            <a:spAutoFit/>
          </a:bodyPr>
          <a:lstStyle/>
          <a:p>
            <a:pPr algn="ctr" defTabSz="822325" eaLnBrk="0" hangingPunct="0"/>
            <a:r>
              <a:rPr lang="en-GB" sz="2900" b="1"/>
              <a:t>PLAN</a:t>
            </a:r>
          </a:p>
        </p:txBody>
      </p:sp>
      <p:sp>
        <p:nvSpPr>
          <p:cNvPr id="156681" name="Rectangle 12"/>
          <p:cNvSpPr>
            <a:spLocks noChangeArrowheads="1"/>
          </p:cNvSpPr>
          <p:nvPr/>
        </p:nvSpPr>
        <p:spPr bwMode="auto">
          <a:xfrm>
            <a:off x="5264150" y="2892425"/>
            <a:ext cx="7524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0012" tIns="49212" rIns="100012" bIns="49212">
            <a:spAutoFit/>
          </a:bodyPr>
          <a:lstStyle/>
          <a:p>
            <a:pPr algn="ctr" defTabSz="822325" eaLnBrk="0" hangingPunct="0"/>
            <a:r>
              <a:rPr lang="en-GB" sz="2900" b="1"/>
              <a:t>DO</a:t>
            </a:r>
          </a:p>
          <a:p>
            <a:pPr algn="ctr" defTabSz="822325" eaLnBrk="0" hangingPunct="0"/>
            <a:endParaRPr lang="en-GB" sz="2400" i="1"/>
          </a:p>
        </p:txBody>
      </p:sp>
      <p:sp>
        <p:nvSpPr>
          <p:cNvPr id="156682" name="Rectangle 13"/>
          <p:cNvSpPr>
            <a:spLocks noChangeArrowheads="1"/>
          </p:cNvSpPr>
          <p:nvPr/>
        </p:nvSpPr>
        <p:spPr bwMode="auto">
          <a:xfrm>
            <a:off x="3321050" y="4225925"/>
            <a:ext cx="164306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012" tIns="49212" rIns="100012" bIns="49212">
            <a:spAutoFit/>
          </a:bodyPr>
          <a:lstStyle/>
          <a:p>
            <a:pPr algn="ctr" defTabSz="822325" eaLnBrk="0" hangingPunct="0"/>
            <a:r>
              <a:rPr lang="en-GB" sz="2900" b="1"/>
              <a:t>ACT</a:t>
            </a:r>
          </a:p>
        </p:txBody>
      </p:sp>
      <p:sp>
        <p:nvSpPr>
          <p:cNvPr id="156683" name="Rectangle 14"/>
          <p:cNvSpPr>
            <a:spLocks noChangeArrowheads="1"/>
          </p:cNvSpPr>
          <p:nvPr/>
        </p:nvSpPr>
        <p:spPr bwMode="auto">
          <a:xfrm>
            <a:off x="4826000" y="4225925"/>
            <a:ext cx="1782763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012" tIns="49212" rIns="100012" bIns="49212">
            <a:spAutoFit/>
          </a:bodyPr>
          <a:lstStyle/>
          <a:p>
            <a:pPr algn="ctr" defTabSz="822325" eaLnBrk="0" hangingPunct="0"/>
            <a:r>
              <a:rPr lang="en-GB" sz="2900" b="1" dirty="0"/>
              <a:t>CHECK</a:t>
            </a:r>
          </a:p>
          <a:p>
            <a:pPr algn="ctr" defTabSz="822325" eaLnBrk="0" hangingPunct="0"/>
            <a:endParaRPr lang="en-GB" sz="2400" i="1" dirty="0"/>
          </a:p>
        </p:txBody>
      </p:sp>
      <p:sp>
        <p:nvSpPr>
          <p:cNvPr id="156684" name="Rectangle 15"/>
          <p:cNvSpPr>
            <a:spLocks noChangeArrowheads="1"/>
          </p:cNvSpPr>
          <p:nvPr/>
        </p:nvSpPr>
        <p:spPr bwMode="auto">
          <a:xfrm>
            <a:off x="6746875" y="4389438"/>
            <a:ext cx="2079625" cy="822325"/>
          </a:xfrm>
          <a:prstGeom prst="rect">
            <a:avLst/>
          </a:prstGeom>
          <a:solidFill>
            <a:srgbClr val="99FF3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sr-Latn-CS" sz="2400" b="1" i="1"/>
              <a:t>Kontinuirano</a:t>
            </a:r>
          </a:p>
          <a:p>
            <a:pPr defTabSz="762000" eaLnBrk="0" hangingPunct="0"/>
            <a:r>
              <a:rPr lang="sr-Latn-CS" sz="2400" b="1" i="1"/>
              <a:t>unapredjenje</a:t>
            </a:r>
            <a:endParaRPr lang="en-GB" sz="2400" b="1" i="1"/>
          </a:p>
        </p:txBody>
      </p:sp>
      <p:sp>
        <p:nvSpPr>
          <p:cNvPr id="156685" name="Line 16"/>
          <p:cNvSpPr>
            <a:spLocks noChangeShapeType="1"/>
          </p:cNvSpPr>
          <p:nvPr/>
        </p:nvSpPr>
        <p:spPr bwMode="auto">
          <a:xfrm flipV="1">
            <a:off x="1925638" y="5207000"/>
            <a:ext cx="6932612" cy="963613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86" name="Rectangle 17"/>
          <p:cNvSpPr>
            <a:spLocks noChangeArrowheads="1"/>
          </p:cNvSpPr>
          <p:nvPr/>
        </p:nvSpPr>
        <p:spPr bwMode="auto">
          <a:xfrm>
            <a:off x="1684338" y="765175"/>
            <a:ext cx="5654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sr-Latn-CS" sz="3200" b="1">
                <a:solidFill>
                  <a:srgbClr val="FF0000"/>
                </a:solidFill>
                <a:latin typeface="Comic Sans MS" charset="0"/>
              </a:rPr>
              <a:t>Kontinuirano unapredjenje</a:t>
            </a:r>
            <a:r>
              <a:rPr lang="en-US" sz="3200" b="1">
                <a:solidFill>
                  <a:srgbClr val="FF0000"/>
                </a:solidFill>
                <a:latin typeface="Comic Sans MS" charset="0"/>
              </a:rPr>
              <a:t> ?</a:t>
            </a:r>
            <a:endParaRPr lang="fr-FR" sz="3200" b="1">
              <a:solidFill>
                <a:srgbClr val="FF0000"/>
              </a:solidFill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302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b="1" cap="none">
                <a:latin typeface="Century Schoolbook" charset="0"/>
              </a:rPr>
              <a:t>SHEWHARD-DEMINGOV KRUŽNI CIKLUS</a:t>
            </a:r>
            <a:endParaRPr lang="en-GB" cap="none">
              <a:latin typeface="Century Schoolbook" charset="0"/>
            </a:endParaRPr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21506" name="Object 1"/>
          <p:cNvGraphicFramePr>
            <a:graphicFrameLocks noChangeAspect="1"/>
          </p:cNvGraphicFramePr>
          <p:nvPr/>
        </p:nvGraphicFramePr>
        <p:xfrm>
          <a:off x="2143125" y="1928813"/>
          <a:ext cx="4143375" cy="424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Visio" r:id="rId3" imgW="2038973" imgH="2078746" progId="Visio.Drawing.11">
                  <p:embed/>
                </p:oleObj>
              </mc:Choice>
              <mc:Fallback>
                <p:oleObj name="Visio" r:id="rId3" imgW="2038973" imgH="2078746" progId="Visio.Drawing.11">
                  <p:embed/>
                  <p:pic>
                    <p:nvPicPr>
                      <p:cNvPr id="21506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5" y="1928813"/>
                        <a:ext cx="4143375" cy="424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3357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769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1700" b="1" i="1">
                <a:latin typeface="Century Schoolbook" charset="0"/>
              </a:rPr>
              <a:t>Funkcija planiranja</a:t>
            </a:r>
            <a:r>
              <a:rPr lang="en-US" sz="1700">
                <a:latin typeface="Century Schoolbook" charset="0"/>
              </a:rPr>
              <a:t> polazi od postavljenih zahtjeva kvaliteta koji treba da se ispune na određenim nivoima organizacije i u dijelu organizacione strukture radi poboljšanja kvaliteta, preko izvjesnih poslova, zadataka i operacija. Planiranje poboljšanja kvaliteta treba da se odnosi na sve potencijale koji donose poboljšanje kvaliteta odnosno kadrove, opremu i dokumentaciju.  </a:t>
            </a:r>
            <a:endParaRPr lang="en-GB" sz="1700">
              <a:latin typeface="Century Schoolbook" charset="0"/>
            </a:endParaRPr>
          </a:p>
          <a:p>
            <a:r>
              <a:rPr lang="en-US" sz="1700" b="1" i="1">
                <a:latin typeface="Century Schoolbook" charset="0"/>
              </a:rPr>
              <a:t>Funkcija izvršenja</a:t>
            </a:r>
            <a:r>
              <a:rPr lang="en-US" sz="1700">
                <a:latin typeface="Century Schoolbook" charset="0"/>
              </a:rPr>
              <a:t> treba da planirano poboljšanje kvaliteta dokaže i sprovede uz primjenu odgovarajućih tehnika. </a:t>
            </a:r>
            <a:endParaRPr lang="en-GB" sz="1700">
              <a:latin typeface="Century Schoolbook" charset="0"/>
            </a:endParaRPr>
          </a:p>
          <a:p>
            <a:r>
              <a:rPr lang="en-US" sz="1700" b="1" i="1">
                <a:latin typeface="Century Schoolbook" charset="0"/>
              </a:rPr>
              <a:t>Funkcija razmatranja</a:t>
            </a:r>
            <a:r>
              <a:rPr lang="en-US" sz="1700">
                <a:latin typeface="Century Schoolbook" charset="0"/>
              </a:rPr>
              <a:t> treba da to sprovedeno poboljšanje kvaliteta utvrdi i detaljno analizira uz primjenu metoda ulaznog, procesnog i izlaznog kontrolisanja kvaliteta, na ulaznim materijalima, ostvarenim rezultatima procesa i primenjenim tehnološkim procesima. Razmatranje poboljšanja kvaliteta zatim definiše dobijene rezultate i međusobne veze i uticaje između uzroka i posljedica, koje su nastale u toku primjene poboljšanja kvaliteta.  </a:t>
            </a:r>
            <a:endParaRPr lang="en-GB" sz="1700">
              <a:latin typeface="Century Schoolbook" charset="0"/>
            </a:endParaRPr>
          </a:p>
          <a:p>
            <a:r>
              <a:rPr lang="en-US" sz="1700" b="1" i="1">
                <a:latin typeface="Century Schoolbook" charset="0"/>
              </a:rPr>
              <a:t>Funkcija uvođenja</a:t>
            </a:r>
            <a:r>
              <a:rPr lang="en-US" sz="1700">
                <a:latin typeface="Century Schoolbook" charset="0"/>
              </a:rPr>
              <a:t> poboljšanja kvaliteta ima zadatak da na osnovi dobijenih rezultata u razmatranju sprovedenog poboljšanja kvaliteta donese potrebne odluke za primjenu poboljšanja kvaliteta u procesu upravljanja kvalitetom. Uvođenje poboljšanja kvaliteta obično obuhvata primjenu sistematskih aktivnosti, automatizovanih podsistema i računarskih programa, uz primjenu preventivnih akcija.</a:t>
            </a:r>
            <a:endParaRPr lang="en-GB" sz="170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080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Šta</a:t>
            </a:r>
            <a:r>
              <a:rPr lang="en-US" dirty="0"/>
              <a:t> </a:t>
            </a:r>
            <a:r>
              <a:rPr lang="en-US" dirty="0" err="1"/>
              <a:t>mijenjamo</a:t>
            </a:r>
            <a:r>
              <a:rPr lang="en-US" dirty="0"/>
              <a:t> u </a:t>
            </a:r>
            <a:r>
              <a:rPr lang="en-US" dirty="0" err="1"/>
              <a:t>sistemu</a:t>
            </a:r>
            <a:r>
              <a:rPr lang="en-US" dirty="0"/>
              <a:t>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uvodimo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?</a:t>
            </a:r>
          </a:p>
        </p:txBody>
      </p:sp>
      <p:sp>
        <p:nvSpPr>
          <p:cNvPr id="14541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7088" lvl="1">
              <a:lnSpc>
                <a:spcPct val="90000"/>
              </a:lnSpc>
              <a:buFontTx/>
              <a:buNone/>
            </a:pPr>
            <a:r>
              <a:rPr lang="hr-HR" sz="2400" dirty="0">
                <a:latin typeface="Century Schoolbook" charset="0"/>
              </a:rPr>
              <a:t>A.VIZIJA, MISIJA, STRATEGIJA,POLITIKA</a:t>
            </a:r>
          </a:p>
          <a:p>
            <a:pPr marL="827088" lvl="1">
              <a:lnSpc>
                <a:spcPct val="90000"/>
              </a:lnSpc>
              <a:buFontTx/>
              <a:buNone/>
            </a:pPr>
            <a:r>
              <a:rPr lang="hr-HR" sz="2400" dirty="0">
                <a:latin typeface="Century Schoolbook" charset="0"/>
              </a:rPr>
              <a:t>B.NOVI POSLOVNI CILJEVI</a:t>
            </a:r>
          </a:p>
          <a:p>
            <a:pPr marL="827088" lvl="1">
              <a:lnSpc>
                <a:spcPct val="90000"/>
              </a:lnSpc>
              <a:buFontTx/>
              <a:buNone/>
            </a:pPr>
            <a:r>
              <a:rPr lang="hr-HR" sz="2400" dirty="0">
                <a:latin typeface="Century Schoolbook" charset="0"/>
              </a:rPr>
              <a:t>C. PROCESNI PRISTUP:</a:t>
            </a:r>
          </a:p>
          <a:p>
            <a:pPr marL="827088" lvl="1">
              <a:lnSpc>
                <a:spcPct val="90000"/>
              </a:lnSpc>
              <a:buFontTx/>
              <a:buNone/>
            </a:pPr>
            <a:r>
              <a:rPr lang="hr-HR" sz="2400" dirty="0">
                <a:latin typeface="Century Schoolbook" charset="0"/>
              </a:rPr>
              <a:t>    - Identifikacija potrebnih poslovnih procesa</a:t>
            </a:r>
          </a:p>
          <a:p>
            <a:pPr marL="827088" lvl="1">
              <a:lnSpc>
                <a:spcPct val="90000"/>
              </a:lnSpc>
              <a:buFontTx/>
              <a:buNone/>
            </a:pPr>
            <a:r>
              <a:rPr lang="hr-HR" sz="2400" dirty="0">
                <a:latin typeface="Century Schoolbook" charset="0"/>
              </a:rPr>
              <a:t>    - Identifikacija veza i kriterija nadzora procesa</a:t>
            </a:r>
          </a:p>
          <a:p>
            <a:pPr marL="827088" lvl="1">
              <a:lnSpc>
                <a:spcPct val="90000"/>
              </a:lnSpc>
              <a:buFontTx/>
              <a:buNone/>
            </a:pPr>
            <a:r>
              <a:rPr lang="hr-HR" sz="2400" dirty="0">
                <a:latin typeface="Century Schoolbook" charset="0"/>
              </a:rPr>
              <a:t>    - Definisanje korektivnih radnji</a:t>
            </a:r>
          </a:p>
          <a:p>
            <a:pPr marL="827088" lvl="1">
              <a:lnSpc>
                <a:spcPct val="90000"/>
              </a:lnSpc>
              <a:buFontTx/>
              <a:buNone/>
            </a:pPr>
            <a:r>
              <a:rPr lang="hr-HR" sz="2400" dirty="0">
                <a:latin typeface="Century Schoolbook" charset="0"/>
              </a:rPr>
              <a:t>    - Poboljšanje poslovnih procesa</a:t>
            </a:r>
          </a:p>
          <a:p>
            <a:pPr marL="0" indent="0">
              <a:lnSpc>
                <a:spcPct val="90000"/>
              </a:lnSpc>
            </a:pPr>
            <a:endParaRPr lang="hr-HR" sz="2800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059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4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276388"/>
            <a:ext cx="5280025" cy="513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695" y="299761"/>
            <a:ext cx="7529575" cy="1143000"/>
          </a:xfrm>
        </p:spPr>
        <p:txBody>
          <a:bodyPr/>
          <a:lstStyle/>
          <a:p>
            <a:r>
              <a:rPr lang="en-US" dirty="0" err="1"/>
              <a:t>Ideje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gradi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kvaliteta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231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GB" sz="3600" cap="none" dirty="0">
                <a:latin typeface="Century Schoolbook" charset="0"/>
              </a:rPr>
              <a:t>HIJERARHIJA</a:t>
            </a:r>
            <a:r>
              <a:rPr lang="hr-HR" sz="3600" cap="none" dirty="0">
                <a:latin typeface="Century Schoolbook" charset="0"/>
              </a:rPr>
              <a:t> CILJEVA</a:t>
            </a:r>
            <a:endParaRPr lang="en-GB" sz="3600" cap="none" dirty="0">
              <a:latin typeface="Century Schoolbook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2255733" y="2308548"/>
            <a:ext cx="25209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400" b="1">
                <a:latin typeface="Arial Narrow" charset="0"/>
              </a:rPr>
              <a:t>Vizija i misija</a:t>
            </a:r>
          </a:p>
        </p:txBody>
      </p:sp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2255733" y="2956248"/>
            <a:ext cx="2514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400" b="1">
                <a:latin typeface="Arial Narrow" charset="0"/>
              </a:rPr>
              <a:t>Strategija / dugoročni</a:t>
            </a:r>
            <a:r>
              <a:rPr lang="hr-HR" sz="2400" b="1">
                <a:latin typeface="Arial Narrow" charset="0"/>
              </a:rPr>
              <a:t>ji</a:t>
            </a:r>
            <a:r>
              <a:rPr lang="en-GB" sz="2400" b="1">
                <a:latin typeface="Arial Narrow" charset="0"/>
              </a:rPr>
              <a:t> ciljevi</a:t>
            </a:r>
          </a:p>
        </p:txBody>
      </p:sp>
      <p:sp>
        <p:nvSpPr>
          <p:cNvPr id="147461" name="Text Box 5"/>
          <p:cNvSpPr txBox="1">
            <a:spLocks noChangeArrowheads="1"/>
          </p:cNvSpPr>
          <p:nvPr/>
        </p:nvSpPr>
        <p:spPr bwMode="auto">
          <a:xfrm>
            <a:off x="2255733" y="4108773"/>
            <a:ext cx="252095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400" b="1" dirty="0" err="1">
                <a:latin typeface="Arial Narrow" charset="0"/>
              </a:rPr>
              <a:t>Politika</a:t>
            </a:r>
            <a:r>
              <a:rPr lang="en-GB" sz="2400" b="1" dirty="0">
                <a:latin typeface="Arial Narrow" charset="0"/>
              </a:rPr>
              <a:t> / </a:t>
            </a:r>
            <a:r>
              <a:rPr lang="en-GB" sz="2400" b="1" dirty="0" err="1">
                <a:latin typeface="Arial Narrow" charset="0"/>
              </a:rPr>
              <a:t>niži</a:t>
            </a:r>
            <a:r>
              <a:rPr lang="en-GB" sz="2400" b="1" dirty="0">
                <a:latin typeface="Arial Narrow" charset="0"/>
              </a:rPr>
              <a:t> </a:t>
            </a:r>
            <a:r>
              <a:rPr lang="en-GB" sz="2400" b="1" dirty="0" err="1">
                <a:latin typeface="Arial Narrow" charset="0"/>
              </a:rPr>
              <a:t>ciljevi</a:t>
            </a:r>
            <a:r>
              <a:rPr lang="en-GB" sz="2400" b="1" dirty="0">
                <a:latin typeface="Arial Narrow" charset="0"/>
              </a:rPr>
              <a:t> </a:t>
            </a:r>
            <a:r>
              <a:rPr lang="en-GB" sz="2400" b="1" dirty="0" err="1">
                <a:latin typeface="Arial Narrow" charset="0"/>
              </a:rPr>
              <a:t>preduzeća</a:t>
            </a:r>
            <a:endParaRPr lang="en-GB" sz="2400" b="1" dirty="0">
              <a:latin typeface="Arial Narrow" charset="0"/>
            </a:endParaRPr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2255733" y="5045398"/>
            <a:ext cx="252095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400" b="1">
                <a:latin typeface="Arial Narrow" charset="0"/>
              </a:rPr>
              <a:t>Politika / ciljevi sektora</a:t>
            </a:r>
          </a:p>
        </p:txBody>
      </p:sp>
    </p:spTree>
    <p:extLst>
      <p:ext uri="{BB962C8B-B14F-4D97-AF65-F5344CB8AC3E}">
        <p14:creationId xmlns:p14="http://schemas.microsoft.com/office/powerpoint/2010/main" val="377352128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>
                <a:latin typeface="Century Schoolbook" charset="0"/>
              </a:rPr>
              <a:t>UPRAVLJANJE KVALITETOM</a:t>
            </a:r>
            <a:endParaRPr lang="en-GB" cap="none">
              <a:latin typeface="Century Schoolbook" charset="0"/>
            </a:endParaRPr>
          </a:p>
        </p:txBody>
      </p:sp>
      <p:sp>
        <p:nvSpPr>
          <p:cNvPr id="148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0"/>
              <a:buNone/>
            </a:pPr>
            <a:r>
              <a:rPr lang="en-US" b="1" dirty="0" err="1">
                <a:latin typeface="Century Schoolbook" charset="0"/>
              </a:rPr>
              <a:t>Potpuno</a:t>
            </a:r>
            <a:r>
              <a:rPr lang="en-US" b="1" dirty="0">
                <a:latin typeface="Century Schoolbook" charset="0"/>
              </a:rPr>
              <a:t> </a:t>
            </a:r>
            <a:r>
              <a:rPr lang="en-US" b="1" dirty="0" err="1">
                <a:latin typeface="Century Schoolbook" charset="0"/>
              </a:rPr>
              <a:t>upravljanje</a:t>
            </a:r>
            <a:r>
              <a:rPr lang="en-US" b="1" dirty="0">
                <a:latin typeface="Century Schoolbook" charset="0"/>
              </a:rPr>
              <a:t> </a:t>
            </a:r>
            <a:r>
              <a:rPr lang="en-US" b="1" dirty="0" err="1">
                <a:latin typeface="Century Schoolbook" charset="0"/>
              </a:rPr>
              <a:t>kvalitetom</a:t>
            </a:r>
            <a:r>
              <a:rPr lang="en-US" b="1" dirty="0">
                <a:latin typeface="Century Schoolbook" charset="0"/>
              </a:rPr>
              <a:t> </a:t>
            </a:r>
            <a:r>
              <a:rPr lang="en-US" dirty="0">
                <a:latin typeface="Century Schoolbook" charset="0"/>
              </a:rPr>
              <a:t>(</a:t>
            </a:r>
            <a:r>
              <a:rPr lang="en-US" i="1" dirty="0">
                <a:latin typeface="Century Schoolbook" charset="0"/>
              </a:rPr>
              <a:t>total quality management, TQM</a:t>
            </a:r>
            <a:r>
              <a:rPr lang="en-US" dirty="0">
                <a:latin typeface="Century Schoolbook" charset="0"/>
              </a:rPr>
              <a:t>) je </a:t>
            </a:r>
            <a:r>
              <a:rPr lang="en-US" dirty="0" err="1">
                <a:latin typeface="Century Schoolbook" charset="0"/>
              </a:rPr>
              <a:t>upravljački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pristup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za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kvalitet</a:t>
            </a:r>
            <a:r>
              <a:rPr lang="en-US" dirty="0">
                <a:latin typeface="Century Schoolbook" charset="0"/>
              </a:rPr>
              <a:t> u </a:t>
            </a:r>
            <a:r>
              <a:rPr lang="en-US" dirty="0" err="1">
                <a:latin typeface="Century Schoolbook" charset="0"/>
              </a:rPr>
              <a:t>poslovnom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sistemu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ili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organizaciji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koji</a:t>
            </a:r>
            <a:r>
              <a:rPr lang="en-US" dirty="0">
                <a:latin typeface="Century Schoolbook" charset="0"/>
              </a:rPr>
              <a:t> je </a:t>
            </a:r>
            <a:r>
              <a:rPr lang="en-US" dirty="0" err="1">
                <a:latin typeface="Century Schoolbook" charset="0"/>
              </a:rPr>
              <a:t>zasnovan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radi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dostizanja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dugoročne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uspješnosti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putem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ispunjavanja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zahtjeva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potrošača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koristi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za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zaposlene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zajednicu</a:t>
            </a:r>
            <a:r>
              <a:rPr lang="en-US" dirty="0">
                <a:latin typeface="Century Schoolbook" charset="0"/>
              </a:rPr>
              <a:t>. </a:t>
            </a:r>
          </a:p>
          <a:p>
            <a:pPr>
              <a:buFont typeface="Wingdings" charset="0"/>
              <a:buNone/>
            </a:pPr>
            <a:r>
              <a:rPr lang="en-US" dirty="0" err="1">
                <a:latin typeface="Century Schoolbook" charset="0"/>
              </a:rPr>
              <a:t>Ovo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upravljanje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kvalitetom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obuhvata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Upravljanje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kvalitetom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Upravljanje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kvalitetom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pomoću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računara</a:t>
            </a:r>
            <a:r>
              <a:rPr lang="en-US" dirty="0">
                <a:latin typeface="Century Schoolbook" charset="0"/>
              </a:rPr>
              <a:t> (QM, CAQ), </a:t>
            </a:r>
            <a:r>
              <a:rPr lang="en-US" dirty="0" err="1">
                <a:latin typeface="Century Schoolbook" charset="0"/>
              </a:rPr>
              <a:t>odnosno</a:t>
            </a:r>
            <a:r>
              <a:rPr lang="en-US" dirty="0">
                <a:latin typeface="Century Schoolbook" charset="0"/>
              </a:rPr>
              <a:t> rad </a:t>
            </a:r>
            <a:r>
              <a:rPr lang="en-US" dirty="0" err="1">
                <a:latin typeface="Century Schoolbook" charset="0"/>
              </a:rPr>
              <a:t>zaposlenih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na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svim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organizacionim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nivoima</a:t>
            </a:r>
            <a:r>
              <a:rPr lang="en-US" dirty="0">
                <a:latin typeface="Century Schoolbook" charset="0"/>
              </a:rPr>
              <a:t>, </a:t>
            </a:r>
            <a:r>
              <a:rPr lang="en-US" dirty="0" err="1">
                <a:latin typeface="Century Schoolbook" charset="0"/>
              </a:rPr>
              <a:t>koji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treba</a:t>
            </a:r>
            <a:r>
              <a:rPr lang="en-US" dirty="0">
                <a:latin typeface="Century Schoolbook" charset="0"/>
              </a:rPr>
              <a:t> da </a:t>
            </a:r>
            <a:r>
              <a:rPr lang="en-US" dirty="0" err="1">
                <a:latin typeface="Century Schoolbook" charset="0"/>
              </a:rPr>
              <a:t>budu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kvalifikovani</a:t>
            </a:r>
            <a:r>
              <a:rPr lang="en-US" dirty="0">
                <a:latin typeface="Century Schoolbook" charset="0"/>
              </a:rPr>
              <a:t>, </a:t>
            </a:r>
            <a:r>
              <a:rPr lang="en-US" dirty="0" err="1">
                <a:latin typeface="Century Schoolbook" charset="0"/>
              </a:rPr>
              <a:t>uvježbani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posvećeni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zadacima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ostvarivanja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svih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ciljeva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kvaliteta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radi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postizanja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uspjeha</a:t>
            </a:r>
            <a:r>
              <a:rPr lang="en-US" dirty="0">
                <a:latin typeface="Century Schoolbook" charset="0"/>
              </a:rPr>
              <a:t> u </a:t>
            </a:r>
            <a:r>
              <a:rPr lang="en-US" dirty="0" err="1">
                <a:latin typeface="Century Schoolbook" charset="0"/>
              </a:rPr>
              <a:t>okviru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zakona</a:t>
            </a:r>
            <a:r>
              <a:rPr lang="en-US" dirty="0">
                <a:latin typeface="Century Schoolbook" charset="0"/>
              </a:rPr>
              <a:t>. </a:t>
            </a:r>
            <a:endParaRPr lang="en-GB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026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>
                <a:latin typeface="Century Schoolbook" charset="0"/>
              </a:rPr>
              <a:t>UPRAVLJANJE KVALITETOM</a:t>
            </a:r>
            <a:endParaRPr lang="en-GB" cap="none">
              <a:latin typeface="Century Schoolbook" charset="0"/>
            </a:endParaRPr>
          </a:p>
        </p:txBody>
      </p:sp>
      <p:sp>
        <p:nvSpPr>
          <p:cNvPr id="149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b="1">
                <a:latin typeface="Century Schoolbook" charset="0"/>
              </a:rPr>
              <a:t>Upravljanje kvalitetom</a:t>
            </a:r>
            <a:r>
              <a:rPr lang="en-US">
                <a:latin typeface="Century Schoolbook" charset="0"/>
              </a:rPr>
              <a:t> (quality management, QM) ili administrativno upravljanje kvalitetom  je upravljački pristup za kvalitet u poslovnom sistemu koji ostvaruje funkciju upravljanja kvalitetom u </a:t>
            </a:r>
            <a:r>
              <a:rPr lang="en-US" i="1">
                <a:latin typeface="Century Schoolbook" charset="0"/>
              </a:rPr>
              <a:t>sistemu kvaliteta</a:t>
            </a:r>
            <a:r>
              <a:rPr lang="en-US">
                <a:latin typeface="Century Schoolbook" charset="0"/>
              </a:rPr>
              <a:t>, prema određenoj </a:t>
            </a:r>
            <a:r>
              <a:rPr lang="en-US" i="1">
                <a:latin typeface="Century Schoolbook" charset="0"/>
              </a:rPr>
              <a:t>politici kvaliteta, </a:t>
            </a:r>
            <a:r>
              <a:rPr lang="en-US">
                <a:latin typeface="Century Schoolbook" charset="0"/>
              </a:rPr>
              <a:t>ciljevima i odgovornosti putem: Planiranja kvaliteta (QP), Operativnom upravljanju kvalitetom (QC), Obezbjeđenja kvaliteta (QA) i Poboljšanja kvaliteta (QI).</a:t>
            </a:r>
            <a:endParaRPr lang="en-GB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55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cap="none">
                <a:latin typeface="Century Schoolbook" charset="0"/>
              </a:rPr>
              <a:t>POLITIKA KVALITETA</a:t>
            </a:r>
            <a:endParaRPr lang="en-GB" cap="none">
              <a:latin typeface="Century Schoolbook" charset="0"/>
            </a:endParaRPr>
          </a:p>
        </p:txBody>
      </p:sp>
      <p:sp>
        <p:nvSpPr>
          <p:cNvPr id="150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 b="1" dirty="0" err="1">
                <a:latin typeface="Century Schoolbook" charset="0"/>
              </a:rPr>
              <a:t>Politika</a:t>
            </a:r>
            <a:r>
              <a:rPr lang="en-US" b="1" dirty="0">
                <a:latin typeface="Century Schoolbook" charset="0"/>
              </a:rPr>
              <a:t> </a:t>
            </a:r>
            <a:r>
              <a:rPr lang="en-US" b="1" dirty="0" err="1">
                <a:latin typeface="Century Schoolbook" charset="0"/>
              </a:rPr>
              <a:t>kvaliteta</a:t>
            </a:r>
            <a:r>
              <a:rPr lang="en-US" dirty="0">
                <a:latin typeface="Century Schoolbook" charset="0"/>
              </a:rPr>
              <a:t> (</a:t>
            </a:r>
            <a:r>
              <a:rPr lang="en-US" i="1" dirty="0">
                <a:latin typeface="Century Schoolbook" charset="0"/>
              </a:rPr>
              <a:t>quality policy</a:t>
            </a:r>
            <a:r>
              <a:rPr lang="en-US" dirty="0">
                <a:latin typeface="Century Schoolbook" charset="0"/>
              </a:rPr>
              <a:t>) </a:t>
            </a:r>
            <a:r>
              <a:rPr lang="en-US" dirty="0" err="1">
                <a:latin typeface="Century Schoolbook" charset="0"/>
              </a:rPr>
              <a:t>obuhvata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osnovne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pravce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ciljeve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organizacije</a:t>
            </a:r>
            <a:r>
              <a:rPr lang="en-US" dirty="0">
                <a:latin typeface="Century Schoolbook" charset="0"/>
              </a:rPr>
              <a:t> u </a:t>
            </a:r>
            <a:r>
              <a:rPr lang="en-US" dirty="0" err="1">
                <a:latin typeface="Century Schoolbook" charset="0"/>
              </a:rPr>
              <a:t>području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kvaliteta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koje</a:t>
            </a:r>
            <a:r>
              <a:rPr lang="en-US" dirty="0">
                <a:latin typeface="Century Schoolbook" charset="0"/>
              </a:rPr>
              <a:t> je </a:t>
            </a:r>
            <a:r>
              <a:rPr lang="en-US" dirty="0" err="1">
                <a:latin typeface="Century Schoolbook" charset="0"/>
              </a:rPr>
              <a:t>zvanično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propisalo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najviše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rukovodstvo</a:t>
            </a:r>
            <a:r>
              <a:rPr lang="en-US" dirty="0">
                <a:latin typeface="Century Schoolbook" charset="0"/>
              </a:rPr>
              <a:t>. </a:t>
            </a:r>
          </a:p>
          <a:p>
            <a:pPr>
              <a:buFont typeface="Wingdings" charset="0"/>
              <a:buNone/>
            </a:pPr>
            <a:r>
              <a:rPr lang="en-US" dirty="0" err="1">
                <a:latin typeface="Century Schoolbook" charset="0"/>
              </a:rPr>
              <a:t>Politika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kvaliteta</a:t>
            </a:r>
            <a:r>
              <a:rPr lang="en-US" dirty="0">
                <a:latin typeface="Century Schoolbook" charset="0"/>
              </a:rPr>
              <a:t> je </a:t>
            </a:r>
            <a:r>
              <a:rPr lang="en-US" dirty="0" err="1">
                <a:latin typeface="Century Schoolbook" charset="0"/>
              </a:rPr>
              <a:t>dio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opšte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politike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organizacije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koju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obično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propisuje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direktor</a:t>
            </a:r>
            <a:r>
              <a:rPr lang="en-US" dirty="0">
                <a:latin typeface="Century Schoolbook" charset="0"/>
              </a:rPr>
              <a:t>. </a:t>
            </a:r>
            <a:endParaRPr lang="en-GB" dirty="0">
              <a:latin typeface="Century School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112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 bi bio </a:t>
            </a:r>
            <a:r>
              <a:rPr lang="en-US" dirty="0" err="1"/>
              <a:t>uspješan</a:t>
            </a:r>
            <a:r>
              <a:rPr lang="en-US" dirty="0"/>
              <a:t>, </a:t>
            </a:r>
            <a:r>
              <a:rPr lang="en-US" dirty="0" err="1"/>
              <a:t>proizvođač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da </a:t>
            </a:r>
            <a:r>
              <a:rPr lang="en-US" dirty="0" err="1"/>
              <a:t>nudi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rezultate</a:t>
            </a:r>
            <a:r>
              <a:rPr lang="en-US" dirty="0"/>
              <a:t> </a:t>
            </a:r>
            <a:r>
              <a:rPr lang="en-US" dirty="0" err="1"/>
              <a:t>procesa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:</a:t>
            </a:r>
          </a:p>
          <a:p>
            <a:endParaRPr lang="en-US" dirty="0"/>
          </a:p>
          <a:p>
            <a:pPr lvl="1"/>
            <a:r>
              <a:rPr lang="en-US" dirty="0" err="1"/>
              <a:t>Ispuniti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jasno</a:t>
            </a:r>
            <a:r>
              <a:rPr lang="en-US" dirty="0"/>
              <a:t> </a:t>
            </a:r>
            <a:r>
              <a:rPr lang="en-US" dirty="0" err="1"/>
              <a:t>definisanu</a:t>
            </a:r>
            <a:r>
              <a:rPr lang="en-US" dirty="0"/>
              <a:t> </a:t>
            </a:r>
            <a:r>
              <a:rPr lang="en-US" dirty="0" err="1"/>
              <a:t>namjenu</a:t>
            </a:r>
            <a:endParaRPr lang="en-US" dirty="0"/>
          </a:p>
          <a:p>
            <a:pPr lvl="1"/>
            <a:r>
              <a:rPr lang="en-US" dirty="0" err="1"/>
              <a:t>Zadovoljiti</a:t>
            </a:r>
            <a:r>
              <a:rPr lang="en-US" dirty="0"/>
              <a:t> </a:t>
            </a:r>
            <a:r>
              <a:rPr lang="en-US" dirty="0" err="1"/>
              <a:t>zahtjeve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očekivanja</a:t>
            </a:r>
            <a:r>
              <a:rPr lang="en-US" dirty="0"/>
              <a:t> </a:t>
            </a:r>
            <a:r>
              <a:rPr lang="en-US" dirty="0" err="1"/>
              <a:t>kupca</a:t>
            </a:r>
            <a:endParaRPr lang="en-US" dirty="0"/>
          </a:p>
          <a:p>
            <a:pPr lvl="1"/>
            <a:r>
              <a:rPr lang="en-US" dirty="0" err="1"/>
              <a:t>Biti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važećim</a:t>
            </a:r>
            <a:r>
              <a:rPr lang="en-US" dirty="0"/>
              <a:t> </a:t>
            </a:r>
            <a:r>
              <a:rPr lang="en-US" dirty="0" err="1"/>
              <a:t>standardima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propisima</a:t>
            </a:r>
            <a:endParaRPr lang="en-US" dirty="0"/>
          </a:p>
          <a:p>
            <a:pPr lvl="1"/>
            <a:r>
              <a:rPr lang="en-US" dirty="0" err="1"/>
              <a:t>Zadovoljiti</a:t>
            </a:r>
            <a:r>
              <a:rPr lang="en-US" dirty="0"/>
              <a:t> </a:t>
            </a:r>
            <a:r>
              <a:rPr lang="en-US" dirty="0" err="1"/>
              <a:t>zakonske</a:t>
            </a:r>
            <a:r>
              <a:rPr lang="en-US" dirty="0"/>
              <a:t> </a:t>
            </a:r>
            <a:r>
              <a:rPr lang="en-US" dirty="0" err="1"/>
              <a:t>zahtjeve</a:t>
            </a:r>
            <a:endParaRPr lang="en-US" dirty="0"/>
          </a:p>
          <a:p>
            <a:pPr lvl="1"/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rasposloživi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konkurentske</a:t>
            </a:r>
            <a:r>
              <a:rPr lang="en-US" dirty="0"/>
              <a:t> </a:t>
            </a:r>
            <a:r>
              <a:rPr lang="en-US" dirty="0" err="1"/>
              <a:t>cijene</a:t>
            </a:r>
            <a:r>
              <a:rPr lang="en-US" dirty="0"/>
              <a:t>, </a:t>
            </a:r>
            <a:r>
              <a:rPr lang="en-US" dirty="0" err="1"/>
              <a:t>i</a:t>
            </a:r>
            <a:endParaRPr lang="en-US" dirty="0"/>
          </a:p>
          <a:p>
            <a:pPr lvl="1"/>
            <a:r>
              <a:rPr lang="en-US" dirty="0" err="1"/>
              <a:t>Donijeti</a:t>
            </a:r>
            <a:r>
              <a:rPr lang="en-US" dirty="0"/>
              <a:t> </a:t>
            </a:r>
            <a:r>
              <a:rPr lang="en-US" dirty="0" err="1"/>
              <a:t>očekivanu</a:t>
            </a:r>
            <a:r>
              <a:rPr lang="en-US" dirty="0"/>
              <a:t> </a:t>
            </a:r>
            <a:r>
              <a:rPr lang="en-US" dirty="0" err="1"/>
              <a:t>dobit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538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graphicFrame>
        <p:nvGraphicFramePr>
          <p:cNvPr id="19458" name="Object 1"/>
          <p:cNvGraphicFramePr>
            <a:graphicFrameLocks noChangeAspect="1"/>
          </p:cNvGraphicFramePr>
          <p:nvPr/>
        </p:nvGraphicFramePr>
        <p:xfrm>
          <a:off x="295275" y="404813"/>
          <a:ext cx="7777163" cy="602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Visio" r:id="rId3" imgW="4894615" imgH="3814747" progId="Visio.Drawing.11">
                  <p:embed/>
                </p:oleObj>
              </mc:Choice>
              <mc:Fallback>
                <p:oleObj name="Visio" r:id="rId3" imgW="4894615" imgH="3814747" progId="Visio.Drawing.11">
                  <p:embed/>
                  <p:pic>
                    <p:nvPicPr>
                      <p:cNvPr id="19458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" y="404813"/>
                        <a:ext cx="7777163" cy="6024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5952881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677</TotalTime>
  <Words>877</Words>
  <Application>Microsoft Macintosh PowerPoint</Application>
  <PresentationFormat>On-screen Show (4:3)</PresentationFormat>
  <Paragraphs>69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ＭＳ Ｐゴシック</vt:lpstr>
      <vt:lpstr>Arial</vt:lpstr>
      <vt:lpstr>Arial Narrow</vt:lpstr>
      <vt:lpstr>Calibri</vt:lpstr>
      <vt:lpstr>Century Gothic</vt:lpstr>
      <vt:lpstr>Century Schoolbook</vt:lpstr>
      <vt:lpstr>Comic Sans MS</vt:lpstr>
      <vt:lpstr>Wingdings</vt:lpstr>
      <vt:lpstr>Wingdings 2</vt:lpstr>
      <vt:lpstr>Plaza</vt:lpstr>
      <vt:lpstr>Visio</vt:lpstr>
      <vt:lpstr>Upravljanje kvalitetom</vt:lpstr>
      <vt:lpstr>Šta mijenjamo u sistemu kad uvodimo sistem kvaliteta?</vt:lpstr>
      <vt:lpstr>Ideje na kojima se gradi sistem kvaliteta</vt:lpstr>
      <vt:lpstr>HIJERARHIJA CILJEVA</vt:lpstr>
      <vt:lpstr>UPRAVLJANJE KVALITETOM</vt:lpstr>
      <vt:lpstr>UPRAVLJANJE KVALITETOM</vt:lpstr>
      <vt:lpstr>POLITIKA KVALITETA</vt:lpstr>
      <vt:lpstr>PowerPoint Presentation</vt:lpstr>
      <vt:lpstr>PowerPoint Presentation</vt:lpstr>
      <vt:lpstr>PLANIRANJE KVALITETA</vt:lpstr>
      <vt:lpstr>PowerPoint Presentation</vt:lpstr>
      <vt:lpstr>OPERATIVNO UPRAVLJANJE KVALITETOM</vt:lpstr>
      <vt:lpstr>OBEZBJEĐENJE KVALITETA</vt:lpstr>
      <vt:lpstr>POBOLJŠANJE KVALITETA</vt:lpstr>
      <vt:lpstr>POBOLJŠANJE KVALITETA</vt:lpstr>
      <vt:lpstr>PowerPoint Presentation</vt:lpstr>
      <vt:lpstr>SHEWHARD-DEMINGOV KRUŽNI CIKLUS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Menadžment kvaliteta</dc:title>
  <dc:creator>Igor Todorovic</dc:creator>
  <cp:lastModifiedBy>Igor Todorovic</cp:lastModifiedBy>
  <cp:revision>52</cp:revision>
  <dcterms:created xsi:type="dcterms:W3CDTF">2014-10-07T06:43:10Z</dcterms:created>
  <dcterms:modified xsi:type="dcterms:W3CDTF">2019-04-01T07:45:37Z</dcterms:modified>
</cp:coreProperties>
</file>