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8"/>
  </p:notesMasterIdLst>
  <p:sldIdLst>
    <p:sldId id="256" r:id="rId2"/>
    <p:sldId id="264" r:id="rId3"/>
    <p:sldId id="265" r:id="rId4"/>
    <p:sldId id="260" r:id="rId5"/>
    <p:sldId id="261" r:id="rId6"/>
    <p:sldId id="263" r:id="rId7"/>
    <p:sldId id="282" r:id="rId8"/>
    <p:sldId id="283" r:id="rId9"/>
    <p:sldId id="284" r:id="rId10"/>
    <p:sldId id="269" r:id="rId11"/>
    <p:sldId id="270" r:id="rId12"/>
    <p:sldId id="273" r:id="rId13"/>
    <p:sldId id="274" r:id="rId14"/>
    <p:sldId id="279" r:id="rId15"/>
    <p:sldId id="275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F4B11-B7EE-4588-8786-4ABCC1F8948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965D-A5BC-4DF7-B14A-C9FBCAFC15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18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5569B29-478E-4455-ADBE-E323546ED8D0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09C49D-60DB-4032-84BD-633385D405D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58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2F5DBF8-0817-4E83-8449-21B522879451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EB1EB-BACB-4A18-A1DF-7FBA7E6705B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F364B29-6DA7-4CF7-A136-EDABCF99228A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4EEBFB-D072-4C7E-A1C3-FD51D687C3B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E4CD132-0F9D-490D-8D18-448A2BADBD2A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80AE7-D6D5-44F1-9438-F38F9AC078E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058FD74-8B2A-4912-A836-9C99A8F289AE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7FB1A-B8B1-4ED3-AB26-A4224C49FCE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7B71F36-67B7-49A4-B6D0-EE2CB608BA30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BA63F-98E7-4134-9037-684C5FFA640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0E8439F-9A4B-437F-A437-4C67E4053F18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5E5319-05A0-4504-B55C-00DCCF73B5F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A707B96-783D-4983-AEE2-104BE76CE48D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BFFDA-AED4-4EAC-9AC7-6229E98B1CF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D9171E2-B7C3-41CA-890A-4F4D7553D858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A5DABB-72A2-469F-A572-F759CF6ECB7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16A4F99-6326-408F-B278-C49BC707A274}" type="datetime1">
              <a:rPr lang="en-US" smtClean="0"/>
              <a:pPr/>
              <a:t>9/26/2024</a:t>
            </a:fld>
            <a:endParaRPr lang="en-US" smtClean="0"/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Biljana Bogićević</a:t>
            </a:r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FD83C-A7EC-4627-A450-1ADDAF4D914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38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2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83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1423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3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85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94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69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787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Монетарне и јавне финансије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4E6FF-AE5C-4BE9-94B7-058020A697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878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19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89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535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695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12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5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307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056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  <p:sldLayoutId id="2147483814" r:id="rId18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CS" dirty="0">
                <a:latin typeface="Cambria" pitchFamily="18" charset="0"/>
              </a:rPr>
              <a:t>МОНЕТАРНЕ И ЈАВНЕ ФИНАНСИЈЕ</a:t>
            </a:r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35899" y="4343400"/>
            <a:ext cx="6108101" cy="11176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Cyrl-BA" b="1" dirty="0" smtClean="0">
                <a:latin typeface="Cambria" pitchFamily="18" charset="0"/>
              </a:rPr>
              <a:t>Професор</a:t>
            </a:r>
            <a:r>
              <a:rPr lang="sr-Cyrl-CS" b="1" dirty="0" smtClean="0">
                <a:latin typeface="Cambria" pitchFamily="18" charset="0"/>
              </a:rPr>
              <a:t>: </a:t>
            </a:r>
            <a:endParaRPr lang="sr-Cyrl-CS" b="1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r-Cyrl-CS" b="1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Cyrl-CS" b="1" dirty="0" smtClean="0">
                <a:latin typeface="Cambria" pitchFamily="18" charset="0"/>
              </a:rPr>
              <a:t>проф</a:t>
            </a:r>
            <a:r>
              <a:rPr lang="sr-Cyrl-CS" b="1" dirty="0">
                <a:latin typeface="Cambria" pitchFamily="18" charset="0"/>
              </a:rPr>
              <a:t>. др </a:t>
            </a:r>
            <a:r>
              <a:rPr lang="sr-Cyrl-CS" b="1" dirty="0" smtClean="0">
                <a:latin typeface="Cambria" pitchFamily="18" charset="0"/>
              </a:rPr>
              <a:t>Бранка Топић-Павковић </a:t>
            </a:r>
            <a:endParaRPr lang="en-US" b="1" dirty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r-Cyrl-CS" b="1" dirty="0">
              <a:latin typeface="Cambria" pitchFamily="18" charset="0"/>
            </a:endParaRPr>
          </a:p>
        </p:txBody>
      </p:sp>
      <p:pic>
        <p:nvPicPr>
          <p:cNvPr id="14339" name="Picture 5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2286000" cy="586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67074" y="753228"/>
            <a:ext cx="7261099" cy="108093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Cyrl-CS" sz="3200" b="1" dirty="0" smtClean="0"/>
              <a:t>Финансије и научне дисциплине у оквиру финансија</a:t>
            </a:r>
            <a:endParaRPr lang="en-US" sz="3200" b="1" dirty="0" smtClean="0">
              <a:solidFill>
                <a:srgbClr val="AB2627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74" y="1854681"/>
            <a:ext cx="8839200" cy="4873625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r-Cyrl-CS" sz="6000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4000" dirty="0" smtClean="0"/>
              <a:t>Научно-наставне дисциплине у оквиру финансија: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r-Cyrl-CS" sz="6000" dirty="0" smtClean="0"/>
              <a:t/>
            </a:r>
            <a:br>
              <a:rPr lang="sr-Cyrl-CS" sz="6000" dirty="0" smtClean="0"/>
            </a:br>
            <a:r>
              <a:rPr lang="sr-Cyrl-CS" sz="3600" b="1" dirty="0" smtClean="0"/>
              <a:t>1. Монетарне финансије</a:t>
            </a:r>
            <a:br>
              <a:rPr lang="sr-Cyrl-CS" sz="3600" b="1" dirty="0" smtClean="0"/>
            </a:br>
            <a:r>
              <a:rPr lang="sr-Cyrl-CS" sz="3600" b="1" dirty="0" smtClean="0"/>
              <a:t>2. Јавне финансије </a:t>
            </a:r>
            <a:r>
              <a:rPr lang="sr-Cyrl-CS" sz="3600" dirty="0" smtClean="0"/>
              <a:t/>
            </a:r>
            <a:br>
              <a:rPr lang="sr-Cyrl-CS" sz="3600" dirty="0" smtClean="0"/>
            </a:br>
            <a:r>
              <a:rPr lang="sr-Cyrl-CS" sz="3600" dirty="0" smtClean="0"/>
              <a:t>3. Банкарске фина</a:t>
            </a:r>
            <a:r>
              <a:rPr lang="sr-Cyrl-BA" sz="3600" dirty="0" smtClean="0"/>
              <a:t>н</a:t>
            </a:r>
            <a:r>
              <a:rPr lang="sr-Cyrl-CS" sz="3600" dirty="0" smtClean="0"/>
              <a:t>сије </a:t>
            </a:r>
            <a:br>
              <a:rPr lang="sr-Cyrl-CS" sz="3600" dirty="0" smtClean="0"/>
            </a:br>
            <a:r>
              <a:rPr lang="sr-Cyrl-CS" sz="3600" dirty="0" smtClean="0"/>
              <a:t>4. Финансијска тржишта и хартије од вриједности </a:t>
            </a:r>
            <a:br>
              <a:rPr lang="sr-Cyrl-CS" sz="3600" dirty="0" smtClean="0"/>
            </a:br>
            <a:r>
              <a:rPr lang="sr-Cyrl-CS" sz="3600" dirty="0" smtClean="0"/>
              <a:t>5. Међународне финансије</a:t>
            </a:r>
            <a:r>
              <a:rPr lang="sr-Latn-CS" sz="2900" dirty="0" smtClean="0"/>
              <a:t/>
            </a:r>
            <a:br>
              <a:rPr lang="sr-Latn-CS" sz="2900" dirty="0" smtClean="0"/>
            </a:br>
            <a:endParaRPr lang="en-US" sz="2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53228"/>
            <a:ext cx="7275773" cy="1080938"/>
          </a:xfrm>
        </p:spPr>
        <p:txBody>
          <a:bodyPr/>
          <a:lstStyle/>
          <a:p>
            <a:pPr algn="ctr" eaLnBrk="1" hangingPunct="1">
              <a:defRPr/>
            </a:pPr>
            <a:r>
              <a:rPr lang="sr-Cyrl-BA" b="1" dirty="0" smtClean="0"/>
              <a:t>МОНЕТАРНЕ ФИНАНСИЈЕ</a:t>
            </a:r>
            <a:endParaRPr lang="en-US" b="1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04800" y="2336872"/>
            <a:ext cx="8305800" cy="4292527"/>
          </a:xfrm>
        </p:spPr>
        <p:txBody>
          <a:bodyPr>
            <a:normAutofit/>
          </a:bodyPr>
          <a:lstStyle/>
          <a:p>
            <a:pPr marL="273050" lvl="1" eaLnBrk="1" hangingPunct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sr-Cyrl-CS" sz="2000" b="1" u="sng" dirty="0" smtClean="0">
              <a:solidFill>
                <a:schemeClr val="tx1"/>
              </a:solidFill>
            </a:endParaRPr>
          </a:p>
          <a:p>
            <a:pPr marL="273050" lvl="1" algn="just" eaLnBrk="1" hangingPunct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r-Cyrl-CS" sz="2400" b="1" u="sng" dirty="0" smtClean="0">
                <a:solidFill>
                  <a:schemeClr val="tx1"/>
                </a:solidFill>
              </a:rPr>
              <a:t>Монетарне финансије</a:t>
            </a:r>
            <a:r>
              <a:rPr lang="sr-Cyrl-CS" sz="2400" dirty="0" smtClean="0">
                <a:solidFill>
                  <a:schemeClr val="tx1"/>
                </a:solidFill>
              </a:rPr>
              <a:t> – </a:t>
            </a:r>
            <a:r>
              <a:rPr lang="sr-Latn-CS" sz="2400" dirty="0" smtClean="0"/>
              <a:t>обухватају монетарно кредитни систем и монетарн</a:t>
            </a:r>
            <a:r>
              <a:rPr lang="sr-Cyrl-BA" sz="2400" dirty="0" smtClean="0"/>
              <a:t>у</a:t>
            </a:r>
            <a:r>
              <a:rPr lang="sr-Latn-CS" sz="2400" dirty="0" smtClean="0"/>
              <a:t> политику</a:t>
            </a:r>
            <a:r>
              <a:rPr lang="sr-Cyrl-BA" sz="2400" dirty="0" smtClean="0"/>
              <a:t>.</a:t>
            </a:r>
          </a:p>
          <a:p>
            <a:pPr marL="273050" lvl="1" eaLnBrk="1" hangingPunct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r-Cyrl-BA" sz="2000" dirty="0" smtClean="0"/>
              <a:t>Монета – новац</a:t>
            </a:r>
          </a:p>
          <a:p>
            <a:pPr marL="273050" lvl="1" eaLnBrk="1" hangingPunct="1">
              <a:buClr>
                <a:schemeClr val="accent1"/>
              </a:buClr>
              <a:buSzPct val="85000"/>
              <a:buNone/>
            </a:pPr>
            <a:endParaRPr lang="sr-Cyrl-BA" sz="2000" dirty="0" smtClean="0"/>
          </a:p>
          <a:p>
            <a:pPr marL="546100" lvl="2"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sr-Cyrl-CS" sz="2400" dirty="0" smtClean="0"/>
          </a:p>
          <a:p>
            <a:pPr marL="546100" lvl="2" algn="just" eaLnBrk="1" hangingPunct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r-Latn-CS" sz="2400" dirty="0" smtClean="0"/>
              <a:t>У функционисању сваке тржишне економије финансијски систем има централну улогу.</a:t>
            </a:r>
            <a:endParaRPr lang="en-US" sz="2400" dirty="0" smtClean="0"/>
          </a:p>
          <a:p>
            <a:pPr marL="546100" lvl="2"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D42443-8E5A-4BAF-AC26-A1E05110F3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3635375" y="765175"/>
            <a:ext cx="1871663" cy="792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 algn="ctr"/>
            <a:r>
              <a:rPr lang="sr-Cyrl-BA" b="1" dirty="0">
                <a:solidFill>
                  <a:schemeClr val="bg1"/>
                </a:solidFill>
                <a:latin typeface="Arial" charset="0"/>
              </a:rPr>
              <a:t>Јавни</a:t>
            </a:r>
            <a:endParaRPr lang="sl-SI" b="1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sr-Cyrl-CS" b="1" dirty="0">
                <a:solidFill>
                  <a:schemeClr val="bg1"/>
                </a:solidFill>
                <a:latin typeface="Arial" charset="0"/>
              </a:rPr>
              <a:t>сектор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708400" y="2636838"/>
            <a:ext cx="1871663" cy="792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 algn="ctr"/>
            <a:r>
              <a:rPr lang="sr-Cyrl-BA" b="1" dirty="0">
                <a:solidFill>
                  <a:schemeClr val="bg1"/>
                </a:solidFill>
                <a:latin typeface="Arial" charset="0"/>
              </a:rPr>
              <a:t>Финансијски</a:t>
            </a:r>
            <a:endParaRPr lang="sl-SI" b="1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sr-Cyrl-CS" b="1" dirty="0">
                <a:solidFill>
                  <a:schemeClr val="bg1"/>
                </a:solidFill>
                <a:latin typeface="Arial" charset="0"/>
              </a:rPr>
              <a:t>систем</a:t>
            </a:r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3708400" y="4659436"/>
            <a:ext cx="1871663" cy="792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 algn="ctr"/>
            <a:r>
              <a:rPr lang="sr-Cyrl-BA" b="1" dirty="0">
                <a:solidFill>
                  <a:schemeClr val="bg1"/>
                </a:solidFill>
                <a:latin typeface="Arial" charset="0"/>
              </a:rPr>
              <a:t>Ино</a:t>
            </a:r>
            <a:endParaRPr lang="sl-SI" b="1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sr-Cyrl-CS" b="1" dirty="0">
                <a:solidFill>
                  <a:schemeClr val="bg1"/>
                </a:solidFill>
                <a:latin typeface="Arial" charset="0"/>
              </a:rPr>
              <a:t>сектор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6948488" y="2636838"/>
            <a:ext cx="1871662" cy="792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 algn="ctr"/>
            <a:r>
              <a:rPr lang="sr-Cyrl-BA" b="1">
                <a:solidFill>
                  <a:schemeClr val="bg1"/>
                </a:solidFill>
                <a:latin typeface="Arial" charset="0"/>
              </a:rPr>
              <a:t>Сектор</a:t>
            </a:r>
            <a:endParaRPr lang="sl-SI" b="1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sr-Cyrl-CS" b="1">
                <a:solidFill>
                  <a:schemeClr val="bg1"/>
                </a:solidFill>
                <a:latin typeface="Arial" charset="0"/>
              </a:rPr>
              <a:t>привреде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539750" y="2636838"/>
            <a:ext cx="1871663" cy="792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 algn="ctr"/>
            <a:r>
              <a:rPr lang="sr-Cyrl-BA" b="1" dirty="0">
                <a:solidFill>
                  <a:schemeClr val="bg1"/>
                </a:solidFill>
                <a:latin typeface="Arial" charset="0"/>
              </a:rPr>
              <a:t>Сектор</a:t>
            </a:r>
            <a:endParaRPr lang="sl-SI" b="1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sr-Cyrl-CS" b="1" dirty="0">
                <a:solidFill>
                  <a:schemeClr val="bg1"/>
                </a:solidFill>
                <a:latin typeface="Arial" charset="0"/>
              </a:rPr>
              <a:t>домаћинства</a:t>
            </a:r>
          </a:p>
        </p:txBody>
      </p:sp>
      <p:sp>
        <p:nvSpPr>
          <p:cNvPr id="31753" name="Line 7"/>
          <p:cNvSpPr>
            <a:spLocks noChangeShapeType="1"/>
          </p:cNvSpPr>
          <p:nvPr/>
        </p:nvSpPr>
        <p:spPr bwMode="auto">
          <a:xfrm flipV="1">
            <a:off x="4572000" y="162877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>
            <a:off x="4932363" y="34290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55" name="Line 9"/>
          <p:cNvSpPr>
            <a:spLocks noChangeShapeType="1"/>
          </p:cNvSpPr>
          <p:nvPr/>
        </p:nvSpPr>
        <p:spPr bwMode="auto">
          <a:xfrm flipV="1">
            <a:off x="4284663" y="34290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56" name="Line 10"/>
          <p:cNvSpPr>
            <a:spLocks noChangeShapeType="1"/>
          </p:cNvSpPr>
          <p:nvPr/>
        </p:nvSpPr>
        <p:spPr bwMode="auto">
          <a:xfrm>
            <a:off x="2411413" y="2852738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57" name="Line 11"/>
          <p:cNvSpPr>
            <a:spLocks noChangeShapeType="1"/>
          </p:cNvSpPr>
          <p:nvPr/>
        </p:nvSpPr>
        <p:spPr bwMode="auto">
          <a:xfrm>
            <a:off x="5580063" y="32131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58" name="Line 12"/>
          <p:cNvSpPr>
            <a:spLocks noChangeShapeType="1"/>
          </p:cNvSpPr>
          <p:nvPr/>
        </p:nvSpPr>
        <p:spPr bwMode="auto">
          <a:xfrm flipH="1">
            <a:off x="2411413" y="3213100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59" name="Line 13"/>
          <p:cNvSpPr>
            <a:spLocks noChangeShapeType="1"/>
          </p:cNvSpPr>
          <p:nvPr/>
        </p:nvSpPr>
        <p:spPr bwMode="auto">
          <a:xfrm flipH="1">
            <a:off x="5580063" y="28527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 flipV="1">
            <a:off x="1763713" y="1268413"/>
            <a:ext cx="18716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 flipH="1">
            <a:off x="1258888" y="908050"/>
            <a:ext cx="2376487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62" name="Line 16"/>
          <p:cNvSpPr>
            <a:spLocks noChangeShapeType="1"/>
          </p:cNvSpPr>
          <p:nvPr/>
        </p:nvSpPr>
        <p:spPr bwMode="auto">
          <a:xfrm>
            <a:off x="1403350" y="3429000"/>
            <a:ext cx="230505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63" name="Line 17"/>
          <p:cNvSpPr>
            <a:spLocks noChangeShapeType="1"/>
          </p:cNvSpPr>
          <p:nvPr/>
        </p:nvSpPr>
        <p:spPr bwMode="auto">
          <a:xfrm>
            <a:off x="5508625" y="1268413"/>
            <a:ext cx="20161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 flipH="1" flipV="1">
            <a:off x="5508625" y="908050"/>
            <a:ext cx="2447925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1765" name="Line 19"/>
          <p:cNvSpPr>
            <a:spLocks noChangeShapeType="1"/>
          </p:cNvSpPr>
          <p:nvPr/>
        </p:nvSpPr>
        <p:spPr bwMode="auto">
          <a:xfrm flipV="1">
            <a:off x="5562600" y="3429000"/>
            <a:ext cx="2286000" cy="1741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479" tIns="41239" rIns="82479" bIns="41239"/>
          <a:lstStyle/>
          <a:p>
            <a:endParaRPr lang="en-US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503054" y="6099758"/>
            <a:ext cx="8229600" cy="43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>
            <a:spAutoFit/>
          </a:bodyPr>
          <a:lstStyle/>
          <a:p>
            <a:pPr algn="ctr">
              <a:defRPr/>
            </a:pPr>
            <a:r>
              <a:rPr lang="sr-Cyrl-BA" sz="2200" b="1" dirty="0">
                <a:solidFill>
                  <a:schemeClr val="bg1"/>
                </a:solidFill>
                <a:latin typeface="+mn-lt"/>
              </a:rPr>
              <a:t>Токови средстава између основних привредних сектора</a:t>
            </a:r>
            <a:endParaRPr lang="sr-Latn-CS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768" name="Rectangle 22"/>
          <p:cNvSpPr>
            <a:spLocks noChangeArrowheads="1"/>
          </p:cNvSpPr>
          <p:nvPr/>
        </p:nvSpPr>
        <p:spPr bwMode="auto">
          <a:xfrm>
            <a:off x="1763713" y="4292600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штедња</a:t>
            </a:r>
            <a:endParaRPr lang="sl-SI" sz="1400">
              <a:latin typeface="Arial" charset="0"/>
            </a:endParaRPr>
          </a:p>
        </p:txBody>
      </p:sp>
      <p:sp>
        <p:nvSpPr>
          <p:cNvPr id="31770" name="Rectangle 24"/>
          <p:cNvSpPr>
            <a:spLocks noChangeArrowheads="1"/>
          </p:cNvSpPr>
          <p:nvPr/>
        </p:nvSpPr>
        <p:spPr bwMode="auto">
          <a:xfrm>
            <a:off x="2555875" y="2565400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штедња</a:t>
            </a:r>
            <a:endParaRPr lang="sl-SI" sz="1400">
              <a:latin typeface="Arial" charset="0"/>
            </a:endParaRPr>
          </a:p>
        </p:txBody>
      </p:sp>
      <p:sp>
        <p:nvSpPr>
          <p:cNvPr id="31771" name="Rectangle 25"/>
          <p:cNvSpPr>
            <a:spLocks noChangeArrowheads="1"/>
          </p:cNvSpPr>
          <p:nvPr/>
        </p:nvSpPr>
        <p:spPr bwMode="auto">
          <a:xfrm>
            <a:off x="2627313" y="1916113"/>
            <a:ext cx="658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порез</a:t>
            </a:r>
            <a:endParaRPr lang="sl-SI" sz="1400">
              <a:latin typeface="Arial" charset="0"/>
            </a:endParaRPr>
          </a:p>
        </p:txBody>
      </p:sp>
      <p:sp>
        <p:nvSpPr>
          <p:cNvPr id="31772" name="Rectangle 26"/>
          <p:cNvSpPr>
            <a:spLocks noChangeArrowheads="1"/>
          </p:cNvSpPr>
          <p:nvPr/>
        </p:nvSpPr>
        <p:spPr bwMode="auto">
          <a:xfrm>
            <a:off x="6659563" y="1443038"/>
            <a:ext cx="758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 dirty="0">
                <a:latin typeface="Arial" charset="0"/>
              </a:rPr>
              <a:t>порези</a:t>
            </a:r>
            <a:endParaRPr lang="sl-SI" sz="1400" dirty="0">
              <a:latin typeface="Arial" charset="0"/>
            </a:endParaRPr>
          </a:p>
        </p:txBody>
      </p:sp>
      <p:sp>
        <p:nvSpPr>
          <p:cNvPr id="31773" name="Rectangle 27"/>
          <p:cNvSpPr>
            <a:spLocks noChangeArrowheads="1"/>
          </p:cNvSpPr>
          <p:nvPr/>
        </p:nvSpPr>
        <p:spPr bwMode="auto">
          <a:xfrm>
            <a:off x="2627313" y="3171825"/>
            <a:ext cx="8461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кредити</a:t>
            </a:r>
            <a:endParaRPr lang="sl-SI" sz="1400">
              <a:latin typeface="Arial" charset="0"/>
            </a:endParaRPr>
          </a:p>
        </p:txBody>
      </p:sp>
      <p:sp>
        <p:nvSpPr>
          <p:cNvPr id="31774" name="Rectangle 28"/>
          <p:cNvSpPr>
            <a:spLocks noChangeArrowheads="1"/>
          </p:cNvSpPr>
          <p:nvPr/>
        </p:nvSpPr>
        <p:spPr bwMode="auto">
          <a:xfrm>
            <a:off x="5867400" y="3276600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кредити</a:t>
            </a:r>
            <a:endParaRPr lang="sl-SI" sz="1400">
              <a:latin typeface="Arial" charset="0"/>
            </a:endParaRPr>
          </a:p>
        </p:txBody>
      </p:sp>
      <p:sp>
        <p:nvSpPr>
          <p:cNvPr id="31775" name="Rectangle 29"/>
          <p:cNvSpPr>
            <a:spLocks noChangeArrowheads="1"/>
          </p:cNvSpPr>
          <p:nvPr/>
        </p:nvSpPr>
        <p:spPr bwMode="auto">
          <a:xfrm>
            <a:off x="6248400" y="3733800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кредити</a:t>
            </a:r>
            <a:endParaRPr lang="sl-SI" sz="1400">
              <a:latin typeface="Arial" charset="0"/>
            </a:endParaRPr>
          </a:p>
        </p:txBody>
      </p:sp>
      <p:sp>
        <p:nvSpPr>
          <p:cNvPr id="31776" name="Rectangle 30"/>
          <p:cNvSpPr>
            <a:spLocks noChangeArrowheads="1"/>
          </p:cNvSpPr>
          <p:nvPr/>
        </p:nvSpPr>
        <p:spPr bwMode="auto">
          <a:xfrm>
            <a:off x="3429000" y="3733800"/>
            <a:ext cx="903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штедња</a:t>
            </a:r>
            <a:r>
              <a:rPr lang="sl-SI" sz="1400">
                <a:latin typeface="Arial" charset="0"/>
              </a:rPr>
              <a:t> </a:t>
            </a:r>
          </a:p>
        </p:txBody>
      </p:sp>
      <p:sp>
        <p:nvSpPr>
          <p:cNvPr id="31777" name="Rectangle 31"/>
          <p:cNvSpPr>
            <a:spLocks noChangeArrowheads="1"/>
          </p:cNvSpPr>
          <p:nvPr/>
        </p:nvSpPr>
        <p:spPr bwMode="auto">
          <a:xfrm>
            <a:off x="5562600" y="2362200"/>
            <a:ext cx="13954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Куповина ХОВ</a:t>
            </a:r>
            <a:endParaRPr lang="sl-SI" sz="1400">
              <a:latin typeface="Arial" charset="0"/>
            </a:endParaRPr>
          </a:p>
        </p:txBody>
      </p:sp>
      <p:sp>
        <p:nvSpPr>
          <p:cNvPr id="31778" name="Rectangle 32"/>
          <p:cNvSpPr>
            <a:spLocks noChangeArrowheads="1"/>
          </p:cNvSpPr>
          <p:nvPr/>
        </p:nvSpPr>
        <p:spPr bwMode="auto">
          <a:xfrm>
            <a:off x="1908175" y="1268413"/>
            <a:ext cx="906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дотације</a:t>
            </a:r>
            <a:endParaRPr lang="sl-SI" sz="1400">
              <a:latin typeface="Arial" charset="0"/>
            </a:endParaRPr>
          </a:p>
        </p:txBody>
      </p:sp>
      <p:sp>
        <p:nvSpPr>
          <p:cNvPr id="31779" name="Rectangle 33"/>
          <p:cNvSpPr>
            <a:spLocks noChangeArrowheads="1"/>
          </p:cNvSpPr>
          <p:nvPr/>
        </p:nvSpPr>
        <p:spPr bwMode="auto">
          <a:xfrm>
            <a:off x="4859338" y="3819525"/>
            <a:ext cx="1193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инвестиције</a:t>
            </a:r>
            <a:endParaRPr lang="sl-SI" sz="1400">
              <a:latin typeface="Arial" charset="0"/>
            </a:endParaRPr>
          </a:p>
        </p:txBody>
      </p:sp>
      <p:sp>
        <p:nvSpPr>
          <p:cNvPr id="31780" name="Rectangle 34"/>
          <p:cNvSpPr>
            <a:spLocks noChangeArrowheads="1"/>
          </p:cNvSpPr>
          <p:nvPr/>
        </p:nvSpPr>
        <p:spPr bwMode="auto">
          <a:xfrm>
            <a:off x="4500563" y="1946275"/>
            <a:ext cx="825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>
                <a:latin typeface="Arial" charset="0"/>
              </a:rPr>
              <a:t>зајмови</a:t>
            </a:r>
            <a:endParaRPr lang="sl-SI" sz="1400">
              <a:latin typeface="Arial" charset="0"/>
            </a:endParaRPr>
          </a:p>
        </p:txBody>
      </p:sp>
      <p:sp>
        <p:nvSpPr>
          <p:cNvPr id="38" name="Rectangle 29"/>
          <p:cNvSpPr>
            <a:spLocks noChangeArrowheads="1"/>
          </p:cNvSpPr>
          <p:nvPr/>
        </p:nvSpPr>
        <p:spPr bwMode="auto">
          <a:xfrm>
            <a:off x="5486400" y="1981200"/>
            <a:ext cx="1104782" cy="30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 anchor="ctr">
            <a:spAutoFit/>
          </a:bodyPr>
          <a:lstStyle/>
          <a:p>
            <a:r>
              <a:rPr lang="sr-Cyrl-BA" sz="1400" smtClean="0">
                <a:latin typeface="Arial" charset="0"/>
              </a:rPr>
              <a:t>субвенције</a:t>
            </a:r>
            <a:endParaRPr lang="sl-SI" sz="140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600" dirty="0" smtClean="0"/>
              <a:t>Предмет изучавања МФ</a:t>
            </a:r>
            <a:endParaRPr lang="en-US" sz="3600" b="1" dirty="0" smtClean="0">
              <a:solidFill>
                <a:srgbClr val="AB2627"/>
              </a:solidFill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534400" cy="4724400"/>
          </a:xfrm>
        </p:spPr>
        <p:txBody>
          <a:bodyPr>
            <a:normAutofit fontScale="77500" lnSpcReduction="20000"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sr-Cyrl-CS" sz="2600" dirty="0" smtClean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Основне </a:t>
            </a:r>
            <a:r>
              <a:rPr lang="sr-Cyrl-CS" sz="2600" b="1" dirty="0" smtClean="0">
                <a:solidFill>
                  <a:schemeClr val="bg1"/>
                </a:solidFill>
              </a:rPr>
              <a:t>монетарне </a:t>
            </a:r>
            <a:r>
              <a:rPr lang="sr-Cyrl-CS" sz="2600" b="1" dirty="0" smtClean="0">
                <a:solidFill>
                  <a:schemeClr val="bg1"/>
                </a:solidFill>
              </a:rPr>
              <a:t>теорије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>
                <a:solidFill>
                  <a:schemeClr val="bg1"/>
                </a:solidFill>
              </a:rPr>
              <a:t>Новац (монета)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Монетарна </a:t>
            </a:r>
            <a:r>
              <a:rPr lang="sr-Cyrl-CS" sz="2600" b="1" dirty="0" smtClean="0">
                <a:solidFill>
                  <a:schemeClr val="bg1"/>
                </a:solidFill>
              </a:rPr>
              <a:t>(не)стабилност: инфлација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Монетарни </a:t>
            </a:r>
            <a:r>
              <a:rPr lang="sr-Cyrl-CS" sz="2600" b="1" dirty="0" smtClean="0">
                <a:solidFill>
                  <a:schemeClr val="bg1"/>
                </a:solidFill>
              </a:rPr>
              <a:t>систем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Међународни монетарни систем и главне свјетске валуте</a:t>
            </a:r>
            <a:endParaRPr lang="sr-Cyrl-CS" sz="2600" b="1" dirty="0" smtClean="0">
              <a:solidFill>
                <a:schemeClr val="bg1"/>
              </a:solidFill>
            </a:endParaRP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Централна банка БиХ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Монетарна политика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Монетарни агрегати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Монетарно регулисање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Монетарне интеграције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Прање новца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Финансијске иновације</a:t>
            </a:r>
          </a:p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endParaRPr lang="sr-Cyrl-CS" sz="2600" b="1" dirty="0" smtClean="0">
              <a:solidFill>
                <a:schemeClr val="bg1"/>
              </a:solidFill>
            </a:endParaRPr>
          </a:p>
          <a:p>
            <a:pPr marL="571500" indent="-571500">
              <a:lnSpc>
                <a:spcPct val="80000"/>
              </a:lnSpc>
              <a:buNone/>
            </a:pPr>
            <a:r>
              <a:rPr lang="sr-Cyrl-CS" sz="2800" b="1" dirty="0" smtClean="0">
                <a:solidFill>
                  <a:schemeClr val="bg1"/>
                </a:solidFill>
              </a:rPr>
              <a:t>ПЛАН РАДА (</a:t>
            </a:r>
            <a:r>
              <a:rPr lang="en-US" sz="2800" b="1" dirty="0" smtClean="0">
                <a:solidFill>
                  <a:schemeClr val="bg1"/>
                </a:solidFill>
              </a:rPr>
              <a:t>I</a:t>
            </a:r>
            <a:r>
              <a:rPr lang="sr-Cyrl-CS" sz="2800" b="1" dirty="0" smtClean="0">
                <a:solidFill>
                  <a:schemeClr val="bg1"/>
                </a:solidFill>
              </a:rPr>
              <a:t> колоквијум)</a:t>
            </a:r>
            <a:endParaRPr lang="sr-Cyrl-CS" sz="2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smtClean="0"/>
              <a:t>ЈАВНЕ ФИНАНСИЈЕ</a:t>
            </a:r>
            <a:endParaRPr lang="en-US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534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sr-Cyrl-BA" sz="3200" b="1" dirty="0" smtClean="0"/>
              <a:t>Предмет изучавања: улога и разне активности државе у економији</a:t>
            </a:r>
            <a:endParaRPr lang="en-US" sz="3200" b="1" dirty="0" smtClean="0"/>
          </a:p>
          <a:p>
            <a:pPr eaLnBrk="1" hangingPunct="1"/>
            <a:endParaRPr lang="en-US" sz="3200" b="1" dirty="0" smtClean="0"/>
          </a:p>
          <a:p>
            <a:r>
              <a:rPr lang="sr-Cyrl-BA" sz="3200" b="1" dirty="0" smtClean="0"/>
              <a:t>Циљ изучавања јавних финансија</a:t>
            </a:r>
            <a:r>
              <a:rPr lang="sr-Latn-BA" sz="3200" b="1" dirty="0" smtClean="0"/>
              <a:t> </a:t>
            </a:r>
            <a:r>
              <a:rPr lang="sr-Cyrl-BA" sz="3200" b="1" dirty="0" smtClean="0"/>
              <a:t>и</a:t>
            </a:r>
            <a:r>
              <a:rPr lang="sr-Latn-BA" sz="3200" b="1" dirty="0" smtClean="0"/>
              <a:t> </a:t>
            </a:r>
            <a:r>
              <a:rPr lang="sr-Cyrl-BA" sz="3200" b="1" dirty="0" smtClean="0"/>
              <a:t>дефиниција </a:t>
            </a:r>
            <a:r>
              <a:rPr lang="sr-Cyrl-BA" sz="3200" b="1" dirty="0"/>
              <a:t>јавних финансија</a:t>
            </a:r>
            <a:endParaRPr lang="en-US" sz="3200" b="1" dirty="0"/>
          </a:p>
          <a:p>
            <a:pPr>
              <a:buNone/>
            </a:pPr>
            <a:endParaRPr lang="sr-Cyrl-BA" sz="3200" b="1" dirty="0"/>
          </a:p>
          <a:p>
            <a:r>
              <a:rPr lang="sr-Cyrl-BA" sz="3200" b="1" dirty="0"/>
              <a:t>Јавни сектор </a:t>
            </a:r>
            <a:r>
              <a:rPr lang="sr-Latn-BA" sz="3200" b="1" dirty="0"/>
              <a:t>vs. </a:t>
            </a:r>
            <a:r>
              <a:rPr lang="sr-Cyrl-BA" sz="3200" b="1" dirty="0"/>
              <a:t>приватни сектор</a:t>
            </a:r>
          </a:p>
          <a:p>
            <a:pPr eaLnBrk="1" hangingPunct="1"/>
            <a:endParaRPr lang="sr-Cyrl-BA" sz="3200" dirty="0" smtClean="0"/>
          </a:p>
          <a:p>
            <a:pPr lvl="1" eaLnBrk="1" hangingPunct="1"/>
            <a:endParaRPr lang="sr-Cyrl-BA" sz="2000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C0A37-C79A-437E-88D2-7CADC1349AB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600" smtClean="0"/>
              <a:t>Предмет изучавања ЈФ</a:t>
            </a:r>
            <a:endParaRPr lang="en-US" sz="3600" b="1" smtClean="0">
              <a:solidFill>
                <a:srgbClr val="AB2627"/>
              </a:solidFill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1336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 marL="571500" indent="-5715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Увод у јавне финансије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Јавни расходи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Јавни приходи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Буџет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Јавни кредит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Фискална политика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Фискална децентрализација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Фискално вијеће БиХ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Систем индиректног опорезивања у БиХ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Cyrl-CS" sz="2600" b="1" dirty="0" smtClean="0">
                <a:solidFill>
                  <a:schemeClr val="bg1"/>
                </a:solidFill>
              </a:rPr>
              <a:t>Буџетски систем РС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sr-Cyrl-CS" sz="2600" b="1" dirty="0" smtClean="0">
              <a:solidFill>
                <a:schemeClr val="bg1"/>
              </a:solidFill>
            </a:endParaRPr>
          </a:p>
          <a:p>
            <a:pPr marL="571500" indent="-571500">
              <a:lnSpc>
                <a:spcPct val="80000"/>
              </a:lnSpc>
              <a:buNone/>
            </a:pPr>
            <a:endParaRPr lang="sr-Cyrl-CS" sz="2600" b="1" dirty="0" smtClean="0">
              <a:solidFill>
                <a:schemeClr val="bg1"/>
              </a:solidFill>
            </a:endParaRPr>
          </a:p>
          <a:p>
            <a:pPr marL="571500" indent="-571500">
              <a:lnSpc>
                <a:spcPct val="80000"/>
              </a:lnSpc>
              <a:buNone/>
            </a:pPr>
            <a:r>
              <a:rPr lang="sr-Cyrl-CS" sz="2800" b="1" dirty="0" smtClean="0">
                <a:solidFill>
                  <a:schemeClr val="bg1"/>
                </a:solidFill>
              </a:rPr>
              <a:t>ПЛАН РАДА (</a:t>
            </a:r>
            <a:r>
              <a:rPr lang="en-US" sz="2800" b="1" dirty="0" smtClean="0">
                <a:solidFill>
                  <a:schemeClr val="bg1"/>
                </a:solidFill>
              </a:rPr>
              <a:t>II</a:t>
            </a:r>
            <a:r>
              <a:rPr lang="sr-Cyrl-CS" sz="2800" b="1" dirty="0" smtClean="0">
                <a:solidFill>
                  <a:schemeClr val="bg1"/>
                </a:solidFill>
              </a:rPr>
              <a:t> колоквијум)</a:t>
            </a:r>
            <a:endParaRPr lang="en-US" sz="2600" b="1" dirty="0" smtClean="0">
              <a:solidFill>
                <a:schemeClr val="bg1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6C805-4545-43A9-B528-AD22C966B2C0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7924800" cy="3599316"/>
          </a:xfrm>
        </p:spPr>
        <p:txBody>
          <a:bodyPr/>
          <a:lstStyle/>
          <a:p>
            <a:pPr marL="0" indent="0" algn="r">
              <a:buNone/>
            </a:pPr>
            <a:endParaRPr lang="sr-Cyrl-BA" b="1" dirty="0" smtClean="0"/>
          </a:p>
          <a:p>
            <a:pPr marL="0" indent="0" algn="r">
              <a:buNone/>
            </a:pPr>
            <a:endParaRPr lang="sr-Cyrl-BA" b="1" dirty="0"/>
          </a:p>
          <a:p>
            <a:pPr marL="0" indent="0" algn="r">
              <a:buNone/>
            </a:pPr>
            <a:endParaRPr lang="sr-Cyrl-BA" b="1" dirty="0" smtClean="0"/>
          </a:p>
          <a:p>
            <a:pPr marL="0" indent="0" algn="r">
              <a:buNone/>
            </a:pPr>
            <a:endParaRPr lang="sr-Cyrl-BA" b="1" dirty="0"/>
          </a:p>
          <a:p>
            <a:pPr marL="0" indent="0" algn="r">
              <a:buNone/>
            </a:pPr>
            <a:endParaRPr lang="sr-Cyrl-BA" b="1" dirty="0" smtClean="0"/>
          </a:p>
          <a:p>
            <a:pPr marL="0" indent="0" algn="r">
              <a:buNone/>
            </a:pPr>
            <a:endParaRPr lang="sr-Cyrl-BA" b="1" dirty="0"/>
          </a:p>
          <a:p>
            <a:pPr marL="0" indent="0" algn="r">
              <a:buNone/>
            </a:pPr>
            <a:r>
              <a:rPr lang="sr-Cyrl-BA" sz="3300" b="1" dirty="0" smtClean="0"/>
              <a:t>Хвала на пажњи!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9966494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643314"/>
            <a:ext cx="7505700" cy="126168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3600" b="1" dirty="0"/>
              <a:t>ТЕРМИНИ ОДРЖАВАЊА ПРЕДАВАЊА И ВЈЕЖБИ</a:t>
            </a:r>
            <a:endParaRPr lang="en-US" sz="3600" b="1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6377" y="1981200"/>
            <a:ext cx="8991600" cy="4724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endParaRPr lang="sr-Cyrl-CS" sz="3000" dirty="0" smtClean="0"/>
          </a:p>
          <a:p>
            <a:pPr>
              <a:lnSpc>
                <a:spcPct val="90000"/>
              </a:lnSpc>
              <a:buFontTx/>
              <a:buChar char="•"/>
              <a:defRPr/>
            </a:pPr>
            <a:r>
              <a:rPr lang="sr-Cyrl-CS" sz="3000" dirty="0" smtClean="0"/>
              <a:t>Предавања</a:t>
            </a:r>
            <a:r>
              <a:rPr lang="sr-Cyrl-CS" sz="3000" dirty="0"/>
              <a:t>: </a:t>
            </a:r>
            <a:r>
              <a:rPr lang="sr-Cyrl-CS" sz="3000" dirty="0" smtClean="0"/>
              <a:t>уторак, 11:00-13:00</a:t>
            </a:r>
            <a:r>
              <a:rPr lang="sr-Cyrl-CS" sz="3000" dirty="0" smtClean="0">
                <a:solidFill>
                  <a:srgbClr val="FF0000"/>
                </a:solidFill>
              </a:rPr>
              <a:t>	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sr-Cyrl-CS" sz="3000" dirty="0" smtClean="0"/>
              <a:t>                     сриједа, 13:00-15:00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endParaRPr lang="sr-Cyrl-CS" sz="3000" dirty="0"/>
          </a:p>
          <a:p>
            <a:pPr>
              <a:lnSpc>
                <a:spcPct val="120000"/>
              </a:lnSpc>
              <a:buFontTx/>
              <a:buChar char="•"/>
              <a:defRPr/>
            </a:pPr>
            <a:r>
              <a:rPr lang="sr-Cyrl-CS" sz="3000" dirty="0"/>
              <a:t>Вјежбе: </a:t>
            </a:r>
            <a:r>
              <a:rPr lang="sr-Cyrl-RS" sz="3000" dirty="0" smtClean="0"/>
              <a:t>  понедјељак, 11:00-13:00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sr-Cyrl-RS" sz="3000" dirty="0" smtClean="0"/>
              <a:t>   и петак 1</a:t>
            </a:r>
            <a:r>
              <a:rPr lang="sr-Latn-BA" sz="3000" dirty="0" smtClean="0"/>
              <a:t>0</a:t>
            </a:r>
            <a:r>
              <a:rPr lang="sr-Cyrl-RS" sz="3000" dirty="0" smtClean="0"/>
              <a:t>:00-1</a:t>
            </a:r>
            <a:r>
              <a:rPr lang="sr-Latn-BA" sz="3000" dirty="0" smtClean="0"/>
              <a:t>2</a:t>
            </a:r>
            <a:r>
              <a:rPr lang="sr-Cyrl-RS" sz="3000" dirty="0" smtClean="0"/>
              <a:t>:00 </a:t>
            </a:r>
            <a:r>
              <a:rPr lang="sr-Cyrl-CS" sz="3000" dirty="0">
                <a:solidFill>
                  <a:srgbClr val="FF0000"/>
                </a:solidFill>
              </a:rPr>
              <a:t>	</a:t>
            </a:r>
            <a:r>
              <a:rPr lang="sr-Cyrl-CS" sz="3000" dirty="0" smtClean="0">
                <a:solidFill>
                  <a:srgbClr val="FF0000"/>
                </a:solidFill>
              </a:rPr>
              <a:t>           </a:t>
            </a:r>
            <a:endParaRPr lang="sr-Cyrl-CS" sz="3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smtClean="0"/>
              <a:t>КОНСУЛТАЦИЈЕ</a:t>
            </a:r>
            <a:endParaRPr lang="en-US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077200" cy="359931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endParaRPr lang="sr-Cyrl-CS" sz="2800" b="1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sr-Cyrl-CS" sz="2800" b="1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sr-Cyrl-CS" sz="2800" b="1" dirty="0" smtClean="0"/>
              <a:t>Консултације: </a:t>
            </a:r>
            <a:endParaRPr lang="sr-Latn-BA" sz="2800" b="1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sr-Latn-BA" sz="2800" b="1" dirty="0"/>
              <a:t> </a:t>
            </a:r>
            <a:r>
              <a:rPr lang="sr-Latn-BA" sz="2800" b="1" dirty="0" smtClean="0"/>
              <a:t> </a:t>
            </a:r>
            <a:r>
              <a:rPr lang="sr-Cyrl-CS" sz="2800" b="1" dirty="0" smtClean="0"/>
              <a:t>сриједа 11.00-13.00, кабинет 102</a:t>
            </a:r>
            <a:br>
              <a:rPr lang="sr-Cyrl-CS" sz="2800" b="1" dirty="0" smtClean="0"/>
            </a:br>
            <a:r>
              <a:rPr lang="sr-Cyrl-CS" sz="2800" b="1" dirty="0" smtClean="0"/>
              <a:t>		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sz="2800" b="1" dirty="0" smtClean="0"/>
              <a:t/>
            </a:r>
            <a:br>
              <a:rPr lang="sr-Cyrl-CS" sz="2800" b="1" dirty="0" smtClean="0"/>
            </a:br>
            <a:endParaRPr lang="en-US" sz="2800" b="1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800" b="1" dirty="0" smtClean="0"/>
              <a:t>e-mail: </a:t>
            </a:r>
            <a:r>
              <a:rPr lang="sr-Latn-BA" sz="2800" b="1" dirty="0" smtClean="0"/>
              <a:t>branka.topic-pavkovic</a:t>
            </a:r>
            <a:r>
              <a:rPr lang="en-US" sz="2800" b="1" dirty="0" smtClean="0"/>
              <a:t>@</a:t>
            </a:r>
            <a:r>
              <a:rPr lang="en-US" sz="2800" b="1" dirty="0" err="1" smtClean="0"/>
              <a:t>ef</a:t>
            </a:r>
            <a:r>
              <a:rPr lang="sr-Latn-RS" sz="2800" b="1" dirty="0" smtClean="0"/>
              <a:t>.uni</a:t>
            </a:r>
            <a:r>
              <a:rPr lang="en-US" sz="2800" b="1" dirty="0" smtClean="0"/>
              <a:t>bl.org</a:t>
            </a:r>
            <a:r>
              <a:rPr lang="sr-Cyrl-CS" sz="2800" b="1" dirty="0" smtClean="0"/>
              <a:t> 	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8C253-0A69-4DC5-86C8-5EDD62A0E8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1885" y="665285"/>
            <a:ext cx="7411915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000" b="1" dirty="0"/>
              <a:t>ПРОВЈЕРА </a:t>
            </a:r>
            <a:r>
              <a:rPr lang="sr-Cyrl-CS" sz="3000" b="1" dirty="0" smtClean="0"/>
              <a:t> И  ВАЛОРИЗОВАЊЕ  </a:t>
            </a:r>
            <a:r>
              <a:rPr lang="sr-Cyrl-CS" sz="3000" b="1" dirty="0"/>
              <a:t>ЗНАЊА СТУДЕНАТА</a:t>
            </a:r>
            <a:r>
              <a:rPr lang="en-US" sz="3000" dirty="0"/>
              <a:t>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31885" y="2057400"/>
            <a:ext cx="8783515" cy="4572000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•"/>
            </a:pPr>
            <a:r>
              <a:rPr lang="sr-Cyrl-CS" sz="2600" dirty="0" smtClean="0"/>
              <a:t>У току семестра студенти писмено полажу </a:t>
            </a:r>
            <a:r>
              <a:rPr lang="sr-Cyrl-CS" sz="2600" b="1" dirty="0" smtClean="0"/>
              <a:t>два колоквијума</a:t>
            </a:r>
            <a:r>
              <a:rPr lang="sr-Cyrl-CS" sz="2600" dirty="0" smtClean="0"/>
              <a:t>:</a:t>
            </a:r>
          </a:p>
          <a:p>
            <a:pPr lvl="1">
              <a:buFontTx/>
              <a:buChar char="•"/>
            </a:pPr>
            <a:r>
              <a:rPr lang="en-US" dirty="0" smtClean="0"/>
              <a:t>I </a:t>
            </a:r>
            <a:r>
              <a:rPr lang="sr-Cyrl-CS" dirty="0" smtClean="0"/>
              <a:t>колоквијум      (20.11.2024.)</a:t>
            </a:r>
            <a:endParaRPr lang="sr-Cyrl-CS" b="1" dirty="0" smtClean="0"/>
          </a:p>
          <a:p>
            <a:pPr lvl="1">
              <a:buFontTx/>
              <a:buChar char="•"/>
            </a:pPr>
            <a:r>
              <a:rPr lang="en-US" dirty="0" smtClean="0"/>
              <a:t>II </a:t>
            </a:r>
            <a:r>
              <a:rPr lang="sr-Cyrl-CS" dirty="0" smtClean="0"/>
              <a:t>колоквијум     (15.01.2025.)</a:t>
            </a:r>
          </a:p>
          <a:p>
            <a:pPr lvl="1">
              <a:buNone/>
            </a:pPr>
            <a:endParaRPr lang="sr-Cyrl-CS" b="1" dirty="0" smtClean="0"/>
          </a:p>
          <a:p>
            <a:pPr algn="just" eaLnBrk="1" hangingPunct="1">
              <a:buFontTx/>
              <a:buChar char="•"/>
            </a:pPr>
            <a:r>
              <a:rPr lang="sr-Cyrl-CS" sz="2600" dirty="0" smtClean="0"/>
              <a:t>На сваком од колоквијума студент може остварити максимално </a:t>
            </a:r>
            <a:r>
              <a:rPr lang="sr-Cyrl-CS" sz="2600" b="1" dirty="0" smtClean="0"/>
              <a:t>20 бодова</a:t>
            </a:r>
          </a:p>
          <a:p>
            <a:pPr algn="just" eaLnBrk="1" hangingPunct="1">
              <a:buNone/>
            </a:pPr>
            <a:endParaRPr lang="sr-Cyrl-CS" sz="2600" b="1" dirty="0" smtClean="0"/>
          </a:p>
          <a:p>
            <a:pPr algn="just" eaLnBrk="1" hangingPunct="1">
              <a:buFontTx/>
              <a:buChar char="•"/>
            </a:pPr>
            <a:r>
              <a:rPr lang="sr-Cyrl-CS" sz="2600" dirty="0" smtClean="0"/>
              <a:t>Семинарски рад може писати и бранити само студент који оствари </a:t>
            </a:r>
            <a:r>
              <a:rPr lang="sr-Cyrl-CS" sz="2600" b="1" dirty="0" smtClean="0"/>
              <a:t>најмање 14 </a:t>
            </a:r>
            <a:r>
              <a:rPr lang="sr-Cyrl-CS" sz="2600" dirty="0" smtClean="0"/>
              <a:t>и више поена, већ послије првог колоквија</a:t>
            </a:r>
          </a:p>
          <a:p>
            <a:pPr algn="just" eaLnBrk="1" hangingPunct="1">
              <a:buFontTx/>
              <a:buChar char="•"/>
            </a:pPr>
            <a:endParaRPr lang="sr-Cyrl-CS" sz="2600" b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06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189" y="685800"/>
            <a:ext cx="7240211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sr-Cyrl-CS" sz="3000" b="1" dirty="0" smtClean="0"/>
              <a:t>ПРОВЈЕРА И ВАЛОРИЗОВАЊЕ ЗНАЊА СТУДЕНАТА</a:t>
            </a:r>
            <a:r>
              <a:rPr lang="en-US" sz="3000" dirty="0" smtClean="0"/>
              <a:t> </a:t>
            </a:r>
            <a:endParaRPr lang="en-US" sz="3000" b="1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09800"/>
            <a:ext cx="8458200" cy="426720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Char char="•"/>
            </a:pPr>
            <a:r>
              <a:rPr lang="sr-Cyrl-CS" sz="2600" dirty="0" smtClean="0"/>
              <a:t>Писмена и усмена обрада семинарске теме</a:t>
            </a:r>
            <a:r>
              <a:rPr lang="sr-Latn-BA" sz="2600" dirty="0" smtClean="0"/>
              <a:t>, </a:t>
            </a:r>
            <a:r>
              <a:rPr lang="sr-Cyrl-BA" sz="2600" dirty="0" smtClean="0"/>
              <a:t>есеја</a:t>
            </a:r>
            <a:r>
              <a:rPr lang="sr-Cyrl-CS" sz="2600" dirty="0" smtClean="0"/>
              <a:t> и разни облици активности на предавањима и вјежбама (презентације, дискусије и сл.) вриједнују се са максимално </a:t>
            </a:r>
            <a:r>
              <a:rPr lang="sr-Cyrl-CS" sz="2600" b="1" dirty="0" smtClean="0"/>
              <a:t>8 бодова</a:t>
            </a:r>
          </a:p>
          <a:p>
            <a:pPr algn="just" eaLnBrk="1" hangingPunct="1">
              <a:buFont typeface="Wingdings 2" pitchFamily="18" charset="2"/>
              <a:buNone/>
            </a:pPr>
            <a:endParaRPr lang="sr-Cyrl-CS" sz="2600" b="1" dirty="0" smtClean="0"/>
          </a:p>
          <a:p>
            <a:pPr algn="just" eaLnBrk="1" hangingPunct="1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sr-Cyrl-CS" sz="2600" dirty="0" smtClean="0"/>
              <a:t>Утврђена оцјена на основу наведених бодова увећава се за бодове по основу </a:t>
            </a:r>
            <a:r>
              <a:rPr lang="sr-Cyrl-CS" sz="2600" b="1" dirty="0" smtClean="0"/>
              <a:t>присуства</a:t>
            </a:r>
            <a:r>
              <a:rPr lang="sr-Cyrl-CS" sz="2600" dirty="0" smtClean="0"/>
              <a:t> предавањима и вјежбама – </a:t>
            </a:r>
            <a:r>
              <a:rPr lang="sr-Cyrl-CS" sz="2600" b="1" dirty="0" smtClean="0"/>
              <a:t>2 бода </a:t>
            </a:r>
            <a:r>
              <a:rPr lang="sr-Cyrl-CS" sz="2600" dirty="0" smtClean="0"/>
              <a:t>(при чему је обавезно присуство</a:t>
            </a:r>
            <a:r>
              <a:rPr lang="en-US" sz="2600" dirty="0" smtClean="0"/>
              <a:t> </a:t>
            </a:r>
            <a:r>
              <a:rPr lang="sr-Cyrl-CS" sz="2600" dirty="0" smtClean="0"/>
              <a:t>у обиму од најмање </a:t>
            </a:r>
            <a:r>
              <a:rPr lang="sr-Cyrl-CS" sz="2600" b="1" dirty="0" smtClean="0"/>
              <a:t>80%</a:t>
            </a:r>
            <a:r>
              <a:rPr lang="sr-Cyrl-CS" sz="2600" dirty="0" smtClean="0"/>
              <a:t> предвиђених часова)</a:t>
            </a:r>
          </a:p>
          <a:p>
            <a:pPr algn="just" eaLnBrk="1" hangingPunct="1">
              <a:lnSpc>
                <a:spcPct val="90000"/>
              </a:lnSpc>
              <a:spcBef>
                <a:spcPct val="40000"/>
              </a:spcBef>
              <a:buFont typeface="Wingdings 2" pitchFamily="18" charset="2"/>
              <a:buNone/>
            </a:pPr>
            <a:endParaRPr lang="sr-Cyrl-CS" sz="26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16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433" name="Group 4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27792770"/>
              </p:ext>
            </p:extLst>
          </p:nvPr>
        </p:nvGraphicFramePr>
        <p:xfrm>
          <a:off x="609600" y="1066799"/>
          <a:ext cx="8077200" cy="4572001"/>
        </p:xfrm>
        <a:graphic>
          <a:graphicData uri="http://schemas.openxmlformats.org/drawingml/2006/table">
            <a:tbl>
              <a:tblPr/>
              <a:tblGrid>
                <a:gridCol w="42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8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Врста активности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Број бодова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 </a:t>
                      </a:r>
                      <a:r>
                        <a:rPr kumimoji="0" lang="sr-Cyrl-C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колоквијум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II</a:t>
                      </a:r>
                      <a:r>
                        <a:rPr kumimoji="0" lang="sr-Cyrl-C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колоквијум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Активност студента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Присуство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Завршни испит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УКУПНО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63073"/>
            <a:ext cx="8001000" cy="7588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 </a:t>
            </a:r>
            <a:r>
              <a:rPr lang="sr-Cyrl-CS" b="1" dirty="0" smtClean="0"/>
              <a:t>ОСНОВНА</a:t>
            </a:r>
            <a:r>
              <a:rPr lang="en-US" b="1" dirty="0" smtClean="0"/>
              <a:t> </a:t>
            </a:r>
            <a:r>
              <a:rPr lang="sr-Cyrl-CS" b="1" dirty="0" smtClean="0"/>
              <a:t> ЛИТЕРАТУРА</a:t>
            </a:r>
            <a:endParaRPr lang="en-US" b="1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8954" y="1981200"/>
            <a:ext cx="8862646" cy="4724400"/>
          </a:xfrm>
        </p:spPr>
        <p:txBody>
          <a:bodyPr>
            <a:noAutofit/>
          </a:bodyPr>
          <a:lstStyle/>
          <a:p>
            <a:pPr marL="460375" indent="-273050">
              <a:buFontTx/>
              <a:buChar char="•"/>
            </a:pPr>
            <a:r>
              <a:rPr lang="sr-Cyrl-BA" sz="2300" dirty="0" smtClean="0"/>
              <a:t>Душанић, Ј., и Шпирић, Н. (2009). </a:t>
            </a:r>
            <a:r>
              <a:rPr lang="sr-Cyrl-CS" sz="2300" b="1" i="1" dirty="0" smtClean="0">
                <a:cs typeface="Times New Roman" pitchFamily="18" charset="0"/>
              </a:rPr>
              <a:t>Монетарне и јавне финансије</a:t>
            </a:r>
            <a:r>
              <a:rPr lang="sr-Cyrl-CS" sz="2300" i="1" dirty="0" smtClean="0">
                <a:cs typeface="Times New Roman" pitchFamily="18" charset="0"/>
              </a:rPr>
              <a:t>. </a:t>
            </a:r>
            <a:r>
              <a:rPr lang="sr-Latn-BA" sz="2300" dirty="0"/>
              <a:t>Универзитет у Бањој Луци, Економски факултет </a:t>
            </a:r>
            <a:endParaRPr lang="sr-Cyrl-BA" sz="2300" dirty="0" smtClean="0"/>
          </a:p>
          <a:p>
            <a:pPr marL="187325" indent="0">
              <a:buNone/>
            </a:pPr>
            <a:endParaRPr lang="sr-Cyrl-CS" sz="2300" dirty="0" smtClean="0">
              <a:cs typeface="Times New Roman" pitchFamily="18" charset="0"/>
            </a:endParaRPr>
          </a:p>
          <a:p>
            <a:pPr marL="460375" indent="-273050">
              <a:buFontTx/>
              <a:buChar char="•"/>
            </a:pPr>
            <a:r>
              <a:rPr lang="sr-Cyrl-CS" sz="2300" dirty="0"/>
              <a:t>Ж</a:t>
            </a:r>
            <a:r>
              <a:rPr lang="en-US" sz="2300" dirty="0" err="1"/>
              <a:t>ивкови</a:t>
            </a:r>
            <a:r>
              <a:rPr lang="sr-Cyrl-CS" sz="2300" dirty="0"/>
              <a:t>ћ, </a:t>
            </a:r>
            <a:r>
              <a:rPr lang="en-US" sz="2300" dirty="0"/>
              <a:t>А</a:t>
            </a:r>
            <a:r>
              <a:rPr lang="sr-Cyrl-BA" sz="2300" dirty="0" smtClean="0"/>
              <a:t>., и</a:t>
            </a:r>
            <a:r>
              <a:rPr lang="sr-Cyrl-CS" sz="2300" dirty="0" smtClean="0"/>
              <a:t> </a:t>
            </a:r>
            <a:r>
              <a:rPr lang="en-US" sz="2300" dirty="0" err="1"/>
              <a:t>Ко</a:t>
            </a:r>
            <a:r>
              <a:rPr lang="sr-Cyrl-CS" sz="2300" dirty="0"/>
              <a:t>ж</a:t>
            </a:r>
            <a:r>
              <a:rPr lang="en-US" sz="2300" dirty="0" err="1"/>
              <a:t>етинац</a:t>
            </a:r>
            <a:r>
              <a:rPr lang="sr-Cyrl-CS" sz="2300" dirty="0"/>
              <a:t>, </a:t>
            </a:r>
            <a:r>
              <a:rPr lang="en-US" sz="2300" dirty="0"/>
              <a:t>Г</a:t>
            </a:r>
            <a:r>
              <a:rPr lang="sr-Cyrl-BA" sz="2300" dirty="0"/>
              <a:t>.   </a:t>
            </a:r>
            <a:r>
              <a:rPr lang="en-US" sz="2300" b="1" dirty="0" err="1"/>
              <a:t>Монетарна</a:t>
            </a:r>
            <a:r>
              <a:rPr lang="en-US" sz="2300" b="1" dirty="0"/>
              <a:t> </a:t>
            </a:r>
            <a:r>
              <a:rPr lang="en-US" sz="2300" b="1" dirty="0" err="1"/>
              <a:t>економија</a:t>
            </a:r>
            <a:r>
              <a:rPr lang="sr-Cyrl-BA" sz="2300" i="1" dirty="0"/>
              <a:t>.</a:t>
            </a:r>
            <a:r>
              <a:rPr lang="sr-Cyrl-BA" sz="2300" dirty="0"/>
              <a:t> Београд: Центар </a:t>
            </a:r>
            <a:r>
              <a:rPr lang="en-US" sz="2300" dirty="0" err="1"/>
              <a:t>за</a:t>
            </a:r>
            <a:r>
              <a:rPr lang="en-US" sz="2300" dirty="0"/>
              <a:t> </a:t>
            </a:r>
            <a:r>
              <a:rPr lang="en-US" sz="2300" dirty="0" err="1"/>
              <a:t>издавачку</a:t>
            </a:r>
            <a:r>
              <a:rPr lang="en-US" sz="2300" dirty="0"/>
              <a:t> </a:t>
            </a:r>
            <a:r>
              <a:rPr lang="en-US" sz="2300" dirty="0" err="1"/>
              <a:t>делатност</a:t>
            </a:r>
            <a:r>
              <a:rPr lang="en-US" sz="2300" dirty="0"/>
              <a:t> </a:t>
            </a:r>
            <a:r>
              <a:rPr lang="sr-Cyrl-BA" sz="2300" dirty="0"/>
              <a:t>Економског факултета, </a:t>
            </a:r>
            <a:r>
              <a:rPr lang="sr-Cyrl-BA" sz="2300" dirty="0" smtClean="0"/>
              <a:t>2009.</a:t>
            </a:r>
            <a:endParaRPr lang="sr-Cyrl-RS" sz="2300" dirty="0"/>
          </a:p>
          <a:p>
            <a:pPr marL="460375" indent="-273050">
              <a:buFontTx/>
              <a:buChar char="•"/>
            </a:pPr>
            <a:endParaRPr lang="sr-Cyrl-RS" sz="2300" dirty="0"/>
          </a:p>
          <a:p>
            <a:pPr marL="460375" indent="-273050">
              <a:buFontTx/>
              <a:buChar char="•"/>
            </a:pPr>
            <a:r>
              <a:rPr lang="sr-Cyrl-BA" sz="2300" dirty="0" smtClean="0"/>
              <a:t>Топић-Павковић</a:t>
            </a:r>
            <a:r>
              <a:rPr lang="sr-Cyrl-BA" sz="2300" dirty="0"/>
              <a:t>, Б</a:t>
            </a:r>
            <a:r>
              <a:rPr lang="sr-Latn-BA" sz="2300" dirty="0"/>
              <a:t>ранка</a:t>
            </a:r>
            <a:r>
              <a:rPr lang="sr-Cyrl-BA" sz="2300" dirty="0"/>
              <a:t>.</a:t>
            </a:r>
            <a:r>
              <a:rPr lang="sr-Latn-BA" sz="2300" dirty="0"/>
              <a:t> (20</a:t>
            </a:r>
            <a:r>
              <a:rPr lang="sr-Cyrl-BA" sz="2300" dirty="0"/>
              <a:t>19). </a:t>
            </a:r>
            <a:r>
              <a:rPr lang="sr-Latn-BA" sz="2300" b="1" dirty="0"/>
              <a:t>Монетарнe интеграцијe </a:t>
            </a:r>
            <a:r>
              <a:rPr lang="sr-Latn-BA" sz="2300" i="1" dirty="0"/>
              <a:t>- монетарни и фискални оквир</a:t>
            </a:r>
            <a:r>
              <a:rPr lang="sr-Cyrl-BA" sz="2300" dirty="0"/>
              <a:t>.</a:t>
            </a:r>
            <a:r>
              <a:rPr lang="sr-Latn-BA" sz="2300" dirty="0"/>
              <a:t> Универзитет у Бањој Луци, Економски факултет </a:t>
            </a:r>
            <a:r>
              <a:rPr lang="sr-Cyrl-CS" sz="2300" dirty="0" smtClean="0"/>
              <a:t/>
            </a:r>
            <a:br>
              <a:rPr lang="sr-Cyrl-CS" sz="2300" dirty="0" smtClean="0"/>
            </a:br>
            <a:endParaRPr lang="sr-Cyrl-CS" sz="2300" dirty="0" smtClean="0"/>
          </a:p>
          <a:p>
            <a:pPr marL="460375" indent="-273050" eaLnBrk="1" hangingPunct="1">
              <a:buFontTx/>
              <a:buChar char="•"/>
            </a:pPr>
            <a:r>
              <a:rPr lang="sr-Cyrl-CS" sz="2300" dirty="0" smtClean="0"/>
              <a:t>Предавања и вјежбе</a:t>
            </a:r>
            <a:endParaRPr lang="en-US" sz="23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53228"/>
            <a:ext cx="7351973" cy="1080938"/>
          </a:xfrm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  <a:r>
              <a:rPr lang="sr-Cyrl-CS" b="1" dirty="0" smtClean="0"/>
              <a:t>ДОПУНСКА ЛИТЕРАТУРА МФ</a:t>
            </a:r>
            <a:endParaRPr lang="en-US" b="1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133600"/>
            <a:ext cx="8763000" cy="4343400"/>
          </a:xfrm>
        </p:spPr>
        <p:txBody>
          <a:bodyPr>
            <a:normAutofit/>
          </a:bodyPr>
          <a:lstStyle/>
          <a:p>
            <a:pPr lvl="0"/>
            <a:r>
              <a:rPr lang="en-US" sz="2300" dirty="0" err="1" smtClean="0"/>
              <a:t>Mishkin</a:t>
            </a:r>
            <a:r>
              <a:rPr lang="sr-Cyrl-BA" sz="2300" dirty="0" smtClean="0"/>
              <a:t>, F. S.   </a:t>
            </a:r>
            <a:r>
              <a:rPr lang="en-US" sz="2300" b="1" dirty="0" err="1" smtClean="0"/>
              <a:t>Монетарна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економија</a:t>
            </a:r>
            <a:r>
              <a:rPr lang="en-US" sz="2300" b="1" dirty="0" smtClean="0"/>
              <a:t>, </a:t>
            </a:r>
            <a:r>
              <a:rPr lang="en-US" sz="2300" b="1" dirty="0" err="1" smtClean="0"/>
              <a:t>банкарство</a:t>
            </a:r>
            <a:r>
              <a:rPr lang="en-US" sz="2300" b="1" dirty="0" smtClean="0"/>
              <a:t> и </a:t>
            </a:r>
            <a:r>
              <a:rPr lang="en-US" sz="2300" b="1" dirty="0" err="1" smtClean="0"/>
              <a:t>финансијска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тржишта</a:t>
            </a:r>
            <a:r>
              <a:rPr lang="sr-Cyrl-BA" sz="2300" i="1" dirty="0" smtClean="0"/>
              <a:t>.</a:t>
            </a:r>
            <a:r>
              <a:rPr lang="sr-Cyrl-BA" sz="2300" dirty="0" smtClean="0"/>
              <a:t> Београд: </a:t>
            </a:r>
            <a:r>
              <a:rPr lang="en-US" sz="2300" dirty="0" err="1" smtClean="0"/>
              <a:t>Дата</a:t>
            </a:r>
            <a:r>
              <a:rPr lang="en-US" sz="2300" dirty="0" smtClean="0"/>
              <a:t> </a:t>
            </a:r>
            <a:r>
              <a:rPr lang="en-US" sz="2300" dirty="0" err="1" smtClean="0"/>
              <a:t>статус</a:t>
            </a:r>
            <a:r>
              <a:rPr lang="sr-Cyrl-RS" sz="2300" dirty="0" smtClean="0"/>
              <a:t>, 2006.</a:t>
            </a:r>
          </a:p>
          <a:p>
            <a:pPr lvl="0"/>
            <a:endParaRPr lang="sr-Cyrl-RS" sz="2300" dirty="0" smtClean="0"/>
          </a:p>
          <a:p>
            <a:r>
              <a:rPr lang="sr-Cyrl-BA" sz="2300" dirty="0"/>
              <a:t>Ћировић, М. (1987). </a:t>
            </a:r>
            <a:r>
              <a:rPr lang="sr-Cyrl-BA" sz="2300" b="1" i="1" dirty="0"/>
              <a:t>Монетарна економија</a:t>
            </a:r>
            <a:r>
              <a:rPr lang="sr-Cyrl-BA" sz="2300" dirty="0"/>
              <a:t>. Београд: </a:t>
            </a:r>
            <a:r>
              <a:rPr lang="en-US" sz="2300" dirty="0"/>
              <a:t>European Centre for Peace and Development</a:t>
            </a:r>
            <a:r>
              <a:rPr lang="sr-Cyrl-BA" sz="2300" dirty="0" smtClean="0"/>
              <a:t>.</a:t>
            </a:r>
          </a:p>
          <a:p>
            <a:pPr marL="0" indent="0">
              <a:buNone/>
            </a:pPr>
            <a:endParaRPr lang="sr-Cyrl-RS" sz="2300" dirty="0" smtClean="0"/>
          </a:p>
          <a:p>
            <a:pPr lvl="0"/>
            <a:r>
              <a:rPr lang="sr-Cyrl-CS" sz="2300" dirty="0" smtClean="0"/>
              <a:t>Плакаловић</a:t>
            </a:r>
            <a:r>
              <a:rPr lang="sr-Cyrl-CS" sz="2300" dirty="0"/>
              <a:t>, </a:t>
            </a:r>
            <a:r>
              <a:rPr lang="sr-Cyrl-CS" sz="2300" dirty="0" smtClean="0"/>
              <a:t>Н.   </a:t>
            </a:r>
            <a:r>
              <a:rPr lang="sr-Cyrl-CS" sz="2300" b="1" dirty="0" smtClean="0"/>
              <a:t>Монетарна </a:t>
            </a:r>
            <a:r>
              <a:rPr lang="sr-Cyrl-CS" sz="2300" b="1" dirty="0"/>
              <a:t>економија</a:t>
            </a:r>
            <a:r>
              <a:rPr lang="sr-Cyrl-CS" sz="2300" dirty="0"/>
              <a:t>. </a:t>
            </a:r>
            <a:r>
              <a:rPr lang="sr-Cyrl-CS" sz="2300" dirty="0" smtClean="0"/>
              <a:t>Источно </a:t>
            </a:r>
            <a:r>
              <a:rPr lang="sr-Cyrl-CS" sz="2300" dirty="0"/>
              <a:t>Сарајево: Завод за уџбенике и наставна средства, </a:t>
            </a:r>
            <a:r>
              <a:rPr lang="sr-Cyrl-CS" sz="2300" dirty="0" smtClean="0"/>
              <a:t>2009. </a:t>
            </a:r>
          </a:p>
          <a:p>
            <a:pPr lvl="0"/>
            <a:endParaRPr lang="sr-Cyrl-CS" sz="2300" dirty="0" smtClean="0"/>
          </a:p>
          <a:p>
            <a:pPr marL="495300" indent="-49530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sr-Cyrl-CS" sz="23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53228"/>
            <a:ext cx="7275773" cy="1080938"/>
          </a:xfrm>
        </p:spPr>
        <p:txBody>
          <a:bodyPr/>
          <a:lstStyle/>
          <a:p>
            <a:pPr eaLnBrk="1" hangingPunct="1"/>
            <a:r>
              <a:rPr lang="sr-Cyrl-CS" b="1" dirty="0" smtClean="0"/>
              <a:t>ДОПУНСКА ЛИТЕРАТУРА ЈФ</a:t>
            </a:r>
            <a:endParaRPr lang="en-US" b="1" dirty="0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534400" cy="4267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sz="2300" dirty="0" err="1"/>
              <a:t>Stiglitz</a:t>
            </a:r>
            <a:r>
              <a:rPr lang="en-US" sz="2300" dirty="0"/>
              <a:t>, Joseph E. </a:t>
            </a:r>
            <a:r>
              <a:rPr lang="sr-Cyrl-CS" sz="2300" b="1" dirty="0"/>
              <a:t>Економија јавног сектора</a:t>
            </a:r>
            <a:r>
              <a:rPr lang="en-US" sz="2300" dirty="0"/>
              <a:t>. </a:t>
            </a:r>
            <a:r>
              <a:rPr lang="sr-Cyrl-CS" sz="2300" dirty="0"/>
              <a:t>Београд: Економски факултет Београд, 2004</a:t>
            </a:r>
            <a:r>
              <a:rPr lang="sr-Cyrl-CS" sz="23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sr-Cyrl-CS" sz="2300" dirty="0"/>
          </a:p>
          <a:p>
            <a:pPr marL="274320" indent="-27432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sz="2300" dirty="0"/>
              <a:t>Rosen, Harvey S. </a:t>
            </a:r>
            <a:r>
              <a:rPr lang="en-US" sz="2300" b="1" dirty="0"/>
              <a:t>Public Finance</a:t>
            </a:r>
            <a:r>
              <a:rPr lang="en-US" sz="2300" dirty="0"/>
              <a:t>. </a:t>
            </a:r>
            <a:r>
              <a:rPr lang="sr-Latn-CS" sz="2300" dirty="0"/>
              <a:t>New York: Irwin/McGraw-Hill,1995</a:t>
            </a:r>
            <a:r>
              <a:rPr lang="sr-Latn-CS" sz="2300" dirty="0" smtClean="0"/>
              <a:t>.</a:t>
            </a:r>
            <a:endParaRPr lang="sr-Cyrl-BA" sz="2300" dirty="0" smtClean="0"/>
          </a:p>
          <a:p>
            <a:pPr marL="274320" indent="-27432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sr-Cyrl-BA" sz="2300" dirty="0"/>
          </a:p>
          <a:p>
            <a:pPr marL="274320" indent="-274320" algn="just">
              <a:buFontTx/>
              <a:buChar char="•"/>
              <a:defRPr/>
            </a:pPr>
            <a:r>
              <a:rPr lang="ru-RU" sz="2300" dirty="0" smtClean="0"/>
              <a:t>Стојановић</a:t>
            </a:r>
            <a:r>
              <a:rPr lang="ru-RU" sz="2300" dirty="0"/>
              <a:t>, </a:t>
            </a:r>
            <a:r>
              <a:rPr lang="sr-Latn-BA" sz="2300" dirty="0" smtClean="0"/>
              <a:t>A., </a:t>
            </a:r>
            <a:r>
              <a:rPr lang="sr-Cyrl-BA" sz="2300" dirty="0" smtClean="0"/>
              <a:t>и </a:t>
            </a:r>
            <a:r>
              <a:rPr lang="ru-RU" sz="2300" dirty="0" smtClean="0"/>
              <a:t>Раичевић</a:t>
            </a:r>
            <a:r>
              <a:rPr lang="sr-Latn-BA" sz="2300" dirty="0" smtClean="0"/>
              <a:t>, </a:t>
            </a:r>
            <a:r>
              <a:rPr lang="sr-Cyrl-BA" sz="2300" dirty="0" smtClean="0"/>
              <a:t>Б</a:t>
            </a:r>
            <a:r>
              <a:rPr lang="ru-RU" sz="2300" dirty="0" smtClean="0"/>
              <a:t>. </a:t>
            </a:r>
            <a:r>
              <a:rPr lang="ru-RU" sz="2300" b="1" dirty="0" smtClean="0"/>
              <a:t>Јавне финансије</a:t>
            </a:r>
            <a:r>
              <a:rPr lang="ru-RU" sz="2300" dirty="0" smtClean="0"/>
              <a:t>. Сарајево</a:t>
            </a:r>
            <a:r>
              <a:rPr lang="ru-RU" sz="2300" dirty="0"/>
              <a:t>: </a:t>
            </a:r>
            <a:r>
              <a:rPr lang="sr-Latn-BA" sz="2300" dirty="0" smtClean="0"/>
              <a:t>Revicon</a:t>
            </a:r>
            <a:r>
              <a:rPr lang="ru-RU" sz="2300" dirty="0" smtClean="0"/>
              <a:t>, 2013.</a:t>
            </a:r>
            <a:endParaRPr lang="sr-Cyrl-CS" sz="2300" dirty="0" smtClean="0"/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sr-Cyrl-CS" sz="2300" dirty="0"/>
          </a:p>
          <a:p>
            <a:pPr marL="274320" indent="-27432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sr-Cyrl-CS" sz="23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673</TotalTime>
  <Words>589</Words>
  <Application>Microsoft Office PowerPoint</Application>
  <PresentationFormat>On-screen Show (4:3)</PresentationFormat>
  <Paragraphs>176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</vt:lpstr>
      <vt:lpstr>Times New Roman</vt:lpstr>
      <vt:lpstr>Trebuchet MS</vt:lpstr>
      <vt:lpstr>Verdana</vt:lpstr>
      <vt:lpstr>Wingdings</vt:lpstr>
      <vt:lpstr>Wingdings 2</vt:lpstr>
      <vt:lpstr>Berlin</vt:lpstr>
      <vt:lpstr>МОНЕТАРНЕ И ЈАВНЕ ФИНАНСИЈЕ</vt:lpstr>
      <vt:lpstr>ТЕРМИНИ ОДРЖАВАЊА ПРЕДАВАЊА И ВЈЕЖБИ</vt:lpstr>
      <vt:lpstr>КОНСУЛТАЦИЈЕ</vt:lpstr>
      <vt:lpstr>ПРОВЈЕРА  И  ВАЛОРИЗОВАЊЕ  ЗНАЊА СТУДЕНАТА </vt:lpstr>
      <vt:lpstr>ПРОВЈЕРА И ВАЛОРИЗОВАЊЕ ЗНАЊА СТУДЕНАТА </vt:lpstr>
      <vt:lpstr>PowerPoint Presentation</vt:lpstr>
      <vt:lpstr> ОСНОВНА  ЛИТЕРАТУРА</vt:lpstr>
      <vt:lpstr> ДОПУНСКА ЛИТЕРАТУРА МФ</vt:lpstr>
      <vt:lpstr>ДОПУНСКА ЛИТЕРАТУРА ЈФ</vt:lpstr>
      <vt:lpstr>Финансије и научне дисциплине у оквиру финансија</vt:lpstr>
      <vt:lpstr>МОНЕТАРНЕ ФИНАНСИЈЕ</vt:lpstr>
      <vt:lpstr>PowerPoint Presentation</vt:lpstr>
      <vt:lpstr>Предмет изучавања МФ</vt:lpstr>
      <vt:lpstr>ЈАВНЕ ФИНАНСИЈЕ</vt:lpstr>
      <vt:lpstr>Предмет изучавања ЈФ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i7</dc:creator>
  <cp:lastModifiedBy>Branka</cp:lastModifiedBy>
  <cp:revision>95</cp:revision>
  <dcterms:created xsi:type="dcterms:W3CDTF">2006-08-16T00:00:00Z</dcterms:created>
  <dcterms:modified xsi:type="dcterms:W3CDTF">2024-09-26T11:19:22Z</dcterms:modified>
</cp:coreProperties>
</file>