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2" r:id="rId12"/>
    <p:sldId id="273" r:id="rId13"/>
    <p:sldId id="265" r:id="rId14"/>
    <p:sldId id="266" r:id="rId15"/>
    <p:sldId id="271" r:id="rId16"/>
    <p:sldId id="270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09"/>
  </p:normalViewPr>
  <p:slideViewPr>
    <p:cSldViewPr snapToGrid="0">
      <p:cViewPr varScale="1">
        <p:scale>
          <a:sx n="151" d="100"/>
          <a:sy n="151" d="100"/>
        </p:scale>
        <p:origin x="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77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9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3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8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9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4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3A06449-CAEE-4D93-9E24-A7FB2F108EF8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2C741E3-A8D6-4DE1-BA17-42A3DC616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7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3C07-CE73-49C8-9B71-8E36B7808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b="1" dirty="0"/>
              <a:t>STATISTIKA CIJENA I ŽIVOTNOG STANDARDA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F3C4DD-4F3E-42B7-9C8B-73A88C98C6E2}"/>
              </a:ext>
            </a:extLst>
          </p:cNvPr>
          <p:cNvSpPr txBox="1">
            <a:spLocks/>
          </p:cNvSpPr>
          <p:nvPr/>
        </p:nvSpPr>
        <p:spPr>
          <a:xfrm>
            <a:off x="4212645" y="5243195"/>
            <a:ext cx="3766710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400" dirty="0"/>
              <a:t>Milica Marić, ma</a:t>
            </a:r>
          </a:p>
          <a:p>
            <a:r>
              <a:rPr lang="sr-Latn-BA" sz="2400" dirty="0"/>
              <a:t>milica.maric@ef.unibl.org</a:t>
            </a:r>
          </a:p>
        </p:txBody>
      </p:sp>
    </p:spTree>
    <p:extLst>
      <p:ext uri="{BB962C8B-B14F-4D97-AF65-F5344CB8AC3E}">
        <p14:creationId xmlns:p14="http://schemas.microsoft.com/office/powerpoint/2010/main" val="301279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8201CA-1CC0-C982-67E8-D170FD5598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0" r="2170"/>
          <a:stretch/>
        </p:blipFill>
        <p:spPr>
          <a:xfrm>
            <a:off x="-67294" y="0"/>
            <a:ext cx="60049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ECAAD-7F02-A630-821A-DADEB652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4"/>
          <a:stretch/>
        </p:blipFill>
        <p:spPr>
          <a:xfrm>
            <a:off x="6028706" y="0"/>
            <a:ext cx="6163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6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8957F5-E4EA-715C-55F4-76C3EDC8E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807258"/>
            <a:ext cx="8957734" cy="4872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301E7-9AC1-9558-20A9-3B51217B5DBF}"/>
              </a:ext>
            </a:extLst>
          </p:cNvPr>
          <p:cNvSpPr txBox="1"/>
          <p:nvPr/>
        </p:nvSpPr>
        <p:spPr>
          <a:xfrm>
            <a:off x="1354667" y="5796826"/>
            <a:ext cx="7821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Izvor: </a:t>
            </a:r>
            <a:r>
              <a:rPr lang="en-US" sz="1050" dirty="0" err="1"/>
              <a:t>Statistički</a:t>
            </a:r>
            <a:r>
              <a:rPr lang="en-US" sz="1050" dirty="0"/>
              <a:t> </a:t>
            </a:r>
            <a:r>
              <a:rPr lang="en-US" sz="1050" dirty="0" err="1"/>
              <a:t>godišnjak</a:t>
            </a:r>
            <a:r>
              <a:rPr lang="en-US" sz="1050" dirty="0"/>
              <a:t> RS 2024, https://</a:t>
            </a:r>
            <a:r>
              <a:rPr lang="en-US" sz="1050" dirty="0" err="1"/>
              <a:t>www.rzs.rs.ba</a:t>
            </a:r>
            <a:r>
              <a:rPr lang="en-US" sz="1050" dirty="0"/>
              <a:t>/front/article/6813/?</a:t>
            </a:r>
            <a:r>
              <a:rPr lang="en-US" sz="1050" dirty="0" err="1"/>
              <a:t>left_mi</a:t>
            </a:r>
            <a:r>
              <a:rPr lang="en-US" sz="1050" dirty="0"/>
              <a:t>=</a:t>
            </a:r>
            <a:r>
              <a:rPr lang="en-US" sz="1050" dirty="0" err="1"/>
              <a:t>None&amp;add</a:t>
            </a:r>
            <a:r>
              <a:rPr lang="en-US" sz="1050" dirty="0"/>
              <a:t>=None</a:t>
            </a:r>
          </a:p>
        </p:txBody>
      </p:sp>
    </p:spTree>
    <p:extLst>
      <p:ext uri="{BB962C8B-B14F-4D97-AF65-F5344CB8AC3E}">
        <p14:creationId xmlns:p14="http://schemas.microsoft.com/office/powerpoint/2010/main" val="101508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73B86-733B-BEC8-AA70-68BB1DFF4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6" y="873375"/>
            <a:ext cx="8972047" cy="4486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5AD7E-ECFA-930F-D07A-A3A5DCA1C2C8}"/>
              </a:ext>
            </a:extLst>
          </p:cNvPr>
          <p:cNvSpPr txBox="1"/>
          <p:nvPr/>
        </p:nvSpPr>
        <p:spPr>
          <a:xfrm>
            <a:off x="1507066" y="5590748"/>
            <a:ext cx="7821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Izvor: </a:t>
            </a:r>
            <a:r>
              <a:rPr lang="en-US" sz="1050" dirty="0" err="1"/>
              <a:t>Statistički</a:t>
            </a:r>
            <a:r>
              <a:rPr lang="en-US" sz="1050" dirty="0"/>
              <a:t> </a:t>
            </a:r>
            <a:r>
              <a:rPr lang="en-US" sz="1050" dirty="0" err="1"/>
              <a:t>godišnjak</a:t>
            </a:r>
            <a:r>
              <a:rPr lang="en-US" sz="1050" dirty="0"/>
              <a:t> RS 2024, https://</a:t>
            </a:r>
            <a:r>
              <a:rPr lang="en-US" sz="1050" dirty="0" err="1"/>
              <a:t>www.rzs.rs.ba</a:t>
            </a:r>
            <a:r>
              <a:rPr lang="en-US" sz="1050" dirty="0"/>
              <a:t>/front/article/6813/?</a:t>
            </a:r>
            <a:r>
              <a:rPr lang="en-US" sz="1050" dirty="0" err="1"/>
              <a:t>left_mi</a:t>
            </a:r>
            <a:r>
              <a:rPr lang="en-US" sz="1050" dirty="0"/>
              <a:t>=</a:t>
            </a:r>
            <a:r>
              <a:rPr lang="en-US" sz="1050" dirty="0" err="1"/>
              <a:t>None&amp;add</a:t>
            </a:r>
            <a:r>
              <a:rPr lang="en-US" sz="1050" dirty="0"/>
              <a:t>=None</a:t>
            </a:r>
          </a:p>
        </p:txBody>
      </p:sp>
    </p:spTree>
    <p:extLst>
      <p:ext uri="{BB962C8B-B14F-4D97-AF65-F5344CB8AC3E}">
        <p14:creationId xmlns:p14="http://schemas.microsoft.com/office/powerpoint/2010/main" val="82144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8DAA-84F9-4FE2-8435-D6D2D929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5962"/>
            <a:ext cx="7729728" cy="1188720"/>
          </a:xfrm>
        </p:spPr>
        <p:txBody>
          <a:bodyPr/>
          <a:lstStyle/>
          <a:p>
            <a:r>
              <a:rPr lang="sr-Latn-BA" dirty="0"/>
              <a:t>Zadatak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3060-6BBD-4DB0-84D4-4E5172DF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41" y="1923068"/>
            <a:ext cx="9888718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Dati su podaci o kretanju indeksa potrošačkih cijena u Republici Srpskoj u periodu 2018-2022: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a) Izračunati indeks cijena za period 2019-2023, ako je indeks za period 2018-2023 iznosio 121,9.</a:t>
            </a:r>
          </a:p>
          <a:p>
            <a:pPr marL="0" indent="0">
              <a:buNone/>
            </a:pPr>
            <a:r>
              <a:rPr lang="sr-Latn-BA" sz="2000" dirty="0"/>
              <a:t>b) Koliko su se prosječno godišnje mijenjale cijene u periodu 2018-2023? (samostalni rad)</a:t>
            </a: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BA6CDD-B61C-4D17-AD3D-1F75B5DC4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45954"/>
              </p:ext>
            </p:extLst>
          </p:nvPr>
        </p:nvGraphicFramePr>
        <p:xfrm>
          <a:off x="2709332" y="2622062"/>
          <a:ext cx="67733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35093577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6852008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461836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2246908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3997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Indeks u 2022. sa bazama iz: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6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2018=100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2019=100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2020=100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2021=100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Vrijednost indeksa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113,9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113,3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114,7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112,7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23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02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FC030E-72C5-4128-8DB1-70251310D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996" y="126310"/>
                <a:ext cx="10750278" cy="6563248"/>
              </a:xfrm>
            </p:spPr>
            <p:txBody>
              <a:bodyPr/>
              <a:lstStyle/>
              <a:p>
                <a:pPr marL="457200" indent="-457200">
                  <a:buAutoNum type="alphaLcParenR"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Izračunati indeks cijena za period 2019-2023, ako je indeks za period 2018-2023 iznosio 121,9</a:t>
                </a:r>
              </a:p>
              <a:p>
                <a:pPr marL="11430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121,9</m:t>
                      </m:r>
                    </m:oMath>
                  </m:oMathPara>
                </a14:m>
                <a:endParaRPr lang="sr-Latn-BA" b="0" dirty="0"/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  <a:p>
                <a:pPr marL="114300" lvl="0" indent="0">
                  <a:buNone/>
                </a:pPr>
                <a:r>
                  <a:rPr lang="en-US" dirty="0" err="1"/>
                  <a:t>Indeks</a:t>
                </a:r>
                <a:r>
                  <a:rPr lang="en-US" dirty="0"/>
                  <a:t> za period </a:t>
                </a:r>
                <a:r>
                  <a:rPr lang="sr-Latn-BA" dirty="0"/>
                  <a:t>2019</a:t>
                </a:r>
                <a:r>
                  <a:rPr lang="en-US" dirty="0"/>
                  <a:t>-</a:t>
                </a:r>
                <a:r>
                  <a:rPr lang="sr-Latn-BA" dirty="0"/>
                  <a:t>2023</a:t>
                </a:r>
                <a:r>
                  <a:rPr lang="en-US" dirty="0"/>
                  <a:t> je:</a:t>
                </a:r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bSup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marL="114300" lvl="0" indent="0">
                  <a:buNone/>
                </a:pPr>
                <a:r>
                  <a:rPr lang="sr-Latn-BA" dirty="0"/>
                  <a:t>Nepoznat je </a:t>
                </a:r>
                <a:r>
                  <a:rPr lang="en-US" dirty="0" err="1"/>
                  <a:t>indeks</a:t>
                </a:r>
                <a:r>
                  <a:rPr lang="en-US" dirty="0"/>
                  <a:t> za period </a:t>
                </a:r>
                <a:r>
                  <a:rPr lang="sr-Latn-BA" dirty="0"/>
                  <a:t>201</a:t>
                </a:r>
                <a:r>
                  <a:rPr lang="en-US" dirty="0"/>
                  <a:t>8-</a:t>
                </a:r>
                <a:r>
                  <a:rPr lang="sr-Latn-BA" dirty="0"/>
                  <a:t>20</a:t>
                </a:r>
                <a:r>
                  <a:rPr lang="en-US" dirty="0"/>
                  <a:t>19, pa </a:t>
                </a:r>
                <a:r>
                  <a:rPr lang="sr-Latn-BA" dirty="0"/>
                  <a:t>se računa:</a:t>
                </a:r>
              </a:p>
              <a:p>
                <a:pPr marL="114300" lvl="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2022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13,9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13,3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sr-Latn-RS" dirty="0"/>
              </a:p>
              <a:p>
                <a:pPr marL="114300" indent="0">
                  <a:buNone/>
                </a:pPr>
                <a:endParaRPr lang="sr-Latn-RS" dirty="0"/>
              </a:p>
              <a:p>
                <a:pPr marL="114300" indent="0">
                  <a:buNone/>
                </a:pPr>
                <a:r>
                  <a:rPr lang="sr-Latn-RS" dirty="0"/>
                  <a:t>Uvrštavanjem u formulu se dobija traženi indeks za period 2019-2023:</a:t>
                </a:r>
              </a:p>
              <a:p>
                <a:pPr marL="114300" indent="0">
                  <a:buNone/>
                </a:pPr>
                <a:endParaRPr lang="sr-Latn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  <m:sup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201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21,9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  <a:p>
                <a:pPr marL="114300" indent="0">
                  <a:buNone/>
                </a:pPr>
                <a:endParaRPr lang="sr-Latn-R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FC030E-72C5-4128-8DB1-70251310D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996" y="126310"/>
                <a:ext cx="10750278" cy="6563248"/>
              </a:xfrm>
              <a:blipFill>
                <a:blip r:embed="rId2"/>
                <a:stretch>
                  <a:fillRect l="-472"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37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AEBBC5-1B31-44DD-B3BF-4EC39B3D0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37" y="1207997"/>
            <a:ext cx="7372367" cy="4275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7CFE0B-FC34-AAA1-37ED-1F10C94D46E8}"/>
              </a:ext>
            </a:extLst>
          </p:cNvPr>
          <p:cNvSpPr txBox="1"/>
          <p:nvPr/>
        </p:nvSpPr>
        <p:spPr>
          <a:xfrm>
            <a:off x="1737537" y="5497615"/>
            <a:ext cx="7821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Izvor: </a:t>
            </a:r>
            <a:r>
              <a:rPr lang="en-US" sz="1050" dirty="0" err="1"/>
              <a:t>Savez</a:t>
            </a:r>
            <a:r>
              <a:rPr lang="en-US" sz="1050" dirty="0"/>
              <a:t> </a:t>
            </a:r>
            <a:r>
              <a:rPr lang="en-US" sz="1050" dirty="0" err="1"/>
              <a:t>sindikata</a:t>
            </a:r>
            <a:r>
              <a:rPr lang="en-US" sz="1050" dirty="0"/>
              <a:t> RS, https://</a:t>
            </a:r>
            <a:r>
              <a:rPr lang="en-US" sz="1050" dirty="0" err="1"/>
              <a:t>savezsindikatars.org</a:t>
            </a:r>
            <a:r>
              <a:rPr lang="en-US" sz="1050" dirty="0"/>
              <a:t>/sindikalna-potrosacka-korpa-za-oktobar-2024-godine-263810km-pregled-troskova/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ED450-7E5F-5EC7-12EE-9FB000671E80}"/>
              </a:ext>
            </a:extLst>
          </p:cNvPr>
          <p:cNvSpPr txBox="1"/>
          <p:nvPr/>
        </p:nvSpPr>
        <p:spPr>
          <a:xfrm>
            <a:off x="1737537" y="721748"/>
            <a:ext cx="78213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/>
              <a:t>Sindikalna</a:t>
            </a:r>
            <a:r>
              <a:rPr lang="en-US" sz="1900" b="1" dirty="0"/>
              <a:t> </a:t>
            </a:r>
            <a:r>
              <a:rPr lang="en-US" sz="1900" b="1" dirty="0" err="1"/>
              <a:t>potrošačka</a:t>
            </a:r>
            <a:r>
              <a:rPr lang="en-US" sz="1900" b="1" dirty="0"/>
              <a:t> </a:t>
            </a:r>
            <a:r>
              <a:rPr lang="en-US" sz="1900" b="1" dirty="0" err="1"/>
              <a:t>korpa</a:t>
            </a:r>
            <a:r>
              <a:rPr lang="en-US" sz="1900" b="1" dirty="0"/>
              <a:t> u RS, </a:t>
            </a:r>
            <a:r>
              <a:rPr lang="en-US" sz="1900" b="1" dirty="0" err="1"/>
              <a:t>oktobar</a:t>
            </a:r>
            <a:r>
              <a:rPr lang="en-US" sz="1900" b="1" dirty="0"/>
              <a:t> 2024. </a:t>
            </a:r>
          </a:p>
        </p:txBody>
      </p:sp>
    </p:spTree>
    <p:extLst>
      <p:ext uri="{BB962C8B-B14F-4D97-AF65-F5344CB8AC3E}">
        <p14:creationId xmlns:p14="http://schemas.microsoft.com/office/powerpoint/2010/main" val="95325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8A51BB-BAE1-1503-67E8-C2476EB2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718" y="0"/>
            <a:ext cx="6398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BBC5-8241-4547-9CDA-37D6F38D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51949"/>
            <a:ext cx="7729728" cy="1188720"/>
          </a:xfrm>
        </p:spPr>
        <p:txBody>
          <a:bodyPr/>
          <a:lstStyle/>
          <a:p>
            <a:r>
              <a:rPr lang="sr-Latn-BA" dirty="0"/>
              <a:t>ZADATAK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9D31-AAC8-4054-89B9-D2B8BE7D2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404" y="1833514"/>
            <a:ext cx="10407191" cy="5024486"/>
          </a:xfrm>
        </p:spPr>
        <p:txBody>
          <a:bodyPr>
            <a:normAutofit fontScale="92500" lnSpcReduction="20000"/>
          </a:bodyPr>
          <a:lstStyle/>
          <a:p>
            <a:pPr marL="114300" lvl="0" indent="0">
              <a:buNone/>
            </a:pPr>
            <a:r>
              <a:rPr lang="en-US" sz="2200" dirty="0" err="1"/>
              <a:t>Dati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podaci</a:t>
            </a:r>
            <a:r>
              <a:rPr lang="en-US" sz="2200" dirty="0"/>
              <a:t> o </a:t>
            </a:r>
            <a:r>
              <a:rPr lang="en-US" sz="2200" dirty="0" err="1"/>
              <a:t>isplaćenim</a:t>
            </a:r>
            <a:r>
              <a:rPr lang="en-US" sz="2200" dirty="0"/>
              <a:t> </a:t>
            </a:r>
            <a:r>
              <a:rPr lang="en-US" sz="2200" dirty="0" err="1"/>
              <a:t>platama</a:t>
            </a:r>
            <a:r>
              <a:rPr lang="en-US" sz="2200" dirty="0"/>
              <a:t> u </a:t>
            </a:r>
            <a:r>
              <a:rPr lang="en-US" sz="2200" dirty="0" err="1"/>
              <a:t>periodu</a:t>
            </a:r>
            <a:r>
              <a:rPr lang="en-US" sz="2200" dirty="0"/>
              <a:t> 20</a:t>
            </a:r>
            <a:r>
              <a:rPr lang="sr-Latn-BA" sz="2200" dirty="0"/>
              <a:t>15</a:t>
            </a:r>
            <a:r>
              <a:rPr lang="en-US" sz="2200" dirty="0"/>
              <a:t>-20</a:t>
            </a:r>
            <a:r>
              <a:rPr lang="sr-Latn-BA" sz="2200" dirty="0"/>
              <a:t>20</a:t>
            </a:r>
            <a:r>
              <a:rPr lang="en-US" sz="2200" dirty="0"/>
              <a:t>. </a:t>
            </a:r>
            <a:r>
              <a:rPr lang="en-US" sz="2200" dirty="0" err="1"/>
              <a:t>godine</a:t>
            </a:r>
            <a:r>
              <a:rPr lang="en-US" sz="2200" dirty="0"/>
              <a:t>.</a:t>
            </a:r>
          </a:p>
          <a:p>
            <a:pPr marL="114300" lvl="0" indent="0">
              <a:buNone/>
            </a:pPr>
            <a:endParaRPr lang="en-US" sz="2200" dirty="0"/>
          </a:p>
          <a:p>
            <a:pPr marL="114300" lvl="0" indent="0">
              <a:buNone/>
            </a:pPr>
            <a:endParaRPr lang="en-US" sz="2200" dirty="0"/>
          </a:p>
          <a:p>
            <a:pPr marL="114300" lvl="0" indent="0">
              <a:buNone/>
            </a:pPr>
            <a:endParaRPr lang="en-US" sz="2200" dirty="0"/>
          </a:p>
          <a:p>
            <a:pPr marL="114300" lvl="0" indent="0">
              <a:buNone/>
            </a:pPr>
            <a:endParaRPr lang="en-US" sz="2200" dirty="0"/>
          </a:p>
          <a:p>
            <a:pPr marL="114300" lvl="0" indent="0">
              <a:buNone/>
            </a:pPr>
            <a:endParaRPr lang="sr-Latn-BA" sz="2200" dirty="0"/>
          </a:p>
          <a:p>
            <a:pPr marL="114300" lvl="0" indent="0">
              <a:buNone/>
            </a:pPr>
            <a:endParaRPr lang="en-US" sz="2200" dirty="0"/>
          </a:p>
          <a:p>
            <a:pPr marL="114300" indent="0">
              <a:buNone/>
            </a:pPr>
            <a:r>
              <a:rPr lang="en-US" sz="2200" dirty="0"/>
              <a:t>Masa </a:t>
            </a:r>
            <a:r>
              <a:rPr lang="en-US" sz="2200" dirty="0" err="1"/>
              <a:t>isplaćenih</a:t>
            </a:r>
            <a:r>
              <a:rPr lang="en-US" sz="2200" dirty="0"/>
              <a:t> </a:t>
            </a:r>
            <a:r>
              <a:rPr lang="en-US" sz="2200" dirty="0" err="1"/>
              <a:t>plata</a:t>
            </a:r>
            <a:r>
              <a:rPr lang="en-US" sz="2200" dirty="0"/>
              <a:t> za NK </a:t>
            </a:r>
            <a:r>
              <a:rPr lang="en-US" sz="2200" dirty="0" err="1"/>
              <a:t>radnike</a:t>
            </a:r>
            <a:r>
              <a:rPr lang="en-US" sz="2200" dirty="0"/>
              <a:t> se </a:t>
            </a:r>
            <a:r>
              <a:rPr lang="en-US" sz="2200" dirty="0" err="1"/>
              <a:t>pove</a:t>
            </a:r>
            <a:r>
              <a:rPr lang="sr-Latn-BA" sz="2200" dirty="0"/>
              <a:t>ćala</a:t>
            </a:r>
            <a:r>
              <a:rPr lang="en-US" sz="2200" dirty="0"/>
              <a:t> u </a:t>
            </a:r>
            <a:r>
              <a:rPr lang="en-US" sz="2200" dirty="0" err="1"/>
              <a:t>posmatranom</a:t>
            </a:r>
            <a:r>
              <a:rPr lang="en-US" sz="2200" dirty="0"/>
              <a:t> </a:t>
            </a:r>
            <a:r>
              <a:rPr lang="en-US" sz="2200" dirty="0" err="1"/>
              <a:t>periodu</a:t>
            </a:r>
            <a:r>
              <a:rPr lang="en-US" sz="2200" dirty="0"/>
              <a:t> za 2,5%, za KV </a:t>
            </a:r>
            <a:r>
              <a:rPr lang="en-US" sz="2200" dirty="0" err="1"/>
              <a:t>radnike</a:t>
            </a:r>
            <a:r>
              <a:rPr lang="en-US" sz="2200" dirty="0"/>
              <a:t> se </a:t>
            </a:r>
            <a:r>
              <a:rPr lang="en-US" sz="2200" dirty="0" err="1"/>
              <a:t>povećala</a:t>
            </a:r>
            <a:r>
              <a:rPr lang="en-US" sz="2200" dirty="0"/>
              <a:t> za 2,4%, a za VKV </a:t>
            </a:r>
            <a:r>
              <a:rPr lang="en-US" sz="2200" dirty="0" err="1"/>
              <a:t>radnike</a:t>
            </a:r>
            <a:r>
              <a:rPr lang="en-US" sz="2200" dirty="0"/>
              <a:t> se </a:t>
            </a:r>
            <a:r>
              <a:rPr lang="en-US" sz="2200" dirty="0" err="1"/>
              <a:t>povećala</a:t>
            </a:r>
            <a:r>
              <a:rPr lang="en-US" sz="2200" dirty="0"/>
              <a:t> za 5,4%.</a:t>
            </a:r>
            <a:r>
              <a:rPr lang="sr-Latn-BA" sz="2200" dirty="0"/>
              <a:t> </a:t>
            </a:r>
          </a:p>
          <a:p>
            <a:pPr marL="114300" indent="0">
              <a:buNone/>
            </a:pPr>
            <a:r>
              <a:rPr lang="en-US" sz="2200" dirty="0" err="1"/>
              <a:t>Izračunati</a:t>
            </a:r>
            <a:r>
              <a:rPr lang="en-US" sz="2200" dirty="0"/>
              <a:t>:</a:t>
            </a:r>
          </a:p>
          <a:p>
            <a:pPr marL="114300" indent="0">
              <a:buNone/>
            </a:pPr>
            <a:r>
              <a:rPr lang="en-US" sz="2200" dirty="0"/>
              <a:t>a) </a:t>
            </a:r>
            <a:r>
              <a:rPr lang="en-US" sz="2200" dirty="0" err="1"/>
              <a:t>Grupni</a:t>
            </a:r>
            <a:r>
              <a:rPr lang="en-US" sz="2200" dirty="0"/>
              <a:t> </a:t>
            </a:r>
            <a:r>
              <a:rPr lang="en-US" sz="2200" dirty="0" err="1"/>
              <a:t>indeks</a:t>
            </a:r>
            <a:r>
              <a:rPr lang="en-US" sz="2200" dirty="0"/>
              <a:t> </a:t>
            </a:r>
            <a:r>
              <a:rPr lang="en-US" sz="2200" dirty="0" err="1"/>
              <a:t>plata</a:t>
            </a:r>
            <a:r>
              <a:rPr lang="en-US" sz="2200" dirty="0"/>
              <a:t> </a:t>
            </a:r>
            <a:r>
              <a:rPr lang="en-US" sz="2200" dirty="0" err="1"/>
              <a:t>postojanog</a:t>
            </a:r>
            <a:r>
              <a:rPr lang="en-US" sz="2200" dirty="0"/>
              <a:t> </a:t>
            </a:r>
            <a:r>
              <a:rPr lang="en-US" sz="2200" dirty="0" err="1"/>
              <a:t>sastava</a:t>
            </a:r>
            <a:r>
              <a:rPr lang="en-US" sz="2200" dirty="0"/>
              <a:t> </a:t>
            </a:r>
            <a:r>
              <a:rPr lang="en-US" sz="2200" dirty="0" err="1"/>
              <a:t>zaposlenih</a:t>
            </a:r>
            <a:r>
              <a:rPr lang="en-US" sz="2200" dirty="0"/>
              <a:t>.</a:t>
            </a:r>
          </a:p>
          <a:p>
            <a:pPr marL="114300" indent="0">
              <a:buNone/>
            </a:pPr>
            <a:r>
              <a:rPr lang="en-US" sz="2200" dirty="0"/>
              <a:t>b) </a:t>
            </a:r>
            <a:r>
              <a:rPr lang="en-US" sz="2200" dirty="0" err="1"/>
              <a:t>Individualni</a:t>
            </a:r>
            <a:r>
              <a:rPr lang="en-US" sz="2200" dirty="0"/>
              <a:t> </a:t>
            </a:r>
            <a:r>
              <a:rPr lang="en-US" sz="2200" dirty="0" err="1"/>
              <a:t>indeks</a:t>
            </a:r>
            <a:r>
              <a:rPr lang="en-US" sz="2200" dirty="0"/>
              <a:t> </a:t>
            </a:r>
            <a:r>
              <a:rPr lang="en-US" sz="2200" dirty="0" err="1"/>
              <a:t>plata</a:t>
            </a:r>
            <a:r>
              <a:rPr lang="en-US" sz="2200" dirty="0"/>
              <a:t> za KV </a:t>
            </a:r>
            <a:r>
              <a:rPr lang="en-US" sz="2200" dirty="0" err="1"/>
              <a:t>radnike</a:t>
            </a:r>
            <a:r>
              <a:rPr lang="en-US" sz="2200" dirty="0"/>
              <a:t>.</a:t>
            </a:r>
          </a:p>
          <a:p>
            <a:pPr marL="114300" indent="0">
              <a:buNone/>
            </a:pPr>
            <a:r>
              <a:rPr lang="sr-Latn-BA" sz="2200" dirty="0"/>
              <a:t>c</a:t>
            </a:r>
            <a:r>
              <a:rPr lang="en-US" sz="2200" dirty="0"/>
              <a:t>) </a:t>
            </a:r>
            <a:r>
              <a:rPr lang="en-US" sz="2200" dirty="0" err="1"/>
              <a:t>Prosječni</a:t>
            </a:r>
            <a:r>
              <a:rPr lang="en-US" sz="2200" dirty="0"/>
              <a:t> </a:t>
            </a:r>
            <a:r>
              <a:rPr lang="en-US" sz="2200" dirty="0" err="1"/>
              <a:t>godišnji</a:t>
            </a:r>
            <a:r>
              <a:rPr lang="en-US" sz="2200" dirty="0"/>
              <a:t> </a:t>
            </a:r>
            <a:r>
              <a:rPr lang="en-US" sz="2200" dirty="0" err="1"/>
              <a:t>porast</a:t>
            </a:r>
            <a:r>
              <a:rPr lang="en-US" sz="2200" dirty="0"/>
              <a:t> plate za KV </a:t>
            </a:r>
            <a:r>
              <a:rPr lang="en-US" sz="2200" dirty="0" err="1"/>
              <a:t>radnike</a:t>
            </a:r>
            <a:r>
              <a:rPr lang="en-US" sz="2200" dirty="0"/>
              <a:t>.</a:t>
            </a:r>
            <a:r>
              <a:rPr lang="sr-Latn-BA" sz="2200" dirty="0"/>
              <a:t> (samostalno)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61F100-8488-4A46-B989-43F239018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60623"/>
              </p:ext>
            </p:extLst>
          </p:nvPr>
        </p:nvGraphicFramePr>
        <p:xfrm>
          <a:off x="2307789" y="2328421"/>
          <a:ext cx="6619395" cy="167445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06465">
                  <a:extLst>
                    <a:ext uri="{9D8B030D-6E8A-4147-A177-3AD203B41FA5}">
                      <a16:colId xmlns:a16="http://schemas.microsoft.com/office/drawing/2014/main" val="1054461500"/>
                    </a:ext>
                  </a:extLst>
                </a:gridCol>
                <a:gridCol w="2206465">
                  <a:extLst>
                    <a:ext uri="{9D8B030D-6E8A-4147-A177-3AD203B41FA5}">
                      <a16:colId xmlns:a16="http://schemas.microsoft.com/office/drawing/2014/main" val="2971750456"/>
                    </a:ext>
                  </a:extLst>
                </a:gridCol>
                <a:gridCol w="2206465">
                  <a:extLst>
                    <a:ext uri="{9D8B030D-6E8A-4147-A177-3AD203B41FA5}">
                      <a16:colId xmlns:a16="http://schemas.microsoft.com/office/drawing/2014/main" val="745121759"/>
                    </a:ext>
                  </a:extLst>
                </a:gridCol>
              </a:tblGrid>
              <a:tr h="526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Kategorija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Broj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radnika</a:t>
                      </a:r>
                      <a:r>
                        <a:rPr lang="en-US" sz="1600" dirty="0">
                          <a:effectLst/>
                        </a:rPr>
                        <a:t> 20</a:t>
                      </a:r>
                      <a:r>
                        <a:rPr lang="sr-Latn-BA" sz="1600" dirty="0">
                          <a:effectLst/>
                        </a:rPr>
                        <a:t>15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godine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Broj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radnika</a:t>
                      </a:r>
                      <a:r>
                        <a:rPr lang="en-US" sz="1600" dirty="0">
                          <a:effectLst/>
                        </a:rPr>
                        <a:t> 20</a:t>
                      </a:r>
                      <a:r>
                        <a:rPr lang="sr-Latn-BA" sz="1600" dirty="0">
                          <a:effectLst/>
                        </a:rPr>
                        <a:t>20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godine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247187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NK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442953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KV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4774519"/>
                  </a:ext>
                </a:extLst>
              </a:tr>
              <a:tr h="288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VKV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9928325"/>
                  </a:ext>
                </a:extLst>
              </a:tr>
              <a:tr h="286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Ukupno</a:t>
                      </a:r>
                      <a:endParaRPr lang="en-US" sz="16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52</a:t>
                      </a:r>
                      <a:endParaRPr lang="en-US" sz="16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55</a:t>
                      </a:r>
                      <a:endParaRPr lang="en-US" sz="16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584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061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8C43FED-CABF-2A9C-2CE2-CF73EF8519D1}"/>
              </a:ext>
            </a:extLst>
          </p:cNvPr>
          <p:cNvSpPr/>
          <p:nvPr/>
        </p:nvSpPr>
        <p:spPr>
          <a:xfrm>
            <a:off x="9026013" y="2633973"/>
            <a:ext cx="752168" cy="6696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A9E4-8731-4C15-84AE-68337476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657726"/>
            <a:ext cx="10315074" cy="575911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a) </a:t>
            </a:r>
            <a:r>
              <a:rPr lang="en-US" sz="2000" b="1" dirty="0" err="1">
                <a:solidFill>
                  <a:schemeClr val="accent1"/>
                </a:solidFill>
              </a:rPr>
              <a:t>Grupni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indeks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plata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postojanog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sastava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zaposlenih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A1FDE0-3328-47A3-ABA1-DEA1A99DDA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337899"/>
                  </p:ext>
                </p:extLst>
              </p:nvPr>
            </p:nvGraphicFramePr>
            <p:xfrm>
              <a:off x="540359" y="1636345"/>
              <a:ext cx="9450896" cy="2511450"/>
            </p:xfrm>
            <a:graphic>
              <a:graphicData uri="http://schemas.openxmlformats.org/drawingml/2006/table">
                <a:tbl>
                  <a:tblPr/>
                  <a:tblGrid>
                    <a:gridCol w="1181362">
                      <a:extLst>
                        <a:ext uri="{9D8B030D-6E8A-4147-A177-3AD203B41FA5}">
                          <a16:colId xmlns:a16="http://schemas.microsoft.com/office/drawing/2014/main" val="66007609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1442138972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756403707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643080229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3372277101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143882118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074249804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3588922379"/>
                        </a:ext>
                      </a:extLst>
                    </a:gridCol>
                  </a:tblGrid>
                  <a:tr h="68899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I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747467688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NK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23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0,609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1,684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38,73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168,4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68692203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KV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1,024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1,143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0,896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12,54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89,6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517800420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VKV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1,054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1,667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0,632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9,49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63,2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788204882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 err="1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Ukupno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60,76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349039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A1FDE0-3328-47A3-ABA1-DEA1A99DDA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337899"/>
                  </p:ext>
                </p:extLst>
              </p:nvPr>
            </p:nvGraphicFramePr>
            <p:xfrm>
              <a:off x="540359" y="1636345"/>
              <a:ext cx="9450896" cy="2511450"/>
            </p:xfrm>
            <a:graphic>
              <a:graphicData uri="http://schemas.openxmlformats.org/drawingml/2006/table">
                <a:tbl>
                  <a:tblPr/>
                  <a:tblGrid>
                    <a:gridCol w="1181362">
                      <a:extLst>
                        <a:ext uri="{9D8B030D-6E8A-4147-A177-3AD203B41FA5}">
                          <a16:colId xmlns:a16="http://schemas.microsoft.com/office/drawing/2014/main" val="66007609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1442138972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756403707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643080229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3372277101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143882118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2074249804"/>
                        </a:ext>
                      </a:extLst>
                    </a:gridCol>
                    <a:gridCol w="1181362">
                      <a:extLst>
                        <a:ext uri="{9D8B030D-6E8A-4147-A177-3AD203B41FA5}">
                          <a16:colId xmlns:a16="http://schemas.microsoft.com/office/drawing/2014/main" val="3588922379"/>
                        </a:ext>
                      </a:extLst>
                    </a:gridCol>
                  </a:tblGrid>
                  <a:tr h="68899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b="1" u="none" strike="noStrike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T</a:t>
                          </a:r>
                          <a:r>
                            <a:rPr lang="en-US" sz="1800" b="1" u="none" strike="noStrike" baseline="-25000" dirty="0">
                              <a:effectLst/>
                              <a:latin typeface="+mn-lt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𝑳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n-lt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n-lt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sr-Latn-BA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n-lt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sr-Latn-BA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I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747467688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NK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23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0,609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1,684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38,73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168,4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68692203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KV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1,024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1,143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0,896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12,54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89,6</a:t>
                          </a:r>
                          <a:endParaRPr lang="en-US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3517800420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VKV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1,054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1,667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0,632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9,49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63,2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788204882"/>
                      </a:ext>
                    </a:extLst>
                  </a:tr>
                  <a:tr h="45561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 err="1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Ukupno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52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55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800" u="none" strike="noStrike" dirty="0"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 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sr-Latn-BA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Source Sans Pro" panose="020B0503030403020204" pitchFamily="34" charset="0"/>
                            </a:rPr>
                            <a:t>60,76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Source Sans Pro" panose="020B050303040302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349039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E00F0-2FD4-4E31-954C-6046B3E4E35A}"/>
                  </a:ext>
                </a:extLst>
              </p:cNvPr>
              <p:cNvSpPr txBox="1"/>
              <p:nvPr/>
            </p:nvSpPr>
            <p:spPr>
              <a:xfrm>
                <a:off x="770020" y="4770932"/>
                <a:ext cx="6146973" cy="907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lv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sr-Latn-B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60,76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BA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116,85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E00F0-2FD4-4E31-954C-6046B3E4E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0" y="4770932"/>
                <a:ext cx="6146973" cy="9074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65D3CD-08A3-6BAC-1954-BCB7982B048D}"/>
              </a:ext>
            </a:extLst>
          </p:cNvPr>
          <p:cNvSpPr txBox="1"/>
          <p:nvPr/>
        </p:nvSpPr>
        <p:spPr>
          <a:xfrm>
            <a:off x="10220917" y="2514430"/>
            <a:ext cx="187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b) </a:t>
            </a:r>
            <a:r>
              <a:rPr lang="en-US" sz="1800" b="1" dirty="0" err="1">
                <a:solidFill>
                  <a:schemeClr val="accent1"/>
                </a:solidFill>
              </a:rPr>
              <a:t>Individualni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indeks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plata</a:t>
            </a:r>
            <a:r>
              <a:rPr lang="en-US" sz="1800" b="1" dirty="0">
                <a:solidFill>
                  <a:schemeClr val="accent1"/>
                </a:solidFill>
              </a:rPr>
              <a:t> za KV </a:t>
            </a:r>
            <a:r>
              <a:rPr lang="en-US" sz="1800" b="1" dirty="0" err="1">
                <a:solidFill>
                  <a:schemeClr val="accent1"/>
                </a:solidFill>
              </a:rPr>
              <a:t>radnike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FFED92-0A83-1733-C153-46574DFE133C}"/>
              </a:ext>
            </a:extLst>
          </p:cNvPr>
          <p:cNvCxnSpPr/>
          <p:nvPr/>
        </p:nvCxnSpPr>
        <p:spPr>
          <a:xfrm>
            <a:off x="9778181" y="2892070"/>
            <a:ext cx="442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0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45FB-BE20-4382-BBA9-9917071C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052" y="306966"/>
            <a:ext cx="5019895" cy="559308"/>
          </a:xfrm>
        </p:spPr>
        <p:txBody>
          <a:bodyPr>
            <a:normAutofit fontScale="90000"/>
          </a:bodyPr>
          <a:lstStyle/>
          <a:p>
            <a:r>
              <a:rPr lang="sr-Latn-BA" dirty="0"/>
              <a:t>FORMULE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D086CA11-35EE-488F-BB39-2A2C8939B1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143" y="1330987"/>
                <a:ext cx="3075784" cy="23356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 algn="ctr">
                  <a:buFont typeface="Arial" panose="020B0604020202020204" pitchFamily="34" charset="0"/>
                  <a:buNone/>
                </a:pPr>
                <a:r>
                  <a:rPr lang="en-US" b="1" i="1" dirty="0">
                    <a:latin typeface="Cambria Math" panose="02040503050406030204" pitchFamily="18" charset="0"/>
                  </a:rPr>
                  <a:t>Grupni </a:t>
                </a:r>
                <a:r>
                  <a:rPr lang="en-US" b="1" i="1" dirty="0" err="1">
                    <a:latin typeface="Cambria Math" panose="02040503050406030204" pitchFamily="18" charset="0"/>
                  </a:rPr>
                  <a:t>indeks</a:t>
                </a:r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b="1" i="1" dirty="0" err="1">
                    <a:latin typeface="Cambria Math" panose="02040503050406030204" pitchFamily="18" charset="0"/>
                  </a:rPr>
                  <a:t>cijena</a:t>
                </a:r>
                <a:r>
                  <a:rPr lang="sr-Latn-BA" b="1" i="1" dirty="0">
                    <a:latin typeface="Cambria Math" panose="02040503050406030204" pitchFamily="18" charset="0"/>
                  </a:rPr>
                  <a:t>: 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20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BA" sz="220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sr-Latn-BA" sz="2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Latn-B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</m:oMath>
                </a14:m>
                <a:r>
                  <a:rPr lang="sr-Latn-BA" sz="2200" dirty="0"/>
                  <a:t> </a:t>
                </a: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r>
                  <a:rPr lang="sr-Latn-BA" sz="2200" dirty="0"/>
                  <a:t>               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BA" sz="22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sr-Latn-BA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Latn-BA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</m:oMath>
                </a14:m>
                <a:r>
                  <a:rPr lang="sr-Latn-BA" sz="2200" dirty="0"/>
                  <a:t> </a:t>
                </a:r>
                <a:endParaRPr lang="sr-Latn-BA" sz="2200" i="1" dirty="0">
                  <a:latin typeface="Cambria Math" panose="02040503050406030204" pitchFamily="18" charset="0"/>
                </a:endParaRPr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sr-Latn-BA" dirty="0"/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D086CA11-35EE-488F-BB39-2A2C8939B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43" y="1330987"/>
                <a:ext cx="3075784" cy="2335677"/>
              </a:xfrm>
              <a:prstGeom prst="rect">
                <a:avLst/>
              </a:prstGeom>
              <a:blipFill>
                <a:blip r:embed="rId2"/>
                <a:stretch>
                  <a:fillRect t="-156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FFBCA2-A0A0-45C4-A2D7-9F8CF8E698B1}"/>
                  </a:ext>
                </a:extLst>
              </p:cNvPr>
              <p:cNvSpPr txBox="1"/>
              <p:nvPr/>
            </p:nvSpPr>
            <p:spPr>
              <a:xfrm>
                <a:off x="3981343" y="1287729"/>
                <a:ext cx="3204328" cy="193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0">
                  <a:buNone/>
                </a:pPr>
                <a:r>
                  <a:rPr lang="sr-Latn-BA" sz="1800" b="1" i="1" dirty="0">
                    <a:latin typeface="Cambria Math" panose="02040503050406030204" pitchFamily="18" charset="0"/>
                  </a:rPr>
                  <a:t>Faktorski odnos razmjene: </a:t>
                </a:r>
              </a:p>
              <a:p>
                <a:pPr marL="114300" indent="0">
                  <a:buNone/>
                </a:pPr>
                <a:endParaRPr lang="sr-Latn-BA" sz="1800" b="1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FFBCA2-A0A0-45C4-A2D7-9F8CF8E69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43" y="1287729"/>
                <a:ext cx="3204328" cy="1930528"/>
              </a:xfrm>
              <a:prstGeom prst="rect">
                <a:avLst/>
              </a:prstGeom>
              <a:blipFill>
                <a:blip r:embed="rId3"/>
                <a:stretch>
                  <a:fillRect t="-189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4645F6-C9B4-4C9C-88CE-06318621093B}"/>
                  </a:ext>
                </a:extLst>
              </p:cNvPr>
              <p:cNvSpPr txBox="1"/>
              <p:nvPr/>
            </p:nvSpPr>
            <p:spPr>
              <a:xfrm>
                <a:off x="146116" y="3930734"/>
                <a:ext cx="5578017" cy="273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Grupni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indeks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plata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postojanog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sastava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zaposlenih</m:t>
                    </m:r>
                  </m:oMath>
                </a14:m>
                <a:r>
                  <a:rPr lang="sr-Latn-BA" sz="1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114300" indent="0">
                  <a:buNone/>
                </a:pPr>
                <a:endParaRPr lang="sr-Latn-BA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sr-Latn-BA" sz="2000" dirty="0"/>
              </a:p>
              <a:p>
                <a:pPr marL="114300" indent="0">
                  <a:buNone/>
                </a:pPr>
                <a:r>
                  <a:rPr lang="sr-Latn-BA" sz="2000" dirty="0"/>
                  <a:t> </a:t>
                </a:r>
                <a14:m>
                  <m:oMath xmlns:m="http://schemas.openxmlformats.org/officeDocument/2006/math">
                    <m:r>
                      <a:rPr lang="sr-Latn-BA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sr-Latn-BA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4645F6-C9B4-4C9C-88CE-063186210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6" y="3930734"/>
                <a:ext cx="5578017" cy="2736968"/>
              </a:xfrm>
              <a:prstGeom prst="rect">
                <a:avLst/>
              </a:prstGeom>
              <a:blipFill>
                <a:blip r:embed="rId4"/>
                <a:stretch>
                  <a:fillRect t="-155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4A374B-F71B-4499-AD89-0B354AC259C7}"/>
                  </a:ext>
                </a:extLst>
              </p:cNvPr>
              <p:cNvSpPr txBox="1"/>
              <p:nvPr/>
            </p:nvSpPr>
            <p:spPr>
              <a:xfrm>
                <a:off x="6095999" y="3930734"/>
                <a:ext cx="5949885" cy="1840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Grupni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indeks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plata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sr-Latn-BA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promijenjenog</m:t>
                      </m:r>
                      <m:r>
                        <m:rPr>
                          <m:nor/>
                        </m:rPr>
                        <a:rPr lang="sr-Latn-BA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sastava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zaposlenih</m:t>
                      </m:r>
                    </m:oMath>
                  </m:oMathPara>
                </a14:m>
                <a:endParaRPr lang="sr-Latn-BA" sz="1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BA" sz="1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sr-Latn-BA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4A374B-F71B-4499-AD89-0B354AC25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930734"/>
                <a:ext cx="5949885" cy="18400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F6710-D33A-41EF-A0F1-44AC87B0AC67}"/>
                  </a:ext>
                </a:extLst>
              </p:cNvPr>
              <p:cNvSpPr txBox="1"/>
              <p:nvPr/>
            </p:nvSpPr>
            <p:spPr>
              <a:xfrm>
                <a:off x="7664087" y="1330368"/>
                <a:ext cx="3902589" cy="188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r-Latn-BA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Individualni</m:t>
                    </m:r>
                    <m:r>
                      <m:rPr>
                        <m:nor/>
                      </m:rPr>
                      <a:rPr lang="sr-Latn-BA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sr-Latn-BA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indeksi</m:t>
                    </m:r>
                    <m:r>
                      <m:rPr>
                        <m:nor/>
                      </m:rPr>
                      <a:rPr lang="sr-Latn-BA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sr-Latn-BA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plata</m:t>
                    </m:r>
                  </m:oMath>
                </a14:m>
                <a:r>
                  <a:rPr lang="sr-Latn-BA" sz="1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sr-Latn-BA" sz="2000" dirty="0"/>
              </a:p>
              <a:p>
                <a:pPr marL="114300" indent="0">
                  <a:buNone/>
                </a:pPr>
                <a:r>
                  <a:rPr lang="sr-Latn-BA" sz="2000" b="0" dirty="0"/>
                  <a:t> 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5F6710-D33A-41EF-A0F1-44AC87B0A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87" y="1330368"/>
                <a:ext cx="3902589" cy="1887889"/>
              </a:xfrm>
              <a:prstGeom prst="rect">
                <a:avLst/>
              </a:prstGeom>
              <a:blipFill>
                <a:blip r:embed="rId6"/>
                <a:stretch>
                  <a:fillRect t="-1935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2E381F-1577-47A6-8C2C-FF69DC0782FA}"/>
              </a:ext>
            </a:extLst>
          </p:cNvPr>
          <p:cNvSpPr txBox="1"/>
          <p:nvPr/>
        </p:nvSpPr>
        <p:spPr>
          <a:xfrm>
            <a:off x="9231006" y="2498825"/>
            <a:ext cx="279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 – broj radnika</a:t>
            </a:r>
          </a:p>
          <a:p>
            <a:r>
              <a:rPr lang="sr-Latn-B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 – masa isplaćenih plata</a:t>
            </a:r>
          </a:p>
          <a:p>
            <a:r>
              <a:rPr lang="sr-Latn-BA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l – prosječna isplaćena plata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0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BB4F-A2E1-4663-9FCF-ABB9CB15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7108"/>
            <a:ext cx="7729728" cy="1188720"/>
          </a:xfrm>
        </p:spPr>
        <p:txBody>
          <a:bodyPr/>
          <a:lstStyle/>
          <a:p>
            <a:r>
              <a:rPr lang="sr-Latn-BA" dirty="0"/>
              <a:t>ZADATAK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13BF-991B-484A-8A3E-9A98A0534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52" y="1791094"/>
            <a:ext cx="10303496" cy="472438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Dati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o </a:t>
            </a:r>
            <a:r>
              <a:rPr lang="sr-Latn-BA" sz="2000" dirty="0"/>
              <a:t>vrijednosti prodaje</a:t>
            </a:r>
            <a:r>
              <a:rPr lang="en-US" sz="2000" dirty="0"/>
              <a:t> u 20</a:t>
            </a:r>
            <a:r>
              <a:rPr lang="sr-Latn-BA" sz="2000" dirty="0"/>
              <a:t>2</a:t>
            </a:r>
            <a:r>
              <a:rPr lang="en-US" sz="2000" dirty="0"/>
              <a:t>1. </a:t>
            </a:r>
            <a:r>
              <a:rPr lang="en-US" sz="2000" dirty="0" err="1"/>
              <a:t>godini</a:t>
            </a:r>
            <a:r>
              <a:rPr lang="en-US" sz="2000" dirty="0"/>
              <a:t> za </a:t>
            </a:r>
            <a:r>
              <a:rPr lang="en-US" sz="2000" dirty="0" err="1"/>
              <a:t>grupu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 </a:t>
            </a:r>
            <a:r>
              <a:rPr lang="en-US" sz="2000" dirty="0" err="1"/>
              <a:t>periodu</a:t>
            </a:r>
            <a:r>
              <a:rPr lang="en-US" sz="2000" dirty="0"/>
              <a:t> </a:t>
            </a:r>
            <a:r>
              <a:rPr lang="sr-Latn-BA" sz="2000" dirty="0"/>
              <a:t>2015</a:t>
            </a:r>
            <a:r>
              <a:rPr lang="en-US" sz="2000" dirty="0"/>
              <a:t>-20</a:t>
            </a:r>
            <a:r>
              <a:rPr lang="sr-Latn-BA" sz="2000" dirty="0"/>
              <a:t>2</a:t>
            </a:r>
            <a:r>
              <a:rPr lang="en-US" sz="2000" dirty="0"/>
              <a:t>1, </a:t>
            </a:r>
            <a:r>
              <a:rPr lang="en-US" sz="2000" dirty="0" err="1"/>
              <a:t>cijena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A se </a:t>
            </a:r>
            <a:r>
              <a:rPr lang="en-US" sz="2000" dirty="0" err="1"/>
              <a:t>smanjila</a:t>
            </a:r>
            <a:r>
              <a:rPr lang="en-US" sz="2000" dirty="0"/>
              <a:t> za 2,5%, </a:t>
            </a:r>
            <a:r>
              <a:rPr lang="en-US" sz="2000" dirty="0" err="1"/>
              <a:t>proizvoda</a:t>
            </a:r>
            <a:r>
              <a:rPr lang="en-US" sz="2000" dirty="0"/>
              <a:t> B </a:t>
            </a:r>
            <a:r>
              <a:rPr lang="en-US" sz="2000" dirty="0" err="1"/>
              <a:t>povećala</a:t>
            </a:r>
            <a:r>
              <a:rPr lang="en-US" sz="2000" dirty="0"/>
              <a:t> za 3%, a </a:t>
            </a:r>
            <a:r>
              <a:rPr lang="en-US" sz="2000" dirty="0" err="1"/>
              <a:t>cijena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C se </a:t>
            </a:r>
            <a:r>
              <a:rPr lang="en-US" sz="2000" dirty="0" err="1"/>
              <a:t>povećala</a:t>
            </a:r>
            <a:r>
              <a:rPr lang="en-US" sz="2000" dirty="0"/>
              <a:t> za 5,6% (2015=100). </a:t>
            </a:r>
            <a:r>
              <a:rPr lang="en-US" sz="2000" dirty="0" err="1"/>
              <a:t>Izračunati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a) </a:t>
            </a:r>
            <a:r>
              <a:rPr lang="en-US" sz="2000" dirty="0" err="1"/>
              <a:t>Indeks</a:t>
            </a:r>
            <a:r>
              <a:rPr lang="en-US" sz="2000" dirty="0"/>
              <a:t> </a:t>
            </a:r>
            <a:r>
              <a:rPr lang="en-US" sz="2000" dirty="0" err="1"/>
              <a:t>cijena</a:t>
            </a:r>
            <a:r>
              <a:rPr lang="en-US" sz="2000" dirty="0"/>
              <a:t> za </a:t>
            </a:r>
            <a:r>
              <a:rPr lang="en-US" sz="2000" dirty="0" err="1"/>
              <a:t>posmatranu</a:t>
            </a:r>
            <a:r>
              <a:rPr lang="en-US" sz="2000" dirty="0"/>
              <a:t> </a:t>
            </a:r>
            <a:r>
              <a:rPr lang="en-US" sz="2000" dirty="0" err="1"/>
              <a:t>grupu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b) Koliko se </a:t>
            </a:r>
            <a:r>
              <a:rPr lang="en-US" sz="2000" dirty="0" err="1"/>
              <a:t>prosječno</a:t>
            </a:r>
            <a:r>
              <a:rPr lang="en-US" sz="2000" dirty="0"/>
              <a:t> </a:t>
            </a:r>
            <a:r>
              <a:rPr lang="en-US" sz="2000" dirty="0" err="1"/>
              <a:t>procentualno</a:t>
            </a:r>
            <a:r>
              <a:rPr lang="en-US" sz="2000" dirty="0"/>
              <a:t> </a:t>
            </a:r>
            <a:r>
              <a:rPr lang="en-US" sz="2000" dirty="0" err="1"/>
              <a:t>godišnje</a:t>
            </a:r>
            <a:r>
              <a:rPr lang="en-US" sz="2000" dirty="0"/>
              <a:t> </a:t>
            </a:r>
            <a:r>
              <a:rPr lang="en-US" sz="2000" dirty="0" err="1"/>
              <a:t>mijenjala</a:t>
            </a:r>
            <a:r>
              <a:rPr lang="en-US" sz="2000" dirty="0"/>
              <a:t> </a:t>
            </a:r>
            <a:r>
              <a:rPr lang="en-US" sz="2000" dirty="0" err="1"/>
              <a:t>cijena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B?</a:t>
            </a:r>
          </a:p>
          <a:p>
            <a:pPr marL="0" indent="0">
              <a:buNone/>
            </a:pPr>
            <a:r>
              <a:rPr lang="en-US" sz="2000" dirty="0"/>
              <a:t>c) Koliko </a:t>
            </a:r>
            <a:r>
              <a:rPr lang="en-US" sz="2000" dirty="0" err="1"/>
              <a:t>su</a:t>
            </a:r>
            <a:r>
              <a:rPr lang="en-US" sz="2000" dirty="0"/>
              <a:t> se </a:t>
            </a:r>
            <a:r>
              <a:rPr lang="en-US" sz="2000" dirty="0" err="1"/>
              <a:t>prosečno</a:t>
            </a:r>
            <a:r>
              <a:rPr lang="en-US" sz="2000" dirty="0"/>
              <a:t> </a:t>
            </a:r>
            <a:r>
              <a:rPr lang="en-US" sz="2000" dirty="0" err="1"/>
              <a:t>procentualno</a:t>
            </a:r>
            <a:r>
              <a:rPr lang="en-US" sz="2000" dirty="0"/>
              <a:t> </a:t>
            </a:r>
            <a:r>
              <a:rPr lang="en-US" sz="2000" dirty="0" err="1"/>
              <a:t>godišnje</a:t>
            </a:r>
            <a:r>
              <a:rPr lang="en-US" sz="2000" dirty="0"/>
              <a:t> </a:t>
            </a:r>
            <a:r>
              <a:rPr lang="en-US" sz="2000" dirty="0" err="1"/>
              <a:t>mijenjale</a:t>
            </a:r>
            <a:r>
              <a:rPr lang="en-US" sz="2000" dirty="0"/>
              <a:t> </a:t>
            </a:r>
            <a:r>
              <a:rPr lang="en-US" sz="2000" dirty="0" err="1"/>
              <a:t>cijene</a:t>
            </a:r>
            <a:r>
              <a:rPr lang="en-US" sz="2000" dirty="0"/>
              <a:t> </a:t>
            </a:r>
            <a:r>
              <a:rPr lang="en-US" sz="2000" dirty="0" err="1"/>
              <a:t>grupe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u </a:t>
            </a:r>
            <a:r>
              <a:rPr lang="en-US" sz="2000" dirty="0" err="1"/>
              <a:t>posmatranom</a:t>
            </a:r>
            <a:r>
              <a:rPr lang="en-US" sz="2000" dirty="0"/>
              <a:t> </a:t>
            </a:r>
            <a:r>
              <a:rPr lang="en-US" sz="2000" dirty="0" err="1"/>
              <a:t>periodu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AE0BB6-77E4-4332-90FB-1F780BAD1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73898"/>
              </p:ext>
            </p:extLst>
          </p:nvPr>
        </p:nvGraphicFramePr>
        <p:xfrm>
          <a:off x="3435477" y="2346534"/>
          <a:ext cx="532104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422">
                  <a:extLst>
                    <a:ext uri="{9D8B030D-6E8A-4147-A177-3AD203B41FA5}">
                      <a16:colId xmlns:a16="http://schemas.microsoft.com/office/drawing/2014/main" val="3199392064"/>
                    </a:ext>
                  </a:extLst>
                </a:gridCol>
                <a:gridCol w="4151623">
                  <a:extLst>
                    <a:ext uri="{9D8B030D-6E8A-4147-A177-3AD203B41FA5}">
                      <a16:colId xmlns:a16="http://schemas.microsoft.com/office/drawing/2014/main" val="2796344834"/>
                    </a:ext>
                  </a:extLst>
                </a:gridCol>
              </a:tblGrid>
              <a:tr h="337441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Proizvod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Vrijednost prodaje u 000 KM u 2021.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695462"/>
                  </a:ext>
                </a:extLst>
              </a:tr>
              <a:tr h="337441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2.560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472613"/>
                  </a:ext>
                </a:extLst>
              </a:tr>
              <a:tr h="337441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2.340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14969"/>
                  </a:ext>
                </a:extLst>
              </a:tr>
              <a:tr h="337441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2.220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697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33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0FFE-4934-4215-A8BE-0BF2390D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657726"/>
            <a:ext cx="10523621" cy="5630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b="1" dirty="0">
                <a:solidFill>
                  <a:schemeClr val="accent1"/>
                </a:solidFill>
              </a:rPr>
              <a:t>a) Indeks cijena za posmatranu grupu proizvoda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3D38638-F483-46F1-A704-126780D662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795267"/>
                  </p:ext>
                </p:extLst>
              </p:nvPr>
            </p:nvGraphicFramePr>
            <p:xfrm>
              <a:off x="1482897" y="1554441"/>
              <a:ext cx="9226206" cy="1874559"/>
            </p:xfrm>
            <a:graphic>
              <a:graphicData uri="http://schemas.openxmlformats.org/drawingml/2006/table">
                <a:tbl>
                  <a:tblPr/>
                  <a:tblGrid>
                    <a:gridCol w="1166086">
                      <a:extLst>
                        <a:ext uri="{9D8B030D-6E8A-4147-A177-3AD203B41FA5}">
                          <a16:colId xmlns:a16="http://schemas.microsoft.com/office/drawing/2014/main" val="3245889391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353365559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929865617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795692102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2799151482"/>
                        </a:ext>
                      </a:extLst>
                    </a:gridCol>
                  </a:tblGrid>
                  <a:tr h="63458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Proizv</a:t>
                          </a:r>
                          <a:r>
                            <a:rPr lang="sr-Cyrl-CS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od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num>
                                  <m:den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00421548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A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</a:t>
                          </a: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560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0,975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1,026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2.625,64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7039832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B</a:t>
                          </a:r>
                          <a:endParaRPr lang="en-US" sz="20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2.</a:t>
                          </a: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340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1,03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0,971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2.272,84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51908511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2.220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1,056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0,947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2.102,27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22150945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el-GR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7120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6.999,76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0743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3D38638-F483-46F1-A704-126780D662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795267"/>
                  </p:ext>
                </p:extLst>
              </p:nvPr>
            </p:nvGraphicFramePr>
            <p:xfrm>
              <a:off x="1482897" y="1554441"/>
              <a:ext cx="9226206" cy="1874559"/>
            </p:xfrm>
            <a:graphic>
              <a:graphicData uri="http://schemas.openxmlformats.org/drawingml/2006/table">
                <a:tbl>
                  <a:tblPr/>
                  <a:tblGrid>
                    <a:gridCol w="1166086">
                      <a:extLst>
                        <a:ext uri="{9D8B030D-6E8A-4147-A177-3AD203B41FA5}">
                          <a16:colId xmlns:a16="http://schemas.microsoft.com/office/drawing/2014/main" val="3245889391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353365559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929865617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1795692102"/>
                        </a:ext>
                      </a:extLst>
                    </a:gridCol>
                    <a:gridCol w="2015030">
                      <a:extLst>
                        <a:ext uri="{9D8B030D-6E8A-4147-A177-3AD203B41FA5}">
                          <a16:colId xmlns:a16="http://schemas.microsoft.com/office/drawing/2014/main" val="2799151482"/>
                        </a:ext>
                      </a:extLst>
                    </a:gridCol>
                  </a:tblGrid>
                  <a:tr h="63458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Proizv</a:t>
                          </a:r>
                          <a:r>
                            <a:rPr lang="sr-Cyrl-CS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od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num>
                                  <m:den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sr-Latn-BA" sz="20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  <m:r>
                                  <a:rPr lang="sr-Latn-BA" sz="20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00421548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A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</a:t>
                          </a: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560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0,975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1,026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2.625,64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7039832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B</a:t>
                          </a:r>
                          <a:endParaRPr lang="en-US" sz="20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2.</a:t>
                          </a:r>
                          <a:r>
                            <a:rPr lang="sr-Cyrl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340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1,03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0,971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2.272,84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51908511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CS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2.220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1,056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0,947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2.102,27</a:t>
                          </a:r>
                          <a:endParaRPr lang="en-US" sz="20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22150945"/>
                      </a:ext>
                    </a:extLst>
                  </a:tr>
                  <a:tr h="3099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el-GR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7120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7200" algn="l"/>
                            </a:tabLst>
                          </a:pPr>
                          <a:r>
                            <a:rPr lang="sr-Latn-BA" sz="20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6.999,76</a:t>
                          </a:r>
                          <a:endParaRPr lang="en-US" sz="20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40743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E1F216-7C9D-49DF-A7C3-899ABDB4D8FF}"/>
                  </a:ext>
                </a:extLst>
              </p:cNvPr>
              <p:cNvSpPr txBox="1"/>
              <p:nvPr/>
            </p:nvSpPr>
            <p:spPr>
              <a:xfrm>
                <a:off x="1417629" y="4126148"/>
                <a:ext cx="6362792" cy="587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sr-Latn-BA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7120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6999,76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𝟏𝟎𝟏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𝟕𝟐</m:t>
                    </m:r>
                  </m:oMath>
                </a14:m>
                <a:r>
                  <a:rPr lang="sr-Latn-BA" sz="200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E1F216-7C9D-49DF-A7C3-899ABDB4D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29" y="4126148"/>
                <a:ext cx="6362792" cy="5876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25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714574-8D0E-4264-AFBC-10F21D56E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074" y="688157"/>
                <a:ext cx="9935851" cy="44965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b) Koliko se prosječno procentualno godišnje mijenjala cijena proizvoda B?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g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1,03</m:t>
                              </m:r>
                            </m:e>
                          </m:rad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𝟒𝟗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c)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Koliko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su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se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prosečno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procentualno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godišnje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mijenjale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cijene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grupe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proizvoda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u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posmatranom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periodu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?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1143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28324A"/>
                  </a:buClr>
                  <a:buSzPts val="1800"/>
                  <a:buFont typeface="Source Sans Pro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r-Latn-BA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</m:ctrlPr>
                        </m:sSubPr>
                        <m:e>
                          <m:r>
                            <a:rPr kumimoji="0" lang="sr-Latn-BA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𝑟</m:t>
                          </m:r>
                        </m:e>
                        <m:sub>
                          <m:r>
                            <a:rPr kumimoji="0" lang="sr-Latn-BA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𝑔</m:t>
                          </m:r>
                        </m:sub>
                      </m:sSub>
                      <m:r>
                        <a:rPr kumimoji="0" lang="sr-Latn-BA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Source Sans Pro"/>
                        </a:rPr>
                        <m:t>=</m:t>
                      </m:r>
                      <m:d>
                        <m:dPr>
                          <m:ctrlPr>
                            <a:rPr kumimoji="0" lang="sr-Latn-BA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6</m:t>
                              </m:r>
                            </m:deg>
                            <m:e>
                              <m: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1,0</m:t>
                              </m:r>
                              <m:r>
                                <a:rPr kumimoji="0" lang="sr-Latn-BA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8324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Source Sans Pro"/>
                                </a:rPr>
                                <m:t>17</m:t>
                              </m:r>
                            </m:e>
                          </m:rad>
                          <m:r>
                            <a:rPr kumimoji="0" lang="sr-Latn-BA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28324A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Source Sans Pro"/>
                            </a:rPr>
                            <m:t>−1</m:t>
                          </m:r>
                        </m:e>
                      </m:d>
                      <m:r>
                        <a:rPr kumimoji="0" lang="sr-Latn-BA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ource Sans Pro"/>
                        </a:rPr>
                        <m:t>∙100=</m:t>
                      </m:r>
                      <m:r>
                        <a:rPr kumimoji="0" lang="sr-Latn-BA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ource Sans Pro"/>
                        </a:rPr>
                        <m:t>𝟎</m:t>
                      </m:r>
                      <m:r>
                        <a:rPr kumimoji="0" lang="sr-Latn-BA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ource Sans Pro"/>
                        </a:rPr>
                        <m:t>,</m:t>
                      </m:r>
                      <m:r>
                        <a:rPr kumimoji="0" lang="sr-Latn-BA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ource Sans Pro"/>
                        </a:rPr>
                        <m:t>𝟐𝟖</m:t>
                      </m:r>
                      <m:r>
                        <a:rPr kumimoji="0" lang="sr-Latn-BA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28324A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ource Sans Pro"/>
                        </a:rPr>
                        <m:t>%</m:t>
                      </m:r>
                    </m:oMath>
                  </m:oMathPara>
                </a14:m>
                <a:endParaRPr kumimoji="0" lang="sr-Latn-BA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8324A"/>
                  </a:solidFill>
                  <a:effectLst/>
                  <a:uLnTx/>
                  <a:uFillTx/>
                  <a:latin typeface="Source Sans Pro"/>
                  <a:ea typeface="Source Sans Pro"/>
                  <a:sym typeface="Source Sans Pro"/>
                </a:endParaRP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714574-8D0E-4264-AFBC-10F21D56E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074" y="688157"/>
                <a:ext cx="9935851" cy="4496585"/>
              </a:xfrm>
              <a:blipFill>
                <a:blip r:embed="rId2"/>
                <a:stretch>
                  <a:fillRect l="-613" t="-813" r="-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29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A07F-AC02-4462-B803-7A0CD4D3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81BB7-BD38-477D-8A59-066FBA795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388" y="2647471"/>
            <a:ext cx="8047223" cy="3101983"/>
          </a:xfrm>
        </p:spPr>
        <p:txBody>
          <a:bodyPr/>
          <a:lstStyle/>
          <a:p>
            <a:pPr marL="114300" lvl="0" indent="0" algn="just">
              <a:buNone/>
            </a:pPr>
            <a:r>
              <a:rPr lang="sr-Latn-CS" sz="2000" dirty="0"/>
              <a:t>Grupni indeks cijena za dva proizvoda iznosio je 105 u peirodu 2017-2022. godina. Vrijednost ostvarenog promet proizvoda A veća je za 30% u 2022. godini u odnosu na proizvod B. U istom periodu cijena proizvoda A se smanjila za 1,5%. Izračunati:</a:t>
            </a:r>
            <a:endParaRPr lang="en-US" sz="2000" dirty="0"/>
          </a:p>
          <a:p>
            <a:pPr marL="114300" indent="0">
              <a:buNone/>
            </a:pPr>
            <a:r>
              <a:rPr lang="sr-Latn-CS" sz="2000" dirty="0"/>
              <a:t>a) Indeks cijena proizvoda B za posmatrani period.</a:t>
            </a:r>
            <a:endParaRPr lang="en-US" sz="2000" dirty="0"/>
          </a:p>
          <a:p>
            <a:pPr marL="114300" indent="0">
              <a:buNone/>
            </a:pPr>
            <a:r>
              <a:rPr lang="sr-Latn-CS" sz="2000" dirty="0"/>
              <a:t>b) Prosječnu godišnju promjenu cijene proizvoda B za posmatrani period.</a:t>
            </a:r>
          </a:p>
          <a:p>
            <a:pPr marL="114300" indent="0">
              <a:buNone/>
            </a:pPr>
            <a:r>
              <a:rPr lang="sr-Latn-CS" sz="2000" dirty="0"/>
              <a:t>     (samostalni rad)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2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321C6-505D-4109-ACE6-026F3D3E0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5747" y="541421"/>
                <a:ext cx="10860505" cy="408714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lphaLcParenR"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Indeks cijena proizvoda B za posmatrani period</a:t>
                </a:r>
              </a:p>
              <a:p>
                <a:pPr marL="0" indent="0">
                  <a:buNone/>
                </a:pP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sr-Latn-BA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sr-Latn-BA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2017−2022</m:t>
                          </m:r>
                        </m:sub>
                      </m:sSub>
                      <m:r>
                        <a:rPr kumimoji="0" lang="sr-Latn-BA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=105</m:t>
                      </m:r>
                    </m:oMath>
                  </m:oMathPara>
                </a14:m>
                <a:endParaRPr kumimoji="0" lang="sr-Latn-BA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𝑝</m:t>
                        </m:r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𝑞</m:t>
                        </m:r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  <m:sup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sup>
                    </m:sSup>
                    <m:r>
                      <a:rPr kumimoji="0" lang="sr-Latn-BA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=1,3</m:t>
                    </m:r>
                    <m:sSup>
                      <m:sSupPr>
                        <m:ctrlP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∙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𝑝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𝑞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  <m:sup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sup>
                    </m:sSup>
                  </m:oMath>
                </a14:m>
                <a:r>
                  <a:rPr kumimoji="0" lang="sr-Latn-B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Wingdings" panose="05000000000000000000" pitchFamily="2" charset="2"/>
                  </a:rPr>
                  <a:t>   </a:t>
                </a:r>
                <a:r>
                  <a:rPr kumimoji="0" lang="sr-Latn-B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𝑝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𝑞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  <m:sup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sup>
                    </m:sSup>
                    <m:r>
                      <a:rPr kumimoji="0" lang="sr-Latn-BA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=100,</m:t>
                    </m:r>
                    <m:sSup>
                      <m:sSupPr>
                        <m:ctrlP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 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𝑝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𝑞</m:t>
                        </m:r>
                        <m:r>
                          <a:rPr kumimoji="0" lang="sr-Latn-B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e>
                      <m:sup>
                        <m:r>
                          <a:rPr kumimoji="0" lang="sr-Latn-BA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sup>
                    </m:sSup>
                    <m:r>
                      <a:rPr kumimoji="0" lang="sr-Latn-BA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=130</m:t>
                    </m:r>
                  </m:oMath>
                </a14:m>
                <a:endParaRPr kumimoji="0" lang="sr-Latn-BA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kumimoji="0" lang="sr-Latn-BA" sz="2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den>
                          </m:f>
                        </m:e>
                        <m:sup>
                          <m:r>
                            <a:rPr kumimoji="0" lang="sr-Latn-BA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𝐴</m:t>
                          </m:r>
                        </m:sup>
                      </m:sSup>
                      <m:r>
                        <a:rPr kumimoji="0" lang="sr-Latn-BA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sr-Latn-BA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0,985</m:t>
                      </m:r>
                    </m:oMath>
                  </m:oMathPara>
                </a14:m>
                <a:endParaRPr kumimoji="0" lang="sr-Latn-BA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sr-Latn-BA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kumimoji="0" lang="sr-Latn-BA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sr-Latn-BA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𝑝</m:t>
                              </m:r>
                              <m:r>
                                <a:rPr kumimoji="0" lang="sr-Latn-BA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0</m:t>
                              </m:r>
                            </m:den>
                          </m:f>
                        </m:e>
                        <m:sup>
                          <m:r>
                            <a:rPr kumimoji="0" lang="sr-Latn-BA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p>
                      </m:sSup>
                      <m:r>
                        <a:rPr kumimoji="0" lang="sr-Latn-BA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=?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321C6-505D-4109-ACE6-026F3D3E0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747" y="541421"/>
                <a:ext cx="10860505" cy="4087140"/>
              </a:xfrm>
              <a:blipFill>
                <a:blip r:embed="rId2"/>
                <a:stretch>
                  <a:fillRect l="-561" t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D8F892-71D1-4436-B7D7-F17637714F29}"/>
                  </a:ext>
                </a:extLst>
              </p:cNvPr>
              <p:cNvSpPr txBox="1"/>
              <p:nvPr/>
            </p:nvSpPr>
            <p:spPr>
              <a:xfrm>
                <a:off x="4204354" y="3120319"/>
                <a:ext cx="5401559" cy="3196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BA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105=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130+100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130∙1,015+100∙</m:t>
                          </m:r>
                          <m:sSup>
                            <m:sSupPr>
                              <m:ctrlPr>
                                <a:rPr lang="sr-Latn-B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sr-Latn-B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sr-Latn-B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sr-Latn-B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sr-Latn-B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sup>
                              <m:r>
                                <a:rPr lang="sr-Latn-B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BA" sz="2000" dirty="0">
                  <a:ea typeface="Cambria Math" panose="02040503050406030204" pitchFamily="18" charset="0"/>
                </a:endParaRPr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=0,87                  </m:t>
                      </m:r>
                      <m:sSup>
                        <m:sSup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0,87</m:t>
                          </m:r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sr-Latn-RS" sz="2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D8F892-71D1-4436-B7D7-F17637714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54" y="3120319"/>
                <a:ext cx="5401559" cy="3196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03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795A-920A-4536-9308-A3B0F852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3008"/>
            <a:ext cx="7729728" cy="1188720"/>
          </a:xfrm>
        </p:spPr>
        <p:txBody>
          <a:bodyPr/>
          <a:lstStyle/>
          <a:p>
            <a:r>
              <a:rPr lang="sr-Latn-BA" dirty="0"/>
              <a:t>ZADATAK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E7455-1B52-4C5F-AE77-836F0844F9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07958" y="2085473"/>
                <a:ext cx="9176084" cy="42992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dirty="0"/>
                  <a:t>U 2023. godini indeks uvoznih cijena u BiH je iznosio 120,7 u odnosu na 2021. godinu, a indeks izvoznih cijena 121,9. Indeks cijene koštanja izvozne robe je iznosio 124,2. Koliki treba da bude indeks uvozne cijene koštanja da bi faktorski odnosi razmjene ostali nepromijenjeni u posmatranom periodu?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b="1" dirty="0" err="1"/>
                  <a:t>Faktorski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odnos</a:t>
                </a:r>
                <a:r>
                  <a:rPr lang="en-US" sz="2000" b="1" dirty="0"/>
                  <a:t> ra</a:t>
                </a:r>
                <a:r>
                  <a:rPr lang="sr-Latn-BA" sz="2000" b="1" dirty="0"/>
                  <a:t>zmjene:</a:t>
                </a:r>
              </a:p>
              <a:p>
                <a:pPr marL="0" indent="0" algn="ctr">
                  <a:buNone/>
                </a:pPr>
                <a:endParaRPr lang="sr-Latn-BA" sz="20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B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sr-Latn-BA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sr-Latn-BA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E7455-1B52-4C5F-AE77-836F0844F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7958" y="2085473"/>
                <a:ext cx="9176084" cy="4299284"/>
              </a:xfrm>
              <a:blipFill>
                <a:blip r:embed="rId2"/>
                <a:stretch>
                  <a:fillRect l="-691" t="-885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6E9BA5-5A88-492F-B540-653B3197DAEC}"/>
                  </a:ext>
                </a:extLst>
              </p:cNvPr>
              <p:cNvSpPr txBox="1"/>
              <p:nvPr/>
            </p:nvSpPr>
            <p:spPr>
              <a:xfrm>
                <a:off x="8098410" y="4468108"/>
                <a:ext cx="3198440" cy="144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1430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sr-Latn-BA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Latn-BA" sz="1600" dirty="0"/>
                  <a:t> - indeks izvoznih cijena</a:t>
                </a:r>
              </a:p>
              <a:p>
                <a:pPr marL="11430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sr-Latn-BA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Latn-BA" sz="1600" dirty="0"/>
                  <a:t> - indeks izvozne cijene koštanja</a:t>
                </a:r>
              </a:p>
              <a:p>
                <a:pPr marL="11430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sr-Latn-BA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Latn-BA" sz="1600" dirty="0"/>
                  <a:t> - indeks uvoznih cijena</a:t>
                </a:r>
              </a:p>
              <a:p>
                <a:pPr marL="11430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sr-Latn-BA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Latn-BA" sz="1600" dirty="0"/>
                  <a:t> - indeks </a:t>
                </a:r>
                <a:r>
                  <a:rPr lang="en-US" sz="1600" dirty="0" err="1"/>
                  <a:t>uvozne</a:t>
                </a:r>
                <a:r>
                  <a:rPr lang="sr-Latn-BA" sz="1600" dirty="0"/>
                  <a:t> cijene koštanja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6E9BA5-5A88-492F-B540-653B3197D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410" y="4468108"/>
                <a:ext cx="3198440" cy="1443985"/>
              </a:xfrm>
              <a:prstGeom prst="rect">
                <a:avLst/>
              </a:prstGeom>
              <a:blipFill>
                <a:blip r:embed="rId3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96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E7BD2-96A0-4CE9-83B9-3BF609582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7115" y="593558"/>
                <a:ext cx="9946105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b="1" dirty="0">
                    <a:solidFill>
                      <a:schemeClr val="accent1"/>
                    </a:solidFill>
                  </a:rPr>
                  <a:t>Indeks cijene koštanja uvozne robe:</a:t>
                </a:r>
              </a:p>
              <a:p>
                <a:pPr marL="0" indent="0">
                  <a:buNone/>
                </a:pPr>
                <a:endParaRPr lang="sr-Latn-BA" sz="2000" b="1" dirty="0">
                  <a:solidFill>
                    <a:schemeClr val="accent1"/>
                  </a:solidFill>
                </a:endParaRPr>
              </a:p>
              <a:p>
                <a:pPr marL="11430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121,9</m:t>
                              </m:r>
                            </m:num>
                            <m:den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124,2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120,7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sr-Latn-BA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r-Latn-RS" sz="2000" b="0" i="1" smtClean="0">
                              <a:latin typeface="Cambria Math" panose="02040503050406030204" pitchFamily="18" charset="0"/>
                            </a:rPr>
                            <m:t>21,9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sr-Latn-BA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124,2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R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120,7</m:t>
                          </m:r>
                        </m:den>
                      </m:f>
                    </m:oMath>
                  </m:oMathPara>
                </a14:m>
                <a:endParaRPr lang="sr-Latn-BA" sz="2000" b="0" dirty="0"/>
              </a:p>
              <a:p>
                <a:pPr marL="114300" lvl="0" indent="0">
                  <a:lnSpc>
                    <a:spcPct val="150000"/>
                  </a:lnSpc>
                  <a:buNone/>
                </a:pPr>
                <a:endParaRPr lang="sr-Latn-BA" sz="2000" b="0" dirty="0"/>
              </a:p>
              <a:p>
                <a:pPr marL="11430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r-Latn-RS" sz="2000" i="1">
                          <a:latin typeface="Cambria Math" panose="02040503050406030204" pitchFamily="18" charset="0"/>
                        </a:rPr>
                        <m:t>21,9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=10710</m:t>
                      </m:r>
                    </m:oMath>
                  </m:oMathPara>
                </a14:m>
                <a:endParaRPr lang="sr-Latn-BA" sz="2000" b="0" dirty="0"/>
              </a:p>
              <a:p>
                <a:pPr marL="114300" lvl="0" indent="0">
                  <a:lnSpc>
                    <a:spcPct val="150000"/>
                  </a:lnSpc>
                  <a:buNone/>
                </a:pPr>
                <a:endParaRPr lang="sr-Latn-BA" sz="2000" b="0" dirty="0"/>
              </a:p>
              <a:p>
                <a:pPr marL="11430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sr-Latn-BA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000" b="1" i="0" smtClean="0">
                          <a:latin typeface="Cambria Math" panose="02040503050406030204" pitchFamily="18" charset="0"/>
                        </a:rPr>
                        <m:t>𝟏𝟐𝟑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en-US" sz="20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2E7BD2-96A0-4CE9-83B9-3BF609582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115" y="593558"/>
                <a:ext cx="9946105" cy="5486400"/>
              </a:xfrm>
              <a:blipFill>
                <a:blip r:embed="rId2"/>
                <a:stretch>
                  <a:fillRect l="-638" t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414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902</TotalTime>
  <Words>958</Words>
  <Application>Microsoft Macintosh PowerPoint</Application>
  <PresentationFormat>Widescreen</PresentationFormat>
  <Paragraphs>213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CTimesRoman</vt:lpstr>
      <vt:lpstr>Gill Sans MT</vt:lpstr>
      <vt:lpstr>Source Sans Pro</vt:lpstr>
      <vt:lpstr>Parcel</vt:lpstr>
      <vt:lpstr>STATISTIKA CIJENA I ŽIVOTNOG STANDARDA</vt:lpstr>
      <vt:lpstr>FORMULE</vt:lpstr>
      <vt:lpstr>ZADATAK 1</vt:lpstr>
      <vt:lpstr>PowerPoint Presentation</vt:lpstr>
      <vt:lpstr>PowerPoint Presentation</vt:lpstr>
      <vt:lpstr>Zadatak 2</vt:lpstr>
      <vt:lpstr>PowerPoint Presentation</vt:lpstr>
      <vt:lpstr>ZADATAK 3</vt:lpstr>
      <vt:lpstr>PowerPoint Presentation</vt:lpstr>
      <vt:lpstr>PowerPoint Presentation</vt:lpstr>
      <vt:lpstr>PowerPoint Presentation</vt:lpstr>
      <vt:lpstr>PowerPoint Presentation</vt:lpstr>
      <vt:lpstr>Zadatak 4</vt:lpstr>
      <vt:lpstr>PowerPoint Presentation</vt:lpstr>
      <vt:lpstr>PowerPoint Presentation</vt:lpstr>
      <vt:lpstr>PowerPoint Presentation</vt:lpstr>
      <vt:lpstr>ZADATAK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CIJENA I ŽIVOTNOG STANDARDA</dc:title>
  <dc:creator>Marić, Milica</dc:creator>
  <cp:lastModifiedBy>Milica Maric</cp:lastModifiedBy>
  <cp:revision>41</cp:revision>
  <dcterms:created xsi:type="dcterms:W3CDTF">2022-12-25T12:13:04Z</dcterms:created>
  <dcterms:modified xsi:type="dcterms:W3CDTF">2024-12-16T13:34:44Z</dcterms:modified>
</cp:coreProperties>
</file>