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BA0D3-BD24-4CA4-A741-2EF7996409E9}" type="datetimeFigureOut">
              <a:rPr lang="sr-Latn-BA" smtClean="0"/>
              <a:pPr/>
              <a:t>30.11.2020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353E-CEC7-4741-A5CB-B820E830877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ANALIZA TAČKE EKONOMIČNOSTI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 dr Zdravko Todorović</a:t>
            </a: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>Izračunavanje i prikazivanje marže sigurnosti praga ekonomičnosti</a:t>
            </a:r>
            <a:endParaRPr lang="sr-Latn-BA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3568" y="1748177"/>
            <a:ext cx="77768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Marža sigurnosti u jedinicama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= Stvarne ili procijenjene mogućnosti proizvodnje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–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Jedinice proizvodnje na pragu ekonomičnosti=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1.000 -750=250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Procent marže sigurnosti u jedinicama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= Marža sigurnosti u jedinicama x 100 / Stvarne ili procijenjene mogućnosti proizvodnje= 250 x 100/1 .000 = 25%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Marža sigurnosti prihoda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= Stvarni ili procijenjeni maksimalni prihodi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–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Prihodi na pragu ekonomičnosti = (1.000 x 10.000)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– 7.500.000 =10.000.000 –7.500.000= 2.500.000 KM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Procent marže sigurnosti prihoda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= Marža sigurnosti prihoda x 100 /Stvarni ili procijenjeni maksimalni prihodi=2.500.000 x 100 / 10.000.000 = 25%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12879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/>
              <a:t>Izračunavanje i prikazivanje marže sigurnosti praga ekonomičnosti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BA" b="1" i="1" dirty="0" smtClean="0"/>
              <a:t>Marža sigurnosti u jedinicama </a:t>
            </a:r>
            <a:r>
              <a:rPr lang="hr-BA" i="1" dirty="0" smtClean="0"/>
              <a:t>= Stvarne ili procijenjene mogućnosti proizvodnje – Jedinice proizvodnje na pragu ekonomičnosti=1.000 -750=250</a:t>
            </a:r>
            <a:endParaRPr lang="sr-Latn-BA" dirty="0" smtClean="0"/>
          </a:p>
          <a:p>
            <a:r>
              <a:rPr lang="hr-BA" b="1" i="1" dirty="0" smtClean="0"/>
              <a:t>Procent marže sigurnosti u jedinicama </a:t>
            </a:r>
            <a:r>
              <a:rPr lang="hr-BA" i="1" dirty="0" smtClean="0"/>
              <a:t>= Marža sigurnosti u jedinicama x 100 / Stvarne ili procijenjene mogućnosti proizvodnje= 250 x 100/1 .000 = 25%</a:t>
            </a:r>
            <a:endParaRPr lang="sr-Latn-BA" dirty="0" smtClean="0"/>
          </a:p>
          <a:p>
            <a:r>
              <a:rPr lang="hr-BA" b="1" i="1" dirty="0" smtClean="0"/>
              <a:t>Marža sigurnosti prihoda </a:t>
            </a:r>
            <a:r>
              <a:rPr lang="hr-BA" i="1" dirty="0" smtClean="0"/>
              <a:t>= Stvarni ili procijenjeni maksimalni prihodi – Prihodi na pragu ekonomičnosti = (1.000 x 10.000) – 7.500.000 =10.000.000 –7.500.000= 2.500.000 KM</a:t>
            </a:r>
            <a:endParaRPr lang="sr-Latn-BA" dirty="0" smtClean="0"/>
          </a:p>
          <a:p>
            <a:r>
              <a:rPr lang="hr-BA" b="1" i="1" dirty="0" smtClean="0"/>
              <a:t>Procent marže sigurnosti prihoda </a:t>
            </a:r>
            <a:r>
              <a:rPr lang="hr-BA" i="1" dirty="0" smtClean="0"/>
              <a:t>= Marža sigurnosti prihoda x 100 /Stvarni ili procijenjeni maksimalni prihodi=2.500.000 x 100 / 10.000.000 = 25</a:t>
            </a:r>
            <a:r>
              <a:rPr lang="hr-BA" i="1" dirty="0" smtClean="0"/>
              <a:t>%</a:t>
            </a:r>
            <a:endParaRPr lang="sr-Latn-BA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2764"/>
            <a:ext cx="8229600" cy="416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hr-BA" dirty="0" smtClean="0"/>
              <a:t>Marža sigurnosti nam govori o dozvoljenom prekoračenju iznad prelomne tačke do nivoa instalisanog (maksimalnog) kapaciteta ili maksimalnog prihoda.</a:t>
            </a:r>
            <a:endParaRPr lang="sr-Latn-BA" dirty="0" smtClean="0"/>
          </a:p>
          <a:p>
            <a:r>
              <a:rPr lang="hr-BA" dirty="0" smtClean="0"/>
              <a:t>U našem primjeru marža sigurnosti u jedinicama proizvoda je 1.000 – 750=250 jedinica, odnosno procent marže sigurnosti u jedinicama je 25%.</a:t>
            </a:r>
            <a:endParaRPr lang="sr-Latn-BA" dirty="0" smtClean="0"/>
          </a:p>
          <a:p>
            <a:r>
              <a:rPr lang="hr-BA" dirty="0" smtClean="0"/>
              <a:t>Kao što smo izračunali, preduzeće koristi kapacitet sa 75% (100%-25% = 75%), preduzeće je zainteresovano za povećanje obima proizvodnje do maksimalnog korišćenja kapaciteta. U tom slučaju, preduzeće bi ostvarilo dodatni prihod od 2.500.000 KM.</a:t>
            </a:r>
            <a:endParaRPr lang="sr-Latn-BA" dirty="0" smtClean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BA" sz="3600" dirty="0" smtClean="0"/>
              <a:t>Efekti promjene prodajne cijene na prag ekonomičnosti</a:t>
            </a:r>
            <a:endParaRPr lang="sr-Latn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hr-BA" sz="2000" dirty="0" smtClean="0"/>
              <a:t>Donošenje odluke o povećanju ili smanjenju cijene proizvoda, uz nepromijenjene ostale faktore, imaće uticaj na promjenu praga ekonomičnosti.</a:t>
            </a:r>
            <a:endParaRPr lang="sr-Latn-BA" sz="2000" dirty="0" smtClean="0"/>
          </a:p>
          <a:p>
            <a:r>
              <a:rPr lang="hr-BA" sz="2000" dirty="0" smtClean="0"/>
              <a:t>a) Ukoliko želimo da </a:t>
            </a:r>
            <a:r>
              <a:rPr lang="hr-BA" sz="2000" b="1" i="1" dirty="0" smtClean="0"/>
              <a:t>povećamo cijenu</a:t>
            </a:r>
            <a:r>
              <a:rPr lang="hr-BA" sz="2000" dirty="0" smtClean="0"/>
              <a:t> od 10.000 KM za 4%, uz nepromijenjene ostale faktore, dobijamo novu cijenu od 10.400 KM (10.000 x 1,04 = 10.400).</a:t>
            </a:r>
            <a:endParaRPr lang="sr-Latn-BA" sz="2000" dirty="0" smtClean="0"/>
          </a:p>
          <a:p>
            <a:pPr>
              <a:buNone/>
            </a:pPr>
            <a:endParaRPr lang="sr-Latn-B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03648" y="3689435"/>
          <a:ext cx="6192688" cy="2115829"/>
        </p:xfrm>
        <a:graphic>
          <a:graphicData uri="http://schemas.openxmlformats.org/drawingml/2006/table">
            <a:tbl>
              <a:tblPr/>
              <a:tblGrid>
                <a:gridCol w="4300781"/>
                <a:gridCol w="189190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Ukupni</a:t>
                      </a:r>
                      <a:r>
                        <a:rPr lang="hr-BA" sz="2000" baseline="0" dirty="0" smtClean="0">
                          <a:latin typeface="Calibri"/>
                          <a:ea typeface="TimesNewRomanPS-BoldMT"/>
                          <a:cs typeface="Calibri"/>
                        </a:rPr>
                        <a:t> f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iksni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troškovi (TC)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3.000.000 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Varijabilni troškovi po jedinici proizvoda (AVC)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>
                          <a:latin typeface="Calibri"/>
                          <a:ea typeface="TimesNewRomanPS-BoldMT"/>
                          <a:cs typeface="Calibri"/>
                        </a:rPr>
                        <a:t>6.000 KM</a:t>
                      </a:r>
                      <a:endParaRPr lang="sr-Latn-BA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Prodajna cijena po 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jedinici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proizvoda (P)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10.400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Instalisani kapacitet proizvodnje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1.000 kom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27" name="Picture 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59" y="332656"/>
            <a:ext cx="864097" cy="308606"/>
          </a:xfrm>
          <a:prstGeom prst="rect">
            <a:avLst/>
          </a:prstGeom>
          <a:noFill/>
        </p:spPr>
      </p:pic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30" name="Picture 2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1" y="764704"/>
            <a:ext cx="2419469" cy="288032"/>
          </a:xfrm>
          <a:prstGeom prst="rect">
            <a:avLst/>
          </a:prstGeom>
          <a:noFill/>
        </p:spPr>
      </p:pic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33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196752"/>
            <a:ext cx="3528392" cy="288032"/>
          </a:xfrm>
          <a:prstGeom prst="rect">
            <a:avLst/>
          </a:prstGeom>
          <a:noFill/>
        </p:spPr>
      </p:pic>
      <p:sp>
        <p:nvSpPr>
          <p:cNvPr id="47135" name="Rectangle 31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36" name="Picture 3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700808"/>
            <a:ext cx="3528392" cy="288032"/>
          </a:xfrm>
          <a:prstGeom prst="rect">
            <a:avLst/>
          </a:prstGeom>
          <a:noFill/>
        </p:spPr>
      </p:pic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39" name="Picture 3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276872"/>
            <a:ext cx="2865918" cy="288032"/>
          </a:xfrm>
          <a:prstGeom prst="rect">
            <a:avLst/>
          </a:prstGeom>
          <a:noFill/>
        </p:spPr>
      </p:pic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47142" name="Picture 3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924944"/>
            <a:ext cx="2968330" cy="504056"/>
          </a:xfrm>
          <a:prstGeom prst="rect">
            <a:avLst/>
          </a:prstGeom>
          <a:noFill/>
        </p:spPr>
      </p:pic>
      <p:sp>
        <p:nvSpPr>
          <p:cNvPr id="47144" name="Rectangle 40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395536" y="3476615"/>
            <a:ext cx="79928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% = (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ostvarena proizvodnja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/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ma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x.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proizvodnja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) x 100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% = (681,82 / 1.000) x 100 = 68,182%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Iz primjera možemo zaključiti da preduzeće kada proizvede i proda 681,82 komada proizvoda ispunjava uslov kvantitativnog izjednačavanja prihoda i troškova tj. posluje na pragu ekonomičnosti (bez dobitka ili gubitka). Prag ekonomičnosti nalazi na 68,182% iskorišćenosti kapaciteta.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95536" y="541566"/>
            <a:ext cx="77403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Na istom primjeru izračunavanje praga ekonomičnosti možemo izvršiti po sljedećem obrascu: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5" y="1556792"/>
            <a:ext cx="6371785" cy="504056"/>
          </a:xfrm>
          <a:prstGeom prst="rect">
            <a:avLst/>
          </a:prstGeom>
          <a:noFill/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420888"/>
            <a:ext cx="3096344" cy="28803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87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068960"/>
            <a:ext cx="1026114" cy="36004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467544" y="2996952"/>
            <a:ext cx="1508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r-BA" sz="2000" i="1" dirty="0" smtClean="0">
                <a:solidFill>
                  <a:prstClr val="black"/>
                </a:solidFill>
                <a:latin typeface="Arial" pitchFamily="34" charset="0"/>
                <a:ea typeface="TimesNewRomanPS-ItalicMT" charset="-128"/>
                <a:cs typeface="Calibri" pitchFamily="34" charset="0"/>
              </a:rPr>
              <a:t>pri čemu je </a:t>
            </a:r>
            <a:endParaRPr lang="hr-BA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61805" y="3028890"/>
            <a:ext cx="3238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r-BA" sz="2000" i="1" dirty="0" smtClean="0">
                <a:solidFill>
                  <a:prstClr val="black"/>
                </a:solidFill>
                <a:latin typeface="Arial" pitchFamily="34" charset="0"/>
                <a:ea typeface="TimesNewRomanPS-ItalicMT" charset="-128"/>
                <a:cs typeface="Calibri" pitchFamily="34" charset="0"/>
              </a:rPr>
              <a:t>od </a:t>
            </a:r>
            <a:r>
              <a:rPr lang="hr-BA" sz="2000" i="1" dirty="0" smtClean="0">
                <a:solidFill>
                  <a:prstClr val="black"/>
                </a:solidFill>
                <a:latin typeface="Arial" pitchFamily="34" charset="0"/>
                <a:ea typeface="TimesNewRomanPS-BoldMT" charset="0"/>
                <a:cs typeface="Calibri" pitchFamily="34" charset="0"/>
              </a:rPr>
              <a:t>1000 = 681,82 </a:t>
            </a:r>
            <a:r>
              <a:rPr lang="hr-BA" sz="2000" i="1" dirty="0" smtClean="0">
                <a:solidFill>
                  <a:prstClr val="black"/>
                </a:solidFill>
                <a:latin typeface="Arial" pitchFamily="34" charset="0"/>
                <a:ea typeface="TimesNewRomanPS-ItalicMT" charset="-128"/>
                <a:cs typeface="Calibri" pitchFamily="34" charset="0"/>
              </a:rPr>
              <a:t>komada</a:t>
            </a:r>
            <a:r>
              <a:rPr lang="hr-BA" sz="2000" i="1" dirty="0" smtClean="0">
                <a:solidFill>
                  <a:prstClr val="black"/>
                </a:solidFill>
                <a:latin typeface="Arial" pitchFamily="34" charset="0"/>
                <a:ea typeface="TimesNewRomanPS-BoldMT" charset="0"/>
                <a:cs typeface="Calibri" pitchFamily="34" charset="0"/>
              </a:rPr>
              <a:t>.</a:t>
            </a:r>
            <a:endParaRPr lang="hr-BA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3528" y="3573016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sz="2000" dirty="0" smtClean="0"/>
              <a:t>Iz prethodne tabele uzimamo podatke za formiranje jednačina prihoda, troškova i fiksnih troškova.</a:t>
            </a:r>
            <a:endParaRPr lang="sr-Latn-BA" sz="2000" dirty="0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0190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314376"/>
            <a:ext cx="6264696" cy="313235"/>
          </a:xfrm>
          <a:prstGeom prst="rect">
            <a:avLst/>
          </a:prstGeom>
          <a:noFill/>
        </p:spPr>
      </p:pic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0193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869160"/>
            <a:ext cx="7310848" cy="262508"/>
          </a:xfrm>
          <a:prstGeom prst="rect">
            <a:avLst/>
          </a:prstGeom>
          <a:noFill/>
        </p:spPr>
      </p:pic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899592" y="620688"/>
          <a:ext cx="7322532" cy="5301208"/>
        </p:xfrm>
        <a:graphic>
          <a:graphicData uri="http://schemas.openxmlformats.org/presentationml/2006/ole">
            <p:oleObj spid="_x0000_s51201" name="Graph System" r:id="rId3" imgW="5476830" imgH="3962355" progId="GraphFile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/>
              <a:t>Efekti promjene varijabilnih troškova na prag ekonomičnosti</a:t>
            </a:r>
            <a:endParaRPr lang="sr-Latn-BA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BA" sz="2400" dirty="0" smtClean="0"/>
              <a:t>Na primjer, ukoliko želimo </a:t>
            </a:r>
            <a:r>
              <a:rPr lang="hr-BA" sz="2400" b="1" i="1" dirty="0" smtClean="0"/>
              <a:t>smanjiti varijabilne troškove</a:t>
            </a:r>
            <a:r>
              <a:rPr lang="hr-BA" sz="2400" dirty="0" smtClean="0"/>
              <a:t> po jedinici proizvoda, koje iznose 6.000 KM, za 8 %, a da ostali faktori budu konstantni, dobijamo: 6.000 x 0,92 = 5.520 KM.</a:t>
            </a:r>
            <a:endParaRPr lang="sr-Latn-BA" sz="24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87624" y="3140968"/>
          <a:ext cx="6192688" cy="2136403"/>
        </p:xfrm>
        <a:graphic>
          <a:graphicData uri="http://schemas.openxmlformats.org/drawingml/2006/table">
            <a:tbl>
              <a:tblPr/>
              <a:tblGrid>
                <a:gridCol w="4300781"/>
                <a:gridCol w="189190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Ukupni</a:t>
                      </a:r>
                      <a:r>
                        <a:rPr lang="hr-BA" sz="2000" baseline="0" dirty="0" smtClean="0">
                          <a:latin typeface="Calibri"/>
                          <a:ea typeface="TimesNewRomanPS-BoldMT"/>
                          <a:cs typeface="Calibri"/>
                        </a:rPr>
                        <a:t> f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iksni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troškovi (TC)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3.000.000 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Varijabilni troškovi po jedinici proizvoda (AVC)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5.520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Prodajna cijena po 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jedinici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proizvoda (P)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10.400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Instalisani kapacitet proizvodnje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1.000 kom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BA" b="1" i="1" dirty="0"/>
              <a:t>Prelomna tačka</a:t>
            </a:r>
            <a:r>
              <a:rPr lang="hr-BA" i="1" dirty="0"/>
              <a:t> – (engl. Break even point) označava onaj obim aktivnosti pri kome dolazi do izjednačavanja ukupnih prihoda i ukupnih troškova. Na tom nivou obezbjeđeno je pokriće ukupnih fiksnih i do tada nastalih varijabilnih troškova, što, drugim riječima, znači da je neto rezultat jednak nuli. 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620688"/>
            <a:ext cx="2544283" cy="432048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11560" y="1268760"/>
            <a:ext cx="7181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% = (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ostvarena proizvodnja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/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ma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x.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proizvodnja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) x 100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% = (669,64 / 1.000) x 100 = 66,964%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204864"/>
            <a:ext cx="6357040" cy="587499"/>
          </a:xfrm>
          <a:prstGeom prst="rect">
            <a:avLst/>
          </a:prstGeom>
          <a:noFill/>
        </p:spPr>
      </p:pic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539552" y="2996952"/>
            <a:ext cx="15087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pri čemu je 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1" y="3068960"/>
            <a:ext cx="953371" cy="334516"/>
          </a:xfrm>
          <a:prstGeom prst="rect">
            <a:avLst/>
          </a:prstGeom>
          <a:noFill/>
        </p:spPr>
      </p:pic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879317" y="2996952"/>
            <a:ext cx="32768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od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1000 = 669,64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komada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.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645024"/>
            <a:ext cx="6690320" cy="334516"/>
          </a:xfrm>
          <a:prstGeom prst="rect">
            <a:avLst/>
          </a:prstGeom>
          <a:noFill/>
        </p:spPr>
      </p:pic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365104"/>
            <a:ext cx="7310848" cy="2625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827584" y="620688"/>
          <a:ext cx="6920362" cy="5013176"/>
        </p:xfrm>
        <a:graphic>
          <a:graphicData uri="http://schemas.openxmlformats.org/presentationml/2006/ole">
            <p:oleObj spid="_x0000_s53249" name="Graph System" r:id="rId3" imgW="5476830" imgH="3962355" progId="GraphFile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r-BA" sz="2800" dirty="0" smtClean="0"/>
              <a:t>Efekti promjene fiksnih troškova na prag ekonomičnosti</a:t>
            </a:r>
            <a:endParaRPr lang="sr-Latn-BA" sz="2800" dirty="0"/>
          </a:p>
        </p:txBody>
      </p:sp>
      <p:sp>
        <p:nvSpPr>
          <p:cNvPr id="3" name="Rectangle 2"/>
          <p:cNvSpPr/>
          <p:nvPr/>
        </p:nvSpPr>
        <p:spPr>
          <a:xfrm>
            <a:off x="539552" y="1268760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sz="2000" dirty="0" smtClean="0"/>
              <a:t>Na primjer, ukoliko želimo </a:t>
            </a:r>
            <a:r>
              <a:rPr lang="hr-BA" sz="2000" b="1" i="1" dirty="0" smtClean="0"/>
              <a:t>povećati fiksne troškove</a:t>
            </a:r>
            <a:r>
              <a:rPr lang="hr-BA" sz="2000" dirty="0" smtClean="0"/>
              <a:t>, koji iznose 3.000.000 KM, za 9 %, a da ostali faktori budu konstantni, dobijamo </a:t>
            </a:r>
            <a:r>
              <a:rPr lang="hr-BA" sz="2000" i="1" dirty="0" smtClean="0"/>
              <a:t>3.000.000 x 1.09 = 3.270.000 </a:t>
            </a:r>
            <a:r>
              <a:rPr lang="hr-BA" sz="2000" dirty="0" smtClean="0"/>
              <a:t>KM.</a:t>
            </a:r>
            <a:endParaRPr lang="sr-Latn-BA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5616" y="2708920"/>
          <a:ext cx="6192688" cy="2136403"/>
        </p:xfrm>
        <a:graphic>
          <a:graphicData uri="http://schemas.openxmlformats.org/drawingml/2006/table">
            <a:tbl>
              <a:tblPr/>
              <a:tblGrid>
                <a:gridCol w="4300781"/>
                <a:gridCol w="189190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Ukupni</a:t>
                      </a:r>
                      <a:r>
                        <a:rPr lang="hr-BA" sz="2000" baseline="0" dirty="0" smtClean="0">
                          <a:latin typeface="Calibri"/>
                          <a:ea typeface="TimesNewRomanPS-BoldMT"/>
                          <a:cs typeface="Calibri"/>
                        </a:rPr>
                        <a:t> f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iksni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troškovi (TC)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3.270.000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Varijabilni troškovi po jedinici proizvoda (AVC)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>
                          <a:latin typeface="Calibri"/>
                          <a:ea typeface="TimesNewRomanPS-BoldMT"/>
                          <a:cs typeface="Calibri"/>
                        </a:rPr>
                        <a:t>6.000 KM</a:t>
                      </a:r>
                      <a:endParaRPr lang="sr-Latn-BA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Prodajna cijena po 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jedinici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proizvoda (P)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10.000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Instalisani kapacitet proizvodnje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1.000 kom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620688"/>
            <a:ext cx="3374704" cy="595536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67544" y="1412776"/>
            <a:ext cx="81369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Iz primjera možemo zaključiti da preduzeće kada proizvede i proda 817,5 komada proizvoda ispunjava uslov kvantitativnog izjednačavanja prihoda i troškova tj. posluje na pragu ekonomičnosti (bez dobitka ili gubitka). Prag ekonomičnosti nalazi na 81,75% iskorišćenosti kapaciteta.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212976"/>
            <a:ext cx="7306077" cy="587499"/>
          </a:xfrm>
          <a:prstGeom prst="rect">
            <a:avLst/>
          </a:prstGeom>
          <a:noFill/>
        </p:spPr>
      </p:pic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323528" y="4105617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pri čemu je 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215210"/>
            <a:ext cx="720080" cy="293910"/>
          </a:xfrm>
          <a:prstGeom prst="rect">
            <a:avLst/>
          </a:prstGeom>
          <a:noFill/>
        </p:spPr>
      </p:pic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627784" y="4149080"/>
            <a:ext cx="31021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od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1000 = 817,5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komada</a:t>
            </a:r>
            <a:r>
              <a:rPr kumimoji="0" lang="hr-B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.</a:t>
            </a:r>
            <a:endParaRPr kumimoji="0" lang="hr-B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4283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797152"/>
            <a:ext cx="6556514" cy="334516"/>
          </a:xfrm>
          <a:prstGeom prst="rect">
            <a:avLst/>
          </a:prstGeom>
          <a:noFill/>
        </p:spPr>
      </p:pic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4286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445224"/>
            <a:ext cx="8280920" cy="334516"/>
          </a:xfrm>
          <a:prstGeom prst="rect">
            <a:avLst/>
          </a:prstGeom>
          <a:noFill/>
        </p:spPr>
      </p:pic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539552" y="764704"/>
          <a:ext cx="7859766" cy="5679991"/>
        </p:xfrm>
        <a:graphic>
          <a:graphicData uri="http://schemas.openxmlformats.org/presentationml/2006/ole">
            <p:oleObj spid="_x0000_s56321" name="Graph System" r:id="rId3" imgW="5476830" imgH="3962355" progId="GraphFile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r-BA" sz="2800" dirty="0" smtClean="0"/>
              <a:t>Izračunavanje željenog obima prodaje ili profita</a:t>
            </a:r>
            <a:endParaRPr lang="sr-Latn-BA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600" y="2420888"/>
          <a:ext cx="6192688" cy="2136403"/>
        </p:xfrm>
        <a:graphic>
          <a:graphicData uri="http://schemas.openxmlformats.org/drawingml/2006/table">
            <a:tbl>
              <a:tblPr/>
              <a:tblGrid>
                <a:gridCol w="4300781"/>
                <a:gridCol w="189190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Ukupni</a:t>
                      </a:r>
                      <a:r>
                        <a:rPr lang="hr-BA" sz="2000" baseline="0" dirty="0" smtClean="0">
                          <a:latin typeface="Calibri"/>
                          <a:ea typeface="TimesNewRomanPS-BoldMT"/>
                          <a:cs typeface="Calibri"/>
                        </a:rPr>
                        <a:t> f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iksni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troškovi (TC)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3.000.000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Varijabilni troškovi po jedinici proizvoda (AVC)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>
                          <a:latin typeface="Calibri"/>
                          <a:ea typeface="TimesNewRomanPS-BoldMT"/>
                          <a:cs typeface="Calibri"/>
                        </a:rPr>
                        <a:t>6.000 KM</a:t>
                      </a:r>
                      <a:endParaRPr lang="sr-Latn-BA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Prodajna cijena po </a:t>
                      </a: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jedinici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proizvoda (P)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 smtClean="0">
                          <a:latin typeface="Calibri"/>
                          <a:ea typeface="TimesNewRomanPS-BoldMT"/>
                          <a:cs typeface="Calibri"/>
                        </a:rPr>
                        <a:t>10.000 </a:t>
                      </a: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KM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Instalisani kapacitet proizvodnje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000" dirty="0">
                          <a:latin typeface="Calibri"/>
                          <a:ea typeface="TimesNewRomanPS-BoldMT"/>
                          <a:cs typeface="Calibri"/>
                        </a:rPr>
                        <a:t>1.000 kom</a:t>
                      </a:r>
                      <a:endParaRPr lang="sr-Latn-B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971600" y="1340768"/>
            <a:ext cx="66967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Pretpostavimo da menadžment preduzeća želi da postigne profit u iznosu od 750.000 KM.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484784"/>
            <a:ext cx="3822425" cy="504056"/>
          </a:xfrm>
          <a:prstGeom prst="rect">
            <a:avLst/>
          </a:prstGeom>
          <a:noFill/>
        </p:spPr>
      </p:pic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837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1" y="2420888"/>
            <a:ext cx="5645427" cy="288032"/>
          </a:xfrm>
          <a:prstGeom prst="rect">
            <a:avLst/>
          </a:prstGeom>
          <a:noFill/>
        </p:spPr>
      </p:pic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8381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1" y="3068960"/>
            <a:ext cx="8064896" cy="334516"/>
          </a:xfrm>
          <a:prstGeom prst="rect">
            <a:avLst/>
          </a:prstGeom>
          <a:noFill/>
        </p:spPr>
      </p:pic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8384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789040"/>
            <a:ext cx="7416824" cy="340221"/>
          </a:xfrm>
          <a:prstGeom prst="rect">
            <a:avLst/>
          </a:prstGeom>
          <a:noFill/>
        </p:spPr>
      </p:pic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58387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1" y="908720"/>
            <a:ext cx="3492376" cy="360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6984775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BA" dirty="0"/>
              <a:t>Prag ekonomičnosti se može prikazati grafički ili izvesti algebarski. Kod algebarskog izvođenja koriste se dvije metode i to:</a:t>
            </a:r>
            <a:endParaRPr lang="sr-Latn-BA" dirty="0"/>
          </a:p>
          <a:p>
            <a:pPr lvl="0"/>
            <a:r>
              <a:rPr lang="hr-BA" dirty="0"/>
              <a:t>Naturalna metoda izračunavanja praga ekonomičnosti i</a:t>
            </a:r>
            <a:endParaRPr lang="sr-Latn-BA" dirty="0"/>
          </a:p>
          <a:p>
            <a:pPr lvl="0"/>
            <a:r>
              <a:rPr lang="hr-BA" dirty="0"/>
              <a:t>Vrijednosna metoda izračunavanja praga ekonomičnosti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BA" b="1" i="1" dirty="0"/>
              <a:t>Naturalna </a:t>
            </a:r>
            <a:r>
              <a:rPr lang="hr-BA" b="1" i="1" dirty="0" smtClean="0"/>
              <a:t>metoda.</a:t>
            </a:r>
            <a:r>
              <a:rPr lang="hr-BA" dirty="0" smtClean="0"/>
              <a:t> Izračunava se broj </a:t>
            </a:r>
            <a:r>
              <a:rPr lang="hr-BA" dirty="0"/>
              <a:t>komada proizvoda koje je potrebno proizvesti i prodati </a:t>
            </a:r>
            <a:r>
              <a:rPr lang="hr-BA" dirty="0" smtClean="0"/>
              <a:t>da </a:t>
            </a:r>
            <a:r>
              <a:rPr lang="hr-BA" dirty="0"/>
              <a:t>preduzeće posluje na pragu ekonomičnosti.</a:t>
            </a:r>
            <a:endParaRPr lang="sr-Latn-BA" dirty="0"/>
          </a:p>
          <a:p>
            <a:pPr>
              <a:buNone/>
            </a:pPr>
            <a:r>
              <a:rPr lang="hr-BA" b="1" i="1" dirty="0"/>
              <a:t>Vrijednosna metoda</a:t>
            </a:r>
            <a:r>
              <a:rPr lang="hr-BA" dirty="0"/>
              <a:t>. </a:t>
            </a:r>
            <a:r>
              <a:rPr lang="hr-BA" dirty="0" smtClean="0"/>
              <a:t>Kod </a:t>
            </a:r>
            <a:r>
              <a:rPr lang="hr-BA" dirty="0"/>
              <a:t>ovog metoda izračunavamo koji je to iznos prihoda koji mora ostvariti preduzeće da bi poslovalo na pragu ekonomičnosti.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1988840"/>
          <a:ext cx="6192688" cy="3096344"/>
        </p:xfrm>
        <a:graphic>
          <a:graphicData uri="http://schemas.openxmlformats.org/drawingml/2006/table">
            <a:tbl>
              <a:tblPr/>
              <a:tblGrid>
                <a:gridCol w="4300781"/>
                <a:gridCol w="1891907"/>
              </a:tblGrid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 dirty="0" smtClean="0">
                          <a:latin typeface="Calibri"/>
                          <a:ea typeface="TimesNewRomanPS-BoldMT"/>
                          <a:cs typeface="Calibri"/>
                        </a:rPr>
                        <a:t>Ukupni</a:t>
                      </a:r>
                      <a:r>
                        <a:rPr lang="hr-BA" sz="2400" baseline="0" dirty="0" smtClean="0">
                          <a:latin typeface="Calibri"/>
                          <a:ea typeface="TimesNewRomanPS-BoldMT"/>
                          <a:cs typeface="Calibri"/>
                        </a:rPr>
                        <a:t> f</a:t>
                      </a:r>
                      <a:r>
                        <a:rPr lang="hr-BA" sz="2400" dirty="0" smtClean="0">
                          <a:latin typeface="Calibri"/>
                          <a:ea typeface="TimesNewRomanPS-BoldMT"/>
                          <a:cs typeface="Calibri"/>
                        </a:rPr>
                        <a:t>iksni </a:t>
                      </a: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troškovi (TC)</a:t>
                      </a:r>
                      <a:endParaRPr lang="sr-Latn-B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>
                          <a:latin typeface="Calibri"/>
                          <a:ea typeface="TimesNewRomanPS-BoldMT"/>
                          <a:cs typeface="Calibri"/>
                        </a:rPr>
                        <a:t>3.000.000 KM</a:t>
                      </a:r>
                      <a:endParaRPr lang="sr-Latn-B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3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Varijabilni troškovi po jedinici proizvoda (AVC)</a:t>
                      </a:r>
                      <a:endParaRPr lang="sr-Latn-B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>
                          <a:latin typeface="Calibri"/>
                          <a:ea typeface="TimesNewRomanPS-BoldMT"/>
                          <a:cs typeface="Calibri"/>
                        </a:rPr>
                        <a:t>6.000 KM</a:t>
                      </a:r>
                      <a:endParaRPr lang="sr-Latn-B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Prodajna cijena po </a:t>
                      </a:r>
                      <a:r>
                        <a:rPr lang="hr-BA" sz="2400" dirty="0" smtClean="0">
                          <a:latin typeface="Calibri"/>
                          <a:ea typeface="TimesNewRomanPS-BoldMT"/>
                          <a:cs typeface="Calibri"/>
                        </a:rPr>
                        <a:t>jedinici </a:t>
                      </a: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proizvoda (P)</a:t>
                      </a:r>
                      <a:endParaRPr lang="sr-Latn-B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>
                          <a:latin typeface="Calibri"/>
                          <a:ea typeface="TimesNewRomanPS-BoldMT"/>
                          <a:cs typeface="Calibri"/>
                        </a:rPr>
                        <a:t>10.000 KM</a:t>
                      </a:r>
                      <a:endParaRPr lang="sr-Latn-B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Instalisani kapacitet proizvodnje</a:t>
                      </a:r>
                      <a:endParaRPr lang="sr-Latn-B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2400" dirty="0">
                          <a:latin typeface="Calibri"/>
                          <a:ea typeface="TimesNewRomanPS-BoldMT"/>
                          <a:cs typeface="Calibri"/>
                        </a:rPr>
                        <a:t>1.000 kom</a:t>
                      </a:r>
                      <a:endParaRPr lang="sr-Latn-B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081862"/>
            <a:ext cx="67112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Primjer 1:</a:t>
            </a:r>
            <a:endParaRPr kumimoji="0" lang="hr-B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Tabela 1. Struktura podataka preduzeća</a:t>
            </a:r>
            <a:endParaRPr kumimoji="0" lang="hr-B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530120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sz="2000" dirty="0"/>
              <a:t>Na bazi ovih podataka potrebno je izračunati količinu proizvoda na pragu ekonomičnosti i na kom se stepenu korišćenja kapaciteta taj prag </a:t>
            </a:r>
            <a:r>
              <a:rPr lang="hr-BA" sz="2000" dirty="0" smtClean="0"/>
              <a:t>nalazi.</a:t>
            </a:r>
            <a:endParaRPr lang="sr-Latn-BA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271" y="260648"/>
            <a:ext cx="1209734" cy="432048"/>
          </a:xfrm>
          <a:prstGeom prst="rect">
            <a:avLst/>
          </a:prstGeom>
          <a:noFill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270" y="908348"/>
            <a:ext cx="3027461" cy="360412"/>
          </a:xfrm>
          <a:prstGeom prst="rect">
            <a:avLst/>
          </a:prstGeom>
          <a:noFill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271" y="1556048"/>
            <a:ext cx="4419604" cy="360784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271" y="2203748"/>
            <a:ext cx="4424161" cy="361156"/>
          </a:xfrm>
          <a:prstGeom prst="rect">
            <a:avLst/>
          </a:prstGeom>
          <a:noFill/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2271" y="2851448"/>
            <a:ext cx="3597204" cy="361528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2019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2667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428999"/>
            <a:ext cx="3312368" cy="621069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187624" y="4221088"/>
            <a:ext cx="62279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% = (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ostvarena proizvodnja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/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ma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x.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/>
                <a:cs typeface="Calibri" pitchFamily="34" charset="0"/>
              </a:rPr>
              <a:t>proizvodnja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) x 100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% = (750 / 1.000) x 100 = 75%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827584" y="5036983"/>
            <a:ext cx="76328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/>
                <a:cs typeface="Calibri" pitchFamily="34" charset="0"/>
              </a:rPr>
              <a:t>Iz primjera se može zaključiti da preduzeće kada proizvede i proda750 jedinica proizvoda ispunjava uslov kvantitativnog izjednačavanja prihoda i troškova, tj. posluje na pragu ekonomičnosti (bez dobitka ili gubitka). Pri tom se prag ekonomičnosti nalazi na 75% iskorišćenosti kapaciteta.</a:t>
            </a:r>
            <a:endParaRPr kumimoji="0" lang="hr-B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4460" y="1412776"/>
            <a:ext cx="864096" cy="308606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6467" y="1844824"/>
            <a:ext cx="2419469" cy="288032"/>
          </a:xfrm>
          <a:prstGeom prst="rect">
            <a:avLst/>
          </a:prstGeom>
          <a:noFill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6467" y="2276872"/>
            <a:ext cx="2419469" cy="288032"/>
          </a:xfrm>
          <a:prstGeom prst="rect">
            <a:avLst/>
          </a:prstGeom>
          <a:noFill/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6468" y="2780928"/>
            <a:ext cx="1728192" cy="281007"/>
          </a:xfrm>
          <a:prstGeom prst="rect">
            <a:avLst/>
          </a:prstGeom>
          <a:noFill/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0483" y="3212976"/>
            <a:ext cx="1176131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229871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Na istom primjeru izračunavanje praga ekonomičnosti se može izvršiti po sljedećem obrascu: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9476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04864"/>
            <a:ext cx="8009505" cy="648072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340768"/>
            <a:ext cx="7885308" cy="649982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212976"/>
            <a:ext cx="3313170" cy="406524"/>
          </a:xfrm>
          <a:prstGeom prst="rect">
            <a:avLst/>
          </a:prstGeom>
          <a:noFill/>
        </p:spPr>
      </p:pic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467544" y="3861048"/>
            <a:ext cx="47900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pri čemu je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75%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od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1000 = 750 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ItalicMT" charset="-128"/>
                <a:cs typeface="Calibri" pitchFamily="34" charset="0"/>
              </a:rPr>
              <a:t>komada</a:t>
            </a:r>
            <a:r>
              <a:rPr kumimoji="0" lang="hr-B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-BoldMT" charset="0"/>
                <a:cs typeface="Calibri" pitchFamily="34" charset="0"/>
              </a:rPr>
              <a:t>.</a:t>
            </a:r>
            <a:endParaRPr kumimoji="0" lang="hr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8640" y="4417640"/>
            <a:ext cx="7229704" cy="379512"/>
          </a:xfrm>
          <a:prstGeom prst="rect">
            <a:avLst/>
          </a:prstGeom>
          <a:noFill/>
        </p:spPr>
      </p:pic>
      <p:pic>
        <p:nvPicPr>
          <p:cNvPr id="36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576" y="5229200"/>
            <a:ext cx="8281864" cy="307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611559" y="692696"/>
          <a:ext cx="7959793" cy="5472608"/>
        </p:xfrm>
        <a:graphic>
          <a:graphicData uri="http://schemas.openxmlformats.org/presentationml/2006/ole">
            <p:oleObj spid="_x0000_s20486" name="Graph System" r:id="rId3" imgW="8996760" imgH="6495120" progId="GraphFile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1069</Words>
  <Application>Microsoft Office PowerPoint</Application>
  <PresentationFormat>On-screen Show (4:3)</PresentationFormat>
  <Paragraphs>93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Graph System</vt:lpstr>
      <vt:lpstr>ANALIZA TAČKE EKONOMIČNOSTI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Izračunavanje i prikazivanje marže sigurnosti praga ekonomičnosti</vt:lpstr>
      <vt:lpstr>Slide 11</vt:lpstr>
      <vt:lpstr>Izračunavanje i prikazivanje marže sigurnosti praga ekonomičnosti</vt:lpstr>
      <vt:lpstr>Slide 13</vt:lpstr>
      <vt:lpstr>Slide 14</vt:lpstr>
      <vt:lpstr>Efekti promjene prodajne cijene na prag ekonomičnosti</vt:lpstr>
      <vt:lpstr>Slide 16</vt:lpstr>
      <vt:lpstr>Slide 17</vt:lpstr>
      <vt:lpstr>Slide 18</vt:lpstr>
      <vt:lpstr>Efekti promjene varijabilnih troškova na prag ekonomičnosti</vt:lpstr>
      <vt:lpstr>Slide 20</vt:lpstr>
      <vt:lpstr>Slide 21</vt:lpstr>
      <vt:lpstr>Efekti promjene fiksnih troškova na prag ekonomičnosti</vt:lpstr>
      <vt:lpstr>Slide 23</vt:lpstr>
      <vt:lpstr>Slide 24</vt:lpstr>
      <vt:lpstr>Izračunavanje željenog obima prodaje ili profita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TAČKE EKONOMIČNOSTI</dc:title>
  <dc:creator>efbl</dc:creator>
  <cp:lastModifiedBy>efbl</cp:lastModifiedBy>
  <cp:revision>17</cp:revision>
  <dcterms:created xsi:type="dcterms:W3CDTF">2014-12-09T06:53:50Z</dcterms:created>
  <dcterms:modified xsi:type="dcterms:W3CDTF">2020-11-30T09:43:20Z</dcterms:modified>
</cp:coreProperties>
</file>