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image" Target="../media/image18.wmf"/><Relationship Id="rId4" Type="http://schemas.openxmlformats.org/officeDocument/2006/relationships/image" Target="../media/image2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869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08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945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5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65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947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858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0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95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7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40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90ADA-A410-4A71-87BD-57DE4A2FB186}" type="datetimeFigureOut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B5FA8-AB7E-4AD2-978C-1CE4A9CC1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9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png"/><Relationship Id="rId5" Type="http://schemas.openxmlformats.org/officeDocument/2006/relationships/oleObject" Target="???" TargetMode="External"/><Relationship Id="rId4" Type="http://schemas.openxmlformats.org/officeDocument/2006/relationships/image" Target="../media/image18.wmf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6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png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Prosta linearna regresija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Jedan regresor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828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eyConcept4.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055" y="713509"/>
            <a:ext cx="9594272" cy="5819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7065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Primjenimo</a:t>
            </a:r>
            <a:r>
              <a:rPr lang="en-US" dirty="0" smtClean="0"/>
              <a:t> </a:t>
            </a:r>
            <a:r>
              <a:rPr lang="en-US" dirty="0" err="1" smtClean="0"/>
              <a:t>regresionu</a:t>
            </a:r>
            <a:r>
              <a:rPr lang="en-US" dirty="0" smtClean="0"/>
              <a:t> </a:t>
            </a:r>
            <a:r>
              <a:rPr lang="en-US" dirty="0" err="1" smtClean="0"/>
              <a:t>analizu</a:t>
            </a:r>
            <a:r>
              <a:rPr lang="en-US" dirty="0" smtClean="0"/>
              <a:t> </a:t>
            </a:r>
            <a:r>
              <a:rPr lang="hr-HR" dirty="0" smtClean="0"/>
              <a:t>na rezultate testova u Kaliforniji</a:t>
            </a:r>
            <a:endParaRPr lang="en-US" dirty="0"/>
          </a:p>
        </p:txBody>
      </p:sp>
      <p:pic>
        <p:nvPicPr>
          <p:cNvPr id="4" name="Picture 12" descr="fig04_03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7237" y="2008511"/>
            <a:ext cx="8729300" cy="458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044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Interpretacija rezultata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 smtClean="0">
                <a:ea typeface="ＭＳ Ｐゴシック" pitchFamily="34" charset="-128"/>
              </a:rPr>
              <a:t>               </a:t>
            </a:r>
            <a:r>
              <a:rPr lang="en-US" dirty="0" smtClean="0">
                <a:ea typeface="ＭＳ Ｐゴシック" pitchFamily="34" charset="-128"/>
              </a:rPr>
              <a:t>= </a:t>
            </a:r>
            <a:r>
              <a:rPr lang="en-US" dirty="0">
                <a:ea typeface="ＭＳ Ｐゴシック" pitchFamily="34" charset="-128"/>
              </a:rPr>
              <a:t>698.9 – </a:t>
            </a:r>
            <a:r>
              <a:rPr lang="en-US" dirty="0" smtClean="0">
                <a:ea typeface="ＭＳ Ｐゴシック" pitchFamily="34" charset="-128"/>
              </a:rPr>
              <a:t>2.28</a:t>
            </a:r>
            <a:r>
              <a:rPr lang="en-US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i="1" dirty="0" smtClean="0">
                <a:ea typeface="ＭＳ Ｐゴシック" pitchFamily="34" charset="-128"/>
              </a:rPr>
              <a:t>STR</a:t>
            </a:r>
            <a:endParaRPr lang="hr-HR" i="1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dirty="0" err="1"/>
              <a:t>Okruzi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jednim</a:t>
            </a:r>
            <a:r>
              <a:rPr lang="en-US" dirty="0"/>
              <a:t> </a:t>
            </a:r>
            <a:r>
              <a:rPr lang="en-US" dirty="0" err="1"/>
              <a:t>učenikom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nastavniku</a:t>
            </a:r>
            <a:r>
              <a:rPr lang="en-US" dirty="0"/>
              <a:t> u </a:t>
            </a:r>
            <a:r>
              <a:rPr lang="en-US" dirty="0" err="1"/>
              <a:t>prosjeku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</a:t>
            </a:r>
            <a:r>
              <a:rPr lang="en-US" dirty="0" err="1"/>
              <a:t>testova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niži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2,28 </a:t>
            </a:r>
            <a:r>
              <a:rPr lang="en-US" dirty="0" err="1"/>
              <a:t>bodova</a:t>
            </a:r>
            <a:r>
              <a:rPr lang="en-US" dirty="0" smtClean="0"/>
              <a:t>.</a:t>
            </a:r>
            <a:r>
              <a:rPr lang="hr-HR" dirty="0" smtClean="0"/>
              <a:t> Odnosno:</a:t>
            </a:r>
          </a:p>
          <a:p>
            <a:pPr marL="0" indent="0">
              <a:buNone/>
            </a:pPr>
            <a:r>
              <a:rPr lang="en-US" dirty="0" smtClean="0">
                <a:ea typeface="ＭＳ Ｐゴシック" pitchFamily="34" charset="-128"/>
              </a:rPr>
              <a:t>–2.28</a:t>
            </a:r>
            <a:r>
              <a:rPr lang="en-US" dirty="0">
                <a:ea typeface="ＭＳ Ｐゴシック" pitchFamily="34" charset="-128"/>
              </a:rPr>
              <a:t> =</a:t>
            </a:r>
            <a:endParaRPr lang="hr-HR" dirty="0" smtClean="0"/>
          </a:p>
          <a:p>
            <a:pPr marL="0" indent="0">
              <a:buNone/>
            </a:pP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hr-HR" dirty="0" smtClean="0"/>
              <a:t>Odsječak na X osi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bukvalno</a:t>
            </a:r>
            <a:r>
              <a:rPr lang="en-US" dirty="0"/>
              <a:t> </a:t>
            </a:r>
            <a:r>
              <a:rPr lang="en-US" dirty="0" err="1"/>
              <a:t>shvaćen</a:t>
            </a:r>
            <a:r>
              <a:rPr lang="en-US" dirty="0"/>
              <a:t>) </a:t>
            </a:r>
            <a:r>
              <a:rPr lang="en-US" dirty="0" err="1"/>
              <a:t>znači</a:t>
            </a:r>
            <a:r>
              <a:rPr lang="en-US" dirty="0"/>
              <a:t> da bi,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procijenjenoj</a:t>
            </a:r>
            <a:r>
              <a:rPr lang="en-US" dirty="0"/>
              <a:t> </a:t>
            </a:r>
            <a:r>
              <a:rPr lang="en-US" dirty="0" err="1"/>
              <a:t>liniji</a:t>
            </a:r>
            <a:r>
              <a:rPr lang="en-US" dirty="0"/>
              <a:t>, </a:t>
            </a:r>
            <a:r>
              <a:rPr lang="en-US" dirty="0" err="1"/>
              <a:t>okruzi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nula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nastavniku</a:t>
            </a:r>
            <a:r>
              <a:rPr lang="en-US" dirty="0"/>
              <a:t> </a:t>
            </a:r>
            <a:r>
              <a:rPr lang="en-US" dirty="0" err="1"/>
              <a:t>imali</a:t>
            </a:r>
            <a:r>
              <a:rPr lang="en-US" dirty="0"/>
              <a:t> (</a:t>
            </a:r>
            <a:r>
              <a:rPr lang="en-US" dirty="0" err="1"/>
              <a:t>predviđeni</a:t>
            </a:r>
            <a:r>
              <a:rPr lang="en-US" dirty="0"/>
              <a:t>) </a:t>
            </a:r>
            <a:r>
              <a:rPr lang="en-US" dirty="0" err="1"/>
              <a:t>rezultat</a:t>
            </a:r>
            <a:r>
              <a:rPr lang="en-US" dirty="0"/>
              <a:t> </a:t>
            </a:r>
            <a:r>
              <a:rPr lang="en-US" dirty="0" err="1"/>
              <a:t>testa</a:t>
            </a:r>
            <a:r>
              <a:rPr lang="en-US" dirty="0"/>
              <a:t> od 698,9. Ali ova </a:t>
            </a:r>
            <a:r>
              <a:rPr lang="en-US" dirty="0" err="1"/>
              <a:t>interpretacija</a:t>
            </a:r>
            <a:r>
              <a:rPr lang="en-US" dirty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/>
              <a:t>smisla</a:t>
            </a:r>
            <a:r>
              <a:rPr lang="en-US" dirty="0"/>
              <a:t> – </a:t>
            </a:r>
            <a:r>
              <a:rPr lang="en-US" dirty="0" err="1"/>
              <a:t>ekstrapolira</a:t>
            </a:r>
            <a:r>
              <a:rPr lang="en-US" dirty="0"/>
              <a:t> </a:t>
            </a:r>
            <a:r>
              <a:rPr lang="en-US" dirty="0" err="1"/>
              <a:t>liniju</a:t>
            </a:r>
            <a:r>
              <a:rPr lang="en-US" dirty="0"/>
              <a:t> </a:t>
            </a:r>
            <a:r>
              <a:rPr lang="en-US" dirty="0" err="1"/>
              <a:t>izvan</a:t>
            </a:r>
            <a:r>
              <a:rPr lang="en-US" dirty="0"/>
              <a:t> </a:t>
            </a:r>
            <a:r>
              <a:rPr lang="en-US" dirty="0" err="1"/>
              <a:t>opsega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 – </a:t>
            </a:r>
            <a:r>
              <a:rPr lang="en-US" dirty="0" err="1"/>
              <a:t>ovdje</a:t>
            </a:r>
            <a:r>
              <a:rPr lang="en-US" dirty="0"/>
              <a:t> </a:t>
            </a:r>
            <a:r>
              <a:rPr lang="hr-HR" dirty="0" smtClean="0"/>
              <a:t>ovo</a:t>
            </a:r>
            <a:r>
              <a:rPr lang="en-US" dirty="0" smtClean="0"/>
              <a:t> </a:t>
            </a:r>
            <a:r>
              <a:rPr lang="en-US" dirty="0" err="1"/>
              <a:t>nije</a:t>
            </a:r>
            <a:r>
              <a:rPr lang="en-US" dirty="0"/>
              <a:t> </a:t>
            </a:r>
            <a:r>
              <a:rPr lang="en-US" dirty="0" err="1"/>
              <a:t>ekonomski</a:t>
            </a:r>
            <a:r>
              <a:rPr lang="en-US" dirty="0"/>
              <a:t> </a:t>
            </a:r>
            <a:r>
              <a:rPr lang="en-US" dirty="0" err="1"/>
              <a:t>smisleno</a:t>
            </a:r>
            <a:r>
              <a:rPr lang="en-US" dirty="0"/>
              <a:t>.</a:t>
            </a: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endParaRPr lang="en-US" dirty="0">
              <a:ea typeface="ＭＳ Ｐゴシック" pitchFamily="34" charset="-128"/>
            </a:endParaRPr>
          </a:p>
          <a:p>
            <a:endParaRPr lang="en-US" dirty="0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598524"/>
              </p:ext>
            </p:extLst>
          </p:nvPr>
        </p:nvGraphicFramePr>
        <p:xfrm>
          <a:off x="707304" y="1690688"/>
          <a:ext cx="1384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3" imgW="1384200" imgH="482400" progId="Equation.DSMT4">
                  <p:embed/>
                </p:oleObj>
              </mc:Choice>
              <mc:Fallback>
                <p:oleObj name="Equation" r:id="rId3" imgW="1384200" imgH="482400" progId="Equation.DSMT4">
                  <p:embed/>
                  <p:pic>
                    <p:nvPicPr>
                      <p:cNvPr id="1290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04" y="1690688"/>
                        <a:ext cx="1384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347801"/>
              </p:ext>
            </p:extLst>
          </p:nvPr>
        </p:nvGraphicFramePr>
        <p:xfrm>
          <a:off x="2249200" y="3122181"/>
          <a:ext cx="14224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Equation" r:id="rId5" imgW="1625600" imgH="825500" progId="Equation.DSMT4">
                  <p:embed/>
                </p:oleObj>
              </mc:Choice>
              <mc:Fallback>
                <p:oleObj name="Equation" r:id="rId5" imgW="1625600" imgH="825500" progId="Equation.DSMT4">
                  <p:embed/>
                  <p:pic>
                    <p:nvPicPr>
                      <p:cNvPr id="1290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200" y="3122181"/>
                        <a:ext cx="14224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896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63" y="0"/>
            <a:ext cx="10515600" cy="669348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Predviđeni rezultati modelom i reziduali</a:t>
            </a:r>
            <a:endParaRPr lang="en-US" dirty="0"/>
          </a:p>
        </p:txBody>
      </p:sp>
      <p:pic>
        <p:nvPicPr>
          <p:cNvPr id="4" name="Picture 7" descr="fig04_03.gif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65399" y="669348"/>
            <a:ext cx="7058892" cy="370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92111" y="4756273"/>
            <a:ext cx="8973562" cy="2318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63" indent="-4763">
              <a:buFontTx/>
              <a:buNone/>
            </a:pPr>
            <a:r>
              <a:rPr lang="hr-HR" sz="2400" dirty="0" smtClean="0">
                <a:ea typeface="ＭＳ Ｐゴシック" pitchFamily="34" charset="-128"/>
              </a:rPr>
              <a:t>Jedan od okruga </a:t>
            </a:r>
            <a:r>
              <a:rPr lang="en-US" sz="2400" dirty="0" smtClean="0">
                <a:ea typeface="ＭＳ Ｐゴシック" pitchFamily="34" charset="-128"/>
              </a:rPr>
              <a:t>Antelope, CA, </a:t>
            </a:r>
            <a:r>
              <a:rPr lang="en-US" sz="2400" dirty="0" err="1" smtClean="0">
                <a:ea typeface="ＭＳ Ｐゴシック" pitchFamily="34" charset="-128"/>
              </a:rPr>
              <a:t>za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dirty="0" err="1" smtClean="0">
                <a:ea typeface="ＭＳ Ｐゴシック" pitchFamily="34" charset="-128"/>
              </a:rPr>
              <a:t>koji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dirty="0" err="1" smtClean="0">
                <a:ea typeface="ＭＳ Ｐゴシック" pitchFamily="34" charset="-128"/>
              </a:rPr>
              <a:t>imamo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ea typeface="ＭＳ Ｐゴシック" pitchFamily="34" charset="-128"/>
              </a:rPr>
              <a:t>STR</a:t>
            </a:r>
            <a:r>
              <a:rPr lang="en-US" sz="2400" dirty="0" smtClean="0">
                <a:ea typeface="ＭＳ Ｐゴシック" pitchFamily="34" charset="-128"/>
              </a:rPr>
              <a:t> = 19.33 </a:t>
            </a:r>
            <a:r>
              <a:rPr lang="en-US" sz="2400" dirty="0" err="1" smtClean="0">
                <a:ea typeface="ＭＳ Ｐゴシック" pitchFamily="34" charset="-128"/>
              </a:rPr>
              <a:t>i</a:t>
            </a:r>
            <a:r>
              <a:rPr lang="en-US" sz="2400" dirty="0" smtClean="0">
                <a:ea typeface="ＭＳ Ｐゴシック" pitchFamily="34" charset="-128"/>
              </a:rPr>
              <a:t> </a:t>
            </a:r>
            <a:r>
              <a:rPr lang="en-US" sz="2400" i="1" dirty="0" smtClean="0">
                <a:ea typeface="ＭＳ Ｐゴシック" pitchFamily="34" charset="-128"/>
              </a:rPr>
              <a:t>Test Score</a:t>
            </a:r>
            <a:r>
              <a:rPr lang="en-US" sz="2400" dirty="0" smtClean="0">
                <a:ea typeface="ＭＳ Ｐゴシック" pitchFamily="34" charset="-128"/>
              </a:rPr>
              <a:t> = 657.8</a:t>
            </a:r>
          </a:p>
          <a:p>
            <a:pPr marL="4763" indent="-4763">
              <a:spcAft>
                <a:spcPts val="1200"/>
              </a:spcAft>
              <a:buFontTx/>
              <a:buNone/>
            </a:pPr>
            <a:r>
              <a:rPr lang="hr-HR" sz="2400" dirty="0" smtClean="0">
                <a:ea typeface="ＭＳ Ｐゴシック" pitchFamily="34" charset="-128"/>
              </a:rPr>
              <a:t>Predviđena vrijednost</a:t>
            </a:r>
            <a:r>
              <a:rPr lang="en-US" sz="2400" dirty="0" smtClean="0">
                <a:ea typeface="ＭＳ Ｐゴシック" pitchFamily="34" charset="-128"/>
              </a:rPr>
              <a:t>:            = 698.9 – 2.28</a:t>
            </a:r>
            <a:r>
              <a:rPr lang="en-US" sz="24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2400" dirty="0" smtClean="0">
                <a:ea typeface="ＭＳ Ｐゴシック" pitchFamily="34" charset="-128"/>
              </a:rPr>
              <a:t>19.33 = 654.8</a:t>
            </a:r>
          </a:p>
          <a:p>
            <a:pPr marL="4763" indent="-4763">
              <a:buFontTx/>
              <a:buNone/>
            </a:pPr>
            <a:r>
              <a:rPr lang="en-US" sz="2400" dirty="0" smtClean="0">
                <a:ea typeface="ＭＳ Ｐゴシック" pitchFamily="34" charset="-128"/>
              </a:rPr>
              <a:t>re</a:t>
            </a:r>
            <a:r>
              <a:rPr lang="hr-HR" sz="2400" dirty="0" smtClean="0">
                <a:ea typeface="ＭＳ Ｐゴシック" pitchFamily="34" charset="-128"/>
              </a:rPr>
              <a:t>z</a:t>
            </a:r>
            <a:r>
              <a:rPr lang="en-US" sz="2400" dirty="0" err="1" smtClean="0">
                <a:ea typeface="ＭＳ Ｐゴシック" pitchFamily="34" charset="-128"/>
              </a:rPr>
              <a:t>idual</a:t>
            </a:r>
            <a:r>
              <a:rPr lang="en-US" sz="2400" dirty="0" smtClean="0">
                <a:ea typeface="ＭＳ Ｐゴシック" pitchFamily="34" charset="-128"/>
              </a:rPr>
              <a:t>:                        = 657.8 – 654.8 = 3.0 </a:t>
            </a: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81896"/>
              </p:ext>
            </p:extLst>
          </p:nvPr>
        </p:nvGraphicFramePr>
        <p:xfrm>
          <a:off x="3310727" y="5481441"/>
          <a:ext cx="984041" cy="530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4" imgW="965160" imgH="520560" progId="Equation.DSMT4">
                  <p:embed/>
                </p:oleObj>
              </mc:Choice>
              <mc:Fallback>
                <p:oleObj name="Equation" r:id="rId4" imgW="965160" imgH="520560" progId="Equation.DSMT4">
                  <p:embed/>
                  <p:pic>
                    <p:nvPicPr>
                      <p:cNvPr id="130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0727" y="5481441"/>
                        <a:ext cx="984041" cy="5308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493097"/>
              </p:ext>
            </p:extLst>
          </p:nvPr>
        </p:nvGraphicFramePr>
        <p:xfrm>
          <a:off x="2182190" y="6169323"/>
          <a:ext cx="1032066" cy="469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6" imgW="977760" imgH="444240" progId="Equation.DSMT4">
                  <p:embed/>
                </p:oleObj>
              </mc:Choice>
              <mc:Fallback>
                <p:oleObj name="Equation" r:id="rId6" imgW="977760" imgH="444240" progId="Equation.DSMT4">
                  <p:embed/>
                  <p:pic>
                    <p:nvPicPr>
                      <p:cNvPr id="1300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190" y="6169323"/>
                        <a:ext cx="1032066" cy="4691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7821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73" y="1"/>
            <a:ext cx="10515600" cy="822036"/>
          </a:xfrm>
        </p:spPr>
        <p:txBody>
          <a:bodyPr>
            <a:normAutofit/>
          </a:bodyPr>
          <a:lstStyle/>
          <a:p>
            <a:r>
              <a:rPr lang="hr-HR" sz="3200" dirty="0" smtClean="0"/>
              <a:t>STATA output</a:t>
            </a:r>
            <a:endParaRPr lang="en-US" sz="32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799" y="969818"/>
            <a:ext cx="9273309" cy="55071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regress </a:t>
            </a:r>
            <a:r>
              <a:rPr lang="en-US" sz="1400" dirty="0" err="1" smtClean="0">
                <a:latin typeface="Courier" pitchFamily="49" charset="0"/>
                <a:ea typeface="ＭＳ Ｐゴシック" pitchFamily="34" charset="-128"/>
              </a:rPr>
              <a:t>testscr</a:t>
            </a: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 </a:t>
            </a:r>
            <a:r>
              <a:rPr lang="en-US" sz="1400" dirty="0" err="1" smtClean="0">
                <a:latin typeface="Courier" pitchFamily="49" charset="0"/>
                <a:ea typeface="ＭＳ Ｐゴシック" pitchFamily="34" charset="-128"/>
              </a:rPr>
              <a:t>str</a:t>
            </a: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, robust</a:t>
            </a:r>
          </a:p>
          <a:p>
            <a:pPr>
              <a:buFontTx/>
              <a:buNone/>
            </a:pP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Regression with robust standard errors            Number of </a:t>
            </a:r>
            <a:r>
              <a:rPr lang="en-US" sz="1400" dirty="0" err="1" smtClean="0">
                <a:latin typeface="Courier" pitchFamily="49" charset="0"/>
                <a:ea typeface="ＭＳ Ｐゴシック" pitchFamily="34" charset="-128"/>
              </a:rPr>
              <a:t>obs</a:t>
            </a: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 =     420</a:t>
            </a:r>
          </a:p>
          <a:p>
            <a:pPr>
              <a:buFontTx/>
              <a:buNone/>
            </a:pP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F(  1,   418) =   19.26</a:t>
            </a:r>
          </a:p>
          <a:p>
            <a:pPr>
              <a:buFontTx/>
              <a:buNone/>
            </a:pP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</a:t>
            </a:r>
            <a:r>
              <a:rPr lang="en-US" sz="1400" dirty="0" err="1" smtClean="0">
                <a:latin typeface="Courier" pitchFamily="49" charset="0"/>
                <a:ea typeface="ＭＳ Ｐゴシック" pitchFamily="34" charset="-128"/>
              </a:rPr>
              <a:t>Prob</a:t>
            </a: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 &gt; F      =  0.0000</a:t>
            </a:r>
          </a:p>
          <a:p>
            <a:pPr>
              <a:buFontTx/>
              <a:buNone/>
            </a:pP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R-squared     =  0.0512</a:t>
            </a:r>
          </a:p>
          <a:p>
            <a:pPr>
              <a:buFontTx/>
              <a:buNone/>
            </a:pPr>
            <a:r>
              <a:rPr lang="en-US" sz="1400" dirty="0" smtClean="0">
                <a:latin typeface="Courier" pitchFamily="49" charset="0"/>
                <a:ea typeface="ＭＳ Ｐゴシック" pitchFamily="34" charset="-128"/>
              </a:rPr>
              <a:t>                                                  Root MSE      =  18.581</a:t>
            </a:r>
          </a:p>
          <a:p>
            <a:pPr>
              <a:buFontTx/>
              <a:buNone/>
            </a:pP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-------------------------------------------------------------------------</a:t>
            </a: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        |               Robust</a:t>
            </a: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400" b="1" dirty="0" err="1" smtClean="0">
                <a:latin typeface="Courier" pitchFamily="49" charset="0"/>
                <a:ea typeface="ＭＳ Ｐゴシック" pitchFamily="34" charset="-128"/>
              </a:rPr>
              <a:t>testscr</a:t>
            </a: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 |      </a:t>
            </a:r>
            <a:r>
              <a:rPr lang="en-US" sz="1400" b="1" dirty="0" err="1" smtClean="0">
                <a:latin typeface="Courier" pitchFamily="49" charset="0"/>
                <a:ea typeface="ＭＳ Ｐゴシック" pitchFamily="34" charset="-128"/>
              </a:rPr>
              <a:t>Coef</a:t>
            </a: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.   Std. Err.      t    P&gt;|t|     [95% Conf. Interval]</a:t>
            </a: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--------+----------------------------------------------------------------</a:t>
            </a: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    </a:t>
            </a:r>
            <a:r>
              <a:rPr lang="en-US" sz="1400" b="1" dirty="0" err="1" smtClean="0">
                <a:latin typeface="Courier" pitchFamily="49" charset="0"/>
                <a:ea typeface="ＭＳ Ｐゴシック" pitchFamily="34" charset="-128"/>
              </a:rPr>
              <a:t>str</a:t>
            </a: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 |  </a:t>
            </a:r>
            <a:r>
              <a:rPr lang="en-US" sz="14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-2.279808</a:t>
            </a: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   .5194892    -4.39   0.000    -3.300945   -1.258671</a:t>
            </a: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  _cons |    </a:t>
            </a:r>
            <a:r>
              <a:rPr lang="en-US" sz="1400" b="1" dirty="0" smtClean="0">
                <a:solidFill>
                  <a:srgbClr val="FF0000"/>
                </a:solidFill>
                <a:latin typeface="Courier" pitchFamily="49" charset="0"/>
                <a:ea typeface="ＭＳ Ｐゴシック" pitchFamily="34" charset="-128"/>
              </a:rPr>
              <a:t>698.933</a:t>
            </a: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   10.36436    67.44   0.000     678.5602    719.3057</a:t>
            </a: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1400" b="1" dirty="0" smtClean="0">
                <a:latin typeface="Courier" pitchFamily="49" charset="0"/>
                <a:ea typeface="ＭＳ Ｐゴシック" pitchFamily="34" charset="-128"/>
              </a:rPr>
              <a:t>-------------------------------------------------------------------------</a:t>
            </a: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  <a:p>
            <a:pPr lvl="1">
              <a:buFontTx/>
              <a:buNone/>
            </a:pPr>
            <a:r>
              <a:rPr lang="en-US" sz="1600" dirty="0" smtClean="0">
                <a:ea typeface="ＭＳ Ｐゴシック" pitchFamily="34" charset="-128"/>
              </a:rPr>
              <a:t>                   </a:t>
            </a:r>
            <a:r>
              <a:rPr lang="en-US" sz="1600" dirty="0" smtClean="0">
                <a:solidFill>
                  <a:srgbClr val="FF0000"/>
                </a:solidFill>
                <a:ea typeface="ＭＳ Ｐゴシック" pitchFamily="34" charset="-128"/>
              </a:rPr>
              <a:t>= 698.9 – 2.28</a:t>
            </a:r>
            <a:r>
              <a:rPr lang="en-US" sz="1600" dirty="0" smtClean="0">
                <a:ea typeface="ＭＳ Ｐゴシック" pitchFamily="34" charset="-128"/>
                <a:sym typeface="Euclid Symbol" pitchFamily="18" charset="2"/>
              </a:rPr>
              <a:t>×</a:t>
            </a:r>
            <a:r>
              <a:rPr lang="en-US" sz="1600" i="1" dirty="0" smtClean="0">
                <a:ea typeface="ＭＳ Ｐゴシック" pitchFamily="34" charset="-128"/>
              </a:rPr>
              <a:t>STR </a:t>
            </a:r>
          </a:p>
          <a:p>
            <a:pPr lvl="1">
              <a:buFontTx/>
              <a:buNone/>
            </a:pPr>
            <a:endParaRPr lang="en-US" sz="1600" dirty="0" smtClean="0">
              <a:ea typeface="ＭＳ Ｐゴシック" pitchFamily="34" charset="-128"/>
            </a:endParaRPr>
          </a:p>
          <a:p>
            <a:pPr lvl="1">
              <a:buFontTx/>
              <a:buNone/>
            </a:pPr>
            <a:r>
              <a:rPr lang="en-US" sz="1600" dirty="0" smtClean="0">
                <a:ea typeface="ＭＳ Ｐゴシック" pitchFamily="34" charset="-128"/>
              </a:rPr>
              <a:t>(</a:t>
            </a:r>
            <a:r>
              <a:rPr lang="hr-HR" sz="1600" dirty="0" smtClean="0">
                <a:ea typeface="ＭＳ Ｐゴシック" pitchFamily="34" charset="-128"/>
              </a:rPr>
              <a:t>Možemo kasnije detaljnije komentarisati</a:t>
            </a:r>
            <a:endParaRPr lang="en-US" sz="16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US" sz="1400" dirty="0" smtClean="0">
              <a:latin typeface="Courier" pitchFamily="49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659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1925"/>
            <a:ext cx="10515600" cy="807893"/>
          </a:xfrm>
        </p:spPr>
        <p:txBody>
          <a:bodyPr>
            <a:normAutofit/>
          </a:bodyPr>
          <a:lstStyle/>
          <a:p>
            <a:r>
              <a:rPr lang="hr-HR" sz="4000" dirty="0" smtClean="0"/>
              <a:t>Kako znamo da je model dobar?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309" y="1089891"/>
            <a:ext cx="10716491" cy="5087072"/>
          </a:xfrm>
        </p:spPr>
        <p:txBody>
          <a:bodyPr/>
          <a:lstStyle/>
          <a:p>
            <a:r>
              <a:rPr lang="en-US" dirty="0" err="1"/>
              <a:t>Dve</a:t>
            </a:r>
            <a:r>
              <a:rPr lang="en-US" dirty="0"/>
              <a:t> </a:t>
            </a:r>
            <a:r>
              <a:rPr lang="en-US" dirty="0" err="1"/>
              <a:t>statistike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 </a:t>
            </a:r>
            <a:r>
              <a:rPr lang="en-US" dirty="0" err="1"/>
              <a:t>obezbeđuju</a:t>
            </a:r>
            <a:r>
              <a:rPr lang="en-US" dirty="0"/>
              <a:t> </a:t>
            </a:r>
            <a:r>
              <a:rPr lang="en-US" dirty="0" err="1"/>
              <a:t>komplementarne</a:t>
            </a:r>
            <a:r>
              <a:rPr lang="en-US" dirty="0"/>
              <a:t> mere </a:t>
            </a:r>
            <a:r>
              <a:rPr lang="en-US" dirty="0" err="1"/>
              <a:t>koliko</a:t>
            </a:r>
            <a:r>
              <a:rPr lang="en-US" dirty="0"/>
              <a:t> dobro </a:t>
            </a:r>
            <a:r>
              <a:rPr lang="en-US" dirty="0" err="1"/>
              <a:t>regresiona</a:t>
            </a:r>
            <a:r>
              <a:rPr lang="en-US" dirty="0"/>
              <a:t> </a:t>
            </a:r>
            <a:r>
              <a:rPr lang="en-US" dirty="0" err="1"/>
              <a:t>linija</a:t>
            </a:r>
            <a:r>
              <a:rPr lang="en-US" dirty="0"/>
              <a:t> „</a:t>
            </a:r>
            <a:r>
              <a:rPr lang="en-US" dirty="0" err="1"/>
              <a:t>pristaje</a:t>
            </a:r>
            <a:r>
              <a:rPr lang="en-US" dirty="0"/>
              <a:t>“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objašnjava</a:t>
            </a:r>
            <a:r>
              <a:rPr lang="en-US" dirty="0"/>
              <a:t> </a:t>
            </a:r>
            <a:r>
              <a:rPr lang="en-US" dirty="0" err="1"/>
              <a:t>podatke</a:t>
            </a:r>
            <a:r>
              <a:rPr lang="en-US" dirty="0"/>
              <a:t>: </a:t>
            </a:r>
            <a:endParaRPr lang="hr-HR" dirty="0" smtClean="0"/>
          </a:p>
          <a:p>
            <a:r>
              <a:rPr lang="en-US" b="1" i="1" dirty="0"/>
              <a:t>R</a:t>
            </a:r>
            <a:r>
              <a:rPr lang="en-US" b="1" baseline="30000" dirty="0"/>
              <a:t>2 </a:t>
            </a:r>
            <a:r>
              <a:rPr lang="en-US" dirty="0" smtClean="0"/>
              <a:t>m</a:t>
            </a:r>
            <a:r>
              <a:rPr lang="hr-HR" dirty="0" smtClean="0"/>
              <a:t>j</a:t>
            </a:r>
            <a:r>
              <a:rPr lang="en-US" dirty="0" err="1" smtClean="0"/>
              <a:t>eri</a:t>
            </a:r>
            <a:r>
              <a:rPr lang="en-US" dirty="0" smtClean="0"/>
              <a:t> </a:t>
            </a:r>
            <a:r>
              <a:rPr lang="en-US" dirty="0" smtClean="0"/>
              <a:t>d</a:t>
            </a:r>
            <a:r>
              <a:rPr lang="hr-HR" dirty="0" smtClean="0"/>
              <a:t>i</a:t>
            </a:r>
            <a:r>
              <a:rPr lang="en-US" dirty="0" smtClean="0"/>
              <a:t>o </a:t>
            </a:r>
            <a:r>
              <a:rPr lang="en-US" dirty="0" err="1"/>
              <a:t>varijanse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 smtClean="0"/>
              <a:t> </a:t>
            </a:r>
            <a:r>
              <a:rPr lang="en-US" dirty="0" err="1"/>
              <a:t>koji</a:t>
            </a:r>
            <a:r>
              <a:rPr lang="en-US" dirty="0"/>
              <a:t> je </a:t>
            </a:r>
            <a:r>
              <a:rPr lang="en-US" dirty="0" err="1"/>
              <a:t>objašnjen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hr-HR" dirty="0" smtClean="0"/>
              <a:t>X</a:t>
            </a:r>
            <a:r>
              <a:rPr lang="en-US" dirty="0" smtClean="0"/>
              <a:t>; </a:t>
            </a:r>
            <a:r>
              <a:rPr lang="en-US" dirty="0"/>
              <a:t>bez </a:t>
            </a:r>
            <a:r>
              <a:rPr lang="en-US" dirty="0" err="1"/>
              <a:t>jedinica</a:t>
            </a:r>
            <a:r>
              <a:rPr lang="en-US" dirty="0"/>
              <a:t> je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kreće</a:t>
            </a:r>
            <a:r>
              <a:rPr lang="en-US" dirty="0"/>
              <a:t> se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nule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hr-HR" dirty="0" smtClean="0"/>
              <a:t>„dobro”</a:t>
            </a:r>
            <a:r>
              <a:rPr lang="en-US" dirty="0" smtClean="0"/>
              <a:t>)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hr-HR" dirty="0" smtClean="0"/>
              <a:t>„</a:t>
            </a:r>
            <a:r>
              <a:rPr lang="en-US" dirty="0" err="1" smtClean="0"/>
              <a:t>savršeno</a:t>
            </a:r>
            <a:r>
              <a:rPr lang="en-US" dirty="0" smtClean="0"/>
              <a:t> </a:t>
            </a:r>
            <a:r>
              <a:rPr lang="en-US" dirty="0" err="1" smtClean="0"/>
              <a:t>uklapa</a:t>
            </a:r>
            <a:r>
              <a:rPr lang="hr-HR" dirty="0" smtClean="0"/>
              <a:t>”</a:t>
            </a:r>
            <a:r>
              <a:rPr lang="en-US" dirty="0" smtClean="0"/>
              <a:t>) </a:t>
            </a:r>
            <a:endParaRPr lang="hr-HR" dirty="0" smtClean="0"/>
          </a:p>
          <a:p>
            <a:r>
              <a:rPr lang="en-US" dirty="0" err="1" smtClean="0"/>
              <a:t>Standardna</a:t>
            </a:r>
            <a:r>
              <a:rPr lang="en-US" dirty="0" smtClean="0"/>
              <a:t> </a:t>
            </a:r>
            <a:r>
              <a:rPr lang="en-US" dirty="0" err="1"/>
              <a:t>greška</a:t>
            </a:r>
            <a:r>
              <a:rPr lang="en-US" dirty="0"/>
              <a:t> </a:t>
            </a:r>
            <a:r>
              <a:rPr lang="en-US" dirty="0" err="1"/>
              <a:t>regresije</a:t>
            </a:r>
            <a:r>
              <a:rPr lang="en-US" dirty="0"/>
              <a:t> (SER) </a:t>
            </a:r>
            <a:r>
              <a:rPr lang="en-US" dirty="0" err="1"/>
              <a:t>meri</a:t>
            </a:r>
            <a:r>
              <a:rPr lang="en-US" dirty="0"/>
              <a:t> </a:t>
            </a:r>
            <a:r>
              <a:rPr lang="en-US" dirty="0" err="1"/>
              <a:t>veličinu</a:t>
            </a:r>
            <a:r>
              <a:rPr lang="en-US" dirty="0"/>
              <a:t> </a:t>
            </a:r>
            <a:r>
              <a:rPr lang="en-US" dirty="0" err="1"/>
              <a:t>tipičnog</a:t>
            </a:r>
            <a:r>
              <a:rPr lang="en-US" dirty="0"/>
              <a:t> </a:t>
            </a:r>
            <a:r>
              <a:rPr lang="en-US" i="1" dirty="0" err="1"/>
              <a:t>ostatka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rezidual</a:t>
            </a:r>
            <a:r>
              <a:rPr lang="en-US" dirty="0" smtClean="0"/>
              <a:t>) </a:t>
            </a:r>
            <a:r>
              <a:rPr lang="en-US" dirty="0" err="1" smtClean="0"/>
              <a:t>regresije</a:t>
            </a:r>
            <a:r>
              <a:rPr lang="en-US" dirty="0" smtClean="0"/>
              <a:t> </a:t>
            </a:r>
            <a:r>
              <a:rPr lang="en-US" dirty="0"/>
              <a:t>u </a:t>
            </a:r>
            <a:r>
              <a:rPr lang="en-US" dirty="0" err="1"/>
              <a:t>jedinicama</a:t>
            </a:r>
            <a:r>
              <a:rPr lang="en-US" dirty="0"/>
              <a:t> </a:t>
            </a:r>
            <a:r>
              <a:rPr lang="hr-HR" dirty="0"/>
              <a:t>Y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651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927" y="258618"/>
            <a:ext cx="10965873" cy="6437746"/>
          </a:xfrm>
        </p:spPr>
        <p:txBody>
          <a:bodyPr/>
          <a:lstStyle/>
          <a:p>
            <a:r>
              <a:rPr lang="en-US" b="1" i="1" dirty="0" smtClean="0">
                <a:ea typeface="ＭＳ Ｐゴシック" pitchFamily="34" charset="-128"/>
              </a:rPr>
              <a:t>R</a:t>
            </a:r>
            <a:r>
              <a:rPr lang="en-US" b="1" baseline="30000" dirty="0" smtClean="0">
                <a:ea typeface="ＭＳ Ｐゴシック" pitchFamily="34" charset="-128"/>
              </a:rPr>
              <a:t>2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dio varijanse uzorka koji  je </a:t>
            </a:r>
            <a:r>
              <a:rPr lang="en-US" i="1" dirty="0" smtClean="0">
                <a:ea typeface="ＭＳ Ｐゴシック" pitchFamily="34" charset="-128"/>
              </a:rPr>
              <a:t>Y</a:t>
            </a:r>
            <a:r>
              <a:rPr lang="en-US" i="1" baseline="-25000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“</a:t>
            </a:r>
            <a:r>
              <a:rPr lang="hr-HR" dirty="0" smtClean="0">
                <a:ea typeface="ＭＳ Ｐゴシック" pitchFamily="34" charset="-128"/>
              </a:rPr>
              <a:t>objašnjen</a:t>
            </a:r>
            <a:r>
              <a:rPr lang="en-US" dirty="0" smtClean="0">
                <a:ea typeface="ＭＳ Ｐゴシック" pitchFamily="34" charset="-128"/>
              </a:rPr>
              <a:t>” </a:t>
            </a:r>
            <a:r>
              <a:rPr lang="hr-HR" dirty="0" smtClean="0">
                <a:ea typeface="ＭＳ Ｐゴシック" pitchFamily="34" charset="-128"/>
              </a:rPr>
              <a:t>regresijom</a:t>
            </a:r>
            <a:r>
              <a:rPr lang="en-US" dirty="0" smtClean="0">
                <a:ea typeface="ＭＳ Ｐゴシック" pitchFamily="34" charset="-128"/>
              </a:rPr>
              <a:t>.</a:t>
            </a:r>
            <a:endParaRPr lang="hr-HR" dirty="0" smtClean="0">
              <a:ea typeface="ＭＳ Ｐゴシック" pitchFamily="34" charset="-128"/>
            </a:endParaRPr>
          </a:p>
          <a:p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i="1" dirty="0">
                <a:ea typeface="ＭＳ Ｐゴシック" pitchFamily="34" charset="-128"/>
              </a:rPr>
              <a:t>Y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   +    = OLS </a:t>
            </a:r>
            <a:r>
              <a:rPr lang="hr-HR" dirty="0" smtClean="0">
                <a:ea typeface="ＭＳ Ｐゴシック" pitchFamily="34" charset="-128"/>
              </a:rPr>
              <a:t>predviđanje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+ OLS </a:t>
            </a:r>
            <a:r>
              <a:rPr lang="en-US" dirty="0" smtClean="0">
                <a:ea typeface="ＭＳ Ｐゴシック" pitchFamily="34" charset="-128"/>
              </a:rPr>
              <a:t>re</a:t>
            </a:r>
            <a:r>
              <a:rPr lang="hr-HR" dirty="0">
                <a:ea typeface="ＭＳ Ｐゴシック" pitchFamily="34" charset="-128"/>
              </a:rPr>
              <a:t>z</a:t>
            </a:r>
            <a:r>
              <a:rPr lang="en-US" dirty="0" err="1" smtClean="0">
                <a:ea typeface="ＭＳ Ｐゴシック" pitchFamily="34" charset="-128"/>
              </a:rPr>
              <a:t>idual</a:t>
            </a: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>
              <a:spcAft>
                <a:spcPts val="3600"/>
              </a:spcAft>
              <a:buFontTx/>
              <a:buNone/>
            </a:pPr>
            <a:r>
              <a:rPr lang="en-US" dirty="0" smtClean="0">
                <a:latin typeface="Wingdings" pitchFamily="2" charset="2"/>
                <a:ea typeface="ＭＳ Ｐゴシック" pitchFamily="34" charset="-128"/>
                <a:sym typeface="Wingdings" pitchFamily="2" charset="2"/>
              </a:rPr>
              <a:t></a:t>
            </a:r>
            <a:r>
              <a:rPr lang="hr-HR" dirty="0" smtClean="0">
                <a:ea typeface="ＭＳ Ｐゴシック" pitchFamily="34" charset="-128"/>
              </a:rPr>
              <a:t>ukupna suma kvadrata</a:t>
            </a:r>
            <a:r>
              <a:rPr lang="en-US" dirty="0" smtClean="0">
                <a:ea typeface="ＭＳ Ｐゴシック" pitchFamily="34" charset="-128"/>
              </a:rPr>
              <a:t>= “</a:t>
            </a:r>
            <a:r>
              <a:rPr lang="hr-HR" dirty="0" smtClean="0">
                <a:ea typeface="ＭＳ Ｐゴシック" pitchFamily="34" charset="-128"/>
              </a:rPr>
              <a:t>objašnjena</a:t>
            </a:r>
            <a:r>
              <a:rPr lang="en-US" dirty="0" smtClean="0">
                <a:ea typeface="ＭＳ Ｐゴシック" pitchFamily="34" charset="-128"/>
              </a:rPr>
              <a:t>” S</a:t>
            </a:r>
            <a:r>
              <a:rPr lang="hr-HR" dirty="0" smtClean="0">
                <a:ea typeface="ＭＳ Ｐゴシック" pitchFamily="34" charset="-128"/>
              </a:rPr>
              <a:t>K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+ “</a:t>
            </a:r>
            <a:r>
              <a:rPr lang="en-US" dirty="0" smtClean="0">
                <a:ea typeface="ＭＳ Ｐゴシック" pitchFamily="34" charset="-128"/>
              </a:rPr>
              <a:t>re</a:t>
            </a:r>
            <a:r>
              <a:rPr lang="hr-HR" dirty="0" smtClean="0">
                <a:ea typeface="ＭＳ Ｐゴシック" pitchFamily="34" charset="-128"/>
              </a:rPr>
              <a:t>z</a:t>
            </a:r>
            <a:r>
              <a:rPr lang="en-US" dirty="0" err="1" smtClean="0">
                <a:ea typeface="ＭＳ Ｐゴシック" pitchFamily="34" charset="-128"/>
              </a:rPr>
              <a:t>idual</a:t>
            </a:r>
            <a:r>
              <a:rPr lang="hr-HR" dirty="0" smtClean="0">
                <a:ea typeface="ＭＳ Ｐゴシック" pitchFamily="34" charset="-128"/>
              </a:rPr>
              <a:t>na</a:t>
            </a:r>
            <a:r>
              <a:rPr lang="en-US" dirty="0" smtClean="0">
                <a:ea typeface="ＭＳ Ｐゴシック" pitchFamily="34" charset="-128"/>
              </a:rPr>
              <a:t>” S</a:t>
            </a:r>
            <a:r>
              <a:rPr lang="hr-HR" dirty="0" smtClean="0">
                <a:ea typeface="ＭＳ Ｐゴシック" pitchFamily="34" charset="-128"/>
              </a:rPr>
              <a:t>K</a:t>
            </a:r>
          </a:p>
          <a:p>
            <a:pPr>
              <a:spcAft>
                <a:spcPts val="3600"/>
              </a:spcAft>
              <a:buFontTx/>
              <a:buNone/>
            </a:pPr>
            <a:r>
              <a:rPr lang="en-US" b="1" i="1" dirty="0" smtClean="0">
                <a:ea typeface="ＭＳ Ｐゴシック" pitchFamily="34" charset="-128"/>
              </a:rPr>
              <a:t>R</a:t>
            </a:r>
            <a:r>
              <a:rPr lang="en-US" b="1" baseline="30000" dirty="0" smtClean="0">
                <a:ea typeface="ＭＳ Ｐゴシック" pitchFamily="34" charset="-128"/>
              </a:rPr>
              <a:t>2</a:t>
            </a:r>
            <a:endParaRPr lang="en-US" dirty="0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843198"/>
              </p:ext>
            </p:extLst>
          </p:nvPr>
        </p:nvGraphicFramePr>
        <p:xfrm>
          <a:off x="978622" y="1256434"/>
          <a:ext cx="381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Equation" r:id="rId3" imgW="380880" imgH="469800" progId="Equation.DSMT4">
                  <p:embed/>
                </p:oleObj>
              </mc:Choice>
              <mc:Fallback>
                <p:oleObj name="Equation" r:id="rId3" imgW="380880" imgH="469800" progId="Equation.DSMT4">
                  <p:embed/>
                  <p:pic>
                    <p:nvPicPr>
                      <p:cNvPr id="1331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8622" y="1256434"/>
                        <a:ext cx="381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258709"/>
              </p:ext>
            </p:extLst>
          </p:nvPr>
        </p:nvGraphicFramePr>
        <p:xfrm>
          <a:off x="1494415" y="1294534"/>
          <a:ext cx="342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Equation" r:id="rId5" imgW="342720" imgH="393480" progId="Equation.DSMT4">
                  <p:embed/>
                </p:oleObj>
              </mc:Choice>
              <mc:Fallback>
                <p:oleObj name="Equation" r:id="rId5" imgW="342720" imgH="393480" progId="Equation.DSMT4">
                  <p:embed/>
                  <p:pic>
                    <p:nvPicPr>
                      <p:cNvPr id="13312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4415" y="1294534"/>
                        <a:ext cx="342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784158"/>
              </p:ext>
            </p:extLst>
          </p:nvPr>
        </p:nvGraphicFramePr>
        <p:xfrm>
          <a:off x="971262" y="2852449"/>
          <a:ext cx="2252662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Equation" r:id="rId7" imgW="2844720" imgH="1739880" progId="Equation.DSMT4">
                  <p:embed/>
                </p:oleObj>
              </mc:Choice>
              <mc:Fallback>
                <p:oleObj name="Equation" r:id="rId7" imgW="2844720" imgH="1739880" progId="Equation.DSMT4">
                  <p:embed/>
                  <p:pic>
                    <p:nvPicPr>
                      <p:cNvPr id="1331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262" y="2852449"/>
                        <a:ext cx="2252662" cy="137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9658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025236"/>
            <a:ext cx="10670309" cy="5151727"/>
          </a:xfrm>
        </p:spPr>
        <p:txBody>
          <a:bodyPr/>
          <a:lstStyle/>
          <a:p>
            <a:r>
              <a:rPr lang="en-US" i="1" dirty="0">
                <a:ea typeface="ＭＳ Ｐゴシック" pitchFamily="34" charset="-128"/>
              </a:rPr>
              <a:t>R</a:t>
            </a:r>
            <a:r>
              <a:rPr lang="en-US" baseline="30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 = 0 </a:t>
            </a:r>
            <a:r>
              <a:rPr lang="hr-HR" dirty="0" smtClean="0">
                <a:ea typeface="ＭＳ Ｐゴシック" pitchFamily="34" charset="-128"/>
              </a:rPr>
              <a:t>znači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i="1" dirty="0" smtClean="0">
                <a:ea typeface="ＭＳ Ｐゴシック" pitchFamily="34" charset="-128"/>
              </a:rPr>
              <a:t>OSK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= 0</a:t>
            </a:r>
          </a:p>
          <a:p>
            <a:r>
              <a:rPr lang="en-US" i="1" dirty="0">
                <a:ea typeface="ＭＳ Ｐゴシック" pitchFamily="34" charset="-128"/>
              </a:rPr>
              <a:t>R</a:t>
            </a:r>
            <a:r>
              <a:rPr lang="en-US" baseline="30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 = 1 </a:t>
            </a:r>
            <a:r>
              <a:rPr lang="hr-HR" dirty="0" smtClean="0">
                <a:ea typeface="ＭＳ Ｐゴシック" pitchFamily="34" charset="-128"/>
              </a:rPr>
              <a:t>znači </a:t>
            </a:r>
            <a:r>
              <a:rPr lang="hr-HR" i="1" dirty="0" smtClean="0">
                <a:ea typeface="ＭＳ Ｐゴシック" pitchFamily="34" charset="-128"/>
              </a:rPr>
              <a:t>OSK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>
                <a:ea typeface="ＭＳ Ｐゴシック" pitchFamily="34" charset="-128"/>
              </a:rPr>
              <a:t>= </a:t>
            </a:r>
            <a:r>
              <a:rPr lang="hr-HR" i="1" dirty="0" smtClean="0">
                <a:ea typeface="ＭＳ Ｐゴシック" pitchFamily="34" charset="-128"/>
              </a:rPr>
              <a:t>USK</a:t>
            </a:r>
            <a:endParaRPr lang="en-US" dirty="0">
              <a:ea typeface="ＭＳ Ｐゴシック" pitchFamily="34" charset="-128"/>
            </a:endParaRPr>
          </a:p>
          <a:p>
            <a:r>
              <a:rPr lang="en-US" dirty="0">
                <a:ea typeface="ＭＳ Ｐゴシック" pitchFamily="34" charset="-128"/>
              </a:rPr>
              <a:t>0 ≤ </a:t>
            </a:r>
            <a:r>
              <a:rPr lang="en-US" i="1" dirty="0">
                <a:ea typeface="ＭＳ Ｐゴシック" pitchFamily="34" charset="-128"/>
              </a:rPr>
              <a:t>R</a:t>
            </a:r>
            <a:r>
              <a:rPr lang="en-US" baseline="30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 ≤ 1</a:t>
            </a:r>
          </a:p>
          <a:p>
            <a:r>
              <a:rPr lang="hr-HR" dirty="0" smtClean="0">
                <a:ea typeface="ＭＳ Ｐゴシック" pitchFamily="34" charset="-128"/>
              </a:rPr>
              <a:t>Ako imamo samo jedan 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en-US" i="1" dirty="0">
                <a:ea typeface="ＭＳ Ｐゴシック" pitchFamily="34" charset="-128"/>
              </a:rPr>
              <a:t>R</a:t>
            </a:r>
            <a:r>
              <a:rPr lang="en-US" baseline="30000" dirty="0">
                <a:ea typeface="ＭＳ Ｐゴシック" pitchFamily="34" charset="-128"/>
              </a:rPr>
              <a:t>2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hr-HR" dirty="0" smtClean="0">
                <a:ea typeface="ＭＳ Ｐゴシック" pitchFamily="34" charset="-128"/>
              </a:rPr>
              <a:t>kvadrat koeficijenta korelacije između 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i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>
                <a:ea typeface="ＭＳ Ｐゴシック" pitchFamily="34" charset="-128"/>
              </a:rPr>
              <a:t>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111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3636" y="365125"/>
            <a:ext cx="10430164" cy="540039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764" y="905164"/>
            <a:ext cx="10855036" cy="5271799"/>
          </a:xfrm>
        </p:spPr>
        <p:txBody>
          <a:bodyPr/>
          <a:lstStyle/>
          <a:p>
            <a:r>
              <a:rPr lang="en-US" dirty="0"/>
              <a:t>SER </a:t>
            </a:r>
            <a:r>
              <a:rPr lang="en-US" dirty="0" smtClean="0"/>
              <a:t>m</a:t>
            </a:r>
            <a:r>
              <a:rPr lang="hr-HR" dirty="0" smtClean="0"/>
              <a:t>j</a:t>
            </a:r>
            <a:r>
              <a:rPr lang="en-US" dirty="0" err="1" smtClean="0"/>
              <a:t>eri</a:t>
            </a:r>
            <a:r>
              <a:rPr lang="en-US" dirty="0" smtClean="0"/>
              <a:t> </a:t>
            </a:r>
            <a:r>
              <a:rPr lang="hr-HR" dirty="0" smtClean="0"/>
              <a:t>spread</a:t>
            </a:r>
            <a:r>
              <a:rPr lang="en-US" dirty="0" smtClean="0"/>
              <a:t> </a:t>
            </a:r>
            <a:r>
              <a:rPr lang="en-US" dirty="0" err="1"/>
              <a:t>distribucije</a:t>
            </a:r>
            <a:r>
              <a:rPr lang="en-US" dirty="0"/>
              <a:t> </a:t>
            </a:r>
            <a:r>
              <a:rPr lang="en-US" i="1" dirty="0"/>
              <a:t>u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smtClean="0"/>
              <a:t>SER </a:t>
            </a:r>
            <a:r>
              <a:rPr lang="en-US" dirty="0"/>
              <a:t>je (</a:t>
            </a:r>
            <a:r>
              <a:rPr lang="en-US" dirty="0" err="1"/>
              <a:t>skoro</a:t>
            </a:r>
            <a:r>
              <a:rPr lang="en-US" dirty="0"/>
              <a:t>) </a:t>
            </a:r>
            <a:r>
              <a:rPr lang="en-US" dirty="0" err="1"/>
              <a:t>standardna</a:t>
            </a:r>
            <a:r>
              <a:rPr lang="en-US" dirty="0"/>
              <a:t> </a:t>
            </a:r>
            <a:r>
              <a:rPr lang="en-US" dirty="0" err="1"/>
              <a:t>devijacija</a:t>
            </a:r>
            <a:r>
              <a:rPr lang="en-US" dirty="0"/>
              <a:t> </a:t>
            </a:r>
            <a:r>
              <a:rPr lang="en-US" dirty="0" err="1"/>
              <a:t>uzorka</a:t>
            </a:r>
            <a:r>
              <a:rPr lang="en-US" dirty="0"/>
              <a:t> </a:t>
            </a:r>
            <a:r>
              <a:rPr lang="en-US" dirty="0" err="1"/>
              <a:t>reziduala</a:t>
            </a:r>
            <a:r>
              <a:rPr lang="en-US" dirty="0"/>
              <a:t> OLS</a:t>
            </a:r>
            <a:r>
              <a:rPr lang="en-US" dirty="0" smtClean="0"/>
              <a:t>:</a:t>
            </a:r>
            <a:endParaRPr lang="hr-HR" dirty="0" smtClean="0"/>
          </a:p>
          <a:p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957475"/>
              </p:ext>
            </p:extLst>
          </p:nvPr>
        </p:nvGraphicFramePr>
        <p:xfrm>
          <a:off x="1876282" y="2040371"/>
          <a:ext cx="5908093" cy="103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3" imgW="5435280" imgH="952200" progId="Equation.DSMT4">
                  <p:embed/>
                </p:oleObj>
              </mc:Choice>
              <mc:Fallback>
                <p:oleObj name="Equation" r:id="rId3" imgW="5435280" imgH="952200" progId="Equation.DSMT4">
                  <p:embed/>
                  <p:pic>
                    <p:nvPicPr>
                      <p:cNvPr id="1341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6282" y="2040371"/>
                        <a:ext cx="5908093" cy="103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589176"/>
              </p:ext>
            </p:extLst>
          </p:nvPr>
        </p:nvGraphicFramePr>
        <p:xfrm>
          <a:off x="6042025" y="4524375"/>
          <a:ext cx="172085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Equation" r:id="rId5" imgW="1879560" imgH="850680" progId="Equation.DSMT4">
                  <p:embed/>
                </p:oleObj>
              </mc:Choice>
              <mc:Fallback>
                <p:oleObj name="Equation" r:id="rId5" imgW="1879560" imgH="850680" progId="Equation.DSMT4">
                  <p:embed/>
                  <p:pic>
                    <p:nvPicPr>
                      <p:cNvPr id="134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2025" y="4524375"/>
                        <a:ext cx="1720850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H="1" flipV="1">
            <a:off x="5680364" y="2770909"/>
            <a:ext cx="323272" cy="1570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243782" y="3500582"/>
            <a:ext cx="1540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Ovo važi jer važi relacija dole: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14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55" y="295564"/>
            <a:ext cx="10882745" cy="5881399"/>
          </a:xfrm>
        </p:spPr>
        <p:txBody>
          <a:bodyPr/>
          <a:lstStyle/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SER</a:t>
            </a:r>
            <a:r>
              <a:rPr lang="en-US" dirty="0"/>
              <a:t>: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jedinice</a:t>
            </a:r>
            <a:r>
              <a:rPr lang="en-US" dirty="0"/>
              <a:t> u,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jedinice</a:t>
            </a:r>
            <a:r>
              <a:rPr lang="en-US" dirty="0"/>
              <a:t> </a:t>
            </a:r>
            <a:r>
              <a:rPr lang="hr-HR" dirty="0" smtClean="0"/>
              <a:t>Y </a:t>
            </a:r>
            <a:r>
              <a:rPr lang="en-US" dirty="0" smtClean="0"/>
              <a:t>m</a:t>
            </a:r>
            <a:r>
              <a:rPr lang="hr-HR" dirty="0" smtClean="0"/>
              <a:t>j</a:t>
            </a:r>
            <a:r>
              <a:rPr lang="en-US" dirty="0" err="1" smtClean="0"/>
              <a:t>eri</a:t>
            </a:r>
            <a:r>
              <a:rPr lang="en-US" dirty="0" smtClean="0"/>
              <a:t> </a:t>
            </a:r>
            <a:r>
              <a:rPr lang="en-US" dirty="0" err="1"/>
              <a:t>prosečnu</a:t>
            </a:r>
            <a:r>
              <a:rPr lang="en-US" dirty="0"/>
              <a:t> „</a:t>
            </a:r>
            <a:r>
              <a:rPr lang="en-US" dirty="0" err="1"/>
              <a:t>veličinu</a:t>
            </a:r>
            <a:r>
              <a:rPr lang="en-US" dirty="0"/>
              <a:t>“ </a:t>
            </a:r>
            <a:r>
              <a:rPr lang="en-US" dirty="0" err="1"/>
              <a:t>ostatka</a:t>
            </a:r>
            <a:r>
              <a:rPr lang="en-US" dirty="0"/>
              <a:t> OLS (</a:t>
            </a:r>
            <a:r>
              <a:rPr lang="en-US" dirty="0" err="1"/>
              <a:t>prosečna</a:t>
            </a:r>
            <a:r>
              <a:rPr lang="en-US" dirty="0"/>
              <a:t> „</a:t>
            </a:r>
            <a:r>
              <a:rPr lang="en-US" dirty="0" err="1"/>
              <a:t>greška</a:t>
            </a:r>
            <a:r>
              <a:rPr lang="en-US" dirty="0"/>
              <a:t>“ </a:t>
            </a:r>
            <a:r>
              <a:rPr lang="en-US" dirty="0" err="1"/>
              <a:t>koju</a:t>
            </a:r>
            <a:r>
              <a:rPr lang="en-US" dirty="0"/>
              <a:t> je </a:t>
            </a:r>
            <a:r>
              <a:rPr lang="en-US" dirty="0" err="1"/>
              <a:t>napravila</a:t>
            </a:r>
            <a:r>
              <a:rPr lang="en-US" dirty="0"/>
              <a:t> OLS </a:t>
            </a:r>
            <a:r>
              <a:rPr lang="en-US" dirty="0" err="1"/>
              <a:t>regresiona</a:t>
            </a:r>
            <a:r>
              <a:rPr lang="en-US" dirty="0"/>
              <a:t> </a:t>
            </a:r>
            <a:r>
              <a:rPr lang="hr-HR" dirty="0" smtClean="0"/>
              <a:t>linija)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en-US" b="1" i="1" dirty="0">
                <a:ea typeface="ＭＳ Ｐゴシック" pitchFamily="34" charset="-128"/>
              </a:rPr>
              <a:t>root mean squared error</a:t>
            </a:r>
            <a:r>
              <a:rPr lang="en-US" dirty="0">
                <a:ea typeface="ＭＳ Ｐゴシック" pitchFamily="34" charset="-128"/>
              </a:rPr>
              <a:t> (</a:t>
            </a:r>
            <a:r>
              <a:rPr lang="en-US" i="1" dirty="0">
                <a:ea typeface="ＭＳ Ｐゴシック" pitchFamily="34" charset="-128"/>
              </a:rPr>
              <a:t>RMSE</a:t>
            </a:r>
            <a:r>
              <a:rPr lang="en-US" dirty="0" smtClean="0">
                <a:ea typeface="ＭＳ Ｐゴシック" pitchFamily="34" charset="-128"/>
              </a:rPr>
              <a:t>)</a:t>
            </a:r>
            <a:r>
              <a:rPr lang="hr-HR" dirty="0" smtClean="0">
                <a:ea typeface="ＭＳ Ｐゴシック" pitchFamily="34" charset="-128"/>
              </a:rPr>
              <a:t> – koncept sličan SER</a:t>
            </a:r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pt-BR" dirty="0"/>
              <a:t>Ovo </a:t>
            </a:r>
            <a:r>
              <a:rPr lang="pt-BR" dirty="0" smtClean="0"/>
              <a:t>m</a:t>
            </a:r>
            <a:r>
              <a:rPr lang="hr-HR" dirty="0" smtClean="0"/>
              <a:t>j</a:t>
            </a:r>
            <a:r>
              <a:rPr lang="pt-BR" dirty="0" smtClean="0"/>
              <a:t>eri </a:t>
            </a:r>
            <a:r>
              <a:rPr lang="pt-BR" dirty="0"/>
              <a:t>isto što i SER – manja razlika je </a:t>
            </a:r>
            <a:r>
              <a:rPr lang="pt-BR" dirty="0" smtClean="0"/>
              <a:t>d</a:t>
            </a:r>
            <a:r>
              <a:rPr lang="hr-HR" dirty="0" smtClean="0"/>
              <a:t>j</a:t>
            </a:r>
            <a:r>
              <a:rPr lang="pt-BR" dirty="0" smtClean="0"/>
              <a:t>eljenje </a:t>
            </a:r>
            <a:r>
              <a:rPr lang="pt-BR" dirty="0"/>
              <a:t>sa 1/n </a:t>
            </a:r>
            <a:r>
              <a:rPr lang="pt-BR" dirty="0" smtClean="0"/>
              <a:t>um</a:t>
            </a:r>
            <a:r>
              <a:rPr lang="hr-HR" dirty="0" smtClean="0"/>
              <a:t>j</a:t>
            </a:r>
            <a:r>
              <a:rPr lang="pt-BR" dirty="0" smtClean="0"/>
              <a:t>esto </a:t>
            </a:r>
            <a:r>
              <a:rPr lang="pt-BR" dirty="0"/>
              <a:t>1/(n–2).</a:t>
            </a:r>
            <a:endParaRPr lang="hr-HR" dirty="0" smtClean="0">
              <a:ea typeface="ＭＳ Ｐゴシック" pitchFamily="34" charset="-128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865394"/>
              </p:ext>
            </p:extLst>
          </p:nvPr>
        </p:nvGraphicFramePr>
        <p:xfrm>
          <a:off x="1319213" y="403225"/>
          <a:ext cx="242887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3" imgW="2666880" imgH="952200" progId="Equation.DSMT4">
                  <p:embed/>
                </p:oleObj>
              </mc:Choice>
              <mc:Fallback>
                <p:oleObj name="Equation" r:id="rId3" imgW="2666880" imgH="952200" progId="Equation.DSMT4">
                  <p:embed/>
                  <p:pic>
                    <p:nvPicPr>
                      <p:cNvPr id="1351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213" y="403225"/>
                        <a:ext cx="2428875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948135"/>
              </p:ext>
            </p:extLst>
          </p:nvPr>
        </p:nvGraphicFramePr>
        <p:xfrm>
          <a:off x="1934874" y="3302866"/>
          <a:ext cx="2451100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5" imgW="2501640" imgH="952200" progId="Equation.DSMT4">
                  <p:embed/>
                </p:oleObj>
              </mc:Choice>
              <mc:Fallback>
                <p:oleObj name="Equation" r:id="rId5" imgW="2501640" imgH="952200" progId="Equation.DSMT4">
                  <p:embed/>
                  <p:pic>
                    <p:nvPicPr>
                      <p:cNvPr id="1351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4874" y="3302866"/>
                        <a:ext cx="2451100" cy="931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0078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</a:t>
            </a:r>
            <a:r>
              <a:rPr lang="en-US" dirty="0" err="1" smtClean="0"/>
              <a:t>linearne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O</a:t>
            </a:r>
            <a:r>
              <a:rPr lang="hr-HR" dirty="0" smtClean="0"/>
              <a:t>cjena OLS (estima</a:t>
            </a:r>
            <a:r>
              <a:rPr lang="en-US" dirty="0" err="1" smtClean="0"/>
              <a:t>cija</a:t>
            </a:r>
            <a:r>
              <a:rPr lang="hr-HR" dirty="0" smtClean="0"/>
              <a:t>)</a:t>
            </a:r>
          </a:p>
          <a:p>
            <a:r>
              <a:rPr lang="hr-HR" dirty="0" smtClean="0"/>
              <a:t>Linija regresije (na osnovu uzorka)</a:t>
            </a:r>
          </a:p>
          <a:p>
            <a:r>
              <a:rPr lang="en-US" dirty="0" err="1" smtClean="0"/>
              <a:t>Mjere</a:t>
            </a:r>
            <a:r>
              <a:rPr lang="en-US" dirty="0" smtClean="0"/>
              <a:t> </a:t>
            </a:r>
            <a:r>
              <a:rPr lang="hr-HR" dirty="0" smtClean="0"/>
              <a:t>„</a:t>
            </a:r>
            <a:r>
              <a:rPr lang="en-US" dirty="0" err="1" smtClean="0"/>
              <a:t>uklapanja</a:t>
            </a:r>
            <a:r>
              <a:rPr lang="hr-HR" dirty="0" smtClean="0"/>
              <a:t>”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</a:t>
            </a:r>
            <a:r>
              <a:rPr lang="hr-HR" dirty="0" smtClean="0"/>
              <a:t>na osnovu podataka iz </a:t>
            </a:r>
            <a:r>
              <a:rPr lang="en-US" dirty="0" err="1" smtClean="0"/>
              <a:t>uzorka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Pretpostavke</a:t>
            </a:r>
            <a:r>
              <a:rPr lang="en-US" dirty="0" smtClean="0"/>
              <a:t> </a:t>
            </a:r>
            <a:r>
              <a:rPr lang="en-US" dirty="0" err="1" smtClean="0"/>
              <a:t>najmanjih</a:t>
            </a:r>
            <a:r>
              <a:rPr lang="en-US" dirty="0" smtClean="0"/>
              <a:t> </a:t>
            </a:r>
            <a:r>
              <a:rPr lang="en-US" dirty="0" err="1" smtClean="0"/>
              <a:t>kvadrata</a:t>
            </a:r>
            <a:r>
              <a:rPr lang="en-US" dirty="0" smtClean="0"/>
              <a:t> </a:t>
            </a:r>
            <a:endParaRPr lang="hr-HR" dirty="0" smtClean="0"/>
          </a:p>
          <a:p>
            <a:r>
              <a:rPr lang="en-US" dirty="0" err="1" smtClean="0"/>
              <a:t>Distribucija</a:t>
            </a:r>
            <a:r>
              <a:rPr lang="en-US" dirty="0" smtClean="0"/>
              <a:t> </a:t>
            </a:r>
            <a:r>
              <a:rPr lang="en-US" dirty="0" err="1" smtClean="0"/>
              <a:t>uzorkovanja</a:t>
            </a:r>
            <a:r>
              <a:rPr lang="en-US" dirty="0" smtClean="0"/>
              <a:t> OLS </a:t>
            </a:r>
            <a:r>
              <a:rPr lang="en-US" dirty="0" err="1" smtClean="0"/>
              <a:t>estimatora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158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-27708"/>
            <a:ext cx="10947400" cy="6204672"/>
          </a:xfrm>
        </p:spPr>
        <p:txBody>
          <a:bodyPr/>
          <a:lstStyle/>
          <a:p>
            <a:pPr marL="0" indent="0">
              <a:buNone/>
            </a:pPr>
            <a:r>
              <a:rPr lang="hr-HR" b="1" dirty="0" smtClean="0"/>
              <a:t>Tehnička opaska:</a:t>
            </a:r>
          </a:p>
          <a:p>
            <a:pPr marL="0" indent="0">
              <a:buNone/>
            </a:pP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hr-HR" dirty="0" smtClean="0">
                <a:ea typeface="ＭＳ Ｐゴシック" pitchFamily="34" charset="-128"/>
              </a:rPr>
              <a:t>Dijeljenje sa </a:t>
            </a:r>
            <a:r>
              <a:rPr lang="en-US" i="1" dirty="0" smtClean="0">
                <a:ea typeface="ＭＳ Ｐゴシック" pitchFamily="34" charset="-128"/>
              </a:rPr>
              <a:t>n</a:t>
            </a:r>
            <a:r>
              <a:rPr lang="en-US" dirty="0" smtClean="0">
                <a:ea typeface="ＭＳ Ｐゴシック" pitchFamily="34" charset="-128"/>
              </a:rPr>
              <a:t>–2 </a:t>
            </a:r>
            <a:r>
              <a:rPr lang="hr-HR" dirty="0" smtClean="0">
                <a:ea typeface="ＭＳ Ｐゴシック" pitchFamily="34" charset="-128"/>
              </a:rPr>
              <a:t>je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korekcija za </a:t>
            </a:r>
            <a:r>
              <a:rPr lang="en-US" dirty="0" smtClean="0">
                <a:ea typeface="ＭＳ Ｐゴシック" pitchFamily="34" charset="-128"/>
              </a:rPr>
              <a:t>“</a:t>
            </a:r>
            <a:r>
              <a:rPr lang="hr-HR" dirty="0" smtClean="0">
                <a:ea typeface="ＭＳ Ｐゴシック" pitchFamily="34" charset="-128"/>
              </a:rPr>
              <a:t>stepene slobode</a:t>
            </a:r>
            <a:r>
              <a:rPr lang="en-US" dirty="0" smtClean="0">
                <a:ea typeface="ＭＳ Ｐゴシック" pitchFamily="34" charset="-128"/>
              </a:rPr>
              <a:t>”– </a:t>
            </a:r>
            <a:r>
              <a:rPr lang="hr-HR" dirty="0" smtClean="0">
                <a:ea typeface="ＭＳ Ｐゴシック" pitchFamily="34" charset="-128"/>
              </a:rPr>
              <a:t>kao što je i </a:t>
            </a:r>
            <a:r>
              <a:rPr lang="en-US" i="1" dirty="0" smtClean="0">
                <a:ea typeface="ＭＳ Ｐゴシック" pitchFamily="34" charset="-128"/>
              </a:rPr>
              <a:t>n</a:t>
            </a:r>
            <a:r>
              <a:rPr lang="en-US" dirty="0" smtClean="0">
                <a:ea typeface="ＭＳ Ｐゴシック" pitchFamily="34" charset="-128"/>
              </a:rPr>
              <a:t>–1, </a:t>
            </a:r>
            <a:r>
              <a:rPr lang="hr-HR" dirty="0" smtClean="0">
                <a:ea typeface="ＭＳ Ｐゴシック" pitchFamily="34" charset="-128"/>
              </a:rPr>
              <a:t>osim što za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>
                <a:ea typeface="ＭＳ Ｐゴシック" pitchFamily="34" charset="-128"/>
              </a:rPr>
              <a:t>SER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imamo dva parametra koja ocjenjujemo </a:t>
            </a:r>
            <a:r>
              <a:rPr lang="en-US" dirty="0" smtClean="0">
                <a:ea typeface="ＭＳ Ｐゴシック" pitchFamily="34" charset="-128"/>
              </a:rPr>
              <a:t>(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0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hr-HR" dirty="0" smtClean="0">
                <a:ea typeface="ＭＳ Ｐゴシック" pitchFamily="34" charset="-128"/>
              </a:rPr>
              <a:t>i 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pomoću     i   </a:t>
            </a:r>
            <a:r>
              <a:rPr lang="en-US" dirty="0" smtClean="0">
                <a:ea typeface="ＭＳ Ｐゴシック" pitchFamily="34" charset="-128"/>
              </a:rPr>
              <a:t>), </a:t>
            </a:r>
            <a:r>
              <a:rPr lang="hr-HR" dirty="0" smtClean="0">
                <a:ea typeface="ＭＳ Ｐゴシック" pitchFamily="34" charset="-128"/>
              </a:rPr>
              <a:t>dok u </a:t>
            </a:r>
            <a:r>
              <a:rPr lang="en-US" dirty="0" smtClean="0">
                <a:ea typeface="ＭＳ Ｐゴシック" pitchFamily="34" charset="-128"/>
              </a:rPr>
              <a:t>  </a:t>
            </a:r>
            <a:r>
              <a:rPr lang="hr-HR" dirty="0" smtClean="0">
                <a:ea typeface="ＭＳ Ｐゴシック" pitchFamily="34" charset="-128"/>
              </a:rPr>
              <a:t> imamo samo jedan parametar za ocijeniti </a:t>
            </a:r>
            <a:r>
              <a:rPr lang="en-US" dirty="0" smtClean="0">
                <a:ea typeface="ＭＳ Ｐゴシック" pitchFamily="34" charset="-128"/>
              </a:rPr>
              <a:t>(</a:t>
            </a:r>
            <a:r>
              <a:rPr lang="en-US" i="1" dirty="0" err="1" smtClean="0">
                <a:latin typeface="Lucida Grande"/>
                <a:ea typeface="Lucida Grande"/>
                <a:cs typeface="Lucida Grande"/>
                <a:sym typeface="Symbol" pitchFamily="18" charset="2"/>
              </a:rPr>
              <a:t>μ</a:t>
            </a:r>
            <a:r>
              <a:rPr lang="en-US" i="1" baseline="-25000" dirty="0" err="1" smtClean="0">
                <a:ea typeface="ＭＳ Ｐゴシック" pitchFamily="34" charset="-128"/>
              </a:rPr>
              <a:t>Y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hr-HR" dirty="0" smtClean="0">
                <a:ea typeface="ＭＳ Ｐゴシック" pitchFamily="34" charset="-128"/>
              </a:rPr>
              <a:t>sa </a:t>
            </a:r>
            <a:r>
              <a:rPr lang="en-US" dirty="0" smtClean="0">
                <a:ea typeface="ＭＳ Ｐゴシック" pitchFamily="34" charset="-128"/>
              </a:rPr>
              <a:t>    ).</a:t>
            </a:r>
            <a:endParaRPr lang="hr-HR" dirty="0" smtClean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dirty="0" err="1"/>
              <a:t>Kada</a:t>
            </a:r>
            <a:r>
              <a:rPr lang="en-US" dirty="0"/>
              <a:t> je n </a:t>
            </a:r>
            <a:r>
              <a:rPr lang="en-US" dirty="0" err="1"/>
              <a:t>veliko</a:t>
            </a:r>
            <a:r>
              <a:rPr lang="en-US" dirty="0"/>
              <a:t>, </a:t>
            </a:r>
            <a:r>
              <a:rPr lang="en-US" dirty="0" err="1"/>
              <a:t>nije</a:t>
            </a:r>
            <a:r>
              <a:rPr lang="en-US" dirty="0"/>
              <a:t> </a:t>
            </a:r>
            <a:r>
              <a:rPr lang="en-US" dirty="0" err="1"/>
              <a:t>važno</a:t>
            </a:r>
            <a:r>
              <a:rPr lang="en-US" dirty="0"/>
              <a:t> da li se </a:t>
            </a:r>
            <a:r>
              <a:rPr lang="en-US" dirty="0" err="1"/>
              <a:t>koristi</a:t>
            </a:r>
            <a:r>
              <a:rPr lang="en-US" dirty="0"/>
              <a:t> n, n–1 </a:t>
            </a:r>
            <a:r>
              <a:rPr lang="en-US" dirty="0" err="1"/>
              <a:t>ili</a:t>
            </a:r>
            <a:r>
              <a:rPr lang="en-US" dirty="0"/>
              <a:t> n–2 – </a:t>
            </a:r>
            <a:r>
              <a:rPr lang="en-US" dirty="0" err="1"/>
              <a:t>iako</a:t>
            </a:r>
            <a:r>
              <a:rPr lang="en-US" dirty="0"/>
              <a:t> </a:t>
            </a:r>
            <a:r>
              <a:rPr lang="en-US" dirty="0" err="1"/>
              <a:t>konvencionalna</a:t>
            </a:r>
            <a:r>
              <a:rPr lang="en-US" dirty="0"/>
              <a:t> formula </a:t>
            </a:r>
            <a:r>
              <a:rPr lang="en-US" dirty="0" err="1"/>
              <a:t>koristi</a:t>
            </a:r>
            <a:r>
              <a:rPr lang="en-US" dirty="0"/>
              <a:t> n–2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/>
              <a:t>regresor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082692"/>
              </p:ext>
            </p:extLst>
          </p:nvPr>
        </p:nvGraphicFramePr>
        <p:xfrm>
          <a:off x="10363056" y="1395124"/>
          <a:ext cx="40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8" name="Equation" r:id="rId3" imgW="406080" imgH="482400" progId="Equation.DSMT4">
                  <p:embed/>
                </p:oleObj>
              </mc:Choice>
              <mc:Fallback>
                <p:oleObj name="Equation" r:id="rId3" imgW="406080" imgH="482400" progId="Equation.DSMT4">
                  <p:embed/>
                  <p:pic>
                    <p:nvPicPr>
                      <p:cNvPr id="3584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3056" y="1395124"/>
                        <a:ext cx="406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942766"/>
              </p:ext>
            </p:extLst>
          </p:nvPr>
        </p:nvGraphicFramePr>
        <p:xfrm>
          <a:off x="10902878" y="1471324"/>
          <a:ext cx="317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Document" r:id="rId5" imgW="317488" imgH="469883" progId="Word.Document.12">
                  <p:link updateAutomatic="1"/>
                </p:oleObj>
              </mc:Choice>
              <mc:Fallback>
                <p:oleObj name="Document" r:id="rId5" imgW="317488" imgH="469883" progId="Word.Document.12">
                  <p:link updateAutomatic="1"/>
                  <p:pic>
                    <p:nvPicPr>
                      <p:cNvPr id="3584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2878" y="1471324"/>
                        <a:ext cx="317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885021"/>
              </p:ext>
            </p:extLst>
          </p:nvPr>
        </p:nvGraphicFramePr>
        <p:xfrm>
          <a:off x="1608428" y="1747693"/>
          <a:ext cx="279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Equation" r:id="rId7" imgW="279400" imgH="495300" progId="Equation.DSMT4">
                  <p:embed/>
                </p:oleObj>
              </mc:Choice>
              <mc:Fallback>
                <p:oleObj name="Equation" r:id="rId7" imgW="279400" imgH="495300" progId="Equation.DSMT4">
                  <p:embed/>
                  <p:pic>
                    <p:nvPicPr>
                      <p:cNvPr id="358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428" y="1747693"/>
                        <a:ext cx="279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198959"/>
              </p:ext>
            </p:extLst>
          </p:nvPr>
        </p:nvGraphicFramePr>
        <p:xfrm>
          <a:off x="8903855" y="1877724"/>
          <a:ext cx="27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Document" r:id="rId5" imgW="279390" imgH="342887" progId="Word.Document.12">
                  <p:link updateAutomatic="1"/>
                </p:oleObj>
              </mc:Choice>
              <mc:Fallback>
                <p:oleObj name="Document" r:id="rId5" imgW="279390" imgH="342887" progId="Word.Document.12">
                  <p:link updateAutomatic="1"/>
                  <p:pic>
                    <p:nvPicPr>
                      <p:cNvPr id="358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3855" y="1877724"/>
                        <a:ext cx="27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3532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55" y="1"/>
            <a:ext cx="10882745" cy="822036"/>
          </a:xfrm>
        </p:spPr>
        <p:txBody>
          <a:bodyPr>
            <a:normAutofit/>
          </a:bodyPr>
          <a:lstStyle/>
          <a:p>
            <a:r>
              <a:rPr lang="hr-HR" sz="2800" dirty="0" smtClean="0"/>
              <a:t>Primjer </a:t>
            </a:r>
            <a:r>
              <a:rPr lang="en-US" sz="2800" i="1" dirty="0" smtClean="0">
                <a:ea typeface="ＭＳ Ｐゴシック" pitchFamily="34" charset="-128"/>
              </a:rPr>
              <a:t>R</a:t>
            </a:r>
            <a:r>
              <a:rPr lang="en-US" sz="2800" baseline="30000" dirty="0" smtClean="0">
                <a:ea typeface="ＭＳ Ｐゴシック" pitchFamily="34" charset="-128"/>
              </a:rPr>
              <a:t>2</a:t>
            </a:r>
            <a:r>
              <a:rPr lang="en-US" sz="2800" dirty="0" smtClean="0">
                <a:ea typeface="ＭＳ Ｐゴシック" pitchFamily="34" charset="-128"/>
              </a:rPr>
              <a:t> </a:t>
            </a:r>
            <a:r>
              <a:rPr lang="hr-HR" sz="2800" dirty="0" smtClean="0">
                <a:ea typeface="ＭＳ Ｐゴシック" pitchFamily="34" charset="-128"/>
              </a:rPr>
              <a:t>i </a:t>
            </a:r>
            <a:r>
              <a:rPr lang="en-US" sz="2800" i="1" dirty="0" smtClean="0">
                <a:ea typeface="ＭＳ Ｐゴシック" pitchFamily="34" charset="-128"/>
              </a:rPr>
              <a:t>SER</a:t>
            </a:r>
            <a:r>
              <a:rPr lang="en-US" sz="2800" dirty="0" smtClean="0">
                <a:ea typeface="ＭＳ Ｐゴシック" pitchFamily="34" charset="-128"/>
              </a:rPr>
              <a:t> </a:t>
            </a:r>
            <a:endParaRPr lang="en-US" sz="2800" dirty="0"/>
          </a:p>
        </p:txBody>
      </p:sp>
      <p:pic>
        <p:nvPicPr>
          <p:cNvPr id="4" name="Picture 6" descr="fig04_03.gif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5710" y="678512"/>
            <a:ext cx="8118835" cy="42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331173" y="4823836"/>
            <a:ext cx="81521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= 698.9 – 2.28</a:t>
            </a:r>
            <a:r>
              <a:rPr lang="en-US" sz="2400" dirty="0">
                <a:sym typeface="MT Symbol"/>
              </a:rPr>
              <a:t>×</a:t>
            </a:r>
            <a:r>
              <a:rPr lang="en-US" sz="2400" i="1" dirty="0"/>
              <a:t>STR</a:t>
            </a:r>
            <a:r>
              <a:rPr lang="en-US" sz="2400" dirty="0"/>
              <a:t>, </a:t>
            </a:r>
            <a:r>
              <a:rPr lang="en-US" sz="2400" b="1" i="1" dirty="0">
                <a:solidFill>
                  <a:srgbClr val="FF0000"/>
                </a:solidFill>
              </a:rPr>
              <a:t>R</a:t>
            </a:r>
            <a:r>
              <a:rPr lang="en-US" sz="2400" b="1" baseline="30000" dirty="0">
                <a:solidFill>
                  <a:srgbClr val="FF0000"/>
                </a:solidFill>
              </a:rPr>
              <a:t>2</a:t>
            </a:r>
            <a:r>
              <a:rPr lang="en-US" sz="2400" b="1" dirty="0">
                <a:solidFill>
                  <a:srgbClr val="FF0000"/>
                </a:solidFill>
              </a:rPr>
              <a:t> = .05, </a:t>
            </a:r>
            <a:r>
              <a:rPr lang="en-US" sz="2400" b="1" i="1" dirty="0">
                <a:solidFill>
                  <a:srgbClr val="FF0000"/>
                </a:solidFill>
              </a:rPr>
              <a:t>SER</a:t>
            </a:r>
            <a:r>
              <a:rPr lang="en-US" sz="2400" b="1" dirty="0">
                <a:solidFill>
                  <a:srgbClr val="FF0000"/>
                </a:solidFill>
              </a:rPr>
              <a:t> = </a:t>
            </a:r>
            <a:r>
              <a:rPr lang="en-US" sz="2400" b="1" dirty="0" smtClean="0">
                <a:solidFill>
                  <a:srgbClr val="FF0000"/>
                </a:solidFill>
              </a:rPr>
              <a:t>18.6</a:t>
            </a:r>
            <a:endParaRPr lang="hr-HR" sz="2400" b="1" dirty="0" smtClean="0">
              <a:solidFill>
                <a:srgbClr val="FF0000"/>
              </a:solidFill>
            </a:endParaRPr>
          </a:p>
          <a:p>
            <a:endParaRPr lang="hr-HR" sz="2400" b="1" dirty="0">
              <a:solidFill>
                <a:srgbClr val="FF0000"/>
              </a:solidFill>
            </a:endParaRPr>
          </a:p>
          <a:p>
            <a:r>
              <a:rPr lang="en-US" sz="2400" dirty="0"/>
              <a:t>STR </a:t>
            </a:r>
            <a:r>
              <a:rPr lang="en-US" sz="2400" dirty="0" err="1"/>
              <a:t>objašnjava</a:t>
            </a:r>
            <a:r>
              <a:rPr lang="en-US" sz="2400" dirty="0"/>
              <a:t> </a:t>
            </a:r>
            <a:r>
              <a:rPr lang="en-US" sz="2400" dirty="0" err="1"/>
              <a:t>samo</a:t>
            </a:r>
            <a:r>
              <a:rPr lang="en-US" sz="2400" dirty="0"/>
              <a:t> </a:t>
            </a:r>
            <a:r>
              <a:rPr lang="en-US" sz="2400" dirty="0" err="1"/>
              <a:t>mali</a:t>
            </a:r>
            <a:r>
              <a:rPr lang="en-US" sz="2400" dirty="0"/>
              <a:t> </a:t>
            </a:r>
            <a:r>
              <a:rPr lang="en-US" sz="2400" dirty="0" err="1"/>
              <a:t>deo</a:t>
            </a:r>
            <a:r>
              <a:rPr lang="en-US" sz="2400" dirty="0"/>
              <a:t> </a:t>
            </a:r>
            <a:r>
              <a:rPr lang="en-US" sz="2400" dirty="0" err="1"/>
              <a:t>varijacija</a:t>
            </a:r>
            <a:r>
              <a:rPr lang="en-US" sz="2400" dirty="0"/>
              <a:t> u </a:t>
            </a:r>
            <a:r>
              <a:rPr lang="en-US" sz="2400" dirty="0" err="1"/>
              <a:t>rezultatima</a:t>
            </a:r>
            <a:r>
              <a:rPr lang="en-US" sz="2400" dirty="0"/>
              <a:t> </a:t>
            </a:r>
            <a:r>
              <a:rPr lang="en-US" sz="2400" dirty="0" err="1"/>
              <a:t>testova</a:t>
            </a:r>
            <a:r>
              <a:rPr lang="en-US" sz="2400" dirty="0"/>
              <a:t>. Da li to </a:t>
            </a:r>
            <a:r>
              <a:rPr lang="en-US" sz="2400" dirty="0" err="1"/>
              <a:t>smisla</a:t>
            </a:r>
            <a:r>
              <a:rPr lang="en-US" sz="2400" dirty="0"/>
              <a:t>? Da li to </a:t>
            </a:r>
            <a:r>
              <a:rPr lang="en-US" sz="2400" dirty="0" err="1"/>
              <a:t>znači</a:t>
            </a:r>
            <a:r>
              <a:rPr lang="en-US" sz="2400" dirty="0"/>
              <a:t> da je STR </a:t>
            </a:r>
            <a:r>
              <a:rPr lang="en-US" sz="2400" dirty="0" err="1"/>
              <a:t>nevažan</a:t>
            </a:r>
            <a:r>
              <a:rPr lang="en-US" sz="2400" dirty="0"/>
              <a:t> u </a:t>
            </a:r>
            <a:r>
              <a:rPr lang="en-US" sz="2400" dirty="0" err="1"/>
              <a:t>smislu</a:t>
            </a:r>
            <a:r>
              <a:rPr lang="en-US" sz="2400" dirty="0"/>
              <a:t> </a:t>
            </a:r>
            <a:r>
              <a:rPr lang="en-US" sz="2400" dirty="0" err="1"/>
              <a:t>politike</a:t>
            </a:r>
            <a:r>
              <a:rPr lang="en-US" sz="2400" dirty="0"/>
              <a:t>?</a:t>
            </a: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197895"/>
              </p:ext>
            </p:extLst>
          </p:nvPr>
        </p:nvGraphicFramePr>
        <p:xfrm>
          <a:off x="1027835" y="4823836"/>
          <a:ext cx="1303338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4" imgW="1384200" imgH="482400" progId="Equation.DSMT4">
                  <p:embed/>
                </p:oleObj>
              </mc:Choice>
              <mc:Fallback>
                <p:oleObj name="Equation" r:id="rId4" imgW="1384200" imgH="482400" progId="Equation.DSMT4">
                  <p:embed/>
                  <p:pic>
                    <p:nvPicPr>
                      <p:cNvPr id="13619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7835" y="4823836"/>
                        <a:ext cx="1303338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8383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b="1" dirty="0" err="1" smtClean="0"/>
              <a:t>P</a:t>
            </a:r>
            <a:r>
              <a:rPr lang="en-US" sz="3600" b="1" dirty="0" err="1" smtClean="0"/>
              <a:t>retpostavke</a:t>
            </a:r>
            <a:r>
              <a:rPr lang="en-US" sz="3600" b="1" dirty="0" smtClean="0"/>
              <a:t> </a:t>
            </a:r>
            <a:r>
              <a:rPr lang="en-US" sz="3600" b="1" dirty="0" err="1"/>
              <a:t>najmanjih</a:t>
            </a:r>
            <a:r>
              <a:rPr lang="en-US" sz="3600" b="1" dirty="0"/>
              <a:t> </a:t>
            </a:r>
            <a:r>
              <a:rPr lang="en-US" sz="3600" b="1" dirty="0" err="1"/>
              <a:t>kvadrata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, u </a:t>
            </a:r>
            <a:r>
              <a:rPr lang="en-US" dirty="0" err="1"/>
              <a:t>preciznom</a:t>
            </a:r>
            <a:r>
              <a:rPr lang="en-US" dirty="0"/>
              <a:t> </a:t>
            </a:r>
            <a:r>
              <a:rPr lang="en-US" dirty="0" err="1"/>
              <a:t>smislu</a:t>
            </a:r>
            <a:r>
              <a:rPr lang="en-US" dirty="0"/>
              <a:t>, </a:t>
            </a:r>
            <a:r>
              <a:rPr lang="en-US" dirty="0" err="1"/>
              <a:t>osobine</a:t>
            </a:r>
            <a:r>
              <a:rPr lang="en-US" dirty="0"/>
              <a:t> </a:t>
            </a:r>
            <a:r>
              <a:rPr lang="en-US" dirty="0" err="1"/>
              <a:t>distribucije</a:t>
            </a:r>
            <a:r>
              <a:rPr lang="en-US" dirty="0"/>
              <a:t> </a:t>
            </a:r>
            <a:r>
              <a:rPr lang="en-US" dirty="0" err="1"/>
              <a:t>uzorkovanja</a:t>
            </a:r>
            <a:r>
              <a:rPr lang="en-US" dirty="0"/>
              <a:t> OLS </a:t>
            </a:r>
            <a:r>
              <a:rPr lang="en-US" dirty="0" err="1"/>
              <a:t>estimatora</a:t>
            </a:r>
            <a:r>
              <a:rPr lang="en-US" dirty="0"/>
              <a:t>? </a:t>
            </a:r>
            <a:endParaRPr lang="hr-HR" dirty="0" smtClean="0"/>
          </a:p>
          <a:p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/>
              <a:t>će</a:t>
            </a:r>
            <a:r>
              <a:rPr lang="en-US" dirty="0"/>
              <a:t> </a:t>
            </a:r>
            <a:r>
              <a:rPr lang="hr-HR" dirty="0" smtClean="0"/>
              <a:t>OLS ocjenjivač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/>
              <a:t>nepristrasan</a:t>
            </a:r>
            <a:r>
              <a:rPr lang="en-US" dirty="0"/>
              <a:t>? </a:t>
            </a:r>
            <a:endParaRPr lang="hr-HR" dirty="0" smtClean="0"/>
          </a:p>
          <a:p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njegova</a:t>
            </a:r>
            <a:r>
              <a:rPr lang="en-US" dirty="0"/>
              <a:t> </a:t>
            </a:r>
            <a:r>
              <a:rPr lang="en-US" dirty="0" err="1"/>
              <a:t>varijansa</a:t>
            </a:r>
            <a:r>
              <a:rPr lang="en-US" dirty="0"/>
              <a:t>? </a:t>
            </a:r>
            <a:endParaRPr lang="hr-HR" dirty="0" smtClean="0"/>
          </a:p>
          <a:p>
            <a:r>
              <a:rPr lang="en-US" dirty="0" smtClean="0"/>
              <a:t>Da </a:t>
            </a:r>
            <a:r>
              <a:rPr lang="en-US" dirty="0" err="1"/>
              <a:t>bismo</a:t>
            </a:r>
            <a:r>
              <a:rPr lang="en-US" dirty="0"/>
              <a:t> </a:t>
            </a:r>
            <a:r>
              <a:rPr lang="en-US" dirty="0" err="1"/>
              <a:t>odgovorili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ova </a:t>
            </a:r>
            <a:r>
              <a:rPr lang="en-US" dirty="0" err="1"/>
              <a:t>pitanja</a:t>
            </a:r>
            <a:r>
              <a:rPr lang="en-US" dirty="0"/>
              <a:t>, </a:t>
            </a:r>
            <a:r>
              <a:rPr lang="en-US" dirty="0" err="1"/>
              <a:t>potrebno</a:t>
            </a:r>
            <a:r>
              <a:rPr lang="en-US" dirty="0"/>
              <a:t> je da </a:t>
            </a:r>
            <a:r>
              <a:rPr lang="en-US" dirty="0" err="1"/>
              <a:t>napravimo</a:t>
            </a:r>
            <a:r>
              <a:rPr lang="en-US" dirty="0"/>
              <a:t> </a:t>
            </a:r>
            <a:r>
              <a:rPr lang="en-US" dirty="0" err="1"/>
              <a:t>neke</a:t>
            </a:r>
            <a:r>
              <a:rPr lang="en-US" dirty="0"/>
              <a:t> </a:t>
            </a:r>
            <a:r>
              <a:rPr lang="en-US" dirty="0" err="1"/>
              <a:t>pretpostavke</a:t>
            </a:r>
            <a:r>
              <a:rPr lang="en-US" dirty="0"/>
              <a:t> o tome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hr-HR" dirty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hr-HR" dirty="0" smtClean="0"/>
              <a:t> X </a:t>
            </a:r>
            <a:r>
              <a:rPr lang="en-US" dirty="0" err="1" smtClean="0"/>
              <a:t>međusobno</a:t>
            </a:r>
            <a:r>
              <a:rPr lang="en-US" dirty="0" smtClean="0"/>
              <a:t> </a:t>
            </a:r>
            <a:r>
              <a:rPr lang="en-US" dirty="0" err="1"/>
              <a:t>povezani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se </a:t>
            </a:r>
            <a:r>
              <a:rPr lang="en-US" dirty="0" err="1"/>
              <a:t>prikupljaju</a:t>
            </a:r>
            <a:r>
              <a:rPr lang="en-US" dirty="0"/>
              <a:t> (</a:t>
            </a:r>
            <a:r>
              <a:rPr lang="en-US" dirty="0" err="1"/>
              <a:t>šema</a:t>
            </a:r>
            <a:r>
              <a:rPr lang="en-US" dirty="0"/>
              <a:t> </a:t>
            </a:r>
            <a:r>
              <a:rPr lang="en-US" dirty="0" err="1"/>
              <a:t>uzorkovanja</a:t>
            </a:r>
            <a:r>
              <a:rPr lang="en-US" dirty="0"/>
              <a:t>) </a:t>
            </a:r>
            <a:endParaRPr lang="hr-HR" dirty="0" smtClean="0"/>
          </a:p>
          <a:p>
            <a:r>
              <a:rPr lang="en-US" dirty="0" smtClean="0"/>
              <a:t>Ove </a:t>
            </a:r>
            <a:r>
              <a:rPr lang="en-US" dirty="0" err="1"/>
              <a:t>pretpostavke</a:t>
            </a:r>
            <a:r>
              <a:rPr lang="en-US" dirty="0"/>
              <a:t> – </a:t>
            </a:r>
            <a:r>
              <a:rPr lang="en-US" dirty="0" err="1"/>
              <a:t>postoje</a:t>
            </a:r>
            <a:r>
              <a:rPr lang="en-US" dirty="0"/>
              <a:t> tri – </a:t>
            </a:r>
            <a:r>
              <a:rPr lang="en-US" dirty="0" err="1"/>
              <a:t>poznate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hr-HR" dirty="0" smtClean="0"/>
              <a:t>(osnovne) </a:t>
            </a:r>
            <a:r>
              <a:rPr lang="en-US" dirty="0" err="1" smtClean="0"/>
              <a:t>pretpostavke</a:t>
            </a:r>
            <a:r>
              <a:rPr lang="en-US" dirty="0" smtClean="0"/>
              <a:t> </a:t>
            </a:r>
            <a:r>
              <a:rPr lang="en-US" dirty="0" err="1"/>
              <a:t>najmanjih</a:t>
            </a:r>
            <a:r>
              <a:rPr lang="en-US" dirty="0"/>
              <a:t> </a:t>
            </a:r>
            <a:r>
              <a:rPr lang="en-US" dirty="0" err="1"/>
              <a:t>kvadrata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04738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73" y="171162"/>
            <a:ext cx="10448636" cy="927966"/>
          </a:xfrm>
        </p:spPr>
        <p:txBody>
          <a:bodyPr>
            <a:normAutofit/>
          </a:bodyPr>
          <a:lstStyle/>
          <a:p>
            <a:r>
              <a:rPr lang="hr-HR" sz="3600" dirty="0" smtClean="0"/>
              <a:t>PRETPOSTAVKE OLS MODELA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182" y="1099128"/>
            <a:ext cx="10799618" cy="5077835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sz="2400" i="1" dirty="0"/>
              <a:t>Y</a:t>
            </a:r>
            <a:r>
              <a:rPr lang="en-US" sz="2400" i="1" baseline="-25000" dirty="0"/>
              <a:t>i</a:t>
            </a:r>
            <a:r>
              <a:rPr lang="en-US" sz="2400" dirty="0"/>
              <a:t> = </a:t>
            </a:r>
            <a:r>
              <a:rPr lang="en-US" sz="2400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/>
              <a:t>0</a:t>
            </a:r>
            <a:r>
              <a:rPr lang="en-US" sz="2400" dirty="0"/>
              <a:t> + </a:t>
            </a:r>
            <a:r>
              <a:rPr lang="en-US" sz="2400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sz="2400" baseline="-25000" dirty="0"/>
              <a:t>1</a:t>
            </a:r>
            <a:r>
              <a:rPr lang="en-US" sz="2400" i="1" dirty="0"/>
              <a:t>X</a:t>
            </a:r>
            <a:r>
              <a:rPr lang="en-US" sz="2400" i="1" baseline="-25000" dirty="0"/>
              <a:t>i</a:t>
            </a:r>
            <a:r>
              <a:rPr lang="en-US" sz="2400" dirty="0"/>
              <a:t> + </a:t>
            </a:r>
            <a:r>
              <a:rPr lang="en-US" sz="2400" i="1" dirty="0" err="1"/>
              <a:t>u</a:t>
            </a:r>
            <a:r>
              <a:rPr lang="en-US" sz="2400" i="1" baseline="-25000" dirty="0" err="1"/>
              <a:t>i</a:t>
            </a:r>
            <a:r>
              <a:rPr lang="en-US" sz="2400" dirty="0"/>
              <a:t>, </a:t>
            </a:r>
            <a:r>
              <a:rPr lang="en-US" sz="2400" i="1" dirty="0" err="1"/>
              <a:t>i</a:t>
            </a:r>
            <a:r>
              <a:rPr lang="en-US" sz="2400" dirty="0"/>
              <a:t> = 1,…, </a:t>
            </a:r>
            <a:r>
              <a:rPr lang="en-US" sz="2400" i="1" dirty="0"/>
              <a:t>n</a:t>
            </a:r>
            <a:endParaRPr lang="en-US" sz="2400" dirty="0"/>
          </a:p>
          <a:p>
            <a:pPr>
              <a:buFontTx/>
              <a:buNone/>
              <a:defRPr/>
            </a:pPr>
            <a:r>
              <a:rPr lang="en-US" sz="2400" b="1" dirty="0"/>
              <a:t> </a:t>
            </a:r>
            <a:endParaRPr lang="en-US" sz="24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  <a:defRPr/>
            </a:pPr>
            <a:r>
              <a:rPr lang="hr-HR" sz="2400" dirty="0" smtClean="0"/>
              <a:t>Uslovna distribucija</a:t>
            </a:r>
            <a:r>
              <a:rPr lang="en-US" sz="2400" dirty="0" smtClean="0"/>
              <a:t> </a:t>
            </a:r>
            <a:r>
              <a:rPr lang="en-US" sz="2400" i="1" dirty="0"/>
              <a:t>u</a:t>
            </a:r>
            <a:r>
              <a:rPr lang="en-US" sz="2400" dirty="0"/>
              <a:t> </a:t>
            </a:r>
            <a:r>
              <a:rPr lang="hr-HR" sz="2400" dirty="0" smtClean="0"/>
              <a:t>za dato</a:t>
            </a:r>
            <a:r>
              <a:rPr lang="en-US" sz="2400" dirty="0" smtClean="0"/>
              <a:t> </a:t>
            </a:r>
            <a:r>
              <a:rPr lang="en-US" sz="2400" i="1" dirty="0"/>
              <a:t>X</a:t>
            </a:r>
            <a:r>
              <a:rPr lang="en-US" sz="2400" dirty="0"/>
              <a:t> </a:t>
            </a:r>
            <a:r>
              <a:rPr lang="hr-HR" sz="2400" dirty="0" smtClean="0"/>
              <a:t>ima sredinu jednaku nuli</a:t>
            </a:r>
            <a:r>
              <a:rPr lang="en-US" sz="2400" dirty="0" smtClean="0"/>
              <a:t>, </a:t>
            </a:r>
            <a:r>
              <a:rPr lang="hr-HR" sz="2400" dirty="0" smtClean="0"/>
              <a:t>odnosno</a:t>
            </a:r>
            <a:r>
              <a:rPr lang="en-US" sz="2400" dirty="0" smtClean="0"/>
              <a:t>, </a:t>
            </a:r>
            <a:r>
              <a:rPr lang="en-US" sz="2400" i="1" dirty="0"/>
              <a:t>E</a:t>
            </a:r>
            <a:r>
              <a:rPr lang="en-US" sz="2400" dirty="0"/>
              <a:t>(</a:t>
            </a:r>
            <a:r>
              <a:rPr lang="en-US" sz="2400" i="1" dirty="0" err="1"/>
              <a:t>u</a:t>
            </a:r>
            <a:r>
              <a:rPr lang="en-US" sz="2400" dirty="0" err="1"/>
              <a:t>|</a:t>
            </a:r>
            <a:r>
              <a:rPr lang="en-US" sz="2400" i="1" dirty="0" err="1"/>
              <a:t>X</a:t>
            </a:r>
            <a:r>
              <a:rPr lang="en-US" sz="2400" dirty="0"/>
              <a:t> = </a:t>
            </a:r>
            <a:r>
              <a:rPr lang="en-US" sz="2400" i="1" dirty="0"/>
              <a:t>x</a:t>
            </a:r>
            <a:r>
              <a:rPr lang="en-US" sz="2400" dirty="0"/>
              <a:t>) = 0.</a:t>
            </a:r>
          </a:p>
          <a:p>
            <a:pPr lvl="1">
              <a:spcAft>
                <a:spcPts val="600"/>
              </a:spcAft>
              <a:defRPr/>
            </a:pPr>
            <a:r>
              <a:rPr lang="hr-HR" sz="1800" i="1" dirty="0" smtClean="0"/>
              <a:t>Ovo implicira da je       nepristrasan</a:t>
            </a:r>
            <a:endParaRPr lang="en-US" sz="1800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/>
              <a:t>(</a:t>
            </a:r>
            <a:r>
              <a:rPr lang="en-US" sz="2400" i="1" dirty="0" err="1"/>
              <a:t>X</a:t>
            </a:r>
            <a:r>
              <a:rPr lang="en-US" sz="2400" i="1" baseline="-25000" dirty="0" err="1"/>
              <a:t>i</a:t>
            </a:r>
            <a:r>
              <a:rPr lang="en-US" sz="2400" i="1" dirty="0" err="1"/>
              <a:t>,Y</a:t>
            </a:r>
            <a:r>
              <a:rPr lang="en-US" sz="2400" i="1" baseline="-25000" dirty="0" err="1"/>
              <a:t>i</a:t>
            </a:r>
            <a:r>
              <a:rPr lang="en-US" sz="2400" dirty="0"/>
              <a:t>), </a:t>
            </a:r>
            <a:r>
              <a:rPr lang="en-US" sz="2400" i="1" dirty="0" err="1"/>
              <a:t>i</a:t>
            </a:r>
            <a:r>
              <a:rPr lang="en-US" sz="2400" dirty="0"/>
              <a:t> =1,…,</a:t>
            </a:r>
            <a:r>
              <a:rPr lang="en-US" sz="2400" i="1" dirty="0"/>
              <a:t>n</a:t>
            </a:r>
            <a:r>
              <a:rPr lang="en-US" sz="2400" dirty="0"/>
              <a:t>, </a:t>
            </a:r>
            <a:r>
              <a:rPr lang="hr-HR" sz="2400" dirty="0" smtClean="0"/>
              <a:t>su </a:t>
            </a:r>
            <a:r>
              <a:rPr lang="en-US" sz="2400" dirty="0" smtClean="0"/>
              <a:t> </a:t>
            </a:r>
            <a:r>
              <a:rPr lang="en-US" sz="2400" dirty="0" err="1"/>
              <a:t>i.i.d</a:t>
            </a:r>
            <a:r>
              <a:rPr lang="en-US" sz="2400" dirty="0"/>
              <a:t>.</a:t>
            </a:r>
          </a:p>
          <a:p>
            <a:pPr lvl="1">
              <a:defRPr/>
            </a:pPr>
            <a:r>
              <a:rPr lang="hr-HR" sz="1800" i="1" dirty="0" smtClean="0"/>
              <a:t>Ovo stoji za </a:t>
            </a:r>
            <a:r>
              <a:rPr lang="en-US" sz="1800" dirty="0" smtClean="0"/>
              <a:t>(</a:t>
            </a:r>
            <a:r>
              <a:rPr lang="en-US" sz="1800" i="1" dirty="0" smtClean="0"/>
              <a:t>X</a:t>
            </a:r>
            <a:r>
              <a:rPr lang="en-US" sz="1800" i="1" dirty="0"/>
              <a:t>, Y</a:t>
            </a:r>
            <a:r>
              <a:rPr lang="en-US" sz="1800" dirty="0"/>
              <a:t>)</a:t>
            </a:r>
            <a:r>
              <a:rPr lang="en-US" sz="1800" i="1" dirty="0"/>
              <a:t> </a:t>
            </a:r>
            <a:r>
              <a:rPr lang="hr-HR" sz="1800" i="1" dirty="0" smtClean="0"/>
              <a:t>koji su </a:t>
            </a:r>
            <a:r>
              <a:rPr lang="hr-HR" sz="1800" i="1" dirty="0" smtClean="0"/>
              <a:t>sakupljeni </a:t>
            </a:r>
            <a:r>
              <a:rPr lang="hr-HR" sz="1800" i="1" dirty="0" smtClean="0"/>
              <a:t>SRS</a:t>
            </a:r>
            <a:endParaRPr lang="en-US" sz="1800" dirty="0"/>
          </a:p>
          <a:p>
            <a:pPr lvl="1">
              <a:defRPr/>
            </a:pPr>
            <a:r>
              <a:rPr lang="hr-HR" sz="1800" i="1" dirty="0" smtClean="0"/>
              <a:t>Ovo daje distribuciju uzorkovanja za        i   </a:t>
            </a:r>
            <a:endParaRPr lang="en-US" sz="1800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hr-HR" sz="2400" dirty="0" smtClean="0"/>
              <a:t>Velike</a:t>
            </a:r>
            <a:r>
              <a:rPr lang="en-US" sz="2400" dirty="0" smtClean="0"/>
              <a:t> outliers</a:t>
            </a:r>
            <a:r>
              <a:rPr lang="hr-HR" sz="2400" dirty="0"/>
              <a:t> </a:t>
            </a:r>
            <a:r>
              <a:rPr lang="hr-HR" sz="2400" dirty="0" smtClean="0"/>
              <a:t>/ ekstremne vrijednosti</a:t>
            </a:r>
            <a:r>
              <a:rPr lang="en-US" sz="2400" dirty="0" smtClean="0"/>
              <a:t> </a:t>
            </a:r>
            <a:r>
              <a:rPr lang="hr-HR" sz="2400" dirty="0" smtClean="0"/>
              <a:t>za </a:t>
            </a:r>
            <a:r>
              <a:rPr lang="en-US" sz="2400" i="1" dirty="0" smtClean="0"/>
              <a:t>X</a:t>
            </a:r>
            <a:r>
              <a:rPr lang="en-US" sz="2400" dirty="0" smtClean="0"/>
              <a:t> </a:t>
            </a:r>
            <a:r>
              <a:rPr lang="hr-HR" sz="2400" dirty="0" smtClean="0"/>
              <a:t>i</a:t>
            </a:r>
            <a:r>
              <a:rPr lang="en-US" sz="2400" dirty="0" smtClean="0"/>
              <a:t>/</a:t>
            </a:r>
            <a:r>
              <a:rPr lang="hr-HR" sz="2400" dirty="0" smtClean="0"/>
              <a:t>ili</a:t>
            </a:r>
            <a:r>
              <a:rPr lang="en-US" sz="2400" dirty="0" smtClean="0"/>
              <a:t> </a:t>
            </a:r>
            <a:r>
              <a:rPr lang="en-US" sz="2400" i="1" dirty="0"/>
              <a:t>Y</a:t>
            </a:r>
            <a:r>
              <a:rPr lang="en-US" sz="2400" dirty="0"/>
              <a:t> </a:t>
            </a:r>
            <a:r>
              <a:rPr lang="hr-HR" sz="2400" dirty="0" smtClean="0"/>
              <a:t>su rijetke pojave</a:t>
            </a:r>
            <a:r>
              <a:rPr lang="en-US" sz="2400" dirty="0" smtClean="0"/>
              <a:t>.</a:t>
            </a:r>
            <a:endParaRPr lang="en-US" sz="2400" dirty="0"/>
          </a:p>
          <a:p>
            <a:pPr lvl="1">
              <a:defRPr/>
            </a:pPr>
            <a:r>
              <a:rPr lang="hr-HR" sz="1800" i="1" dirty="0" smtClean="0"/>
              <a:t>Tehnički</a:t>
            </a:r>
            <a:r>
              <a:rPr lang="en-US" sz="1800" i="1" dirty="0" smtClean="0"/>
              <a:t>, </a:t>
            </a:r>
            <a:r>
              <a:rPr lang="en-US" sz="1800" i="1" dirty="0"/>
              <a:t>X </a:t>
            </a:r>
            <a:r>
              <a:rPr lang="hr-HR" sz="1800" i="1" dirty="0" smtClean="0"/>
              <a:t>i </a:t>
            </a:r>
            <a:r>
              <a:rPr lang="en-US" sz="1800" i="1" dirty="0" smtClean="0"/>
              <a:t>Y </a:t>
            </a:r>
            <a:r>
              <a:rPr lang="hr-HR" sz="1800" i="1" dirty="0" smtClean="0"/>
              <a:t>imaju konačne 4. momente</a:t>
            </a:r>
            <a:endParaRPr lang="en-US" sz="1800" dirty="0"/>
          </a:p>
          <a:p>
            <a:pPr lvl="1">
              <a:defRPr/>
            </a:pPr>
            <a:r>
              <a:rPr lang="hr-HR" sz="1800" i="1" dirty="0" smtClean="0"/>
              <a:t>Outlejeri mogu rezultovati sa čudnim vrijednostima </a:t>
            </a:r>
            <a:endParaRPr lang="en-US" sz="1800" dirty="0"/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0327" y="2438399"/>
            <a:ext cx="304800" cy="42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6894" y="3628807"/>
            <a:ext cx="285235" cy="39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0072" y="3584789"/>
            <a:ext cx="304800" cy="42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589" y="4729017"/>
            <a:ext cx="230381" cy="335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90543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50109" y="192376"/>
            <a:ext cx="8610600" cy="992187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ea typeface="ＭＳ Ｐゴシック" pitchFamily="34" charset="-128"/>
              </a:rPr>
              <a:t>LS pretpostavka</a:t>
            </a:r>
            <a:r>
              <a:rPr lang="en-US" sz="3200" b="1" dirty="0" smtClean="0">
                <a:ea typeface="ＭＳ Ｐゴシック" pitchFamily="34" charset="-128"/>
              </a:rPr>
              <a:t> #1:   </a:t>
            </a:r>
            <a:r>
              <a:rPr lang="en-US" sz="3200" b="1" i="1" dirty="0" smtClean="0">
                <a:ea typeface="ＭＳ Ｐゴシック" pitchFamily="34" charset="-128"/>
              </a:rPr>
              <a:t>E</a:t>
            </a:r>
            <a:r>
              <a:rPr lang="en-US" sz="3200" b="1" dirty="0" smtClean="0">
                <a:ea typeface="ＭＳ Ｐゴシック" pitchFamily="34" charset="-128"/>
              </a:rPr>
              <a:t>(</a:t>
            </a:r>
            <a:r>
              <a:rPr lang="en-US" sz="3200" b="1" i="1" dirty="0" err="1" smtClean="0">
                <a:ea typeface="ＭＳ Ｐゴシック" pitchFamily="34" charset="-128"/>
              </a:rPr>
              <a:t>u</a:t>
            </a:r>
            <a:r>
              <a:rPr lang="en-US" sz="3200" b="1" dirty="0" err="1" smtClean="0">
                <a:ea typeface="ＭＳ Ｐゴシック" pitchFamily="34" charset="-128"/>
              </a:rPr>
              <a:t>|</a:t>
            </a:r>
            <a:r>
              <a:rPr lang="en-US" sz="3200" b="1" i="1" dirty="0" err="1" smtClean="0">
                <a:ea typeface="ＭＳ Ｐゴシック" pitchFamily="34" charset="-128"/>
              </a:rPr>
              <a:t>X</a:t>
            </a:r>
            <a:r>
              <a:rPr lang="en-US" sz="3200" b="1" dirty="0" smtClean="0">
                <a:ea typeface="ＭＳ Ｐゴシック" pitchFamily="34" charset="-128"/>
              </a:rPr>
              <a:t> = </a:t>
            </a:r>
            <a:r>
              <a:rPr lang="en-US" sz="3200" b="1" i="1" dirty="0" smtClean="0">
                <a:ea typeface="ＭＳ Ｐゴシック" pitchFamily="34" charset="-128"/>
              </a:rPr>
              <a:t>x</a:t>
            </a:r>
            <a:r>
              <a:rPr lang="en-US" sz="3200" b="1" dirty="0" smtClean="0">
                <a:ea typeface="ＭＳ Ｐゴシック" pitchFamily="34" charset="-128"/>
              </a:rPr>
              <a:t>) = 0. </a:t>
            </a:r>
          </a:p>
        </p:txBody>
      </p:sp>
      <p:pic>
        <p:nvPicPr>
          <p:cNvPr id="5" name="Picture 5" descr="fig04_04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5309" y="1601213"/>
            <a:ext cx="7458652" cy="384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333968" y="1208222"/>
            <a:ext cx="5547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/>
              <a:t>Uslovna distribucija</a:t>
            </a:r>
            <a:r>
              <a:rPr lang="en-US" dirty="0"/>
              <a:t> </a:t>
            </a:r>
            <a:r>
              <a:rPr lang="en-US" i="1" dirty="0"/>
              <a:t>u</a:t>
            </a:r>
            <a:r>
              <a:rPr lang="en-US" dirty="0"/>
              <a:t> </a:t>
            </a:r>
            <a:r>
              <a:rPr lang="hr-HR" dirty="0"/>
              <a:t>za datko</a:t>
            </a:r>
            <a:r>
              <a:rPr lang="en-US" dirty="0"/>
              <a:t>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hr-HR" dirty="0"/>
              <a:t>ima sredinu jednaku nuli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43709" y="5717309"/>
            <a:ext cx="7379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hr-HR" dirty="0" smtClean="0">
                <a:ea typeface="ＭＳ Ｐゴシック" pitchFamily="34" charset="-128"/>
              </a:rPr>
              <a:t>Primjer</a:t>
            </a:r>
            <a:r>
              <a:rPr lang="en-US" dirty="0" smtClean="0">
                <a:ea typeface="ＭＳ Ｐゴシック" pitchFamily="34" charset="-128"/>
              </a:rPr>
              <a:t>: </a:t>
            </a:r>
            <a:r>
              <a:rPr lang="en-US" i="1" dirty="0">
                <a:ea typeface="ＭＳ Ｐゴシック" pitchFamily="34" charset="-128"/>
              </a:rPr>
              <a:t>Test </a:t>
            </a:r>
            <a:r>
              <a:rPr lang="en-US" i="1" dirty="0" err="1">
                <a:ea typeface="ＭＳ Ｐゴシック" pitchFamily="34" charset="-128"/>
              </a:rPr>
              <a:t>Score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dirty="0">
                <a:ea typeface="ＭＳ Ｐゴシック" pitchFamily="34" charset="-128"/>
              </a:rPr>
              <a:t>STR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err="1">
                <a:ea typeface="ＭＳ Ｐゴシック" pitchFamily="34" charset="-128"/>
              </a:rPr>
              <a:t>u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en-US" i="1" dirty="0" err="1">
                <a:ea typeface="ＭＳ Ｐゴシック" pitchFamily="34" charset="-128"/>
              </a:rPr>
              <a:t>u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hr-HR" dirty="0" smtClean="0">
                <a:ea typeface="ＭＳ Ｐゴシック" pitchFamily="34" charset="-128"/>
              </a:rPr>
              <a:t>drugi faktori</a:t>
            </a:r>
            <a:endParaRPr lang="en-US" dirty="0">
              <a:ea typeface="ＭＳ Ｐゴシック" pitchFamily="34" charset="-128"/>
            </a:endParaRPr>
          </a:p>
          <a:p>
            <a:r>
              <a:rPr lang="hr-HR" dirty="0" smtClean="0">
                <a:ea typeface="ＭＳ Ｐゴシック" pitchFamily="34" charset="-128"/>
              </a:rPr>
              <a:t>Šta mislimo pod ovim </a:t>
            </a:r>
            <a:r>
              <a:rPr lang="en-US" dirty="0" smtClean="0">
                <a:ea typeface="ＭＳ Ｐゴシック" pitchFamily="34" charset="-128"/>
              </a:rPr>
              <a:t>“</a:t>
            </a:r>
            <a:r>
              <a:rPr lang="hr-HR" dirty="0" smtClean="0">
                <a:ea typeface="ＭＳ Ｐゴシック" pitchFamily="34" charset="-128"/>
              </a:rPr>
              <a:t>drugim faktorima</a:t>
            </a:r>
            <a:r>
              <a:rPr lang="en-US" dirty="0" smtClean="0">
                <a:ea typeface="ＭＳ Ｐゴシック" pitchFamily="34" charset="-128"/>
              </a:rPr>
              <a:t>”?</a:t>
            </a:r>
            <a:endParaRPr lang="en-US" dirty="0">
              <a:ea typeface="ＭＳ Ｐゴシック" pitchFamily="34" charset="-128"/>
            </a:endParaRPr>
          </a:p>
          <a:p>
            <a:r>
              <a:rPr lang="hr-HR" dirty="0" smtClean="0">
                <a:ea typeface="ＭＳ Ｐゴシック" pitchFamily="34" charset="-128"/>
              </a:rPr>
              <a:t>Da li je </a:t>
            </a:r>
            <a:r>
              <a:rPr lang="en-US" i="1" dirty="0" smtClean="0">
                <a:ea typeface="ＭＳ Ｐゴシック" pitchFamily="34" charset="-128"/>
              </a:rPr>
              <a:t>E</a:t>
            </a:r>
            <a:r>
              <a:rPr lang="en-US" dirty="0" smtClean="0">
                <a:ea typeface="ＭＳ Ｐゴシック" pitchFamily="34" charset="-128"/>
              </a:rPr>
              <a:t>(</a:t>
            </a:r>
            <a:r>
              <a:rPr lang="en-US" i="1" dirty="0" err="1" smtClean="0">
                <a:ea typeface="ＭＳ Ｐゴシック" pitchFamily="34" charset="-128"/>
              </a:rPr>
              <a:t>u</a:t>
            </a:r>
            <a:r>
              <a:rPr lang="en-US" dirty="0" err="1" smtClean="0">
                <a:ea typeface="ＭＳ Ｐゴシック" pitchFamily="34" charset="-128"/>
              </a:rPr>
              <a:t>|</a:t>
            </a:r>
            <a:r>
              <a:rPr lang="en-US" i="1" dirty="0" err="1" smtClean="0">
                <a:ea typeface="ＭＳ Ｐゴシック" pitchFamily="34" charset="-128"/>
              </a:rPr>
              <a:t>X</a:t>
            </a:r>
            <a:r>
              <a:rPr lang="en-US" dirty="0" smtClean="0">
                <a:ea typeface="ＭＳ Ｐゴシック" pitchFamily="34" charset="-128"/>
              </a:rPr>
              <a:t>=</a:t>
            </a:r>
            <a:r>
              <a:rPr lang="en-US" i="1" dirty="0" smtClean="0">
                <a:ea typeface="ＭＳ Ｐゴシック" pitchFamily="34" charset="-128"/>
              </a:rPr>
              <a:t>x</a:t>
            </a:r>
            <a:r>
              <a:rPr lang="en-US" dirty="0">
                <a:ea typeface="ＭＳ Ｐゴシック" pitchFamily="34" charset="-128"/>
              </a:rPr>
              <a:t>) = 0 </a:t>
            </a:r>
            <a:r>
              <a:rPr lang="hr-HR" dirty="0" smtClean="0">
                <a:ea typeface="ＭＳ Ｐゴシック" pitchFamily="34" charset="-128"/>
              </a:rPr>
              <a:t>prihvatljivo za ove druge faktore</a:t>
            </a:r>
            <a:r>
              <a:rPr lang="en-US" dirty="0" smtClean="0">
                <a:ea typeface="ＭＳ Ｐゴシック" pitchFamily="34" charset="-128"/>
              </a:rPr>
              <a:t>?</a:t>
            </a:r>
            <a:endParaRPr lang="en-US" dirty="0">
              <a:ea typeface="ＭＳ Ｐゴシック" pitchFamily="34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2147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>
                <a:ea typeface="ＭＳ Ｐゴシック" pitchFamily="34" charset="-128"/>
              </a:rPr>
              <a:t>LS pretpostavka</a:t>
            </a:r>
            <a:r>
              <a:rPr lang="en-US" b="1" dirty="0">
                <a:ea typeface="ＭＳ Ｐゴシック" pitchFamily="34" charset="-128"/>
              </a:rPr>
              <a:t> #1</a:t>
            </a:r>
            <a:r>
              <a:rPr lang="en-US" b="1" dirty="0" smtClean="0">
                <a:ea typeface="ＭＳ Ｐゴシック" pitchFamily="34" charset="-128"/>
              </a:rPr>
              <a:t>:</a:t>
            </a:r>
            <a:r>
              <a:rPr lang="hr-HR" b="1" dirty="0" smtClean="0">
                <a:ea typeface="ＭＳ Ｐゴシック" pitchFamily="34" charset="-128"/>
              </a:rPr>
              <a:t> </a:t>
            </a:r>
            <a:r>
              <a:rPr lang="hr-HR" b="1" dirty="0" smtClean="0">
                <a:ea typeface="ＭＳ Ｐゴシック" pitchFamily="34" charset="-128"/>
              </a:rPr>
              <a:t>nastavak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96310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</a:t>
            </a:r>
            <a:r>
              <a:rPr lang="hr-HR" dirty="0" smtClean="0"/>
              <a:t>j</a:t>
            </a:r>
            <a:r>
              <a:rPr lang="en-US" dirty="0" err="1" smtClean="0"/>
              <a:t>erilo</a:t>
            </a:r>
            <a:r>
              <a:rPr lang="en-US" dirty="0" smtClean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razmišljanje</a:t>
            </a:r>
            <a:r>
              <a:rPr lang="en-US" dirty="0"/>
              <a:t> o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pretpostavci</a:t>
            </a:r>
            <a:r>
              <a:rPr lang="en-US" dirty="0"/>
              <a:t> je </a:t>
            </a:r>
            <a:r>
              <a:rPr lang="en-US" dirty="0" err="1"/>
              <a:t>razmatranje</a:t>
            </a:r>
            <a:r>
              <a:rPr lang="en-US" dirty="0"/>
              <a:t> </a:t>
            </a:r>
            <a:r>
              <a:rPr lang="en-US" dirty="0" err="1"/>
              <a:t>idealnog</a:t>
            </a:r>
            <a:r>
              <a:rPr lang="en-US" dirty="0"/>
              <a:t> </a:t>
            </a:r>
            <a:r>
              <a:rPr lang="en-US" dirty="0" err="1"/>
              <a:t>randomizovanog</a:t>
            </a:r>
            <a:r>
              <a:rPr lang="en-US" dirty="0"/>
              <a:t> </a:t>
            </a:r>
            <a:r>
              <a:rPr lang="en-US" dirty="0" err="1"/>
              <a:t>kontrolisanog</a:t>
            </a:r>
            <a:r>
              <a:rPr lang="en-US" dirty="0"/>
              <a:t> </a:t>
            </a:r>
            <a:r>
              <a:rPr lang="en-US" dirty="0" err="1"/>
              <a:t>eksperimenta</a:t>
            </a:r>
            <a:r>
              <a:rPr lang="en-US" dirty="0"/>
              <a:t>: </a:t>
            </a:r>
            <a:endParaRPr lang="hr-HR" dirty="0" smtClean="0"/>
          </a:p>
          <a:p>
            <a:r>
              <a:rPr lang="hr-HR" dirty="0" smtClean="0"/>
              <a:t>X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 smtClean="0"/>
              <a:t>dod</a:t>
            </a:r>
            <a:r>
              <a:rPr lang="hr-HR" dirty="0" smtClean="0"/>
              <a:t>j</a:t>
            </a:r>
            <a:r>
              <a:rPr lang="en-US" dirty="0" err="1" smtClean="0"/>
              <a:t>eljen</a:t>
            </a:r>
            <a:r>
              <a:rPr lang="en-US" dirty="0" smtClean="0"/>
              <a:t> </a:t>
            </a:r>
            <a:r>
              <a:rPr lang="en-US" dirty="0" err="1"/>
              <a:t>ljudima</a:t>
            </a:r>
            <a:r>
              <a:rPr lang="en-US" dirty="0"/>
              <a:t> (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/>
              <a:t>raspoređeni</a:t>
            </a:r>
            <a:r>
              <a:rPr lang="en-US" dirty="0"/>
              <a:t> u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hr-HR" dirty="0" smtClean="0"/>
              <a:t>razrede različite </a:t>
            </a:r>
            <a:r>
              <a:rPr lang="en-US" dirty="0" err="1" smtClean="0"/>
              <a:t>veličine</a:t>
            </a:r>
            <a:r>
              <a:rPr lang="en-US" dirty="0"/>
              <a:t>; </a:t>
            </a:r>
            <a:r>
              <a:rPr lang="en-US" dirty="0" err="1"/>
              <a:t>pacijenti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 </a:t>
            </a:r>
            <a:r>
              <a:rPr lang="en-US" dirty="0" err="1"/>
              <a:t>raspoređeni</a:t>
            </a:r>
            <a:r>
              <a:rPr lang="en-US" dirty="0"/>
              <a:t> u </a:t>
            </a:r>
            <a:r>
              <a:rPr lang="en-US" dirty="0" err="1"/>
              <a:t>medicinske</a:t>
            </a:r>
            <a:r>
              <a:rPr lang="en-US" dirty="0"/>
              <a:t> </a:t>
            </a:r>
            <a:r>
              <a:rPr lang="en-US" dirty="0" err="1"/>
              <a:t>tretmane</a:t>
            </a:r>
            <a:r>
              <a:rPr lang="en-US" dirty="0"/>
              <a:t>). </a:t>
            </a:r>
            <a:endParaRPr lang="hr-HR" dirty="0" smtClean="0"/>
          </a:p>
          <a:p>
            <a:r>
              <a:rPr lang="en-US" dirty="0" err="1" smtClean="0"/>
              <a:t>Nasumična</a:t>
            </a:r>
            <a:r>
              <a:rPr lang="en-US" dirty="0" smtClean="0"/>
              <a:t> </a:t>
            </a:r>
            <a:r>
              <a:rPr lang="en-US" dirty="0" err="1"/>
              <a:t>selekcija</a:t>
            </a:r>
            <a:r>
              <a:rPr lang="en-US" dirty="0"/>
              <a:t> se </a:t>
            </a:r>
            <a:r>
              <a:rPr lang="en-US" dirty="0" err="1"/>
              <a:t>vrši</a:t>
            </a:r>
            <a:r>
              <a:rPr lang="en-US" dirty="0"/>
              <a:t> </a:t>
            </a:r>
            <a:r>
              <a:rPr lang="en-US" dirty="0" err="1"/>
              <a:t>računarom</a:t>
            </a:r>
            <a:r>
              <a:rPr lang="en-US" dirty="0"/>
              <a:t> – ne </a:t>
            </a:r>
            <a:r>
              <a:rPr lang="en-US" dirty="0" err="1"/>
              <a:t>koriste</a:t>
            </a:r>
            <a:r>
              <a:rPr lang="en-US" dirty="0"/>
              <a:t> se </a:t>
            </a:r>
            <a:r>
              <a:rPr lang="en-US" dirty="0" err="1"/>
              <a:t>informacije</a:t>
            </a:r>
            <a:r>
              <a:rPr lang="en-US" dirty="0"/>
              <a:t> o </a:t>
            </a:r>
            <a:r>
              <a:rPr lang="en-US" dirty="0" err="1"/>
              <a:t>pojedincu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Pošto</a:t>
            </a:r>
            <a:r>
              <a:rPr lang="en-US" dirty="0" smtClean="0"/>
              <a:t> </a:t>
            </a:r>
            <a:r>
              <a:rPr lang="en-US" dirty="0"/>
              <a:t>je </a:t>
            </a:r>
            <a:r>
              <a:rPr lang="hr-HR" dirty="0" smtClean="0"/>
              <a:t>X</a:t>
            </a:r>
            <a:r>
              <a:rPr lang="en-US" dirty="0" smtClean="0"/>
              <a:t> </a:t>
            </a:r>
            <a:r>
              <a:rPr lang="en-US" dirty="0" err="1"/>
              <a:t>dodeljen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,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ostale</a:t>
            </a:r>
            <a:r>
              <a:rPr lang="en-US" dirty="0"/>
              <a:t> </a:t>
            </a:r>
            <a:r>
              <a:rPr lang="en-US" dirty="0" err="1"/>
              <a:t>individualne</a:t>
            </a:r>
            <a:r>
              <a:rPr lang="en-US" dirty="0"/>
              <a:t> </a:t>
            </a:r>
            <a:r>
              <a:rPr lang="en-US" dirty="0" err="1"/>
              <a:t>karakteristike</a:t>
            </a:r>
            <a:r>
              <a:rPr lang="en-US" dirty="0"/>
              <a:t> – </a:t>
            </a:r>
            <a:r>
              <a:rPr lang="en-US" dirty="0" err="1"/>
              <a:t>stvari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čine</a:t>
            </a:r>
            <a:r>
              <a:rPr lang="en-US" dirty="0"/>
              <a:t> u – </a:t>
            </a:r>
            <a:r>
              <a:rPr lang="en-US" dirty="0" err="1"/>
              <a:t>distribuiraju</a:t>
            </a:r>
            <a:r>
              <a:rPr lang="en-US" dirty="0"/>
              <a:t> se </a:t>
            </a:r>
            <a:r>
              <a:rPr lang="en-US" dirty="0" err="1"/>
              <a:t>nezavisno</a:t>
            </a:r>
            <a:r>
              <a:rPr lang="en-US" dirty="0"/>
              <a:t> od </a:t>
            </a:r>
            <a:r>
              <a:rPr lang="hr-HR" dirty="0" smtClean="0"/>
              <a:t>X</a:t>
            </a:r>
            <a:r>
              <a:rPr lang="en-US" dirty="0" smtClean="0"/>
              <a:t>,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i="1" dirty="0"/>
              <a:t>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hr-HR" dirty="0" smtClean="0"/>
              <a:t>X</a:t>
            </a:r>
            <a:r>
              <a:rPr lang="en-US" dirty="0" smtClean="0"/>
              <a:t> </a:t>
            </a:r>
            <a:r>
              <a:rPr lang="en-US" dirty="0" err="1"/>
              <a:t>nezavisni</a:t>
            </a:r>
            <a:r>
              <a:rPr lang="en-US" dirty="0"/>
              <a:t> </a:t>
            </a:r>
            <a:endParaRPr lang="hr-HR" dirty="0" smtClean="0"/>
          </a:p>
          <a:p>
            <a:r>
              <a:rPr lang="en-US" dirty="0" err="1" smtClean="0"/>
              <a:t>Dakle</a:t>
            </a:r>
            <a:r>
              <a:rPr lang="en-US" dirty="0"/>
              <a:t>, u </a:t>
            </a:r>
            <a:r>
              <a:rPr lang="en-US" dirty="0" err="1"/>
              <a:t>idealnom</a:t>
            </a:r>
            <a:r>
              <a:rPr lang="en-US" dirty="0"/>
              <a:t> </a:t>
            </a:r>
            <a:r>
              <a:rPr lang="en-US" dirty="0" err="1"/>
              <a:t>randomizovanom</a:t>
            </a:r>
            <a:r>
              <a:rPr lang="en-US" dirty="0"/>
              <a:t> </a:t>
            </a:r>
            <a:r>
              <a:rPr lang="en-US" dirty="0" err="1"/>
              <a:t>kontrolisanom</a:t>
            </a:r>
            <a:r>
              <a:rPr lang="en-US" dirty="0"/>
              <a:t> </a:t>
            </a:r>
            <a:r>
              <a:rPr lang="en-US" dirty="0" err="1"/>
              <a:t>eksperimentu</a:t>
            </a:r>
            <a:r>
              <a:rPr lang="en-US" dirty="0"/>
              <a:t>, </a:t>
            </a:r>
            <a:r>
              <a:rPr lang="en-US" dirty="0" smtClean="0"/>
              <a:t>E(u|</a:t>
            </a:r>
            <a:r>
              <a:rPr lang="hr-HR" dirty="0" smtClean="0"/>
              <a:t>X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hr-HR" dirty="0" smtClean="0"/>
              <a:t>x</a:t>
            </a:r>
            <a:r>
              <a:rPr lang="en-US" dirty="0" smtClean="0"/>
              <a:t>) </a:t>
            </a:r>
            <a:r>
              <a:rPr lang="en-US" dirty="0"/>
              <a:t>= 0 (to jest, </a:t>
            </a:r>
            <a:r>
              <a:rPr lang="en-US" dirty="0" err="1"/>
              <a:t>važi</a:t>
            </a:r>
            <a:r>
              <a:rPr lang="en-US" dirty="0"/>
              <a:t> </a:t>
            </a:r>
            <a:r>
              <a:rPr lang="en-US" dirty="0" smtClean="0"/>
              <a:t>LS</a:t>
            </a:r>
            <a:r>
              <a:rPr lang="hr-HR" dirty="0" smtClean="0"/>
              <a:t>P</a:t>
            </a:r>
            <a:r>
              <a:rPr lang="en-US" dirty="0" smtClean="0"/>
              <a:t> </a:t>
            </a:r>
            <a:r>
              <a:rPr lang="en-US" dirty="0"/>
              <a:t>#1) </a:t>
            </a:r>
            <a:endParaRPr lang="hr-HR" dirty="0" smtClean="0"/>
          </a:p>
          <a:p>
            <a:r>
              <a:rPr lang="en-US" dirty="0" smtClean="0"/>
              <a:t>U </a:t>
            </a:r>
            <a:r>
              <a:rPr lang="en-US" dirty="0" err="1"/>
              <a:t>stvarnim</a:t>
            </a:r>
            <a:r>
              <a:rPr lang="en-US" dirty="0"/>
              <a:t> </a:t>
            </a:r>
            <a:r>
              <a:rPr lang="en-US" dirty="0" err="1"/>
              <a:t>eksperimentima</a:t>
            </a:r>
            <a:r>
              <a:rPr lang="en-US" dirty="0"/>
              <a:t>,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podacima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hr-HR" dirty="0" smtClean="0"/>
              <a:t>opservacija</a:t>
            </a:r>
            <a:r>
              <a:rPr lang="en-US" dirty="0" smtClean="0"/>
              <a:t>, </a:t>
            </a:r>
            <a:r>
              <a:rPr lang="en-US" dirty="0" err="1"/>
              <a:t>moraćemo</a:t>
            </a:r>
            <a:r>
              <a:rPr lang="en-US" dirty="0"/>
              <a:t> dobro da </a:t>
            </a:r>
            <a:r>
              <a:rPr lang="en-US" dirty="0" err="1"/>
              <a:t>razmislimo</a:t>
            </a:r>
            <a:r>
              <a:rPr lang="en-US" dirty="0"/>
              <a:t> o tome da li </a:t>
            </a:r>
            <a:r>
              <a:rPr lang="en-US" dirty="0" smtClean="0"/>
              <a:t>E(u|</a:t>
            </a:r>
            <a:r>
              <a:rPr lang="hr-HR" dirty="0" smtClean="0"/>
              <a:t>X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hr-HR" dirty="0" smtClean="0"/>
              <a:t>x</a:t>
            </a:r>
            <a:r>
              <a:rPr lang="en-US" dirty="0" smtClean="0"/>
              <a:t>) </a:t>
            </a:r>
            <a:r>
              <a:rPr lang="en-US" dirty="0"/>
              <a:t>= 0 </a:t>
            </a:r>
            <a:r>
              <a:rPr lang="en-US" dirty="0" err="1"/>
              <a:t>važi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2181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0875"/>
          </a:xfrm>
        </p:spPr>
        <p:txBody>
          <a:bodyPr>
            <a:normAutofit fontScale="90000"/>
          </a:bodyPr>
          <a:lstStyle/>
          <a:p>
            <a:r>
              <a:rPr lang="en-US" dirty="0"/>
              <a:t>(</a:t>
            </a:r>
            <a:r>
              <a:rPr lang="en-US" b="1" i="1" dirty="0" err="1"/>
              <a:t>X</a:t>
            </a:r>
            <a:r>
              <a:rPr lang="en-US" b="1" i="1" baseline="-25000" dirty="0" err="1"/>
              <a:t>i</a:t>
            </a:r>
            <a:r>
              <a:rPr lang="en-US" b="1" i="1" dirty="0" err="1"/>
              <a:t>,Y</a:t>
            </a:r>
            <a:r>
              <a:rPr lang="en-US" b="1" i="1" baseline="-25000" dirty="0" err="1"/>
              <a:t>i</a:t>
            </a:r>
            <a:r>
              <a:rPr lang="en-US" b="1" dirty="0"/>
              <a:t>), </a:t>
            </a:r>
            <a:r>
              <a:rPr lang="en-US" b="1" i="1" dirty="0" err="1"/>
              <a:t>i</a:t>
            </a:r>
            <a:r>
              <a:rPr lang="en-US" b="1" dirty="0"/>
              <a:t> =1,…,</a:t>
            </a:r>
            <a:r>
              <a:rPr lang="en-US" b="1" i="1" dirty="0"/>
              <a:t>n</a:t>
            </a:r>
            <a:r>
              <a:rPr lang="en-US" b="1" dirty="0"/>
              <a:t>, </a:t>
            </a:r>
            <a:r>
              <a:rPr lang="hr-HR" b="1" dirty="0"/>
              <a:t>su </a:t>
            </a:r>
            <a:r>
              <a:rPr lang="en-US" b="1" dirty="0"/>
              <a:t> </a:t>
            </a:r>
            <a:r>
              <a:rPr lang="en-US" b="1" dirty="0" err="1"/>
              <a:t>i.i.d</a:t>
            </a:r>
            <a:r>
              <a:rPr lang="en-US" b="1" dirty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905164"/>
            <a:ext cx="10845800" cy="5271799"/>
          </a:xfrm>
        </p:spPr>
        <p:txBody>
          <a:bodyPr/>
          <a:lstStyle/>
          <a:p>
            <a:r>
              <a:rPr lang="en-US" dirty="0" err="1"/>
              <a:t>Ovo</a:t>
            </a:r>
            <a:r>
              <a:rPr lang="en-US" dirty="0"/>
              <a:t> se </a:t>
            </a:r>
            <a:r>
              <a:rPr lang="en-US" dirty="0" err="1"/>
              <a:t>javlja</a:t>
            </a:r>
            <a:r>
              <a:rPr lang="en-US" dirty="0"/>
              <a:t> </a:t>
            </a:r>
            <a:r>
              <a:rPr lang="en-US" dirty="0" err="1"/>
              <a:t>automatski</a:t>
            </a:r>
            <a:r>
              <a:rPr lang="en-US" dirty="0"/>
              <a:t> </a:t>
            </a:r>
            <a:r>
              <a:rPr lang="en-US" dirty="0" err="1"/>
              <a:t>ako</a:t>
            </a:r>
            <a:r>
              <a:rPr lang="en-US" dirty="0"/>
              <a:t> se </a:t>
            </a:r>
            <a:r>
              <a:rPr lang="en-US" dirty="0" err="1"/>
              <a:t>entitet</a:t>
            </a:r>
            <a:r>
              <a:rPr lang="en-US" dirty="0"/>
              <a:t> (</a:t>
            </a:r>
            <a:r>
              <a:rPr lang="en-US" dirty="0" err="1"/>
              <a:t>pojedinac</a:t>
            </a:r>
            <a:r>
              <a:rPr lang="en-US" dirty="0"/>
              <a:t>, </a:t>
            </a:r>
            <a:r>
              <a:rPr lang="en-US" dirty="0" err="1"/>
              <a:t>okrug</a:t>
            </a:r>
            <a:r>
              <a:rPr lang="en-US" dirty="0"/>
              <a:t>) </a:t>
            </a:r>
            <a:r>
              <a:rPr lang="en-US" dirty="0" err="1"/>
              <a:t>uzorkuje</a:t>
            </a:r>
            <a:r>
              <a:rPr lang="en-US" dirty="0"/>
              <a:t> </a:t>
            </a:r>
            <a:r>
              <a:rPr lang="en-US" dirty="0" err="1"/>
              <a:t>jednostavnim</a:t>
            </a:r>
            <a:r>
              <a:rPr lang="en-US" dirty="0"/>
              <a:t> </a:t>
            </a:r>
            <a:r>
              <a:rPr lang="en-US" dirty="0" err="1"/>
              <a:t>slučajnim</a:t>
            </a:r>
            <a:r>
              <a:rPr lang="en-US" dirty="0"/>
              <a:t> </a:t>
            </a:r>
            <a:r>
              <a:rPr lang="en-US" dirty="0" err="1"/>
              <a:t>uzorkovanjem</a:t>
            </a:r>
            <a:r>
              <a:rPr lang="en-US" dirty="0"/>
              <a:t>: </a:t>
            </a:r>
            <a:endParaRPr lang="hr-HR" dirty="0" smtClean="0"/>
          </a:p>
          <a:p>
            <a:pPr lvl="1"/>
            <a:r>
              <a:rPr lang="en-US" dirty="0" err="1" smtClean="0"/>
              <a:t>Entiteti</a:t>
            </a:r>
            <a:r>
              <a:rPr lang="en-US" dirty="0" smtClean="0"/>
              <a:t> </a:t>
            </a:r>
            <a:r>
              <a:rPr lang="en-US" dirty="0"/>
              <a:t>se </a:t>
            </a:r>
            <a:r>
              <a:rPr lang="en-US" dirty="0" err="1"/>
              <a:t>biraju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iste</a:t>
            </a:r>
            <a:r>
              <a:rPr lang="en-US" dirty="0"/>
              <a:t> </a:t>
            </a:r>
            <a:r>
              <a:rPr lang="en-US" dirty="0" err="1"/>
              <a:t>populacije</a:t>
            </a:r>
            <a:r>
              <a:rPr lang="en-US" dirty="0"/>
              <a:t>,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hr-HR" dirty="0" smtClean="0"/>
              <a:t>X</a:t>
            </a:r>
            <a:r>
              <a:rPr lang="hr-HR" baseline="-25000" dirty="0" smtClean="0"/>
              <a:t>i</a:t>
            </a:r>
            <a:r>
              <a:rPr lang="en-US" dirty="0" smtClean="0"/>
              <a:t>, </a:t>
            </a:r>
            <a:r>
              <a:rPr lang="hr-HR" dirty="0" smtClean="0"/>
              <a:t>Y</a:t>
            </a:r>
            <a:r>
              <a:rPr lang="hr-HR" baseline="-25000" dirty="0" smtClean="0"/>
              <a:t>i</a:t>
            </a:r>
            <a:r>
              <a:rPr lang="en-US" dirty="0" smtClean="0"/>
              <a:t>) </a:t>
            </a:r>
            <a:r>
              <a:rPr lang="en-US" dirty="0" err="1"/>
              <a:t>identično</a:t>
            </a:r>
            <a:r>
              <a:rPr lang="en-US" dirty="0"/>
              <a:t> </a:t>
            </a:r>
            <a:r>
              <a:rPr lang="en-US" dirty="0" err="1"/>
              <a:t>raspoređeni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= 1,…, n. </a:t>
            </a:r>
            <a:endParaRPr lang="hr-HR" dirty="0" smtClean="0"/>
          </a:p>
          <a:p>
            <a:pPr lvl="1"/>
            <a:r>
              <a:rPr lang="en-US" dirty="0" err="1" smtClean="0"/>
              <a:t>Entiteti</a:t>
            </a:r>
            <a:r>
              <a:rPr lang="en-US" dirty="0" smtClean="0"/>
              <a:t> </a:t>
            </a:r>
            <a:r>
              <a:rPr lang="en-US" dirty="0"/>
              <a:t>se </a:t>
            </a:r>
            <a:r>
              <a:rPr lang="en-US" dirty="0" err="1"/>
              <a:t>biraju</a:t>
            </a:r>
            <a:r>
              <a:rPr lang="en-US" dirty="0"/>
              <a:t> </a:t>
            </a:r>
            <a:r>
              <a:rPr lang="en-US" dirty="0" err="1"/>
              <a:t>nasumično</a:t>
            </a:r>
            <a:r>
              <a:rPr lang="en-US" dirty="0"/>
              <a:t>,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vrednosti</a:t>
            </a:r>
            <a:r>
              <a:rPr lang="en-US" dirty="0"/>
              <a:t> (</a:t>
            </a:r>
            <a:r>
              <a:rPr lang="en-US" i="1" dirty="0"/>
              <a:t>X</a:t>
            </a:r>
            <a:r>
              <a:rPr lang="en-US" dirty="0"/>
              <a:t>, </a:t>
            </a:r>
            <a:r>
              <a:rPr lang="en-US" i="1" dirty="0"/>
              <a:t>Y</a:t>
            </a:r>
            <a:r>
              <a:rPr lang="en-US" dirty="0"/>
              <a:t>)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/>
              <a:t>različite</a:t>
            </a:r>
            <a:r>
              <a:rPr lang="en-US" dirty="0"/>
              <a:t> </a:t>
            </a:r>
            <a:r>
              <a:rPr lang="en-US" dirty="0" err="1"/>
              <a:t>entitete</a:t>
            </a:r>
            <a:r>
              <a:rPr lang="en-US" dirty="0"/>
              <a:t> </a:t>
            </a:r>
            <a:r>
              <a:rPr lang="en-US" dirty="0" err="1"/>
              <a:t>nezavisno</a:t>
            </a:r>
            <a:r>
              <a:rPr lang="en-US" dirty="0"/>
              <a:t> </a:t>
            </a:r>
            <a:r>
              <a:rPr lang="en-US" dirty="0" err="1"/>
              <a:t>raspoređene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Glavno</a:t>
            </a:r>
            <a:r>
              <a:rPr lang="en-US" dirty="0" smtClean="0"/>
              <a:t> </a:t>
            </a:r>
            <a:r>
              <a:rPr lang="en-US" dirty="0" err="1"/>
              <a:t>mesto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kojem</a:t>
            </a:r>
            <a:r>
              <a:rPr lang="en-US" dirty="0"/>
              <a:t> </a:t>
            </a:r>
            <a:r>
              <a:rPr lang="en-US" dirty="0" err="1"/>
              <a:t>ćemo</a:t>
            </a:r>
            <a:r>
              <a:rPr lang="en-US" dirty="0"/>
              <a:t> se </a:t>
            </a:r>
            <a:r>
              <a:rPr lang="en-US" dirty="0" err="1"/>
              <a:t>susresti</a:t>
            </a:r>
            <a:r>
              <a:rPr lang="en-US" dirty="0"/>
              <a:t> ne-</a:t>
            </a:r>
            <a:r>
              <a:rPr lang="en-US" dirty="0" err="1"/>
              <a:t>i.i.d</a:t>
            </a:r>
            <a:r>
              <a:rPr lang="en-US" dirty="0"/>
              <a:t>. </a:t>
            </a:r>
            <a:r>
              <a:rPr lang="en-US" dirty="0" err="1"/>
              <a:t>uzorkovanje</a:t>
            </a:r>
            <a:r>
              <a:rPr lang="en-US" dirty="0"/>
              <a:t> je </a:t>
            </a:r>
            <a:r>
              <a:rPr lang="en-US" dirty="0" err="1"/>
              <a:t>kada</a:t>
            </a:r>
            <a:r>
              <a:rPr lang="en-US" dirty="0"/>
              <a:t> se </a:t>
            </a:r>
            <a:r>
              <a:rPr lang="en-US" dirty="0" err="1"/>
              <a:t>podaci</a:t>
            </a:r>
            <a:r>
              <a:rPr lang="en-US" dirty="0"/>
              <a:t> </a:t>
            </a:r>
            <a:r>
              <a:rPr lang="en-US" dirty="0" smtClean="0"/>
              <a:t>be</a:t>
            </a:r>
            <a:r>
              <a:rPr lang="hr-HR" dirty="0" smtClean="0"/>
              <a:t>lj</a:t>
            </a:r>
            <a:r>
              <a:rPr lang="en-US" dirty="0" err="1" smtClean="0"/>
              <a:t>eže</a:t>
            </a:r>
            <a:r>
              <a:rPr lang="en-US" dirty="0" smtClean="0"/>
              <a:t> </a:t>
            </a:r>
            <a:r>
              <a:rPr lang="en-US" dirty="0" err="1"/>
              <a:t>tokom</a:t>
            </a:r>
            <a:r>
              <a:rPr lang="en-US" dirty="0"/>
              <a:t> </a:t>
            </a:r>
            <a:r>
              <a:rPr lang="en-US" u="sng" dirty="0" err="1"/>
              <a:t>vremena</a:t>
            </a:r>
            <a:r>
              <a:rPr lang="en-US" u="sng" dirty="0"/>
              <a:t> </a:t>
            </a:r>
            <a:r>
              <a:rPr lang="en-US" u="sng" dirty="0" err="1"/>
              <a:t>za</a:t>
            </a:r>
            <a:r>
              <a:rPr lang="en-US" u="sng" dirty="0"/>
              <a:t> </a:t>
            </a:r>
            <a:r>
              <a:rPr lang="en-US" u="sng" dirty="0" err="1"/>
              <a:t>isti</a:t>
            </a:r>
            <a:r>
              <a:rPr lang="en-US" u="sng" dirty="0"/>
              <a:t> </a:t>
            </a:r>
            <a:r>
              <a:rPr lang="en-US" u="sng" dirty="0" err="1"/>
              <a:t>entitet</a:t>
            </a:r>
            <a:r>
              <a:rPr lang="en-US" u="sng" dirty="0"/>
              <a:t> </a:t>
            </a:r>
            <a:r>
              <a:rPr lang="en-US" dirty="0"/>
              <a:t>(</a:t>
            </a:r>
            <a:r>
              <a:rPr lang="en-US" dirty="0" err="1"/>
              <a:t>podaci</a:t>
            </a:r>
            <a:r>
              <a:rPr lang="en-US" dirty="0"/>
              <a:t> panela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podaci</a:t>
            </a:r>
            <a:r>
              <a:rPr lang="en-US" dirty="0"/>
              <a:t> o </a:t>
            </a:r>
            <a:r>
              <a:rPr lang="en-US" dirty="0" err="1"/>
              <a:t>vremenskim</a:t>
            </a:r>
            <a:r>
              <a:rPr lang="en-US" dirty="0"/>
              <a:t> </a:t>
            </a:r>
            <a:r>
              <a:rPr lang="en-US" dirty="0" err="1"/>
              <a:t>serijama</a:t>
            </a:r>
            <a:r>
              <a:rPr lang="en-US" dirty="0"/>
              <a:t>) – mi </a:t>
            </a:r>
            <a:r>
              <a:rPr lang="en-US" dirty="0" err="1"/>
              <a:t>ćemo</a:t>
            </a:r>
            <a:r>
              <a:rPr lang="en-US" dirty="0"/>
              <a:t> se </a:t>
            </a:r>
            <a:r>
              <a:rPr lang="en-US" dirty="0" err="1"/>
              <a:t>pozabaviti</a:t>
            </a:r>
            <a:r>
              <a:rPr lang="en-US" dirty="0"/>
              <a:t> tom </a:t>
            </a:r>
            <a:r>
              <a:rPr lang="en-US" dirty="0" err="1"/>
              <a:t>komplikacijom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pokrijemo</a:t>
            </a:r>
            <a:r>
              <a:rPr lang="en-US" dirty="0"/>
              <a:t> </a:t>
            </a:r>
            <a:r>
              <a:rPr lang="en-US" dirty="0" err="1"/>
              <a:t>podatke</a:t>
            </a:r>
            <a:r>
              <a:rPr lang="en-US" dirty="0"/>
              <a:t> panela.</a:t>
            </a:r>
          </a:p>
        </p:txBody>
      </p:sp>
    </p:spTree>
    <p:extLst>
      <p:ext uri="{BB962C8B-B14F-4D97-AF65-F5344CB8AC3E}">
        <p14:creationId xmlns:p14="http://schemas.microsoft.com/office/powerpoint/2010/main" val="36715872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52689"/>
            <a:ext cx="10845800" cy="1325563"/>
          </a:xfrm>
        </p:spPr>
        <p:txBody>
          <a:bodyPr>
            <a:normAutofit fontScale="90000"/>
          </a:bodyPr>
          <a:lstStyle/>
          <a:p>
            <a:r>
              <a:rPr lang="hr-HR" sz="3200" b="1" dirty="0" smtClean="0"/>
              <a:t>OLS#3 Velik</a:t>
            </a:r>
            <a:r>
              <a:rPr lang="en-US" sz="3200" b="1" dirty="0" err="1" smtClean="0"/>
              <a:t>i</a:t>
            </a:r>
            <a:r>
              <a:rPr lang="en-US" sz="3200" b="1" dirty="0" smtClean="0"/>
              <a:t> </a:t>
            </a:r>
            <a:r>
              <a:rPr lang="en-US" sz="3200" b="1" dirty="0"/>
              <a:t>outliers</a:t>
            </a:r>
            <a:r>
              <a:rPr lang="hr-HR" sz="3200" b="1" dirty="0"/>
              <a:t> / ekstremne vrijednosti</a:t>
            </a:r>
            <a:r>
              <a:rPr lang="en-US" sz="3200" b="1" dirty="0"/>
              <a:t> </a:t>
            </a:r>
            <a:r>
              <a:rPr lang="hr-HR" sz="3200" b="1" dirty="0"/>
              <a:t>za </a:t>
            </a:r>
            <a:r>
              <a:rPr lang="en-US" sz="3200" b="1" i="1" dirty="0"/>
              <a:t>X</a:t>
            </a:r>
            <a:r>
              <a:rPr lang="en-US" sz="3200" b="1" dirty="0"/>
              <a:t> </a:t>
            </a:r>
            <a:r>
              <a:rPr lang="hr-HR" sz="3200" b="1" dirty="0"/>
              <a:t>i</a:t>
            </a:r>
            <a:r>
              <a:rPr lang="en-US" sz="3200" b="1" dirty="0"/>
              <a:t>/</a:t>
            </a:r>
            <a:r>
              <a:rPr lang="hr-HR" sz="3200" b="1" dirty="0"/>
              <a:t>ili</a:t>
            </a:r>
            <a:r>
              <a:rPr lang="en-US" sz="3200" b="1" dirty="0"/>
              <a:t> </a:t>
            </a:r>
            <a:r>
              <a:rPr lang="en-US" sz="3200" b="1" i="1" dirty="0"/>
              <a:t>Y</a:t>
            </a:r>
            <a:r>
              <a:rPr lang="en-US" sz="3200" b="1" dirty="0"/>
              <a:t> </a:t>
            </a:r>
            <a:r>
              <a:rPr lang="hr-HR" sz="3200" b="1" dirty="0"/>
              <a:t>su rijetke </a:t>
            </a:r>
            <a:r>
              <a:rPr lang="hr-HR" sz="3200" b="1" dirty="0" smtClean="0"/>
              <a:t>pojave</a:t>
            </a:r>
            <a:br>
              <a:rPr lang="hr-HR" sz="3200" b="1" dirty="0" smtClean="0"/>
            </a:br>
            <a:r>
              <a:rPr lang="hr-HR" sz="3200" i="1" dirty="0" smtClean="0">
                <a:ea typeface="ＭＳ Ｐゴシック" pitchFamily="34" charset="-128"/>
              </a:rPr>
              <a:t>Tehnički</a:t>
            </a:r>
            <a:r>
              <a:rPr lang="en-US" sz="3200" i="1" dirty="0" smtClean="0">
                <a:ea typeface="ＭＳ Ｐゴシック" pitchFamily="34" charset="-128"/>
              </a:rPr>
              <a:t>: </a:t>
            </a:r>
            <a:r>
              <a:rPr lang="en-US" sz="3200" i="1" dirty="0">
                <a:ea typeface="ＭＳ Ｐゴシック" pitchFamily="34" charset="-128"/>
              </a:rPr>
              <a:t>E</a:t>
            </a:r>
            <a:r>
              <a:rPr lang="en-US" sz="3200" dirty="0">
                <a:ea typeface="ＭＳ Ｐゴシック" pitchFamily="34" charset="-128"/>
              </a:rPr>
              <a:t>(</a:t>
            </a:r>
            <a:r>
              <a:rPr lang="en-US" sz="3200" i="1" dirty="0">
                <a:ea typeface="ＭＳ Ｐゴシック" pitchFamily="34" charset="-128"/>
              </a:rPr>
              <a:t>X</a:t>
            </a:r>
            <a:r>
              <a:rPr lang="en-US" sz="3200" baseline="30000" dirty="0">
                <a:ea typeface="ＭＳ Ｐゴシック" pitchFamily="34" charset="-128"/>
              </a:rPr>
              <a:t>4</a:t>
            </a:r>
            <a:r>
              <a:rPr lang="en-US" sz="3200" dirty="0">
                <a:ea typeface="ＭＳ Ｐゴシック" pitchFamily="34" charset="-128"/>
              </a:rPr>
              <a:t>) &lt; </a:t>
            </a:r>
            <a:r>
              <a:rPr lang="en-US" sz="3200" dirty="0">
                <a:ea typeface="ＭＳ Ｐゴシック" pitchFamily="34" charset="-128"/>
                <a:sym typeface="Euclid Symbol" pitchFamily="18" charset="2"/>
              </a:rPr>
              <a:t>∞</a:t>
            </a:r>
            <a:r>
              <a:rPr lang="en-US" sz="3200" dirty="0">
                <a:ea typeface="ＭＳ Ｐゴシック" pitchFamily="34" charset="-128"/>
              </a:rPr>
              <a:t> </a:t>
            </a:r>
            <a:r>
              <a:rPr lang="hr-HR" sz="3200" dirty="0" smtClean="0">
                <a:ea typeface="ＭＳ Ｐゴシック" pitchFamily="34" charset="-128"/>
              </a:rPr>
              <a:t>i</a:t>
            </a:r>
            <a:r>
              <a:rPr lang="en-US" sz="3200" dirty="0" smtClean="0">
                <a:ea typeface="ＭＳ Ｐゴシック" pitchFamily="34" charset="-128"/>
              </a:rPr>
              <a:t> </a:t>
            </a:r>
            <a:r>
              <a:rPr lang="en-US" sz="3200" i="1" dirty="0">
                <a:ea typeface="ＭＳ Ｐゴシック" pitchFamily="34" charset="-128"/>
              </a:rPr>
              <a:t>E</a:t>
            </a:r>
            <a:r>
              <a:rPr lang="en-US" sz="3200" dirty="0">
                <a:ea typeface="ＭＳ Ｐゴシック" pitchFamily="34" charset="-128"/>
              </a:rPr>
              <a:t>(</a:t>
            </a:r>
            <a:r>
              <a:rPr lang="en-US" sz="3200" i="1" dirty="0">
                <a:ea typeface="ＭＳ Ｐゴシック" pitchFamily="34" charset="-128"/>
              </a:rPr>
              <a:t>Y</a:t>
            </a:r>
            <a:r>
              <a:rPr lang="en-US" sz="3200" baseline="30000" dirty="0">
                <a:ea typeface="ＭＳ Ｐゴシック" pitchFamily="34" charset="-128"/>
              </a:rPr>
              <a:t>4</a:t>
            </a:r>
            <a:r>
              <a:rPr lang="en-US" sz="3200" dirty="0">
                <a:ea typeface="ＭＳ Ｐゴシック" pitchFamily="34" charset="-128"/>
              </a:rPr>
              <a:t>) &lt; </a:t>
            </a:r>
            <a:r>
              <a:rPr lang="en-US" sz="3200" dirty="0">
                <a:ea typeface="ＭＳ Ｐゴシック" pitchFamily="34" charset="-128"/>
                <a:sym typeface="Euclid Symbol" pitchFamily="18" charset="2"/>
              </a:rPr>
              <a:t>∞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909" y="1302327"/>
            <a:ext cx="10614891" cy="4874636"/>
          </a:xfrm>
        </p:spPr>
        <p:txBody>
          <a:bodyPr/>
          <a:lstStyle/>
          <a:p>
            <a:r>
              <a:rPr lang="hr-HR" dirty="0" smtClean="0"/>
              <a:t>„izdvojenica” </a:t>
            </a:r>
            <a:r>
              <a:rPr lang="en-US" dirty="0" smtClean="0"/>
              <a:t>je </a:t>
            </a:r>
            <a:r>
              <a:rPr lang="en-US" dirty="0" err="1"/>
              <a:t>ekstremna</a:t>
            </a:r>
            <a:r>
              <a:rPr lang="en-US" dirty="0"/>
              <a:t> </a:t>
            </a:r>
            <a:r>
              <a:rPr lang="en-US" dirty="0" err="1"/>
              <a:t>vrednost</a:t>
            </a:r>
            <a:r>
              <a:rPr lang="en-US" dirty="0"/>
              <a:t> </a:t>
            </a:r>
            <a:r>
              <a:rPr lang="hr-HR" dirty="0" smtClean="0"/>
              <a:t>X</a:t>
            </a:r>
            <a:r>
              <a:rPr lang="en-US" dirty="0" smtClean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hr-HR" dirty="0" smtClean="0"/>
              <a:t>Y</a:t>
            </a:r>
          </a:p>
          <a:p>
            <a:r>
              <a:rPr lang="en-US" dirty="0" smtClean="0"/>
              <a:t>Na </a:t>
            </a:r>
            <a:r>
              <a:rPr lang="en-US" dirty="0" err="1"/>
              <a:t>tehničkom</a:t>
            </a:r>
            <a:r>
              <a:rPr lang="en-US" dirty="0"/>
              <a:t> </a:t>
            </a:r>
            <a:r>
              <a:rPr lang="en-US" dirty="0" err="1"/>
              <a:t>nivou</a:t>
            </a:r>
            <a:r>
              <a:rPr lang="en-US" dirty="0"/>
              <a:t>,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hr-HR" dirty="0"/>
              <a:t>X</a:t>
            </a:r>
            <a:r>
              <a:rPr lang="en-US" dirty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hr-HR" dirty="0" smtClean="0"/>
              <a:t>Y </a:t>
            </a:r>
            <a:r>
              <a:rPr lang="en-US" dirty="0" err="1" smtClean="0"/>
              <a:t>ograničeni</a:t>
            </a:r>
            <a:r>
              <a:rPr lang="en-US" dirty="0"/>
              <a:t>, </a:t>
            </a:r>
            <a:r>
              <a:rPr lang="en-US" dirty="0" err="1"/>
              <a:t>onda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konačni</a:t>
            </a:r>
            <a:r>
              <a:rPr lang="en-US" dirty="0"/>
              <a:t> </a:t>
            </a:r>
            <a:r>
              <a:rPr lang="en-US" dirty="0" err="1" smtClean="0"/>
              <a:t>četvrt</a:t>
            </a:r>
            <a:r>
              <a:rPr lang="hr-HR" dirty="0" smtClean="0"/>
              <a:t>e</a:t>
            </a:r>
            <a:r>
              <a:rPr lang="en-US" dirty="0" smtClean="0"/>
              <a:t> moment</a:t>
            </a:r>
            <a:r>
              <a:rPr lang="hr-HR" dirty="0" smtClean="0"/>
              <a:t>e</a:t>
            </a:r>
            <a:r>
              <a:rPr lang="en-US" dirty="0" smtClean="0"/>
              <a:t>. </a:t>
            </a:r>
            <a:r>
              <a:rPr lang="en-US" dirty="0"/>
              <a:t>(</a:t>
            </a:r>
            <a:r>
              <a:rPr lang="en-US" dirty="0" err="1"/>
              <a:t>Standardizovani</a:t>
            </a:r>
            <a:r>
              <a:rPr lang="en-US" dirty="0"/>
              <a:t> </a:t>
            </a:r>
            <a:r>
              <a:rPr lang="en-US" dirty="0" err="1"/>
              <a:t>rezultati</a:t>
            </a:r>
            <a:r>
              <a:rPr lang="en-US" dirty="0"/>
              <a:t> </a:t>
            </a:r>
            <a:r>
              <a:rPr lang="en-US" dirty="0" err="1"/>
              <a:t>testa</a:t>
            </a:r>
            <a:r>
              <a:rPr lang="en-US" dirty="0"/>
              <a:t> </a:t>
            </a:r>
            <a:r>
              <a:rPr lang="en-US" dirty="0" err="1"/>
              <a:t>automatski</a:t>
            </a:r>
            <a:r>
              <a:rPr lang="en-US" dirty="0"/>
              <a:t> </a:t>
            </a:r>
            <a:r>
              <a:rPr lang="en-US" dirty="0" err="1"/>
              <a:t>zadovoljavaju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; STR, </a:t>
            </a:r>
            <a:r>
              <a:rPr lang="en-US" dirty="0" err="1"/>
              <a:t>prihod</a:t>
            </a:r>
            <a:r>
              <a:rPr lang="en-US" dirty="0"/>
              <a:t> </a:t>
            </a:r>
            <a:r>
              <a:rPr lang="en-US" dirty="0" err="1"/>
              <a:t>porodice</a:t>
            </a:r>
            <a:r>
              <a:rPr lang="en-US" dirty="0"/>
              <a:t>, </a:t>
            </a:r>
            <a:r>
              <a:rPr lang="en-US" dirty="0" err="1"/>
              <a:t>itd</a:t>
            </a:r>
            <a:r>
              <a:rPr lang="en-US" dirty="0"/>
              <a:t>. </a:t>
            </a:r>
            <a:r>
              <a:rPr lang="en-US" dirty="0" err="1"/>
              <a:t>takođe</a:t>
            </a:r>
            <a:r>
              <a:rPr lang="en-US" dirty="0"/>
              <a:t> </a:t>
            </a:r>
            <a:r>
              <a:rPr lang="en-US" dirty="0" err="1"/>
              <a:t>zadovoljavaju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.) </a:t>
            </a:r>
            <a:endParaRPr lang="hr-HR" dirty="0" smtClean="0"/>
          </a:p>
          <a:p>
            <a:r>
              <a:rPr lang="en-US" dirty="0" err="1" smtClean="0"/>
              <a:t>Suština</a:t>
            </a:r>
            <a:r>
              <a:rPr lang="en-US" dirty="0" smtClean="0"/>
              <a:t> </a:t>
            </a:r>
            <a:r>
              <a:rPr lang="en-US" dirty="0" err="1"/>
              <a:t>ove</a:t>
            </a:r>
            <a:r>
              <a:rPr lang="en-US" dirty="0"/>
              <a:t> </a:t>
            </a:r>
            <a:r>
              <a:rPr lang="en-US" dirty="0" err="1"/>
              <a:t>pretpostavke</a:t>
            </a:r>
            <a:r>
              <a:rPr lang="en-US" dirty="0"/>
              <a:t> je da </a:t>
            </a:r>
            <a:r>
              <a:rPr lang="en-US" dirty="0" err="1" smtClean="0"/>
              <a:t>velik</a:t>
            </a:r>
            <a:r>
              <a:rPr lang="hr-HR" dirty="0" smtClean="0"/>
              <a:t>e izdvojenice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/>
              <a:t>snažno</a:t>
            </a:r>
            <a:r>
              <a:rPr lang="en-US" dirty="0"/>
              <a:t> </a:t>
            </a:r>
            <a:r>
              <a:rPr lang="en-US" dirty="0" err="1"/>
              <a:t>uticati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rezultate</a:t>
            </a:r>
            <a:r>
              <a:rPr lang="en-US" dirty="0"/>
              <a:t> – </a:t>
            </a:r>
            <a:r>
              <a:rPr lang="en-US" dirty="0" err="1"/>
              <a:t>tako</a:t>
            </a:r>
            <a:r>
              <a:rPr lang="en-US" dirty="0"/>
              <a:t> da </a:t>
            </a:r>
            <a:r>
              <a:rPr lang="en-US" dirty="0" err="1"/>
              <a:t>moramo</a:t>
            </a:r>
            <a:r>
              <a:rPr lang="en-US" dirty="0"/>
              <a:t> </a:t>
            </a:r>
            <a:r>
              <a:rPr lang="en-US" dirty="0" err="1"/>
              <a:t>isključiti</a:t>
            </a:r>
            <a:r>
              <a:rPr lang="en-US" dirty="0"/>
              <a:t> </a:t>
            </a:r>
            <a:r>
              <a:rPr lang="en-US" dirty="0" err="1"/>
              <a:t>velike</a:t>
            </a:r>
            <a:r>
              <a:rPr lang="en-US" dirty="0"/>
              <a:t> </a:t>
            </a:r>
            <a:r>
              <a:rPr lang="en-US" dirty="0" err="1"/>
              <a:t>odstupanja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b="1" dirty="0" err="1" smtClean="0"/>
              <a:t>Pogledajte</a:t>
            </a:r>
            <a:r>
              <a:rPr lang="en-US" b="1" dirty="0" smtClean="0"/>
              <a:t> </a:t>
            </a:r>
            <a:r>
              <a:rPr lang="en-US" b="1" dirty="0" err="1"/>
              <a:t>svoje</a:t>
            </a:r>
            <a:r>
              <a:rPr lang="en-US" b="1" dirty="0"/>
              <a:t> </a:t>
            </a:r>
            <a:r>
              <a:rPr lang="en-US" b="1" dirty="0" err="1"/>
              <a:t>podatke</a:t>
            </a:r>
            <a:r>
              <a:rPr lang="en-US" b="1" dirty="0"/>
              <a:t>! </a:t>
            </a:r>
            <a:r>
              <a:rPr lang="en-US" dirty="0" err="1"/>
              <a:t>Ako</a:t>
            </a:r>
            <a:r>
              <a:rPr lang="en-US" dirty="0"/>
              <a:t> </a:t>
            </a:r>
            <a:r>
              <a:rPr lang="en-US" dirty="0" err="1"/>
              <a:t>imate</a:t>
            </a:r>
            <a:r>
              <a:rPr lang="en-US" dirty="0"/>
              <a:t> </a:t>
            </a:r>
            <a:r>
              <a:rPr lang="en-US" dirty="0" err="1"/>
              <a:t>veliku</a:t>
            </a:r>
            <a:r>
              <a:rPr lang="en-US" dirty="0"/>
              <a:t> </a:t>
            </a:r>
            <a:r>
              <a:rPr lang="en-US" dirty="0" err="1"/>
              <a:t>razliku</a:t>
            </a:r>
            <a:r>
              <a:rPr lang="en-US" dirty="0"/>
              <a:t>, da li je </a:t>
            </a:r>
            <a:r>
              <a:rPr lang="en-US" dirty="0" err="1"/>
              <a:t>greška</a:t>
            </a:r>
            <a:r>
              <a:rPr lang="en-US" dirty="0"/>
              <a:t> u </a:t>
            </a:r>
            <a:r>
              <a:rPr lang="en-US" dirty="0" err="1"/>
              <a:t>kucanju</a:t>
            </a:r>
            <a:r>
              <a:rPr lang="en-US" dirty="0"/>
              <a:t>? Da li </a:t>
            </a:r>
            <a:r>
              <a:rPr lang="en-US" dirty="0" err="1"/>
              <a:t>pripada</a:t>
            </a:r>
            <a:r>
              <a:rPr lang="en-US" dirty="0"/>
              <a:t> </a:t>
            </a:r>
            <a:r>
              <a:rPr lang="en-US" dirty="0" err="1"/>
              <a:t>vašem</a:t>
            </a:r>
            <a:r>
              <a:rPr lang="en-US" dirty="0"/>
              <a:t> </a:t>
            </a:r>
            <a:r>
              <a:rPr lang="en-US" dirty="0" err="1"/>
              <a:t>skupu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2715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309" y="97272"/>
            <a:ext cx="10515600" cy="632402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ea typeface="ＭＳ Ｐゴシック" pitchFamily="34" charset="-128"/>
              </a:rPr>
              <a:t>OLS</a:t>
            </a:r>
            <a:r>
              <a:rPr lang="hr-HR" i="1" dirty="0" smtClean="0">
                <a:ea typeface="ＭＳ Ｐゴシック" pitchFamily="34" charset="-128"/>
              </a:rPr>
              <a:t> može biti osjetljiv na izdvojenice</a:t>
            </a:r>
            <a:endParaRPr lang="en-US" dirty="0"/>
          </a:p>
        </p:txBody>
      </p:sp>
      <p:pic>
        <p:nvPicPr>
          <p:cNvPr id="4" name="Picture 6" descr="fig04_0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7062" y="1068243"/>
            <a:ext cx="585358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78618" y="1385455"/>
            <a:ext cx="373149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Da li je </a:t>
            </a:r>
            <a:r>
              <a:rPr lang="en-US" sz="2400" dirty="0" err="1"/>
              <a:t>usamljena</a:t>
            </a:r>
            <a:r>
              <a:rPr lang="en-US" sz="2400" dirty="0"/>
              <a:t> </a:t>
            </a:r>
            <a:r>
              <a:rPr lang="en-US" sz="2400" dirty="0" err="1"/>
              <a:t>tačka</a:t>
            </a:r>
            <a:r>
              <a:rPr lang="en-US" sz="2400" dirty="0"/>
              <a:t> u </a:t>
            </a:r>
            <a:r>
              <a:rPr lang="hr-HR" sz="2400" dirty="0" smtClean="0"/>
              <a:t>X </a:t>
            </a:r>
            <a:r>
              <a:rPr lang="en-US" sz="2400" dirty="0" err="1" smtClean="0"/>
              <a:t>ili</a:t>
            </a:r>
            <a:r>
              <a:rPr lang="en-US" sz="2400" dirty="0" smtClean="0"/>
              <a:t> </a:t>
            </a:r>
            <a:r>
              <a:rPr lang="hr-HR" sz="2400" dirty="0" smtClean="0"/>
              <a:t>Y</a:t>
            </a:r>
            <a:r>
              <a:rPr lang="en-US" sz="2400" dirty="0" smtClean="0"/>
              <a:t>?</a:t>
            </a:r>
            <a:endParaRPr lang="hr-H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U </a:t>
            </a:r>
            <a:r>
              <a:rPr lang="en-US" sz="2400" dirty="0" err="1"/>
              <a:t>praksi</a:t>
            </a:r>
            <a:r>
              <a:rPr lang="en-US" sz="2400" dirty="0"/>
              <a:t>, </a:t>
            </a:r>
            <a:r>
              <a:rPr lang="en-US" sz="2400" dirty="0" err="1"/>
              <a:t>odstupanja</a:t>
            </a:r>
            <a:r>
              <a:rPr lang="en-US" sz="2400" dirty="0"/>
              <a:t> </a:t>
            </a:r>
            <a:r>
              <a:rPr lang="en-US" sz="2400" dirty="0" err="1"/>
              <a:t>su</a:t>
            </a:r>
            <a:r>
              <a:rPr lang="en-US" sz="2400" dirty="0"/>
              <a:t> </a:t>
            </a:r>
            <a:r>
              <a:rPr lang="en-US" sz="2400" dirty="0" err="1"/>
              <a:t>često</a:t>
            </a:r>
            <a:r>
              <a:rPr lang="en-US" sz="2400" dirty="0"/>
              <a:t> </a:t>
            </a:r>
            <a:r>
              <a:rPr lang="en-US" sz="2400" dirty="0" err="1"/>
              <a:t>greške</a:t>
            </a:r>
            <a:r>
              <a:rPr lang="en-US" sz="2400" dirty="0"/>
              <a:t> u </a:t>
            </a:r>
            <a:r>
              <a:rPr lang="en-US" sz="2400" dirty="0" err="1"/>
              <a:t>podacima</a:t>
            </a:r>
            <a:r>
              <a:rPr lang="en-US" sz="2400" dirty="0"/>
              <a:t> (</a:t>
            </a:r>
            <a:r>
              <a:rPr lang="en-US" sz="2400" dirty="0" err="1"/>
              <a:t>problemi</a:t>
            </a:r>
            <a:r>
              <a:rPr lang="en-US" sz="2400" dirty="0"/>
              <a:t> </a:t>
            </a:r>
            <a:r>
              <a:rPr lang="en-US" sz="2400" dirty="0" err="1"/>
              <a:t>kodiranja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hr-HR" sz="2400" dirty="0" smtClean="0"/>
              <a:t>unosa</a:t>
            </a:r>
            <a:r>
              <a:rPr lang="en-US" sz="2400" dirty="0" smtClean="0"/>
              <a:t>). </a:t>
            </a:r>
            <a:endParaRPr lang="hr-H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Ponekad</a:t>
            </a:r>
            <a:r>
              <a:rPr lang="en-US" sz="2400" dirty="0" smtClean="0"/>
              <a:t> </a:t>
            </a:r>
            <a:r>
              <a:rPr lang="en-US" sz="2400" dirty="0" err="1"/>
              <a:t>su</a:t>
            </a:r>
            <a:r>
              <a:rPr lang="en-US" sz="2400" dirty="0"/>
              <a:t> to </a:t>
            </a:r>
            <a:r>
              <a:rPr lang="hr-HR" sz="2400" dirty="0" smtClean="0"/>
              <a:t>opserva</a:t>
            </a:r>
            <a:r>
              <a:rPr lang="en-US" sz="2400" dirty="0" smtClean="0"/>
              <a:t>c</a:t>
            </a:r>
            <a:r>
              <a:rPr lang="hr-HR" sz="2400" dirty="0" smtClean="0"/>
              <a:t>ije</a:t>
            </a:r>
            <a:r>
              <a:rPr lang="en-US" sz="2400" dirty="0" smtClean="0"/>
              <a:t> </a:t>
            </a:r>
            <a:r>
              <a:rPr lang="en-US" sz="2400" dirty="0" err="1"/>
              <a:t>koja</a:t>
            </a:r>
            <a:r>
              <a:rPr lang="en-US" sz="2400" dirty="0"/>
              <a:t> </a:t>
            </a:r>
            <a:r>
              <a:rPr lang="en-US" sz="2400" dirty="0" err="1"/>
              <a:t>zaista</a:t>
            </a:r>
            <a:r>
              <a:rPr lang="en-US" sz="2400" dirty="0"/>
              <a:t> ne bi </a:t>
            </a:r>
            <a:r>
              <a:rPr lang="en-US" sz="2400" dirty="0" err="1"/>
              <a:t>trebalo</a:t>
            </a:r>
            <a:r>
              <a:rPr lang="en-US" sz="2400" dirty="0"/>
              <a:t> da </a:t>
            </a:r>
            <a:r>
              <a:rPr lang="en-US" sz="2400" dirty="0" err="1"/>
              <a:t>budu</a:t>
            </a:r>
            <a:r>
              <a:rPr lang="en-US" sz="2400" dirty="0"/>
              <a:t> u </a:t>
            </a:r>
            <a:r>
              <a:rPr lang="en-US" sz="2400" dirty="0" err="1"/>
              <a:t>vašem</a:t>
            </a:r>
            <a:r>
              <a:rPr lang="en-US" sz="2400" dirty="0"/>
              <a:t> </a:t>
            </a:r>
            <a:r>
              <a:rPr lang="en-US" sz="2400" dirty="0" err="1"/>
              <a:t>skupu</a:t>
            </a:r>
            <a:r>
              <a:rPr lang="en-US" sz="2400" dirty="0"/>
              <a:t> </a:t>
            </a:r>
            <a:r>
              <a:rPr lang="en-US" sz="2400" dirty="0" err="1"/>
              <a:t>podataka</a:t>
            </a:r>
            <a:r>
              <a:rPr lang="en-US" sz="2400" dirty="0"/>
              <a:t>. </a:t>
            </a:r>
            <a:endParaRPr lang="hr-HR" sz="2400" dirty="0" err="1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400" dirty="0" err="1"/>
              <a:t>N</a:t>
            </a:r>
            <a:r>
              <a:rPr lang="en-US" sz="2400" dirty="0" err="1" smtClean="0"/>
              <a:t>acrtajte</a:t>
            </a:r>
            <a:r>
              <a:rPr lang="en-US" sz="2400" dirty="0" smtClean="0"/>
              <a:t> </a:t>
            </a:r>
            <a:r>
              <a:rPr lang="en-US" sz="2400" dirty="0" err="1"/>
              <a:t>svoje</a:t>
            </a:r>
            <a:r>
              <a:rPr lang="en-US" sz="2400" dirty="0"/>
              <a:t> </a:t>
            </a:r>
            <a:r>
              <a:rPr lang="en-US" sz="2400" dirty="0" err="1"/>
              <a:t>podatke</a:t>
            </a:r>
            <a:r>
              <a:rPr lang="en-US" sz="2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39907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Distribucija</a:t>
            </a:r>
            <a:r>
              <a:rPr lang="en-US" dirty="0" smtClean="0"/>
              <a:t> </a:t>
            </a:r>
            <a:r>
              <a:rPr lang="en-US" dirty="0" err="1" smtClean="0"/>
              <a:t>uzorkovanja</a:t>
            </a:r>
            <a:r>
              <a:rPr lang="en-US" dirty="0" smtClean="0"/>
              <a:t> OLS </a:t>
            </a:r>
            <a:r>
              <a:rPr lang="en-US" dirty="0" err="1" smtClean="0"/>
              <a:t>ocjenjiva</a:t>
            </a:r>
            <a:r>
              <a:rPr lang="hr-HR" dirty="0" smtClean="0"/>
              <a:t>ča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 smtClean="0"/>
              <a:t>Ocjenjivač je izračunat na osnovu uzorka</a:t>
            </a:r>
          </a:p>
          <a:p>
            <a:r>
              <a:rPr lang="hr-HR" dirty="0" smtClean="0"/>
              <a:t>Različiti uzorci daju različite ocjenjene vrijednosti, odnosno različite ocjenjivače</a:t>
            </a:r>
          </a:p>
          <a:p>
            <a:r>
              <a:rPr lang="hr-HR" dirty="0" smtClean="0"/>
              <a:t>Želimo da kvantifikujemo nesigurnost u ocjenivanju –</a:t>
            </a:r>
          </a:p>
          <a:p>
            <a:pPr lvl="1"/>
            <a:r>
              <a:rPr lang="hr-HR" dirty="0" smtClean="0"/>
              <a:t>Greške uzorkovanja (recimo da su na važnije) i greške neuzorkovanja</a:t>
            </a:r>
          </a:p>
          <a:p>
            <a:r>
              <a:rPr lang="hr-HR" i="1" dirty="0" smtClean="0">
                <a:latin typeface="Lucida Grande"/>
                <a:ea typeface="Lucida Grande"/>
                <a:cs typeface="Lucida Grande"/>
                <a:sym typeface="Symbol"/>
              </a:rPr>
              <a:t>Koristimo      da testiramo hipoteze, recimo  </a:t>
            </a:r>
            <a:r>
              <a:rPr lang="en-US" i="1" dirty="0" smtClean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= 0</a:t>
            </a:r>
            <a:endParaRPr lang="en-US" sz="1400" dirty="0"/>
          </a:p>
          <a:p>
            <a:r>
              <a:rPr lang="hr-HR" dirty="0" smtClean="0"/>
              <a:t>Konstruisaćemo </a:t>
            </a:r>
            <a:r>
              <a:rPr lang="hr-HR" dirty="0" smtClean="0"/>
              <a:t>interval pouzdanosti za </a:t>
            </a:r>
            <a:r>
              <a:rPr lang="en-US" i="1" dirty="0">
                <a:latin typeface="Lucida Grande"/>
                <a:ea typeface="Lucida Grande"/>
                <a:cs typeface="Lucida Grande"/>
                <a:sym typeface="Symbol"/>
              </a:rPr>
              <a:t>β</a:t>
            </a:r>
            <a:r>
              <a:rPr lang="en-US" baseline="-25000" dirty="0"/>
              <a:t>1</a:t>
            </a:r>
            <a:endParaRPr lang="en-US" sz="1400" dirty="0"/>
          </a:p>
          <a:p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ovo</a:t>
            </a:r>
            <a:r>
              <a:rPr lang="en-US" dirty="0"/>
              <a:t> </a:t>
            </a:r>
            <a:r>
              <a:rPr lang="en-US" dirty="0" err="1"/>
              <a:t>zahtijeva</a:t>
            </a:r>
            <a:r>
              <a:rPr lang="en-US" dirty="0"/>
              <a:t> </a:t>
            </a:r>
            <a:r>
              <a:rPr lang="en-US" dirty="0" err="1"/>
              <a:t>utvrđivanje</a:t>
            </a:r>
            <a:r>
              <a:rPr lang="en-US" dirty="0"/>
              <a:t> </a:t>
            </a:r>
            <a:r>
              <a:rPr lang="en-US" dirty="0" err="1"/>
              <a:t>distribucije</a:t>
            </a:r>
            <a:r>
              <a:rPr lang="en-US" dirty="0"/>
              <a:t> </a:t>
            </a:r>
            <a:r>
              <a:rPr lang="en-US" dirty="0" err="1"/>
              <a:t>uzorkovanja</a:t>
            </a:r>
            <a:r>
              <a:rPr lang="en-US" dirty="0"/>
              <a:t> OLS </a:t>
            </a:r>
            <a:r>
              <a:rPr lang="en-US" dirty="0" err="1"/>
              <a:t>estimatora</a:t>
            </a:r>
            <a:r>
              <a:rPr lang="en-US" dirty="0"/>
              <a:t>. </a:t>
            </a:r>
            <a:endParaRPr lang="hr-HR" dirty="0" smtClean="0"/>
          </a:p>
          <a:p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/>
              <a:t>koraka</a:t>
            </a:r>
            <a:r>
              <a:rPr lang="en-US" dirty="0"/>
              <a:t> do </a:t>
            </a:r>
            <a:r>
              <a:rPr lang="en-US" dirty="0" err="1"/>
              <a:t>tamo</a:t>
            </a:r>
            <a:r>
              <a:rPr lang="en-US" dirty="0"/>
              <a:t>… </a:t>
            </a:r>
            <a:endParaRPr lang="hr-HR" dirty="0" smtClean="0"/>
          </a:p>
          <a:p>
            <a:pPr lvl="1"/>
            <a:r>
              <a:rPr lang="en-US" b="1" dirty="0" err="1" smtClean="0"/>
              <a:t>Okvir</a:t>
            </a:r>
            <a:r>
              <a:rPr lang="en-US" b="1" dirty="0" smtClean="0"/>
              <a:t> </a:t>
            </a:r>
            <a:r>
              <a:rPr lang="en-US" b="1" dirty="0" err="1"/>
              <a:t>vjerovatnoće</a:t>
            </a:r>
            <a:r>
              <a:rPr lang="en-US" b="1" dirty="0"/>
              <a:t> </a:t>
            </a:r>
            <a:r>
              <a:rPr lang="en-US" b="1" dirty="0" err="1"/>
              <a:t>za</a:t>
            </a:r>
            <a:r>
              <a:rPr lang="en-US" b="1" dirty="0"/>
              <a:t> </a:t>
            </a:r>
            <a:r>
              <a:rPr lang="en-US" b="1" dirty="0" err="1"/>
              <a:t>linearnu</a:t>
            </a:r>
            <a:r>
              <a:rPr lang="en-US" b="1" dirty="0"/>
              <a:t> </a:t>
            </a:r>
            <a:r>
              <a:rPr lang="en-US" b="1" dirty="0" err="1"/>
              <a:t>regresiju</a:t>
            </a:r>
            <a:r>
              <a:rPr lang="en-US" b="1" dirty="0"/>
              <a:t> </a:t>
            </a:r>
            <a:endParaRPr lang="hr-HR" b="1" dirty="0" smtClean="0"/>
          </a:p>
          <a:p>
            <a:pPr lvl="1"/>
            <a:r>
              <a:rPr lang="en-US" b="1" dirty="0" err="1" smtClean="0"/>
              <a:t>Distribucija</a:t>
            </a:r>
            <a:r>
              <a:rPr lang="en-US" b="1" dirty="0" smtClean="0"/>
              <a:t> </a:t>
            </a:r>
            <a:r>
              <a:rPr lang="en-US" b="1" dirty="0"/>
              <a:t>OLS </a:t>
            </a:r>
            <a:r>
              <a:rPr lang="en-US" b="1" dirty="0" err="1"/>
              <a:t>estimatora</a:t>
            </a:r>
            <a:endParaRPr lang="en-US" b="1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898" y="3173345"/>
            <a:ext cx="304800" cy="38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2679" y="3560722"/>
            <a:ext cx="304800" cy="38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9903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Nagib regresione linije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Nagib linije regresije populacije je očekivani učinak promjene jedinice u X na Y.</a:t>
            </a:r>
          </a:p>
          <a:p>
            <a:r>
              <a:rPr lang="en-US" dirty="0" err="1" smtClean="0"/>
              <a:t>Konačno</a:t>
            </a:r>
            <a:r>
              <a:rPr lang="en-US" dirty="0" smtClean="0"/>
              <a:t>, </a:t>
            </a:r>
            <a:r>
              <a:rPr lang="en-US" dirty="0" err="1" smtClean="0"/>
              <a:t>naš</a:t>
            </a:r>
            <a:r>
              <a:rPr lang="en-US" dirty="0" smtClean="0"/>
              <a:t> </a:t>
            </a:r>
            <a:r>
              <a:rPr lang="en-US" dirty="0" err="1" smtClean="0"/>
              <a:t>cilj</a:t>
            </a:r>
            <a:r>
              <a:rPr lang="en-US" dirty="0" smtClean="0"/>
              <a:t> je </a:t>
            </a:r>
            <a:r>
              <a:rPr lang="en-US" dirty="0" err="1" smtClean="0"/>
              <a:t>procijeniti</a:t>
            </a:r>
            <a:r>
              <a:rPr lang="en-US" dirty="0" smtClean="0"/>
              <a:t> </a:t>
            </a:r>
            <a:r>
              <a:rPr lang="en-US" dirty="0" err="1" smtClean="0"/>
              <a:t>uzročni</a:t>
            </a:r>
            <a:r>
              <a:rPr lang="en-US" dirty="0" smtClean="0"/>
              <a:t> </a:t>
            </a:r>
            <a:r>
              <a:rPr lang="en-US" dirty="0" err="1" smtClean="0"/>
              <a:t>efekat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jedinice</a:t>
            </a:r>
            <a:r>
              <a:rPr lang="en-US" dirty="0" smtClean="0"/>
              <a:t> u X </a:t>
            </a:r>
            <a:r>
              <a:rPr lang="en-US" dirty="0" err="1" smtClean="0"/>
              <a:t>na</a:t>
            </a:r>
            <a:r>
              <a:rPr lang="en-US" dirty="0" smtClean="0"/>
              <a:t> Y –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razmislite</a:t>
            </a:r>
            <a:r>
              <a:rPr lang="en-US" dirty="0" smtClean="0"/>
              <a:t> o </a:t>
            </a:r>
            <a:r>
              <a:rPr lang="en-US" dirty="0" err="1" smtClean="0"/>
              <a:t>problemu</a:t>
            </a:r>
            <a:r>
              <a:rPr lang="en-US" dirty="0" smtClean="0"/>
              <a:t> </a:t>
            </a:r>
            <a:r>
              <a:rPr lang="en-US" dirty="0" err="1" smtClean="0"/>
              <a:t>uklapanja</a:t>
            </a:r>
            <a:r>
              <a:rPr lang="en-US" dirty="0" smtClean="0"/>
              <a:t> </a:t>
            </a:r>
            <a:r>
              <a:rPr lang="en-US" dirty="0" err="1" smtClean="0"/>
              <a:t>prave</a:t>
            </a:r>
            <a:r>
              <a:rPr lang="en-US" dirty="0" smtClean="0"/>
              <a:t> </a:t>
            </a:r>
            <a:r>
              <a:rPr lang="en-US" dirty="0" err="1" smtClean="0"/>
              <a:t>linije</a:t>
            </a:r>
            <a:r>
              <a:rPr lang="en-US" dirty="0" smtClean="0"/>
              <a:t> u </a:t>
            </a:r>
            <a:r>
              <a:rPr lang="en-US" dirty="0" err="1" smtClean="0"/>
              <a:t>podatke</a:t>
            </a:r>
            <a:r>
              <a:rPr lang="en-US" dirty="0" smtClean="0"/>
              <a:t> o </a:t>
            </a:r>
            <a:r>
              <a:rPr lang="en-US" dirty="0" err="1" smtClean="0"/>
              <a:t>dvije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, Y </a:t>
            </a:r>
            <a:r>
              <a:rPr lang="en-US" dirty="0" err="1" smtClean="0"/>
              <a:t>i</a:t>
            </a:r>
            <a:r>
              <a:rPr lang="en-US" dirty="0" smtClean="0"/>
              <a:t> 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56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Problem </a:t>
            </a:r>
            <a:r>
              <a:rPr lang="en-US" sz="2800" b="1" dirty="0" err="1" smtClean="0"/>
              <a:t>statističkog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zaključivanja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linearnu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regresiju</a:t>
            </a:r>
            <a:r>
              <a:rPr lang="en-US" sz="2800" b="1" dirty="0" smtClean="0"/>
              <a:t> je,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opštem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nivou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isti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procenu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srednje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vrednosti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ili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razlika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između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dve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sredine</a:t>
            </a:r>
            <a:r>
              <a:rPr lang="en-US" sz="2800" b="1" dirty="0" smtClean="0"/>
              <a:t>. </a:t>
            </a:r>
            <a:r>
              <a:rPr lang="en-US" sz="2800" b="1" dirty="0" err="1" smtClean="0"/>
              <a:t>Statistički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ili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ekonometrijski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zaključak</a:t>
            </a:r>
            <a:r>
              <a:rPr lang="en-US" sz="2800" b="1" dirty="0" smtClean="0"/>
              <a:t> o </a:t>
            </a:r>
            <a:r>
              <a:rPr lang="en-US" sz="2800" b="1" dirty="0" err="1" smtClean="0"/>
              <a:t>nagibu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uključuje</a:t>
            </a:r>
            <a:r>
              <a:rPr lang="en-US" sz="2800" b="1" dirty="0" smtClean="0"/>
              <a:t>: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Estimacija, ocjena parametara populacije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povući</a:t>
            </a:r>
            <a:r>
              <a:rPr lang="en-US" dirty="0" smtClean="0"/>
              <a:t> </a:t>
            </a:r>
            <a:r>
              <a:rPr lang="en-US" dirty="0" err="1" smtClean="0"/>
              <a:t>liniju</a:t>
            </a:r>
            <a:r>
              <a:rPr lang="en-US" dirty="0" smtClean="0"/>
              <a:t>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podatke</a:t>
            </a:r>
            <a:r>
              <a:rPr lang="en-US" dirty="0" smtClean="0"/>
              <a:t> da </a:t>
            </a:r>
            <a:r>
              <a:rPr lang="en-US" dirty="0" err="1" smtClean="0"/>
              <a:t>bismo</a:t>
            </a:r>
            <a:r>
              <a:rPr lang="en-US" dirty="0" smtClean="0"/>
              <a:t> </a:t>
            </a:r>
            <a:r>
              <a:rPr lang="en-US" dirty="0" err="1" smtClean="0"/>
              <a:t>procijenili</a:t>
            </a:r>
            <a:r>
              <a:rPr lang="en-US" dirty="0" smtClean="0"/>
              <a:t> </a:t>
            </a:r>
            <a:r>
              <a:rPr lang="en-US" dirty="0" err="1" smtClean="0"/>
              <a:t>nagib</a:t>
            </a:r>
            <a:r>
              <a:rPr lang="en-US" dirty="0" smtClean="0"/>
              <a:t> </a:t>
            </a:r>
            <a:r>
              <a:rPr lang="hr-HR" dirty="0" smtClean="0"/>
              <a:t>prave koja se odnosi na populaciju</a:t>
            </a:r>
            <a:r>
              <a:rPr lang="en-US" dirty="0" smtClean="0"/>
              <a:t>?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Odgovor</a:t>
            </a:r>
            <a:r>
              <a:rPr lang="en-US" dirty="0" smtClean="0"/>
              <a:t>: OLS</a:t>
            </a:r>
            <a:endParaRPr lang="hr-HR" dirty="0" smtClean="0"/>
          </a:p>
          <a:p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prednosti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mane OLS-a? </a:t>
            </a:r>
            <a:endParaRPr lang="hr-HR" dirty="0" smtClean="0"/>
          </a:p>
          <a:p>
            <a:r>
              <a:rPr lang="en-US" b="1" dirty="0" err="1" smtClean="0"/>
              <a:t>Testiranje</a:t>
            </a:r>
            <a:r>
              <a:rPr lang="en-US" b="1" dirty="0" smtClean="0"/>
              <a:t> </a:t>
            </a:r>
            <a:r>
              <a:rPr lang="en-US" b="1" dirty="0" err="1" smtClean="0"/>
              <a:t>hipoteza</a:t>
            </a:r>
            <a:r>
              <a:rPr lang="en-US" dirty="0" smtClean="0"/>
              <a:t>: </a:t>
            </a:r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provjeriti</a:t>
            </a:r>
            <a:r>
              <a:rPr lang="en-US" dirty="0" smtClean="0"/>
              <a:t> da li je </a:t>
            </a:r>
            <a:r>
              <a:rPr lang="en-US" dirty="0" err="1" smtClean="0"/>
              <a:t>nagib</a:t>
            </a:r>
            <a:r>
              <a:rPr lang="en-US" dirty="0" smtClean="0"/>
              <a:t> </a:t>
            </a:r>
            <a:r>
              <a:rPr lang="en-US" dirty="0" err="1" smtClean="0"/>
              <a:t>nula</a:t>
            </a:r>
            <a:r>
              <a:rPr lang="en-US" dirty="0" smtClean="0"/>
              <a:t>? </a:t>
            </a:r>
            <a:endParaRPr lang="hr-HR" dirty="0" smtClean="0"/>
          </a:p>
          <a:p>
            <a:r>
              <a:rPr lang="en-US" b="1" dirty="0" err="1" smtClean="0"/>
              <a:t>Intervali</a:t>
            </a:r>
            <a:r>
              <a:rPr lang="en-US" b="1" dirty="0" smtClean="0"/>
              <a:t> </a:t>
            </a:r>
            <a:r>
              <a:rPr lang="en-US" b="1" dirty="0" err="1" smtClean="0"/>
              <a:t>pouzdanosti</a:t>
            </a:r>
            <a:r>
              <a:rPr lang="en-US" b="1" dirty="0" smtClean="0"/>
              <a:t>: </a:t>
            </a:r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konstruirati</a:t>
            </a:r>
            <a:r>
              <a:rPr lang="en-US" dirty="0" smtClean="0"/>
              <a:t> interval </a:t>
            </a:r>
            <a:r>
              <a:rPr lang="en-US" dirty="0" err="1" smtClean="0"/>
              <a:t>pouzdanosti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nagib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614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Postavimo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b="1" i="1" dirty="0" smtClean="0">
                <a:ea typeface="ＭＳ Ｐゴシック" pitchFamily="34" charset="-128"/>
              </a:rPr>
              <a:t>Regresiona linija</a:t>
            </a:r>
          </a:p>
          <a:p>
            <a:pPr marL="0" indent="0">
              <a:buNone/>
            </a:pPr>
            <a:r>
              <a:rPr lang="en-US" i="1" dirty="0" smtClean="0">
                <a:ea typeface="ＭＳ Ｐゴシック" pitchFamily="34" charset="-128"/>
              </a:rPr>
              <a:t>Test </a:t>
            </a:r>
            <a:r>
              <a:rPr lang="en-US" i="1" dirty="0">
                <a:ea typeface="ＭＳ Ｐゴシック" pitchFamily="34" charset="-128"/>
              </a:rPr>
              <a:t>Score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ea typeface="ＭＳ Ｐゴシック" pitchFamily="34" charset="-128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smtClean="0">
                <a:ea typeface="ＭＳ Ｐゴシック" pitchFamily="34" charset="-128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i="1" dirty="0" smtClean="0">
                <a:ea typeface="ＭＳ Ｐゴシック" pitchFamily="34" charset="-128"/>
              </a:rPr>
              <a:t>STR</a:t>
            </a:r>
            <a:endParaRPr lang="hr-HR" dirty="0" smtClean="0"/>
          </a:p>
          <a:p>
            <a:pPr marL="0" indent="0">
              <a:buNone/>
            </a:pPr>
            <a:endParaRPr lang="hr-HR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pl-PL" dirty="0" smtClean="0"/>
              <a:t>β</a:t>
            </a:r>
            <a:r>
              <a:rPr lang="pl-PL" baseline="-25000" dirty="0" smtClean="0"/>
              <a:t>1</a:t>
            </a:r>
            <a:r>
              <a:rPr lang="pl-PL" dirty="0" smtClean="0"/>
              <a:t> = nagib linije regresije populacije =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 smtClean="0"/>
          </a:p>
          <a:p>
            <a:pPr marL="0" indent="0">
              <a:buNone/>
            </a:pPr>
            <a:r>
              <a:rPr lang="en-US" dirty="0" err="1" smtClean="0"/>
              <a:t>Zašto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l-GR" dirty="0" smtClean="0"/>
              <a:t>β</a:t>
            </a:r>
            <a:r>
              <a:rPr lang="el-GR" baseline="-25000" dirty="0" smtClean="0"/>
              <a:t>0</a:t>
            </a:r>
            <a:r>
              <a:rPr lang="el-GR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l-GR" dirty="0" smtClean="0"/>
              <a:t>β</a:t>
            </a:r>
            <a:r>
              <a:rPr lang="el-GR" baseline="-25000" dirty="0" smtClean="0"/>
              <a:t>1</a:t>
            </a:r>
            <a:r>
              <a:rPr lang="el-GR" dirty="0" smtClean="0"/>
              <a:t> </a:t>
            </a:r>
            <a:r>
              <a:rPr lang="en-US" dirty="0" err="1" smtClean="0"/>
              <a:t>parametri</a:t>
            </a:r>
            <a:r>
              <a:rPr lang="en-US" dirty="0" smtClean="0"/>
              <a:t> “</a:t>
            </a:r>
            <a:r>
              <a:rPr lang="en-US" dirty="0" err="1" smtClean="0"/>
              <a:t>populacije</a:t>
            </a:r>
            <a:r>
              <a:rPr lang="en-US" dirty="0" smtClean="0"/>
              <a:t>”?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Željeli</a:t>
            </a:r>
            <a:r>
              <a:rPr lang="en-US" dirty="0" smtClean="0"/>
              <a:t> </a:t>
            </a:r>
            <a:r>
              <a:rPr lang="en-US" dirty="0" err="1" smtClean="0"/>
              <a:t>bismo</a:t>
            </a:r>
            <a:r>
              <a:rPr lang="en-US" dirty="0" smtClean="0"/>
              <a:t> </a:t>
            </a:r>
            <a:r>
              <a:rPr lang="en-US" dirty="0" err="1" smtClean="0"/>
              <a:t>znati</a:t>
            </a:r>
            <a:r>
              <a:rPr lang="en-US" dirty="0" smtClean="0"/>
              <a:t> </a:t>
            </a:r>
            <a:r>
              <a:rPr lang="hr-HR" dirty="0" smtClean="0"/>
              <a:t>„</a:t>
            </a:r>
            <a:r>
              <a:rPr lang="en-US" dirty="0" err="1" smtClean="0"/>
              <a:t>populacijsku</a:t>
            </a:r>
            <a:r>
              <a:rPr lang="hr-HR" dirty="0" smtClean="0"/>
              <a:t>”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l-GR" dirty="0" smtClean="0"/>
              <a:t>β</a:t>
            </a:r>
            <a:r>
              <a:rPr lang="el-GR" baseline="-25000" dirty="0" smtClean="0"/>
              <a:t>1</a:t>
            </a:r>
            <a:r>
              <a:rPr lang="el-GR" dirty="0" smtClean="0"/>
              <a:t>. </a:t>
            </a: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Ne </a:t>
            </a:r>
            <a:r>
              <a:rPr lang="en-US" dirty="0" err="1" smtClean="0"/>
              <a:t>znamo</a:t>
            </a:r>
            <a:r>
              <a:rPr lang="en-US" dirty="0" smtClean="0"/>
              <a:t> </a:t>
            </a:r>
            <a:r>
              <a:rPr lang="el-GR" dirty="0" smtClean="0"/>
              <a:t>β</a:t>
            </a:r>
            <a:r>
              <a:rPr lang="el-GR" baseline="-25000" dirty="0" smtClean="0"/>
              <a:t>1</a:t>
            </a:r>
            <a:r>
              <a:rPr lang="el-GR" dirty="0" smtClean="0"/>
              <a:t>, </a:t>
            </a:r>
            <a:r>
              <a:rPr lang="en-US" dirty="0" smtClean="0"/>
              <a:t>pa </a:t>
            </a:r>
            <a:r>
              <a:rPr lang="en-US" dirty="0" err="1" smtClean="0"/>
              <a:t>ga</a:t>
            </a:r>
            <a:r>
              <a:rPr lang="en-US" dirty="0" smtClean="0"/>
              <a:t> </a:t>
            </a:r>
            <a:r>
              <a:rPr lang="en-US" dirty="0" err="1" smtClean="0"/>
              <a:t>moramo</a:t>
            </a:r>
            <a:r>
              <a:rPr lang="en-US" dirty="0" smtClean="0"/>
              <a:t> </a:t>
            </a:r>
            <a:r>
              <a:rPr lang="en-US" dirty="0" err="1" smtClean="0"/>
              <a:t>procijeniti</a:t>
            </a:r>
            <a:r>
              <a:rPr lang="en-US" dirty="0" smtClean="0"/>
              <a:t> </a:t>
            </a:r>
            <a:r>
              <a:rPr lang="en-US" dirty="0" err="1" smtClean="0"/>
              <a:t>koristeći</a:t>
            </a:r>
            <a:r>
              <a:rPr lang="en-US" dirty="0" smtClean="0"/>
              <a:t> </a:t>
            </a:r>
            <a:r>
              <a:rPr lang="en-US" dirty="0" err="1" smtClean="0"/>
              <a:t>podatke</a:t>
            </a:r>
            <a:r>
              <a:rPr lang="en-US" dirty="0" smtClean="0"/>
              <a:t>.</a:t>
            </a:r>
            <a:r>
              <a:rPr lang="pl-PL" dirty="0" smtClean="0"/>
              <a:t> </a:t>
            </a:r>
            <a:endParaRPr lang="en-US" dirty="0">
              <a:ea typeface="ＭＳ Ｐゴシック" pitchFamily="34" charset="-128"/>
            </a:endParaRPr>
          </a:p>
        </p:txBody>
      </p:sp>
      <p:graphicFrame>
        <p:nvGraphicFramePr>
          <p:cNvPr id="4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55762"/>
              </p:ext>
            </p:extLst>
          </p:nvPr>
        </p:nvGraphicFramePr>
        <p:xfrm>
          <a:off x="6460836" y="3017622"/>
          <a:ext cx="150018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3" imgW="1625600" imgH="825500" progId="Equation.DSMT4">
                  <p:embed/>
                </p:oleObj>
              </mc:Choice>
              <mc:Fallback>
                <p:oleObj name="Equation" r:id="rId3" imgW="1625600" imgH="825500" progId="Equation.DSMT4">
                  <p:embed/>
                  <p:pic>
                    <p:nvPicPr>
                      <p:cNvPr id="121858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0836" y="3017622"/>
                        <a:ext cx="1500188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5508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Linija regresije koja se odnosi na populaciju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>
                <a:ea typeface="ＭＳ Ｐゴシック" pitchFamily="34" charset="-128"/>
              </a:rPr>
              <a:t>Y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ea typeface="ＭＳ Ｐゴシック" pitchFamily="34" charset="-128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>
                <a:ea typeface="ＭＳ Ｐゴシック" pitchFamily="34" charset="-128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1</a:t>
            </a:r>
            <a:r>
              <a:rPr lang="en-US" i="1" dirty="0">
                <a:ea typeface="ＭＳ Ｐゴシック" pitchFamily="34" charset="-128"/>
              </a:rPr>
              <a:t>X</a:t>
            </a:r>
            <a:r>
              <a:rPr lang="en-US" i="1" baseline="-25000" dirty="0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err="1">
                <a:ea typeface="ＭＳ Ｐゴシック" pitchFamily="34" charset="-128"/>
              </a:rPr>
              <a:t>u</a:t>
            </a:r>
            <a:r>
              <a:rPr lang="en-US" i="1" baseline="-25000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, </a:t>
            </a:r>
            <a:r>
              <a:rPr lang="en-US" i="1" dirty="0" err="1">
                <a:ea typeface="ＭＳ Ｐゴシック" pitchFamily="34" charset="-128"/>
              </a:rPr>
              <a:t>i</a:t>
            </a:r>
            <a:r>
              <a:rPr lang="en-US" dirty="0">
                <a:ea typeface="ＭＳ Ｐゴシック" pitchFamily="34" charset="-128"/>
              </a:rPr>
              <a:t> = 1,…, </a:t>
            </a:r>
            <a:r>
              <a:rPr lang="en-US" i="1" dirty="0">
                <a:ea typeface="ＭＳ Ｐゴシック" pitchFamily="34" charset="-128"/>
              </a:rPr>
              <a:t>n</a:t>
            </a:r>
            <a:endParaRPr lang="en-US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dirty="0" err="1" smtClean="0"/>
              <a:t>Imamo</a:t>
            </a:r>
            <a:r>
              <a:rPr lang="en-US" dirty="0" smtClean="0"/>
              <a:t> n </a:t>
            </a:r>
            <a:r>
              <a:rPr lang="en-US" dirty="0" err="1" smtClean="0"/>
              <a:t>zapažanja</a:t>
            </a:r>
            <a:r>
              <a:rPr lang="hr-HR" dirty="0" smtClean="0"/>
              <a:t>/opservacija</a:t>
            </a:r>
            <a:r>
              <a:rPr lang="en-US" dirty="0" smtClean="0"/>
              <a:t>, (X</a:t>
            </a:r>
            <a:r>
              <a:rPr lang="en-US" baseline="-25000" dirty="0" smtClean="0"/>
              <a:t>i</a:t>
            </a:r>
            <a:r>
              <a:rPr lang="en-US" dirty="0" smtClean="0"/>
              <a:t>, Y</a:t>
            </a:r>
            <a:r>
              <a:rPr lang="en-US" baseline="-25000" dirty="0" smtClean="0"/>
              <a:t>i</a:t>
            </a:r>
            <a:r>
              <a:rPr lang="en-US" dirty="0" smtClean="0"/>
              <a:t>), </a:t>
            </a:r>
            <a:r>
              <a:rPr lang="en-US" dirty="0" err="1" smtClean="0"/>
              <a:t>i</a:t>
            </a:r>
            <a:r>
              <a:rPr lang="en-US" dirty="0" smtClean="0"/>
              <a:t> = 1,.., n. </a:t>
            </a:r>
            <a:endParaRPr lang="hr-HR" dirty="0" smtClean="0"/>
          </a:p>
          <a:p>
            <a:pPr marL="0" indent="0">
              <a:buNone/>
            </a:pPr>
            <a:r>
              <a:rPr lang="en-US" dirty="0" smtClean="0"/>
              <a:t>X je </a:t>
            </a:r>
            <a:r>
              <a:rPr lang="en-US" dirty="0" err="1" smtClean="0"/>
              <a:t>nezavisna</a:t>
            </a:r>
            <a:r>
              <a:rPr lang="en-US" dirty="0" smtClean="0"/>
              <a:t> </a:t>
            </a:r>
            <a:r>
              <a:rPr lang="en-US" dirty="0" err="1" smtClean="0"/>
              <a:t>varijabla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regresor</a:t>
            </a:r>
            <a:r>
              <a:rPr lang="en-US" dirty="0" smtClean="0"/>
              <a:t> Y je </a:t>
            </a:r>
            <a:r>
              <a:rPr lang="en-US" dirty="0" err="1" smtClean="0"/>
              <a:t>zavisna</a:t>
            </a:r>
            <a:r>
              <a:rPr lang="en-US" dirty="0" smtClean="0"/>
              <a:t> </a:t>
            </a:r>
            <a:r>
              <a:rPr lang="en-US" dirty="0" err="1" smtClean="0"/>
              <a:t>varijabla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l-GR" dirty="0" smtClean="0"/>
              <a:t>β</a:t>
            </a:r>
            <a:r>
              <a:rPr lang="el-GR" baseline="-25000" dirty="0" smtClean="0"/>
              <a:t>0</a:t>
            </a:r>
            <a:r>
              <a:rPr lang="el-GR" dirty="0" smtClean="0"/>
              <a:t> = </a:t>
            </a:r>
            <a:r>
              <a:rPr lang="hr-HR" dirty="0" smtClean="0"/>
              <a:t>odsječak na X osi (interception)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l-GR" dirty="0" smtClean="0"/>
              <a:t>β</a:t>
            </a:r>
            <a:r>
              <a:rPr lang="el-GR" baseline="-25000" dirty="0" smtClean="0"/>
              <a:t>1</a:t>
            </a:r>
            <a:r>
              <a:rPr lang="el-GR" dirty="0" smtClean="0"/>
              <a:t> = </a:t>
            </a:r>
            <a:r>
              <a:rPr lang="en-US" dirty="0" err="1" smtClean="0"/>
              <a:t>nagib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u</a:t>
            </a:r>
            <a:r>
              <a:rPr lang="en-US" baseline="-25000" dirty="0" err="1" smtClean="0"/>
              <a:t>i</a:t>
            </a:r>
            <a:r>
              <a:rPr lang="en-US" dirty="0" smtClean="0"/>
              <a:t> = </a:t>
            </a:r>
            <a:r>
              <a:rPr lang="en-US" dirty="0" err="1" smtClean="0"/>
              <a:t>greška</a:t>
            </a:r>
            <a:r>
              <a:rPr lang="en-US" dirty="0" smtClean="0"/>
              <a:t> </a:t>
            </a:r>
            <a:endParaRPr lang="hr-HR" dirty="0" smtClean="0"/>
          </a:p>
          <a:p>
            <a:pPr marL="0" indent="0">
              <a:buNone/>
            </a:pPr>
            <a:r>
              <a:rPr lang="en-US" dirty="0" err="1" smtClean="0"/>
              <a:t>Greška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se </a:t>
            </a:r>
            <a:r>
              <a:rPr lang="en-US" dirty="0" err="1" smtClean="0"/>
              <a:t>sastoji</a:t>
            </a:r>
            <a:r>
              <a:rPr lang="en-US" dirty="0" smtClean="0"/>
              <a:t> od </a:t>
            </a:r>
            <a:r>
              <a:rPr lang="en-US" b="1" dirty="0" err="1" smtClean="0"/>
              <a:t>izostavljenih</a:t>
            </a:r>
            <a:r>
              <a:rPr lang="en-US" b="1" dirty="0" smtClean="0"/>
              <a:t> </a:t>
            </a:r>
            <a:r>
              <a:rPr lang="en-US" b="1" dirty="0" err="1" smtClean="0"/>
              <a:t>faktora</a:t>
            </a:r>
            <a:r>
              <a:rPr lang="en-US" dirty="0" smtClean="0"/>
              <a:t>. </a:t>
            </a:r>
            <a:r>
              <a:rPr lang="en-US" dirty="0" err="1" smtClean="0"/>
              <a:t>Generalno</a:t>
            </a:r>
            <a:r>
              <a:rPr lang="en-US" dirty="0" smtClean="0"/>
              <a:t>, </a:t>
            </a:r>
            <a:r>
              <a:rPr lang="en-US" dirty="0" err="1" smtClean="0"/>
              <a:t>ovi</a:t>
            </a:r>
            <a:r>
              <a:rPr lang="en-US" dirty="0" smtClean="0"/>
              <a:t> </a:t>
            </a:r>
            <a:r>
              <a:rPr lang="en-US" dirty="0" err="1" smtClean="0"/>
              <a:t>izostavljeni</a:t>
            </a:r>
            <a:r>
              <a:rPr lang="en-US" dirty="0" smtClean="0"/>
              <a:t> </a:t>
            </a:r>
            <a:r>
              <a:rPr lang="en-US" dirty="0" err="1" smtClean="0"/>
              <a:t>faktori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drugi</a:t>
            </a:r>
            <a:r>
              <a:rPr lang="en-US" dirty="0" smtClean="0"/>
              <a:t> </a:t>
            </a:r>
            <a:r>
              <a:rPr lang="en-US" dirty="0" err="1" smtClean="0"/>
              <a:t>faktori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utiču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Y, </a:t>
            </a:r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 X. </a:t>
            </a:r>
            <a:r>
              <a:rPr lang="en-US" dirty="0" err="1" smtClean="0"/>
              <a:t>Greška</a:t>
            </a:r>
            <a:r>
              <a:rPr lang="en-US" dirty="0" smtClean="0"/>
              <a:t> </a:t>
            </a:r>
            <a:r>
              <a:rPr lang="en-US" dirty="0" err="1" smtClean="0"/>
              <a:t>regresije</a:t>
            </a:r>
            <a:r>
              <a:rPr lang="en-US" dirty="0" smtClean="0"/>
              <a:t> </a:t>
            </a:r>
            <a:r>
              <a:rPr lang="en-US" dirty="0" err="1" smtClean="0"/>
              <a:t>takođe</a:t>
            </a:r>
            <a:r>
              <a:rPr lang="en-US" dirty="0" smtClean="0"/>
              <a:t> </a:t>
            </a:r>
            <a:r>
              <a:rPr lang="en-US" b="1" dirty="0" err="1" smtClean="0"/>
              <a:t>uključuje</a:t>
            </a:r>
            <a:r>
              <a:rPr lang="en-US" b="1" dirty="0" smtClean="0"/>
              <a:t> </a:t>
            </a:r>
            <a:r>
              <a:rPr lang="en-US" b="1" dirty="0" err="1" smtClean="0"/>
              <a:t>grešku</a:t>
            </a:r>
            <a:r>
              <a:rPr lang="en-US" b="1" dirty="0" smtClean="0"/>
              <a:t> u </a:t>
            </a:r>
            <a:r>
              <a:rPr lang="en-US" b="1" dirty="0" err="1" smtClean="0"/>
              <a:t>merenju</a:t>
            </a:r>
            <a:r>
              <a:rPr lang="en-US" b="1" dirty="0" smtClean="0"/>
              <a:t> </a:t>
            </a:r>
            <a:r>
              <a:rPr lang="en-US" dirty="0" smtClean="0"/>
              <a:t>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971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Model regresije, n=7, „greška regresije”</a:t>
            </a:r>
            <a:endParaRPr lang="en-US" sz="2400" dirty="0"/>
          </a:p>
        </p:txBody>
      </p:sp>
      <p:pic>
        <p:nvPicPr>
          <p:cNvPr id="4" name="Picture 5" descr="fig04_0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2194" y="1825624"/>
            <a:ext cx="5789587" cy="485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0273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OLS estimator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err="1"/>
              <a:t>F</a:t>
            </a:r>
            <a:r>
              <a:rPr lang="en-US" dirty="0" err="1" smtClean="0"/>
              <a:t>okusirat</a:t>
            </a:r>
            <a:r>
              <a:rPr lang="en-US" dirty="0" smtClean="0"/>
              <a:t> </a:t>
            </a:r>
            <a:r>
              <a:rPr lang="en-US" dirty="0" err="1" smtClean="0"/>
              <a:t>ćemo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procjenu</a:t>
            </a:r>
            <a:r>
              <a:rPr lang="en-US" dirty="0" smtClean="0"/>
              <a:t> </a:t>
            </a:r>
            <a:r>
              <a:rPr lang="en-US" dirty="0" err="1" smtClean="0"/>
              <a:t>najmanjih</a:t>
            </a:r>
            <a:r>
              <a:rPr lang="en-US" dirty="0" smtClean="0"/>
              <a:t> </a:t>
            </a:r>
            <a:r>
              <a:rPr lang="en-US" dirty="0" err="1" smtClean="0"/>
              <a:t>kvadrata</a:t>
            </a:r>
            <a:r>
              <a:rPr lang="hr-HR" dirty="0" smtClean="0"/>
              <a:t> odstupanja</a:t>
            </a:r>
            <a:r>
              <a:rPr lang="en-US" dirty="0" smtClean="0"/>
              <a:t> („</a:t>
            </a:r>
            <a:r>
              <a:rPr lang="en-US" dirty="0" err="1" smtClean="0"/>
              <a:t>obični</a:t>
            </a:r>
            <a:r>
              <a:rPr lang="en-US" dirty="0" smtClean="0"/>
              <a:t> </a:t>
            </a:r>
            <a:r>
              <a:rPr lang="en-US" dirty="0" err="1" smtClean="0"/>
              <a:t>najmanji</a:t>
            </a:r>
            <a:r>
              <a:rPr lang="en-US" dirty="0" smtClean="0"/>
              <a:t> </a:t>
            </a:r>
            <a:r>
              <a:rPr lang="en-US" dirty="0" err="1" smtClean="0"/>
              <a:t>kvadrati</a:t>
            </a:r>
            <a:r>
              <a:rPr lang="en-US" dirty="0" smtClean="0"/>
              <a:t>” </a:t>
            </a:r>
            <a:r>
              <a:rPr lang="en-US" dirty="0" err="1" smtClean="0"/>
              <a:t>ili</a:t>
            </a:r>
            <a:r>
              <a:rPr lang="en-US" dirty="0" smtClean="0"/>
              <a:t> „OLS”) </a:t>
            </a:r>
            <a:r>
              <a:rPr lang="en-US" dirty="0" err="1" smtClean="0"/>
              <a:t>nepoznatih</a:t>
            </a:r>
            <a:r>
              <a:rPr lang="en-US" dirty="0" smtClean="0"/>
              <a:t> </a:t>
            </a:r>
            <a:r>
              <a:rPr lang="en-US" dirty="0" err="1" smtClean="0"/>
              <a:t>parametara</a:t>
            </a:r>
            <a:r>
              <a:rPr lang="en-US" dirty="0" smtClean="0"/>
              <a:t> </a:t>
            </a:r>
            <a:r>
              <a:rPr lang="el-GR" dirty="0" smtClean="0"/>
              <a:t>β</a:t>
            </a:r>
            <a:r>
              <a:rPr lang="el-GR" baseline="-25000" dirty="0" smtClean="0"/>
              <a:t>0</a:t>
            </a:r>
            <a:r>
              <a:rPr lang="el-GR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l-GR" dirty="0" smtClean="0"/>
              <a:t>β</a:t>
            </a:r>
            <a:r>
              <a:rPr lang="el-GR" baseline="-25000" dirty="0" smtClean="0"/>
              <a:t>1</a:t>
            </a:r>
            <a:r>
              <a:rPr lang="el-GR" dirty="0" smtClean="0"/>
              <a:t>. </a:t>
            </a:r>
            <a:endParaRPr lang="hr-HR" dirty="0" smtClean="0"/>
          </a:p>
          <a:p>
            <a:r>
              <a:rPr lang="en-US" dirty="0" smtClean="0"/>
              <a:t>OLS estimator </a:t>
            </a:r>
            <a:r>
              <a:rPr lang="en-US" dirty="0" err="1" smtClean="0"/>
              <a:t>rješava</a:t>
            </a:r>
            <a:r>
              <a:rPr lang="hr-HR" dirty="0" smtClean="0"/>
              <a:t>:</a:t>
            </a:r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r>
              <a:rPr lang="en-US" dirty="0" smtClean="0"/>
              <a:t>OLS estimator </a:t>
            </a:r>
            <a:r>
              <a:rPr lang="en-US" dirty="0" err="1" smtClean="0"/>
              <a:t>minimizira</a:t>
            </a:r>
            <a:r>
              <a:rPr lang="en-US" dirty="0" smtClean="0"/>
              <a:t> </a:t>
            </a:r>
            <a:r>
              <a:rPr lang="en-US" dirty="0" err="1" smtClean="0"/>
              <a:t>prosječnu</a:t>
            </a:r>
            <a:r>
              <a:rPr lang="en-US" dirty="0" smtClean="0"/>
              <a:t> </a:t>
            </a:r>
            <a:r>
              <a:rPr lang="en-US" dirty="0" err="1" smtClean="0"/>
              <a:t>kvadratnu</a:t>
            </a:r>
            <a:r>
              <a:rPr lang="en-US" dirty="0" smtClean="0"/>
              <a:t> </a:t>
            </a:r>
            <a:r>
              <a:rPr lang="en-US" dirty="0" err="1" smtClean="0"/>
              <a:t>razliku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stvarnih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Y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predviđanja</a:t>
            </a:r>
            <a:r>
              <a:rPr lang="en-US" dirty="0" smtClean="0"/>
              <a:t> („</a:t>
            </a:r>
            <a:r>
              <a:rPr lang="en-US" dirty="0" err="1" smtClean="0"/>
              <a:t>predviđena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“)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osnovu</a:t>
            </a:r>
            <a:r>
              <a:rPr lang="en-US" dirty="0" smtClean="0"/>
              <a:t> </a:t>
            </a:r>
            <a:r>
              <a:rPr lang="en-US" dirty="0" err="1" smtClean="0"/>
              <a:t>procijenjene</a:t>
            </a:r>
            <a:r>
              <a:rPr lang="en-US" dirty="0" smtClean="0"/>
              <a:t> </a:t>
            </a:r>
            <a:r>
              <a:rPr lang="en-US" dirty="0" err="1" smtClean="0"/>
              <a:t>linije</a:t>
            </a:r>
            <a:r>
              <a:rPr lang="en-US" dirty="0" smtClean="0"/>
              <a:t>.</a:t>
            </a:r>
            <a:endParaRPr lang="hr-HR" dirty="0" smtClean="0"/>
          </a:p>
          <a:p>
            <a:r>
              <a:rPr lang="hr-HR" dirty="0" smtClean="0"/>
              <a:t>Može se doći do riješenja analitički</a:t>
            </a:r>
            <a:endParaRPr lang="en-US" dirty="0"/>
          </a:p>
        </p:txBody>
      </p:sp>
      <p:graphicFrame>
        <p:nvGraphicFramePr>
          <p:cNvPr id="4" name="Object 10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120063"/>
              </p:ext>
            </p:extLst>
          </p:nvPr>
        </p:nvGraphicFramePr>
        <p:xfrm>
          <a:off x="2743200" y="3519055"/>
          <a:ext cx="33528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Document" r:id="rId3" imgW="3644766" imgH="876268" progId="Word.Document.12">
                  <p:link updateAutomatic="1"/>
                </p:oleObj>
              </mc:Choice>
              <mc:Fallback>
                <p:oleObj name="Document" r:id="rId3" imgW="3644766" imgH="876268" progId="Word.Document.12">
                  <p:link updateAutomatic="1"/>
                  <p:pic>
                    <p:nvPicPr>
                      <p:cNvPr id="22534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519055"/>
                        <a:ext cx="3352800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556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Mehanika 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8509"/>
            <a:ext cx="10515600" cy="4828454"/>
          </a:xfrm>
        </p:spPr>
        <p:txBody>
          <a:bodyPr/>
          <a:lstStyle/>
          <a:p>
            <a:pPr marL="0" indent="0">
              <a:buNone/>
            </a:pPr>
            <a:r>
              <a:rPr lang="en-US" i="1" dirty="0">
                <a:ea typeface="ＭＳ Ｐゴシック" pitchFamily="34" charset="-128"/>
              </a:rPr>
              <a:t>Test Score</a:t>
            </a:r>
            <a:r>
              <a:rPr lang="en-US" dirty="0">
                <a:ea typeface="ＭＳ Ｐゴシック" pitchFamily="34" charset="-128"/>
              </a:rPr>
              <a:t> = </a:t>
            </a:r>
            <a:r>
              <a:rPr lang="en-US" i="1" dirty="0">
                <a:ea typeface="ＭＳ Ｐゴシック" pitchFamily="34" charset="-128"/>
                <a:sym typeface="Symbol" pitchFamily="18" charset="2"/>
              </a:rPr>
              <a:t>β</a:t>
            </a:r>
            <a:r>
              <a:rPr lang="en-US" baseline="-25000" dirty="0">
                <a:ea typeface="ＭＳ Ｐゴシック" pitchFamily="34" charset="-128"/>
              </a:rPr>
              <a:t>0</a:t>
            </a:r>
            <a:r>
              <a:rPr lang="en-US" dirty="0">
                <a:ea typeface="ＭＳ Ｐゴシック" pitchFamily="34" charset="-128"/>
              </a:rPr>
              <a:t> + </a:t>
            </a:r>
            <a:r>
              <a:rPr lang="en-US" i="1" dirty="0" smtClean="0">
                <a:ea typeface="ＭＳ Ｐゴシック" pitchFamily="34" charset="-128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en-US" i="1" dirty="0" smtClean="0">
                <a:ea typeface="ＭＳ Ｐゴシック" pitchFamily="34" charset="-128"/>
              </a:rPr>
              <a:t>STR</a:t>
            </a:r>
            <a:endParaRPr lang="hr-HR" i="1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i="1" dirty="0" smtClean="0">
                <a:ea typeface="ＭＳ Ｐゴシック" pitchFamily="34" charset="-128"/>
                <a:sym typeface="Symbol" pitchFamily="18" charset="2"/>
              </a:rPr>
              <a:t>β</a:t>
            </a:r>
            <a:r>
              <a:rPr lang="en-US" baseline="-25000" dirty="0" smtClean="0">
                <a:ea typeface="ＭＳ Ｐゴシック" pitchFamily="34" charset="-128"/>
              </a:rPr>
              <a:t>1</a:t>
            </a:r>
            <a:r>
              <a:rPr lang="hr-HR" baseline="-25000" dirty="0" smtClean="0">
                <a:ea typeface="ＭＳ Ｐゴシック" pitchFamily="34" charset="-128"/>
              </a:rPr>
              <a:t>  </a:t>
            </a:r>
            <a:r>
              <a:rPr lang="hr-HR" i="1" dirty="0" smtClean="0">
                <a:ea typeface="ＭＳ Ｐゴシック" pitchFamily="34" charset="-128"/>
              </a:rPr>
              <a:t>= </a:t>
            </a:r>
            <a:endParaRPr lang="en-US" i="1" dirty="0">
              <a:ea typeface="ＭＳ Ｐゴシック" pitchFamily="34" charset="-128"/>
            </a:endParaRPr>
          </a:p>
        </p:txBody>
      </p:sp>
      <p:graphicFrame>
        <p:nvGraphicFramePr>
          <p:cNvPr id="4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596772"/>
              </p:ext>
            </p:extLst>
          </p:nvPr>
        </p:nvGraphicFramePr>
        <p:xfrm>
          <a:off x="1664855" y="1708944"/>
          <a:ext cx="127000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3" imgW="1625600" imgH="825500" progId="Equation.DSMT4">
                  <p:embed/>
                </p:oleObj>
              </mc:Choice>
              <mc:Fallback>
                <p:oleObj name="Equation" r:id="rId3" imgW="1625600" imgH="825500" progId="Equation.DSMT4">
                  <p:embed/>
                  <p:pic>
                    <p:nvPicPr>
                      <p:cNvPr id="12493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4855" y="1708944"/>
                        <a:ext cx="1270000" cy="644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6" descr="fig04_02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11471" y="2267961"/>
            <a:ext cx="8746601" cy="459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3705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1737</Words>
  <Application>Microsoft Office PowerPoint</Application>
  <PresentationFormat>Widescreen</PresentationFormat>
  <Paragraphs>170</Paragraphs>
  <Slides>29</Slides>
  <Notes>0</Notes>
  <HiddenSlides>0</HiddenSlides>
  <MMClips>0</MMClips>
  <ScaleCrop>false</ScaleCrop>
  <HeadingPairs>
    <vt:vector size="10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Links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4" baseType="lpstr">
      <vt:lpstr>ＭＳ Ｐゴシック</vt:lpstr>
      <vt:lpstr>Arial</vt:lpstr>
      <vt:lpstr>Calibri</vt:lpstr>
      <vt:lpstr>Calibri Light</vt:lpstr>
      <vt:lpstr>Courier</vt:lpstr>
      <vt:lpstr>Euclid Symbol</vt:lpstr>
      <vt:lpstr>Lucida Grande</vt:lpstr>
      <vt:lpstr>MT Symbol</vt:lpstr>
      <vt:lpstr>Symbol</vt:lpstr>
      <vt:lpstr>Wingdings</vt:lpstr>
      <vt:lpstr>Office Theme</vt:lpstr>
      <vt:lpstr>???</vt:lpstr>
      <vt:lpstr>???</vt:lpstr>
      <vt:lpstr>???</vt:lpstr>
      <vt:lpstr>Equation</vt:lpstr>
      <vt:lpstr>Prosta linearna regresija</vt:lpstr>
      <vt:lpstr>Model linearne regresije</vt:lpstr>
      <vt:lpstr>Nagib regresione linije</vt:lpstr>
      <vt:lpstr>Problem statističkog zaključivanja za linearnu regresiju je, na opštem nivou, isti kao i za procenu srednje vrednosti ili razlika između dve sredine. Statistički, ili ekonometrijski, zaključak o nagibu uključuje:</vt:lpstr>
      <vt:lpstr>Postavimo model</vt:lpstr>
      <vt:lpstr>Linija regresije koja se odnosi na populaciju</vt:lpstr>
      <vt:lpstr>Model regresije, n=7, „greška regresije”</vt:lpstr>
      <vt:lpstr>OLS estimator</vt:lpstr>
      <vt:lpstr>Mehanika OLS</vt:lpstr>
      <vt:lpstr>PowerPoint Presentation</vt:lpstr>
      <vt:lpstr>Primjenimo regresionu analizu na rezultate testova u Kaliforniji</vt:lpstr>
      <vt:lpstr>Interpretacija rezultata</vt:lpstr>
      <vt:lpstr>Predviđeni rezultati modelom i reziduali</vt:lpstr>
      <vt:lpstr>STATA output</vt:lpstr>
      <vt:lpstr>Kako znamo da je model dobar?</vt:lpstr>
      <vt:lpstr>PowerPoint Presentation</vt:lpstr>
      <vt:lpstr>PowerPoint Presentation</vt:lpstr>
      <vt:lpstr>SER</vt:lpstr>
      <vt:lpstr>PowerPoint Presentation</vt:lpstr>
      <vt:lpstr>PowerPoint Presentation</vt:lpstr>
      <vt:lpstr>Primjer R2 i SER </vt:lpstr>
      <vt:lpstr>Pretpostavke najmanjih kvadrata</vt:lpstr>
      <vt:lpstr>PRETPOSTAVKE OLS MODELA</vt:lpstr>
      <vt:lpstr>LS pretpostavka #1:   E(u|X = x) = 0. </vt:lpstr>
      <vt:lpstr>LS pretpostavka #1: nastavak</vt:lpstr>
      <vt:lpstr>(Xi,Yi), i =1,…,n, su  i.i.d. </vt:lpstr>
      <vt:lpstr>OLS#3 Veliki outliers / ekstremne vrijednosti za X i/ili Y su rijetke pojave Tehnički: E(X4) &lt; ∞ i E(Y4) &lt; ∞</vt:lpstr>
      <vt:lpstr>OLS može biti osjetljiv na izdvojenice</vt:lpstr>
      <vt:lpstr>Distribucija uzorkovanja OLS ocjenjivača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Prosta linearna regresija</dc:title>
  <dc:creator>Bojan</dc:creator>
  <cp:lastModifiedBy>Bojan</cp:lastModifiedBy>
  <cp:revision>24</cp:revision>
  <dcterms:created xsi:type="dcterms:W3CDTF">2023-06-22T04:49:34Z</dcterms:created>
  <dcterms:modified xsi:type="dcterms:W3CDTF">2023-07-07T15:05:27Z</dcterms:modified>
</cp:coreProperties>
</file>