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9CC8B2-87E1-48A1-ACB7-8056B2677CDB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B2D752-6894-4FBD-818E-DEEB0BB4FF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593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B2D752-6894-4FBD-818E-DEEB0BB4FFE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3737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gen </a:t>
            </a:r>
            <a:r>
              <a:rPr lang="en-US" dirty="0" err="1" smtClean="0"/>
              <a:t>FatalityRates</a:t>
            </a:r>
            <a:r>
              <a:rPr lang="en-US" dirty="0" smtClean="0"/>
              <a:t>= </a:t>
            </a:r>
            <a:r>
              <a:rPr lang="en-US" dirty="0" err="1" smtClean="0"/>
              <a:t>allmort</a:t>
            </a:r>
            <a:r>
              <a:rPr lang="en-US" dirty="0" smtClean="0"/>
              <a:t>/( pop/10000)</a:t>
            </a:r>
            <a:endParaRPr lang="hr-HR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</a:t>
            </a:r>
            <a:r>
              <a:rPr lang="en-US" dirty="0" err="1" smtClean="0"/>
              <a:t>reg</a:t>
            </a:r>
            <a:r>
              <a:rPr lang="en-US" dirty="0" smtClean="0"/>
              <a:t> </a:t>
            </a:r>
            <a:r>
              <a:rPr lang="en-US" dirty="0" err="1" smtClean="0"/>
              <a:t>FatalityRates</a:t>
            </a:r>
            <a:r>
              <a:rPr lang="en-US" dirty="0" smtClean="0"/>
              <a:t> </a:t>
            </a:r>
            <a:r>
              <a:rPr lang="en-US" dirty="0" err="1" smtClean="0"/>
              <a:t>beertax</a:t>
            </a:r>
            <a:r>
              <a:rPr lang="en-US" dirty="0" smtClean="0"/>
              <a:t> if year==1982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B2D752-6894-4FBD-818E-DEEB0BB4FFE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0186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B9F53-0BF9-45CF-90EC-E3FF10A31DC5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F5504-9BB4-4FAA-8013-8DB28CF09E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823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B9F53-0BF9-45CF-90EC-E3FF10A31DC5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F5504-9BB4-4FAA-8013-8DB28CF09E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695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B9F53-0BF9-45CF-90EC-E3FF10A31DC5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F5504-9BB4-4FAA-8013-8DB28CF09E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353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B9F53-0BF9-45CF-90EC-E3FF10A31DC5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F5504-9BB4-4FAA-8013-8DB28CF09E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006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B9F53-0BF9-45CF-90EC-E3FF10A31DC5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F5504-9BB4-4FAA-8013-8DB28CF09E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266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B9F53-0BF9-45CF-90EC-E3FF10A31DC5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F5504-9BB4-4FAA-8013-8DB28CF09E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276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B9F53-0BF9-45CF-90EC-E3FF10A31DC5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F5504-9BB4-4FAA-8013-8DB28CF09E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057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B9F53-0BF9-45CF-90EC-E3FF10A31DC5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F5504-9BB4-4FAA-8013-8DB28CF09E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859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B9F53-0BF9-45CF-90EC-E3FF10A31DC5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F5504-9BB4-4FAA-8013-8DB28CF09E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B9F53-0BF9-45CF-90EC-E3FF10A31DC5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F5504-9BB4-4FAA-8013-8DB28CF09E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819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B9F53-0BF9-45CF-90EC-E3FF10A31DC5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F5504-9BB4-4FAA-8013-8DB28CF09E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493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AB9F53-0BF9-45CF-90EC-E3FF10A31DC5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F5504-9BB4-4FAA-8013-8DB28CF09E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966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???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???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7.w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8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dirty="0" smtClean="0"/>
              <a:t>Panel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1100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Panel </a:t>
            </a:r>
            <a:r>
              <a:rPr lang="en-US" dirty="0" err="1" smtClean="0"/>
              <a:t>podaci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</a:t>
            </a:r>
            <a:r>
              <a:rPr lang="en-US" dirty="0" err="1" smtClean="0"/>
              <a:t>dva</a:t>
            </a:r>
            <a:r>
              <a:rPr lang="en-US" dirty="0" smtClean="0"/>
              <a:t> </a:t>
            </a:r>
            <a:r>
              <a:rPr lang="en-US" dirty="0" err="1" smtClean="0"/>
              <a:t>vremenska</a:t>
            </a:r>
            <a:r>
              <a:rPr lang="en-US" dirty="0" smtClean="0"/>
              <a:t> </a:t>
            </a:r>
            <a:r>
              <a:rPr lang="en-US" dirty="0" err="1" smtClean="0"/>
              <a:t>perioda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Razmotrite</a:t>
            </a:r>
            <a:r>
              <a:rPr lang="en-US" dirty="0" smtClean="0"/>
              <a:t> model </a:t>
            </a:r>
            <a:r>
              <a:rPr lang="en-US" dirty="0" err="1" smtClean="0"/>
              <a:t>podataka</a:t>
            </a:r>
            <a:r>
              <a:rPr lang="en-US" dirty="0" smtClean="0"/>
              <a:t> panela, </a:t>
            </a:r>
            <a:endParaRPr lang="hr-HR" dirty="0" smtClean="0"/>
          </a:p>
          <a:p>
            <a:pPr marL="0" indent="0">
              <a:buNone/>
            </a:pPr>
            <a:r>
              <a:rPr lang="en-US" i="1" dirty="0" err="1"/>
              <a:t>FatalityRate</a:t>
            </a:r>
            <a:r>
              <a:rPr lang="en-US" i="1" baseline="-25000" dirty="0" err="1"/>
              <a:t>it</a:t>
            </a:r>
            <a:r>
              <a:rPr lang="en-US" dirty="0"/>
              <a:t> =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baseline="-25000" dirty="0"/>
              <a:t>0</a:t>
            </a:r>
            <a:r>
              <a:rPr lang="en-US" dirty="0"/>
              <a:t> +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baseline="-25000" dirty="0"/>
              <a:t>1</a:t>
            </a:r>
            <a:r>
              <a:rPr lang="en-US" i="1" dirty="0"/>
              <a:t>BeerTax</a:t>
            </a:r>
            <a:r>
              <a:rPr lang="en-US" i="1" baseline="-25000" dirty="0"/>
              <a:t>it</a:t>
            </a:r>
            <a:r>
              <a:rPr lang="en-US" dirty="0"/>
              <a:t> +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baseline="-25000" dirty="0"/>
              <a:t>2</a:t>
            </a:r>
            <a:r>
              <a:rPr lang="en-US" i="1" dirty="0"/>
              <a:t>Z</a:t>
            </a:r>
            <a:r>
              <a:rPr lang="en-US" i="1" baseline="-25000" dirty="0"/>
              <a:t>i</a:t>
            </a:r>
            <a:r>
              <a:rPr lang="en-US" dirty="0"/>
              <a:t> + </a:t>
            </a:r>
            <a:r>
              <a:rPr lang="en-US" i="1" dirty="0" err="1"/>
              <a:t>u</a:t>
            </a:r>
            <a:r>
              <a:rPr lang="en-US" i="1" baseline="-25000" dirty="0" err="1"/>
              <a:t>it</a:t>
            </a:r>
            <a:endParaRPr lang="en-US" dirty="0"/>
          </a:p>
          <a:p>
            <a:endParaRPr lang="hr-HR" dirty="0" smtClean="0"/>
          </a:p>
          <a:p>
            <a:endParaRPr lang="hr-HR" dirty="0" smtClean="0"/>
          </a:p>
          <a:p>
            <a:r>
              <a:rPr lang="en-US" i="1" dirty="0" err="1"/>
              <a:t>Z</a:t>
            </a:r>
            <a:r>
              <a:rPr lang="en-US" i="1" baseline="-25000" dirty="0" err="1"/>
              <a:t>i</a:t>
            </a:r>
            <a:r>
              <a:rPr lang="en-US" dirty="0" smtClean="0"/>
              <a:t> je </a:t>
            </a:r>
            <a:r>
              <a:rPr lang="en-US" dirty="0" err="1" smtClean="0"/>
              <a:t>faktor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se ne </a:t>
            </a:r>
            <a:r>
              <a:rPr lang="en-US" dirty="0" err="1" smtClean="0"/>
              <a:t>mijenja</a:t>
            </a:r>
            <a:r>
              <a:rPr lang="en-US" dirty="0" smtClean="0"/>
              <a:t> </a:t>
            </a:r>
            <a:r>
              <a:rPr lang="en-US" dirty="0" err="1" smtClean="0"/>
              <a:t>tokom</a:t>
            </a:r>
            <a:r>
              <a:rPr lang="en-US" dirty="0" smtClean="0"/>
              <a:t> </a:t>
            </a:r>
            <a:r>
              <a:rPr lang="en-US" dirty="0" err="1" smtClean="0"/>
              <a:t>vremena</a:t>
            </a:r>
            <a:r>
              <a:rPr lang="en-US" dirty="0" smtClean="0"/>
              <a:t> (</a:t>
            </a:r>
            <a:r>
              <a:rPr lang="en-US" dirty="0" err="1" smtClean="0"/>
              <a:t>gustina</a:t>
            </a:r>
            <a:r>
              <a:rPr lang="en-US" dirty="0" smtClean="0"/>
              <a:t>), </a:t>
            </a:r>
            <a:r>
              <a:rPr lang="en-US" dirty="0" err="1" smtClean="0"/>
              <a:t>barem</a:t>
            </a:r>
            <a:r>
              <a:rPr lang="en-US" dirty="0" smtClean="0"/>
              <a:t> </a:t>
            </a:r>
            <a:r>
              <a:rPr lang="en-US" dirty="0" err="1" smtClean="0"/>
              <a:t>tokom</a:t>
            </a:r>
            <a:r>
              <a:rPr lang="en-US" dirty="0" smtClean="0"/>
              <a:t> </a:t>
            </a:r>
            <a:r>
              <a:rPr lang="en-US" dirty="0" err="1" smtClean="0"/>
              <a:t>godina</a:t>
            </a:r>
            <a:r>
              <a:rPr lang="en-US" dirty="0" smtClean="0"/>
              <a:t> o </a:t>
            </a:r>
            <a:r>
              <a:rPr lang="en-US" dirty="0" err="1" smtClean="0"/>
              <a:t>kojima</a:t>
            </a:r>
            <a:r>
              <a:rPr lang="en-US" dirty="0" smtClean="0"/>
              <a:t> </a:t>
            </a:r>
            <a:r>
              <a:rPr lang="en-US" dirty="0" err="1" smtClean="0"/>
              <a:t>imamo</a:t>
            </a:r>
            <a:r>
              <a:rPr lang="en-US" dirty="0" smtClean="0"/>
              <a:t> </a:t>
            </a:r>
            <a:r>
              <a:rPr lang="en-US" dirty="0" err="1" smtClean="0"/>
              <a:t>podatke</a:t>
            </a:r>
            <a:r>
              <a:rPr lang="en-US" dirty="0" smtClean="0"/>
              <a:t>. </a:t>
            </a:r>
            <a:endParaRPr lang="hr-HR" dirty="0" smtClean="0"/>
          </a:p>
          <a:p>
            <a:r>
              <a:rPr lang="en-US" dirty="0" err="1" smtClean="0"/>
              <a:t>Pretpostavimo</a:t>
            </a:r>
            <a:r>
              <a:rPr lang="en-US" dirty="0" smtClean="0"/>
              <a:t> da se </a:t>
            </a:r>
            <a:r>
              <a:rPr lang="en-US" i="1" dirty="0" err="1"/>
              <a:t>Z</a:t>
            </a:r>
            <a:r>
              <a:rPr lang="en-US" i="1" baseline="-25000" dirty="0" err="1"/>
              <a:t>i</a:t>
            </a:r>
            <a:r>
              <a:rPr lang="en-US" dirty="0" smtClean="0"/>
              <a:t> ne </a:t>
            </a:r>
            <a:r>
              <a:rPr lang="en-US" dirty="0" err="1" smtClean="0"/>
              <a:t>opaža</a:t>
            </a:r>
            <a:r>
              <a:rPr lang="en-US" dirty="0" smtClean="0"/>
              <a:t>, pa bi </a:t>
            </a:r>
            <a:r>
              <a:rPr lang="en-US" dirty="0" err="1" smtClean="0"/>
              <a:t>njegovo</a:t>
            </a:r>
            <a:r>
              <a:rPr lang="en-US" dirty="0" smtClean="0"/>
              <a:t> </a:t>
            </a:r>
            <a:r>
              <a:rPr lang="en-US" dirty="0" err="1" smtClean="0"/>
              <a:t>izostavljanje</a:t>
            </a:r>
            <a:r>
              <a:rPr lang="en-US" dirty="0" smtClean="0"/>
              <a:t> </a:t>
            </a:r>
            <a:r>
              <a:rPr lang="en-US" dirty="0" err="1" smtClean="0"/>
              <a:t>moglo</a:t>
            </a:r>
            <a:r>
              <a:rPr lang="en-US" dirty="0" smtClean="0"/>
              <a:t> </a:t>
            </a:r>
            <a:r>
              <a:rPr lang="en-US" dirty="0" err="1" smtClean="0"/>
              <a:t>rezultirati</a:t>
            </a:r>
            <a:r>
              <a:rPr lang="en-US" dirty="0" smtClean="0"/>
              <a:t> </a:t>
            </a:r>
            <a:r>
              <a:rPr lang="en-US" dirty="0" err="1" smtClean="0"/>
              <a:t>izostavljenom</a:t>
            </a:r>
            <a:r>
              <a:rPr lang="en-US" dirty="0" smtClean="0"/>
              <a:t> </a:t>
            </a:r>
            <a:r>
              <a:rPr lang="en-US" dirty="0" err="1" smtClean="0"/>
              <a:t>promjenljivom</a:t>
            </a:r>
            <a:r>
              <a:rPr lang="en-US" dirty="0" smtClean="0"/>
              <a:t>.</a:t>
            </a:r>
            <a:endParaRPr lang="hr-HR" dirty="0" smtClean="0"/>
          </a:p>
          <a:p>
            <a:r>
              <a:rPr lang="en-US" dirty="0" smtClean="0"/>
              <a:t> </a:t>
            </a:r>
            <a:r>
              <a:rPr lang="en-US" dirty="0" err="1" smtClean="0"/>
              <a:t>Efekat</a:t>
            </a:r>
            <a:r>
              <a:rPr lang="en-US" dirty="0" smtClean="0"/>
              <a:t> </a:t>
            </a:r>
            <a:r>
              <a:rPr lang="en-US" i="1" dirty="0" err="1"/>
              <a:t>Z</a:t>
            </a:r>
            <a:r>
              <a:rPr lang="en-US" i="1" baseline="-25000" dirty="0" err="1"/>
              <a:t>i</a:t>
            </a:r>
            <a:r>
              <a:rPr lang="en-US" i="1" baseline="-25000" dirty="0"/>
              <a:t> </a:t>
            </a:r>
            <a:r>
              <a:rPr lang="en-US" dirty="0" smtClean="0"/>
              <a:t>se </a:t>
            </a:r>
            <a:r>
              <a:rPr lang="en-US" dirty="0" err="1" smtClean="0"/>
              <a:t>može</a:t>
            </a:r>
            <a:r>
              <a:rPr lang="en-US" dirty="0" smtClean="0"/>
              <a:t> </a:t>
            </a:r>
            <a:r>
              <a:rPr lang="en-US" dirty="0" err="1" smtClean="0"/>
              <a:t>eliminisati</a:t>
            </a:r>
            <a:r>
              <a:rPr lang="en-US" dirty="0" smtClean="0"/>
              <a:t> </a:t>
            </a:r>
            <a:r>
              <a:rPr lang="en-US" dirty="0" err="1" smtClean="0"/>
              <a:t>korišćenjem</a:t>
            </a:r>
            <a:r>
              <a:rPr lang="en-US" dirty="0" smtClean="0"/>
              <a:t> T = 2 </a:t>
            </a:r>
            <a:r>
              <a:rPr lang="en-US" dirty="0" err="1" smtClean="0"/>
              <a:t>godine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1393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9455" y="120073"/>
            <a:ext cx="10984345" cy="6056890"/>
          </a:xfrm>
        </p:spPr>
        <p:txBody>
          <a:bodyPr/>
          <a:lstStyle/>
          <a:p>
            <a:pPr marL="0" indent="0">
              <a:buNone/>
            </a:pPr>
            <a:r>
              <a:rPr lang="en-US" dirty="0" err="1" smtClean="0"/>
              <a:t>Ključna</a:t>
            </a:r>
            <a:r>
              <a:rPr lang="en-US" dirty="0" smtClean="0"/>
              <a:t> </a:t>
            </a:r>
            <a:r>
              <a:rPr lang="en-US" dirty="0" err="1" smtClean="0"/>
              <a:t>ideja</a:t>
            </a:r>
            <a:r>
              <a:rPr lang="en-US" dirty="0" smtClean="0"/>
              <a:t>: </a:t>
            </a:r>
            <a:endParaRPr lang="hr-HR" dirty="0" smtClean="0"/>
          </a:p>
          <a:p>
            <a:pPr marL="0" indent="0">
              <a:buNone/>
            </a:pPr>
            <a:r>
              <a:rPr lang="en-US" dirty="0" err="1" smtClean="0"/>
              <a:t>Bilo</a:t>
            </a:r>
            <a:r>
              <a:rPr lang="en-US" dirty="0" smtClean="0"/>
              <a:t> </a:t>
            </a:r>
            <a:r>
              <a:rPr lang="en-US" dirty="0" err="1" smtClean="0"/>
              <a:t>kakva</a:t>
            </a:r>
            <a:r>
              <a:rPr lang="en-US" dirty="0" smtClean="0"/>
              <a:t> </a:t>
            </a:r>
            <a:r>
              <a:rPr lang="en-US" dirty="0" err="1" smtClean="0"/>
              <a:t>promjena</a:t>
            </a:r>
            <a:r>
              <a:rPr lang="en-US" dirty="0" smtClean="0"/>
              <a:t> u </a:t>
            </a:r>
            <a:r>
              <a:rPr lang="en-US" dirty="0" err="1" smtClean="0"/>
              <a:t>stopi</a:t>
            </a:r>
            <a:r>
              <a:rPr lang="en-US" dirty="0" smtClean="0"/>
              <a:t> </a:t>
            </a:r>
            <a:r>
              <a:rPr lang="en-US" dirty="0" err="1" smtClean="0"/>
              <a:t>smrtnosti</a:t>
            </a:r>
            <a:r>
              <a:rPr lang="en-US" dirty="0" smtClean="0"/>
              <a:t> od 1982. do 1988. ne </a:t>
            </a:r>
            <a:r>
              <a:rPr lang="en-US" dirty="0" err="1" smtClean="0"/>
              <a:t>može</a:t>
            </a:r>
            <a:r>
              <a:rPr lang="en-US" dirty="0" smtClean="0"/>
              <a:t> </a:t>
            </a:r>
            <a:r>
              <a:rPr lang="en-US" dirty="0" err="1" smtClean="0"/>
              <a:t>biti</a:t>
            </a:r>
            <a:r>
              <a:rPr lang="en-US" dirty="0" smtClean="0"/>
              <a:t> </a:t>
            </a:r>
            <a:r>
              <a:rPr lang="en-US" dirty="0" err="1" smtClean="0"/>
              <a:t>uzrokovana</a:t>
            </a:r>
            <a:r>
              <a:rPr lang="en-US" dirty="0" smtClean="0"/>
              <a:t> </a:t>
            </a:r>
            <a:r>
              <a:rPr lang="en-US" i="1" dirty="0" err="1"/>
              <a:t>Z</a:t>
            </a:r>
            <a:r>
              <a:rPr lang="en-US" i="1" baseline="-25000" dirty="0" err="1"/>
              <a:t>i</a:t>
            </a:r>
            <a:r>
              <a:rPr lang="en-US" dirty="0"/>
              <a:t> </a:t>
            </a:r>
            <a:r>
              <a:rPr lang="en-US" dirty="0" smtClean="0"/>
              <a:t>, </a:t>
            </a:r>
            <a:r>
              <a:rPr lang="en-US" dirty="0" err="1" smtClean="0"/>
              <a:t>jer</a:t>
            </a:r>
            <a:r>
              <a:rPr lang="en-US" dirty="0" smtClean="0"/>
              <a:t> se </a:t>
            </a:r>
            <a:r>
              <a:rPr lang="en-US" i="1" dirty="0" err="1"/>
              <a:t>Z</a:t>
            </a:r>
            <a:r>
              <a:rPr lang="en-US" i="1" baseline="-25000" dirty="0" err="1"/>
              <a:t>i</a:t>
            </a:r>
            <a:r>
              <a:rPr lang="en-US" dirty="0" smtClean="0"/>
              <a:t> (</a:t>
            </a:r>
            <a:r>
              <a:rPr lang="en-US" dirty="0" err="1" smtClean="0"/>
              <a:t>prema</a:t>
            </a:r>
            <a:r>
              <a:rPr lang="en-US" dirty="0" smtClean="0"/>
              <a:t> </a:t>
            </a:r>
            <a:r>
              <a:rPr lang="en-US" dirty="0" err="1" smtClean="0"/>
              <a:t>pretpostavci</a:t>
            </a:r>
            <a:r>
              <a:rPr lang="en-US" dirty="0" smtClean="0"/>
              <a:t>) ne </a:t>
            </a:r>
            <a:r>
              <a:rPr lang="en-US" dirty="0" err="1" smtClean="0"/>
              <a:t>mijenja</a:t>
            </a:r>
            <a:r>
              <a:rPr lang="en-US" dirty="0" smtClean="0"/>
              <a:t> </a:t>
            </a:r>
            <a:r>
              <a:rPr lang="en-US" dirty="0" err="1" smtClean="0"/>
              <a:t>između</a:t>
            </a:r>
            <a:r>
              <a:rPr lang="en-US" dirty="0" smtClean="0"/>
              <a:t> 1982. </a:t>
            </a:r>
            <a:r>
              <a:rPr lang="en-US" dirty="0" err="1" smtClean="0"/>
              <a:t>i</a:t>
            </a:r>
            <a:r>
              <a:rPr lang="en-US" dirty="0" smtClean="0"/>
              <a:t> 1988. </a:t>
            </a:r>
            <a:r>
              <a:rPr lang="en-US" dirty="0" err="1" smtClean="0"/>
              <a:t>godine</a:t>
            </a:r>
            <a:r>
              <a:rPr lang="en-US" dirty="0" smtClean="0"/>
              <a:t>. </a:t>
            </a:r>
            <a:endParaRPr lang="hr-HR" dirty="0" smtClean="0"/>
          </a:p>
          <a:p>
            <a:pPr marL="0" indent="0">
              <a:buNone/>
            </a:pPr>
            <a:endParaRPr lang="hr-HR" dirty="0"/>
          </a:p>
          <a:p>
            <a:pPr indent="-4763">
              <a:buFontTx/>
              <a:buNone/>
              <a:defRPr/>
            </a:pPr>
            <a:r>
              <a:rPr lang="en-US" dirty="0" err="1" smtClean="0"/>
              <a:t>Matematika</a:t>
            </a:r>
            <a:r>
              <a:rPr lang="en-US" dirty="0" smtClean="0"/>
              <a:t>: </a:t>
            </a:r>
            <a:r>
              <a:rPr lang="en-US" dirty="0" err="1" smtClean="0"/>
              <a:t>uzmite</a:t>
            </a:r>
            <a:r>
              <a:rPr lang="en-US" dirty="0" smtClean="0"/>
              <a:t> u </a:t>
            </a:r>
            <a:r>
              <a:rPr lang="en-US" dirty="0" err="1" smtClean="0"/>
              <a:t>obzir</a:t>
            </a:r>
            <a:r>
              <a:rPr lang="en-US" dirty="0" smtClean="0"/>
              <a:t> stope </a:t>
            </a:r>
            <a:r>
              <a:rPr lang="en-US" dirty="0" err="1" smtClean="0"/>
              <a:t>smrtnosti</a:t>
            </a:r>
            <a:r>
              <a:rPr lang="en-US" dirty="0" smtClean="0"/>
              <a:t> 1988. </a:t>
            </a:r>
            <a:r>
              <a:rPr lang="en-US" dirty="0" err="1" smtClean="0"/>
              <a:t>i</a:t>
            </a:r>
            <a:r>
              <a:rPr lang="en-US" dirty="0" smtClean="0"/>
              <a:t> 1982.: </a:t>
            </a:r>
            <a:r>
              <a:rPr lang="en-US" i="1" dirty="0"/>
              <a:t>FatalityRate</a:t>
            </a:r>
            <a:r>
              <a:rPr lang="en-US" i="1" baseline="-25000" dirty="0"/>
              <a:t>i</a:t>
            </a:r>
            <a:r>
              <a:rPr lang="en-US" baseline="-25000" dirty="0"/>
              <a:t>1988</a:t>
            </a:r>
            <a:r>
              <a:rPr lang="en-US" dirty="0"/>
              <a:t> =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baseline="-25000" dirty="0"/>
              <a:t>0</a:t>
            </a:r>
            <a:r>
              <a:rPr lang="en-US" dirty="0"/>
              <a:t> +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baseline="-25000" dirty="0"/>
              <a:t>1</a:t>
            </a:r>
            <a:r>
              <a:rPr lang="en-US" i="1" dirty="0"/>
              <a:t>BeerTax</a:t>
            </a:r>
            <a:r>
              <a:rPr lang="en-US" i="1" baseline="-25000" dirty="0"/>
              <a:t>i</a:t>
            </a:r>
            <a:r>
              <a:rPr lang="en-US" baseline="-25000" dirty="0"/>
              <a:t>1988</a:t>
            </a:r>
            <a:r>
              <a:rPr lang="en-US" dirty="0"/>
              <a:t> +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baseline="-25000" dirty="0"/>
              <a:t>2</a:t>
            </a:r>
            <a:r>
              <a:rPr lang="en-US" i="1" dirty="0"/>
              <a:t>Z</a:t>
            </a:r>
            <a:r>
              <a:rPr lang="en-US" i="1" baseline="-25000" dirty="0"/>
              <a:t>i</a:t>
            </a:r>
            <a:r>
              <a:rPr lang="en-US" dirty="0"/>
              <a:t> + </a:t>
            </a:r>
            <a:r>
              <a:rPr lang="en-US" i="1" dirty="0"/>
              <a:t>u</a:t>
            </a:r>
            <a:r>
              <a:rPr lang="en-US" i="1" baseline="-25000" dirty="0"/>
              <a:t>i</a:t>
            </a:r>
            <a:r>
              <a:rPr lang="en-US" baseline="-25000" dirty="0"/>
              <a:t>1988</a:t>
            </a:r>
            <a:endParaRPr lang="en-US" dirty="0"/>
          </a:p>
          <a:p>
            <a:pPr indent="-4763">
              <a:buFontTx/>
              <a:buNone/>
              <a:defRPr/>
            </a:pPr>
            <a:r>
              <a:rPr lang="en-US" i="1" dirty="0"/>
              <a:t>FatalityRate</a:t>
            </a:r>
            <a:r>
              <a:rPr lang="en-US" i="1" baseline="-25000" dirty="0"/>
              <a:t>i</a:t>
            </a:r>
            <a:r>
              <a:rPr lang="en-US" baseline="-25000" dirty="0"/>
              <a:t>1982</a:t>
            </a:r>
            <a:r>
              <a:rPr lang="en-US" dirty="0"/>
              <a:t> =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baseline="-25000" dirty="0"/>
              <a:t>0</a:t>
            </a:r>
            <a:r>
              <a:rPr lang="en-US" dirty="0"/>
              <a:t> +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baseline="-25000" dirty="0"/>
              <a:t>1</a:t>
            </a:r>
            <a:r>
              <a:rPr lang="en-US" i="1" dirty="0"/>
              <a:t>BeerTax</a:t>
            </a:r>
            <a:r>
              <a:rPr lang="en-US" i="1" baseline="-25000" dirty="0"/>
              <a:t>i</a:t>
            </a:r>
            <a:r>
              <a:rPr lang="en-US" baseline="-25000" dirty="0"/>
              <a:t>1982</a:t>
            </a:r>
            <a:r>
              <a:rPr lang="en-US" dirty="0"/>
              <a:t> +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baseline="-25000" dirty="0"/>
              <a:t>2</a:t>
            </a:r>
            <a:r>
              <a:rPr lang="en-US" i="1" dirty="0"/>
              <a:t>Z</a:t>
            </a:r>
            <a:r>
              <a:rPr lang="en-US" i="1" baseline="-25000" dirty="0"/>
              <a:t>i</a:t>
            </a:r>
            <a:r>
              <a:rPr lang="en-US" dirty="0"/>
              <a:t> + </a:t>
            </a:r>
            <a:r>
              <a:rPr lang="en-US" i="1" dirty="0"/>
              <a:t>u</a:t>
            </a:r>
            <a:r>
              <a:rPr lang="en-US" i="1" baseline="-25000" dirty="0"/>
              <a:t>i</a:t>
            </a:r>
            <a:r>
              <a:rPr lang="en-US" baseline="-25000" dirty="0"/>
              <a:t>1982</a:t>
            </a:r>
            <a:endParaRPr lang="en-US" dirty="0"/>
          </a:p>
          <a:p>
            <a:pPr>
              <a:buFontTx/>
              <a:buNone/>
              <a:defRPr/>
            </a:pPr>
            <a:r>
              <a:rPr lang="en-US" sz="3200" dirty="0"/>
              <a:t> </a:t>
            </a:r>
          </a:p>
          <a:p>
            <a:pPr>
              <a:buFontTx/>
              <a:buNone/>
              <a:defRPr/>
            </a:pPr>
            <a:r>
              <a:rPr lang="en-US" dirty="0" err="1" smtClean="0"/>
              <a:t>Pretpostavimo</a:t>
            </a:r>
            <a:r>
              <a:rPr lang="en-US" dirty="0" smtClean="0"/>
              <a:t> da je </a:t>
            </a:r>
            <a:r>
              <a:rPr lang="en-US" i="1" dirty="0"/>
              <a:t>E</a:t>
            </a:r>
            <a:r>
              <a:rPr lang="en-US" dirty="0"/>
              <a:t>(</a:t>
            </a:r>
            <a:r>
              <a:rPr lang="en-US" i="1" dirty="0" err="1"/>
              <a:t>u</a:t>
            </a:r>
            <a:r>
              <a:rPr lang="en-US" i="1" baseline="-25000" dirty="0" err="1"/>
              <a:t>it</a:t>
            </a:r>
            <a:r>
              <a:rPr lang="en-US" dirty="0" err="1"/>
              <a:t>|</a:t>
            </a:r>
            <a:r>
              <a:rPr lang="en-US" i="1" dirty="0" err="1"/>
              <a:t>BeerTax</a:t>
            </a:r>
            <a:r>
              <a:rPr lang="en-US" i="1" baseline="-25000" dirty="0" err="1"/>
              <a:t>it</a:t>
            </a:r>
            <a:r>
              <a:rPr lang="en-US" dirty="0"/>
              <a:t>, </a:t>
            </a:r>
            <a:r>
              <a:rPr lang="en-US" i="1" dirty="0" err="1"/>
              <a:t>Z</a:t>
            </a:r>
            <a:r>
              <a:rPr lang="en-US" i="1" baseline="-25000" dirty="0" err="1"/>
              <a:t>i</a:t>
            </a:r>
            <a:r>
              <a:rPr lang="en-US" dirty="0"/>
              <a:t>) = 0.</a:t>
            </a:r>
          </a:p>
          <a:p>
            <a:pPr marL="0" indent="0">
              <a:buNone/>
            </a:pPr>
            <a:r>
              <a:rPr lang="en-US" dirty="0" err="1" smtClean="0"/>
              <a:t>Oduzimanjem</a:t>
            </a:r>
            <a:r>
              <a:rPr lang="en-US" dirty="0" smtClean="0"/>
              <a:t> 1988 – 1982 (</a:t>
            </a:r>
            <a:r>
              <a:rPr lang="en-US" dirty="0" err="1" smtClean="0"/>
              <a:t>tj</a:t>
            </a:r>
            <a:r>
              <a:rPr lang="en-US" dirty="0" smtClean="0"/>
              <a:t>. </a:t>
            </a:r>
            <a:r>
              <a:rPr lang="en-US" dirty="0" err="1" smtClean="0"/>
              <a:t>izračunavanjem</a:t>
            </a:r>
            <a:r>
              <a:rPr lang="en-US" dirty="0" smtClean="0"/>
              <a:t> </a:t>
            </a:r>
            <a:r>
              <a:rPr lang="en-US" dirty="0" err="1" smtClean="0"/>
              <a:t>promjene</a:t>
            </a:r>
            <a:r>
              <a:rPr lang="en-US" dirty="0" smtClean="0"/>
              <a:t>) </a:t>
            </a:r>
            <a:r>
              <a:rPr lang="en-US" dirty="0" err="1" smtClean="0"/>
              <a:t>eliminiše</a:t>
            </a:r>
            <a:r>
              <a:rPr lang="en-US" dirty="0" smtClean="0"/>
              <a:t> se </a:t>
            </a:r>
            <a:r>
              <a:rPr lang="en-US" dirty="0" err="1" smtClean="0"/>
              <a:t>efekat</a:t>
            </a:r>
            <a:r>
              <a:rPr lang="en-US" dirty="0" smtClean="0"/>
              <a:t> </a:t>
            </a:r>
            <a:r>
              <a:rPr lang="en-US" i="1" dirty="0" err="1" smtClean="0"/>
              <a:t>Z</a:t>
            </a:r>
            <a:r>
              <a:rPr lang="en-US" i="1" baseline="-25000" dirty="0" err="1" smtClean="0"/>
              <a:t>i</a:t>
            </a:r>
            <a:r>
              <a:rPr lang="en-US" i="1" baseline="-25000" dirty="0" smtClean="0"/>
              <a:t> </a:t>
            </a:r>
            <a:r>
              <a:rPr lang="en-US" dirty="0" smtClean="0"/>
              <a:t>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8558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6327" y="230909"/>
            <a:ext cx="11067473" cy="5946054"/>
          </a:xfrm>
        </p:spPr>
        <p:txBody>
          <a:bodyPr>
            <a:normAutofit/>
          </a:bodyPr>
          <a:lstStyle/>
          <a:p>
            <a:pPr>
              <a:buFontTx/>
              <a:buNone/>
              <a:defRPr/>
            </a:pPr>
            <a:r>
              <a:rPr lang="en-US" i="1" dirty="0"/>
              <a:t>FatalityRate</a:t>
            </a:r>
            <a:r>
              <a:rPr lang="en-US" i="1" baseline="-25000" dirty="0"/>
              <a:t>i</a:t>
            </a:r>
            <a:r>
              <a:rPr lang="en-US" baseline="-25000" dirty="0"/>
              <a:t>1988</a:t>
            </a:r>
            <a:r>
              <a:rPr lang="en-US" dirty="0"/>
              <a:t> =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baseline="-25000" dirty="0"/>
              <a:t>0</a:t>
            </a:r>
            <a:r>
              <a:rPr lang="en-US" dirty="0"/>
              <a:t> +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baseline="-25000" dirty="0"/>
              <a:t>1</a:t>
            </a:r>
            <a:r>
              <a:rPr lang="en-US" i="1" dirty="0"/>
              <a:t>BeerTax</a:t>
            </a:r>
            <a:r>
              <a:rPr lang="en-US" i="1" baseline="-25000" dirty="0"/>
              <a:t>i</a:t>
            </a:r>
            <a:r>
              <a:rPr lang="en-US" baseline="-25000" dirty="0"/>
              <a:t>1988</a:t>
            </a:r>
            <a:r>
              <a:rPr lang="en-US" dirty="0"/>
              <a:t> +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baseline="-25000" dirty="0"/>
              <a:t>2</a:t>
            </a:r>
            <a:r>
              <a:rPr lang="en-US" i="1" dirty="0"/>
              <a:t>Z</a:t>
            </a:r>
            <a:r>
              <a:rPr lang="en-US" i="1" baseline="-25000" dirty="0"/>
              <a:t>i</a:t>
            </a:r>
            <a:r>
              <a:rPr lang="en-US" dirty="0"/>
              <a:t> + </a:t>
            </a:r>
            <a:r>
              <a:rPr lang="en-US" i="1" dirty="0"/>
              <a:t>u</a:t>
            </a:r>
            <a:r>
              <a:rPr lang="en-US" i="1" baseline="-25000" dirty="0"/>
              <a:t>i</a:t>
            </a:r>
            <a:r>
              <a:rPr lang="en-US" baseline="-25000" dirty="0"/>
              <a:t>1988</a:t>
            </a:r>
            <a:endParaRPr lang="en-US" dirty="0"/>
          </a:p>
          <a:p>
            <a:pPr>
              <a:buFontTx/>
              <a:buNone/>
              <a:defRPr/>
            </a:pPr>
            <a:r>
              <a:rPr lang="en-US" i="1" dirty="0"/>
              <a:t>FatalityRate</a:t>
            </a:r>
            <a:r>
              <a:rPr lang="en-US" i="1" baseline="-25000" dirty="0"/>
              <a:t>i</a:t>
            </a:r>
            <a:r>
              <a:rPr lang="en-US" baseline="-25000" dirty="0"/>
              <a:t>1982</a:t>
            </a:r>
            <a:r>
              <a:rPr lang="en-US" dirty="0"/>
              <a:t> =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baseline="-25000" dirty="0"/>
              <a:t>0</a:t>
            </a:r>
            <a:r>
              <a:rPr lang="en-US" dirty="0"/>
              <a:t> +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baseline="-25000" dirty="0"/>
              <a:t>1</a:t>
            </a:r>
            <a:r>
              <a:rPr lang="en-US" i="1" dirty="0"/>
              <a:t>BeerTax</a:t>
            </a:r>
            <a:r>
              <a:rPr lang="en-US" i="1" baseline="-25000" dirty="0"/>
              <a:t>i</a:t>
            </a:r>
            <a:r>
              <a:rPr lang="en-US" baseline="-25000" dirty="0"/>
              <a:t>1982</a:t>
            </a:r>
            <a:r>
              <a:rPr lang="en-US" dirty="0"/>
              <a:t> +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baseline="-25000" dirty="0"/>
              <a:t>2</a:t>
            </a:r>
            <a:r>
              <a:rPr lang="en-US" i="1" dirty="0"/>
              <a:t>Z</a:t>
            </a:r>
            <a:r>
              <a:rPr lang="en-US" i="1" baseline="-25000" dirty="0"/>
              <a:t>i</a:t>
            </a:r>
            <a:r>
              <a:rPr lang="en-US" dirty="0"/>
              <a:t> + </a:t>
            </a:r>
            <a:r>
              <a:rPr lang="en-US" i="1" dirty="0"/>
              <a:t>u</a:t>
            </a:r>
            <a:r>
              <a:rPr lang="en-US" i="1" baseline="-25000" dirty="0"/>
              <a:t>i</a:t>
            </a:r>
            <a:r>
              <a:rPr lang="en-US" baseline="-25000" dirty="0"/>
              <a:t>1982</a:t>
            </a:r>
            <a:endParaRPr lang="en-US" dirty="0"/>
          </a:p>
          <a:p>
            <a:pPr>
              <a:buFontTx/>
              <a:buNone/>
              <a:defRPr/>
            </a:pPr>
            <a:r>
              <a:rPr lang="hr-HR" dirty="0" smtClean="0"/>
              <a:t>dakle</a:t>
            </a:r>
            <a:endParaRPr lang="en-US" dirty="0"/>
          </a:p>
          <a:p>
            <a:pPr indent="-4763">
              <a:buFontTx/>
              <a:buNone/>
              <a:defRPr/>
            </a:pPr>
            <a:r>
              <a:rPr lang="en-US" i="1" dirty="0"/>
              <a:t>FatalityRate</a:t>
            </a:r>
            <a:r>
              <a:rPr lang="en-US" i="1" baseline="-25000" dirty="0"/>
              <a:t>i</a:t>
            </a:r>
            <a:r>
              <a:rPr lang="en-US" baseline="-25000" dirty="0"/>
              <a:t>1988</a:t>
            </a:r>
            <a:r>
              <a:rPr lang="en-US" dirty="0"/>
              <a:t> – </a:t>
            </a:r>
            <a:r>
              <a:rPr lang="en-US" i="1" dirty="0"/>
              <a:t>FatalityRate</a:t>
            </a:r>
            <a:r>
              <a:rPr lang="en-US" i="1" baseline="-25000" dirty="0"/>
              <a:t>i</a:t>
            </a:r>
            <a:r>
              <a:rPr lang="en-US" baseline="-25000" dirty="0"/>
              <a:t>1982</a:t>
            </a:r>
            <a:r>
              <a:rPr lang="en-US" dirty="0"/>
              <a:t> =</a:t>
            </a:r>
          </a:p>
          <a:p>
            <a:pPr marL="863600" indent="0">
              <a:buFontTx/>
              <a:buNone/>
              <a:defRPr/>
            </a:pPr>
            <a:r>
              <a:rPr lang="en-US" i="1" dirty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baseline="-25000" dirty="0"/>
              <a:t>1</a:t>
            </a:r>
            <a:r>
              <a:rPr lang="en-US" dirty="0"/>
              <a:t>(</a:t>
            </a:r>
            <a:r>
              <a:rPr lang="en-US" i="1" dirty="0"/>
              <a:t>BeerTax</a:t>
            </a:r>
            <a:r>
              <a:rPr lang="en-US" i="1" baseline="-25000" dirty="0"/>
              <a:t>i</a:t>
            </a:r>
            <a:r>
              <a:rPr lang="en-US" baseline="-25000" dirty="0"/>
              <a:t>1988</a:t>
            </a:r>
            <a:r>
              <a:rPr lang="en-US" dirty="0"/>
              <a:t> – </a:t>
            </a:r>
            <a:r>
              <a:rPr lang="en-US" i="1" dirty="0"/>
              <a:t>BeerTax</a:t>
            </a:r>
            <a:r>
              <a:rPr lang="en-US" i="1" baseline="-25000" dirty="0"/>
              <a:t>i</a:t>
            </a:r>
            <a:r>
              <a:rPr lang="en-US" baseline="-25000" dirty="0"/>
              <a:t>1982</a:t>
            </a:r>
            <a:r>
              <a:rPr lang="en-US" dirty="0"/>
              <a:t>) + (</a:t>
            </a:r>
            <a:r>
              <a:rPr lang="en-US" i="1" dirty="0"/>
              <a:t>u</a:t>
            </a:r>
            <a:r>
              <a:rPr lang="en-US" i="1" baseline="-25000" dirty="0"/>
              <a:t>i</a:t>
            </a:r>
            <a:r>
              <a:rPr lang="en-US" baseline="-25000" dirty="0"/>
              <a:t>1988</a:t>
            </a:r>
            <a:r>
              <a:rPr lang="en-US" dirty="0"/>
              <a:t> – </a:t>
            </a:r>
            <a:r>
              <a:rPr lang="en-US" i="1" dirty="0"/>
              <a:t>u</a:t>
            </a:r>
            <a:r>
              <a:rPr lang="en-US" i="1" baseline="-25000" dirty="0"/>
              <a:t>i</a:t>
            </a:r>
            <a:r>
              <a:rPr lang="en-US" baseline="-25000" dirty="0"/>
              <a:t>1982</a:t>
            </a:r>
            <a:r>
              <a:rPr lang="en-US" dirty="0"/>
              <a:t>)</a:t>
            </a:r>
          </a:p>
          <a:p>
            <a:pPr marL="0" indent="0">
              <a:buNone/>
            </a:pPr>
            <a:endParaRPr lang="hr-HR" dirty="0" smtClean="0"/>
          </a:p>
          <a:p>
            <a:pPr>
              <a:buFont typeface="Arial"/>
              <a:buChar char="•"/>
              <a:defRPr/>
            </a:pPr>
            <a:r>
              <a:rPr lang="hr-HR" dirty="0" smtClean="0"/>
              <a:t>Novi izraz za grešku </a:t>
            </a:r>
            <a:r>
              <a:rPr lang="en-US" dirty="0" smtClean="0"/>
              <a:t>(</a:t>
            </a:r>
            <a:r>
              <a:rPr lang="en-US" i="1" dirty="0" smtClean="0"/>
              <a:t>u</a:t>
            </a:r>
            <a:r>
              <a:rPr lang="en-US" i="1" baseline="-25000" dirty="0" smtClean="0"/>
              <a:t>i</a:t>
            </a:r>
            <a:r>
              <a:rPr lang="en-US" baseline="-25000" dirty="0" smtClean="0"/>
              <a:t>1988</a:t>
            </a:r>
            <a:r>
              <a:rPr lang="en-US" dirty="0" smtClean="0"/>
              <a:t> </a:t>
            </a:r>
            <a:r>
              <a:rPr lang="en-US" dirty="0"/>
              <a:t>– </a:t>
            </a:r>
            <a:r>
              <a:rPr lang="en-US" i="1" dirty="0"/>
              <a:t>u</a:t>
            </a:r>
            <a:r>
              <a:rPr lang="en-US" i="1" baseline="-25000" dirty="0"/>
              <a:t>i</a:t>
            </a:r>
            <a:r>
              <a:rPr lang="en-US" baseline="-25000" dirty="0"/>
              <a:t>1982</a:t>
            </a:r>
            <a:r>
              <a:rPr lang="en-US" dirty="0"/>
              <a:t>), </a:t>
            </a:r>
            <a:r>
              <a:rPr lang="hr-HR" dirty="0" smtClean="0"/>
              <a:t>nije u korelaciji sa </a:t>
            </a:r>
            <a:r>
              <a:rPr lang="en-US" i="1" dirty="0" smtClean="0"/>
              <a:t>BeerTax</a:t>
            </a:r>
            <a:r>
              <a:rPr lang="en-US" i="1" baseline="-25000" dirty="0" smtClean="0"/>
              <a:t>i</a:t>
            </a:r>
            <a:r>
              <a:rPr lang="en-US" baseline="-25000" dirty="0" smtClean="0"/>
              <a:t>1988</a:t>
            </a:r>
            <a:r>
              <a:rPr lang="en-US" dirty="0" smtClean="0"/>
              <a:t> </a:t>
            </a:r>
            <a:r>
              <a:rPr lang="hr-HR" dirty="0" smtClean="0"/>
              <a:t>niti sa</a:t>
            </a:r>
            <a:r>
              <a:rPr lang="en-US" dirty="0" smtClean="0"/>
              <a:t> </a:t>
            </a:r>
            <a:r>
              <a:rPr lang="en-US" i="1" dirty="0"/>
              <a:t>BeerTax</a:t>
            </a:r>
            <a:r>
              <a:rPr lang="en-US" i="1" baseline="-25000" dirty="0"/>
              <a:t>i</a:t>
            </a:r>
            <a:r>
              <a:rPr lang="en-US" baseline="-25000" dirty="0"/>
              <a:t>1982</a:t>
            </a:r>
            <a:r>
              <a:rPr lang="en-US" dirty="0"/>
              <a:t>.</a:t>
            </a:r>
          </a:p>
          <a:p>
            <a:pPr>
              <a:buFont typeface="Arial"/>
              <a:buChar char="•"/>
              <a:defRPr/>
            </a:pPr>
            <a:r>
              <a:rPr lang="hr-HR" dirty="0" smtClean="0"/>
              <a:t>Ova jednačina </a:t>
            </a:r>
            <a:r>
              <a:rPr lang="en-US" dirty="0"/>
              <a:t>“</a:t>
            </a:r>
            <a:r>
              <a:rPr lang="hr-HR" dirty="0"/>
              <a:t>razlika</a:t>
            </a:r>
            <a:r>
              <a:rPr lang="en-US" dirty="0"/>
              <a:t>” </a:t>
            </a:r>
            <a:r>
              <a:rPr lang="hr-HR" dirty="0" smtClean="0"/>
              <a:t> može biti ocjenjena </a:t>
            </a:r>
            <a:r>
              <a:rPr lang="en-US" dirty="0" smtClean="0"/>
              <a:t>OLS</a:t>
            </a:r>
            <a:r>
              <a:rPr lang="en-US" dirty="0"/>
              <a:t>, </a:t>
            </a:r>
            <a:r>
              <a:rPr lang="hr-HR" dirty="0" smtClean="0"/>
              <a:t>iako </a:t>
            </a:r>
            <a:r>
              <a:rPr lang="en-US" i="1" dirty="0" err="1" smtClean="0"/>
              <a:t>Z</a:t>
            </a:r>
            <a:r>
              <a:rPr lang="en-US" i="1" baseline="-25000" dirty="0" err="1" smtClean="0"/>
              <a:t>i</a:t>
            </a:r>
            <a:r>
              <a:rPr lang="en-US" dirty="0" smtClean="0"/>
              <a:t> </a:t>
            </a:r>
            <a:r>
              <a:rPr lang="hr-HR" dirty="0" smtClean="0"/>
              <a:t>nije obuhvaćeno</a:t>
            </a:r>
            <a:endParaRPr lang="en-US" dirty="0"/>
          </a:p>
          <a:p>
            <a:pPr>
              <a:buFont typeface="Arial"/>
              <a:buChar char="•"/>
              <a:defRPr/>
            </a:pPr>
            <a:r>
              <a:rPr lang="hr-HR" dirty="0" smtClean="0"/>
              <a:t>Izostavljanje </a:t>
            </a:r>
            <a:r>
              <a:rPr lang="en-US" i="1" dirty="0" err="1" smtClean="0"/>
              <a:t>Z</a:t>
            </a:r>
            <a:r>
              <a:rPr lang="en-US" i="1" baseline="-25000" dirty="0" err="1" smtClean="0"/>
              <a:t>i</a:t>
            </a:r>
            <a:r>
              <a:rPr lang="en-US" dirty="0" smtClean="0"/>
              <a:t> </a:t>
            </a:r>
            <a:r>
              <a:rPr lang="hr-HR" dirty="0" smtClean="0"/>
              <a:t>ne mijenja ništa, te ne može biti determinanta</a:t>
            </a:r>
            <a:r>
              <a:rPr lang="en-US" dirty="0" smtClean="0"/>
              <a:t> </a:t>
            </a:r>
            <a:r>
              <a:rPr lang="en-US" i="1" dirty="0"/>
              <a:t>Y</a:t>
            </a:r>
            <a:endParaRPr lang="en-US" dirty="0"/>
          </a:p>
          <a:p>
            <a:pPr>
              <a:buFont typeface="Arial"/>
              <a:buChar char="•"/>
              <a:defRPr/>
            </a:pPr>
            <a:r>
              <a:rPr lang="hr-HR" dirty="0" smtClean="0"/>
              <a:t>Šta još primjećujemo za odsječak na X osi?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0227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517525" y="341313"/>
            <a:ext cx="10836275" cy="5835650"/>
          </a:xfrm>
        </p:spPr>
        <p:txBody>
          <a:bodyPr/>
          <a:lstStyle/>
          <a:p>
            <a:pPr marL="2116138" indent="-2116138">
              <a:spcAft>
                <a:spcPts val="600"/>
              </a:spcAft>
              <a:buFontTx/>
              <a:buNone/>
              <a:tabLst>
                <a:tab pos="2455863" algn="l"/>
                <a:tab pos="5605463" algn="l"/>
              </a:tabLst>
              <a:defRPr/>
            </a:pPr>
            <a:r>
              <a:rPr lang="en-US" sz="2000" dirty="0" smtClean="0"/>
              <a:t>1982 data:</a:t>
            </a:r>
          </a:p>
          <a:p>
            <a:pPr marL="2116138" indent="-2116138">
              <a:buFontTx/>
              <a:buNone/>
              <a:tabLst>
                <a:tab pos="2455863" algn="l"/>
                <a:tab pos="5605463" algn="l"/>
              </a:tabLst>
              <a:defRPr/>
            </a:pPr>
            <a:r>
              <a:rPr lang="en-US" sz="2000" dirty="0" smtClean="0"/>
              <a:t>	= 2.01 + 0.15</a:t>
            </a:r>
            <a:r>
              <a:rPr lang="en-US" sz="2000" i="1" dirty="0" smtClean="0"/>
              <a:t>BeerTax</a:t>
            </a:r>
            <a:r>
              <a:rPr lang="en-US" sz="2000" dirty="0" smtClean="0"/>
              <a:t>		 (</a:t>
            </a:r>
            <a:r>
              <a:rPr lang="en-US" sz="2000" i="1" dirty="0" err="1" smtClean="0"/>
              <a:t>n</a:t>
            </a:r>
            <a:r>
              <a:rPr lang="en-US" sz="2000" dirty="0" smtClean="0"/>
              <a:t> = 48)</a:t>
            </a:r>
          </a:p>
          <a:p>
            <a:pPr marL="2116138" indent="-2116138">
              <a:buFontTx/>
              <a:buNone/>
              <a:tabLst>
                <a:tab pos="2455863" algn="l"/>
                <a:tab pos="5605463" algn="l"/>
              </a:tabLst>
              <a:defRPr/>
            </a:pPr>
            <a:r>
              <a:rPr lang="en-US" sz="2000" dirty="0" smtClean="0"/>
              <a:t>		(.15)   (.13)</a:t>
            </a:r>
          </a:p>
          <a:p>
            <a:pPr marL="2116138" indent="-2116138">
              <a:buFontTx/>
              <a:buNone/>
              <a:tabLst>
                <a:tab pos="2455863" algn="l"/>
                <a:tab pos="5605463" algn="l"/>
              </a:tabLst>
              <a:defRPr/>
            </a:pPr>
            <a:r>
              <a:rPr lang="en-US" sz="2000" dirty="0" smtClean="0"/>
              <a:t>1988 data:</a:t>
            </a:r>
          </a:p>
          <a:p>
            <a:pPr marL="2116138" indent="-2116138">
              <a:buFontTx/>
              <a:buNone/>
              <a:tabLst>
                <a:tab pos="2455863" algn="l"/>
                <a:tab pos="5605463" algn="l"/>
              </a:tabLst>
              <a:defRPr/>
            </a:pPr>
            <a:r>
              <a:rPr lang="en-US" sz="2000" dirty="0" smtClean="0"/>
              <a:t>	= 1.86 + 0.44</a:t>
            </a:r>
            <a:r>
              <a:rPr lang="en-US" sz="2000" i="1" dirty="0" smtClean="0"/>
              <a:t>BeerTax</a:t>
            </a:r>
            <a:r>
              <a:rPr lang="en-US" sz="2000" dirty="0" smtClean="0"/>
              <a:t>		 (</a:t>
            </a:r>
            <a:r>
              <a:rPr lang="en-US" sz="2000" i="1" dirty="0" err="1" smtClean="0"/>
              <a:t>n</a:t>
            </a:r>
            <a:r>
              <a:rPr lang="en-US" sz="2000" dirty="0" smtClean="0"/>
              <a:t> = 48)</a:t>
            </a:r>
          </a:p>
          <a:p>
            <a:pPr marL="2116138" indent="-2116138">
              <a:buFontTx/>
              <a:buNone/>
              <a:tabLst>
                <a:tab pos="2455863" algn="l"/>
                <a:tab pos="5605463" algn="l"/>
              </a:tabLst>
              <a:defRPr/>
            </a:pPr>
            <a:r>
              <a:rPr lang="en-US" sz="2000" dirty="0" smtClean="0"/>
              <a:t>		 (.11)   (.13)</a:t>
            </a:r>
          </a:p>
          <a:p>
            <a:pPr marL="2116138" indent="-2116138">
              <a:buFontTx/>
              <a:buNone/>
              <a:tabLst>
                <a:tab pos="2455863" algn="l"/>
                <a:tab pos="5605463" algn="l"/>
              </a:tabLst>
              <a:defRPr/>
            </a:pPr>
            <a:r>
              <a:rPr lang="en-US" sz="2000" dirty="0" smtClean="0"/>
              <a:t> </a:t>
            </a:r>
          </a:p>
          <a:p>
            <a:pPr>
              <a:buFontTx/>
              <a:buNone/>
              <a:defRPr/>
            </a:pPr>
            <a:r>
              <a:rPr lang="hr-HR" sz="2000" dirty="0" smtClean="0"/>
              <a:t>Razlika </a:t>
            </a:r>
            <a:r>
              <a:rPr lang="en-US" sz="2000" dirty="0" smtClean="0"/>
              <a:t>(</a:t>
            </a:r>
            <a:r>
              <a:rPr lang="en-US" sz="2000" i="1" dirty="0" smtClean="0"/>
              <a:t>n</a:t>
            </a:r>
            <a:r>
              <a:rPr lang="en-US" sz="2000" dirty="0" smtClean="0"/>
              <a:t> = 48)</a:t>
            </a:r>
          </a:p>
          <a:p>
            <a:pPr marL="2116138" indent="-1879600">
              <a:buFontTx/>
              <a:buNone/>
              <a:defRPr/>
            </a:pPr>
            <a:r>
              <a:rPr lang="en-US" sz="2000" dirty="0" smtClean="0"/>
              <a:t> 	= –.072 – 1.04(</a:t>
            </a:r>
            <a:r>
              <a:rPr lang="en-US" sz="2000" i="1" dirty="0" smtClean="0"/>
              <a:t>BeerTax</a:t>
            </a:r>
            <a:r>
              <a:rPr lang="en-US" sz="2000" baseline="-25000" dirty="0" smtClean="0"/>
              <a:t>1988</a:t>
            </a:r>
            <a:r>
              <a:rPr lang="en-US" sz="2000" dirty="0" smtClean="0"/>
              <a:t>–</a:t>
            </a:r>
            <a:r>
              <a:rPr lang="en-US" sz="2000" i="1" dirty="0" smtClean="0"/>
              <a:t>BeerTax</a:t>
            </a:r>
            <a:r>
              <a:rPr lang="en-US" sz="2000" baseline="-25000" dirty="0" smtClean="0"/>
              <a:t>1982</a:t>
            </a:r>
            <a:r>
              <a:rPr lang="en-US" sz="2000" dirty="0" smtClean="0"/>
              <a:t>) </a:t>
            </a:r>
          </a:p>
          <a:p>
            <a:pPr>
              <a:buFontTx/>
              <a:buNone/>
              <a:defRPr/>
            </a:pPr>
            <a:r>
              <a:rPr lang="en-US" sz="2000" dirty="0" smtClean="0"/>
              <a:t>		</a:t>
            </a:r>
            <a:r>
              <a:rPr lang="hr-HR" sz="2000" dirty="0"/>
              <a:t>	 </a:t>
            </a:r>
            <a:r>
              <a:rPr lang="hr-HR" sz="2000" dirty="0" smtClean="0"/>
              <a:t>          </a:t>
            </a:r>
            <a:r>
              <a:rPr lang="en-US" sz="2000" dirty="0" smtClean="0"/>
              <a:t>(.065) </a:t>
            </a:r>
            <a:r>
              <a:rPr lang="hr-HR" sz="2000" dirty="0" smtClean="0"/>
              <a:t>  </a:t>
            </a:r>
            <a:r>
              <a:rPr lang="en-US" sz="2000" dirty="0" smtClean="0"/>
              <a:t>  (.36)</a:t>
            </a:r>
          </a:p>
          <a:p>
            <a:pPr>
              <a:buFontTx/>
              <a:buNone/>
              <a:defRPr/>
            </a:pPr>
            <a:r>
              <a:rPr lang="en-US" sz="2000" i="1" dirty="0" smtClean="0"/>
              <a:t>	</a:t>
            </a:r>
            <a:r>
              <a:rPr lang="hr-HR" sz="2000" dirty="0" smtClean="0"/>
              <a:t>Odsječak na X osi</a:t>
            </a:r>
            <a:r>
              <a:rPr lang="en-US" sz="2000" dirty="0" smtClean="0"/>
              <a:t> </a:t>
            </a:r>
            <a:r>
              <a:rPr lang="en-US" sz="2000" dirty="0"/>
              <a:t>je </a:t>
            </a:r>
            <a:r>
              <a:rPr lang="en-US" sz="2000" dirty="0" err="1"/>
              <a:t>uključen</a:t>
            </a:r>
            <a:r>
              <a:rPr lang="en-US" sz="2000" dirty="0"/>
              <a:t> u </a:t>
            </a:r>
            <a:r>
              <a:rPr lang="en-US" sz="2000" dirty="0" err="1"/>
              <a:t>ovu</a:t>
            </a:r>
            <a:r>
              <a:rPr lang="en-US" sz="2000" dirty="0"/>
              <a:t> </a:t>
            </a:r>
            <a:r>
              <a:rPr lang="en-US" sz="2000" dirty="0" err="1"/>
              <a:t>regresiju</a:t>
            </a:r>
            <a:r>
              <a:rPr lang="en-US" sz="2000" dirty="0"/>
              <a:t> </a:t>
            </a:r>
            <a:r>
              <a:rPr lang="en-US" sz="2000" dirty="0" err="1"/>
              <a:t>razlika</a:t>
            </a:r>
            <a:r>
              <a:rPr lang="en-US" sz="2000" dirty="0"/>
              <a:t> </a:t>
            </a:r>
            <a:r>
              <a:rPr lang="en-US" sz="2000" dirty="0" err="1"/>
              <a:t>omogućava</a:t>
            </a:r>
            <a:r>
              <a:rPr lang="en-US" sz="2000" dirty="0"/>
              <a:t> da </a:t>
            </a:r>
            <a:r>
              <a:rPr lang="en-US" sz="2000" dirty="0" err="1"/>
              <a:t>srednja</a:t>
            </a:r>
            <a:r>
              <a:rPr lang="en-US" sz="2000" dirty="0"/>
              <a:t> </a:t>
            </a:r>
            <a:r>
              <a:rPr lang="en-US" sz="2000" dirty="0" err="1"/>
              <a:t>promjena</a:t>
            </a:r>
            <a:r>
              <a:rPr lang="en-US" sz="2000" dirty="0"/>
              <a:t> u FR </a:t>
            </a:r>
            <a:r>
              <a:rPr lang="en-US" sz="2000" dirty="0" err="1"/>
              <a:t>bude</a:t>
            </a:r>
            <a:r>
              <a:rPr lang="en-US" sz="2000" dirty="0"/>
              <a:t> </a:t>
            </a:r>
            <a:r>
              <a:rPr lang="en-US" sz="2000" dirty="0" err="1"/>
              <a:t>različita</a:t>
            </a:r>
            <a:r>
              <a:rPr lang="en-US" sz="2000" dirty="0"/>
              <a:t> od </a:t>
            </a:r>
            <a:r>
              <a:rPr lang="en-US" sz="2000" dirty="0" err="1"/>
              <a:t>nule</a:t>
            </a:r>
            <a:r>
              <a:rPr lang="en-US" sz="2000" dirty="0"/>
              <a:t> – </a:t>
            </a:r>
            <a:r>
              <a:rPr lang="en-US" sz="2000" dirty="0" err="1"/>
              <a:t>više</a:t>
            </a:r>
            <a:r>
              <a:rPr lang="en-US" sz="2000" dirty="0"/>
              <a:t> o tome </a:t>
            </a:r>
            <a:r>
              <a:rPr lang="en-US" sz="2000" dirty="0" err="1"/>
              <a:t>kasnije</a:t>
            </a:r>
            <a:r>
              <a:rPr lang="en-US" sz="2000" dirty="0"/>
              <a:t>…</a:t>
            </a:r>
          </a:p>
        </p:txBody>
      </p:sp>
      <p:graphicFrame>
        <p:nvGraphicFramePr>
          <p:cNvPr id="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8698102"/>
              </p:ext>
            </p:extLst>
          </p:nvPr>
        </p:nvGraphicFramePr>
        <p:xfrm>
          <a:off x="1033463" y="729673"/>
          <a:ext cx="1604962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Equation" r:id="rId4" imgW="1765080" imgH="482400" progId="Equation.DSMT4">
                  <p:embed/>
                </p:oleObj>
              </mc:Choice>
              <mc:Fallback>
                <p:oleObj name="Equation" r:id="rId4" imgW="1765080" imgH="482400" progId="Equation.DSMT4">
                  <p:embed/>
                  <p:pic>
                    <p:nvPicPr>
                      <p:cNvPr id="45670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3463" y="729673"/>
                        <a:ext cx="1604962" cy="439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8071011"/>
              </p:ext>
            </p:extLst>
          </p:nvPr>
        </p:nvGraphicFramePr>
        <p:xfrm>
          <a:off x="756372" y="1921163"/>
          <a:ext cx="1604962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Equation" r:id="rId4" imgW="1765080" imgH="482400" progId="Equation.DSMT4">
                  <p:embed/>
                </p:oleObj>
              </mc:Choice>
              <mc:Fallback>
                <p:oleObj name="Equation" r:id="rId4" imgW="1765080" imgH="482400" progId="Equation.DSMT4">
                  <p:embed/>
                  <p:pic>
                    <p:nvPicPr>
                      <p:cNvPr id="45670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6372" y="1921163"/>
                        <a:ext cx="1604962" cy="439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0062920"/>
              </p:ext>
            </p:extLst>
          </p:nvPr>
        </p:nvGraphicFramePr>
        <p:xfrm>
          <a:off x="955675" y="3628375"/>
          <a:ext cx="1760538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Equation" r:id="rId6" imgW="1993680" imgH="482400" progId="Equation.DSMT4">
                  <p:embed/>
                </p:oleObj>
              </mc:Choice>
              <mc:Fallback>
                <p:oleObj name="Equation" r:id="rId6" imgW="1993680" imgH="482400" progId="Equation.DSMT4">
                  <p:embed/>
                  <p:pic>
                    <p:nvPicPr>
                      <p:cNvPr id="45670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5675" y="3628375"/>
                        <a:ext cx="1760538" cy="427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284614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Δ</a:t>
            </a:r>
            <a:r>
              <a:rPr lang="en-US" i="1" dirty="0" err="1" smtClean="0">
                <a:ea typeface="ＭＳ Ｐゴシック" pitchFamily="34" charset="-128"/>
              </a:rPr>
              <a:t>FatalityRate</a:t>
            </a:r>
            <a:r>
              <a:rPr lang="en-US" dirty="0" smtClean="0">
                <a:ea typeface="ＭＳ Ｐゴシック" pitchFamily="34" charset="-128"/>
              </a:rPr>
              <a:t> v. </a:t>
            </a:r>
            <a:r>
              <a:rPr lang="en-US" dirty="0" err="1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Δ</a:t>
            </a:r>
            <a:r>
              <a:rPr lang="en-US" i="1" dirty="0" err="1" smtClean="0">
                <a:ea typeface="ＭＳ Ｐゴシック" pitchFamily="34" charset="-128"/>
              </a:rPr>
              <a:t>BeerTax</a:t>
            </a:r>
            <a:endParaRPr lang="en-US" dirty="0"/>
          </a:p>
        </p:txBody>
      </p:sp>
      <p:pic>
        <p:nvPicPr>
          <p:cNvPr id="4" name="Picture 4" descr="fig10_02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524000"/>
            <a:ext cx="7818582" cy="4780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9485745" y="3158836"/>
            <a:ext cx="1708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Intersept je skoro nula...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8184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Fixed effects (FE) </a:t>
            </a:r>
            <a:r>
              <a:rPr lang="en-US" dirty="0" err="1" smtClean="0"/>
              <a:t>regressija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8836" y="1514764"/>
            <a:ext cx="10734964" cy="4662199"/>
          </a:xfrm>
        </p:spPr>
        <p:txBody>
          <a:bodyPr>
            <a:normAutofit fontScale="92500" lnSpcReduction="20000"/>
          </a:bodyPr>
          <a:lstStyle/>
          <a:p>
            <a:pPr>
              <a:buFontTx/>
              <a:buNone/>
              <a:defRPr/>
            </a:pPr>
            <a:r>
              <a:rPr lang="hr-HR" dirty="0" smtClean="0"/>
              <a:t>Šta ako imamo više od </a:t>
            </a:r>
            <a:r>
              <a:rPr lang="en-US" dirty="0" smtClean="0"/>
              <a:t>2 </a:t>
            </a:r>
            <a:r>
              <a:rPr lang="hr-HR" dirty="0" smtClean="0"/>
              <a:t>vremenska perioda </a:t>
            </a:r>
            <a:r>
              <a:rPr lang="en-US" dirty="0" smtClean="0"/>
              <a:t>(</a:t>
            </a:r>
            <a:r>
              <a:rPr lang="en-US" i="1" dirty="0" smtClean="0"/>
              <a:t>T</a:t>
            </a:r>
            <a:r>
              <a:rPr lang="en-US" dirty="0" smtClean="0"/>
              <a:t> </a:t>
            </a:r>
            <a:r>
              <a:rPr lang="en-US" dirty="0"/>
              <a:t>&gt; 2)? </a:t>
            </a:r>
          </a:p>
          <a:p>
            <a:pPr>
              <a:buFontTx/>
              <a:buNone/>
              <a:defRPr/>
            </a:pPr>
            <a:r>
              <a:rPr lang="en-US" i="1" dirty="0"/>
              <a:t> </a:t>
            </a:r>
            <a:endParaRPr lang="en-US" dirty="0"/>
          </a:p>
          <a:p>
            <a:pPr>
              <a:buFontTx/>
              <a:buNone/>
              <a:defRPr/>
            </a:pPr>
            <a:r>
              <a:rPr lang="en-US" i="1" dirty="0" err="1"/>
              <a:t>Y</a:t>
            </a:r>
            <a:r>
              <a:rPr lang="en-US" i="1" baseline="-25000" dirty="0" err="1"/>
              <a:t>it</a:t>
            </a:r>
            <a:r>
              <a:rPr lang="en-US" dirty="0"/>
              <a:t> =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baseline="-25000" dirty="0"/>
              <a:t>0</a:t>
            </a:r>
            <a:r>
              <a:rPr lang="en-US" dirty="0"/>
              <a:t> +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baseline="-25000" dirty="0"/>
              <a:t>1</a:t>
            </a:r>
            <a:r>
              <a:rPr lang="en-US" i="1" dirty="0"/>
              <a:t>X</a:t>
            </a:r>
            <a:r>
              <a:rPr lang="en-US" i="1" baseline="-25000" dirty="0"/>
              <a:t>it</a:t>
            </a:r>
            <a:r>
              <a:rPr lang="en-US" dirty="0"/>
              <a:t> +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baseline="-25000" dirty="0"/>
              <a:t>2</a:t>
            </a:r>
            <a:r>
              <a:rPr lang="en-US" i="1" dirty="0"/>
              <a:t>Z</a:t>
            </a:r>
            <a:r>
              <a:rPr lang="en-US" i="1" baseline="-25000" dirty="0"/>
              <a:t>i</a:t>
            </a:r>
            <a:r>
              <a:rPr lang="en-US" dirty="0"/>
              <a:t> + </a:t>
            </a:r>
            <a:r>
              <a:rPr lang="en-US" i="1" dirty="0" err="1"/>
              <a:t>u</a:t>
            </a:r>
            <a:r>
              <a:rPr lang="en-US" i="1" baseline="-25000" dirty="0" err="1"/>
              <a:t>it</a:t>
            </a:r>
            <a:r>
              <a:rPr lang="en-US" dirty="0"/>
              <a:t>, </a:t>
            </a:r>
            <a:r>
              <a:rPr lang="en-US" i="1" dirty="0" err="1"/>
              <a:t>i</a:t>
            </a:r>
            <a:r>
              <a:rPr lang="en-US" dirty="0"/>
              <a:t> =1,…,</a:t>
            </a:r>
            <a:r>
              <a:rPr lang="en-US" i="1" dirty="0"/>
              <a:t>n</a:t>
            </a:r>
            <a:r>
              <a:rPr lang="en-US" dirty="0"/>
              <a:t>, </a:t>
            </a:r>
            <a:r>
              <a:rPr lang="en-US" i="1" dirty="0"/>
              <a:t>T</a:t>
            </a:r>
            <a:r>
              <a:rPr lang="en-US" dirty="0"/>
              <a:t> = 1,…,</a:t>
            </a:r>
            <a:r>
              <a:rPr lang="en-US" i="1" dirty="0"/>
              <a:t>T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err="1"/>
              <a:t>Ovo</a:t>
            </a:r>
            <a:r>
              <a:rPr lang="en-US" dirty="0"/>
              <a:t> </a:t>
            </a:r>
            <a:r>
              <a:rPr lang="en-US" dirty="0" err="1"/>
              <a:t>možemo</a:t>
            </a:r>
            <a:r>
              <a:rPr lang="en-US" dirty="0"/>
              <a:t> </a:t>
            </a:r>
            <a:r>
              <a:rPr lang="en-US" dirty="0" err="1"/>
              <a:t>prepisati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dva</a:t>
            </a:r>
            <a:r>
              <a:rPr lang="en-US" dirty="0"/>
              <a:t> </a:t>
            </a:r>
            <a:r>
              <a:rPr lang="en-US" dirty="0" err="1"/>
              <a:t>korisna</a:t>
            </a:r>
            <a:r>
              <a:rPr lang="en-US" dirty="0"/>
              <a:t> </a:t>
            </a:r>
            <a:r>
              <a:rPr lang="en-US" dirty="0" err="1"/>
              <a:t>načina</a:t>
            </a:r>
            <a:r>
              <a:rPr lang="en-US" dirty="0"/>
              <a:t>: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1.“n-1 </a:t>
            </a:r>
            <a:r>
              <a:rPr lang="en-US" dirty="0" err="1"/>
              <a:t>binarni</a:t>
            </a:r>
            <a:r>
              <a:rPr lang="en-US" dirty="0"/>
              <a:t> </a:t>
            </a:r>
            <a:r>
              <a:rPr lang="en-US" dirty="0" err="1" smtClean="0"/>
              <a:t>regresor</a:t>
            </a:r>
            <a:r>
              <a:rPr lang="en-US" dirty="0" smtClean="0"/>
              <a:t>” </a:t>
            </a:r>
            <a:r>
              <a:rPr lang="en-US" dirty="0" err="1"/>
              <a:t>regresijski</a:t>
            </a:r>
            <a:r>
              <a:rPr lang="en-US" dirty="0"/>
              <a:t> model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2.Regresijski </a:t>
            </a:r>
            <a:r>
              <a:rPr lang="en-US" dirty="0"/>
              <a:t>model “</a:t>
            </a:r>
            <a:r>
              <a:rPr lang="en-US" dirty="0" err="1"/>
              <a:t>fiksnih</a:t>
            </a:r>
            <a:r>
              <a:rPr lang="en-US" dirty="0"/>
              <a:t> </a:t>
            </a:r>
            <a:r>
              <a:rPr lang="en-US" dirty="0" err="1"/>
              <a:t>efekata</a:t>
            </a:r>
            <a:r>
              <a:rPr lang="en-US" dirty="0"/>
              <a:t>”. </a:t>
            </a:r>
            <a:endParaRPr lang="en-US" dirty="0" smtClean="0"/>
          </a:p>
          <a:p>
            <a:pPr marL="0" indent="0">
              <a:buNone/>
            </a:pPr>
            <a:r>
              <a:rPr lang="en-US" dirty="0" err="1" smtClean="0"/>
              <a:t>Ovo</a:t>
            </a:r>
            <a:r>
              <a:rPr lang="en-US" dirty="0" smtClean="0"/>
              <a:t> </a:t>
            </a:r>
            <a:r>
              <a:rPr lang="en-US" dirty="0" err="1"/>
              <a:t>prvo</a:t>
            </a:r>
            <a:r>
              <a:rPr lang="en-US" dirty="0"/>
              <a:t> </a:t>
            </a:r>
            <a:r>
              <a:rPr lang="en-US" dirty="0" err="1"/>
              <a:t>prepisujemo</a:t>
            </a:r>
            <a:r>
              <a:rPr lang="en-US" dirty="0"/>
              <a:t> u </a:t>
            </a:r>
            <a:r>
              <a:rPr lang="en-US" dirty="0" err="1"/>
              <a:t>obliku</a:t>
            </a:r>
            <a:r>
              <a:rPr lang="en-US" dirty="0"/>
              <a:t> "</a:t>
            </a:r>
            <a:r>
              <a:rPr lang="en-US" dirty="0" err="1"/>
              <a:t>fiksnih</a:t>
            </a:r>
            <a:r>
              <a:rPr lang="en-US" dirty="0"/>
              <a:t> </a:t>
            </a:r>
            <a:r>
              <a:rPr lang="en-US" dirty="0" err="1"/>
              <a:t>efekata</a:t>
            </a:r>
            <a:r>
              <a:rPr lang="en-US" dirty="0"/>
              <a:t>". </a:t>
            </a:r>
            <a:endParaRPr lang="en-US" dirty="0" smtClean="0"/>
          </a:p>
          <a:p>
            <a:pPr marL="0" indent="0">
              <a:buNone/>
            </a:pPr>
            <a:r>
              <a:rPr lang="en-US" dirty="0" err="1" smtClean="0"/>
              <a:t>Pretpostavimo</a:t>
            </a:r>
            <a:r>
              <a:rPr lang="en-US" dirty="0" smtClean="0"/>
              <a:t> </a:t>
            </a:r>
            <a:r>
              <a:rPr lang="en-US" dirty="0"/>
              <a:t>da </a:t>
            </a:r>
            <a:r>
              <a:rPr lang="en-US" dirty="0" err="1"/>
              <a:t>imamo</a:t>
            </a:r>
            <a:r>
              <a:rPr lang="en-US" dirty="0"/>
              <a:t> n = 3 </a:t>
            </a:r>
            <a:r>
              <a:rPr lang="en-US" dirty="0" err="1"/>
              <a:t>države</a:t>
            </a:r>
            <a:r>
              <a:rPr lang="en-US" dirty="0"/>
              <a:t>: </a:t>
            </a:r>
            <a:r>
              <a:rPr lang="en-US" dirty="0" err="1"/>
              <a:t>Kaliforniju</a:t>
            </a:r>
            <a:r>
              <a:rPr lang="en-US" dirty="0"/>
              <a:t>, </a:t>
            </a:r>
            <a:r>
              <a:rPr lang="en-US" dirty="0" err="1"/>
              <a:t>Teksas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Masačusets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781836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err="1">
                <a:ea typeface="ＭＳ Ｐゴシック" pitchFamily="34" charset="-128"/>
              </a:rPr>
              <a:t>Y</a:t>
            </a:r>
            <a:r>
              <a:rPr lang="en-US" i="1" baseline="-25000" dirty="0" err="1">
                <a:ea typeface="ＭＳ Ｐゴシック" pitchFamily="34" charset="-128"/>
              </a:rPr>
              <a:t>it</a:t>
            </a:r>
            <a:r>
              <a:rPr lang="en-US" dirty="0">
                <a:ea typeface="ＭＳ Ｐゴシック" pitchFamily="34" charset="-128"/>
              </a:rPr>
              <a:t> =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baseline="-25000" dirty="0">
                <a:ea typeface="ＭＳ Ｐゴシック" pitchFamily="34" charset="-128"/>
              </a:rPr>
              <a:t>0</a:t>
            </a:r>
            <a:r>
              <a:rPr lang="en-US" dirty="0">
                <a:ea typeface="ＭＳ Ｐゴシック" pitchFamily="34" charset="-128"/>
              </a:rPr>
              <a:t> +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baseline="-25000" dirty="0">
                <a:ea typeface="ＭＳ Ｐゴシック" pitchFamily="34" charset="-128"/>
              </a:rPr>
              <a:t>1</a:t>
            </a:r>
            <a:r>
              <a:rPr lang="en-US" i="1" dirty="0">
                <a:ea typeface="ＭＳ Ｐゴシック" pitchFamily="34" charset="-128"/>
              </a:rPr>
              <a:t>X</a:t>
            </a:r>
            <a:r>
              <a:rPr lang="en-US" i="1" baseline="-25000" dirty="0">
                <a:ea typeface="ＭＳ Ｐゴシック" pitchFamily="34" charset="-128"/>
              </a:rPr>
              <a:t>it</a:t>
            </a:r>
            <a:r>
              <a:rPr lang="en-US" dirty="0">
                <a:ea typeface="ＭＳ Ｐゴシック" pitchFamily="34" charset="-128"/>
              </a:rPr>
              <a:t> +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baseline="-25000" dirty="0">
                <a:ea typeface="ＭＳ Ｐゴシック" pitchFamily="34" charset="-128"/>
              </a:rPr>
              <a:t>2</a:t>
            </a:r>
            <a:r>
              <a:rPr lang="en-US" i="1" dirty="0">
                <a:ea typeface="ＭＳ Ｐゴシック" pitchFamily="34" charset="-128"/>
              </a:rPr>
              <a:t>Z</a:t>
            </a:r>
            <a:r>
              <a:rPr lang="en-US" i="1" baseline="-25000" dirty="0">
                <a:ea typeface="ＭＳ Ｐゴシック" pitchFamily="34" charset="-128"/>
              </a:rPr>
              <a:t>i</a:t>
            </a:r>
            <a:r>
              <a:rPr lang="en-US" dirty="0">
                <a:ea typeface="ＭＳ Ｐゴシック" pitchFamily="34" charset="-128"/>
              </a:rPr>
              <a:t> + </a:t>
            </a:r>
            <a:r>
              <a:rPr lang="en-US" i="1" dirty="0" err="1">
                <a:ea typeface="ＭＳ Ｐゴシック" pitchFamily="34" charset="-128"/>
              </a:rPr>
              <a:t>u</a:t>
            </a:r>
            <a:r>
              <a:rPr lang="en-US" i="1" baseline="-25000" dirty="0" err="1">
                <a:ea typeface="ＭＳ Ｐゴシック" pitchFamily="34" charset="-128"/>
              </a:rPr>
              <a:t>it</a:t>
            </a:r>
            <a:r>
              <a:rPr lang="en-US" dirty="0">
                <a:ea typeface="ＭＳ Ｐゴシック" pitchFamily="34" charset="-128"/>
              </a:rPr>
              <a:t>, </a:t>
            </a:r>
            <a:r>
              <a:rPr lang="en-US" i="1" dirty="0" err="1">
                <a:ea typeface="ＭＳ Ｐゴシック" pitchFamily="34" charset="-128"/>
              </a:rPr>
              <a:t>i</a:t>
            </a:r>
            <a:r>
              <a:rPr lang="en-US" dirty="0">
                <a:ea typeface="ＭＳ Ｐゴシック" pitchFamily="34" charset="-128"/>
              </a:rPr>
              <a:t> =1,…,</a:t>
            </a:r>
            <a:r>
              <a:rPr lang="en-US" i="1" dirty="0">
                <a:ea typeface="ＭＳ Ｐゴシック" pitchFamily="34" charset="-128"/>
              </a:rPr>
              <a:t>n</a:t>
            </a:r>
            <a:r>
              <a:rPr lang="en-US" dirty="0">
                <a:ea typeface="ＭＳ Ｐゴシック" pitchFamily="34" charset="-128"/>
              </a:rPr>
              <a:t>, </a:t>
            </a:r>
            <a:r>
              <a:rPr lang="en-US" i="1" dirty="0">
                <a:ea typeface="ＭＳ Ｐゴシック" pitchFamily="34" charset="-128"/>
              </a:rPr>
              <a:t>T</a:t>
            </a:r>
            <a:r>
              <a:rPr lang="en-US" dirty="0">
                <a:ea typeface="ＭＳ Ｐゴシック" pitchFamily="34" charset="-128"/>
              </a:rPr>
              <a:t> = 1,…,</a:t>
            </a:r>
            <a:r>
              <a:rPr lang="en-US" i="1" dirty="0">
                <a:ea typeface="ＭＳ Ｐゴシック" pitchFamily="34" charset="-128"/>
              </a:rPr>
              <a:t>T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Tx/>
              <a:buNone/>
              <a:defRPr/>
            </a:pPr>
            <a:r>
              <a:rPr lang="hr-HR" sz="2400" dirty="0" smtClean="0"/>
              <a:t>Regresijska linija populacije </a:t>
            </a:r>
            <a:r>
              <a:rPr lang="en-US" sz="2400" dirty="0" smtClean="0"/>
              <a:t>(</a:t>
            </a:r>
            <a:r>
              <a:rPr lang="hr-HR" sz="2400" dirty="0" smtClean="0"/>
              <a:t>tj.</a:t>
            </a:r>
            <a:r>
              <a:rPr lang="en-US" sz="2400" dirty="0" smtClean="0"/>
              <a:t>, </a:t>
            </a:r>
            <a:r>
              <a:rPr lang="en-US" sz="2400" i="1" dirty="0" err="1" smtClean="0"/>
              <a:t>i</a:t>
            </a:r>
            <a:r>
              <a:rPr lang="en-US" sz="2400" dirty="0" smtClean="0"/>
              <a:t> = CA):</a:t>
            </a:r>
          </a:p>
          <a:p>
            <a:pPr marL="2065338" indent="-2065338">
              <a:buFontTx/>
              <a:buNone/>
              <a:tabLst>
                <a:tab pos="1320800" algn="l"/>
              </a:tabLst>
              <a:defRPr/>
            </a:pPr>
            <a:r>
              <a:rPr lang="es-ES" sz="2400" i="1" dirty="0" smtClean="0"/>
              <a:t>	Y</a:t>
            </a:r>
            <a:r>
              <a:rPr lang="es-ES" sz="2400" i="1" baseline="-25000" dirty="0" smtClean="0"/>
              <a:t>CA,t</a:t>
            </a:r>
            <a:r>
              <a:rPr lang="es-ES" sz="2400" dirty="0" smtClean="0"/>
              <a:t> = </a:t>
            </a:r>
            <a:r>
              <a:rPr lang="en-US" sz="2400" i="1" dirty="0" err="1" smtClean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s-ES" sz="2400" baseline="-25000" dirty="0" smtClean="0"/>
              <a:t>0</a:t>
            </a:r>
            <a:r>
              <a:rPr lang="es-ES" sz="2400" dirty="0" smtClean="0"/>
              <a:t> + </a:t>
            </a:r>
            <a:r>
              <a:rPr lang="en-US" sz="2400" i="1" dirty="0" err="1" smtClean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s-ES" sz="2400" baseline="-25000" dirty="0" smtClean="0"/>
              <a:t>1</a:t>
            </a:r>
            <a:r>
              <a:rPr lang="es-ES" sz="2400" i="1" dirty="0" smtClean="0"/>
              <a:t>X</a:t>
            </a:r>
            <a:r>
              <a:rPr lang="es-ES" sz="2400" i="1" baseline="-25000" dirty="0" smtClean="0"/>
              <a:t>CA</a:t>
            </a:r>
            <a:r>
              <a:rPr lang="es-ES" sz="2400" baseline="-25000" dirty="0" smtClean="0"/>
              <a:t>,</a:t>
            </a:r>
            <a:r>
              <a:rPr lang="es-ES" sz="2400" i="1" baseline="-25000" dirty="0" smtClean="0"/>
              <a:t>t</a:t>
            </a:r>
            <a:r>
              <a:rPr lang="es-ES" sz="2400" dirty="0" smtClean="0"/>
              <a:t> + </a:t>
            </a:r>
            <a:r>
              <a:rPr lang="en-US" sz="2400" i="1" dirty="0" err="1" smtClean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s-ES" sz="2400" baseline="-25000" dirty="0" smtClean="0"/>
              <a:t>2</a:t>
            </a:r>
            <a:r>
              <a:rPr lang="es-ES" sz="2400" i="1" dirty="0" smtClean="0"/>
              <a:t>Z</a:t>
            </a:r>
            <a:r>
              <a:rPr lang="es-ES" sz="2400" i="1" baseline="-25000" dirty="0" smtClean="0"/>
              <a:t>CA</a:t>
            </a:r>
            <a:r>
              <a:rPr lang="es-ES" sz="2400" dirty="0" smtClean="0"/>
              <a:t> + </a:t>
            </a:r>
            <a:r>
              <a:rPr lang="es-ES" sz="2400" i="1" dirty="0" smtClean="0"/>
              <a:t>u</a:t>
            </a:r>
            <a:r>
              <a:rPr lang="es-ES" sz="2400" i="1" baseline="-25000" dirty="0" smtClean="0"/>
              <a:t>CA,t</a:t>
            </a:r>
            <a:endParaRPr lang="en-US" sz="2400" dirty="0" smtClean="0"/>
          </a:p>
          <a:p>
            <a:pPr>
              <a:buFontTx/>
              <a:buNone/>
              <a:defRPr/>
            </a:pPr>
            <a:r>
              <a:rPr lang="es-ES" sz="2400" dirty="0" smtClean="0"/>
              <a:t>			  </a:t>
            </a:r>
            <a:r>
              <a:rPr lang="en-US" sz="2400" dirty="0" smtClean="0"/>
              <a:t>= (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sz="2400" baseline="-25000" dirty="0" smtClean="0"/>
              <a:t>0</a:t>
            </a:r>
            <a:r>
              <a:rPr lang="en-US" sz="2400" dirty="0" smtClean="0"/>
              <a:t> +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sz="2400" baseline="-25000" dirty="0" smtClean="0"/>
              <a:t>2</a:t>
            </a:r>
            <a:r>
              <a:rPr lang="en-US" sz="2400" i="1" dirty="0" smtClean="0"/>
              <a:t>Z</a:t>
            </a:r>
            <a:r>
              <a:rPr lang="en-US" sz="2400" i="1" baseline="-25000" dirty="0" smtClean="0"/>
              <a:t>CA</a:t>
            </a:r>
            <a:r>
              <a:rPr lang="en-US" sz="2400" dirty="0" smtClean="0"/>
              <a:t>) +</a:t>
            </a:r>
            <a:r>
              <a:rPr lang="en-US" sz="2400" i="1" dirty="0" smtClean="0"/>
              <a:t>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sz="2400" baseline="-25000" dirty="0" smtClean="0"/>
              <a:t>1</a:t>
            </a:r>
            <a:r>
              <a:rPr lang="en-US" sz="2400" i="1" dirty="0" smtClean="0"/>
              <a:t>X</a:t>
            </a:r>
            <a:r>
              <a:rPr lang="en-US" sz="2400" i="1" baseline="-25000" dirty="0" smtClean="0"/>
              <a:t>CA</a:t>
            </a:r>
            <a:r>
              <a:rPr lang="en-US" sz="2400" baseline="-25000" dirty="0" smtClean="0"/>
              <a:t>,</a:t>
            </a:r>
            <a:r>
              <a:rPr lang="en-US" sz="2400" i="1" baseline="-25000" dirty="0" smtClean="0"/>
              <a:t>t</a:t>
            </a:r>
            <a:r>
              <a:rPr lang="en-US" sz="2400" dirty="0" smtClean="0"/>
              <a:t>  + </a:t>
            </a:r>
            <a:r>
              <a:rPr lang="en-US" sz="2400" i="1" dirty="0" err="1" smtClean="0"/>
              <a:t>u</a:t>
            </a:r>
            <a:r>
              <a:rPr lang="en-US" sz="2400" i="1" baseline="-25000" dirty="0" err="1" smtClean="0"/>
              <a:t>CA,t</a:t>
            </a:r>
            <a:r>
              <a:rPr lang="en-US" sz="2400" dirty="0" smtClean="0"/>
              <a:t> </a:t>
            </a:r>
          </a:p>
          <a:p>
            <a:pPr>
              <a:buFontTx/>
              <a:buNone/>
              <a:defRPr/>
            </a:pPr>
            <a:r>
              <a:rPr lang="hr-HR" sz="2400" dirty="0" smtClean="0"/>
              <a:t>ili</a:t>
            </a:r>
            <a:endParaRPr lang="en-US" sz="2400" dirty="0" smtClean="0"/>
          </a:p>
          <a:p>
            <a:pPr marL="1320800" indent="-1320800">
              <a:buFontTx/>
              <a:buNone/>
              <a:defRPr/>
            </a:pPr>
            <a:r>
              <a:rPr lang="en-US" sz="2400" dirty="0" smtClean="0"/>
              <a:t>	</a:t>
            </a:r>
            <a:r>
              <a:rPr lang="en-US" sz="2400" i="1" dirty="0" err="1" smtClean="0"/>
              <a:t>Y</a:t>
            </a:r>
            <a:r>
              <a:rPr lang="en-US" sz="2400" i="1" baseline="-25000" dirty="0" err="1" smtClean="0"/>
              <a:t>CA,t</a:t>
            </a:r>
            <a:r>
              <a:rPr lang="en-US" sz="2400" dirty="0" smtClean="0"/>
              <a:t> =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/>
              </a:rPr>
              <a:t>α</a:t>
            </a:r>
            <a:r>
              <a:rPr lang="en-US" sz="2400" i="1" baseline="-25000" dirty="0" smtClean="0"/>
              <a:t>CA</a:t>
            </a:r>
            <a:r>
              <a:rPr lang="en-US" sz="2400" dirty="0" smtClean="0"/>
              <a:t> +</a:t>
            </a:r>
            <a:r>
              <a:rPr lang="en-US" sz="2400" i="1" dirty="0" smtClean="0"/>
              <a:t>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sz="2400" baseline="-25000" dirty="0" smtClean="0"/>
              <a:t>1</a:t>
            </a:r>
            <a:r>
              <a:rPr lang="en-US" sz="2400" i="1" dirty="0" smtClean="0"/>
              <a:t>X</a:t>
            </a:r>
            <a:r>
              <a:rPr lang="en-US" sz="2400" i="1" baseline="-25000" dirty="0" smtClean="0"/>
              <a:t>CA</a:t>
            </a:r>
            <a:r>
              <a:rPr lang="en-US" sz="2400" baseline="-25000" dirty="0" smtClean="0"/>
              <a:t>,</a:t>
            </a:r>
            <a:r>
              <a:rPr lang="en-US" sz="2400" i="1" baseline="-25000" dirty="0" smtClean="0"/>
              <a:t>t</a:t>
            </a:r>
            <a:r>
              <a:rPr lang="en-US" sz="2400" dirty="0" smtClean="0"/>
              <a:t>  + </a:t>
            </a:r>
            <a:r>
              <a:rPr lang="en-US" sz="2400" i="1" dirty="0" err="1" smtClean="0"/>
              <a:t>u</a:t>
            </a:r>
            <a:r>
              <a:rPr lang="en-US" sz="2400" i="1" baseline="-25000" dirty="0" err="1" smtClean="0"/>
              <a:t>CA,t</a:t>
            </a:r>
            <a:endParaRPr lang="en-US" sz="2400" dirty="0" smtClean="0"/>
          </a:p>
          <a:p>
            <a:pPr>
              <a:buFontTx/>
              <a:buNone/>
              <a:defRPr/>
            </a:pPr>
            <a:r>
              <a:rPr lang="en-US" sz="2400" dirty="0" smtClean="0"/>
              <a:t> </a:t>
            </a:r>
          </a:p>
          <a:p>
            <a:pPr>
              <a:buFont typeface="Arial"/>
              <a:buChar char="•"/>
              <a:defRPr/>
            </a:pP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/>
              </a:rPr>
              <a:t>α</a:t>
            </a:r>
            <a:r>
              <a:rPr lang="en-US" sz="2400" i="1" baseline="-25000" dirty="0" smtClean="0"/>
              <a:t>CA</a:t>
            </a:r>
            <a:r>
              <a:rPr lang="en-US" sz="2400" dirty="0" smtClean="0"/>
              <a:t> =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sz="2400" baseline="-25000" dirty="0" smtClean="0"/>
              <a:t>0</a:t>
            </a:r>
            <a:r>
              <a:rPr lang="en-US" sz="2400" dirty="0" smtClean="0"/>
              <a:t> +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sz="2400" baseline="-25000" dirty="0" smtClean="0"/>
              <a:t>2</a:t>
            </a:r>
            <a:r>
              <a:rPr lang="en-US" sz="2400" i="1" dirty="0" smtClean="0"/>
              <a:t>Z</a:t>
            </a:r>
            <a:r>
              <a:rPr lang="en-US" sz="2400" i="1" baseline="-25000" dirty="0" smtClean="0"/>
              <a:t>CA</a:t>
            </a:r>
            <a:r>
              <a:rPr lang="en-US" sz="2400" dirty="0" smtClean="0"/>
              <a:t>  </a:t>
            </a:r>
            <a:r>
              <a:rPr lang="hr-HR" sz="2400" dirty="0" smtClean="0"/>
              <a:t>se ne mijenja tokom vremena</a:t>
            </a:r>
            <a:endParaRPr lang="en-US" sz="2400" dirty="0" smtClean="0"/>
          </a:p>
          <a:p>
            <a:pPr>
              <a:buFont typeface="Arial"/>
              <a:buChar char="•"/>
              <a:defRPr/>
            </a:pP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/>
              </a:rPr>
              <a:t>α</a:t>
            </a:r>
            <a:r>
              <a:rPr lang="en-US" sz="2400" i="1" baseline="-25000" dirty="0" smtClean="0"/>
              <a:t>CA</a:t>
            </a:r>
            <a:r>
              <a:rPr lang="en-US" sz="2400" dirty="0" smtClean="0"/>
              <a:t> </a:t>
            </a:r>
            <a:r>
              <a:rPr lang="hr-HR" sz="2400" dirty="0" smtClean="0"/>
              <a:t>je odsječak za </a:t>
            </a:r>
            <a:r>
              <a:rPr lang="en-US" sz="2400" dirty="0" smtClean="0"/>
              <a:t>CA, </a:t>
            </a:r>
            <a:r>
              <a:rPr lang="hr-HR" sz="2400" dirty="0" smtClean="0"/>
              <a:t>i</a:t>
            </a:r>
            <a:r>
              <a:rPr lang="en-US" sz="2400" dirty="0" smtClean="0"/>
              <a:t>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 </a:t>
            </a:r>
            <a:r>
              <a:rPr lang="hr-HR" sz="2400" dirty="0" smtClean="0"/>
              <a:t>je nagib</a:t>
            </a:r>
            <a:endParaRPr lang="en-US" sz="2400" dirty="0" smtClean="0"/>
          </a:p>
          <a:p>
            <a:pPr>
              <a:buFont typeface="Arial"/>
              <a:buChar char="•"/>
              <a:defRPr/>
            </a:pPr>
            <a:r>
              <a:rPr lang="hr-HR" sz="2400" dirty="0" smtClean="0"/>
              <a:t>Odsječak je jedinstven za </a:t>
            </a:r>
            <a:r>
              <a:rPr lang="en-US" sz="2400" dirty="0" smtClean="0"/>
              <a:t>CA, </a:t>
            </a:r>
            <a:r>
              <a:rPr lang="hr-HR" sz="2400" dirty="0" smtClean="0"/>
              <a:t>ali nagib je isti za sve države</a:t>
            </a:r>
            <a:r>
              <a:rPr lang="en-US" sz="2400" dirty="0" smtClean="0"/>
              <a:t>: </a:t>
            </a:r>
            <a:r>
              <a:rPr lang="hr-HR" sz="2400" dirty="0" smtClean="0"/>
              <a:t>paralelne linije</a:t>
            </a:r>
            <a:r>
              <a:rPr lang="en-US" sz="2400" dirty="0" smtClean="0"/>
              <a:t>.</a:t>
            </a:r>
          </a:p>
          <a:p>
            <a:pPr>
              <a:defRPr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679235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182" y="249382"/>
            <a:ext cx="10515600" cy="1034473"/>
          </a:xfrm>
        </p:spPr>
        <p:txBody>
          <a:bodyPr/>
          <a:lstStyle/>
          <a:p>
            <a:r>
              <a:rPr lang="hr-HR" dirty="0" smtClean="0"/>
              <a:t>Za T</a:t>
            </a:r>
            <a:r>
              <a:rPr lang="en-US" dirty="0" smtClean="0"/>
              <a:t>X…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32509" y="1283855"/>
            <a:ext cx="11021291" cy="4893108"/>
          </a:xfrm>
        </p:spPr>
        <p:txBody>
          <a:bodyPr>
            <a:normAutofit lnSpcReduction="10000"/>
          </a:bodyPr>
          <a:lstStyle/>
          <a:p>
            <a:pPr>
              <a:buFontTx/>
              <a:buNone/>
              <a:tabLst>
                <a:tab pos="1084263" algn="l"/>
              </a:tabLst>
            </a:pPr>
            <a:r>
              <a:rPr lang="en-US" sz="2400" i="1" dirty="0" smtClean="0">
                <a:ea typeface="ＭＳ Ｐゴシック" pitchFamily="34" charset="-128"/>
              </a:rPr>
              <a:t>		</a:t>
            </a:r>
            <a:r>
              <a:rPr lang="en-US" sz="2400" i="1" dirty="0" err="1" smtClean="0">
                <a:ea typeface="ＭＳ Ｐゴシック" pitchFamily="34" charset="-128"/>
              </a:rPr>
              <a:t>Y</a:t>
            </a:r>
            <a:r>
              <a:rPr lang="en-US" sz="2400" i="1" baseline="-25000" dirty="0" err="1" smtClean="0">
                <a:ea typeface="ＭＳ Ｐゴシック" pitchFamily="34" charset="-128"/>
              </a:rPr>
              <a:t>TX,t</a:t>
            </a:r>
            <a:r>
              <a:rPr lang="en-US" sz="2400" dirty="0" smtClean="0">
                <a:ea typeface="ＭＳ Ｐゴシック" pitchFamily="34" charset="-128"/>
              </a:rPr>
              <a:t> =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400" baseline="-25000" dirty="0" smtClean="0">
                <a:ea typeface="ＭＳ Ｐゴシック" pitchFamily="34" charset="-128"/>
              </a:rPr>
              <a:t>0</a:t>
            </a:r>
            <a:r>
              <a:rPr lang="en-US" sz="2400" dirty="0" smtClean="0">
                <a:ea typeface="ＭＳ Ｐゴシック" pitchFamily="34" charset="-128"/>
              </a:rPr>
              <a:t> +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400" baseline="-25000" dirty="0" smtClean="0">
                <a:ea typeface="ＭＳ Ｐゴシック" pitchFamily="34" charset="-128"/>
              </a:rPr>
              <a:t>1</a:t>
            </a:r>
            <a:r>
              <a:rPr lang="en-US" sz="2400" i="1" dirty="0" smtClean="0">
                <a:ea typeface="ＭＳ Ｐゴシック" pitchFamily="34" charset="-128"/>
              </a:rPr>
              <a:t>X</a:t>
            </a:r>
            <a:r>
              <a:rPr lang="en-US" sz="2400" i="1" baseline="-25000" dirty="0" smtClean="0">
                <a:ea typeface="ＭＳ Ｐゴシック" pitchFamily="34" charset="-128"/>
              </a:rPr>
              <a:t>TX</a:t>
            </a:r>
            <a:r>
              <a:rPr lang="en-US" sz="2400" baseline="-25000" dirty="0" smtClean="0">
                <a:ea typeface="ＭＳ Ｐゴシック" pitchFamily="34" charset="-128"/>
              </a:rPr>
              <a:t>,</a:t>
            </a:r>
            <a:r>
              <a:rPr lang="en-US" sz="2400" i="1" baseline="-25000" dirty="0" smtClean="0">
                <a:ea typeface="ＭＳ Ｐゴシック" pitchFamily="34" charset="-128"/>
              </a:rPr>
              <a:t>t</a:t>
            </a:r>
            <a:r>
              <a:rPr lang="en-US" sz="2400" dirty="0" smtClean="0">
                <a:ea typeface="ＭＳ Ｐゴシック" pitchFamily="34" charset="-128"/>
              </a:rPr>
              <a:t> +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400" baseline="-25000" dirty="0" smtClean="0">
                <a:ea typeface="ＭＳ Ｐゴシック" pitchFamily="34" charset="-128"/>
              </a:rPr>
              <a:t>2</a:t>
            </a:r>
            <a:r>
              <a:rPr lang="en-US" sz="2400" i="1" dirty="0" smtClean="0">
                <a:ea typeface="ＭＳ Ｐゴシック" pitchFamily="34" charset="-128"/>
              </a:rPr>
              <a:t>Z</a:t>
            </a:r>
            <a:r>
              <a:rPr lang="en-US" sz="2400" i="1" baseline="-25000" dirty="0" smtClean="0">
                <a:ea typeface="ＭＳ Ｐゴシック" pitchFamily="34" charset="-128"/>
              </a:rPr>
              <a:t>TX</a:t>
            </a:r>
            <a:r>
              <a:rPr lang="en-US" sz="2400" dirty="0" smtClean="0">
                <a:ea typeface="ＭＳ Ｐゴシック" pitchFamily="34" charset="-128"/>
              </a:rPr>
              <a:t> + </a:t>
            </a:r>
            <a:r>
              <a:rPr lang="en-US" sz="2400" i="1" dirty="0" err="1" smtClean="0">
                <a:ea typeface="ＭＳ Ｐゴシック" pitchFamily="34" charset="-128"/>
              </a:rPr>
              <a:t>u</a:t>
            </a:r>
            <a:r>
              <a:rPr lang="en-US" sz="2400" i="1" baseline="-25000" dirty="0" err="1" smtClean="0">
                <a:ea typeface="ＭＳ Ｐゴシック" pitchFamily="34" charset="-128"/>
              </a:rPr>
              <a:t>TX,t</a:t>
            </a:r>
            <a:endParaRPr lang="en-US" sz="2400" dirty="0" smtClean="0">
              <a:ea typeface="ＭＳ Ｐゴシック" pitchFamily="34" charset="-128"/>
            </a:endParaRPr>
          </a:p>
          <a:p>
            <a:pPr>
              <a:buFontTx/>
              <a:buNone/>
              <a:tabLst>
                <a:tab pos="1084263" algn="l"/>
              </a:tabLst>
            </a:pPr>
            <a:r>
              <a:rPr lang="en-US" sz="2400" dirty="0" smtClean="0">
                <a:ea typeface="ＭＳ Ｐゴシック" pitchFamily="34" charset="-128"/>
              </a:rPr>
              <a:t>			  = (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400" baseline="-25000" dirty="0" smtClean="0">
                <a:ea typeface="ＭＳ Ｐゴシック" pitchFamily="34" charset="-128"/>
              </a:rPr>
              <a:t>0</a:t>
            </a:r>
            <a:r>
              <a:rPr lang="en-US" sz="2400" dirty="0" smtClean="0">
                <a:ea typeface="ＭＳ Ｐゴシック" pitchFamily="34" charset="-128"/>
              </a:rPr>
              <a:t> +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400" baseline="-25000" dirty="0" smtClean="0">
                <a:ea typeface="ＭＳ Ｐゴシック" pitchFamily="34" charset="-128"/>
              </a:rPr>
              <a:t>2</a:t>
            </a:r>
            <a:r>
              <a:rPr lang="en-US" sz="2400" i="1" dirty="0" smtClean="0">
                <a:ea typeface="ＭＳ Ｐゴシック" pitchFamily="34" charset="-128"/>
              </a:rPr>
              <a:t>Z</a:t>
            </a:r>
            <a:r>
              <a:rPr lang="en-US" sz="2400" i="1" baseline="-25000" dirty="0" smtClean="0">
                <a:ea typeface="ＭＳ Ｐゴシック" pitchFamily="34" charset="-128"/>
              </a:rPr>
              <a:t>TX</a:t>
            </a:r>
            <a:r>
              <a:rPr lang="en-US" sz="2400" dirty="0" smtClean="0">
                <a:ea typeface="ＭＳ Ｐゴシック" pitchFamily="34" charset="-128"/>
              </a:rPr>
              <a:t>) +</a:t>
            </a:r>
            <a:r>
              <a:rPr lang="en-US" sz="2400" i="1" dirty="0" smtClean="0">
                <a:ea typeface="ＭＳ Ｐゴシック" pitchFamily="34" charset="-128"/>
              </a:rPr>
              <a:t>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400" baseline="-25000" dirty="0" smtClean="0">
                <a:ea typeface="ＭＳ Ｐゴシック" pitchFamily="34" charset="-128"/>
              </a:rPr>
              <a:t>1</a:t>
            </a:r>
            <a:r>
              <a:rPr lang="en-US" sz="2400" i="1" dirty="0" smtClean="0">
                <a:ea typeface="ＭＳ Ｐゴシック" pitchFamily="34" charset="-128"/>
              </a:rPr>
              <a:t>X</a:t>
            </a:r>
            <a:r>
              <a:rPr lang="en-US" sz="2400" i="1" baseline="-25000" dirty="0" smtClean="0">
                <a:ea typeface="ＭＳ Ｐゴシック" pitchFamily="34" charset="-128"/>
              </a:rPr>
              <a:t>TX</a:t>
            </a:r>
            <a:r>
              <a:rPr lang="en-US" sz="2400" baseline="-25000" dirty="0" smtClean="0">
                <a:ea typeface="ＭＳ Ｐゴシック" pitchFamily="34" charset="-128"/>
              </a:rPr>
              <a:t>,</a:t>
            </a:r>
            <a:r>
              <a:rPr lang="en-US" sz="2400" i="1" baseline="-25000" dirty="0" smtClean="0">
                <a:ea typeface="ＭＳ Ｐゴシック" pitchFamily="34" charset="-128"/>
              </a:rPr>
              <a:t>t</a:t>
            </a:r>
            <a:r>
              <a:rPr lang="en-US" sz="2400" dirty="0" smtClean="0">
                <a:ea typeface="ＭＳ Ｐゴシック" pitchFamily="34" charset="-128"/>
              </a:rPr>
              <a:t>  + </a:t>
            </a:r>
            <a:r>
              <a:rPr lang="en-US" sz="2400" i="1" dirty="0" err="1" smtClean="0">
                <a:ea typeface="ＭＳ Ｐゴシック" pitchFamily="34" charset="-128"/>
              </a:rPr>
              <a:t>u</a:t>
            </a:r>
            <a:r>
              <a:rPr lang="en-US" sz="2400" i="1" baseline="-25000" dirty="0" err="1" smtClean="0">
                <a:ea typeface="ＭＳ Ｐゴシック" pitchFamily="34" charset="-128"/>
              </a:rPr>
              <a:t>TX,t</a:t>
            </a:r>
            <a:r>
              <a:rPr lang="en-US" sz="2400" dirty="0" smtClean="0">
                <a:ea typeface="ＭＳ Ｐゴシック" pitchFamily="34" charset="-128"/>
              </a:rPr>
              <a:t> </a:t>
            </a:r>
          </a:p>
          <a:p>
            <a:pPr>
              <a:buFontTx/>
              <a:buNone/>
              <a:tabLst>
                <a:tab pos="1084263" algn="l"/>
              </a:tabLst>
            </a:pPr>
            <a:r>
              <a:rPr lang="en-US" sz="2400" dirty="0" err="1" smtClean="0">
                <a:ea typeface="ＭＳ Ｐゴシック" pitchFamily="34" charset="-128"/>
              </a:rPr>
              <a:t>ili</a:t>
            </a:r>
            <a:endParaRPr lang="en-US" sz="2400" dirty="0" smtClean="0">
              <a:ea typeface="ＭＳ Ｐゴシック" pitchFamily="34" charset="-128"/>
            </a:endParaRPr>
          </a:p>
          <a:p>
            <a:pPr>
              <a:buFontTx/>
              <a:buNone/>
              <a:tabLst>
                <a:tab pos="1084263" algn="l"/>
              </a:tabLst>
            </a:pPr>
            <a:r>
              <a:rPr lang="en-US" sz="2400" i="1" dirty="0" smtClean="0">
                <a:ea typeface="ＭＳ Ｐゴシック" pitchFamily="34" charset="-128"/>
              </a:rPr>
              <a:t>		</a:t>
            </a:r>
            <a:r>
              <a:rPr lang="en-US" sz="2400" i="1" dirty="0" err="1" smtClean="0">
                <a:ea typeface="ＭＳ Ｐゴシック" pitchFamily="34" charset="-128"/>
              </a:rPr>
              <a:t>Y</a:t>
            </a:r>
            <a:r>
              <a:rPr lang="en-US" sz="2400" i="1" baseline="-25000" dirty="0" err="1" smtClean="0">
                <a:ea typeface="ＭＳ Ｐゴシック" pitchFamily="34" charset="-128"/>
              </a:rPr>
              <a:t>TX,t</a:t>
            </a:r>
            <a:r>
              <a:rPr lang="en-US" sz="2400" dirty="0" smtClean="0">
                <a:ea typeface="ＭＳ Ｐゴシック" pitchFamily="34" charset="-128"/>
              </a:rPr>
              <a:t> =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α</a:t>
            </a:r>
            <a:r>
              <a:rPr lang="en-US" sz="2400" i="1" baseline="-25000" dirty="0" smtClean="0">
                <a:ea typeface="ＭＳ Ｐゴシック" pitchFamily="34" charset="-128"/>
              </a:rPr>
              <a:t>TX</a:t>
            </a:r>
            <a:r>
              <a:rPr lang="en-US" sz="2400" dirty="0" smtClean="0">
                <a:ea typeface="ＭＳ Ｐゴシック" pitchFamily="34" charset="-128"/>
              </a:rPr>
              <a:t> +</a:t>
            </a:r>
            <a:r>
              <a:rPr lang="en-US" sz="2400" i="1" dirty="0" smtClean="0">
                <a:ea typeface="ＭＳ Ｐゴシック" pitchFamily="34" charset="-128"/>
              </a:rPr>
              <a:t>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400" baseline="-25000" dirty="0" smtClean="0">
                <a:ea typeface="ＭＳ Ｐゴシック" pitchFamily="34" charset="-128"/>
              </a:rPr>
              <a:t>1</a:t>
            </a:r>
            <a:r>
              <a:rPr lang="en-US" sz="2400" i="1" dirty="0" smtClean="0">
                <a:ea typeface="ＭＳ Ｐゴシック" pitchFamily="34" charset="-128"/>
              </a:rPr>
              <a:t>X</a:t>
            </a:r>
            <a:r>
              <a:rPr lang="en-US" sz="2400" i="1" baseline="-25000" dirty="0" smtClean="0">
                <a:ea typeface="ＭＳ Ｐゴシック" pitchFamily="34" charset="-128"/>
              </a:rPr>
              <a:t>TX</a:t>
            </a:r>
            <a:r>
              <a:rPr lang="en-US" sz="2400" baseline="-25000" dirty="0" smtClean="0">
                <a:ea typeface="ＭＳ Ｐゴシック" pitchFamily="34" charset="-128"/>
              </a:rPr>
              <a:t>,</a:t>
            </a:r>
            <a:r>
              <a:rPr lang="en-US" sz="2400" i="1" baseline="-25000" dirty="0" smtClean="0">
                <a:ea typeface="ＭＳ Ｐゴシック" pitchFamily="34" charset="-128"/>
              </a:rPr>
              <a:t>t</a:t>
            </a:r>
            <a:r>
              <a:rPr lang="en-US" sz="2400" dirty="0" smtClean="0">
                <a:ea typeface="ＭＳ Ｐゴシック" pitchFamily="34" charset="-128"/>
              </a:rPr>
              <a:t>  + </a:t>
            </a:r>
            <a:r>
              <a:rPr lang="en-US" sz="2400" i="1" dirty="0" err="1" smtClean="0">
                <a:ea typeface="ＭＳ Ｐゴシック" pitchFamily="34" charset="-128"/>
              </a:rPr>
              <a:t>u</a:t>
            </a:r>
            <a:r>
              <a:rPr lang="en-US" sz="2400" i="1" baseline="-25000" dirty="0" err="1" smtClean="0">
                <a:ea typeface="ＭＳ Ｐゴシック" pitchFamily="34" charset="-128"/>
              </a:rPr>
              <a:t>TX,t</a:t>
            </a:r>
            <a:r>
              <a:rPr lang="en-US" sz="2400" dirty="0" smtClean="0">
                <a:ea typeface="ＭＳ Ｐゴシック" pitchFamily="34" charset="-128"/>
              </a:rPr>
              <a:t>, </a:t>
            </a:r>
            <a:r>
              <a:rPr lang="hr-HR" sz="2400" dirty="0" smtClean="0">
                <a:ea typeface="ＭＳ Ｐゴシック" pitchFamily="34" charset="-128"/>
              </a:rPr>
              <a:t>gdje</a:t>
            </a:r>
            <a:r>
              <a:rPr lang="en-US" sz="2400" dirty="0" smtClean="0">
                <a:ea typeface="ＭＳ Ｐゴシック" pitchFamily="34" charset="-128"/>
              </a:rPr>
              <a:t>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α</a:t>
            </a:r>
            <a:r>
              <a:rPr lang="en-US" sz="2400" i="1" baseline="-25000" dirty="0" smtClean="0">
                <a:ea typeface="ＭＳ Ｐゴシック" pitchFamily="34" charset="-128"/>
              </a:rPr>
              <a:t>TX</a:t>
            </a:r>
            <a:r>
              <a:rPr lang="en-US" sz="2400" dirty="0" smtClean="0">
                <a:ea typeface="ＭＳ Ｐゴシック" pitchFamily="34" charset="-128"/>
              </a:rPr>
              <a:t> =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400" baseline="-25000" dirty="0" smtClean="0">
                <a:ea typeface="ＭＳ Ｐゴシック" pitchFamily="34" charset="-128"/>
              </a:rPr>
              <a:t>0</a:t>
            </a:r>
            <a:r>
              <a:rPr lang="en-US" sz="2400" dirty="0" smtClean="0">
                <a:ea typeface="ＭＳ Ｐゴシック" pitchFamily="34" charset="-128"/>
              </a:rPr>
              <a:t> +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400" baseline="-25000" dirty="0" smtClean="0">
                <a:ea typeface="ＭＳ Ｐゴシック" pitchFamily="34" charset="-128"/>
              </a:rPr>
              <a:t>2</a:t>
            </a:r>
            <a:r>
              <a:rPr lang="en-US" sz="2400" i="1" dirty="0" smtClean="0">
                <a:ea typeface="ＭＳ Ｐゴシック" pitchFamily="34" charset="-128"/>
              </a:rPr>
              <a:t>Z</a:t>
            </a:r>
            <a:r>
              <a:rPr lang="en-US" sz="2400" i="1" baseline="-25000" dirty="0" smtClean="0">
                <a:ea typeface="ＭＳ Ｐゴシック" pitchFamily="34" charset="-128"/>
              </a:rPr>
              <a:t>TX</a:t>
            </a:r>
            <a:endParaRPr lang="en-US" sz="2400" dirty="0" smtClean="0">
              <a:ea typeface="ＭＳ Ｐゴシック" pitchFamily="34" charset="-128"/>
            </a:endParaRPr>
          </a:p>
          <a:p>
            <a:pPr>
              <a:buFontTx/>
              <a:buNone/>
              <a:tabLst>
                <a:tab pos="1084263" algn="l"/>
              </a:tabLst>
            </a:pPr>
            <a:r>
              <a:rPr lang="en-US" sz="2400" dirty="0" smtClean="0">
                <a:ea typeface="ＭＳ Ｐゴシック" pitchFamily="34" charset="-128"/>
              </a:rPr>
              <a:t> </a:t>
            </a:r>
          </a:p>
          <a:p>
            <a:pPr>
              <a:buFontTx/>
              <a:buNone/>
              <a:tabLst>
                <a:tab pos="1084263" algn="l"/>
              </a:tabLst>
            </a:pPr>
            <a:r>
              <a:rPr lang="en-US" sz="2400" dirty="0" err="1" smtClean="0">
                <a:ea typeface="ＭＳ Ｐゴシック" pitchFamily="34" charset="-128"/>
              </a:rPr>
              <a:t>Sakupimo</a:t>
            </a:r>
            <a:r>
              <a:rPr lang="en-US" sz="2400" dirty="0" smtClean="0">
                <a:ea typeface="ＭＳ Ｐゴシック" pitchFamily="34" charset="-128"/>
              </a:rPr>
              <a:t> </a:t>
            </a:r>
            <a:r>
              <a:rPr lang="en-US" sz="2400" dirty="0" err="1" smtClean="0">
                <a:ea typeface="ＭＳ Ｐゴシック" pitchFamily="34" charset="-128"/>
              </a:rPr>
              <a:t>sve</a:t>
            </a:r>
            <a:r>
              <a:rPr lang="en-US" sz="2400" dirty="0" smtClean="0">
                <a:ea typeface="ＭＳ Ｐゴシック" pitchFamily="34" charset="-128"/>
              </a:rPr>
              <a:t> tri </a:t>
            </a:r>
            <a:r>
              <a:rPr lang="en-US" sz="2400" dirty="0" err="1" smtClean="0">
                <a:ea typeface="ＭＳ Ｐゴシック" pitchFamily="34" charset="-128"/>
              </a:rPr>
              <a:t>linije</a:t>
            </a:r>
            <a:r>
              <a:rPr lang="hr-HR" sz="2400" dirty="0" smtClean="0">
                <a:ea typeface="ＭＳ Ｐゴシック" pitchFamily="34" charset="-128"/>
              </a:rPr>
              <a:t> (za sve tri države)</a:t>
            </a:r>
            <a:r>
              <a:rPr lang="en-US" sz="2400" dirty="0" smtClean="0">
                <a:ea typeface="ＭＳ Ｐゴシック" pitchFamily="34" charset="-128"/>
              </a:rPr>
              <a:t>:</a:t>
            </a:r>
          </a:p>
          <a:p>
            <a:pPr>
              <a:buFontTx/>
              <a:buNone/>
              <a:tabLst>
                <a:tab pos="1084263" algn="l"/>
              </a:tabLst>
            </a:pPr>
            <a:r>
              <a:rPr lang="en-US" sz="2400" i="1" dirty="0" smtClean="0">
                <a:ea typeface="ＭＳ Ｐゴシック" pitchFamily="34" charset="-128"/>
              </a:rPr>
              <a:t>		</a:t>
            </a:r>
            <a:r>
              <a:rPr lang="en-US" sz="2400" i="1" dirty="0" err="1" smtClean="0">
                <a:ea typeface="ＭＳ Ｐゴシック" pitchFamily="34" charset="-128"/>
              </a:rPr>
              <a:t>Y</a:t>
            </a:r>
            <a:r>
              <a:rPr lang="en-US" sz="2400" i="1" baseline="-25000" dirty="0" err="1" smtClean="0">
                <a:ea typeface="ＭＳ Ｐゴシック" pitchFamily="34" charset="-128"/>
              </a:rPr>
              <a:t>CA,t</a:t>
            </a:r>
            <a:r>
              <a:rPr lang="en-US" sz="2400" dirty="0" smtClean="0">
                <a:ea typeface="ＭＳ Ｐゴシック" pitchFamily="34" charset="-128"/>
              </a:rPr>
              <a:t> =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α</a:t>
            </a:r>
            <a:r>
              <a:rPr lang="en-US" sz="2400" i="1" baseline="-25000" dirty="0" smtClean="0">
                <a:ea typeface="ＭＳ Ｐゴシック" pitchFamily="34" charset="-128"/>
              </a:rPr>
              <a:t>CA</a:t>
            </a:r>
            <a:r>
              <a:rPr lang="en-US" sz="2400" dirty="0" smtClean="0">
                <a:ea typeface="ＭＳ Ｐゴシック" pitchFamily="34" charset="-128"/>
              </a:rPr>
              <a:t> +</a:t>
            </a:r>
            <a:r>
              <a:rPr lang="en-US" sz="2400" i="1" dirty="0" smtClean="0">
                <a:ea typeface="ＭＳ Ｐゴシック" pitchFamily="34" charset="-128"/>
              </a:rPr>
              <a:t>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400" baseline="-25000" dirty="0" smtClean="0">
                <a:ea typeface="ＭＳ Ｐゴシック" pitchFamily="34" charset="-128"/>
              </a:rPr>
              <a:t>1</a:t>
            </a:r>
            <a:r>
              <a:rPr lang="en-US" sz="2400" i="1" dirty="0" smtClean="0">
                <a:ea typeface="ＭＳ Ｐゴシック" pitchFamily="34" charset="-128"/>
              </a:rPr>
              <a:t>X</a:t>
            </a:r>
            <a:r>
              <a:rPr lang="en-US" sz="2400" i="1" baseline="-25000" dirty="0" smtClean="0">
                <a:ea typeface="ＭＳ Ｐゴシック" pitchFamily="34" charset="-128"/>
              </a:rPr>
              <a:t>CA</a:t>
            </a:r>
            <a:r>
              <a:rPr lang="en-US" sz="2400" baseline="-25000" dirty="0" smtClean="0">
                <a:ea typeface="ＭＳ Ｐゴシック" pitchFamily="34" charset="-128"/>
              </a:rPr>
              <a:t>,</a:t>
            </a:r>
            <a:r>
              <a:rPr lang="en-US" sz="2400" i="1" baseline="-25000" dirty="0" smtClean="0">
                <a:ea typeface="ＭＳ Ｐゴシック" pitchFamily="34" charset="-128"/>
              </a:rPr>
              <a:t>t</a:t>
            </a:r>
            <a:r>
              <a:rPr lang="en-US" sz="2400" dirty="0" smtClean="0">
                <a:ea typeface="ＭＳ Ｐゴシック" pitchFamily="34" charset="-128"/>
              </a:rPr>
              <a:t>  + </a:t>
            </a:r>
            <a:r>
              <a:rPr lang="en-US" sz="2400" i="1" dirty="0" err="1" smtClean="0">
                <a:ea typeface="ＭＳ Ｐゴシック" pitchFamily="34" charset="-128"/>
              </a:rPr>
              <a:t>u</a:t>
            </a:r>
            <a:r>
              <a:rPr lang="en-US" sz="2400" i="1" baseline="-25000" dirty="0" err="1" smtClean="0">
                <a:ea typeface="ＭＳ Ｐゴシック" pitchFamily="34" charset="-128"/>
              </a:rPr>
              <a:t>CA,t</a:t>
            </a:r>
            <a:endParaRPr lang="en-US" sz="2400" dirty="0" smtClean="0">
              <a:ea typeface="ＭＳ Ｐゴシック" pitchFamily="34" charset="-128"/>
            </a:endParaRPr>
          </a:p>
          <a:p>
            <a:pPr>
              <a:buFontTx/>
              <a:buNone/>
              <a:tabLst>
                <a:tab pos="1084263" algn="l"/>
              </a:tabLst>
            </a:pPr>
            <a:r>
              <a:rPr lang="en-US" sz="2400" i="1" dirty="0" smtClean="0">
                <a:ea typeface="ＭＳ Ｐゴシック" pitchFamily="34" charset="-128"/>
              </a:rPr>
              <a:t>		</a:t>
            </a:r>
            <a:r>
              <a:rPr lang="en-US" sz="2400" i="1" dirty="0" err="1" smtClean="0">
                <a:ea typeface="ＭＳ Ｐゴシック" pitchFamily="34" charset="-128"/>
              </a:rPr>
              <a:t>Y</a:t>
            </a:r>
            <a:r>
              <a:rPr lang="en-US" sz="2400" i="1" baseline="-25000" dirty="0" err="1" smtClean="0">
                <a:ea typeface="ＭＳ Ｐゴシック" pitchFamily="34" charset="-128"/>
              </a:rPr>
              <a:t>TX,t</a:t>
            </a:r>
            <a:r>
              <a:rPr lang="en-US" sz="2400" dirty="0" smtClean="0">
                <a:ea typeface="ＭＳ Ｐゴシック" pitchFamily="34" charset="-128"/>
              </a:rPr>
              <a:t> =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α</a:t>
            </a:r>
            <a:r>
              <a:rPr lang="en-US" sz="2400" i="1" baseline="-25000" dirty="0" smtClean="0">
                <a:ea typeface="ＭＳ Ｐゴシック" pitchFamily="34" charset="-128"/>
              </a:rPr>
              <a:t>TX</a:t>
            </a:r>
            <a:r>
              <a:rPr lang="en-US" sz="2400" dirty="0" smtClean="0">
                <a:ea typeface="ＭＳ Ｐゴシック" pitchFamily="34" charset="-128"/>
              </a:rPr>
              <a:t> +</a:t>
            </a:r>
            <a:r>
              <a:rPr lang="en-US" sz="2400" i="1" dirty="0" smtClean="0">
                <a:ea typeface="ＭＳ Ｐゴシック" pitchFamily="34" charset="-128"/>
              </a:rPr>
              <a:t>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400" baseline="-25000" dirty="0" smtClean="0">
                <a:ea typeface="ＭＳ Ｐゴシック" pitchFamily="34" charset="-128"/>
              </a:rPr>
              <a:t>1</a:t>
            </a:r>
            <a:r>
              <a:rPr lang="en-US" sz="2400" i="1" dirty="0" smtClean="0">
                <a:ea typeface="ＭＳ Ｐゴシック" pitchFamily="34" charset="-128"/>
              </a:rPr>
              <a:t>X</a:t>
            </a:r>
            <a:r>
              <a:rPr lang="en-US" sz="2400" i="1" baseline="-25000" dirty="0" smtClean="0">
                <a:ea typeface="ＭＳ Ｐゴシック" pitchFamily="34" charset="-128"/>
              </a:rPr>
              <a:t>TX</a:t>
            </a:r>
            <a:r>
              <a:rPr lang="en-US" sz="2400" baseline="-25000" dirty="0" smtClean="0">
                <a:ea typeface="ＭＳ Ｐゴシック" pitchFamily="34" charset="-128"/>
              </a:rPr>
              <a:t>,</a:t>
            </a:r>
            <a:r>
              <a:rPr lang="en-US" sz="2400" i="1" baseline="-25000" dirty="0" smtClean="0">
                <a:ea typeface="ＭＳ Ｐゴシック" pitchFamily="34" charset="-128"/>
              </a:rPr>
              <a:t>t</a:t>
            </a:r>
            <a:r>
              <a:rPr lang="en-US" sz="2400" dirty="0" smtClean="0">
                <a:ea typeface="ＭＳ Ｐゴシック" pitchFamily="34" charset="-128"/>
              </a:rPr>
              <a:t>  + </a:t>
            </a:r>
            <a:r>
              <a:rPr lang="en-US" sz="2400" i="1" dirty="0" err="1" smtClean="0">
                <a:ea typeface="ＭＳ Ｐゴシック" pitchFamily="34" charset="-128"/>
              </a:rPr>
              <a:t>u</a:t>
            </a:r>
            <a:r>
              <a:rPr lang="en-US" sz="2400" i="1" baseline="-25000" dirty="0" err="1" smtClean="0">
                <a:ea typeface="ＭＳ Ｐゴシック" pitchFamily="34" charset="-128"/>
              </a:rPr>
              <a:t>TX,t</a:t>
            </a:r>
            <a:endParaRPr lang="en-US" sz="2400" dirty="0" smtClean="0">
              <a:ea typeface="ＭＳ Ｐゴシック" pitchFamily="34" charset="-128"/>
            </a:endParaRPr>
          </a:p>
          <a:p>
            <a:pPr>
              <a:buFontTx/>
              <a:buNone/>
              <a:tabLst>
                <a:tab pos="1084263" algn="l"/>
              </a:tabLst>
            </a:pPr>
            <a:r>
              <a:rPr lang="en-US" sz="2400" i="1" dirty="0" smtClean="0">
                <a:ea typeface="ＭＳ Ｐゴシック" pitchFamily="34" charset="-128"/>
              </a:rPr>
              <a:t>		</a:t>
            </a:r>
            <a:r>
              <a:rPr lang="en-US" sz="2400" i="1" dirty="0" err="1" smtClean="0">
                <a:ea typeface="ＭＳ Ｐゴシック" pitchFamily="34" charset="-128"/>
              </a:rPr>
              <a:t>Y</a:t>
            </a:r>
            <a:r>
              <a:rPr lang="en-US" sz="2400" i="1" baseline="-25000" dirty="0" err="1" smtClean="0">
                <a:ea typeface="ＭＳ Ｐゴシック" pitchFamily="34" charset="-128"/>
              </a:rPr>
              <a:t>MA,t</a:t>
            </a:r>
            <a:r>
              <a:rPr lang="en-US" sz="2400" dirty="0" smtClean="0">
                <a:ea typeface="ＭＳ Ｐゴシック" pitchFamily="34" charset="-128"/>
              </a:rPr>
              <a:t> =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α</a:t>
            </a:r>
            <a:r>
              <a:rPr lang="en-US" sz="2400" i="1" baseline="-25000" dirty="0" smtClean="0">
                <a:ea typeface="ＭＳ Ｐゴシック" pitchFamily="34" charset="-128"/>
              </a:rPr>
              <a:t>MA</a:t>
            </a:r>
            <a:r>
              <a:rPr lang="en-US" sz="2400" dirty="0" smtClean="0">
                <a:ea typeface="ＭＳ Ｐゴシック" pitchFamily="34" charset="-128"/>
              </a:rPr>
              <a:t> +</a:t>
            </a:r>
            <a:r>
              <a:rPr lang="en-US" sz="2400" i="1" dirty="0" smtClean="0">
                <a:ea typeface="ＭＳ Ｐゴシック" pitchFamily="34" charset="-128"/>
              </a:rPr>
              <a:t>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400" baseline="-25000" dirty="0" smtClean="0">
                <a:ea typeface="ＭＳ Ｐゴシック" pitchFamily="34" charset="-128"/>
              </a:rPr>
              <a:t>1</a:t>
            </a:r>
            <a:r>
              <a:rPr lang="en-US" sz="2400" i="1" dirty="0" smtClean="0">
                <a:ea typeface="ＭＳ Ｐゴシック" pitchFamily="34" charset="-128"/>
              </a:rPr>
              <a:t>X</a:t>
            </a:r>
            <a:r>
              <a:rPr lang="en-US" sz="2400" i="1" baseline="-25000" dirty="0" smtClean="0">
                <a:ea typeface="ＭＳ Ｐゴシック" pitchFamily="34" charset="-128"/>
              </a:rPr>
              <a:t>MA</a:t>
            </a:r>
            <a:r>
              <a:rPr lang="en-US" sz="2400" baseline="-25000" dirty="0" smtClean="0">
                <a:ea typeface="ＭＳ Ｐゴシック" pitchFamily="34" charset="-128"/>
              </a:rPr>
              <a:t>,</a:t>
            </a:r>
            <a:r>
              <a:rPr lang="en-US" sz="2400" i="1" baseline="-25000" dirty="0" smtClean="0">
                <a:ea typeface="ＭＳ Ｐゴシック" pitchFamily="34" charset="-128"/>
              </a:rPr>
              <a:t>t</a:t>
            </a:r>
            <a:r>
              <a:rPr lang="en-US" sz="2400" dirty="0" smtClean="0">
                <a:ea typeface="ＭＳ Ｐゴシック" pitchFamily="34" charset="-128"/>
              </a:rPr>
              <a:t>  + </a:t>
            </a:r>
            <a:r>
              <a:rPr lang="en-US" sz="2400" i="1" dirty="0" err="1" smtClean="0">
                <a:ea typeface="ＭＳ Ｐゴシック" pitchFamily="34" charset="-128"/>
              </a:rPr>
              <a:t>u</a:t>
            </a:r>
            <a:r>
              <a:rPr lang="en-US" sz="2400" i="1" baseline="-25000" dirty="0" err="1" smtClean="0">
                <a:ea typeface="ＭＳ Ｐゴシック" pitchFamily="34" charset="-128"/>
              </a:rPr>
              <a:t>MA,t</a:t>
            </a:r>
            <a:endParaRPr lang="en-US" sz="2400" dirty="0" smtClean="0">
              <a:ea typeface="ＭＳ Ｐゴシック" pitchFamily="34" charset="-128"/>
            </a:endParaRPr>
          </a:p>
          <a:p>
            <a:pPr>
              <a:buFontTx/>
              <a:buNone/>
              <a:tabLst>
                <a:tab pos="1084263" algn="l"/>
              </a:tabLst>
            </a:pPr>
            <a:r>
              <a:rPr lang="hr-HR" sz="2400" dirty="0" smtClean="0">
                <a:ea typeface="ＭＳ Ｐゴシック" pitchFamily="34" charset="-128"/>
              </a:rPr>
              <a:t>ili</a:t>
            </a:r>
            <a:endParaRPr lang="en-US" sz="2400" dirty="0" smtClean="0">
              <a:ea typeface="ＭＳ Ｐゴシック" pitchFamily="34" charset="-128"/>
            </a:endParaRPr>
          </a:p>
          <a:p>
            <a:pPr>
              <a:buFontTx/>
              <a:buNone/>
              <a:tabLst>
                <a:tab pos="1084263" algn="l"/>
              </a:tabLst>
            </a:pPr>
            <a:r>
              <a:rPr lang="en-US" sz="2400" i="1" dirty="0" smtClean="0">
                <a:ea typeface="ＭＳ Ｐゴシック" pitchFamily="34" charset="-128"/>
              </a:rPr>
              <a:t>		</a:t>
            </a:r>
            <a:r>
              <a:rPr lang="en-US" sz="2400" i="1" dirty="0" err="1" smtClean="0">
                <a:ea typeface="ＭＳ Ｐゴシック" pitchFamily="34" charset="-128"/>
              </a:rPr>
              <a:t>Y</a:t>
            </a:r>
            <a:r>
              <a:rPr lang="en-US" sz="2400" i="1" baseline="-25000" dirty="0" err="1" smtClean="0">
                <a:ea typeface="ＭＳ Ｐゴシック" pitchFamily="34" charset="-128"/>
              </a:rPr>
              <a:t>it</a:t>
            </a:r>
            <a:r>
              <a:rPr lang="en-US" sz="2400" dirty="0" smtClean="0">
                <a:ea typeface="ＭＳ Ｐゴシック" pitchFamily="34" charset="-128"/>
              </a:rPr>
              <a:t> =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α</a:t>
            </a:r>
            <a:r>
              <a:rPr lang="en-US" sz="2400" i="1" baseline="-25000" dirty="0" err="1" smtClean="0">
                <a:ea typeface="ＭＳ Ｐゴシック" pitchFamily="34" charset="-128"/>
              </a:rPr>
              <a:t>i</a:t>
            </a:r>
            <a:r>
              <a:rPr lang="en-US" sz="2400" dirty="0" smtClean="0">
                <a:ea typeface="ＭＳ Ｐゴシック" pitchFamily="34" charset="-128"/>
              </a:rPr>
              <a:t> +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400" baseline="-25000" dirty="0" smtClean="0">
                <a:ea typeface="ＭＳ Ｐゴシック" pitchFamily="34" charset="-128"/>
              </a:rPr>
              <a:t>1</a:t>
            </a:r>
            <a:r>
              <a:rPr lang="en-US" sz="2400" i="1" dirty="0" smtClean="0">
                <a:ea typeface="ＭＳ Ｐゴシック" pitchFamily="34" charset="-128"/>
              </a:rPr>
              <a:t>X</a:t>
            </a:r>
            <a:r>
              <a:rPr lang="en-US" sz="2400" i="1" baseline="-25000" dirty="0" smtClean="0">
                <a:ea typeface="ＭＳ Ｐゴシック" pitchFamily="34" charset="-128"/>
              </a:rPr>
              <a:t>it</a:t>
            </a:r>
            <a:r>
              <a:rPr lang="en-US" sz="2400" dirty="0" smtClean="0">
                <a:ea typeface="ＭＳ Ｐゴシック" pitchFamily="34" charset="-128"/>
              </a:rPr>
              <a:t> + </a:t>
            </a:r>
            <a:r>
              <a:rPr lang="en-US" sz="2400" i="1" dirty="0" err="1" smtClean="0">
                <a:ea typeface="ＭＳ Ｐゴシック" pitchFamily="34" charset="-128"/>
              </a:rPr>
              <a:t>u</a:t>
            </a:r>
            <a:r>
              <a:rPr lang="en-US" sz="2400" i="1" baseline="-25000" dirty="0" err="1" smtClean="0">
                <a:ea typeface="ＭＳ Ｐゴシック" pitchFamily="34" charset="-128"/>
              </a:rPr>
              <a:t>it</a:t>
            </a:r>
            <a:r>
              <a:rPr lang="en-US" sz="2400" dirty="0" smtClean="0">
                <a:ea typeface="ＭＳ Ｐゴシック" pitchFamily="34" charset="-128"/>
              </a:rPr>
              <a:t>, </a:t>
            </a:r>
            <a:r>
              <a:rPr lang="en-US" sz="2400" i="1" dirty="0" err="1" smtClean="0">
                <a:ea typeface="ＭＳ Ｐゴシック" pitchFamily="34" charset="-128"/>
              </a:rPr>
              <a:t>i</a:t>
            </a:r>
            <a:r>
              <a:rPr lang="en-US" sz="2400" dirty="0" smtClean="0">
                <a:ea typeface="ＭＳ Ｐゴシック" pitchFamily="34" charset="-128"/>
              </a:rPr>
              <a:t> = CA, TX, MA, </a:t>
            </a:r>
            <a:r>
              <a:rPr lang="en-US" sz="2400" i="1" dirty="0" smtClean="0">
                <a:ea typeface="ＭＳ Ｐゴシック" pitchFamily="34" charset="-128"/>
              </a:rPr>
              <a:t>T </a:t>
            </a:r>
            <a:r>
              <a:rPr lang="en-US" sz="2400" dirty="0" smtClean="0">
                <a:ea typeface="ＭＳ Ｐゴシック" pitchFamily="34" charset="-128"/>
              </a:rPr>
              <a:t>= 1,…,</a:t>
            </a:r>
            <a:r>
              <a:rPr lang="en-US" sz="2400" i="1" dirty="0" smtClean="0">
                <a:ea typeface="ＭＳ Ｐゴシック" pitchFamily="34" charset="-128"/>
              </a:rPr>
              <a:t>T</a:t>
            </a:r>
            <a:endParaRPr lang="en-US" sz="2400" dirty="0" smtClean="0">
              <a:ea typeface="ＭＳ Ｐゴシック" pitchFamily="34" charset="-128"/>
            </a:endParaRPr>
          </a:p>
          <a:p>
            <a:pPr>
              <a:buFontTx/>
              <a:buNone/>
              <a:tabLst>
                <a:tab pos="1084263" algn="l"/>
              </a:tabLst>
            </a:pPr>
            <a:endParaRPr lang="en-US" sz="2400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539821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418" y="106508"/>
            <a:ext cx="10515600" cy="592846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>Za svaku od tri države imamo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6745" y="6253017"/>
            <a:ext cx="10515600" cy="339581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hr-HR" dirty="0" smtClean="0"/>
              <a:t>Sjetimo se da binarnom promjenljivom možemo prikazati ove „skokove” u regresionim linijama</a:t>
            </a:r>
            <a:endParaRPr lang="en-US" dirty="0"/>
          </a:p>
        </p:txBody>
      </p:sp>
      <p:graphicFrame>
        <p:nvGraphicFramePr>
          <p:cNvPr id="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8565842"/>
              </p:ext>
            </p:extLst>
          </p:nvPr>
        </p:nvGraphicFramePr>
        <p:xfrm>
          <a:off x="1191491" y="957971"/>
          <a:ext cx="7139709" cy="49014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Document" r:id="rId3" imgW="7657818" imgH="5257606" progId="Word.Document.12">
                  <p:link updateAutomatic="1"/>
                </p:oleObj>
              </mc:Choice>
              <mc:Fallback>
                <p:oleObj name="Document" r:id="rId3" imgW="7657818" imgH="5257606" progId="Word.Document.12">
                  <p:link updateAutomatic="1"/>
                  <p:pic>
                    <p:nvPicPr>
                      <p:cNvPr id="46285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1491" y="957971"/>
                        <a:ext cx="7139709" cy="490146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08389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294909"/>
            <a:ext cx="10515600" cy="1882054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  <a:buFontTx/>
              <a:buNone/>
            </a:pPr>
            <a:r>
              <a:rPr lang="hr-HR" sz="2000" dirty="0" smtClean="0">
                <a:ea typeface="ＭＳ Ｐゴシック" pitchFamily="34" charset="-128"/>
              </a:rPr>
              <a:t>U formi binarnih regresora</a:t>
            </a:r>
            <a:r>
              <a:rPr lang="en-US" sz="2000" dirty="0" smtClean="0">
                <a:ea typeface="ＭＳ Ｐゴシック" pitchFamily="34" charset="-128"/>
              </a:rPr>
              <a:t>:</a:t>
            </a:r>
            <a:endParaRPr lang="en-US" sz="2000" dirty="0">
              <a:ea typeface="ＭＳ Ｐゴシック" pitchFamily="34" charset="-128"/>
            </a:endParaRPr>
          </a:p>
          <a:p>
            <a:pPr algn="ctr">
              <a:spcAft>
                <a:spcPts val="600"/>
              </a:spcAft>
              <a:buFontTx/>
              <a:buNone/>
            </a:pPr>
            <a:r>
              <a:rPr lang="en-US" sz="2000" i="1" dirty="0" err="1">
                <a:ea typeface="ＭＳ Ｐゴシック" pitchFamily="34" charset="-128"/>
              </a:rPr>
              <a:t>Y</a:t>
            </a:r>
            <a:r>
              <a:rPr lang="en-US" sz="2000" i="1" baseline="-25000" dirty="0" err="1">
                <a:ea typeface="ＭＳ Ｐゴシック" pitchFamily="34" charset="-128"/>
              </a:rPr>
              <a:t>it</a:t>
            </a:r>
            <a:r>
              <a:rPr lang="en-US" sz="2000" dirty="0">
                <a:ea typeface="ＭＳ Ｐゴシック" pitchFamily="34" charset="-128"/>
              </a:rPr>
              <a:t> = </a:t>
            </a:r>
            <a:r>
              <a:rPr lang="en-US" sz="2000" i="1" dirty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000" baseline="-25000" dirty="0">
                <a:ea typeface="ＭＳ Ｐゴシック" pitchFamily="34" charset="-128"/>
              </a:rPr>
              <a:t>0</a:t>
            </a:r>
            <a:r>
              <a:rPr lang="en-US" sz="2000" dirty="0">
                <a:ea typeface="ＭＳ Ｐゴシック" pitchFamily="34" charset="-128"/>
              </a:rPr>
              <a:t> + </a:t>
            </a:r>
            <a:r>
              <a:rPr lang="en-US" sz="2000" i="1" dirty="0" err="1">
                <a:latin typeface="Lucida Grande"/>
                <a:ea typeface="Lucida Grande"/>
                <a:cs typeface="Lucida Grande"/>
                <a:sym typeface="Symbol" pitchFamily="18" charset="2"/>
              </a:rPr>
              <a:t>γ</a:t>
            </a:r>
            <a:r>
              <a:rPr lang="en-US" sz="2000" i="1" baseline="-25000" dirty="0" err="1">
                <a:ea typeface="ＭＳ Ｐゴシック" pitchFamily="34" charset="-128"/>
              </a:rPr>
              <a:t>CA</a:t>
            </a:r>
            <a:r>
              <a:rPr lang="en-US" sz="2000" i="1" dirty="0" err="1">
                <a:ea typeface="ＭＳ Ｐゴシック" pitchFamily="34" charset="-128"/>
              </a:rPr>
              <a:t>DCA</a:t>
            </a:r>
            <a:r>
              <a:rPr lang="en-US" sz="2000" i="1" baseline="-25000" dirty="0" err="1">
                <a:ea typeface="ＭＳ Ｐゴシック" pitchFamily="34" charset="-128"/>
              </a:rPr>
              <a:t>i</a:t>
            </a:r>
            <a:r>
              <a:rPr lang="en-US" sz="2000" dirty="0">
                <a:ea typeface="ＭＳ Ｐゴシック" pitchFamily="34" charset="-128"/>
              </a:rPr>
              <a:t> + </a:t>
            </a:r>
            <a:r>
              <a:rPr lang="en-US" sz="2000" i="1" dirty="0" err="1">
                <a:latin typeface="Lucida Grande"/>
                <a:ea typeface="Lucida Grande"/>
                <a:cs typeface="Lucida Grande"/>
                <a:sym typeface="Symbol" pitchFamily="18" charset="2"/>
              </a:rPr>
              <a:t>γ</a:t>
            </a:r>
            <a:r>
              <a:rPr lang="en-US" sz="2000" i="1" baseline="-25000" dirty="0" err="1">
                <a:ea typeface="ＭＳ Ｐゴシック" pitchFamily="34" charset="-128"/>
              </a:rPr>
              <a:t>TX</a:t>
            </a:r>
            <a:r>
              <a:rPr lang="en-US" sz="2000" i="1" dirty="0" err="1">
                <a:ea typeface="ＭＳ Ｐゴシック" pitchFamily="34" charset="-128"/>
              </a:rPr>
              <a:t>DTX</a:t>
            </a:r>
            <a:r>
              <a:rPr lang="en-US" sz="2000" i="1" baseline="-25000" dirty="0" err="1">
                <a:ea typeface="ＭＳ Ｐゴシック" pitchFamily="34" charset="-128"/>
              </a:rPr>
              <a:t>i</a:t>
            </a:r>
            <a:r>
              <a:rPr lang="en-US" sz="2000" dirty="0">
                <a:ea typeface="ＭＳ Ｐゴシック" pitchFamily="34" charset="-128"/>
              </a:rPr>
              <a:t> + </a:t>
            </a:r>
            <a:r>
              <a:rPr lang="en-US" sz="2000" i="1" dirty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000" baseline="-25000" dirty="0">
                <a:ea typeface="ＭＳ Ｐゴシック" pitchFamily="34" charset="-128"/>
              </a:rPr>
              <a:t>1</a:t>
            </a:r>
            <a:r>
              <a:rPr lang="en-US" sz="2000" i="1" dirty="0">
                <a:ea typeface="ＭＳ Ｐゴシック" pitchFamily="34" charset="-128"/>
              </a:rPr>
              <a:t>X</a:t>
            </a:r>
            <a:r>
              <a:rPr lang="en-US" sz="2000" i="1" baseline="-25000" dirty="0">
                <a:ea typeface="ＭＳ Ｐゴシック" pitchFamily="34" charset="-128"/>
              </a:rPr>
              <a:t>it</a:t>
            </a:r>
            <a:r>
              <a:rPr lang="en-US" sz="2000" dirty="0">
                <a:ea typeface="ＭＳ Ｐゴシック" pitchFamily="34" charset="-128"/>
              </a:rPr>
              <a:t> + </a:t>
            </a:r>
            <a:r>
              <a:rPr lang="en-US" sz="2000" i="1" dirty="0" err="1">
                <a:ea typeface="ＭＳ Ｐゴシック" pitchFamily="34" charset="-128"/>
              </a:rPr>
              <a:t>u</a:t>
            </a:r>
            <a:r>
              <a:rPr lang="en-US" sz="2000" i="1" baseline="-25000" dirty="0" err="1">
                <a:ea typeface="ＭＳ Ｐゴシック" pitchFamily="34" charset="-128"/>
              </a:rPr>
              <a:t>it</a:t>
            </a:r>
            <a:endParaRPr lang="en-US" sz="2000" dirty="0">
              <a:ea typeface="ＭＳ Ｐゴシック" pitchFamily="34" charset="-128"/>
            </a:endParaRPr>
          </a:p>
          <a:p>
            <a:pPr>
              <a:spcAft>
                <a:spcPts val="600"/>
              </a:spcAft>
            </a:pPr>
            <a:r>
              <a:rPr lang="en-US" sz="2000" i="1" dirty="0" err="1">
                <a:ea typeface="ＭＳ Ｐゴシック" pitchFamily="34" charset="-128"/>
              </a:rPr>
              <a:t>DCA</a:t>
            </a:r>
            <a:r>
              <a:rPr lang="en-US" sz="2000" i="1" baseline="-25000" dirty="0" err="1">
                <a:ea typeface="ＭＳ Ｐゴシック" pitchFamily="34" charset="-128"/>
              </a:rPr>
              <a:t>i</a:t>
            </a:r>
            <a:r>
              <a:rPr lang="en-US" sz="2000" dirty="0">
                <a:ea typeface="ＭＳ Ｐゴシック" pitchFamily="34" charset="-128"/>
              </a:rPr>
              <a:t> = 1 </a:t>
            </a:r>
            <a:r>
              <a:rPr lang="hr-HR" sz="2000" dirty="0" smtClean="0">
                <a:ea typeface="ＭＳ Ｐゴシック" pitchFamily="34" charset="-128"/>
              </a:rPr>
              <a:t>za </a:t>
            </a:r>
            <a:r>
              <a:rPr lang="en-US" sz="2000" i="1" dirty="0" smtClean="0">
                <a:ea typeface="ＭＳ Ｐゴシック" pitchFamily="34" charset="-128"/>
              </a:rPr>
              <a:t>CA</a:t>
            </a:r>
            <a:r>
              <a:rPr lang="en-US" sz="2000" dirty="0">
                <a:ea typeface="ＭＳ Ｐゴシック" pitchFamily="34" charset="-128"/>
              </a:rPr>
              <a:t>, = 0 </a:t>
            </a:r>
            <a:r>
              <a:rPr lang="hr-HR" sz="2000" dirty="0" smtClean="0">
                <a:ea typeface="ＭＳ Ｐゴシック" pitchFamily="34" charset="-128"/>
              </a:rPr>
              <a:t>suprotno</a:t>
            </a:r>
            <a:endParaRPr lang="en-US" sz="2000" dirty="0">
              <a:ea typeface="ＭＳ Ｐゴシック" pitchFamily="34" charset="-128"/>
            </a:endParaRPr>
          </a:p>
          <a:p>
            <a:pPr>
              <a:spcAft>
                <a:spcPts val="600"/>
              </a:spcAft>
            </a:pPr>
            <a:r>
              <a:rPr lang="en-US" sz="2000" i="1" dirty="0" err="1">
                <a:ea typeface="ＭＳ Ｐゴシック" pitchFamily="34" charset="-128"/>
              </a:rPr>
              <a:t>DTX</a:t>
            </a:r>
            <a:r>
              <a:rPr lang="en-US" sz="2000" i="1" baseline="-25000" dirty="0" err="1">
                <a:ea typeface="ＭＳ Ｐゴシック" pitchFamily="34" charset="-128"/>
              </a:rPr>
              <a:t>t</a:t>
            </a:r>
            <a:r>
              <a:rPr lang="en-US" sz="2000" dirty="0">
                <a:ea typeface="ＭＳ Ｐゴシック" pitchFamily="34" charset="-128"/>
              </a:rPr>
              <a:t> = 1 </a:t>
            </a:r>
            <a:r>
              <a:rPr lang="hr-HR" sz="2000" dirty="0" smtClean="0">
                <a:ea typeface="ＭＳ Ｐゴシック" pitchFamily="34" charset="-128"/>
              </a:rPr>
              <a:t>za</a:t>
            </a:r>
            <a:r>
              <a:rPr lang="en-US" sz="2000" i="1" dirty="0" smtClean="0">
                <a:ea typeface="ＭＳ Ｐゴシック" pitchFamily="34" charset="-128"/>
              </a:rPr>
              <a:t>TX</a:t>
            </a:r>
            <a:r>
              <a:rPr lang="en-US" sz="2000" dirty="0">
                <a:ea typeface="ＭＳ Ｐゴシック" pitchFamily="34" charset="-128"/>
              </a:rPr>
              <a:t>, = 0 </a:t>
            </a:r>
            <a:r>
              <a:rPr lang="hr-HR" sz="2000" dirty="0" smtClean="0">
                <a:ea typeface="ＭＳ Ｐゴシック" pitchFamily="34" charset="-128"/>
              </a:rPr>
              <a:t>suprotno</a:t>
            </a:r>
            <a:endParaRPr lang="en-US" sz="2000" dirty="0">
              <a:ea typeface="ＭＳ Ｐゴシック" pitchFamily="34" charset="-128"/>
            </a:endParaRPr>
          </a:p>
          <a:p>
            <a:pPr>
              <a:spcAft>
                <a:spcPts val="600"/>
              </a:spcAft>
            </a:pPr>
            <a:r>
              <a:rPr lang="hr-HR" sz="2000" dirty="0" smtClean="0">
                <a:ea typeface="ＭＳ Ｐゴシック" pitchFamily="34" charset="-128"/>
              </a:rPr>
              <a:t>Izostavljam </a:t>
            </a:r>
            <a:r>
              <a:rPr lang="en-US" sz="2000" i="1" dirty="0" err="1" smtClean="0">
                <a:ea typeface="ＭＳ Ｐゴシック" pitchFamily="34" charset="-128"/>
              </a:rPr>
              <a:t>DMA</a:t>
            </a:r>
            <a:r>
              <a:rPr lang="en-US" sz="2000" i="1" baseline="-25000" dirty="0" err="1" smtClean="0">
                <a:ea typeface="ＭＳ Ｐゴシック" pitchFamily="34" charset="-128"/>
              </a:rPr>
              <a:t>i</a:t>
            </a:r>
            <a:r>
              <a:rPr lang="en-US" sz="2000" dirty="0" smtClean="0">
                <a:ea typeface="ＭＳ Ｐゴシック" pitchFamily="34" charset="-128"/>
              </a:rPr>
              <a:t> (</a:t>
            </a:r>
            <a:r>
              <a:rPr lang="hr-HR" sz="2000" i="1" dirty="0" smtClean="0">
                <a:ea typeface="ＭＳ Ｐゴシック" pitchFamily="34" charset="-128"/>
              </a:rPr>
              <a:t>zašto</a:t>
            </a:r>
            <a:r>
              <a:rPr lang="en-US" sz="2000" dirty="0" smtClean="0">
                <a:ea typeface="ＭＳ Ｐゴシック" pitchFamily="34" charset="-128"/>
              </a:rPr>
              <a:t>?)</a:t>
            </a:r>
            <a:endParaRPr lang="en-US" sz="2000" dirty="0">
              <a:ea typeface="ＭＳ Ｐゴシック" pitchFamily="34" charset="-128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0259728"/>
              </p:ext>
            </p:extLst>
          </p:nvPr>
        </p:nvGraphicFramePr>
        <p:xfrm>
          <a:off x="1145309" y="122721"/>
          <a:ext cx="6157191" cy="38777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Document" r:id="rId3" imgW="5625893" imgH="3543170" progId="Word.Document.12">
                  <p:link updateAutomatic="1"/>
                </p:oleObj>
              </mc:Choice>
              <mc:Fallback>
                <p:oleObj name="Document" r:id="rId3" imgW="5625893" imgH="3543170" progId="Word.Document.12">
                  <p:link updateAutomatic="1"/>
                  <p:pic>
                    <p:nvPicPr>
                      <p:cNvPr id="46387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5309" y="122721"/>
                        <a:ext cx="6157191" cy="387777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73545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Okvir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Panel </a:t>
            </a:r>
            <a:r>
              <a:rPr lang="en-US" dirty="0" err="1" smtClean="0"/>
              <a:t>podaci</a:t>
            </a:r>
            <a:r>
              <a:rPr lang="en-US" dirty="0" smtClean="0"/>
              <a:t>: </a:t>
            </a:r>
            <a:r>
              <a:rPr lang="en-US" dirty="0" err="1" smtClean="0"/>
              <a:t>šta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zašto</a:t>
            </a:r>
            <a:r>
              <a:rPr lang="en-US" dirty="0" smtClean="0"/>
              <a:t> </a:t>
            </a:r>
            <a:endParaRPr lang="hr-HR" dirty="0" smtClean="0"/>
          </a:p>
          <a:p>
            <a:r>
              <a:rPr lang="en-US" dirty="0" smtClean="0"/>
              <a:t>Panel </a:t>
            </a:r>
            <a:r>
              <a:rPr lang="en-US" dirty="0" err="1" smtClean="0"/>
              <a:t>podaci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</a:t>
            </a:r>
            <a:r>
              <a:rPr lang="en-US" dirty="0" err="1" smtClean="0"/>
              <a:t>dva</a:t>
            </a:r>
            <a:r>
              <a:rPr lang="en-US" dirty="0" smtClean="0"/>
              <a:t> </a:t>
            </a:r>
            <a:r>
              <a:rPr lang="en-US" dirty="0" err="1" smtClean="0"/>
              <a:t>vremenska</a:t>
            </a:r>
            <a:r>
              <a:rPr lang="en-US" dirty="0" smtClean="0"/>
              <a:t> </a:t>
            </a:r>
            <a:r>
              <a:rPr lang="en-US" dirty="0" err="1" smtClean="0"/>
              <a:t>perioda</a:t>
            </a:r>
            <a:r>
              <a:rPr lang="en-US" dirty="0" smtClean="0"/>
              <a:t> </a:t>
            </a:r>
            <a:endParaRPr lang="hr-HR" dirty="0" smtClean="0"/>
          </a:p>
          <a:p>
            <a:r>
              <a:rPr lang="en-US" dirty="0" err="1" smtClean="0"/>
              <a:t>Regresija</a:t>
            </a:r>
            <a:r>
              <a:rPr lang="en-US" dirty="0" smtClean="0"/>
              <a:t> </a:t>
            </a:r>
            <a:r>
              <a:rPr lang="en-US" dirty="0" err="1" smtClean="0"/>
              <a:t>fiksnih</a:t>
            </a:r>
            <a:r>
              <a:rPr lang="en-US" dirty="0" smtClean="0"/>
              <a:t> </a:t>
            </a:r>
            <a:r>
              <a:rPr lang="en-US" dirty="0" err="1" smtClean="0"/>
              <a:t>efekata</a:t>
            </a:r>
            <a:r>
              <a:rPr lang="en-US" dirty="0" smtClean="0"/>
              <a:t> </a:t>
            </a:r>
            <a:endParaRPr lang="hr-HR" dirty="0" smtClean="0"/>
          </a:p>
          <a:p>
            <a:r>
              <a:rPr lang="en-US" dirty="0" err="1" smtClean="0"/>
              <a:t>Regresija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</a:t>
            </a:r>
            <a:r>
              <a:rPr lang="en-US" dirty="0" err="1" smtClean="0"/>
              <a:t>vremenskim</a:t>
            </a:r>
            <a:r>
              <a:rPr lang="en-US" dirty="0" smtClean="0"/>
              <a:t> </a:t>
            </a:r>
            <a:r>
              <a:rPr lang="en-US" dirty="0" err="1" smtClean="0"/>
              <a:t>fiksiranim</a:t>
            </a:r>
            <a:r>
              <a:rPr lang="en-US" dirty="0" smtClean="0"/>
              <a:t> </a:t>
            </a:r>
            <a:r>
              <a:rPr lang="en-US" dirty="0" err="1" smtClean="0"/>
              <a:t>efektima</a:t>
            </a:r>
            <a:r>
              <a:rPr lang="en-US" dirty="0" smtClean="0"/>
              <a:t> </a:t>
            </a:r>
            <a:endParaRPr lang="hr-HR" dirty="0" smtClean="0"/>
          </a:p>
          <a:p>
            <a:r>
              <a:rPr lang="en-US" dirty="0" err="1" smtClean="0"/>
              <a:t>Standardne</a:t>
            </a:r>
            <a:r>
              <a:rPr lang="en-US" dirty="0" smtClean="0"/>
              <a:t> </a:t>
            </a:r>
            <a:r>
              <a:rPr lang="en-US" dirty="0" err="1" smtClean="0"/>
              <a:t>greške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regresiju</a:t>
            </a:r>
            <a:r>
              <a:rPr lang="en-US" dirty="0" smtClean="0"/>
              <a:t> </a:t>
            </a:r>
            <a:r>
              <a:rPr lang="en-US" dirty="0" err="1" smtClean="0"/>
              <a:t>fiksnih</a:t>
            </a:r>
            <a:r>
              <a:rPr lang="en-US" dirty="0" smtClean="0"/>
              <a:t> </a:t>
            </a:r>
            <a:r>
              <a:rPr lang="en-US" dirty="0" err="1" smtClean="0"/>
              <a:t>efekata</a:t>
            </a:r>
            <a:endParaRPr lang="hr-HR" dirty="0" smtClean="0"/>
          </a:p>
          <a:p>
            <a:r>
              <a:rPr lang="en-US" dirty="0" smtClean="0"/>
              <a:t> </a:t>
            </a:r>
            <a:r>
              <a:rPr lang="en-US" dirty="0" err="1" smtClean="0"/>
              <a:t>Primjena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vožnju</a:t>
            </a:r>
            <a:r>
              <a:rPr lang="en-US" dirty="0" smtClean="0"/>
              <a:t> u </a:t>
            </a:r>
            <a:r>
              <a:rPr lang="en-US" dirty="0" err="1" smtClean="0"/>
              <a:t>pijanom</a:t>
            </a:r>
            <a:r>
              <a:rPr lang="en-US" dirty="0" smtClean="0"/>
              <a:t> </a:t>
            </a:r>
            <a:r>
              <a:rPr lang="en-US" dirty="0" err="1" smtClean="0"/>
              <a:t>stanju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sigurnost</a:t>
            </a:r>
            <a:r>
              <a:rPr lang="en-US" dirty="0" smtClean="0"/>
              <a:t> u </a:t>
            </a:r>
            <a:r>
              <a:rPr lang="en-US" dirty="0" err="1" smtClean="0"/>
              <a:t>saobraćaju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6497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3418" y="147783"/>
            <a:ext cx="10790382" cy="1154544"/>
          </a:xfrm>
        </p:spPr>
        <p:txBody>
          <a:bodyPr/>
          <a:lstStyle/>
          <a:p>
            <a:r>
              <a:rPr lang="hr-HR" dirty="0" smtClean="0"/>
              <a:t>Dakle, mogu na dva načina zapisati FE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04800" y="1117600"/>
            <a:ext cx="8894618" cy="505460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  <a:defRPr/>
            </a:pPr>
            <a:r>
              <a:rPr lang="en-US" sz="2400" b="1" dirty="0" smtClean="0"/>
              <a:t>“</a:t>
            </a:r>
            <a:r>
              <a:rPr lang="en-US" sz="2400" b="1" i="1" dirty="0" smtClean="0"/>
              <a:t>n</a:t>
            </a:r>
            <a:r>
              <a:rPr lang="en-US" sz="2400" b="1" dirty="0" smtClean="0"/>
              <a:t>-1 </a:t>
            </a:r>
            <a:r>
              <a:rPr lang="en-US" sz="2400" b="1" dirty="0" err="1" smtClean="0"/>
              <a:t>binar</a:t>
            </a:r>
            <a:r>
              <a:rPr lang="hr-HR" sz="2400" b="1" dirty="0" smtClean="0"/>
              <a:t>ni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regresor</a:t>
            </a:r>
            <a:r>
              <a:rPr lang="en-US" sz="2400" b="1" dirty="0" smtClean="0"/>
              <a:t>” </a:t>
            </a:r>
            <a:endParaRPr lang="en-US" sz="2400" dirty="0" smtClean="0"/>
          </a:p>
          <a:p>
            <a:pPr>
              <a:buFontTx/>
              <a:buNone/>
              <a:defRPr/>
            </a:pPr>
            <a:r>
              <a:rPr lang="en-US" sz="2400" i="1" dirty="0" smtClean="0"/>
              <a:t> </a:t>
            </a:r>
            <a:endParaRPr lang="en-US" sz="2400" dirty="0" smtClean="0"/>
          </a:p>
          <a:p>
            <a:pPr marL="0" indent="0">
              <a:buFontTx/>
              <a:buNone/>
              <a:tabLst>
                <a:tab pos="1320800" algn="l"/>
              </a:tabLst>
              <a:defRPr/>
            </a:pPr>
            <a:r>
              <a:rPr lang="en-US" sz="2400" i="1" dirty="0" smtClean="0"/>
              <a:t>	</a:t>
            </a:r>
            <a:r>
              <a:rPr lang="en-US" sz="2200" i="1" dirty="0" err="1" smtClean="0"/>
              <a:t>Y</a:t>
            </a:r>
            <a:r>
              <a:rPr lang="en-US" sz="2200" i="1" baseline="-25000" dirty="0" err="1" smtClean="0"/>
              <a:t>it</a:t>
            </a:r>
            <a:r>
              <a:rPr lang="en-US" sz="2200" dirty="0" smtClean="0"/>
              <a:t> =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sz="2200" baseline="-25000" dirty="0" smtClean="0"/>
              <a:t>0</a:t>
            </a:r>
            <a:r>
              <a:rPr lang="en-US" sz="2200" dirty="0" smtClean="0"/>
              <a:t> +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sz="2200" baseline="-25000" dirty="0" smtClean="0"/>
              <a:t>1</a:t>
            </a:r>
            <a:r>
              <a:rPr lang="en-US" sz="2200" i="1" dirty="0" smtClean="0"/>
              <a:t>X</a:t>
            </a:r>
            <a:r>
              <a:rPr lang="en-US" sz="2200" i="1" baseline="-25000" dirty="0" smtClean="0"/>
              <a:t>it</a:t>
            </a:r>
            <a:r>
              <a:rPr lang="en-US" sz="2200" dirty="0" smtClean="0"/>
              <a:t> + </a:t>
            </a:r>
            <a:r>
              <a:rPr lang="en-US" sz="2200" i="1" dirty="0" smtClean="0">
                <a:latin typeface="Lucida Grande"/>
                <a:ea typeface="Lucida Grande"/>
                <a:cs typeface="Lucida Grande"/>
                <a:sym typeface="Symbol"/>
              </a:rPr>
              <a:t>γ</a:t>
            </a:r>
            <a:r>
              <a:rPr lang="en-US" sz="2200" baseline="-25000" dirty="0" smtClean="0"/>
              <a:t>2</a:t>
            </a:r>
            <a:r>
              <a:rPr lang="en-US" sz="2200" i="1" dirty="0" smtClean="0"/>
              <a:t>D2</a:t>
            </a:r>
            <a:r>
              <a:rPr lang="en-US" sz="2200" i="1" baseline="-25000" dirty="0" smtClean="0"/>
              <a:t>i</a:t>
            </a:r>
            <a:r>
              <a:rPr lang="en-US" sz="2200" dirty="0" smtClean="0"/>
              <a:t> + … + </a:t>
            </a:r>
            <a:r>
              <a:rPr lang="en-US" sz="2200" i="1" dirty="0" err="1" smtClean="0">
                <a:latin typeface="Lucida Grande"/>
                <a:ea typeface="Lucida Grande"/>
                <a:cs typeface="Lucida Grande"/>
                <a:sym typeface="Symbol"/>
              </a:rPr>
              <a:t>γ</a:t>
            </a:r>
            <a:r>
              <a:rPr lang="en-US" sz="2200" i="1" baseline="-25000" dirty="0" err="1" smtClean="0"/>
              <a:t>n</a:t>
            </a:r>
            <a:r>
              <a:rPr lang="en-US" sz="2200" i="1" dirty="0" err="1" smtClean="0"/>
              <a:t>Dn</a:t>
            </a:r>
            <a:r>
              <a:rPr lang="en-US" sz="2200" i="1" baseline="-25000" dirty="0" err="1" smtClean="0"/>
              <a:t>i</a:t>
            </a:r>
            <a:r>
              <a:rPr lang="en-US" sz="2200" dirty="0" smtClean="0"/>
              <a:t> + </a:t>
            </a:r>
            <a:r>
              <a:rPr lang="en-US" sz="2200" i="1" dirty="0" err="1" smtClean="0"/>
              <a:t>u</a:t>
            </a:r>
            <a:r>
              <a:rPr lang="en-US" sz="2200" i="1" baseline="-25000" dirty="0" err="1" smtClean="0"/>
              <a:t>it</a:t>
            </a:r>
            <a:endParaRPr lang="en-US" sz="2200" dirty="0" smtClean="0"/>
          </a:p>
          <a:p>
            <a:pPr marL="0" indent="0">
              <a:buFontTx/>
              <a:buNone/>
              <a:tabLst>
                <a:tab pos="1778000" algn="l"/>
              </a:tabLst>
              <a:defRPr/>
            </a:pPr>
            <a:r>
              <a:rPr lang="en-US" sz="2200" dirty="0" smtClean="0"/>
              <a:t> </a:t>
            </a:r>
          </a:p>
          <a:p>
            <a:pPr marL="0" indent="0">
              <a:buFontTx/>
              <a:buNone/>
              <a:tabLst>
                <a:tab pos="287338" algn="l"/>
              </a:tabLst>
              <a:defRPr/>
            </a:pPr>
            <a:r>
              <a:rPr lang="en-US" sz="2200" dirty="0" smtClean="0"/>
              <a:t>	</a:t>
            </a:r>
            <a:r>
              <a:rPr lang="hr-HR" sz="2200" dirty="0" smtClean="0"/>
              <a:t>gdje    </a:t>
            </a:r>
            <a:r>
              <a:rPr lang="en-US" sz="2200" i="1" dirty="0" smtClean="0"/>
              <a:t>D2</a:t>
            </a:r>
            <a:r>
              <a:rPr lang="en-US" sz="2200" i="1" baseline="-25000" dirty="0" smtClean="0"/>
              <a:t>i</a:t>
            </a:r>
            <a:r>
              <a:rPr lang="en-US" sz="2200" dirty="0" smtClean="0"/>
              <a:t> =</a:t>
            </a:r>
            <a:r>
              <a:rPr lang="hr-HR" sz="2200" dirty="0" smtClean="0"/>
              <a:t>         </a:t>
            </a:r>
            <a:r>
              <a:rPr lang="en-US" sz="2200" dirty="0" smtClean="0"/>
              <a:t>                          , </a:t>
            </a:r>
            <a:r>
              <a:rPr lang="hr-HR" sz="2200" dirty="0" smtClean="0"/>
              <a:t>itd</a:t>
            </a:r>
            <a:endParaRPr lang="en-US" sz="2200" dirty="0" smtClean="0"/>
          </a:p>
          <a:p>
            <a:pPr>
              <a:buFontTx/>
              <a:buNone/>
              <a:defRPr/>
            </a:pPr>
            <a:r>
              <a:rPr lang="en-US" sz="2400" dirty="0" smtClean="0"/>
              <a:t> </a:t>
            </a:r>
          </a:p>
          <a:p>
            <a:pPr marL="457200" indent="-457200">
              <a:buFont typeface="+mj-lt"/>
              <a:buAutoNum type="arabicPeriod" startAt="2"/>
              <a:defRPr/>
            </a:pPr>
            <a:r>
              <a:rPr lang="en-US" sz="2400" b="1" dirty="0" smtClean="0"/>
              <a:t>“Fixed effects”:</a:t>
            </a:r>
            <a:endParaRPr lang="en-US" sz="2400" dirty="0" smtClean="0"/>
          </a:p>
          <a:p>
            <a:pPr>
              <a:buFontTx/>
              <a:buNone/>
              <a:tabLst>
                <a:tab pos="1320800" algn="l"/>
              </a:tabLst>
              <a:defRPr/>
            </a:pPr>
            <a:r>
              <a:rPr lang="en-US" sz="2400" i="1" dirty="0" smtClean="0"/>
              <a:t>		</a:t>
            </a:r>
            <a:r>
              <a:rPr lang="en-US" sz="2400" i="1" dirty="0" err="1" smtClean="0"/>
              <a:t>Y</a:t>
            </a:r>
            <a:r>
              <a:rPr lang="en-US" sz="2400" i="1" baseline="-25000" dirty="0" err="1" smtClean="0"/>
              <a:t>it</a:t>
            </a:r>
            <a:r>
              <a:rPr lang="en-US" sz="2400" dirty="0" smtClean="0"/>
              <a:t> =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sz="2400" baseline="-25000" dirty="0" smtClean="0"/>
              <a:t>1</a:t>
            </a:r>
            <a:r>
              <a:rPr lang="en-US" sz="2400" i="1" dirty="0" smtClean="0"/>
              <a:t>X</a:t>
            </a:r>
            <a:r>
              <a:rPr lang="en-US" sz="2400" i="1" baseline="-25000" dirty="0" smtClean="0"/>
              <a:t>it</a:t>
            </a:r>
            <a:r>
              <a:rPr lang="en-US" sz="2400" dirty="0" smtClean="0"/>
              <a:t> + </a:t>
            </a:r>
            <a:r>
              <a:rPr lang="en-US" sz="2400" i="1" dirty="0" err="1" smtClean="0">
                <a:latin typeface="Lucida Grande"/>
                <a:ea typeface="Lucida Grande"/>
                <a:cs typeface="Lucida Grande"/>
                <a:sym typeface="Symbol"/>
              </a:rPr>
              <a:t>α</a:t>
            </a:r>
            <a:r>
              <a:rPr lang="en-US" sz="2400" i="1" baseline="-25000" dirty="0" err="1" smtClean="0"/>
              <a:t>i</a:t>
            </a:r>
            <a:r>
              <a:rPr lang="en-US" sz="2400" dirty="0" smtClean="0"/>
              <a:t> + </a:t>
            </a:r>
            <a:r>
              <a:rPr lang="en-US" sz="2400" i="1" dirty="0" err="1" smtClean="0"/>
              <a:t>u</a:t>
            </a:r>
            <a:r>
              <a:rPr lang="en-US" sz="2400" i="1" baseline="-25000" dirty="0" err="1" smtClean="0"/>
              <a:t>it</a:t>
            </a:r>
            <a:endParaRPr lang="en-US" sz="2400" dirty="0" smtClean="0"/>
          </a:p>
          <a:p>
            <a:pPr>
              <a:buFontTx/>
              <a:buNone/>
              <a:defRPr/>
            </a:pPr>
            <a:r>
              <a:rPr lang="en-US" sz="2400" dirty="0" smtClean="0"/>
              <a:t> </a:t>
            </a:r>
          </a:p>
          <a:p>
            <a:pPr>
              <a:buFont typeface="Arial"/>
              <a:buChar char="•"/>
              <a:defRPr/>
            </a:pP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/>
              </a:rPr>
              <a:t>α</a:t>
            </a:r>
            <a:r>
              <a:rPr lang="en-US" sz="2400" i="1" baseline="-25000" dirty="0" err="1" smtClean="0"/>
              <a:t>i</a:t>
            </a:r>
            <a:r>
              <a:rPr lang="en-US" sz="2400" dirty="0" smtClean="0"/>
              <a:t> </a:t>
            </a:r>
            <a:r>
              <a:rPr lang="hr-HR" sz="2400" dirty="0" smtClean="0"/>
              <a:t>je </a:t>
            </a:r>
            <a:r>
              <a:rPr lang="en-US" sz="2400" dirty="0" smtClean="0"/>
              <a:t>“state fixed effect” </a:t>
            </a:r>
            <a:r>
              <a:rPr lang="hr-HR" sz="2400" dirty="0" smtClean="0"/>
              <a:t>ili </a:t>
            </a:r>
            <a:r>
              <a:rPr lang="en-US" sz="2400" dirty="0" smtClean="0"/>
              <a:t> “state effect” – </a:t>
            </a:r>
            <a:r>
              <a:rPr lang="hr-HR" sz="2400" dirty="0" smtClean="0"/>
              <a:t>konstanti </a:t>
            </a:r>
            <a:r>
              <a:rPr lang="en-US" sz="2400" dirty="0" smtClean="0"/>
              <a:t>(fi</a:t>
            </a:r>
            <a:r>
              <a:rPr lang="hr-HR" sz="2400" dirty="0" smtClean="0"/>
              <a:t>ksirani</a:t>
            </a:r>
            <a:r>
              <a:rPr lang="en-US" sz="2400" dirty="0" smtClean="0"/>
              <a:t>) </a:t>
            </a:r>
            <a:r>
              <a:rPr lang="en-US" sz="2400" dirty="0" err="1" smtClean="0"/>
              <a:t>ef</a:t>
            </a:r>
            <a:r>
              <a:rPr lang="hr-HR" sz="2400" dirty="0" smtClean="0"/>
              <a:t>eka</a:t>
            </a:r>
            <a:r>
              <a:rPr lang="en-US" sz="2400" dirty="0" smtClean="0"/>
              <a:t>t </a:t>
            </a:r>
            <a:r>
              <a:rPr lang="hr-HR" sz="2400" dirty="0" smtClean="0"/>
              <a:t>stanja </a:t>
            </a:r>
            <a:r>
              <a:rPr lang="en-US" sz="2400" i="1" dirty="0" err="1" smtClean="0"/>
              <a:t>i</a:t>
            </a:r>
            <a:r>
              <a:rPr lang="hr-HR" sz="2400" i="1" dirty="0" smtClean="0"/>
              <a:t> – ili neizmjerene heterogenost</a:t>
            </a:r>
            <a:endParaRPr lang="en-US" sz="2400" dirty="0" smtClean="0"/>
          </a:p>
          <a:p>
            <a:pPr>
              <a:buFontTx/>
              <a:buNone/>
              <a:defRPr/>
            </a:pPr>
            <a:endParaRPr lang="en-US" sz="2400" dirty="0"/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8170410"/>
              </p:ext>
            </p:extLst>
          </p:nvPr>
        </p:nvGraphicFramePr>
        <p:xfrm>
          <a:off x="2034309" y="2745508"/>
          <a:ext cx="2151460" cy="8104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Equation" r:id="rId3" imgW="2628900" imgH="990600" progId="Equation.DSMT4">
                  <p:embed/>
                </p:oleObj>
              </mc:Choice>
              <mc:Fallback>
                <p:oleObj name="Equation" r:id="rId3" imgW="2628900" imgH="990600" progId="Equation.DSMT4">
                  <p:embed/>
                  <p:pic>
                    <p:nvPicPr>
                      <p:cNvPr id="46489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4309" y="2745508"/>
                        <a:ext cx="2151460" cy="8104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09050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FE regresiona jednačina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Tx/>
              <a:buNone/>
              <a:defRPr/>
            </a:pPr>
            <a:r>
              <a:rPr lang="hr-HR" dirty="0" smtClean="0"/>
              <a:t>Tri metoda estimacije</a:t>
            </a:r>
            <a:r>
              <a:rPr lang="en-US" dirty="0" smtClean="0"/>
              <a:t>:</a:t>
            </a:r>
            <a:endParaRPr lang="en-US" dirty="0"/>
          </a:p>
          <a:p>
            <a:pPr marL="457200" indent="-457200">
              <a:buFont typeface="+mj-lt"/>
              <a:buAutoNum type="arabicPeriod"/>
              <a:defRPr/>
            </a:pPr>
            <a:r>
              <a:rPr lang="en-US" dirty="0"/>
              <a:t>“</a:t>
            </a:r>
            <a:r>
              <a:rPr lang="en-US" i="1" dirty="0"/>
              <a:t>n</a:t>
            </a:r>
            <a:r>
              <a:rPr lang="en-US" dirty="0"/>
              <a:t>-1 </a:t>
            </a:r>
            <a:r>
              <a:rPr lang="en-US" dirty="0" smtClean="0"/>
              <a:t>bin</a:t>
            </a:r>
            <a:r>
              <a:rPr lang="hr-HR" dirty="0" smtClean="0"/>
              <a:t>arni</a:t>
            </a:r>
            <a:r>
              <a:rPr lang="en-US" dirty="0" smtClean="0"/>
              <a:t> </a:t>
            </a:r>
            <a:r>
              <a:rPr lang="en-US" dirty="0" err="1" smtClean="0"/>
              <a:t>regre</a:t>
            </a:r>
            <a:r>
              <a:rPr lang="hr-HR" dirty="0" smtClean="0"/>
              <a:t>sor</a:t>
            </a:r>
            <a:r>
              <a:rPr lang="en-US" dirty="0" smtClean="0"/>
              <a:t>” </a:t>
            </a:r>
            <a:r>
              <a:rPr lang="en-US" dirty="0"/>
              <a:t>OLS </a:t>
            </a:r>
            <a:endParaRPr lang="hr-HR" dirty="0" smtClean="0"/>
          </a:p>
          <a:p>
            <a:pPr marL="457200" indent="-457200">
              <a:buFont typeface="+mj-lt"/>
              <a:buAutoNum type="arabicPeriod"/>
              <a:defRPr/>
            </a:pPr>
            <a:r>
              <a:rPr lang="en-US" dirty="0" smtClean="0"/>
              <a:t>“</a:t>
            </a:r>
            <a:r>
              <a:rPr lang="en-US" dirty="0"/>
              <a:t>Entity-demeaned” OLS </a:t>
            </a:r>
            <a:r>
              <a:rPr lang="hr-HR" dirty="0" smtClean="0"/>
              <a:t>– uzimamo prosječne vrijednosti po n (izraz) i onda oduzimamo od tih vrijednosti oduzimamo konkretne prosječne vrijednosti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hr-HR" dirty="0"/>
              <a:t>Specifikacija </a:t>
            </a:r>
            <a:r>
              <a:rPr lang="en-US" dirty="0"/>
              <a:t>“</a:t>
            </a:r>
            <a:r>
              <a:rPr lang="hr-HR" dirty="0"/>
              <a:t>promjene</a:t>
            </a:r>
            <a:r>
              <a:rPr lang="en-US" dirty="0"/>
              <a:t>” </a:t>
            </a:r>
            <a:r>
              <a:rPr lang="hr-HR" dirty="0"/>
              <a:t>bez odsječka na x osi </a:t>
            </a:r>
            <a:r>
              <a:rPr lang="en-US" dirty="0"/>
              <a:t>(</a:t>
            </a:r>
            <a:r>
              <a:rPr lang="hr-HR" dirty="0"/>
              <a:t>može samo za</a:t>
            </a:r>
            <a:r>
              <a:rPr lang="en-US" dirty="0"/>
              <a:t> </a:t>
            </a:r>
            <a:r>
              <a:rPr lang="en-US" i="1" dirty="0"/>
              <a:t>T</a:t>
            </a:r>
            <a:r>
              <a:rPr lang="en-US" dirty="0"/>
              <a:t> = 2)</a:t>
            </a:r>
          </a:p>
          <a:p>
            <a:pPr>
              <a:buFontTx/>
              <a:buNone/>
              <a:defRPr/>
            </a:pPr>
            <a:r>
              <a:rPr lang="en-US" dirty="0"/>
              <a:t> </a:t>
            </a:r>
          </a:p>
          <a:p>
            <a:pPr>
              <a:defRPr/>
            </a:pPr>
            <a:r>
              <a:rPr lang="hr-HR" dirty="0"/>
              <a:t>Iste su ocjene parametara</a:t>
            </a:r>
            <a:r>
              <a:rPr lang="en-US" dirty="0"/>
              <a:t>, </a:t>
            </a:r>
            <a:r>
              <a:rPr lang="hr-HR" dirty="0"/>
              <a:t>i iste su SE</a:t>
            </a:r>
            <a:r>
              <a:rPr lang="en-US" dirty="0"/>
              <a:t>. </a:t>
            </a:r>
          </a:p>
          <a:p>
            <a:pPr>
              <a:defRPr/>
            </a:pPr>
            <a:r>
              <a:rPr lang="hr-HR" dirty="0"/>
              <a:t>Pod 3 smo uradili</a:t>
            </a:r>
            <a:r>
              <a:rPr lang="en-US" dirty="0"/>
              <a:t>(1988 minus 1982) </a:t>
            </a:r>
            <a:endParaRPr lang="hr-HR" dirty="0"/>
          </a:p>
          <a:p>
            <a:pPr>
              <a:defRPr/>
            </a:pPr>
            <a:r>
              <a:rPr lang="en-US" dirty="0"/>
              <a:t>Met</a:t>
            </a:r>
            <a:r>
              <a:rPr lang="hr-HR" dirty="0"/>
              <a:t>ode</a:t>
            </a:r>
            <a:r>
              <a:rPr lang="en-US" dirty="0"/>
              <a:t> #1 and #2 </a:t>
            </a:r>
            <a:r>
              <a:rPr lang="hr-HR" dirty="0"/>
              <a:t>rada se sve vrijednosti </a:t>
            </a:r>
            <a:r>
              <a:rPr lang="en-US" i="1" dirty="0"/>
              <a:t>T</a:t>
            </a:r>
            <a:endParaRPr lang="en-US" dirty="0"/>
          </a:p>
          <a:p>
            <a:pPr>
              <a:defRPr/>
            </a:pPr>
            <a:r>
              <a:rPr lang="en-US" dirty="0"/>
              <a:t>Me</a:t>
            </a:r>
            <a:r>
              <a:rPr lang="hr-HR" dirty="0"/>
              <a:t>tod</a:t>
            </a:r>
            <a:r>
              <a:rPr lang="en-US" dirty="0"/>
              <a:t> #1 </a:t>
            </a:r>
            <a:r>
              <a:rPr lang="hr-HR" dirty="0"/>
              <a:t>ima smisla samo kada </a:t>
            </a:r>
            <a:r>
              <a:rPr lang="en-US" i="1" dirty="0"/>
              <a:t>n</a:t>
            </a:r>
            <a:r>
              <a:rPr lang="en-US" dirty="0"/>
              <a:t> </a:t>
            </a:r>
            <a:r>
              <a:rPr lang="hr-HR" dirty="0"/>
              <a:t>nije preveliko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20814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34" charset="-128"/>
              </a:rPr>
              <a:t>Traffic deaths </a:t>
            </a:r>
            <a:r>
              <a:rPr lang="hr-HR" dirty="0">
                <a:ea typeface="ＭＳ Ｐゴシック" pitchFamily="34" charset="-128"/>
              </a:rPr>
              <a:t>i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en-US" dirty="0">
                <a:ea typeface="ＭＳ Ｐゴシック" pitchFamily="34" charset="-128"/>
              </a:rPr>
              <a:t>beer taxes </a:t>
            </a:r>
            <a:r>
              <a:rPr lang="hr-HR" dirty="0" smtClean="0">
                <a:ea typeface="ＭＳ Ｐゴシック" pitchFamily="34" charset="-128"/>
              </a:rPr>
              <a:t>u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en-US" dirty="0">
                <a:ea typeface="ＭＳ Ｐゴシック" pitchFamily="34" charset="-128"/>
              </a:rPr>
              <a:t>STATA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Prvo</a:t>
            </a:r>
            <a:r>
              <a:rPr lang="en-US" dirty="0"/>
              <a:t> </a:t>
            </a:r>
            <a:r>
              <a:rPr lang="en-US" dirty="0" err="1"/>
              <a:t>obavijestite</a:t>
            </a:r>
            <a:r>
              <a:rPr lang="en-US" dirty="0"/>
              <a:t> STATA da </a:t>
            </a:r>
            <a:r>
              <a:rPr lang="en-US" dirty="0" err="1"/>
              <a:t>radite</a:t>
            </a:r>
            <a:r>
              <a:rPr lang="en-US" dirty="0"/>
              <a:t> s </a:t>
            </a:r>
            <a:r>
              <a:rPr lang="en-US" dirty="0" err="1"/>
              <a:t>podacima</a:t>
            </a:r>
            <a:r>
              <a:rPr lang="en-US" dirty="0"/>
              <a:t> panela </a:t>
            </a:r>
            <a:r>
              <a:rPr lang="en-US" dirty="0" err="1" smtClean="0"/>
              <a:t>defini</a:t>
            </a:r>
            <a:r>
              <a:rPr lang="hr-HR" dirty="0" smtClean="0"/>
              <a:t>sanjem</a:t>
            </a:r>
            <a:r>
              <a:rPr lang="en-US" dirty="0" smtClean="0"/>
              <a:t> </a:t>
            </a:r>
            <a:r>
              <a:rPr lang="en-US" dirty="0" err="1"/>
              <a:t>varijable</a:t>
            </a:r>
            <a:r>
              <a:rPr lang="en-US" dirty="0"/>
              <a:t> </a:t>
            </a:r>
            <a:r>
              <a:rPr lang="en-US" dirty="0" err="1"/>
              <a:t>entiteta</a:t>
            </a:r>
            <a:r>
              <a:rPr lang="en-US" dirty="0"/>
              <a:t> (</a:t>
            </a:r>
            <a:r>
              <a:rPr lang="en-US" dirty="0" err="1"/>
              <a:t>stanje</a:t>
            </a:r>
            <a:r>
              <a:rPr lang="en-US" dirty="0"/>
              <a:t>)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vremenske</a:t>
            </a:r>
            <a:r>
              <a:rPr lang="en-US" dirty="0"/>
              <a:t> </a:t>
            </a:r>
            <a:r>
              <a:rPr lang="en-US" dirty="0" err="1"/>
              <a:t>varijable</a:t>
            </a:r>
            <a:r>
              <a:rPr lang="en-US" dirty="0"/>
              <a:t> (</a:t>
            </a:r>
            <a:r>
              <a:rPr lang="en-US" dirty="0" err="1"/>
              <a:t>godina</a:t>
            </a:r>
            <a:r>
              <a:rPr lang="en-US" dirty="0" smtClean="0"/>
              <a:t>):</a:t>
            </a:r>
            <a:endParaRPr lang="hr-HR" dirty="0" smtClean="0"/>
          </a:p>
          <a:p>
            <a:pPr marL="0" indent="0">
              <a:buNone/>
            </a:pPr>
            <a:endParaRPr lang="hr-HR" dirty="0"/>
          </a:p>
          <a:p>
            <a:pPr>
              <a:buFontTx/>
              <a:buNone/>
              <a:defRPr/>
            </a:pPr>
            <a:r>
              <a:rPr lang="en-US" b="1" dirty="0">
                <a:latin typeface="Courier New"/>
                <a:cs typeface="Courier New"/>
              </a:rPr>
              <a:t>. </a:t>
            </a:r>
            <a:r>
              <a:rPr lang="en-US" b="1" dirty="0" err="1">
                <a:latin typeface="Courier New"/>
                <a:cs typeface="Courier New"/>
              </a:rPr>
              <a:t>xtset</a:t>
            </a:r>
            <a:r>
              <a:rPr lang="en-US" b="1" dirty="0">
                <a:latin typeface="Courier New"/>
                <a:cs typeface="Courier New"/>
              </a:rPr>
              <a:t> state year;</a:t>
            </a:r>
            <a:endParaRPr lang="en-US" dirty="0">
              <a:latin typeface="Courier New"/>
              <a:cs typeface="Courier New"/>
            </a:endParaRPr>
          </a:p>
          <a:p>
            <a:pPr>
              <a:buFontTx/>
              <a:buNone/>
              <a:defRPr/>
            </a:pPr>
            <a:r>
              <a:rPr lang="en-US" b="1" dirty="0">
                <a:latin typeface="Courier New"/>
                <a:cs typeface="Courier New"/>
              </a:rPr>
              <a:t>       panel variable:  state (strongly balanced)</a:t>
            </a:r>
            <a:endParaRPr lang="en-US" dirty="0">
              <a:latin typeface="Courier New"/>
              <a:cs typeface="Courier New"/>
            </a:endParaRPr>
          </a:p>
          <a:p>
            <a:pPr>
              <a:buFontTx/>
              <a:buNone/>
              <a:defRPr/>
            </a:pPr>
            <a:r>
              <a:rPr lang="en-US" b="1" dirty="0">
                <a:latin typeface="Courier New"/>
                <a:cs typeface="Courier New"/>
              </a:rPr>
              <a:t>        time variable:  year, 1982 to 1988</a:t>
            </a:r>
            <a:endParaRPr lang="en-US" dirty="0">
              <a:latin typeface="Courier New"/>
              <a:cs typeface="Courier New"/>
            </a:endParaRPr>
          </a:p>
          <a:p>
            <a:pPr>
              <a:buFontTx/>
              <a:buNone/>
              <a:defRPr/>
            </a:pPr>
            <a:r>
              <a:rPr lang="en-US" b="1" dirty="0">
                <a:latin typeface="Courier New"/>
                <a:cs typeface="Courier New"/>
              </a:rPr>
              <a:t>                delta:  1 unit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66605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04799" y="381000"/>
            <a:ext cx="9180945" cy="6629400"/>
          </a:xfrm>
        </p:spPr>
        <p:txBody>
          <a:bodyPr>
            <a:normAutofit lnSpcReduction="10000"/>
          </a:bodyPr>
          <a:lstStyle/>
          <a:p>
            <a:pPr>
              <a:buFontTx/>
              <a:buNone/>
            </a:pP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. </a:t>
            </a:r>
            <a:r>
              <a:rPr lang="en-US" sz="1300" b="1" dirty="0" err="1" smtClean="0">
                <a:solidFill>
                  <a:srgbClr val="008000"/>
                </a:solidFill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xtreg</a:t>
            </a: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</a:t>
            </a:r>
            <a:r>
              <a:rPr lang="en-US" sz="1300" b="1" dirty="0" err="1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vfrall</a:t>
            </a: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</a:t>
            </a:r>
            <a:r>
              <a:rPr lang="en-US" sz="1300" b="1" dirty="0" err="1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beertax</a:t>
            </a: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, </a:t>
            </a:r>
            <a:r>
              <a:rPr lang="en-US" sz="1300" b="1" dirty="0" err="1" smtClean="0">
                <a:solidFill>
                  <a:srgbClr val="FF0000"/>
                </a:solidFill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fe</a:t>
            </a: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</a:t>
            </a:r>
            <a:r>
              <a:rPr lang="en-US" sz="1300" b="1" dirty="0" err="1" smtClean="0">
                <a:solidFill>
                  <a:srgbClr val="0000FF"/>
                </a:solidFill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vce</a:t>
            </a:r>
            <a:r>
              <a:rPr lang="en-US" sz="1300" b="1" dirty="0" smtClean="0">
                <a:solidFill>
                  <a:srgbClr val="0000FF"/>
                </a:solidFill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(cluster state)</a:t>
            </a:r>
            <a:endParaRPr lang="en-US" sz="1300" dirty="0" smtClean="0">
              <a:solidFill>
                <a:srgbClr val="0000FF"/>
              </a:solidFill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 </a:t>
            </a:r>
            <a:endParaRPr lang="en-US" sz="13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Fixed-effects (within) regression               Number of </a:t>
            </a:r>
            <a:r>
              <a:rPr lang="en-US" sz="1300" b="1" dirty="0" err="1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obs</a:t>
            </a: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     =       336</a:t>
            </a:r>
            <a:endParaRPr lang="en-US" sz="13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Group variable: state                           Number of groups   =        48</a:t>
            </a:r>
            <a:endParaRPr lang="en-US" sz="13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R-</a:t>
            </a:r>
            <a:r>
              <a:rPr lang="en-US" sz="1300" b="1" dirty="0" err="1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sq</a:t>
            </a: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:  within  = 0.0407                         </a:t>
            </a:r>
            <a:r>
              <a:rPr lang="en-US" sz="1300" b="1" dirty="0" err="1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Obs</a:t>
            </a: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per group: min =         7</a:t>
            </a:r>
            <a:endParaRPr lang="en-US" sz="13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      between = 0.1101                                        </a:t>
            </a:r>
            <a:r>
              <a:rPr lang="en-US" sz="1300" b="1" dirty="0" err="1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avg</a:t>
            </a: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=       7.0</a:t>
            </a:r>
            <a:endParaRPr lang="en-US" sz="13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      overall = 0.0934                                        max =         7</a:t>
            </a:r>
            <a:endParaRPr lang="en-US" sz="13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                                               F(1,47)            =      5.05</a:t>
            </a:r>
            <a:endParaRPr lang="en-US" sz="13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300" b="1" dirty="0" err="1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corr</a:t>
            </a: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(</a:t>
            </a:r>
            <a:r>
              <a:rPr lang="en-US" sz="1300" b="1" dirty="0" err="1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u_i</a:t>
            </a: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, </a:t>
            </a:r>
            <a:r>
              <a:rPr lang="en-US" sz="1300" b="1" dirty="0" err="1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Xb</a:t>
            </a: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)  = -0.6885                        </a:t>
            </a:r>
            <a:r>
              <a:rPr lang="en-US" sz="1300" b="1" dirty="0" err="1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Prob</a:t>
            </a: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&gt; F           =    0.0294</a:t>
            </a:r>
            <a:endParaRPr lang="en-US" sz="13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 </a:t>
            </a:r>
            <a:endParaRPr lang="en-US" sz="13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                                (Std. Err. adjusted for 48 clusters in state)</a:t>
            </a:r>
            <a:endParaRPr lang="en-US" sz="13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------------------------------------------------------------------------------</a:t>
            </a:r>
            <a:endParaRPr lang="en-US" sz="13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            |               Robust</a:t>
            </a:r>
            <a:endParaRPr lang="en-US" sz="13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     </a:t>
            </a:r>
            <a:r>
              <a:rPr lang="en-US" sz="1300" b="1" dirty="0" err="1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vfrall</a:t>
            </a: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|      </a:t>
            </a:r>
            <a:r>
              <a:rPr lang="en-US" sz="1300" b="1" dirty="0" err="1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Coef</a:t>
            </a: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.   Std. Err.      t    P&gt;|t|     [95% Conf. Interval]</a:t>
            </a:r>
            <a:endParaRPr lang="en-US" sz="13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-------------+----------------------------------------------------------------</a:t>
            </a:r>
            <a:endParaRPr lang="en-US" sz="13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    </a:t>
            </a:r>
            <a:r>
              <a:rPr lang="en-US" sz="1300" b="1" dirty="0" err="1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beertax</a:t>
            </a: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|  -.6558736   .2918556    -2.25   0.029    -1.243011   -.0687358</a:t>
            </a:r>
            <a:endParaRPr lang="en-US" sz="13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      _cons |   2.377075   .1497966    15.87   0.000     2.075723    2.678427</a:t>
            </a:r>
            <a:endParaRPr lang="en-US" sz="13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------------------------------------------------------------------------------</a:t>
            </a:r>
            <a:endParaRPr lang="en-US" sz="13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The panel data command </a:t>
            </a:r>
            <a:r>
              <a:rPr lang="en-US" sz="1300" b="1" dirty="0" err="1" smtClean="0">
                <a:solidFill>
                  <a:srgbClr val="008000"/>
                </a:solidFill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xtreg</a:t>
            </a:r>
            <a:r>
              <a:rPr lang="en-US" sz="1300" b="1" dirty="0" smtClean="0">
                <a:solidFill>
                  <a:srgbClr val="008000"/>
                </a:solidFill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</a:t>
            </a: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with the option </a:t>
            </a:r>
            <a:r>
              <a:rPr lang="en-US" sz="1300" b="1" dirty="0" err="1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fe</a:t>
            </a: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performs fixed effects regression.  The reported intercept is arbitrary, and the estimated individual effects are not reported in the default output.</a:t>
            </a:r>
            <a:endParaRPr lang="en-US" sz="13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The </a:t>
            </a:r>
            <a:r>
              <a:rPr lang="en-US" sz="1300" b="1" dirty="0" err="1" smtClean="0">
                <a:solidFill>
                  <a:srgbClr val="FF0000"/>
                </a:solidFill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fe</a:t>
            </a: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option means use fixed effects regression</a:t>
            </a:r>
            <a:endParaRPr lang="en-US" sz="13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The </a:t>
            </a:r>
            <a:r>
              <a:rPr lang="en-US" sz="1300" b="1" dirty="0" err="1" smtClean="0">
                <a:solidFill>
                  <a:srgbClr val="0000FF"/>
                </a:solidFill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vce</a:t>
            </a:r>
            <a:r>
              <a:rPr lang="en-US" sz="1300" b="1" dirty="0" smtClean="0">
                <a:solidFill>
                  <a:srgbClr val="0000FF"/>
                </a:solidFill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(cluster state) </a:t>
            </a: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option tells STATA to use clustered standard </a:t>
            </a:r>
            <a:b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</a:b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errors – more on this later</a:t>
            </a:r>
            <a:endParaRPr lang="en-US" sz="13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74985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0909" y="415636"/>
            <a:ext cx="11122891" cy="5761327"/>
          </a:xfrm>
        </p:spPr>
        <p:txBody>
          <a:bodyPr>
            <a:normAutofit lnSpcReduction="10000"/>
          </a:bodyPr>
          <a:lstStyle/>
          <a:p>
            <a:endParaRPr lang="hr-HR" dirty="0" smtClean="0"/>
          </a:p>
          <a:p>
            <a:pPr>
              <a:buFontTx/>
              <a:buNone/>
            </a:pPr>
            <a:r>
              <a:rPr lang="en-US" dirty="0">
                <a:ea typeface="ＭＳ Ｐゴシック" pitchFamily="34" charset="-128"/>
              </a:rPr>
              <a:t> </a:t>
            </a:r>
            <a:r>
              <a:rPr lang="hr-HR" dirty="0" smtClean="0">
                <a:ea typeface="ＭＳ Ｐゴシック" pitchFamily="34" charset="-128"/>
              </a:rPr>
              <a:t>                                   </a:t>
            </a:r>
            <a:r>
              <a:rPr lang="en-US" dirty="0" smtClean="0">
                <a:ea typeface="ＭＳ Ｐゴシック" pitchFamily="34" charset="-128"/>
              </a:rPr>
              <a:t>= </a:t>
            </a:r>
            <a:r>
              <a:rPr lang="en-US" dirty="0">
                <a:ea typeface="ＭＳ Ｐゴシック" pitchFamily="34" charset="-128"/>
              </a:rPr>
              <a:t>–.66</a:t>
            </a:r>
            <a:r>
              <a:rPr lang="en-US" i="1" dirty="0">
                <a:ea typeface="ＭＳ Ｐゴシック" pitchFamily="34" charset="-128"/>
              </a:rPr>
              <a:t>BeerTax</a:t>
            </a:r>
            <a:r>
              <a:rPr lang="en-US" dirty="0">
                <a:ea typeface="ＭＳ Ｐゴシック" pitchFamily="34" charset="-128"/>
              </a:rPr>
              <a:t> + </a:t>
            </a:r>
            <a:r>
              <a:rPr lang="en-US" i="1" dirty="0">
                <a:ea typeface="ＭＳ Ｐゴシック" pitchFamily="34" charset="-128"/>
              </a:rPr>
              <a:t>State fixed effects</a:t>
            </a:r>
            <a:endParaRPr lang="en-US" dirty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dirty="0">
                <a:ea typeface="ＭＳ Ｐゴシック" pitchFamily="34" charset="-128"/>
              </a:rPr>
              <a:t>				</a:t>
            </a:r>
            <a:r>
              <a:rPr lang="hr-HR" dirty="0" smtClean="0">
                <a:ea typeface="ＭＳ Ｐゴシック" pitchFamily="34" charset="-128"/>
              </a:rPr>
              <a:t>      </a:t>
            </a:r>
            <a:r>
              <a:rPr lang="en-US" dirty="0" smtClean="0">
                <a:ea typeface="ＭＳ Ｐゴシック" pitchFamily="34" charset="-128"/>
              </a:rPr>
              <a:t>(.</a:t>
            </a:r>
            <a:r>
              <a:rPr lang="en-US" dirty="0">
                <a:ea typeface="ＭＳ Ｐゴシック" pitchFamily="34" charset="-128"/>
              </a:rPr>
              <a:t>29)</a:t>
            </a:r>
            <a:endParaRPr lang="hr-HR" dirty="0"/>
          </a:p>
          <a:p>
            <a:endParaRPr lang="hr-HR" dirty="0" smtClean="0"/>
          </a:p>
          <a:p>
            <a:r>
              <a:rPr lang="en-US" dirty="0" err="1" smtClean="0"/>
              <a:t>Treba</a:t>
            </a:r>
            <a:r>
              <a:rPr lang="en-US" dirty="0" smtClean="0"/>
              <a:t> </a:t>
            </a:r>
            <a:r>
              <a:rPr lang="en-US" dirty="0"/>
              <a:t>li </a:t>
            </a:r>
            <a:r>
              <a:rPr lang="en-US" dirty="0" err="1"/>
              <a:t>prijaviti</a:t>
            </a:r>
            <a:r>
              <a:rPr lang="en-US" dirty="0"/>
              <a:t> </a:t>
            </a:r>
            <a:r>
              <a:rPr lang="hr-HR" dirty="0" smtClean="0"/>
              <a:t>odsječak na x osi</a:t>
            </a:r>
            <a:r>
              <a:rPr lang="en-US" dirty="0" smtClean="0"/>
              <a:t>? </a:t>
            </a:r>
            <a:endParaRPr lang="hr-HR" dirty="0" smtClean="0"/>
          </a:p>
          <a:p>
            <a:r>
              <a:rPr lang="en-US" dirty="0" err="1" smtClean="0"/>
              <a:t>Koliko</a:t>
            </a:r>
            <a:r>
              <a:rPr lang="en-US" dirty="0" smtClean="0"/>
              <a:t> </a:t>
            </a:r>
            <a:r>
              <a:rPr lang="en-US" dirty="0" err="1"/>
              <a:t>binarnih</a:t>
            </a:r>
            <a:r>
              <a:rPr lang="en-US" dirty="0"/>
              <a:t> </a:t>
            </a:r>
            <a:r>
              <a:rPr lang="en-US" dirty="0" err="1"/>
              <a:t>regresora</a:t>
            </a:r>
            <a:r>
              <a:rPr lang="en-US" dirty="0"/>
              <a:t> </a:t>
            </a:r>
            <a:r>
              <a:rPr lang="en-US" dirty="0" err="1"/>
              <a:t>biste</a:t>
            </a:r>
            <a:r>
              <a:rPr lang="en-US" dirty="0"/>
              <a:t> </a:t>
            </a:r>
            <a:r>
              <a:rPr lang="en-US" dirty="0" err="1"/>
              <a:t>uključili</a:t>
            </a:r>
            <a:r>
              <a:rPr lang="en-US" dirty="0"/>
              <a:t> da </a:t>
            </a:r>
            <a:r>
              <a:rPr lang="en-US" dirty="0" err="1"/>
              <a:t>biste</a:t>
            </a:r>
            <a:r>
              <a:rPr lang="en-US" dirty="0"/>
              <a:t> </a:t>
            </a:r>
            <a:r>
              <a:rPr lang="en-US" dirty="0" err="1"/>
              <a:t>ovo</a:t>
            </a:r>
            <a:r>
              <a:rPr lang="en-US" dirty="0"/>
              <a:t> </a:t>
            </a:r>
            <a:r>
              <a:rPr lang="en-US" dirty="0" err="1"/>
              <a:t>procijenili</a:t>
            </a:r>
            <a:r>
              <a:rPr lang="en-US" dirty="0"/>
              <a:t> </a:t>
            </a:r>
            <a:r>
              <a:rPr lang="en-US" dirty="0" err="1"/>
              <a:t>metodom</a:t>
            </a:r>
            <a:r>
              <a:rPr lang="en-US" dirty="0"/>
              <a:t> “</a:t>
            </a:r>
            <a:r>
              <a:rPr lang="en-US" dirty="0" err="1"/>
              <a:t>binarni</a:t>
            </a:r>
            <a:r>
              <a:rPr lang="en-US" dirty="0"/>
              <a:t> </a:t>
            </a:r>
            <a:r>
              <a:rPr lang="en-US" dirty="0" err="1"/>
              <a:t>regresor</a:t>
            </a:r>
            <a:r>
              <a:rPr lang="en-US" dirty="0"/>
              <a:t>”? </a:t>
            </a:r>
            <a:endParaRPr lang="hr-HR" dirty="0" smtClean="0"/>
          </a:p>
          <a:p>
            <a:r>
              <a:rPr lang="en-US" dirty="0" err="1" smtClean="0"/>
              <a:t>Uporedite</a:t>
            </a:r>
            <a:r>
              <a:rPr lang="en-US" dirty="0" smtClean="0"/>
              <a:t> </a:t>
            </a:r>
            <a:r>
              <a:rPr lang="en-US" dirty="0" err="1"/>
              <a:t>nagib</a:t>
            </a:r>
            <a:r>
              <a:rPr lang="en-US" dirty="0"/>
              <a:t>, </a:t>
            </a:r>
            <a:r>
              <a:rPr lang="en-US" dirty="0" err="1"/>
              <a:t>standardnu</a:t>
            </a:r>
            <a:r>
              <a:rPr lang="en-US" dirty="0"/>
              <a:t> </a:t>
            </a:r>
            <a:r>
              <a:rPr lang="en-US" dirty="0" err="1"/>
              <a:t>grešku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procjenom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specifikaciju</a:t>
            </a:r>
            <a:r>
              <a:rPr lang="en-US" dirty="0"/>
              <a:t> „</a:t>
            </a:r>
            <a:r>
              <a:rPr lang="en-US" dirty="0" err="1"/>
              <a:t>promjena</a:t>
            </a:r>
            <a:r>
              <a:rPr lang="en-US" dirty="0"/>
              <a:t>“ </a:t>
            </a:r>
            <a:r>
              <a:rPr lang="en-US" dirty="0" err="1"/>
              <a:t>iz</a:t>
            </a:r>
            <a:r>
              <a:rPr lang="en-US" dirty="0"/>
              <a:t> 1988. v. 1982. (T = 2, n = 48) (</a:t>
            </a:r>
            <a:r>
              <a:rPr lang="en-US" dirty="0" err="1"/>
              <a:t>imajte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umu</a:t>
            </a:r>
            <a:r>
              <a:rPr lang="en-US" dirty="0"/>
              <a:t> da </a:t>
            </a:r>
            <a:r>
              <a:rPr lang="en-US" dirty="0" err="1"/>
              <a:t>ovo</a:t>
            </a:r>
            <a:r>
              <a:rPr lang="en-US" dirty="0"/>
              <a:t> </a:t>
            </a:r>
            <a:r>
              <a:rPr lang="en-US" dirty="0" err="1" smtClean="0"/>
              <a:t>uključuje</a:t>
            </a:r>
            <a:r>
              <a:rPr lang="hr-HR" dirty="0"/>
              <a:t> odsječak na x osi</a:t>
            </a:r>
            <a:r>
              <a:rPr lang="en-US" dirty="0" smtClean="0"/>
              <a:t>– </a:t>
            </a:r>
            <a:r>
              <a:rPr lang="en-US" dirty="0" err="1"/>
              <a:t>vratite</a:t>
            </a:r>
            <a:r>
              <a:rPr lang="en-US" dirty="0"/>
              <a:t> se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ovo</a:t>
            </a:r>
            <a:r>
              <a:rPr lang="en-US" dirty="0"/>
              <a:t> </a:t>
            </a:r>
            <a:r>
              <a:rPr lang="en-US" dirty="0" err="1"/>
              <a:t>ispod</a:t>
            </a:r>
            <a:r>
              <a:rPr lang="en-US" dirty="0" smtClean="0"/>
              <a:t>):</a:t>
            </a:r>
            <a:endParaRPr lang="hr-HR" dirty="0" smtClean="0"/>
          </a:p>
          <a:p>
            <a:pPr>
              <a:buFontTx/>
              <a:buNone/>
            </a:pPr>
            <a:endParaRPr lang="en-US" dirty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dirty="0">
                <a:ea typeface="ＭＳ Ｐゴシック" pitchFamily="34" charset="-128"/>
              </a:rPr>
              <a:t>                         = –.072 – 1.04(</a:t>
            </a:r>
            <a:r>
              <a:rPr lang="en-US" i="1" dirty="0">
                <a:ea typeface="ＭＳ Ｐゴシック" pitchFamily="34" charset="-128"/>
              </a:rPr>
              <a:t>BeerTax</a:t>
            </a:r>
            <a:r>
              <a:rPr lang="en-US" baseline="-25000" dirty="0">
                <a:ea typeface="ＭＳ Ｐゴシック" pitchFamily="34" charset="-128"/>
              </a:rPr>
              <a:t>1988</a:t>
            </a:r>
            <a:r>
              <a:rPr lang="en-US" dirty="0">
                <a:ea typeface="ＭＳ Ｐゴシック" pitchFamily="34" charset="-128"/>
              </a:rPr>
              <a:t>–</a:t>
            </a:r>
            <a:r>
              <a:rPr lang="en-US" i="1" dirty="0">
                <a:ea typeface="ＭＳ Ｐゴシック" pitchFamily="34" charset="-128"/>
              </a:rPr>
              <a:t>BeerTax</a:t>
            </a:r>
            <a:r>
              <a:rPr lang="en-US" baseline="-25000" dirty="0">
                <a:ea typeface="ＭＳ Ｐゴシック" pitchFamily="34" charset="-128"/>
              </a:rPr>
              <a:t>1982</a:t>
            </a:r>
            <a:r>
              <a:rPr lang="en-US" dirty="0">
                <a:ea typeface="ＭＳ Ｐゴシック" pitchFamily="34" charset="-128"/>
              </a:rPr>
              <a:t>) </a:t>
            </a:r>
          </a:p>
          <a:p>
            <a:pPr>
              <a:buFontTx/>
              <a:buNone/>
            </a:pPr>
            <a:r>
              <a:rPr lang="en-US" dirty="0">
                <a:ea typeface="ＭＳ Ｐゴシック" pitchFamily="34" charset="-128"/>
              </a:rPr>
              <a:t>			</a:t>
            </a:r>
            <a:r>
              <a:rPr lang="hr-HR" dirty="0" smtClean="0">
                <a:ea typeface="ＭＳ Ｐゴシック" pitchFamily="34" charset="-128"/>
              </a:rPr>
              <a:t>     </a:t>
            </a:r>
            <a:r>
              <a:rPr lang="en-US" dirty="0" smtClean="0">
                <a:ea typeface="ＭＳ Ｐゴシック" pitchFamily="34" charset="-128"/>
              </a:rPr>
              <a:t>(.</a:t>
            </a:r>
            <a:r>
              <a:rPr lang="en-US" dirty="0">
                <a:ea typeface="ＭＳ Ｐゴシック" pitchFamily="34" charset="-128"/>
              </a:rPr>
              <a:t>065)   (.36)</a:t>
            </a:r>
          </a:p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4562934"/>
              </p:ext>
            </p:extLst>
          </p:nvPr>
        </p:nvGraphicFramePr>
        <p:xfrm>
          <a:off x="665307" y="5171787"/>
          <a:ext cx="1709738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" name="Equation" r:id="rId3" imgW="1993680" imgH="482400" progId="Equation.DSMT4">
                  <p:embed/>
                </p:oleObj>
              </mc:Choice>
              <mc:Fallback>
                <p:oleObj name="Equation" r:id="rId3" imgW="1993680" imgH="482400" progId="Equation.DSMT4">
                  <p:embed/>
                  <p:pic>
                    <p:nvPicPr>
                      <p:cNvPr id="47309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307" y="5171787"/>
                        <a:ext cx="1709738" cy="414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4825773"/>
              </p:ext>
            </p:extLst>
          </p:nvPr>
        </p:nvGraphicFramePr>
        <p:xfrm>
          <a:off x="1520176" y="852776"/>
          <a:ext cx="1527175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Equation" r:id="rId5" imgW="1765080" imgH="482400" progId="Equation.DSMT4">
                  <p:embed/>
                </p:oleObj>
              </mc:Choice>
              <mc:Fallback>
                <p:oleObj name="Equation" r:id="rId5" imgW="1765080" imgH="482400" progId="Equation.DSMT4">
                  <p:embed/>
                  <p:pic>
                    <p:nvPicPr>
                      <p:cNvPr id="47309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0176" y="852776"/>
                        <a:ext cx="1527175" cy="417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73178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18730"/>
          </a:xfrm>
        </p:spPr>
        <p:txBody>
          <a:bodyPr/>
          <a:lstStyle/>
          <a:p>
            <a:r>
              <a:rPr lang="hr-HR" dirty="0" smtClean="0"/>
              <a:t>Podaci i oznake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891" y="1366982"/>
            <a:ext cx="10771909" cy="4809981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 err="1" smtClean="0"/>
              <a:t>Skup</a:t>
            </a:r>
            <a:r>
              <a:rPr lang="en-US" dirty="0" smtClean="0"/>
              <a:t> </a:t>
            </a:r>
            <a:r>
              <a:rPr lang="en-US" dirty="0" err="1" smtClean="0"/>
              <a:t>podataka</a:t>
            </a:r>
            <a:r>
              <a:rPr lang="en-US" dirty="0" smtClean="0"/>
              <a:t> panela </a:t>
            </a:r>
            <a:r>
              <a:rPr lang="en-US" dirty="0" err="1" smtClean="0"/>
              <a:t>sadrži</a:t>
            </a:r>
            <a:r>
              <a:rPr lang="en-US" dirty="0" smtClean="0"/>
              <a:t> </a:t>
            </a:r>
            <a:r>
              <a:rPr lang="en-US" dirty="0" err="1" smtClean="0"/>
              <a:t>zapažanja</a:t>
            </a:r>
            <a:r>
              <a:rPr lang="en-US" dirty="0" smtClean="0"/>
              <a:t> o </a:t>
            </a:r>
            <a:r>
              <a:rPr lang="en-US" dirty="0" err="1" smtClean="0"/>
              <a:t>više</a:t>
            </a:r>
            <a:r>
              <a:rPr lang="en-US" dirty="0" smtClean="0"/>
              <a:t> </a:t>
            </a:r>
            <a:r>
              <a:rPr lang="en-US" dirty="0" err="1" smtClean="0"/>
              <a:t>entiteta</a:t>
            </a:r>
            <a:r>
              <a:rPr lang="en-US" dirty="0" smtClean="0"/>
              <a:t> (</a:t>
            </a:r>
            <a:r>
              <a:rPr lang="en-US" dirty="0" err="1" smtClean="0"/>
              <a:t>pojedinci</a:t>
            </a:r>
            <a:r>
              <a:rPr lang="en-US" dirty="0" smtClean="0"/>
              <a:t>, </a:t>
            </a:r>
            <a:r>
              <a:rPr lang="en-US" dirty="0" err="1" smtClean="0"/>
              <a:t>države</a:t>
            </a:r>
            <a:r>
              <a:rPr lang="en-US" dirty="0" smtClean="0"/>
              <a:t>, </a:t>
            </a:r>
            <a:r>
              <a:rPr lang="en-US" dirty="0" err="1" smtClean="0"/>
              <a:t>kompanije</a:t>
            </a:r>
            <a:r>
              <a:rPr lang="en-US" dirty="0" smtClean="0"/>
              <a:t>...), </a:t>
            </a:r>
            <a:r>
              <a:rPr lang="en-US" dirty="0" err="1" smtClean="0"/>
              <a:t>gdje</a:t>
            </a:r>
            <a:r>
              <a:rPr lang="en-US" dirty="0" smtClean="0"/>
              <a:t> se </a:t>
            </a:r>
            <a:r>
              <a:rPr lang="en-US" dirty="0" err="1" smtClean="0"/>
              <a:t>svaki</a:t>
            </a:r>
            <a:r>
              <a:rPr lang="en-US" dirty="0" smtClean="0"/>
              <a:t> </a:t>
            </a:r>
            <a:r>
              <a:rPr lang="en-US" dirty="0" err="1" smtClean="0"/>
              <a:t>entitet</a:t>
            </a:r>
            <a:r>
              <a:rPr lang="en-US" dirty="0" smtClean="0"/>
              <a:t> </a:t>
            </a:r>
            <a:r>
              <a:rPr lang="en-US" dirty="0" err="1" smtClean="0"/>
              <a:t>promatra</a:t>
            </a:r>
            <a:r>
              <a:rPr lang="en-US" dirty="0" smtClean="0"/>
              <a:t> u </a:t>
            </a:r>
            <a:r>
              <a:rPr lang="en-US" dirty="0" err="1" smtClean="0"/>
              <a:t>dva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više</a:t>
            </a:r>
            <a:r>
              <a:rPr lang="en-US" dirty="0" smtClean="0"/>
              <a:t> </a:t>
            </a:r>
            <a:r>
              <a:rPr lang="en-US" dirty="0" err="1" smtClean="0"/>
              <a:t>trenutaka</a:t>
            </a:r>
            <a:r>
              <a:rPr lang="en-US" dirty="0" smtClean="0"/>
              <a:t> u </a:t>
            </a:r>
            <a:r>
              <a:rPr lang="en-US" dirty="0" err="1" smtClean="0"/>
              <a:t>vremenu</a:t>
            </a:r>
            <a:r>
              <a:rPr lang="hr-HR" dirty="0" smtClean="0"/>
              <a:t>.</a:t>
            </a:r>
            <a:endParaRPr lang="hr-HR" dirty="0" smtClean="0"/>
          </a:p>
          <a:p>
            <a:pPr marL="0" indent="0">
              <a:buFontTx/>
              <a:buNone/>
              <a:defRPr/>
            </a:pPr>
            <a:r>
              <a:rPr lang="en-US" dirty="0" err="1"/>
              <a:t>Dvostruki</a:t>
            </a:r>
            <a:r>
              <a:rPr lang="en-US" dirty="0"/>
              <a:t> </a:t>
            </a:r>
            <a:r>
              <a:rPr lang="en-US" dirty="0" err="1"/>
              <a:t>indeks</a:t>
            </a:r>
            <a:r>
              <a:rPr lang="en-US" dirty="0"/>
              <a:t> </a:t>
            </a:r>
            <a:r>
              <a:rPr lang="en-US" dirty="0" err="1"/>
              <a:t>razlikuje</a:t>
            </a:r>
            <a:r>
              <a:rPr lang="en-US" dirty="0"/>
              <a:t> </a:t>
            </a:r>
            <a:r>
              <a:rPr lang="en-US" dirty="0" err="1"/>
              <a:t>entitete</a:t>
            </a:r>
            <a:r>
              <a:rPr lang="en-US" dirty="0"/>
              <a:t> (</a:t>
            </a:r>
            <a:r>
              <a:rPr lang="en-US" dirty="0" err="1"/>
              <a:t>države</a:t>
            </a:r>
            <a:r>
              <a:rPr lang="en-US" dirty="0"/>
              <a:t>)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vremenske</a:t>
            </a:r>
            <a:r>
              <a:rPr lang="en-US" dirty="0"/>
              <a:t> </a:t>
            </a:r>
            <a:r>
              <a:rPr lang="en-US" dirty="0" err="1"/>
              <a:t>periode</a:t>
            </a:r>
            <a:r>
              <a:rPr lang="en-US" dirty="0"/>
              <a:t> (</a:t>
            </a:r>
            <a:r>
              <a:rPr lang="en-US" dirty="0" err="1"/>
              <a:t>godine</a:t>
            </a:r>
            <a:r>
              <a:rPr lang="en-US" dirty="0" smtClean="0"/>
              <a:t>)</a:t>
            </a:r>
            <a:r>
              <a:rPr lang="hr-HR" i="1" dirty="0"/>
              <a:t>.</a:t>
            </a:r>
            <a:endParaRPr lang="en-US" dirty="0"/>
          </a:p>
          <a:p>
            <a:pPr marL="0" indent="0">
              <a:buFontTx/>
              <a:buNone/>
              <a:defRPr/>
            </a:pPr>
            <a:r>
              <a:rPr lang="en-US" i="1" dirty="0" err="1"/>
              <a:t>i</a:t>
            </a:r>
            <a:r>
              <a:rPr lang="en-US" dirty="0"/>
              <a:t> = </a:t>
            </a:r>
            <a:r>
              <a:rPr lang="en-US" dirty="0" err="1" smtClean="0"/>
              <a:t>entit</a:t>
            </a:r>
            <a:r>
              <a:rPr lang="hr-HR" dirty="0" smtClean="0"/>
              <a:t>et</a:t>
            </a:r>
            <a:r>
              <a:rPr lang="en-US" dirty="0" smtClean="0"/>
              <a:t> (</a:t>
            </a:r>
            <a:r>
              <a:rPr lang="hr-HR" dirty="0" smtClean="0"/>
              <a:t>država</a:t>
            </a:r>
            <a:r>
              <a:rPr lang="en-US" dirty="0" smtClean="0"/>
              <a:t>), </a:t>
            </a:r>
            <a:r>
              <a:rPr lang="en-US" i="1" dirty="0"/>
              <a:t>n</a:t>
            </a:r>
            <a:r>
              <a:rPr lang="en-US" dirty="0"/>
              <a:t> = </a:t>
            </a:r>
            <a:r>
              <a:rPr lang="hr-HR" dirty="0" smtClean="0"/>
              <a:t>broj entiteta</a:t>
            </a:r>
            <a:r>
              <a:rPr lang="en-US" dirty="0" smtClean="0"/>
              <a:t>, </a:t>
            </a:r>
            <a:endParaRPr lang="en-US" dirty="0"/>
          </a:p>
          <a:p>
            <a:pPr marL="406400" indent="-406400">
              <a:buFontTx/>
              <a:buNone/>
              <a:defRPr/>
            </a:pPr>
            <a:r>
              <a:rPr lang="en-US" dirty="0"/>
              <a:t>	</a:t>
            </a:r>
            <a:r>
              <a:rPr lang="hr-HR" dirty="0" smtClean="0"/>
              <a:t>dakle</a:t>
            </a:r>
            <a:r>
              <a:rPr lang="en-US" dirty="0" smtClean="0"/>
              <a:t> </a:t>
            </a:r>
            <a:r>
              <a:rPr lang="en-US" i="1" dirty="0" err="1"/>
              <a:t>i</a:t>
            </a:r>
            <a:r>
              <a:rPr lang="en-US" dirty="0"/>
              <a:t> = 1,…,</a:t>
            </a:r>
            <a:r>
              <a:rPr lang="en-US" i="1" dirty="0"/>
              <a:t>n</a:t>
            </a:r>
            <a:r>
              <a:rPr lang="en-US" dirty="0"/>
              <a:t> </a:t>
            </a:r>
          </a:p>
          <a:p>
            <a:pPr marL="0" indent="0">
              <a:buFontTx/>
              <a:buNone/>
              <a:defRPr/>
            </a:pPr>
            <a:r>
              <a:rPr lang="en-US" i="1" dirty="0"/>
              <a:t> </a:t>
            </a:r>
            <a:endParaRPr lang="en-US" dirty="0"/>
          </a:p>
          <a:p>
            <a:pPr marL="0" indent="0">
              <a:buFontTx/>
              <a:buNone/>
              <a:defRPr/>
            </a:pPr>
            <a:r>
              <a:rPr lang="en-US" i="1" dirty="0"/>
              <a:t>t</a:t>
            </a:r>
            <a:r>
              <a:rPr lang="en-US" dirty="0"/>
              <a:t> = </a:t>
            </a:r>
            <a:r>
              <a:rPr lang="hr-HR" dirty="0" smtClean="0"/>
              <a:t>vremenski period </a:t>
            </a:r>
            <a:r>
              <a:rPr lang="en-US" dirty="0" smtClean="0"/>
              <a:t>(</a:t>
            </a:r>
            <a:r>
              <a:rPr lang="hr-HR" dirty="0" smtClean="0"/>
              <a:t>godina</a:t>
            </a:r>
            <a:r>
              <a:rPr lang="en-US" dirty="0" smtClean="0"/>
              <a:t>), </a:t>
            </a:r>
            <a:r>
              <a:rPr lang="en-US" i="1" dirty="0"/>
              <a:t>T</a:t>
            </a:r>
            <a:r>
              <a:rPr lang="en-US" dirty="0"/>
              <a:t> = </a:t>
            </a:r>
            <a:r>
              <a:rPr lang="hr-HR" dirty="0" smtClean="0"/>
              <a:t>broj vremenskih perioda</a:t>
            </a:r>
            <a:endParaRPr lang="en-US" dirty="0"/>
          </a:p>
          <a:p>
            <a:pPr marL="406400" indent="0">
              <a:buFontTx/>
              <a:buNone/>
              <a:defRPr/>
            </a:pPr>
            <a:r>
              <a:rPr lang="hr-HR" dirty="0" smtClean="0"/>
              <a:t>dakle</a:t>
            </a:r>
            <a:r>
              <a:rPr lang="en-US" dirty="0" smtClean="0"/>
              <a:t> </a:t>
            </a:r>
            <a:r>
              <a:rPr lang="en-US" i="1" dirty="0"/>
              <a:t>t</a:t>
            </a:r>
            <a:r>
              <a:rPr lang="en-US" dirty="0"/>
              <a:t> =1,…,</a:t>
            </a:r>
            <a:r>
              <a:rPr lang="en-US" i="1" dirty="0"/>
              <a:t>T</a:t>
            </a:r>
            <a:endParaRPr lang="en-US" dirty="0"/>
          </a:p>
          <a:p>
            <a:pPr marL="0" indent="0">
              <a:buFontTx/>
              <a:buNone/>
              <a:defRPr/>
            </a:pPr>
            <a:r>
              <a:rPr lang="en-US" dirty="0"/>
              <a:t> </a:t>
            </a:r>
          </a:p>
          <a:p>
            <a:pPr marL="0" indent="0">
              <a:buFontTx/>
              <a:buNone/>
              <a:defRPr/>
            </a:pPr>
            <a:r>
              <a:rPr lang="en-US" dirty="0" smtClean="0"/>
              <a:t>Data</a:t>
            </a:r>
            <a:r>
              <a:rPr lang="hr-HR" dirty="0" smtClean="0"/>
              <a:t>set</a:t>
            </a:r>
            <a:r>
              <a:rPr lang="en-US" dirty="0" smtClean="0"/>
              <a:t>:  </a:t>
            </a:r>
            <a:r>
              <a:rPr lang="hr-HR" dirty="0" smtClean="0"/>
              <a:t>Recimo da imamo </a:t>
            </a:r>
            <a:r>
              <a:rPr lang="hr-HR" dirty="0" smtClean="0"/>
              <a:t>jednog regresora</a:t>
            </a:r>
            <a:r>
              <a:rPr lang="en-US" dirty="0" smtClean="0"/>
              <a:t>.  </a:t>
            </a:r>
            <a:r>
              <a:rPr lang="hr-HR" dirty="0" smtClean="0"/>
              <a:t>Podaci su tada:</a:t>
            </a:r>
            <a:endParaRPr lang="en-US" dirty="0"/>
          </a:p>
          <a:p>
            <a:pPr marL="0" indent="0">
              <a:buFontTx/>
              <a:buNone/>
              <a:defRPr/>
            </a:pPr>
            <a:r>
              <a:rPr lang="en-US" dirty="0"/>
              <a:t> </a:t>
            </a:r>
          </a:p>
          <a:p>
            <a:pPr marL="0" indent="0" algn="ctr">
              <a:buFontTx/>
              <a:buNone/>
              <a:defRPr/>
            </a:pPr>
            <a:r>
              <a:rPr lang="en-US" dirty="0"/>
              <a:t>(</a:t>
            </a:r>
            <a:r>
              <a:rPr lang="en-US" i="1" dirty="0" err="1"/>
              <a:t>X</a:t>
            </a:r>
            <a:r>
              <a:rPr lang="en-US" i="1" baseline="-25000" dirty="0" err="1"/>
              <a:t>it</a:t>
            </a:r>
            <a:r>
              <a:rPr lang="en-US" dirty="0"/>
              <a:t>, </a:t>
            </a:r>
            <a:r>
              <a:rPr lang="en-US" i="1" dirty="0" err="1"/>
              <a:t>Y</a:t>
            </a:r>
            <a:r>
              <a:rPr lang="en-US" i="1" baseline="-25000" dirty="0" err="1"/>
              <a:t>it</a:t>
            </a:r>
            <a:r>
              <a:rPr lang="en-US" dirty="0"/>
              <a:t>), </a:t>
            </a:r>
            <a:r>
              <a:rPr lang="en-US" i="1" dirty="0" err="1"/>
              <a:t>i</a:t>
            </a:r>
            <a:r>
              <a:rPr lang="en-US" dirty="0"/>
              <a:t> = 1,…,</a:t>
            </a:r>
            <a:r>
              <a:rPr lang="en-US" i="1" dirty="0"/>
              <a:t>n</a:t>
            </a:r>
            <a:r>
              <a:rPr lang="en-US" dirty="0"/>
              <a:t>, </a:t>
            </a:r>
            <a:r>
              <a:rPr lang="en-US" i="1" dirty="0"/>
              <a:t>t</a:t>
            </a:r>
            <a:r>
              <a:rPr lang="en-US" dirty="0"/>
              <a:t> = 1,…,</a:t>
            </a:r>
            <a:r>
              <a:rPr lang="en-US" i="1" dirty="0"/>
              <a:t>T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08471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Zašto nam je panel koristan?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Sa </a:t>
            </a:r>
            <a:r>
              <a:rPr lang="en-US" dirty="0" err="1" smtClean="0"/>
              <a:t>podacima</a:t>
            </a:r>
            <a:r>
              <a:rPr lang="en-US" dirty="0" smtClean="0"/>
              <a:t> panela </a:t>
            </a:r>
            <a:r>
              <a:rPr lang="en-US" dirty="0" err="1" smtClean="0"/>
              <a:t>možemo</a:t>
            </a:r>
            <a:r>
              <a:rPr lang="en-US" dirty="0" smtClean="0"/>
              <a:t> </a:t>
            </a:r>
            <a:r>
              <a:rPr lang="en-US" dirty="0" err="1" smtClean="0"/>
              <a:t>kontrolisati</a:t>
            </a:r>
            <a:r>
              <a:rPr lang="en-US" dirty="0" smtClean="0"/>
              <a:t> </a:t>
            </a:r>
            <a:r>
              <a:rPr lang="en-US" dirty="0" err="1" smtClean="0"/>
              <a:t>faktore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: </a:t>
            </a:r>
            <a:endParaRPr lang="hr-HR" dirty="0" smtClean="0"/>
          </a:p>
          <a:p>
            <a:r>
              <a:rPr lang="en-US" dirty="0" err="1" smtClean="0"/>
              <a:t>Razlikuju</a:t>
            </a:r>
            <a:r>
              <a:rPr lang="en-US" dirty="0" smtClean="0"/>
              <a:t> se </a:t>
            </a:r>
            <a:r>
              <a:rPr lang="en-US" dirty="0" err="1" smtClean="0"/>
              <a:t>po</a:t>
            </a:r>
            <a:r>
              <a:rPr lang="en-US" dirty="0" smtClean="0"/>
              <a:t> </a:t>
            </a:r>
            <a:r>
              <a:rPr lang="en-US" dirty="0" err="1" smtClean="0"/>
              <a:t>entitetima</a:t>
            </a:r>
            <a:r>
              <a:rPr lang="en-US" dirty="0" smtClean="0"/>
              <a:t>, </a:t>
            </a:r>
            <a:r>
              <a:rPr lang="en-US" dirty="0" err="1" smtClean="0"/>
              <a:t>ali</a:t>
            </a:r>
            <a:r>
              <a:rPr lang="en-US" dirty="0" smtClean="0"/>
              <a:t> se ne </a:t>
            </a:r>
            <a:r>
              <a:rPr lang="en-US" dirty="0" err="1" smtClean="0"/>
              <a:t>razlikuju</a:t>
            </a:r>
            <a:r>
              <a:rPr lang="en-US" dirty="0" smtClean="0"/>
              <a:t> </a:t>
            </a:r>
            <a:r>
              <a:rPr lang="en-US" dirty="0" err="1" smtClean="0"/>
              <a:t>tokom</a:t>
            </a:r>
            <a:r>
              <a:rPr lang="en-US" dirty="0" smtClean="0"/>
              <a:t> </a:t>
            </a:r>
            <a:r>
              <a:rPr lang="en-US" dirty="0" err="1" smtClean="0"/>
              <a:t>vremena</a:t>
            </a:r>
            <a:endParaRPr lang="hr-HR" dirty="0"/>
          </a:p>
          <a:p>
            <a:r>
              <a:rPr lang="en-US" dirty="0" err="1" smtClean="0"/>
              <a:t>Može</a:t>
            </a:r>
            <a:r>
              <a:rPr lang="en-US" dirty="0" smtClean="0"/>
              <a:t> </a:t>
            </a:r>
            <a:r>
              <a:rPr lang="en-US" dirty="0" err="1" smtClean="0"/>
              <a:t>uzrokovati</a:t>
            </a:r>
            <a:r>
              <a:rPr lang="en-US" dirty="0" smtClean="0"/>
              <a:t> </a:t>
            </a:r>
            <a:r>
              <a:rPr lang="en-US" dirty="0" err="1" smtClean="0"/>
              <a:t>pristrasnost</a:t>
            </a:r>
            <a:r>
              <a:rPr lang="en-US" dirty="0" smtClean="0"/>
              <a:t> </a:t>
            </a:r>
            <a:r>
              <a:rPr lang="en-US" dirty="0" err="1" smtClean="0"/>
              <a:t>izostavljenih</a:t>
            </a:r>
            <a:r>
              <a:rPr lang="en-US" dirty="0" smtClean="0"/>
              <a:t> </a:t>
            </a:r>
            <a:r>
              <a:rPr lang="en-US" dirty="0" err="1" smtClean="0"/>
              <a:t>varijabli</a:t>
            </a:r>
            <a:endParaRPr lang="hr-HR" dirty="0"/>
          </a:p>
          <a:p>
            <a:r>
              <a:rPr lang="en-US" dirty="0" err="1" smtClean="0"/>
              <a:t>Neopažene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neizmjerene</a:t>
            </a:r>
            <a:r>
              <a:rPr lang="en-US" dirty="0" smtClean="0"/>
              <a:t> –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stoga</a:t>
            </a:r>
            <a:r>
              <a:rPr lang="en-US" dirty="0" smtClean="0"/>
              <a:t> se ne </a:t>
            </a:r>
            <a:r>
              <a:rPr lang="en-US" dirty="0" err="1" smtClean="0"/>
              <a:t>mogu</a:t>
            </a:r>
            <a:r>
              <a:rPr lang="en-US" dirty="0" smtClean="0"/>
              <a:t> </a:t>
            </a:r>
            <a:r>
              <a:rPr lang="en-US" dirty="0" err="1" smtClean="0"/>
              <a:t>uključiti</a:t>
            </a:r>
            <a:r>
              <a:rPr lang="en-US" dirty="0" smtClean="0"/>
              <a:t> u </a:t>
            </a:r>
            <a:r>
              <a:rPr lang="en-US" dirty="0" err="1" smtClean="0"/>
              <a:t>regresiju</a:t>
            </a:r>
            <a:r>
              <a:rPr lang="en-US" dirty="0" smtClean="0"/>
              <a:t> </a:t>
            </a:r>
            <a:r>
              <a:rPr lang="en-US" dirty="0" err="1" smtClean="0"/>
              <a:t>korištenjem</a:t>
            </a:r>
            <a:r>
              <a:rPr lang="en-US" dirty="0" smtClean="0"/>
              <a:t> </a:t>
            </a:r>
            <a:r>
              <a:rPr lang="en-US" dirty="0" err="1" smtClean="0"/>
              <a:t>višestruke</a:t>
            </a:r>
            <a:r>
              <a:rPr lang="en-US" dirty="0" smtClean="0"/>
              <a:t> </a:t>
            </a:r>
            <a:r>
              <a:rPr lang="en-US" dirty="0" err="1" smtClean="0"/>
              <a:t>regresije</a:t>
            </a:r>
            <a:r>
              <a:rPr lang="en-US" dirty="0" smtClean="0"/>
              <a:t> </a:t>
            </a:r>
            <a:endParaRPr lang="hr-HR" dirty="0" smtClean="0"/>
          </a:p>
          <a:p>
            <a:pPr marL="0" indent="0">
              <a:buNone/>
            </a:pPr>
            <a:r>
              <a:rPr lang="en-US" b="1" dirty="0" err="1" smtClean="0"/>
              <a:t>Evo</a:t>
            </a:r>
            <a:r>
              <a:rPr lang="en-US" b="1" dirty="0" smtClean="0"/>
              <a:t> </a:t>
            </a:r>
            <a:r>
              <a:rPr lang="en-US" b="1" dirty="0" err="1" smtClean="0"/>
              <a:t>ključne</a:t>
            </a:r>
            <a:r>
              <a:rPr lang="en-US" b="1" dirty="0" smtClean="0"/>
              <a:t> </a:t>
            </a:r>
            <a:r>
              <a:rPr lang="en-US" b="1" dirty="0" err="1" smtClean="0"/>
              <a:t>ideje</a:t>
            </a:r>
            <a:r>
              <a:rPr lang="en-US" b="1" dirty="0" smtClean="0"/>
              <a:t>: </a:t>
            </a:r>
            <a:r>
              <a:rPr lang="en-US" u="sng" dirty="0" err="1" smtClean="0"/>
              <a:t>Ako</a:t>
            </a:r>
            <a:r>
              <a:rPr lang="en-US" u="sng" dirty="0" smtClean="0"/>
              <a:t> se </a:t>
            </a:r>
            <a:r>
              <a:rPr lang="en-US" u="sng" dirty="0" err="1" smtClean="0"/>
              <a:t>izostavljena</a:t>
            </a:r>
            <a:r>
              <a:rPr lang="en-US" u="sng" dirty="0" smtClean="0"/>
              <a:t> </a:t>
            </a:r>
            <a:r>
              <a:rPr lang="en-US" u="sng" dirty="0" err="1" smtClean="0"/>
              <a:t>varijabla</a:t>
            </a:r>
            <a:r>
              <a:rPr lang="en-US" u="sng" dirty="0" smtClean="0"/>
              <a:t> ne </a:t>
            </a:r>
            <a:r>
              <a:rPr lang="en-US" u="sng" dirty="0" err="1" smtClean="0"/>
              <a:t>mijenja</a:t>
            </a:r>
            <a:r>
              <a:rPr lang="en-US" u="sng" dirty="0" smtClean="0"/>
              <a:t> </a:t>
            </a:r>
            <a:r>
              <a:rPr lang="en-US" u="sng" dirty="0" err="1" smtClean="0"/>
              <a:t>tokom</a:t>
            </a:r>
            <a:r>
              <a:rPr lang="en-US" u="sng" dirty="0" smtClean="0"/>
              <a:t> </a:t>
            </a:r>
            <a:r>
              <a:rPr lang="en-US" u="sng" dirty="0" err="1" smtClean="0"/>
              <a:t>vremena</a:t>
            </a:r>
            <a:r>
              <a:rPr lang="en-US" u="sng" dirty="0" smtClean="0"/>
              <a:t>, </a:t>
            </a:r>
            <a:r>
              <a:rPr lang="en-US" u="sng" dirty="0" err="1" smtClean="0"/>
              <a:t>tada</a:t>
            </a:r>
            <a:r>
              <a:rPr lang="en-US" u="sng" dirty="0" smtClean="0"/>
              <a:t> </a:t>
            </a:r>
            <a:r>
              <a:rPr lang="en-US" u="sng" dirty="0" err="1" smtClean="0"/>
              <a:t>bilo</a:t>
            </a:r>
            <a:r>
              <a:rPr lang="en-US" u="sng" dirty="0" smtClean="0"/>
              <a:t> </a:t>
            </a:r>
            <a:r>
              <a:rPr lang="en-US" u="sng" dirty="0" err="1" smtClean="0"/>
              <a:t>kakve</a:t>
            </a:r>
            <a:r>
              <a:rPr lang="en-US" u="sng" dirty="0" smtClean="0"/>
              <a:t> </a:t>
            </a:r>
            <a:r>
              <a:rPr lang="en-US" u="sng" dirty="0" err="1" smtClean="0"/>
              <a:t>promjene</a:t>
            </a:r>
            <a:r>
              <a:rPr lang="en-US" u="sng" dirty="0" smtClean="0"/>
              <a:t> u Y </a:t>
            </a:r>
            <a:r>
              <a:rPr lang="en-US" u="sng" dirty="0" err="1" smtClean="0"/>
              <a:t>tokom</a:t>
            </a:r>
            <a:r>
              <a:rPr lang="en-US" u="sng" dirty="0" smtClean="0"/>
              <a:t> </a:t>
            </a:r>
            <a:r>
              <a:rPr lang="en-US" u="sng" dirty="0" err="1" smtClean="0"/>
              <a:t>vremena</a:t>
            </a:r>
            <a:r>
              <a:rPr lang="en-US" u="sng" dirty="0" smtClean="0"/>
              <a:t> ne </a:t>
            </a:r>
            <a:r>
              <a:rPr lang="en-US" u="sng" dirty="0" err="1" smtClean="0"/>
              <a:t>mogu</a:t>
            </a:r>
            <a:r>
              <a:rPr lang="en-US" u="sng" dirty="0" smtClean="0"/>
              <a:t> </a:t>
            </a:r>
            <a:r>
              <a:rPr lang="en-US" u="sng" dirty="0" err="1" smtClean="0"/>
              <a:t>biti</a:t>
            </a:r>
            <a:r>
              <a:rPr lang="en-US" u="sng" dirty="0" smtClean="0"/>
              <a:t> </a:t>
            </a:r>
            <a:r>
              <a:rPr lang="en-US" u="sng" dirty="0" err="1" smtClean="0"/>
              <a:t>uzrokovane</a:t>
            </a:r>
            <a:r>
              <a:rPr lang="en-US" u="sng" dirty="0" smtClean="0"/>
              <a:t> </a:t>
            </a:r>
            <a:r>
              <a:rPr lang="en-US" u="sng" dirty="0" err="1" smtClean="0"/>
              <a:t>izostavljenom</a:t>
            </a:r>
            <a:r>
              <a:rPr lang="en-US" u="sng" dirty="0" smtClean="0"/>
              <a:t> </a:t>
            </a:r>
            <a:r>
              <a:rPr lang="en-US" u="sng" dirty="0" err="1" smtClean="0"/>
              <a:t>varijablom</a:t>
            </a:r>
            <a:r>
              <a:rPr lang="en-US" u="sng" dirty="0" smtClean="0"/>
              <a:t>.</a:t>
            </a:r>
            <a:endParaRPr lang="en-US" u="sng" dirty="0"/>
          </a:p>
        </p:txBody>
      </p:sp>
    </p:spTree>
    <p:extLst>
      <p:ext uri="{BB962C8B-B14F-4D97-AF65-F5344CB8AC3E}">
        <p14:creationId xmlns:p14="http://schemas.microsoft.com/office/powerpoint/2010/main" val="3132690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Primjer</a:t>
            </a:r>
            <a:r>
              <a:rPr lang="en-US" dirty="0" smtClean="0"/>
              <a:t> </a:t>
            </a:r>
            <a:r>
              <a:rPr lang="en-US" dirty="0" err="1" smtClean="0"/>
              <a:t>skupa</a:t>
            </a:r>
            <a:r>
              <a:rPr lang="en-US" dirty="0" smtClean="0"/>
              <a:t> </a:t>
            </a:r>
            <a:r>
              <a:rPr lang="en-US" dirty="0" err="1" smtClean="0"/>
              <a:t>podataka</a:t>
            </a:r>
            <a:r>
              <a:rPr lang="en-US" dirty="0" smtClean="0"/>
              <a:t> panela: </a:t>
            </a:r>
            <a:r>
              <a:rPr lang="en-US" dirty="0" err="1" smtClean="0"/>
              <a:t>Smrtni</a:t>
            </a:r>
            <a:r>
              <a:rPr lang="en-US" dirty="0" smtClean="0"/>
              <a:t> </a:t>
            </a:r>
            <a:r>
              <a:rPr lang="en-US" dirty="0" err="1" smtClean="0"/>
              <a:t>slučajevi</a:t>
            </a:r>
            <a:r>
              <a:rPr lang="en-US" dirty="0" smtClean="0"/>
              <a:t> u </a:t>
            </a:r>
            <a:r>
              <a:rPr lang="en-US" dirty="0" err="1" smtClean="0"/>
              <a:t>saobraćaju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porezi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alkohol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 smtClean="0"/>
              <a:t>Jedinica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posmatranje</a:t>
            </a:r>
            <a:r>
              <a:rPr lang="en-US" dirty="0" smtClean="0"/>
              <a:t>: </a:t>
            </a:r>
            <a:r>
              <a:rPr lang="en-US" dirty="0" err="1" smtClean="0"/>
              <a:t>godina</a:t>
            </a:r>
            <a:r>
              <a:rPr lang="en-US" dirty="0" smtClean="0"/>
              <a:t> u </a:t>
            </a:r>
            <a:r>
              <a:rPr lang="en-US" dirty="0" err="1" smtClean="0"/>
              <a:t>američkoj</a:t>
            </a:r>
            <a:r>
              <a:rPr lang="en-US" dirty="0" smtClean="0"/>
              <a:t> </a:t>
            </a:r>
            <a:r>
              <a:rPr lang="en-US" dirty="0" err="1" smtClean="0"/>
              <a:t>državi</a:t>
            </a:r>
            <a:r>
              <a:rPr lang="en-US" dirty="0" smtClean="0"/>
              <a:t> </a:t>
            </a:r>
            <a:endParaRPr lang="hr-HR" dirty="0" smtClean="0"/>
          </a:p>
          <a:p>
            <a:r>
              <a:rPr lang="en-US" dirty="0" smtClean="0"/>
              <a:t>48 </a:t>
            </a:r>
            <a:r>
              <a:rPr lang="en-US" dirty="0" err="1" smtClean="0"/>
              <a:t>američkih</a:t>
            </a:r>
            <a:r>
              <a:rPr lang="en-US" dirty="0" smtClean="0"/>
              <a:t> </a:t>
            </a:r>
            <a:r>
              <a:rPr lang="en-US" dirty="0" err="1" smtClean="0"/>
              <a:t>država</a:t>
            </a:r>
            <a:r>
              <a:rPr lang="en-US" dirty="0" smtClean="0"/>
              <a:t>, </a:t>
            </a:r>
            <a:r>
              <a:rPr lang="en-US" dirty="0" err="1" smtClean="0"/>
              <a:t>dakle</a:t>
            </a:r>
            <a:r>
              <a:rPr lang="en-US" dirty="0" smtClean="0"/>
              <a:t> n = </a:t>
            </a:r>
            <a:r>
              <a:rPr lang="en-US" dirty="0" err="1" smtClean="0"/>
              <a:t>broj</a:t>
            </a:r>
            <a:r>
              <a:rPr lang="en-US" dirty="0" smtClean="0"/>
              <a:t> </a:t>
            </a:r>
            <a:r>
              <a:rPr lang="en-US" dirty="0" err="1" smtClean="0"/>
              <a:t>entiteta</a:t>
            </a:r>
            <a:r>
              <a:rPr lang="en-US" dirty="0" smtClean="0"/>
              <a:t> = 48 </a:t>
            </a:r>
            <a:endParaRPr lang="hr-HR" dirty="0" smtClean="0"/>
          </a:p>
          <a:p>
            <a:r>
              <a:rPr lang="en-US" dirty="0" smtClean="0"/>
              <a:t>7 </a:t>
            </a:r>
            <a:r>
              <a:rPr lang="en-US" dirty="0" err="1" smtClean="0"/>
              <a:t>godina</a:t>
            </a:r>
            <a:r>
              <a:rPr lang="en-US" dirty="0" smtClean="0"/>
              <a:t> (1982,…, 1988), </a:t>
            </a:r>
            <a:r>
              <a:rPr lang="en-US" dirty="0" err="1" smtClean="0"/>
              <a:t>dakle</a:t>
            </a:r>
            <a:r>
              <a:rPr lang="en-US" dirty="0" smtClean="0"/>
              <a:t> T = </a:t>
            </a:r>
            <a:r>
              <a:rPr lang="en-US" dirty="0" err="1" smtClean="0"/>
              <a:t>broj</a:t>
            </a:r>
            <a:r>
              <a:rPr lang="en-US" dirty="0" smtClean="0"/>
              <a:t> </a:t>
            </a:r>
            <a:r>
              <a:rPr lang="en-US" dirty="0" err="1" smtClean="0"/>
              <a:t>vremenskih</a:t>
            </a:r>
            <a:r>
              <a:rPr lang="en-US" dirty="0" smtClean="0"/>
              <a:t> </a:t>
            </a:r>
            <a:r>
              <a:rPr lang="en-US" dirty="0" err="1" smtClean="0"/>
              <a:t>perioda</a:t>
            </a:r>
            <a:r>
              <a:rPr lang="en-US" dirty="0" smtClean="0"/>
              <a:t> = 7 </a:t>
            </a:r>
            <a:endParaRPr lang="hr-HR" dirty="0" smtClean="0"/>
          </a:p>
          <a:p>
            <a:r>
              <a:rPr lang="en-US" dirty="0" err="1" smtClean="0"/>
              <a:t>Izbalansiran</a:t>
            </a:r>
            <a:r>
              <a:rPr lang="en-US" dirty="0" smtClean="0"/>
              <a:t> panel, </a:t>
            </a:r>
            <a:r>
              <a:rPr lang="en-US" dirty="0" err="1" smtClean="0"/>
              <a:t>dakle</a:t>
            </a:r>
            <a:r>
              <a:rPr lang="en-US" dirty="0" smtClean="0"/>
              <a:t> </a:t>
            </a:r>
            <a:r>
              <a:rPr lang="en-US" dirty="0" err="1" smtClean="0"/>
              <a:t>ukupno</a:t>
            </a:r>
            <a:r>
              <a:rPr lang="en-US" dirty="0" smtClean="0"/>
              <a:t> # </a:t>
            </a:r>
            <a:r>
              <a:rPr lang="en-US" dirty="0" err="1" smtClean="0"/>
              <a:t>zapažanja</a:t>
            </a:r>
            <a:r>
              <a:rPr lang="en-US" dirty="0" smtClean="0"/>
              <a:t> = 7×48 = 336 </a:t>
            </a:r>
            <a:endParaRPr lang="hr-HR" dirty="0" smtClean="0"/>
          </a:p>
          <a:p>
            <a:pPr marL="0" indent="0">
              <a:buNone/>
            </a:pPr>
            <a:r>
              <a:rPr lang="en-US" dirty="0" err="1" smtClean="0"/>
              <a:t>Varijable</a:t>
            </a:r>
            <a:r>
              <a:rPr lang="en-US" dirty="0" smtClean="0"/>
              <a:t>: </a:t>
            </a:r>
            <a:endParaRPr lang="hr-HR" dirty="0" smtClean="0"/>
          </a:p>
          <a:p>
            <a:r>
              <a:rPr lang="en-US" dirty="0" err="1" smtClean="0"/>
              <a:t>Stopa</a:t>
            </a:r>
            <a:r>
              <a:rPr lang="en-US" dirty="0" smtClean="0"/>
              <a:t> </a:t>
            </a:r>
            <a:r>
              <a:rPr lang="en-US" dirty="0" err="1" smtClean="0"/>
              <a:t>smrtnosti</a:t>
            </a:r>
            <a:r>
              <a:rPr lang="en-US" dirty="0" smtClean="0"/>
              <a:t> u </a:t>
            </a:r>
            <a:r>
              <a:rPr lang="en-US" dirty="0" err="1" smtClean="0"/>
              <a:t>saobraćaju</a:t>
            </a:r>
            <a:r>
              <a:rPr lang="en-US" dirty="0" smtClean="0"/>
              <a:t> (# </a:t>
            </a:r>
            <a:r>
              <a:rPr lang="en-US" dirty="0" err="1" smtClean="0"/>
              <a:t>smrtnih</a:t>
            </a:r>
            <a:r>
              <a:rPr lang="en-US" dirty="0" smtClean="0"/>
              <a:t> </a:t>
            </a:r>
            <a:r>
              <a:rPr lang="en-US" dirty="0" err="1" smtClean="0"/>
              <a:t>slučajeva</a:t>
            </a:r>
            <a:r>
              <a:rPr lang="en-US" dirty="0" smtClean="0"/>
              <a:t> u </a:t>
            </a:r>
            <a:r>
              <a:rPr lang="en-US" dirty="0" err="1" smtClean="0"/>
              <a:t>saobraćaju</a:t>
            </a:r>
            <a:r>
              <a:rPr lang="en-US" dirty="0" smtClean="0"/>
              <a:t> u </a:t>
            </a:r>
            <a:r>
              <a:rPr lang="en-US" dirty="0" err="1" smtClean="0"/>
              <a:t>toj</a:t>
            </a:r>
            <a:r>
              <a:rPr lang="en-US" dirty="0" smtClean="0"/>
              <a:t> </a:t>
            </a:r>
            <a:r>
              <a:rPr lang="en-US" dirty="0" err="1" smtClean="0"/>
              <a:t>državi</a:t>
            </a:r>
            <a:r>
              <a:rPr lang="en-US" dirty="0" smtClean="0"/>
              <a:t> u </a:t>
            </a:r>
            <a:r>
              <a:rPr lang="en-US" dirty="0" err="1" smtClean="0"/>
              <a:t>toj</a:t>
            </a:r>
            <a:r>
              <a:rPr lang="en-US" dirty="0" smtClean="0"/>
              <a:t> </a:t>
            </a:r>
            <a:r>
              <a:rPr lang="en-US" dirty="0" err="1" smtClean="0"/>
              <a:t>godini</a:t>
            </a:r>
            <a:r>
              <a:rPr lang="en-US" dirty="0" smtClean="0"/>
              <a:t>, </a:t>
            </a:r>
            <a:r>
              <a:rPr lang="en-US" dirty="0" err="1" smtClean="0"/>
              <a:t>na</a:t>
            </a:r>
            <a:r>
              <a:rPr lang="en-US" dirty="0" smtClean="0"/>
              <a:t> 10.000 </a:t>
            </a:r>
            <a:r>
              <a:rPr lang="en-US" dirty="0" err="1" smtClean="0"/>
              <a:t>stanovnika</a:t>
            </a:r>
            <a:r>
              <a:rPr lang="en-US" dirty="0" smtClean="0"/>
              <a:t> </a:t>
            </a:r>
            <a:r>
              <a:rPr lang="en-US" dirty="0" err="1" smtClean="0"/>
              <a:t>države</a:t>
            </a:r>
            <a:r>
              <a:rPr lang="en-US" dirty="0" smtClean="0"/>
              <a:t>) </a:t>
            </a:r>
            <a:endParaRPr lang="hr-HR" dirty="0" smtClean="0"/>
          </a:p>
          <a:p>
            <a:r>
              <a:rPr lang="en-US" dirty="0" err="1" smtClean="0"/>
              <a:t>Porez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piv</a:t>
            </a:r>
            <a:r>
              <a:rPr lang="hr-HR" dirty="0" smtClean="0"/>
              <a:t>o</a:t>
            </a:r>
            <a:endParaRPr lang="hr-HR" dirty="0" smtClean="0"/>
          </a:p>
          <a:p>
            <a:r>
              <a:rPr lang="en-US" dirty="0" err="1" smtClean="0"/>
              <a:t>Ostalo</a:t>
            </a:r>
            <a:r>
              <a:rPr lang="en-US" dirty="0" smtClean="0"/>
              <a:t> (</a:t>
            </a:r>
            <a:r>
              <a:rPr lang="en-US" dirty="0" err="1" smtClean="0"/>
              <a:t>zakonska</a:t>
            </a:r>
            <a:r>
              <a:rPr lang="en-US" dirty="0" smtClean="0"/>
              <a:t> </a:t>
            </a:r>
            <a:r>
              <a:rPr lang="en-US" dirty="0" err="1" smtClean="0"/>
              <a:t>dob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vožnju</a:t>
            </a:r>
            <a:r>
              <a:rPr lang="en-US" dirty="0" smtClean="0"/>
              <a:t>, </a:t>
            </a:r>
            <a:r>
              <a:rPr lang="en-US" dirty="0" err="1" smtClean="0"/>
              <a:t>zakoni</a:t>
            </a:r>
            <a:r>
              <a:rPr lang="en-US" dirty="0" smtClean="0"/>
              <a:t> o </a:t>
            </a:r>
            <a:r>
              <a:rPr lang="en-US" dirty="0" err="1" smtClean="0"/>
              <a:t>vožnji</a:t>
            </a:r>
            <a:r>
              <a:rPr lang="en-US" dirty="0" smtClean="0"/>
              <a:t> u </a:t>
            </a:r>
            <a:r>
              <a:rPr lang="en-US" dirty="0" err="1" smtClean="0"/>
              <a:t>pijanom</a:t>
            </a:r>
            <a:r>
              <a:rPr lang="en-US" dirty="0" smtClean="0"/>
              <a:t> </a:t>
            </a:r>
            <a:r>
              <a:rPr lang="en-US" dirty="0" err="1" smtClean="0"/>
              <a:t>stanju</a:t>
            </a:r>
            <a:r>
              <a:rPr lang="en-US" dirty="0" smtClean="0"/>
              <a:t>, </a:t>
            </a:r>
            <a:r>
              <a:rPr lang="en-US" dirty="0" err="1" smtClean="0"/>
              <a:t>itd</a:t>
            </a:r>
            <a:r>
              <a:rPr lang="en-US" dirty="0" smtClean="0"/>
              <a:t>.)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55092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60111"/>
          </a:xfrm>
        </p:spPr>
        <p:txBody>
          <a:bodyPr>
            <a:normAutofit/>
          </a:bodyPr>
          <a:lstStyle/>
          <a:p>
            <a:r>
              <a:rPr lang="hr-HR" sz="2400" dirty="0" smtClean="0"/>
              <a:t>Viši porezi na alkohol veća smrtnost?</a:t>
            </a:r>
            <a:endParaRPr lang="en-US" sz="2400" dirty="0"/>
          </a:p>
        </p:txBody>
      </p:sp>
      <p:pic>
        <p:nvPicPr>
          <p:cNvPr id="4" name="Picture 5" descr="fig10_01a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0060" y="1209963"/>
            <a:ext cx="7247467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888554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err="1" smtClean="0"/>
              <a:t>Zašto</a:t>
            </a:r>
            <a:r>
              <a:rPr lang="en-US" sz="3600" dirty="0" smtClean="0"/>
              <a:t> bi </a:t>
            </a:r>
            <a:r>
              <a:rPr lang="en-US" sz="3600" dirty="0" err="1" smtClean="0"/>
              <a:t>moglo</a:t>
            </a:r>
            <a:r>
              <a:rPr lang="en-US" sz="3600" dirty="0" smtClean="0"/>
              <a:t> </a:t>
            </a:r>
            <a:r>
              <a:rPr lang="en-US" sz="3600" dirty="0" err="1" smtClean="0"/>
              <a:t>biti</a:t>
            </a:r>
            <a:r>
              <a:rPr lang="en-US" sz="3600" dirty="0" smtClean="0"/>
              <a:t> </a:t>
            </a:r>
            <a:r>
              <a:rPr lang="en-US" sz="3600" dirty="0" err="1" smtClean="0"/>
              <a:t>više</a:t>
            </a:r>
            <a:r>
              <a:rPr lang="en-US" sz="3600" dirty="0" smtClean="0"/>
              <a:t> </a:t>
            </a:r>
            <a:r>
              <a:rPr lang="en-US" sz="3600" dirty="0" err="1" smtClean="0"/>
              <a:t>smrtnih</a:t>
            </a:r>
            <a:r>
              <a:rPr lang="en-US" sz="3600" dirty="0" smtClean="0"/>
              <a:t> </a:t>
            </a:r>
            <a:r>
              <a:rPr lang="en-US" sz="3600" dirty="0" err="1" smtClean="0"/>
              <a:t>slučajeva</a:t>
            </a:r>
            <a:r>
              <a:rPr lang="en-US" sz="3600" dirty="0" smtClean="0"/>
              <a:t> u </a:t>
            </a:r>
            <a:r>
              <a:rPr lang="en-US" sz="3600" dirty="0" err="1" smtClean="0"/>
              <a:t>saobraćaju</a:t>
            </a:r>
            <a:r>
              <a:rPr lang="en-US" sz="3600" dirty="0" smtClean="0"/>
              <a:t> u </a:t>
            </a:r>
            <a:r>
              <a:rPr lang="en-US" sz="3600" dirty="0" err="1" smtClean="0"/>
              <a:t>državama</a:t>
            </a:r>
            <a:r>
              <a:rPr lang="en-US" sz="3600" dirty="0" smtClean="0"/>
              <a:t> </a:t>
            </a:r>
            <a:r>
              <a:rPr lang="en-US" sz="3600" dirty="0" err="1" smtClean="0"/>
              <a:t>koje</a:t>
            </a:r>
            <a:r>
              <a:rPr lang="en-US" sz="3600" dirty="0" smtClean="0"/>
              <a:t> </a:t>
            </a:r>
            <a:r>
              <a:rPr lang="en-US" sz="3600" dirty="0" err="1" smtClean="0"/>
              <a:t>imaju</a:t>
            </a:r>
            <a:r>
              <a:rPr lang="en-US" sz="3600" dirty="0" smtClean="0"/>
              <a:t> </a:t>
            </a:r>
            <a:r>
              <a:rPr lang="en-US" sz="3600" dirty="0" err="1" smtClean="0"/>
              <a:t>veće</a:t>
            </a:r>
            <a:r>
              <a:rPr lang="en-US" sz="3600" dirty="0" smtClean="0"/>
              <a:t> </a:t>
            </a:r>
            <a:r>
              <a:rPr lang="en-US" sz="3600" dirty="0" err="1" smtClean="0"/>
              <a:t>poreze</a:t>
            </a:r>
            <a:r>
              <a:rPr lang="en-US" sz="3600" dirty="0" smtClean="0"/>
              <a:t> </a:t>
            </a:r>
            <a:r>
              <a:rPr lang="en-US" sz="3600" dirty="0" err="1" smtClean="0"/>
              <a:t>na</a:t>
            </a:r>
            <a:r>
              <a:rPr lang="en-US" sz="3600" dirty="0" smtClean="0"/>
              <a:t> </a:t>
            </a:r>
            <a:r>
              <a:rPr lang="en-US" sz="3600" dirty="0" err="1" smtClean="0"/>
              <a:t>alkohol</a:t>
            </a:r>
            <a:r>
              <a:rPr lang="en-US" sz="3600" dirty="0" smtClean="0"/>
              <a:t>?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 smtClean="0"/>
              <a:t>Ostali</a:t>
            </a:r>
            <a:r>
              <a:rPr lang="en-US" dirty="0" smtClean="0"/>
              <a:t> </a:t>
            </a:r>
            <a:r>
              <a:rPr lang="en-US" dirty="0" err="1" smtClean="0"/>
              <a:t>faktori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</a:t>
            </a:r>
            <a:r>
              <a:rPr lang="en-US" dirty="0" err="1" smtClean="0"/>
              <a:t>određuju</a:t>
            </a:r>
            <a:r>
              <a:rPr lang="en-US" dirty="0" smtClean="0"/>
              <a:t> </a:t>
            </a:r>
            <a:r>
              <a:rPr lang="en-US" dirty="0" err="1" smtClean="0"/>
              <a:t>stopu</a:t>
            </a:r>
            <a:r>
              <a:rPr lang="en-US" dirty="0" smtClean="0"/>
              <a:t> </a:t>
            </a:r>
            <a:r>
              <a:rPr lang="en-US" dirty="0" err="1" smtClean="0"/>
              <a:t>smrtnosti</a:t>
            </a:r>
            <a:r>
              <a:rPr lang="en-US" dirty="0" smtClean="0"/>
              <a:t> u </a:t>
            </a:r>
            <a:r>
              <a:rPr lang="en-US" dirty="0" err="1" smtClean="0"/>
              <a:t>saobraćaju</a:t>
            </a:r>
            <a:r>
              <a:rPr lang="en-US" dirty="0" smtClean="0"/>
              <a:t>: </a:t>
            </a:r>
            <a:endParaRPr lang="hr-HR" dirty="0" smtClean="0"/>
          </a:p>
          <a:p>
            <a:r>
              <a:rPr lang="en-US" dirty="0" err="1" smtClean="0"/>
              <a:t>Kvalitet</a:t>
            </a:r>
            <a:r>
              <a:rPr lang="en-US" dirty="0" smtClean="0"/>
              <a:t> (</a:t>
            </a:r>
            <a:r>
              <a:rPr lang="en-US" dirty="0" err="1" smtClean="0"/>
              <a:t>starost</a:t>
            </a:r>
            <a:r>
              <a:rPr lang="en-US" dirty="0" smtClean="0"/>
              <a:t>) </a:t>
            </a:r>
            <a:r>
              <a:rPr lang="en-US" dirty="0" err="1" smtClean="0"/>
              <a:t>automobila</a:t>
            </a:r>
            <a:r>
              <a:rPr lang="en-US" dirty="0" smtClean="0"/>
              <a:t> </a:t>
            </a:r>
            <a:endParaRPr lang="hr-HR" dirty="0" smtClean="0"/>
          </a:p>
          <a:p>
            <a:r>
              <a:rPr lang="en-US" dirty="0" err="1" smtClean="0"/>
              <a:t>Kvalitet</a:t>
            </a:r>
            <a:r>
              <a:rPr lang="en-US" dirty="0" smtClean="0"/>
              <a:t> </a:t>
            </a:r>
            <a:r>
              <a:rPr lang="en-US" dirty="0" err="1" smtClean="0"/>
              <a:t>puteva</a:t>
            </a:r>
            <a:r>
              <a:rPr lang="en-US" dirty="0" smtClean="0"/>
              <a:t> </a:t>
            </a:r>
            <a:endParaRPr lang="hr-HR" dirty="0" smtClean="0"/>
          </a:p>
          <a:p>
            <a:r>
              <a:rPr lang="en-US" dirty="0" smtClean="0"/>
              <a:t>“</a:t>
            </a:r>
            <a:r>
              <a:rPr lang="en-US" dirty="0" err="1" smtClean="0"/>
              <a:t>Kultura</a:t>
            </a:r>
            <a:r>
              <a:rPr lang="en-US" dirty="0" smtClean="0"/>
              <a:t>” </a:t>
            </a:r>
            <a:r>
              <a:rPr lang="en-US" dirty="0" err="1" smtClean="0"/>
              <a:t>oko</a:t>
            </a:r>
            <a:r>
              <a:rPr lang="en-US" dirty="0" smtClean="0"/>
              <a:t> </a:t>
            </a:r>
            <a:r>
              <a:rPr lang="en-US" dirty="0" err="1" smtClean="0"/>
              <a:t>pijenja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vožnje</a:t>
            </a:r>
            <a:r>
              <a:rPr lang="en-US" dirty="0" smtClean="0"/>
              <a:t> </a:t>
            </a:r>
            <a:endParaRPr lang="hr-HR" dirty="0" smtClean="0"/>
          </a:p>
          <a:p>
            <a:r>
              <a:rPr lang="en-US" dirty="0" err="1" smtClean="0"/>
              <a:t>Gustina</a:t>
            </a:r>
            <a:r>
              <a:rPr lang="en-US" dirty="0" smtClean="0"/>
              <a:t> </a:t>
            </a:r>
            <a:r>
              <a:rPr lang="en-US" dirty="0" err="1" smtClean="0"/>
              <a:t>automobila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putu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0534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Činjenica: izostavljanje ovih faktora može nas dovoditi do ommited variable bias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4"/>
            <a:ext cx="10725727" cy="48799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err="1" smtClean="0"/>
              <a:t>Primjer</a:t>
            </a:r>
            <a:r>
              <a:rPr lang="en-US" dirty="0" smtClean="0"/>
              <a:t> #1: </a:t>
            </a:r>
            <a:r>
              <a:rPr lang="en-US" dirty="0" err="1" smtClean="0"/>
              <a:t>gustina</a:t>
            </a:r>
            <a:r>
              <a:rPr lang="en-US" dirty="0" smtClean="0"/>
              <a:t> </a:t>
            </a:r>
            <a:r>
              <a:rPr lang="en-US" dirty="0" err="1" smtClean="0"/>
              <a:t>saobraćaja</a:t>
            </a:r>
            <a:r>
              <a:rPr lang="en-US" dirty="0" smtClean="0"/>
              <a:t>. </a:t>
            </a:r>
            <a:endParaRPr lang="hr-HR" dirty="0" smtClean="0"/>
          </a:p>
          <a:p>
            <a:r>
              <a:rPr lang="en-US" dirty="0" err="1" smtClean="0"/>
              <a:t>Pretpostavimo</a:t>
            </a:r>
            <a:r>
              <a:rPr lang="en-US" dirty="0" smtClean="0"/>
              <a:t>: </a:t>
            </a:r>
            <a:r>
              <a:rPr lang="en-US" dirty="0" err="1" smtClean="0"/>
              <a:t>Velika</a:t>
            </a:r>
            <a:r>
              <a:rPr lang="en-US" dirty="0" smtClean="0"/>
              <a:t> </a:t>
            </a:r>
            <a:r>
              <a:rPr lang="en-US" dirty="0" err="1" smtClean="0"/>
              <a:t>gustina</a:t>
            </a:r>
            <a:r>
              <a:rPr lang="en-US" dirty="0" smtClean="0"/>
              <a:t> </a:t>
            </a:r>
            <a:r>
              <a:rPr lang="en-US" dirty="0" err="1" smtClean="0"/>
              <a:t>saobraćaja</a:t>
            </a:r>
            <a:r>
              <a:rPr lang="en-US" dirty="0" smtClean="0"/>
              <a:t> </a:t>
            </a:r>
            <a:r>
              <a:rPr lang="en-US" dirty="0" err="1" smtClean="0"/>
              <a:t>znači</a:t>
            </a:r>
            <a:r>
              <a:rPr lang="en-US" dirty="0" smtClean="0"/>
              <a:t> </a:t>
            </a:r>
            <a:r>
              <a:rPr lang="en-US" dirty="0" err="1" smtClean="0"/>
              <a:t>više</a:t>
            </a:r>
            <a:r>
              <a:rPr lang="en-US" dirty="0" smtClean="0"/>
              <a:t> </a:t>
            </a:r>
            <a:r>
              <a:rPr lang="en-US" dirty="0" err="1" smtClean="0"/>
              <a:t>smrtnih</a:t>
            </a:r>
            <a:r>
              <a:rPr lang="en-US" dirty="0" smtClean="0"/>
              <a:t> </a:t>
            </a:r>
            <a:r>
              <a:rPr lang="en-US" dirty="0" err="1" smtClean="0"/>
              <a:t>slučajeva</a:t>
            </a:r>
            <a:r>
              <a:rPr lang="en-US" dirty="0" smtClean="0"/>
              <a:t> u </a:t>
            </a:r>
            <a:r>
              <a:rPr lang="en-US" dirty="0" err="1" smtClean="0"/>
              <a:t>saobraćaju</a:t>
            </a:r>
            <a:r>
              <a:rPr lang="en-US" dirty="0" smtClean="0"/>
              <a:t> (</a:t>
            </a:r>
            <a:r>
              <a:rPr lang="en-US" dirty="0" err="1" smtClean="0"/>
              <a:t>Zapadne</a:t>
            </a:r>
            <a:r>
              <a:rPr lang="en-US" dirty="0" smtClean="0"/>
              <a:t>) </a:t>
            </a:r>
            <a:r>
              <a:rPr lang="en-US" dirty="0" err="1" smtClean="0"/>
              <a:t>države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</a:t>
            </a:r>
            <a:r>
              <a:rPr lang="en-US" dirty="0" err="1" smtClean="0"/>
              <a:t>manjom</a:t>
            </a:r>
            <a:r>
              <a:rPr lang="en-US" dirty="0" smtClean="0"/>
              <a:t> </a:t>
            </a:r>
            <a:r>
              <a:rPr lang="en-US" dirty="0" err="1" smtClean="0"/>
              <a:t>gustinom</a:t>
            </a:r>
            <a:r>
              <a:rPr lang="en-US" dirty="0" smtClean="0"/>
              <a:t> </a:t>
            </a:r>
            <a:r>
              <a:rPr lang="en-US" dirty="0" err="1" smtClean="0"/>
              <a:t>saobraćaja</a:t>
            </a:r>
            <a:r>
              <a:rPr lang="en-US" dirty="0" smtClean="0"/>
              <a:t> </a:t>
            </a:r>
            <a:r>
              <a:rPr lang="en-US" dirty="0" err="1" smtClean="0"/>
              <a:t>imaju</a:t>
            </a:r>
            <a:r>
              <a:rPr lang="en-US" dirty="0" smtClean="0"/>
              <a:t> </a:t>
            </a:r>
            <a:r>
              <a:rPr lang="en-US" dirty="0" err="1" smtClean="0"/>
              <a:t>niže</a:t>
            </a:r>
            <a:r>
              <a:rPr lang="en-US" dirty="0" smtClean="0"/>
              <a:t> </a:t>
            </a:r>
            <a:r>
              <a:rPr lang="en-US" dirty="0" err="1" smtClean="0"/>
              <a:t>poreze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alkohol</a:t>
            </a:r>
            <a:r>
              <a:rPr lang="en-US" dirty="0" smtClean="0"/>
              <a:t> </a:t>
            </a:r>
            <a:endParaRPr lang="hr-HR" dirty="0" smtClean="0"/>
          </a:p>
          <a:p>
            <a:r>
              <a:rPr lang="en-US" dirty="0" smtClean="0"/>
              <a:t>Tada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dva</a:t>
            </a:r>
            <a:r>
              <a:rPr lang="en-US" dirty="0" smtClean="0"/>
              <a:t> </a:t>
            </a:r>
            <a:r>
              <a:rPr lang="en-US" dirty="0" err="1" smtClean="0"/>
              <a:t>uslova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izostavljenu</a:t>
            </a:r>
            <a:r>
              <a:rPr lang="en-US" dirty="0" smtClean="0"/>
              <a:t> </a:t>
            </a:r>
            <a:r>
              <a:rPr lang="en-US" dirty="0" err="1" smtClean="0"/>
              <a:t>promenljivu</a:t>
            </a:r>
            <a:r>
              <a:rPr lang="en-US" dirty="0" smtClean="0"/>
              <a:t> </a:t>
            </a:r>
            <a:r>
              <a:rPr lang="en-US" dirty="0" err="1" smtClean="0"/>
              <a:t>zadovoljena</a:t>
            </a:r>
            <a:r>
              <a:rPr lang="en-US" dirty="0" smtClean="0"/>
              <a:t>. </a:t>
            </a:r>
            <a:endParaRPr lang="hr-HR" dirty="0" smtClean="0"/>
          </a:p>
          <a:p>
            <a:r>
              <a:rPr lang="en-US" dirty="0" err="1" smtClean="0"/>
              <a:t>Konkretno</a:t>
            </a:r>
            <a:r>
              <a:rPr lang="en-US" dirty="0" smtClean="0"/>
              <a:t>, „</a:t>
            </a:r>
            <a:r>
              <a:rPr lang="en-US" dirty="0" err="1" smtClean="0"/>
              <a:t>visoki</a:t>
            </a:r>
            <a:r>
              <a:rPr lang="en-US" dirty="0" smtClean="0"/>
              <a:t> </a:t>
            </a:r>
            <a:r>
              <a:rPr lang="en-US" dirty="0" err="1" smtClean="0"/>
              <a:t>porezi</a:t>
            </a:r>
            <a:r>
              <a:rPr lang="en-US" dirty="0" smtClean="0"/>
              <a:t>“ bi </a:t>
            </a:r>
            <a:r>
              <a:rPr lang="en-US" dirty="0" err="1" smtClean="0"/>
              <a:t>mogli</a:t>
            </a:r>
            <a:r>
              <a:rPr lang="en-US" dirty="0" smtClean="0"/>
              <a:t> </a:t>
            </a:r>
            <a:r>
              <a:rPr lang="en-US" dirty="0" err="1" smtClean="0"/>
              <a:t>odražavati</a:t>
            </a:r>
            <a:r>
              <a:rPr lang="en-US" dirty="0" smtClean="0"/>
              <a:t> „</a:t>
            </a:r>
            <a:r>
              <a:rPr lang="en-US" dirty="0" err="1" smtClean="0"/>
              <a:t>veliku</a:t>
            </a:r>
            <a:r>
              <a:rPr lang="en-US" dirty="0" smtClean="0"/>
              <a:t> </a:t>
            </a:r>
            <a:r>
              <a:rPr lang="en-US" dirty="0" err="1" smtClean="0"/>
              <a:t>gustinu</a:t>
            </a:r>
            <a:r>
              <a:rPr lang="en-US" dirty="0" smtClean="0"/>
              <a:t> </a:t>
            </a:r>
            <a:r>
              <a:rPr lang="en-US" dirty="0" err="1" smtClean="0"/>
              <a:t>saobraćaja</a:t>
            </a:r>
            <a:r>
              <a:rPr lang="en-US" dirty="0" smtClean="0"/>
              <a:t>“ (</a:t>
            </a:r>
            <a:r>
              <a:rPr lang="en-US" dirty="0" err="1" smtClean="0"/>
              <a:t>tako</a:t>
            </a:r>
            <a:r>
              <a:rPr lang="en-US" dirty="0" smtClean="0"/>
              <a:t> da bi OLS </a:t>
            </a:r>
            <a:r>
              <a:rPr lang="en-US" dirty="0" err="1" smtClean="0"/>
              <a:t>koeficijent</a:t>
            </a:r>
            <a:r>
              <a:rPr lang="en-US" dirty="0" smtClean="0"/>
              <a:t> bio </a:t>
            </a:r>
            <a:r>
              <a:rPr lang="en-US" dirty="0" err="1" smtClean="0"/>
              <a:t>pristrasan</a:t>
            </a:r>
            <a:r>
              <a:rPr lang="en-US" dirty="0" smtClean="0"/>
              <a:t> </a:t>
            </a:r>
            <a:r>
              <a:rPr lang="en-US" dirty="0" err="1" smtClean="0"/>
              <a:t>pozitivno</a:t>
            </a:r>
            <a:r>
              <a:rPr lang="en-US" dirty="0" smtClean="0"/>
              <a:t> – </a:t>
            </a:r>
            <a:r>
              <a:rPr lang="en-US" dirty="0" err="1" smtClean="0"/>
              <a:t>visoki</a:t>
            </a:r>
            <a:r>
              <a:rPr lang="en-US" dirty="0" smtClean="0"/>
              <a:t> </a:t>
            </a:r>
            <a:r>
              <a:rPr lang="en-US" dirty="0" err="1" smtClean="0"/>
              <a:t>porezi</a:t>
            </a:r>
            <a:r>
              <a:rPr lang="en-US" dirty="0" smtClean="0"/>
              <a:t>, </a:t>
            </a:r>
            <a:r>
              <a:rPr lang="en-US" dirty="0" err="1" smtClean="0"/>
              <a:t>više</a:t>
            </a:r>
            <a:r>
              <a:rPr lang="en-US" dirty="0" smtClean="0"/>
              <a:t> </a:t>
            </a:r>
            <a:r>
              <a:rPr lang="en-US" dirty="0" err="1" smtClean="0"/>
              <a:t>smrtnih</a:t>
            </a:r>
            <a:r>
              <a:rPr lang="en-US" dirty="0" smtClean="0"/>
              <a:t> </a:t>
            </a:r>
            <a:r>
              <a:rPr lang="en-US" dirty="0" err="1" smtClean="0"/>
              <a:t>slučajeva</a:t>
            </a:r>
            <a:r>
              <a:rPr lang="en-US" dirty="0" smtClean="0"/>
              <a:t>) </a:t>
            </a:r>
            <a:endParaRPr lang="hr-HR" dirty="0" smtClean="0"/>
          </a:p>
          <a:p>
            <a:r>
              <a:rPr lang="en-US" dirty="0" smtClean="0"/>
              <a:t>Panel </a:t>
            </a:r>
            <a:r>
              <a:rPr lang="en-US" dirty="0" err="1" smtClean="0"/>
              <a:t>podaci</a:t>
            </a:r>
            <a:r>
              <a:rPr lang="en-US" dirty="0" smtClean="0"/>
              <a:t> </a:t>
            </a:r>
            <a:r>
              <a:rPr lang="en-US" dirty="0" err="1" smtClean="0"/>
              <a:t>nam</a:t>
            </a:r>
            <a:r>
              <a:rPr lang="en-US" dirty="0" smtClean="0"/>
              <a:t> </a:t>
            </a:r>
            <a:r>
              <a:rPr lang="en-US" dirty="0" err="1" smtClean="0"/>
              <a:t>omogućavaju</a:t>
            </a:r>
            <a:r>
              <a:rPr lang="en-US" dirty="0" smtClean="0"/>
              <a:t> da </a:t>
            </a:r>
            <a:r>
              <a:rPr lang="en-US" dirty="0" err="1" smtClean="0"/>
              <a:t>eliminišemo</a:t>
            </a:r>
            <a:r>
              <a:rPr lang="en-US" dirty="0" smtClean="0"/>
              <a:t> </a:t>
            </a:r>
            <a:r>
              <a:rPr lang="hr-HR" dirty="0" smtClean="0"/>
              <a:t>OVB </a:t>
            </a:r>
            <a:r>
              <a:rPr lang="en-US" dirty="0" err="1" smtClean="0"/>
              <a:t>kada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izostavljene</a:t>
            </a:r>
            <a:r>
              <a:rPr lang="en-US" dirty="0" smtClean="0"/>
              <a:t> </a:t>
            </a:r>
            <a:r>
              <a:rPr lang="en-US" dirty="0" err="1" smtClean="0"/>
              <a:t>varijable</a:t>
            </a:r>
            <a:r>
              <a:rPr lang="en-US" dirty="0" smtClean="0"/>
              <a:t> </a:t>
            </a:r>
            <a:r>
              <a:rPr lang="en-US" dirty="0" err="1" smtClean="0"/>
              <a:t>konstantne</a:t>
            </a:r>
            <a:r>
              <a:rPr lang="en-US" dirty="0" smtClean="0"/>
              <a:t> </a:t>
            </a:r>
            <a:r>
              <a:rPr lang="en-US" dirty="0" err="1" smtClean="0"/>
              <a:t>tokom</a:t>
            </a:r>
            <a:r>
              <a:rPr lang="en-US" dirty="0" smtClean="0"/>
              <a:t> </a:t>
            </a:r>
            <a:r>
              <a:rPr lang="en-US" dirty="0" err="1" smtClean="0"/>
              <a:t>vremena</a:t>
            </a:r>
            <a:r>
              <a:rPr lang="en-US" dirty="0" smtClean="0"/>
              <a:t> </a:t>
            </a:r>
            <a:r>
              <a:rPr lang="en-US" dirty="0" err="1" smtClean="0"/>
              <a:t>unutar</a:t>
            </a:r>
            <a:r>
              <a:rPr lang="en-US" dirty="0" smtClean="0"/>
              <a:t> </a:t>
            </a:r>
            <a:r>
              <a:rPr lang="en-US" dirty="0" err="1" smtClean="0"/>
              <a:t>datog</a:t>
            </a:r>
            <a:r>
              <a:rPr lang="en-US" dirty="0" smtClean="0"/>
              <a:t> </a:t>
            </a:r>
            <a:r>
              <a:rPr lang="en-US" dirty="0" err="1" smtClean="0"/>
              <a:t>stanja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11306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3418" y="406400"/>
            <a:ext cx="10790382" cy="5770563"/>
          </a:xfrm>
        </p:spPr>
        <p:txBody>
          <a:bodyPr/>
          <a:lstStyle/>
          <a:p>
            <a:pPr marL="0" indent="0">
              <a:buNone/>
            </a:pPr>
            <a:r>
              <a:rPr lang="en-US" dirty="0" err="1" smtClean="0"/>
              <a:t>Primjer</a:t>
            </a:r>
            <a:r>
              <a:rPr lang="en-US" dirty="0" smtClean="0"/>
              <a:t> #2: </a:t>
            </a:r>
            <a:endParaRPr lang="hr-HR" dirty="0" smtClean="0"/>
          </a:p>
          <a:p>
            <a:pPr marL="0" indent="0">
              <a:buNone/>
            </a:pPr>
            <a:r>
              <a:rPr lang="en-US" dirty="0" err="1" smtClean="0"/>
              <a:t>Kulturološki</a:t>
            </a:r>
            <a:r>
              <a:rPr lang="en-US" dirty="0" smtClean="0"/>
              <a:t> </a:t>
            </a:r>
            <a:r>
              <a:rPr lang="en-US" dirty="0" err="1" smtClean="0"/>
              <a:t>stavovi</a:t>
            </a:r>
            <a:r>
              <a:rPr lang="en-US" dirty="0" smtClean="0"/>
              <a:t> </a:t>
            </a:r>
            <a:r>
              <a:rPr lang="en-US" dirty="0" err="1" smtClean="0"/>
              <a:t>prema</a:t>
            </a:r>
            <a:r>
              <a:rPr lang="en-US" dirty="0" smtClean="0"/>
              <a:t> </a:t>
            </a:r>
            <a:r>
              <a:rPr lang="en-US" dirty="0" err="1" smtClean="0"/>
              <a:t>alkoholu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vožnji</a:t>
            </a:r>
            <a:r>
              <a:rPr lang="en-US" dirty="0" smtClean="0"/>
              <a:t>: </a:t>
            </a:r>
            <a:endParaRPr lang="hr-HR" dirty="0" smtClean="0"/>
          </a:p>
          <a:p>
            <a:pPr marL="0" indent="0">
              <a:buNone/>
            </a:pPr>
            <a:r>
              <a:rPr lang="en-US" dirty="0" smtClean="0"/>
              <a:t>(</a:t>
            </a:r>
            <a:r>
              <a:rPr lang="en-US" dirty="0" err="1" smtClean="0"/>
              <a:t>i</a:t>
            </a:r>
            <a:r>
              <a:rPr lang="en-US" dirty="0" smtClean="0"/>
              <a:t>) </a:t>
            </a:r>
            <a:r>
              <a:rPr lang="en-US" dirty="0" err="1" smtClean="0"/>
              <a:t>moguće</a:t>
            </a:r>
            <a:r>
              <a:rPr lang="en-US" dirty="0" smtClean="0"/>
              <a:t> je da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determinanta</a:t>
            </a:r>
            <a:r>
              <a:rPr lang="en-US" dirty="0" smtClean="0"/>
              <a:t> </a:t>
            </a:r>
            <a:r>
              <a:rPr lang="en-US" dirty="0" err="1" smtClean="0"/>
              <a:t>smrtnih</a:t>
            </a:r>
            <a:r>
              <a:rPr lang="en-US" dirty="0" smtClean="0"/>
              <a:t> </a:t>
            </a:r>
            <a:r>
              <a:rPr lang="en-US" dirty="0" err="1" smtClean="0"/>
              <a:t>slučajeva</a:t>
            </a:r>
            <a:r>
              <a:rPr lang="en-US" dirty="0" smtClean="0"/>
              <a:t> u </a:t>
            </a:r>
            <a:r>
              <a:rPr lang="en-US" dirty="0" err="1" smtClean="0"/>
              <a:t>saobraćaju</a:t>
            </a:r>
            <a:r>
              <a:rPr lang="en-US" dirty="0" smtClean="0"/>
              <a:t>;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endParaRPr lang="hr-HR" dirty="0" smtClean="0"/>
          </a:p>
          <a:p>
            <a:pPr marL="0" indent="0">
              <a:buNone/>
            </a:pPr>
            <a:r>
              <a:rPr lang="en-US" dirty="0" smtClean="0"/>
              <a:t>(ii) </a:t>
            </a:r>
            <a:r>
              <a:rPr lang="en-US" dirty="0" err="1" smtClean="0"/>
              <a:t>potencijalno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u </a:t>
            </a:r>
            <a:r>
              <a:rPr lang="en-US" dirty="0" err="1" smtClean="0"/>
              <a:t>korelaciji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</a:t>
            </a:r>
            <a:r>
              <a:rPr lang="en-US" dirty="0" err="1" smtClean="0"/>
              <a:t>porezom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pivo</a:t>
            </a:r>
            <a:r>
              <a:rPr lang="en-US" dirty="0" smtClean="0"/>
              <a:t>. </a:t>
            </a:r>
            <a:endParaRPr lang="hr-HR" dirty="0" smtClean="0"/>
          </a:p>
          <a:p>
            <a:r>
              <a:rPr lang="en-US" dirty="0" smtClean="0"/>
              <a:t>Tada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dva</a:t>
            </a:r>
            <a:r>
              <a:rPr lang="en-US" dirty="0" smtClean="0"/>
              <a:t> </a:t>
            </a:r>
            <a:r>
              <a:rPr lang="en-US" dirty="0" err="1" smtClean="0"/>
              <a:t>uslova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hr-HR" dirty="0" smtClean="0"/>
              <a:t>OVB </a:t>
            </a:r>
            <a:r>
              <a:rPr lang="en-US" dirty="0" err="1" smtClean="0"/>
              <a:t>zadovoljena</a:t>
            </a:r>
            <a:r>
              <a:rPr lang="en-US" dirty="0" smtClean="0"/>
              <a:t>. </a:t>
            </a:r>
            <a:endParaRPr lang="hr-HR" dirty="0" smtClean="0"/>
          </a:p>
          <a:p>
            <a:r>
              <a:rPr lang="en-US" dirty="0" err="1" smtClean="0"/>
              <a:t>Konkretno</a:t>
            </a:r>
            <a:r>
              <a:rPr lang="en-US" dirty="0" smtClean="0"/>
              <a:t>, “</a:t>
            </a:r>
            <a:r>
              <a:rPr lang="en-US" dirty="0" err="1" smtClean="0"/>
              <a:t>visoki</a:t>
            </a:r>
            <a:r>
              <a:rPr lang="en-US" dirty="0" smtClean="0"/>
              <a:t> </a:t>
            </a:r>
            <a:r>
              <a:rPr lang="en-US" dirty="0" err="1" smtClean="0"/>
              <a:t>porezi</a:t>
            </a:r>
            <a:r>
              <a:rPr lang="en-US" dirty="0" smtClean="0"/>
              <a:t>” bi </a:t>
            </a:r>
            <a:r>
              <a:rPr lang="en-US" dirty="0" err="1" smtClean="0"/>
              <a:t>mogli</a:t>
            </a:r>
            <a:r>
              <a:rPr lang="en-US" dirty="0" smtClean="0"/>
              <a:t> </a:t>
            </a:r>
            <a:r>
              <a:rPr lang="en-US" dirty="0" err="1" smtClean="0"/>
              <a:t>poprimiti</a:t>
            </a:r>
            <a:r>
              <a:rPr lang="en-US" dirty="0" smtClean="0"/>
              <a:t> </a:t>
            </a:r>
            <a:r>
              <a:rPr lang="en-US" dirty="0" err="1" smtClean="0"/>
              <a:t>efekat</a:t>
            </a:r>
            <a:r>
              <a:rPr lang="en-US" dirty="0" smtClean="0"/>
              <a:t> “</a:t>
            </a:r>
            <a:r>
              <a:rPr lang="en-US" dirty="0" err="1" smtClean="0"/>
              <a:t>kulturnih</a:t>
            </a:r>
            <a:r>
              <a:rPr lang="en-US" dirty="0" smtClean="0"/>
              <a:t> </a:t>
            </a:r>
            <a:r>
              <a:rPr lang="en-US" dirty="0" err="1" smtClean="0"/>
              <a:t>stavova</a:t>
            </a:r>
            <a:r>
              <a:rPr lang="en-US" dirty="0" smtClean="0"/>
              <a:t> </a:t>
            </a:r>
            <a:r>
              <a:rPr lang="en-US" dirty="0" err="1" smtClean="0"/>
              <a:t>prema</a:t>
            </a:r>
            <a:r>
              <a:rPr lang="en-US" dirty="0" smtClean="0"/>
              <a:t> </a:t>
            </a:r>
            <a:r>
              <a:rPr lang="en-US" dirty="0" err="1" smtClean="0"/>
              <a:t>piću</a:t>
            </a:r>
            <a:r>
              <a:rPr lang="en-US" dirty="0" smtClean="0"/>
              <a:t>” </a:t>
            </a:r>
            <a:r>
              <a:rPr lang="en-US" dirty="0" err="1" smtClean="0"/>
              <a:t>tako</a:t>
            </a:r>
            <a:r>
              <a:rPr lang="en-US" dirty="0" smtClean="0"/>
              <a:t> da bi OLS </a:t>
            </a:r>
            <a:r>
              <a:rPr lang="en-US" dirty="0" err="1" smtClean="0"/>
              <a:t>koeficijent</a:t>
            </a:r>
            <a:r>
              <a:rPr lang="en-US" dirty="0" smtClean="0"/>
              <a:t> bio </a:t>
            </a:r>
            <a:r>
              <a:rPr lang="en-US" dirty="0" err="1" smtClean="0"/>
              <a:t>pristrasan</a:t>
            </a:r>
            <a:r>
              <a:rPr lang="en-US" dirty="0" smtClean="0"/>
              <a:t> </a:t>
            </a:r>
            <a:endParaRPr lang="hr-HR" dirty="0" smtClean="0"/>
          </a:p>
          <a:p>
            <a:r>
              <a:rPr lang="en-US" dirty="0" smtClean="0"/>
              <a:t>Panel </a:t>
            </a:r>
            <a:r>
              <a:rPr lang="en-US" dirty="0" err="1" smtClean="0"/>
              <a:t>podaci</a:t>
            </a:r>
            <a:r>
              <a:rPr lang="en-US" dirty="0" smtClean="0"/>
              <a:t> </a:t>
            </a:r>
            <a:r>
              <a:rPr lang="en-US" dirty="0" err="1" smtClean="0"/>
              <a:t>nam</a:t>
            </a:r>
            <a:r>
              <a:rPr lang="en-US" dirty="0" smtClean="0"/>
              <a:t> </a:t>
            </a:r>
            <a:r>
              <a:rPr lang="en-US" dirty="0" err="1" smtClean="0"/>
              <a:t>omogućavaju</a:t>
            </a:r>
            <a:r>
              <a:rPr lang="en-US" dirty="0" smtClean="0"/>
              <a:t> da </a:t>
            </a:r>
            <a:r>
              <a:rPr lang="en-US" dirty="0" err="1" smtClean="0"/>
              <a:t>eliminišemo</a:t>
            </a:r>
            <a:r>
              <a:rPr lang="en-US" dirty="0" smtClean="0"/>
              <a:t> </a:t>
            </a:r>
            <a:r>
              <a:rPr lang="en-US" dirty="0" err="1" smtClean="0"/>
              <a:t>pristrasnost</a:t>
            </a:r>
            <a:r>
              <a:rPr lang="en-US" dirty="0" smtClean="0"/>
              <a:t> </a:t>
            </a:r>
            <a:r>
              <a:rPr lang="en-US" dirty="0" err="1" smtClean="0"/>
              <a:t>izostavljene</a:t>
            </a:r>
            <a:r>
              <a:rPr lang="en-US" dirty="0" smtClean="0"/>
              <a:t> </a:t>
            </a:r>
            <a:r>
              <a:rPr lang="en-US" dirty="0" err="1" smtClean="0"/>
              <a:t>varijable</a:t>
            </a:r>
            <a:r>
              <a:rPr lang="en-US" dirty="0" smtClean="0"/>
              <a:t> </a:t>
            </a:r>
            <a:r>
              <a:rPr lang="en-US" dirty="0" err="1" smtClean="0"/>
              <a:t>kada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izostavljene</a:t>
            </a:r>
            <a:r>
              <a:rPr lang="en-US" dirty="0" smtClean="0"/>
              <a:t> </a:t>
            </a:r>
            <a:r>
              <a:rPr lang="en-US" dirty="0" err="1" smtClean="0"/>
              <a:t>varijable</a:t>
            </a:r>
            <a:r>
              <a:rPr lang="en-US" dirty="0" smtClean="0"/>
              <a:t> </a:t>
            </a:r>
            <a:r>
              <a:rPr lang="en-US" dirty="0" err="1" smtClean="0"/>
              <a:t>konstantne</a:t>
            </a:r>
            <a:r>
              <a:rPr lang="en-US" dirty="0" smtClean="0"/>
              <a:t> </a:t>
            </a:r>
            <a:r>
              <a:rPr lang="en-US" dirty="0" err="1" smtClean="0"/>
              <a:t>tokom</a:t>
            </a:r>
            <a:r>
              <a:rPr lang="en-US" dirty="0" smtClean="0"/>
              <a:t> </a:t>
            </a:r>
            <a:r>
              <a:rPr lang="en-US" dirty="0" err="1" smtClean="0"/>
              <a:t>vremena</a:t>
            </a:r>
            <a:r>
              <a:rPr lang="en-US" dirty="0" smtClean="0"/>
              <a:t> </a:t>
            </a:r>
            <a:r>
              <a:rPr lang="en-US" dirty="0" err="1" smtClean="0"/>
              <a:t>unutar</a:t>
            </a:r>
            <a:r>
              <a:rPr lang="en-US" dirty="0" smtClean="0"/>
              <a:t> </a:t>
            </a:r>
            <a:r>
              <a:rPr lang="en-US" dirty="0" err="1" smtClean="0"/>
              <a:t>datog</a:t>
            </a:r>
            <a:r>
              <a:rPr lang="en-US" dirty="0" smtClean="0"/>
              <a:t> </a:t>
            </a:r>
            <a:r>
              <a:rPr lang="en-US" dirty="0" err="1" smtClean="0"/>
              <a:t>stanja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48993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2246</TotalTime>
  <Words>1833</Words>
  <Application>Microsoft Office PowerPoint</Application>
  <PresentationFormat>Widescreen</PresentationFormat>
  <Paragraphs>198</Paragraphs>
  <Slides>24</Slides>
  <Notes>2</Notes>
  <HiddenSlides>0</HiddenSlides>
  <MMClips>0</MMClips>
  <ScaleCrop>false</ScaleCrop>
  <HeadingPairs>
    <vt:vector size="10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Links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5" baseType="lpstr">
      <vt:lpstr>ＭＳ Ｐゴシック</vt:lpstr>
      <vt:lpstr>Arial</vt:lpstr>
      <vt:lpstr>Calibri</vt:lpstr>
      <vt:lpstr>Calibri Light</vt:lpstr>
      <vt:lpstr>Courier New</vt:lpstr>
      <vt:lpstr>Lucida Grande</vt:lpstr>
      <vt:lpstr>Symbol</vt:lpstr>
      <vt:lpstr>Office Theme</vt:lpstr>
      <vt:lpstr>???</vt:lpstr>
      <vt:lpstr>???</vt:lpstr>
      <vt:lpstr>Equation</vt:lpstr>
      <vt:lpstr>Panel</vt:lpstr>
      <vt:lpstr>Okvir</vt:lpstr>
      <vt:lpstr>Podaci i oznake</vt:lpstr>
      <vt:lpstr>Zašto nam je panel koristan?</vt:lpstr>
      <vt:lpstr>Primjer skupa podataka panela: Smrtni slučajevi u saobraćaju i porezi na alkohol</vt:lpstr>
      <vt:lpstr>Viši porezi na alkohol veća smrtnost?</vt:lpstr>
      <vt:lpstr>Zašto bi moglo biti više smrtnih slučajeva u saobraćaju u državama koje imaju veće poreze na alkohol?</vt:lpstr>
      <vt:lpstr>Činjenica: izostavljanje ovih faktora može nas dovoditi do ommited variable bias </vt:lpstr>
      <vt:lpstr>PowerPoint Presentation</vt:lpstr>
      <vt:lpstr>Panel podaci sa dva vremenska perioda</vt:lpstr>
      <vt:lpstr>PowerPoint Presentation</vt:lpstr>
      <vt:lpstr>PowerPoint Presentation</vt:lpstr>
      <vt:lpstr>PowerPoint Presentation</vt:lpstr>
      <vt:lpstr>ΔFatalityRate v. ΔBeerTax</vt:lpstr>
      <vt:lpstr>Fixed effects (FE) regressija</vt:lpstr>
      <vt:lpstr>Yit = β0 + β1Xit + β2Zi + uit, i =1,…,n, T = 1,…,T</vt:lpstr>
      <vt:lpstr>Za TX…</vt:lpstr>
      <vt:lpstr>Za svaku od tri države imamo </vt:lpstr>
      <vt:lpstr>PowerPoint Presentation</vt:lpstr>
      <vt:lpstr>Dakle, mogu na dva načina zapisati FE</vt:lpstr>
      <vt:lpstr>FE regresiona jednačina</vt:lpstr>
      <vt:lpstr>Traffic deaths i beer taxes u STATA 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Panel</dc:title>
  <dc:creator>Bojan</dc:creator>
  <cp:lastModifiedBy>Bojan</cp:lastModifiedBy>
  <cp:revision>20</cp:revision>
  <dcterms:created xsi:type="dcterms:W3CDTF">2023-07-06T19:43:59Z</dcterms:created>
  <dcterms:modified xsi:type="dcterms:W3CDTF">2023-07-14T05:34:52Z</dcterms:modified>
</cp:coreProperties>
</file>