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6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86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1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36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9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52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3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974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29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4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51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3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45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C955F-1817-4180-8644-E4A037087C92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D8CB7-EFA4-4258-83CD-72A4DC231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99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9.wmf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5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6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Nelinearne veze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34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Income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(</a:t>
            </a:r>
            <a:r>
              <a:rPr lang="en-US" i="1" dirty="0" err="1">
                <a:ea typeface="ＭＳ Ｐゴシック" pitchFamily="34" charset="-128"/>
              </a:rPr>
              <a:t>Income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)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hr-HR" dirty="0" smtClean="0">
                <a:ea typeface="ＭＳ Ｐゴシック" pitchFamily="34" charset="-128"/>
              </a:rPr>
              <a:t>Kub</a:t>
            </a:r>
            <a:r>
              <a:rPr lang="en-US" dirty="0" smtClean="0">
                <a:ea typeface="ＭＳ Ｐゴシック" pitchFamily="34" charset="-128"/>
              </a:rPr>
              <a:t>: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 </a:t>
            </a:r>
          </a:p>
          <a:p>
            <a:pPr algn="ctr">
              <a:buFontTx/>
              <a:buNone/>
            </a:pPr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Income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(</a:t>
            </a:r>
            <a:r>
              <a:rPr lang="en-US" i="1" dirty="0" err="1">
                <a:ea typeface="ＭＳ Ｐゴシック" pitchFamily="34" charset="-128"/>
              </a:rPr>
              <a:t>Income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)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3</a:t>
            </a:r>
            <a:r>
              <a:rPr lang="en-US" dirty="0">
                <a:ea typeface="ＭＳ Ｐゴシック" pitchFamily="34" charset="-128"/>
              </a:rPr>
              <a:t>(</a:t>
            </a:r>
            <a:r>
              <a:rPr lang="en-US" i="1" dirty="0" err="1">
                <a:ea typeface="ＭＳ Ｐゴシック" pitchFamily="34" charset="-128"/>
              </a:rPr>
              <a:t>Income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)</a:t>
            </a:r>
            <a:r>
              <a:rPr lang="en-US" baseline="30000" dirty="0">
                <a:ea typeface="ＭＳ Ｐゴシック" pitchFamily="34" charset="-128"/>
              </a:rPr>
              <a:t>3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 smtClean="0">
                <a:ea typeface="ＭＳ Ｐゴシック" pitchFamily="34" charset="-128"/>
              </a:rPr>
              <a:t>u</a:t>
            </a:r>
            <a:r>
              <a:rPr lang="en-US" i="1" baseline="-25000" dirty="0" err="1" smtClean="0">
                <a:ea typeface="ＭＳ Ｐゴシック" pitchFamily="34" charset="-128"/>
              </a:rPr>
              <a:t>i</a:t>
            </a:r>
            <a:endParaRPr lang="hr-HR" i="1" baseline="-25000" dirty="0" smtClean="0">
              <a:ea typeface="ＭＳ Ｐゴシック" pitchFamily="34" charset="-128"/>
            </a:endParaRPr>
          </a:p>
          <a:p>
            <a:pPr algn="ctr">
              <a:buFontTx/>
              <a:buNone/>
            </a:pPr>
            <a:endParaRPr lang="hr-HR" i="1" baseline="-25000" dirty="0">
              <a:ea typeface="ＭＳ Ｐゴシック" pitchFamily="34" charset="-128"/>
            </a:endParaRPr>
          </a:p>
          <a:p>
            <a:pPr algn="ctr">
              <a:buFontTx/>
              <a:buNone/>
            </a:pPr>
            <a:r>
              <a:rPr lang="hr-HR" i="1" dirty="0" smtClean="0">
                <a:ea typeface="ＭＳ Ｐゴシック" pitchFamily="34" charset="-128"/>
              </a:rPr>
              <a:t>Pogledajmo onda primjer</a:t>
            </a:r>
            <a:endParaRPr lang="en-US" dirty="0" smtClean="0">
              <a:ea typeface="ＭＳ Ｐゴシック" pitchFamily="34" charset="-128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19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799" y="517236"/>
            <a:ext cx="10289309" cy="5502564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generate avginc2 = </a:t>
            </a:r>
            <a:r>
              <a:rPr lang="en-US" sz="1300" b="1" dirty="0" err="1" smtClean="0">
                <a:latin typeface="Courier New"/>
                <a:cs typeface="Courier New"/>
              </a:rPr>
              <a:t>avginc</a:t>
            </a:r>
            <a:r>
              <a:rPr lang="en-US" sz="1300" b="1" dirty="0" smtClean="0">
                <a:latin typeface="Courier New"/>
                <a:cs typeface="Courier New"/>
              </a:rPr>
              <a:t>*</a:t>
            </a:r>
            <a:r>
              <a:rPr lang="en-US" sz="1300" b="1" dirty="0" err="1" smtClean="0">
                <a:latin typeface="Courier New"/>
                <a:cs typeface="Courier New"/>
              </a:rPr>
              <a:t>avginc</a:t>
            </a:r>
            <a:r>
              <a:rPr lang="en-US" sz="1300" b="1" dirty="0" smtClean="0">
                <a:latin typeface="Courier New"/>
                <a:cs typeface="Courier New"/>
              </a:rPr>
              <a:t>;       </a:t>
            </a:r>
            <a:r>
              <a:rPr lang="en-US" sz="1300" b="1" dirty="0" smtClean="0">
                <a:solidFill>
                  <a:srgbClr val="FF0000"/>
                </a:solidFill>
                <a:latin typeface="Courier New"/>
                <a:cs typeface="Courier New"/>
              </a:rPr>
              <a:t>Create a new </a:t>
            </a:r>
            <a:r>
              <a:rPr lang="en-US" sz="1300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regressor</a:t>
            </a:r>
            <a:r>
              <a:rPr lang="en-US" sz="1300" b="1" dirty="0" smtClean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endParaRPr lang="en-US" sz="1300" dirty="0" smtClean="0">
              <a:solidFill>
                <a:srgbClr val="FF0000"/>
              </a:solidFill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err="1" smtClean="0">
                <a:latin typeface="Courier New"/>
                <a:cs typeface="Courier New"/>
              </a:rPr>
              <a:t>reg</a:t>
            </a:r>
            <a:r>
              <a:rPr lang="en-US" sz="1300" b="1" dirty="0" smtClean="0">
                <a:latin typeface="Courier New"/>
                <a:cs typeface="Courier New"/>
              </a:rPr>
              <a:t> </a:t>
            </a:r>
            <a:r>
              <a:rPr lang="en-US" sz="1300" b="1" dirty="0" err="1" smtClean="0">
                <a:latin typeface="Courier New"/>
                <a:cs typeface="Courier New"/>
              </a:rPr>
              <a:t>testscr</a:t>
            </a:r>
            <a:r>
              <a:rPr lang="en-US" sz="1300" b="1" dirty="0" smtClean="0">
                <a:latin typeface="Courier New"/>
                <a:cs typeface="Courier New"/>
              </a:rPr>
              <a:t> </a:t>
            </a:r>
            <a:r>
              <a:rPr lang="en-US" sz="1300" b="1" dirty="0" err="1" smtClean="0">
                <a:latin typeface="Courier New"/>
                <a:cs typeface="Courier New"/>
              </a:rPr>
              <a:t>avginc</a:t>
            </a:r>
            <a:r>
              <a:rPr lang="en-US" sz="1300" b="1" dirty="0" smtClean="0">
                <a:latin typeface="Courier New"/>
                <a:cs typeface="Courier New"/>
              </a:rPr>
              <a:t> avginc2, </a:t>
            </a:r>
            <a:r>
              <a:rPr lang="en-US" sz="1300" b="1" dirty="0" err="1" smtClean="0">
                <a:latin typeface="Courier New"/>
                <a:cs typeface="Courier New"/>
              </a:rPr>
              <a:t>r</a:t>
            </a:r>
            <a:r>
              <a:rPr lang="en-US" sz="1300" b="1" dirty="0" smtClean="0">
                <a:latin typeface="Courier New"/>
                <a:cs typeface="Courier New"/>
              </a:rPr>
              <a:t>;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 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Regression with robust standard errors                 Number of </a:t>
            </a:r>
            <a:r>
              <a:rPr lang="en-US" sz="1300" b="1" dirty="0" err="1" smtClean="0">
                <a:latin typeface="Courier New"/>
                <a:cs typeface="Courier New"/>
              </a:rPr>
              <a:t>obs</a:t>
            </a:r>
            <a:r>
              <a:rPr lang="en-US" sz="1300" b="1" dirty="0" smtClean="0">
                <a:latin typeface="Courier New"/>
                <a:cs typeface="Courier New"/>
              </a:rPr>
              <a:t> =     420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F(  2,   417) =  428.52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</a:t>
            </a:r>
            <a:r>
              <a:rPr lang="en-US" sz="1300" b="1" dirty="0" err="1" smtClean="0">
                <a:latin typeface="Courier New"/>
                <a:cs typeface="Courier New"/>
              </a:rPr>
              <a:t>Prob</a:t>
            </a:r>
            <a:r>
              <a:rPr lang="en-US" sz="1300" b="1" dirty="0" smtClean="0">
                <a:latin typeface="Courier New"/>
                <a:cs typeface="Courier New"/>
              </a:rPr>
              <a:t> &gt; F      =  0.0000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R-squared     =  0.5562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Root MSE      =  12.724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 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------------------------------------------------------------------------------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|               Robust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</a:t>
            </a:r>
            <a:r>
              <a:rPr lang="en-US" sz="1300" b="1" dirty="0" err="1" smtClean="0">
                <a:latin typeface="Courier New"/>
                <a:cs typeface="Courier New"/>
              </a:rPr>
              <a:t>testscr</a:t>
            </a:r>
            <a:r>
              <a:rPr lang="en-US" sz="1300" b="1" dirty="0" smtClean="0">
                <a:latin typeface="Courier New"/>
                <a:cs typeface="Courier New"/>
              </a:rPr>
              <a:t> |      </a:t>
            </a:r>
            <a:r>
              <a:rPr lang="en-US" sz="1300" b="1" dirty="0" err="1" smtClean="0">
                <a:latin typeface="Courier New"/>
                <a:cs typeface="Courier New"/>
              </a:rPr>
              <a:t>Coef</a:t>
            </a:r>
            <a:r>
              <a:rPr lang="en-US" sz="1300" b="1" dirty="0" smtClean="0">
                <a:latin typeface="Courier New"/>
                <a:cs typeface="Courier New"/>
              </a:rPr>
              <a:t>.   Std. Err.      </a:t>
            </a:r>
            <a:r>
              <a:rPr lang="en-US" sz="1300" b="1" dirty="0" err="1" smtClean="0">
                <a:latin typeface="Courier New"/>
                <a:cs typeface="Courier New"/>
              </a:rPr>
              <a:t>t</a:t>
            </a:r>
            <a:r>
              <a:rPr lang="en-US" sz="1300" b="1" dirty="0" smtClean="0">
                <a:latin typeface="Courier New"/>
                <a:cs typeface="Courier New"/>
              </a:rPr>
              <a:t>    P&gt;|</a:t>
            </a:r>
            <a:r>
              <a:rPr lang="en-US" sz="1300" b="1" dirty="0" err="1" smtClean="0">
                <a:latin typeface="Courier New"/>
                <a:cs typeface="Courier New"/>
              </a:rPr>
              <a:t>t</a:t>
            </a:r>
            <a:r>
              <a:rPr lang="en-US" sz="1300" b="1" dirty="0" smtClean="0">
                <a:latin typeface="Courier New"/>
                <a:cs typeface="Courier New"/>
              </a:rPr>
              <a:t>|     [95% Conf. Interval]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-------------+----------------------------------------------------------------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</a:t>
            </a:r>
            <a:r>
              <a:rPr lang="en-US" sz="1300" b="1" dirty="0" err="1" smtClean="0">
                <a:latin typeface="Courier New"/>
                <a:cs typeface="Courier New"/>
              </a:rPr>
              <a:t>avginc</a:t>
            </a:r>
            <a:r>
              <a:rPr lang="en-US" sz="1300" b="1" dirty="0" smtClean="0">
                <a:latin typeface="Courier New"/>
                <a:cs typeface="Courier New"/>
              </a:rPr>
              <a:t> |   3.850995   .2680941    14.36   0.000      3.32401    4.377979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</a:t>
            </a:r>
            <a:r>
              <a:rPr lang="en-US" sz="1300" b="1" dirty="0" smtClean="0">
                <a:solidFill>
                  <a:srgbClr val="FF0000"/>
                </a:solidFill>
                <a:latin typeface="Courier New"/>
                <a:cs typeface="Courier New"/>
              </a:rPr>
              <a:t>avginc2 |  -.0423085   .0047803    -8.85   0.000     -.051705   -.0329119</a:t>
            </a:r>
            <a:endParaRPr lang="en-US" sz="1300" dirty="0" smtClean="0">
              <a:solidFill>
                <a:srgbClr val="FF0000"/>
              </a:solidFill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_cons |   607.3017   2.901754   209.29   0.000     601.5978    613.0056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------------------------------------------------------------------------------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400" dirty="0" smtClean="0"/>
              <a:t> </a:t>
            </a:r>
          </a:p>
          <a:p>
            <a:pPr marL="0" indent="0">
              <a:buFontTx/>
              <a:buNone/>
              <a:defRPr/>
            </a:pPr>
            <a:r>
              <a:rPr lang="en-US" sz="1400" dirty="0" err="1"/>
              <a:t>Testirajte</a:t>
            </a:r>
            <a:r>
              <a:rPr lang="en-US" sz="1400" dirty="0"/>
              <a:t> </a:t>
            </a:r>
            <a:r>
              <a:rPr lang="en-US" sz="1400" dirty="0" err="1"/>
              <a:t>nultu</a:t>
            </a:r>
            <a:r>
              <a:rPr lang="en-US" sz="1400" dirty="0"/>
              <a:t> </a:t>
            </a:r>
            <a:r>
              <a:rPr lang="en-US" sz="1400" dirty="0" err="1"/>
              <a:t>hipotezu</a:t>
            </a:r>
            <a:r>
              <a:rPr lang="en-US" sz="1400" dirty="0"/>
              <a:t> </a:t>
            </a:r>
            <a:r>
              <a:rPr lang="en-US" sz="1400" dirty="0" err="1"/>
              <a:t>linearnosti</a:t>
            </a:r>
            <a:r>
              <a:rPr lang="en-US" sz="1400" dirty="0"/>
              <a:t> u </a:t>
            </a:r>
            <a:r>
              <a:rPr lang="en-US" sz="1400" dirty="0" err="1"/>
              <a:t>odnosu</a:t>
            </a:r>
            <a:r>
              <a:rPr lang="en-US" sz="1400" dirty="0"/>
              <a:t> </a:t>
            </a:r>
            <a:r>
              <a:rPr lang="en-US" sz="1400" dirty="0" err="1"/>
              <a:t>na</a:t>
            </a:r>
            <a:r>
              <a:rPr lang="en-US" sz="1400" dirty="0"/>
              <a:t> </a:t>
            </a:r>
            <a:r>
              <a:rPr lang="en-US" sz="1400" dirty="0" err="1"/>
              <a:t>alternativu</a:t>
            </a:r>
            <a:r>
              <a:rPr lang="en-US" sz="1400" dirty="0"/>
              <a:t> da je </a:t>
            </a:r>
            <a:r>
              <a:rPr lang="en-US" sz="1400" dirty="0" err="1"/>
              <a:t>funkcija</a:t>
            </a:r>
            <a:r>
              <a:rPr lang="en-US" sz="1400" dirty="0"/>
              <a:t> </a:t>
            </a:r>
            <a:r>
              <a:rPr lang="en-US" sz="1400" dirty="0" err="1"/>
              <a:t>regresije</a:t>
            </a:r>
            <a:r>
              <a:rPr lang="en-US" sz="1400" dirty="0"/>
              <a:t> </a:t>
            </a:r>
            <a:r>
              <a:rPr lang="en-US" sz="1400" dirty="0" err="1"/>
              <a:t>kvadratna</a:t>
            </a:r>
            <a:r>
              <a:rPr lang="en-US" sz="1400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29414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ig08_0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418" y="613983"/>
            <a:ext cx="6724073" cy="570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6412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Interpretacija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(b)  </a:t>
            </a:r>
            <a:r>
              <a:rPr lang="hr-HR" sz="2000" dirty="0" smtClean="0">
                <a:ea typeface="ＭＳ Ｐゴシック" pitchFamily="34" charset="-128"/>
              </a:rPr>
              <a:t>Izračunati</a:t>
            </a:r>
            <a:r>
              <a:rPr lang="en-US" sz="2000" dirty="0" smtClean="0">
                <a:ea typeface="ＭＳ Ｐゴシック" pitchFamily="34" charset="-128"/>
              </a:rPr>
              <a:t> “</a:t>
            </a:r>
            <a:r>
              <a:rPr lang="en-US" sz="2000" dirty="0" err="1" smtClean="0">
                <a:ea typeface="ＭＳ Ｐゴシック" pitchFamily="34" charset="-128"/>
              </a:rPr>
              <a:t>ef</a:t>
            </a:r>
            <a:r>
              <a:rPr lang="hr-HR" sz="2000" dirty="0" smtClean="0">
                <a:ea typeface="ＭＳ Ｐゴシック" pitchFamily="34" charset="-128"/>
              </a:rPr>
              <a:t>ekte</a:t>
            </a:r>
            <a:r>
              <a:rPr lang="en-US" sz="2000" dirty="0" smtClean="0">
                <a:ea typeface="ＭＳ Ｐゴシック" pitchFamily="34" charset="-128"/>
              </a:rPr>
              <a:t>” </a:t>
            </a:r>
            <a:r>
              <a:rPr lang="hr-HR" sz="2000" dirty="0" smtClean="0">
                <a:ea typeface="ＭＳ Ｐゴシック" pitchFamily="34" charset="-128"/>
              </a:rPr>
              <a:t>za različite vrijednosti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               = 607.3 + 3.85</a:t>
            </a:r>
            <a:r>
              <a:rPr lang="en-US" sz="2000" i="1" dirty="0" smtClean="0">
                <a:ea typeface="ＭＳ Ｐゴシック" pitchFamily="34" charset="-128"/>
              </a:rPr>
              <a:t>Income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– 0.0423(</a:t>
            </a:r>
            <a:r>
              <a:rPr lang="en-US" sz="2000" i="1" dirty="0" err="1" smtClean="0">
                <a:ea typeface="ＭＳ Ｐゴシック" pitchFamily="34" charset="-128"/>
              </a:rPr>
              <a:t>Income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  <a:r>
              <a:rPr lang="en-US" sz="2000" baseline="30000" dirty="0" smtClean="0">
                <a:ea typeface="ＭＳ Ｐゴシック" pitchFamily="34" charset="-128"/>
              </a:rPr>
              <a:t>2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BA" sz="2000" dirty="0" smtClean="0">
                <a:ea typeface="ＭＳ Ｐゴシック" pitchFamily="34" charset="-128"/>
              </a:rPr>
              <a:t>			</a:t>
            </a:r>
            <a:r>
              <a:rPr lang="en-US" sz="2000" dirty="0" smtClean="0">
                <a:ea typeface="ＭＳ Ｐゴシック" pitchFamily="34" charset="-128"/>
              </a:rPr>
              <a:t>(2.9)  (0.27)              (0.0048)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Predvidjeti promjenu u  </a:t>
            </a:r>
            <a:r>
              <a:rPr lang="en-US" sz="2000" i="1" dirty="0" err="1" smtClean="0">
                <a:ea typeface="ＭＳ Ｐゴシック" pitchFamily="34" charset="-128"/>
              </a:rPr>
              <a:t>TestScore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za promjenu dohodka od </a:t>
            </a:r>
            <a:r>
              <a:rPr lang="en-US" sz="2000" dirty="0" smtClean="0">
                <a:ea typeface="ＭＳ Ｐゴシック" pitchFamily="34" charset="-128"/>
              </a:rPr>
              <a:t>$5,000 per capita</a:t>
            </a:r>
            <a:r>
              <a:rPr lang="hr-HR" sz="2000" dirty="0" smtClean="0">
                <a:ea typeface="ＭＳ Ｐゴシック" pitchFamily="34" charset="-128"/>
              </a:rPr>
              <a:t> do </a:t>
            </a:r>
            <a:r>
              <a:rPr lang="en-US" sz="2000" dirty="0" smtClean="0">
                <a:ea typeface="ＭＳ Ｐゴシック" pitchFamily="34" charset="-128"/>
              </a:rPr>
              <a:t>$6,000 per capita: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dirty="0" smtClean="0">
                <a:ea typeface="ＭＳ Ｐゴシック" pitchFamily="34" charset="-128"/>
              </a:rPr>
              <a:t>                = 607.3 + 3.85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dirty="0" smtClean="0">
                <a:ea typeface="ＭＳ Ｐゴシック" pitchFamily="34" charset="-128"/>
              </a:rPr>
              <a:t>6 – 0.0423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dirty="0" smtClean="0">
                <a:ea typeface="ＭＳ Ｐゴシック" pitchFamily="34" charset="-128"/>
              </a:rPr>
              <a:t>6</a:t>
            </a:r>
            <a:r>
              <a:rPr lang="en-US" sz="2000" baseline="30000" dirty="0" smtClean="0">
                <a:ea typeface="ＭＳ Ｐゴシック" pitchFamily="34" charset="-128"/>
              </a:rPr>
              <a:t>2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				– (607.3 + 3.85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dirty="0" smtClean="0">
                <a:ea typeface="ＭＳ Ｐゴシック" pitchFamily="34" charset="-128"/>
              </a:rPr>
              <a:t>5 – 0.0423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dirty="0" smtClean="0">
                <a:ea typeface="ＭＳ Ｐゴシック" pitchFamily="34" charset="-128"/>
              </a:rPr>
              <a:t>5</a:t>
            </a:r>
            <a:r>
              <a:rPr lang="en-US" sz="2000" baseline="30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				= 3.4</a:t>
            </a:r>
          </a:p>
          <a:p>
            <a:pPr>
              <a:buFontTx/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856601"/>
              </p:ext>
            </p:extLst>
          </p:nvPr>
        </p:nvGraphicFramePr>
        <p:xfrm>
          <a:off x="918442" y="2650115"/>
          <a:ext cx="864178" cy="301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30310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442" y="2650115"/>
                        <a:ext cx="864178" cy="3016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650882"/>
              </p:ext>
            </p:extLst>
          </p:nvPr>
        </p:nvGraphicFramePr>
        <p:xfrm>
          <a:off x="1144733" y="4612842"/>
          <a:ext cx="864178" cy="301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4733" y="4612842"/>
                        <a:ext cx="864178" cy="3016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1968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4582" y="365125"/>
            <a:ext cx="8869218" cy="1325563"/>
          </a:xfrm>
        </p:spPr>
        <p:txBody>
          <a:bodyPr>
            <a:normAutofit/>
          </a:bodyPr>
          <a:lstStyle/>
          <a:p>
            <a:r>
              <a:rPr lang="en-US" sz="3600" dirty="0">
                <a:ea typeface="ＭＳ Ｐゴシック" pitchFamily="34" charset="-128"/>
              </a:rPr>
              <a:t>= 607.3 + 3.85</a:t>
            </a:r>
            <a:r>
              <a:rPr lang="en-US" sz="3600" i="1" dirty="0">
                <a:ea typeface="ＭＳ Ｐゴシック" pitchFamily="34" charset="-128"/>
              </a:rPr>
              <a:t>Income</a:t>
            </a:r>
            <a:r>
              <a:rPr lang="en-US" sz="3600" i="1" baseline="-25000" dirty="0">
                <a:ea typeface="ＭＳ Ｐゴシック" pitchFamily="34" charset="-128"/>
              </a:rPr>
              <a:t>i</a:t>
            </a:r>
            <a:r>
              <a:rPr lang="en-US" sz="3600" dirty="0">
                <a:ea typeface="ＭＳ Ｐゴシック" pitchFamily="34" charset="-128"/>
              </a:rPr>
              <a:t> – 0.0423(</a:t>
            </a:r>
            <a:r>
              <a:rPr lang="en-US" sz="3600" i="1" dirty="0" err="1">
                <a:ea typeface="ＭＳ Ｐゴシック" pitchFamily="34" charset="-128"/>
              </a:rPr>
              <a:t>Income</a:t>
            </a:r>
            <a:r>
              <a:rPr lang="en-US" sz="3600" i="1" baseline="-25000" dirty="0" err="1">
                <a:ea typeface="ＭＳ Ｐゴシック" pitchFamily="34" charset="-128"/>
              </a:rPr>
              <a:t>i</a:t>
            </a:r>
            <a:r>
              <a:rPr lang="en-US" sz="3600" dirty="0">
                <a:ea typeface="ＭＳ Ｐゴシック" pitchFamily="34" charset="-128"/>
              </a:rPr>
              <a:t>)</a:t>
            </a:r>
            <a:r>
              <a:rPr lang="en-US" sz="3600" baseline="30000" dirty="0">
                <a:ea typeface="ＭＳ Ｐゴシック" pitchFamily="34" charset="-128"/>
              </a:rPr>
              <a:t>2</a:t>
            </a:r>
            <a:r>
              <a:rPr lang="en-US" sz="3600" dirty="0">
                <a:ea typeface="ＭＳ Ｐゴシック" pitchFamily="34" charset="-128"/>
              </a:rPr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Šta kada bi predvidjeli vrijednosti za promjenu sa 64 na 65?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r>
              <a:rPr lang="hr-HR" dirty="0" smtClean="0"/>
              <a:t>Ako idete izvan obuhvata postojećeg dataseta.....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639" y="2570596"/>
            <a:ext cx="8705850" cy="1790700"/>
          </a:xfrm>
          <a:prstGeom prst="rect">
            <a:avLst/>
          </a:prstGeom>
        </p:spPr>
      </p:pic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536677"/>
              </p:ext>
            </p:extLst>
          </p:nvPr>
        </p:nvGraphicFramePr>
        <p:xfrm>
          <a:off x="1181245" y="774484"/>
          <a:ext cx="130333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4" imgW="1384200" imgH="482400" progId="Equation.DSMT4">
                  <p:embed/>
                </p:oleObj>
              </mc:Choice>
              <mc:Fallback>
                <p:oleObj name="Equation" r:id="rId4" imgW="1384200" imgH="482400" progId="Equation.DSMT4">
                  <p:embed/>
                  <p:pic>
                    <p:nvPicPr>
                      <p:cNvPr id="30413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245" y="774484"/>
                        <a:ext cx="1303337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5470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799" y="461818"/>
            <a:ext cx="9781310" cy="5710382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gen avginc3 =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avginc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*avginc2;			</a:t>
            </a:r>
            <a:r>
              <a:rPr lang="en-US" sz="13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Create the cubic </a:t>
            </a:r>
            <a:r>
              <a:rPr lang="en-US" sz="1300" b="1" dirty="0" err="1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regressor</a:t>
            </a:r>
            <a:endParaRPr lang="en-US" sz="13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reg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testscr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avginc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avginc2 avginc3, r;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 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Regression with robust standard errors                 Number of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obs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=     420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  F(  3,   416) =  270.18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Prob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&gt; F      =  0.0000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  R-squared     =  0.5584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  Root MSE      =  12.707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 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------------------------------------------------------------------------------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|               Robust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testscr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|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Coef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.   Std. Err.      t    P&gt;|t|     [95% Conf. Interval]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-------------+----------------------------------------------------------------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</a:t>
            </a:r>
            <a:r>
              <a:rPr lang="en-US" sz="13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avginc</a:t>
            </a: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|   5.018677   .7073505     7.10   0.000     3.628251    6.409104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avginc2 |  -.0958052   .0289537    -3.31   0.001    -.1527191   -.0388913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avginc3 |   .0006855   .0003471     1.98   0.049     3.27e-06    .0013677</a:t>
            </a:r>
            <a:endParaRPr lang="en-US" sz="13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_cons |    600.079   5.102062   117.61   0.000     590.0499     610.108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3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------------------------------------------------------------------------------</a:t>
            </a:r>
            <a:endParaRPr lang="en-US" sz="13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657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Testiranje hipoteza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Courier"/>
                <a:cs typeface="Courier"/>
              </a:rPr>
              <a:t>test avginc2 </a:t>
            </a:r>
            <a:r>
              <a:rPr lang="en-US" b="1" dirty="0" smtClean="0">
                <a:latin typeface="Courier"/>
                <a:cs typeface="Courier"/>
              </a:rPr>
              <a:t>avginc3</a:t>
            </a:r>
            <a:r>
              <a:rPr lang="hr-HR" b="1" dirty="0" smtClean="0">
                <a:latin typeface="Courier"/>
                <a:cs typeface="Courier"/>
              </a:rPr>
              <a:t> </a:t>
            </a:r>
            <a:r>
              <a:rPr lang="hr-HR" b="1" dirty="0" smtClean="0">
                <a:solidFill>
                  <a:srgbClr val="FF0000"/>
                </a:solidFill>
                <a:latin typeface="Courier"/>
                <a:cs typeface="Courier"/>
              </a:rPr>
              <a:t>(odmah poslije regresije)</a:t>
            </a:r>
          </a:p>
          <a:p>
            <a:pPr marL="0" indent="0">
              <a:buNone/>
            </a:pPr>
            <a:endParaRPr lang="hr-HR" b="1" dirty="0">
              <a:solidFill>
                <a:srgbClr val="FF0000"/>
              </a:solidFill>
              <a:latin typeface="Courier"/>
            </a:endParaRPr>
          </a:p>
          <a:p>
            <a:pPr marL="338138" indent="-50800">
              <a:buFontTx/>
              <a:buNone/>
              <a:defRPr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 </a:t>
            </a:r>
            <a:r>
              <a:rPr lang="hr-HR" dirty="0" smtClean="0"/>
              <a:t>koeficijent populacije za</a:t>
            </a:r>
            <a:r>
              <a:rPr lang="en-US" dirty="0" smtClean="0"/>
              <a:t> </a:t>
            </a:r>
            <a:r>
              <a:rPr lang="en-US" i="1" dirty="0"/>
              <a:t>Income</a:t>
            </a:r>
            <a:r>
              <a:rPr lang="en-US" baseline="30000" dirty="0"/>
              <a:t>2</a:t>
            </a:r>
            <a:r>
              <a:rPr lang="en-US" dirty="0"/>
              <a:t> </a:t>
            </a:r>
            <a:r>
              <a:rPr lang="hr-HR" dirty="0" smtClean="0"/>
              <a:t>i</a:t>
            </a:r>
            <a:r>
              <a:rPr lang="en-US" dirty="0" smtClean="0"/>
              <a:t> </a:t>
            </a:r>
            <a:r>
              <a:rPr lang="en-US" i="1" dirty="0"/>
              <a:t>Income</a:t>
            </a:r>
            <a:r>
              <a:rPr lang="en-US" baseline="30000" dirty="0"/>
              <a:t>3</a:t>
            </a:r>
            <a:r>
              <a:rPr lang="en-US" dirty="0"/>
              <a:t> = 0</a:t>
            </a:r>
          </a:p>
          <a:p>
            <a:pPr marL="338138" indent="-50800">
              <a:buFontTx/>
              <a:buNone/>
              <a:defRPr/>
            </a:pPr>
            <a:r>
              <a:rPr lang="en-US" i="1" dirty="0"/>
              <a:t>H</a:t>
            </a:r>
            <a:r>
              <a:rPr lang="en-US" baseline="-25000" dirty="0"/>
              <a:t>1</a:t>
            </a:r>
            <a:r>
              <a:rPr lang="en-US" dirty="0"/>
              <a:t>: </a:t>
            </a:r>
            <a:r>
              <a:rPr lang="hr-HR" dirty="0" smtClean="0"/>
              <a:t>barem jedan od ovih koeficijenata je različit od nule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 smtClean="0"/>
              <a:t>Hipoteza </a:t>
            </a:r>
            <a:r>
              <a:rPr lang="pl-PL" dirty="0"/>
              <a:t>da je regresija populacije linearna odbacuje se na nivou značajnosti od 1% u odnosu na alternativu da je to polinom </a:t>
            </a:r>
            <a:r>
              <a:rPr lang="pl-PL" dirty="0" smtClean="0"/>
              <a:t>trećeg stepena.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99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Logoritamske funkcije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799" y="1600199"/>
            <a:ext cx="9624291" cy="48837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ea typeface="ＭＳ Ｐゴシック" pitchFamily="34" charset="-128"/>
              </a:rPr>
              <a:t>ln(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en-US" dirty="0" smtClean="0">
                <a:ea typeface="ＭＳ Ｐゴシック" pitchFamily="34" charset="-128"/>
              </a:rPr>
              <a:t>) = </a:t>
            </a:r>
            <a:r>
              <a:rPr lang="hr-HR" dirty="0" smtClean="0">
                <a:ea typeface="ＭＳ Ｐゴシック" pitchFamily="34" charset="-128"/>
              </a:rPr>
              <a:t>prirodni log 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endParaRPr lang="en-US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hr-HR" dirty="0" smtClean="0">
                <a:ea typeface="ＭＳ Ｐゴシック" pitchFamily="34" charset="-128"/>
              </a:rPr>
              <a:t>Log transformacija dozvoljava sagledavanje  u </a:t>
            </a:r>
            <a:r>
              <a:rPr lang="en-US" dirty="0" smtClean="0">
                <a:ea typeface="ＭＳ Ｐゴシック" pitchFamily="34" charset="-128"/>
              </a:rPr>
              <a:t>“</a:t>
            </a:r>
            <a:r>
              <a:rPr lang="hr-HR" dirty="0" smtClean="0">
                <a:ea typeface="ＭＳ Ｐゴシック" pitchFamily="34" charset="-128"/>
              </a:rPr>
              <a:t>%</a:t>
            </a:r>
            <a:r>
              <a:rPr lang="en-US" dirty="0" smtClean="0">
                <a:ea typeface="ＭＳ Ｐゴシック" pitchFamily="34" charset="-128"/>
              </a:rPr>
              <a:t>”  (</a:t>
            </a:r>
            <a:r>
              <a:rPr lang="hr-HR" dirty="0" smtClean="0">
                <a:ea typeface="ＭＳ Ｐゴシック" pitchFamily="34" charset="-128"/>
              </a:rPr>
              <a:t>recimo elastičnost</a:t>
            </a:r>
            <a:r>
              <a:rPr lang="en-US" dirty="0" smtClean="0">
                <a:ea typeface="ＭＳ Ｐゴシック" pitchFamily="34" charset="-128"/>
              </a:rPr>
              <a:t>) </a:t>
            </a:r>
          </a:p>
          <a:p>
            <a:pPr>
              <a:spcAft>
                <a:spcPts val="4200"/>
              </a:spcAft>
              <a:buFontTx/>
              <a:buNone/>
            </a:pPr>
            <a:r>
              <a:rPr lang="hr-HR" i="1" dirty="0" smtClean="0">
                <a:ea typeface="ＭＳ Ｐゴシック" pitchFamily="34" charset="-128"/>
              </a:rPr>
              <a:t>Evo zašto</a:t>
            </a:r>
            <a:r>
              <a:rPr lang="en-US" dirty="0" smtClean="0">
                <a:ea typeface="ＭＳ Ｐゴシック" pitchFamily="34" charset="-128"/>
              </a:rPr>
              <a:t>:     ln(</a:t>
            </a:r>
            <a:r>
              <a:rPr lang="en-US" i="1" dirty="0" err="1" smtClean="0">
                <a:ea typeface="ＭＳ Ｐゴシック" pitchFamily="34" charset="-128"/>
              </a:rPr>
              <a:t>x</a:t>
            </a:r>
            <a:r>
              <a:rPr lang="en-US" dirty="0" err="1" smtClean="0">
                <a:ea typeface="ＭＳ Ｐゴシック" pitchFamily="34" charset="-128"/>
              </a:rPr>
              <a:t>+</a:t>
            </a:r>
            <a:r>
              <a:rPr lang="en-US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i="1" dirty="0" err="1" smtClean="0">
                <a:ea typeface="ＭＳ Ｐゴシック" pitchFamily="34" charset="-128"/>
              </a:rPr>
              <a:t>x</a:t>
            </a:r>
            <a:r>
              <a:rPr lang="en-US" dirty="0" smtClean="0">
                <a:ea typeface="ＭＳ Ｐゴシック" pitchFamily="34" charset="-128"/>
              </a:rPr>
              <a:t>) – ln(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en-US" dirty="0" smtClean="0">
                <a:ea typeface="ＭＳ Ｐゴシック" pitchFamily="34" charset="-128"/>
              </a:rPr>
              <a:t>) =                   </a:t>
            </a:r>
            <a:r>
              <a:rPr lang="en-US" dirty="0" smtClean="0">
                <a:latin typeface="MS Gothic" pitchFamily="49" charset="-128"/>
                <a:ea typeface="MS Gothic" pitchFamily="49" charset="-128"/>
                <a:sym typeface="Euclid Symbol" pitchFamily="18" charset="2"/>
              </a:rPr>
              <a:t>≅</a:t>
            </a:r>
            <a:r>
              <a:rPr lang="en-US" dirty="0" smtClean="0">
                <a:ea typeface="ＭＳ Ｐゴシック" pitchFamily="34" charset="-128"/>
              </a:rPr>
              <a:t> </a:t>
            </a:r>
          </a:p>
          <a:p>
            <a:pPr>
              <a:buFontTx/>
              <a:buNone/>
            </a:pPr>
            <a:r>
              <a:rPr lang="en-US" dirty="0" smtClean="0">
                <a:ea typeface="ＭＳ Ｐゴシック" pitchFamily="34" charset="-128"/>
              </a:rPr>
              <a:t>                          (calculus:                  )</a:t>
            </a:r>
          </a:p>
          <a:p>
            <a:pPr>
              <a:buFontTx/>
              <a:buNone/>
            </a:pPr>
            <a:r>
              <a:rPr lang="hr-HR" i="1" dirty="0" smtClean="0">
                <a:ea typeface="ＭＳ Ｐゴシック" pitchFamily="34" charset="-128"/>
              </a:rPr>
              <a:t>Numerički</a:t>
            </a:r>
            <a:r>
              <a:rPr lang="en-US" dirty="0" smtClean="0">
                <a:ea typeface="ＭＳ Ｐゴシック" pitchFamily="34" charset="-128"/>
              </a:rPr>
              <a:t>:</a:t>
            </a:r>
          </a:p>
          <a:p>
            <a:pPr>
              <a:buFontTx/>
              <a:buNone/>
            </a:pPr>
            <a:r>
              <a:rPr lang="en-US" dirty="0" smtClean="0">
                <a:ea typeface="ＭＳ Ｐゴシック" pitchFamily="34" charset="-128"/>
              </a:rPr>
              <a:t>                       </a:t>
            </a:r>
            <a:r>
              <a:rPr lang="en-US" dirty="0" err="1" smtClean="0">
                <a:ea typeface="ＭＳ Ｐゴシック" pitchFamily="34" charset="-128"/>
              </a:rPr>
              <a:t>ln</a:t>
            </a:r>
            <a:r>
              <a:rPr lang="en-US" dirty="0" smtClean="0">
                <a:ea typeface="ＭＳ Ｐゴシック" pitchFamily="34" charset="-128"/>
              </a:rPr>
              <a:t>(1.01) = .00995 </a:t>
            </a:r>
            <a:r>
              <a:rPr lang="en-US" dirty="0" smtClean="0">
                <a:latin typeface="MS Gothic" pitchFamily="49" charset="-128"/>
                <a:ea typeface="MS Gothic" pitchFamily="49" charset="-128"/>
                <a:sym typeface="Euclid Symbol" pitchFamily="18" charset="2"/>
              </a:rPr>
              <a:t>≅</a:t>
            </a:r>
            <a:r>
              <a:rPr lang="en-US" dirty="0" smtClean="0">
                <a:ea typeface="ＭＳ Ｐゴシック" pitchFamily="34" charset="-128"/>
              </a:rPr>
              <a:t> .01; </a:t>
            </a:r>
          </a:p>
          <a:p>
            <a:pPr>
              <a:buFontTx/>
              <a:buNone/>
            </a:pPr>
            <a:r>
              <a:rPr lang="en-US" dirty="0" smtClean="0">
                <a:ea typeface="ＭＳ Ｐゴシック" pitchFamily="34" charset="-128"/>
              </a:rPr>
              <a:t>                       ln(1.10) = .0953 </a:t>
            </a:r>
            <a:r>
              <a:rPr lang="en-US" dirty="0" smtClean="0">
                <a:latin typeface="MS Gothic" pitchFamily="49" charset="-128"/>
                <a:ea typeface="MS Gothic" pitchFamily="49" charset="-128"/>
                <a:sym typeface="Euclid Symbol" pitchFamily="18" charset="2"/>
              </a:rPr>
              <a:t>≅</a:t>
            </a:r>
            <a:r>
              <a:rPr lang="en-US" dirty="0" smtClean="0">
                <a:ea typeface="ＭＳ Ｐゴシック" pitchFamily="34" charset="-128"/>
              </a:rPr>
              <a:t> .10 (</a:t>
            </a:r>
            <a:r>
              <a:rPr lang="hr-HR" dirty="0" smtClean="0">
                <a:ea typeface="ＭＳ Ｐゴシック" pitchFamily="34" charset="-128"/>
              </a:rPr>
              <a:t>otprilike</a:t>
            </a:r>
            <a:r>
              <a:rPr lang="en-US" dirty="0" smtClean="0">
                <a:ea typeface="ＭＳ Ｐゴシック" pitchFamily="34" charset="-128"/>
              </a:rPr>
              <a:t>)</a:t>
            </a:r>
          </a:p>
          <a:p>
            <a:pPr>
              <a:buFontTx/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188870"/>
              </p:ext>
            </p:extLst>
          </p:nvPr>
        </p:nvGraphicFramePr>
        <p:xfrm>
          <a:off x="4698135" y="2742190"/>
          <a:ext cx="1484313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Equation" r:id="rId3" imgW="1511300" imgH="965200" progId="Equation.DSMT4">
                  <p:embed/>
                </p:oleObj>
              </mc:Choice>
              <mc:Fallback>
                <p:oleObj name="Equation" r:id="rId3" imgW="1511300" imgH="965200" progId="Equation.DSMT4">
                  <p:embed/>
                  <p:pic>
                    <p:nvPicPr>
                      <p:cNvPr id="308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8135" y="2742190"/>
                        <a:ext cx="1484313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237118"/>
              </p:ext>
            </p:extLst>
          </p:nvPr>
        </p:nvGraphicFramePr>
        <p:xfrm>
          <a:off x="6516256" y="2808070"/>
          <a:ext cx="452438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5" imgW="457200" imgH="825500" progId="Equation.DSMT4">
                  <p:embed/>
                </p:oleObj>
              </mc:Choice>
              <mc:Fallback>
                <p:oleObj name="Equation" r:id="rId5" imgW="457200" imgH="825500" progId="Equation.DSMT4">
                  <p:embed/>
                  <p:pic>
                    <p:nvPicPr>
                      <p:cNvPr id="3082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56" y="2808070"/>
                        <a:ext cx="452438" cy="81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875889"/>
              </p:ext>
            </p:extLst>
          </p:nvPr>
        </p:nvGraphicFramePr>
        <p:xfrm>
          <a:off x="3909291" y="3866572"/>
          <a:ext cx="141763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7" imgW="1536700" imgH="825500" progId="Equation.DSMT4">
                  <p:embed/>
                </p:oleObj>
              </mc:Choice>
              <mc:Fallback>
                <p:oleObj name="Equation" r:id="rId7" imgW="1536700" imgH="825500" progId="Equation.DSMT4">
                  <p:embed/>
                  <p:pic>
                    <p:nvPicPr>
                      <p:cNvPr id="30822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9291" y="3866572"/>
                        <a:ext cx="1417637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1860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Tri tipične log regresije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8971" y="1938410"/>
            <a:ext cx="81438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25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i="1" dirty="0">
                <a:ea typeface="ＭＳ Ｐゴシック" pitchFamily="34" charset="-128"/>
              </a:rPr>
              <a:t> vs. ln(Income)</a:t>
            </a:r>
            <a:r>
              <a:rPr lang="en-US" dirty="0">
                <a:ea typeface="ＭＳ Ｐゴシック" pitchFamily="34" charset="-128"/>
              </a:rPr>
              <a:t>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hr-HR" sz="2000" dirty="0" smtClean="0"/>
              <a:t>Novi regresor </a:t>
            </a:r>
            <a:r>
              <a:rPr lang="en-US" sz="2000" dirty="0" smtClean="0"/>
              <a:t>ln(</a:t>
            </a:r>
            <a:r>
              <a:rPr lang="en-US" sz="2000" i="1" dirty="0" smtClean="0"/>
              <a:t>Income</a:t>
            </a:r>
            <a:r>
              <a:rPr lang="en-US" sz="2000" dirty="0" smtClean="0"/>
              <a:t>)</a:t>
            </a:r>
          </a:p>
          <a:p>
            <a:pPr>
              <a:defRPr/>
            </a:pPr>
            <a:r>
              <a:rPr lang="en-US" sz="2000" dirty="0" smtClean="0"/>
              <a:t>linear-log model:</a:t>
            </a:r>
          </a:p>
          <a:p>
            <a:pPr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>
              <a:buFontTx/>
              <a:buNone/>
              <a:defRPr/>
            </a:pPr>
            <a:r>
              <a:rPr lang="en-US" sz="2000" dirty="0" smtClean="0"/>
              <a:t>                     = 557.8 + 36.42</a:t>
            </a:r>
            <a:r>
              <a:rPr lang="en-US" sz="2000" dirty="0" smtClean="0">
                <a:sym typeface="Euclid Symbol"/>
              </a:rPr>
              <a:t>×</a:t>
            </a:r>
            <a:r>
              <a:rPr lang="en-US" sz="2000" dirty="0" smtClean="0"/>
              <a:t>ln(</a:t>
            </a:r>
            <a:r>
              <a:rPr lang="en-US" sz="2000" i="1" dirty="0" smtClean="0"/>
              <a:t>Income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)</a:t>
            </a:r>
          </a:p>
          <a:p>
            <a:pPr>
              <a:buFontTx/>
              <a:buNone/>
              <a:defRPr/>
            </a:pPr>
            <a:r>
              <a:rPr lang="en-US" sz="2000" dirty="0" smtClean="0"/>
              <a:t>                         (3.8)    (1.40) </a:t>
            </a:r>
          </a:p>
          <a:p>
            <a:pPr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 indent="-4763">
              <a:buFontTx/>
              <a:buNone/>
              <a:defRPr/>
            </a:pPr>
            <a:r>
              <a:rPr lang="en-US" sz="2000" dirty="0" smtClean="0"/>
              <a:t>1% </a:t>
            </a:r>
            <a:r>
              <a:rPr lang="hr-HR" sz="2000" dirty="0" smtClean="0"/>
              <a:t>povećanje </a:t>
            </a:r>
            <a:r>
              <a:rPr lang="en-US" sz="2000" i="1" dirty="0" smtClean="0"/>
              <a:t>Income</a:t>
            </a:r>
            <a:r>
              <a:rPr lang="en-US" sz="2000" dirty="0" smtClean="0"/>
              <a:t> </a:t>
            </a:r>
            <a:r>
              <a:rPr lang="hr-HR" sz="2000" dirty="0" smtClean="0"/>
              <a:t>je asocirano sa povećanjem </a:t>
            </a:r>
            <a:r>
              <a:rPr lang="en-US" sz="2000" i="1" dirty="0" err="1" smtClean="0"/>
              <a:t>TestScore</a:t>
            </a:r>
            <a:r>
              <a:rPr lang="en-US" sz="2000" dirty="0" smtClean="0"/>
              <a:t> </a:t>
            </a:r>
            <a:r>
              <a:rPr lang="hr-HR" sz="2000" dirty="0" smtClean="0"/>
              <a:t>za</a:t>
            </a:r>
            <a:r>
              <a:rPr lang="en-US" sz="2000" dirty="0" smtClean="0"/>
              <a:t> 0.36.</a:t>
            </a:r>
          </a:p>
          <a:p>
            <a:pPr>
              <a:defRPr/>
            </a:pPr>
            <a:r>
              <a:rPr lang="hr-HR" sz="2000" dirty="0" smtClean="0"/>
              <a:t>Greške</a:t>
            </a:r>
            <a:r>
              <a:rPr lang="en-US" sz="2000" dirty="0" smtClean="0"/>
              <a:t>, </a:t>
            </a:r>
            <a:r>
              <a:rPr lang="hr-HR" sz="2000" dirty="0" smtClean="0"/>
              <a:t>intervali</a:t>
            </a:r>
            <a:r>
              <a:rPr lang="en-US" sz="2000" dirty="0" smtClean="0"/>
              <a:t>, </a:t>
            </a:r>
            <a:r>
              <a:rPr lang="en-US" sz="2000" i="1" dirty="0" smtClean="0"/>
              <a:t>R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– </a:t>
            </a:r>
            <a:r>
              <a:rPr lang="hr-HR" sz="2000" dirty="0" smtClean="0"/>
              <a:t>sve je uobičajno</a:t>
            </a:r>
            <a:r>
              <a:rPr lang="en-US" sz="2000" dirty="0" smtClean="0"/>
              <a:t>.</a:t>
            </a:r>
          </a:p>
          <a:p>
            <a:pPr>
              <a:defRPr/>
            </a:pPr>
            <a:r>
              <a:rPr lang="hr-HR" sz="2000" dirty="0" smtClean="0"/>
              <a:t>Ako poredimo  sa modelom gdje imam kub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002232"/>
              </p:ext>
            </p:extLst>
          </p:nvPr>
        </p:nvGraphicFramePr>
        <p:xfrm>
          <a:off x="1080077" y="3061278"/>
          <a:ext cx="1053523" cy="367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32461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0077" y="3061278"/>
                        <a:ext cx="1053523" cy="3672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8070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Okvir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Funkcije</a:t>
            </a:r>
            <a:r>
              <a:rPr lang="en-US" dirty="0" smtClean="0"/>
              <a:t> </a:t>
            </a:r>
            <a:r>
              <a:rPr lang="en-US" dirty="0" err="1" smtClean="0"/>
              <a:t>nelinearne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– op</a:t>
            </a:r>
            <a:r>
              <a:rPr lang="hr-HR" dirty="0" smtClean="0"/>
              <a:t>št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komentari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Nelinearne</a:t>
            </a:r>
            <a:r>
              <a:rPr lang="en-US" dirty="0" smtClean="0"/>
              <a:t> </a:t>
            </a:r>
            <a:r>
              <a:rPr lang="en-US" dirty="0" err="1" smtClean="0"/>
              <a:t>funkcije</a:t>
            </a:r>
            <a:r>
              <a:rPr lang="en-US" dirty="0" smtClean="0"/>
              <a:t>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Nelinearne</a:t>
            </a:r>
            <a:r>
              <a:rPr lang="en-US" dirty="0" smtClean="0"/>
              <a:t> </a:t>
            </a:r>
            <a:r>
              <a:rPr lang="en-US" dirty="0" err="1" smtClean="0"/>
              <a:t>funkcije</a:t>
            </a:r>
            <a:r>
              <a:rPr lang="en-US" dirty="0" smtClean="0"/>
              <a:t> </a:t>
            </a:r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: </a:t>
            </a:r>
            <a:r>
              <a:rPr lang="en-US" dirty="0" err="1" smtClean="0"/>
              <a:t>interakcije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Primjena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skup</a:t>
            </a:r>
            <a:r>
              <a:rPr lang="en-US" dirty="0" smtClean="0"/>
              <a:t> </a:t>
            </a:r>
            <a:r>
              <a:rPr lang="en-US" dirty="0" err="1" smtClean="0"/>
              <a:t>podataka</a:t>
            </a:r>
            <a:r>
              <a:rPr lang="en-US" dirty="0" smtClean="0"/>
              <a:t> </a:t>
            </a:r>
            <a:r>
              <a:rPr lang="en-US" dirty="0" err="1" smtClean="0"/>
              <a:t>rezultata</a:t>
            </a:r>
            <a:r>
              <a:rPr lang="en-US" dirty="0" smtClean="0"/>
              <a:t> </a:t>
            </a:r>
            <a:r>
              <a:rPr lang="en-US" dirty="0" err="1" smtClean="0"/>
              <a:t>kalifornijskog</a:t>
            </a:r>
            <a:r>
              <a:rPr lang="en-US" dirty="0" smtClean="0"/>
              <a:t> </a:t>
            </a:r>
            <a:r>
              <a:rPr lang="en-US" dirty="0" err="1" smtClean="0"/>
              <a:t>testa</a:t>
            </a:r>
            <a:endParaRPr lang="hr-HR" dirty="0" smtClean="0"/>
          </a:p>
          <a:p>
            <a:r>
              <a:rPr lang="en-US" dirty="0" err="1" smtClean="0"/>
              <a:t>Funkcije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do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bile </a:t>
            </a:r>
            <a:r>
              <a:rPr lang="en-US" dirty="0" err="1" smtClean="0"/>
              <a:t>linearne</a:t>
            </a:r>
            <a:r>
              <a:rPr lang="en-US" dirty="0" smtClean="0"/>
              <a:t> u X-</a:t>
            </a:r>
            <a:r>
              <a:rPr lang="en-US" dirty="0" err="1" smtClean="0"/>
              <a:t>ovima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smtClean="0"/>
              <a:t>Ali </a:t>
            </a:r>
            <a:r>
              <a:rPr lang="en-US" dirty="0" err="1" smtClean="0"/>
              <a:t>linearna</a:t>
            </a:r>
            <a:r>
              <a:rPr lang="en-US" dirty="0" smtClean="0"/>
              <a:t> </a:t>
            </a:r>
            <a:r>
              <a:rPr lang="en-US" dirty="0" err="1" smtClean="0"/>
              <a:t>aproksimacija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uvijek</a:t>
            </a:r>
            <a:r>
              <a:rPr lang="en-US" dirty="0" smtClean="0"/>
              <a:t> dobra </a:t>
            </a:r>
            <a:endParaRPr lang="hr-HR" dirty="0" smtClean="0"/>
          </a:p>
          <a:p>
            <a:r>
              <a:rPr lang="en-US" dirty="0" smtClean="0"/>
              <a:t>Model </a:t>
            </a:r>
            <a:r>
              <a:rPr lang="en-US" dirty="0" err="1" smtClean="0"/>
              <a:t>višestruke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rukovati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 smtClean="0"/>
              <a:t>funkcijama</a:t>
            </a:r>
            <a:r>
              <a:rPr lang="hr-HR" dirty="0" smtClean="0"/>
              <a:t> </a:t>
            </a:r>
            <a:r>
              <a:rPr lang="en-US" dirty="0" err="1" smtClean="0"/>
              <a:t>regresij</a:t>
            </a:r>
            <a:r>
              <a:rPr lang="hr-HR" dirty="0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nelinearne</a:t>
            </a:r>
            <a:r>
              <a:rPr lang="en-US" dirty="0" smtClean="0"/>
              <a:t> u </a:t>
            </a:r>
            <a:r>
              <a:rPr lang="en-US" dirty="0" err="1" smtClean="0"/>
              <a:t>jednom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X.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677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ig08_07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45673" y="333832"/>
            <a:ext cx="6931096" cy="584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5624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Rezime log regresija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 </a:t>
            </a:r>
            <a:r>
              <a:rPr lang="en-US" dirty="0" err="1"/>
              <a:t>slučaja</a:t>
            </a:r>
            <a:r>
              <a:rPr lang="en-US" dirty="0"/>
              <a:t>, 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err="1"/>
              <a:t>razlikuju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tome da li se Y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X </a:t>
            </a:r>
            <a:r>
              <a:rPr lang="en-US" dirty="0" err="1"/>
              <a:t>transformiše</a:t>
            </a:r>
            <a:r>
              <a:rPr lang="en-US" dirty="0"/>
              <a:t> </a:t>
            </a:r>
            <a:r>
              <a:rPr lang="hr-HR" dirty="0" smtClean="0"/>
              <a:t>u</a:t>
            </a:r>
            <a:r>
              <a:rPr lang="en-US" dirty="0" smtClean="0"/>
              <a:t> </a:t>
            </a:r>
            <a:r>
              <a:rPr lang="en-US" dirty="0" err="1" smtClean="0"/>
              <a:t>logaritam</a:t>
            </a:r>
            <a:r>
              <a:rPr lang="hr-HR" dirty="0" smtClean="0"/>
              <a:t>e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Regresija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linearna</a:t>
            </a:r>
            <a:r>
              <a:rPr lang="en-US" dirty="0"/>
              <a:t> </a:t>
            </a:r>
            <a:r>
              <a:rPr lang="hr-HR" dirty="0" smtClean="0"/>
              <a:t>sa</a:t>
            </a:r>
            <a:r>
              <a:rPr lang="en-US" dirty="0" smtClean="0"/>
              <a:t> </a:t>
            </a:r>
            <a:r>
              <a:rPr lang="en-US" dirty="0" err="1"/>
              <a:t>novim</a:t>
            </a:r>
            <a:r>
              <a:rPr lang="en-US" dirty="0"/>
              <a:t> </a:t>
            </a:r>
            <a:r>
              <a:rPr lang="en-US" dirty="0" err="1"/>
              <a:t>varijablama</a:t>
            </a:r>
            <a:r>
              <a:rPr lang="en-US" dirty="0"/>
              <a:t> ln(Y)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ln(X), a </a:t>
            </a:r>
            <a:r>
              <a:rPr lang="en-US" dirty="0" err="1"/>
              <a:t>koeficijenti</a:t>
            </a:r>
            <a:r>
              <a:rPr lang="en-US" dirty="0"/>
              <a:t> se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 smtClean="0"/>
              <a:t>ocijeniti</a:t>
            </a:r>
            <a:r>
              <a:rPr lang="en-US" dirty="0" smtClean="0"/>
              <a:t> </a:t>
            </a:r>
            <a:r>
              <a:rPr lang="en-US" dirty="0" err="1"/>
              <a:t>pomoću</a:t>
            </a:r>
            <a:r>
              <a:rPr lang="en-US" dirty="0"/>
              <a:t> OLS-a. </a:t>
            </a:r>
            <a:endParaRPr lang="hr-HR" dirty="0" smtClean="0"/>
          </a:p>
          <a:p>
            <a:r>
              <a:rPr lang="en-US" dirty="0" err="1" smtClean="0"/>
              <a:t>Testovi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/>
              <a:t>intervali</a:t>
            </a:r>
            <a:r>
              <a:rPr lang="en-US" dirty="0"/>
              <a:t> </a:t>
            </a:r>
            <a:r>
              <a:rPr lang="en-US" dirty="0" err="1"/>
              <a:t>pouzdanosti</a:t>
            </a:r>
            <a:r>
              <a:rPr lang="en-US" dirty="0"/>
              <a:t> </a:t>
            </a:r>
            <a:r>
              <a:rPr lang="en-US" dirty="0" err="1"/>
              <a:t>sada</a:t>
            </a:r>
            <a:r>
              <a:rPr lang="en-US" dirty="0"/>
              <a:t> se </a:t>
            </a:r>
            <a:r>
              <a:rPr lang="en-US" dirty="0" err="1"/>
              <a:t>implementiraju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tumače</a:t>
            </a:r>
            <a:r>
              <a:rPr lang="en-US" dirty="0"/>
              <a:t> „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obično</a:t>
            </a:r>
            <a:r>
              <a:rPr lang="en-US" dirty="0"/>
              <a:t>“. </a:t>
            </a:r>
            <a:endParaRPr lang="hr-HR" dirty="0" smtClean="0"/>
          </a:p>
          <a:p>
            <a:r>
              <a:rPr lang="hr-HR" dirty="0"/>
              <a:t>T</a:t>
            </a:r>
            <a:r>
              <a:rPr lang="en-US" dirty="0" err="1" smtClean="0"/>
              <a:t>umačenje</a:t>
            </a:r>
            <a:r>
              <a:rPr lang="en-US" dirty="0" smtClean="0"/>
              <a:t> </a:t>
            </a:r>
            <a:r>
              <a:rPr lang="el-GR" dirty="0"/>
              <a:t>β</a:t>
            </a:r>
            <a:r>
              <a:rPr lang="el-GR" baseline="-25000" dirty="0"/>
              <a:t>1</a:t>
            </a:r>
            <a:r>
              <a:rPr lang="el-GR" dirty="0"/>
              <a:t> </a:t>
            </a:r>
            <a:r>
              <a:rPr lang="en-US" dirty="0" err="1"/>
              <a:t>razlikuje</a:t>
            </a:r>
            <a:r>
              <a:rPr lang="en-US" dirty="0"/>
              <a:t> se od </a:t>
            </a:r>
            <a:r>
              <a:rPr lang="en-US" dirty="0" err="1"/>
              <a:t>slučaja</a:t>
            </a:r>
            <a:r>
              <a:rPr lang="en-US" dirty="0"/>
              <a:t> do </a:t>
            </a:r>
            <a:r>
              <a:rPr lang="en-US" dirty="0" err="1"/>
              <a:t>slučaja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2882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Druge nelinearne regresije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Prethodne</a:t>
            </a:r>
            <a:r>
              <a:rPr lang="en-US" dirty="0"/>
              <a:t> </a:t>
            </a:r>
            <a:r>
              <a:rPr lang="en-US" dirty="0" err="1"/>
              <a:t>funkcije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ograničenja</a:t>
            </a:r>
            <a:r>
              <a:rPr lang="en-US" dirty="0"/>
              <a:t>… </a:t>
            </a:r>
            <a:endParaRPr lang="hr-HR" dirty="0" smtClean="0"/>
          </a:p>
          <a:p>
            <a:r>
              <a:rPr lang="en-US" dirty="0" err="1" smtClean="0"/>
              <a:t>Polinom</a:t>
            </a:r>
            <a:r>
              <a:rPr lang="en-US" dirty="0"/>
              <a:t>: </a:t>
            </a:r>
            <a:r>
              <a:rPr lang="en-US" dirty="0" err="1"/>
              <a:t>rezultat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se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smanjiti</a:t>
            </a:r>
            <a:r>
              <a:rPr lang="en-US" dirty="0"/>
              <a:t> s </a:t>
            </a:r>
            <a:r>
              <a:rPr lang="en-US" dirty="0" err="1"/>
              <a:t>prihodom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Linearni</a:t>
            </a:r>
            <a:r>
              <a:rPr lang="en-US" dirty="0" smtClean="0"/>
              <a:t> </a:t>
            </a:r>
            <a:r>
              <a:rPr lang="en-US" dirty="0"/>
              <a:t>log: </a:t>
            </a:r>
            <a:r>
              <a:rPr lang="en-US" dirty="0" err="1"/>
              <a:t>rezultat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</a:t>
            </a:r>
            <a:r>
              <a:rPr lang="en-US" dirty="0" err="1"/>
              <a:t>raste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prihodom</a:t>
            </a:r>
            <a:r>
              <a:rPr lang="en-US" dirty="0"/>
              <a:t>, </a:t>
            </a:r>
            <a:r>
              <a:rPr lang="en-US" dirty="0" err="1"/>
              <a:t>ali</a:t>
            </a:r>
            <a:r>
              <a:rPr lang="en-US" dirty="0"/>
              <a:t> bez </a:t>
            </a:r>
            <a:r>
              <a:rPr lang="en-US" dirty="0" err="1"/>
              <a:t>ograničenja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Evo</a:t>
            </a:r>
            <a:r>
              <a:rPr lang="en-US" dirty="0" smtClean="0"/>
              <a:t> </a:t>
            </a:r>
            <a:r>
              <a:rPr lang="en-US" dirty="0" err="1"/>
              <a:t>nelinearne</a:t>
            </a:r>
            <a:r>
              <a:rPr lang="en-US" dirty="0"/>
              <a:t> </a:t>
            </a:r>
            <a:r>
              <a:rPr lang="en-US" dirty="0" err="1"/>
              <a:t>funkcije</a:t>
            </a:r>
            <a:r>
              <a:rPr lang="en-US" dirty="0"/>
              <a:t> u </a:t>
            </a:r>
            <a:r>
              <a:rPr lang="en-US" dirty="0" err="1"/>
              <a:t>kojoj</a:t>
            </a:r>
            <a:r>
              <a:rPr lang="en-US" dirty="0"/>
              <a:t> Y </a:t>
            </a:r>
            <a:r>
              <a:rPr lang="en-US" dirty="0" err="1"/>
              <a:t>uvijek</a:t>
            </a:r>
            <a:r>
              <a:rPr lang="en-US" dirty="0"/>
              <a:t> </a:t>
            </a:r>
            <a:r>
              <a:rPr lang="en-US" dirty="0" err="1"/>
              <a:t>raste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X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maksimalna</a:t>
            </a:r>
            <a:r>
              <a:rPr lang="en-US" dirty="0"/>
              <a:t> (</a:t>
            </a:r>
            <a:r>
              <a:rPr lang="en-US" dirty="0" err="1"/>
              <a:t>asimptotna</a:t>
            </a:r>
            <a:r>
              <a:rPr lang="en-US" dirty="0"/>
              <a:t>) </a:t>
            </a:r>
            <a:r>
              <a:rPr lang="en-US" dirty="0" err="1"/>
              <a:t>vrijednost</a:t>
            </a:r>
            <a:r>
              <a:rPr lang="en-US" dirty="0"/>
              <a:t> Y</a:t>
            </a:r>
            <a:r>
              <a:rPr lang="en-US" dirty="0" smtClean="0"/>
              <a:t>: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     Y=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smtClean="0"/>
              <a:t>Šta je ovo -</a:t>
            </a:r>
            <a:r>
              <a:rPr lang="nn-NO" dirty="0" smtClean="0"/>
              <a:t>negativna </a:t>
            </a:r>
            <a:r>
              <a:rPr lang="nn-NO" dirty="0"/>
              <a:t>eksponencijalna </a:t>
            </a:r>
            <a:r>
              <a:rPr lang="nn-NO" dirty="0" smtClean="0"/>
              <a:t>kriv</a:t>
            </a:r>
            <a:r>
              <a:rPr lang="hr-HR" dirty="0" smtClean="0"/>
              <a:t>a</a:t>
            </a:r>
            <a:r>
              <a:rPr lang="nn-NO" dirty="0" smtClean="0"/>
              <a:t> </a:t>
            </a:r>
            <a:r>
              <a:rPr lang="nn-NO" dirty="0"/>
              <a:t>rasta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825497"/>
              </p:ext>
            </p:extLst>
          </p:nvPr>
        </p:nvGraphicFramePr>
        <p:xfrm>
          <a:off x="1667164" y="4211782"/>
          <a:ext cx="1485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3" imgW="1485900" imgH="508000" progId="Equation.DSMT4">
                  <p:embed/>
                </p:oleObj>
              </mc:Choice>
              <mc:Fallback>
                <p:oleObj name="Equation" r:id="rId3" imgW="1485900" imgH="508000" progId="Equation.DSMT4">
                  <p:embed/>
                  <p:pic>
                    <p:nvPicPr>
                      <p:cNvPr id="3348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7164" y="4211782"/>
                        <a:ext cx="1485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2740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24871" y="300182"/>
            <a:ext cx="11037455" cy="6285345"/>
          </a:xfrm>
        </p:spPr>
        <p:txBody>
          <a:bodyPr>
            <a:normAutofit fontScale="77500" lnSpcReduction="20000"/>
          </a:bodyPr>
          <a:lstStyle/>
          <a:p>
            <a:pPr>
              <a:buFontTx/>
              <a:buNone/>
            </a:pPr>
            <a:r>
              <a:rPr lang="en-US" sz="1200" dirty="0" err="1" smtClean="0">
                <a:ea typeface="ＭＳ Ｐゴシック" pitchFamily="34" charset="-128"/>
              </a:rPr>
              <a:t>nl</a:t>
            </a:r>
            <a:r>
              <a:rPr lang="en-US" sz="1200" dirty="0" smtClean="0">
                <a:ea typeface="ＭＳ Ｐゴシック" pitchFamily="34" charset="-128"/>
              </a:rPr>
              <a:t> (</a:t>
            </a:r>
            <a:r>
              <a:rPr lang="en-US" sz="1200" dirty="0" err="1" smtClean="0">
                <a:ea typeface="ＭＳ Ｐゴシック" pitchFamily="34" charset="-128"/>
              </a:rPr>
              <a:t>testscr</a:t>
            </a:r>
            <a:r>
              <a:rPr lang="en-US" sz="1200" dirty="0" smtClean="0">
                <a:ea typeface="ＭＳ Ｐゴシック" pitchFamily="34" charset="-128"/>
              </a:rPr>
              <a:t> = {b0=720}*(1 - </a:t>
            </a:r>
            <a:r>
              <a:rPr lang="en-US" sz="1200" dirty="0" err="1" smtClean="0">
                <a:ea typeface="ＭＳ Ｐゴシック" pitchFamily="34" charset="-128"/>
              </a:rPr>
              <a:t>exp</a:t>
            </a:r>
            <a:r>
              <a:rPr lang="en-US" sz="1200" dirty="0" smtClean="0">
                <a:ea typeface="ＭＳ Ｐゴシック" pitchFamily="34" charset="-128"/>
              </a:rPr>
              <a:t>(-1*{b1}*(</a:t>
            </a:r>
            <a:r>
              <a:rPr lang="en-US" sz="1200" dirty="0" err="1" smtClean="0">
                <a:ea typeface="ＭＳ Ｐゴシック" pitchFamily="34" charset="-128"/>
              </a:rPr>
              <a:t>avginc</a:t>
            </a:r>
            <a:r>
              <a:rPr lang="en-US" sz="1200" dirty="0" smtClean="0">
                <a:ea typeface="ＭＳ Ｐゴシック" pitchFamily="34" charset="-128"/>
              </a:rPr>
              <a:t>-{b2})))),</a:t>
            </a:r>
            <a:r>
              <a:rPr lang="en-US" sz="1200" dirty="0" smtClean="0">
                <a:solidFill>
                  <a:srgbClr val="B83A26"/>
                </a:solidFill>
                <a:ea typeface="ＭＳ Ｐゴシック" pitchFamily="34" charset="-128"/>
              </a:rPr>
              <a:t> r</a:t>
            </a:r>
          </a:p>
          <a:p>
            <a:pPr>
              <a:buFontTx/>
              <a:buNone/>
            </a:pPr>
            <a:r>
              <a:rPr lang="en-US" sz="12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(</a:t>
            </a:r>
            <a:r>
              <a:rPr lang="en-US" sz="12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obs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= 420)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0:  residual SS =  1.80e+08                           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.</a:t>
            </a:r>
            <a:endParaRPr lang="en-US" sz="12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1:  residual SS =  3.84e+07                           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.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2:  residual SS =   4637400                           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.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3:  residual SS =  300290.9		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STATA </a:t>
            </a:r>
            <a:r>
              <a:rPr lang="hr-HR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se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“</a:t>
            </a:r>
            <a:r>
              <a:rPr lang="hr-HR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uspinje uz brdo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”</a:t>
            </a:r>
            <a:endParaRPr lang="en-US" sz="12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4:  residual SS =  70672.13		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(</a:t>
            </a:r>
            <a:r>
              <a:rPr lang="hr-HR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odnosno minimizira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SSR)</a:t>
            </a:r>
            <a:endParaRPr lang="en-US" sz="12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5:  residual SS =  66990.31                           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.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6:  residual SS =   66988.4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.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7:  residual SS =   66988.4                           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.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Iteration 8:  residual SS =   66988.4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 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Nonlinear regression with </a:t>
            </a:r>
            <a:r>
              <a:rPr lang="en-US" sz="1200" b="1" dirty="0" smtClean="0">
                <a:solidFill>
                  <a:srgbClr val="B83A26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robust standard errors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Number of </a:t>
            </a:r>
            <a:r>
              <a:rPr lang="en-US" sz="12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obs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=       420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F(  3,   417) = 687015.55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</a:t>
            </a:r>
            <a:r>
              <a:rPr lang="en-US" sz="12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Prob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&gt; F      =    0.0000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R-squared     =   </a:t>
            </a:r>
            <a:r>
              <a:rPr lang="en-US" sz="1200" b="1" dirty="0" smtClean="0">
                <a:solidFill>
                  <a:srgbClr val="008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0.9996</a:t>
            </a:r>
            <a:endParaRPr lang="en-US" sz="1200" dirty="0" smtClean="0">
              <a:solidFill>
                <a:srgbClr val="008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Root MSE      =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12.67453</a:t>
            </a:r>
            <a:endParaRPr lang="en-US" sz="12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                                        Res. dev.     =  3322.157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------------------------------------------------------------------------------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   |             </a:t>
            </a:r>
            <a:r>
              <a:rPr lang="en-US" sz="1200" b="1" dirty="0" smtClean="0">
                <a:solidFill>
                  <a:srgbClr val="B83A26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Robust</a:t>
            </a:r>
            <a:endParaRPr lang="en-US" sz="1200" dirty="0" smtClean="0">
              <a:solidFill>
                <a:srgbClr val="B83A26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</a:t>
            </a:r>
            <a:r>
              <a:rPr lang="en-US" sz="12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testscr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|      </a:t>
            </a:r>
            <a:r>
              <a:rPr lang="en-US" sz="1200" b="1" dirty="0" err="1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Coef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.   </a:t>
            </a:r>
            <a:r>
              <a:rPr lang="en-US" sz="1200" b="1" dirty="0" smtClean="0">
                <a:solidFill>
                  <a:srgbClr val="B83A26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Std. Err.</a:t>
            </a: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t    P&gt;|t|     [95% Conf. Interval]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-------------+----------------------------------------------------------------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b0 |   </a:t>
            </a:r>
            <a:r>
              <a:rPr lang="en-US" sz="1200" b="1" dirty="0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703.2222   4.438003   158.45   0.000     694.4986    711.9459</a:t>
            </a:r>
            <a:endParaRPr lang="en-US" sz="1200" dirty="0" smtClean="0">
              <a:solidFill>
                <a:srgbClr val="FF0000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b1 |   </a:t>
            </a:r>
            <a:r>
              <a:rPr lang="en-US" sz="1200" b="1" dirty="0" smtClean="0">
                <a:solidFill>
                  <a:srgbClr val="0000FF"/>
                </a:solidFill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.0552339   .0068214     8.10   0.000     .0418253    .0686425</a:t>
            </a:r>
            <a:endParaRPr lang="en-US" sz="1200" dirty="0" smtClean="0">
              <a:solidFill>
                <a:srgbClr val="0000FF"/>
              </a:solidFill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         b2 |  -34.00364    4.47778    -7.59   0.000    -42.80547    -25.2018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------------------------------------------------------------------------------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200" b="1" dirty="0" smtClean="0">
                <a:latin typeface="Courier New" pitchFamily="49" charset="0"/>
                <a:ea typeface="ＭＳ Ｐゴシック" pitchFamily="34" charset="-128"/>
                <a:cs typeface="Courier New" pitchFamily="49" charset="0"/>
              </a:rPr>
              <a:t> (SEs, P values, CIs, and correlations are asymptotic approximations)</a:t>
            </a:r>
            <a:endParaRPr lang="en-US" sz="12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  <a:p>
            <a:pPr>
              <a:buFontTx/>
              <a:buNone/>
            </a:pPr>
            <a:endParaRPr lang="en-US" sz="1100" dirty="0" smtClean="0">
              <a:latin typeface="Courier New" pitchFamily="49" charset="0"/>
              <a:ea typeface="ＭＳ Ｐゴシック" pitchFamily="34" charset="-128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2998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ig08_1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8330" y="526473"/>
            <a:ext cx="7619134" cy="572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61076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Interakcija između dvije nezavisne varijable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50666"/>
          </a:xfrm>
        </p:spPr>
        <p:txBody>
          <a:bodyPr/>
          <a:lstStyle/>
          <a:p>
            <a:r>
              <a:rPr lang="en-US" dirty="0" err="1"/>
              <a:t>Možda</a:t>
            </a:r>
            <a:r>
              <a:rPr lang="en-US" dirty="0"/>
              <a:t> je </a:t>
            </a:r>
            <a:r>
              <a:rPr lang="en-US" dirty="0" err="1"/>
              <a:t>smanjenje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en-US" dirty="0" err="1"/>
              <a:t>razreda</a:t>
            </a:r>
            <a:r>
              <a:rPr lang="en-US" dirty="0"/>
              <a:t> </a:t>
            </a:r>
            <a:r>
              <a:rPr lang="en-US" dirty="0" err="1"/>
              <a:t>efikasnije</a:t>
            </a:r>
            <a:r>
              <a:rPr lang="en-US" dirty="0"/>
              <a:t> u </a:t>
            </a:r>
            <a:r>
              <a:rPr lang="en-US" dirty="0" err="1"/>
              <a:t>nekim</a:t>
            </a:r>
            <a:r>
              <a:rPr lang="en-US" dirty="0"/>
              <a:t> </a:t>
            </a:r>
            <a:r>
              <a:rPr lang="en-US" dirty="0" err="1"/>
              <a:t>okolnostima</a:t>
            </a:r>
            <a:r>
              <a:rPr lang="en-US" dirty="0"/>
              <a:t> </a:t>
            </a:r>
            <a:r>
              <a:rPr lang="en-US" dirty="0" err="1"/>
              <a:t>nego</a:t>
            </a:r>
            <a:r>
              <a:rPr lang="en-US" dirty="0"/>
              <a:t> u </a:t>
            </a:r>
            <a:r>
              <a:rPr lang="en-US" dirty="0" err="1"/>
              <a:t>drugim</a:t>
            </a:r>
            <a:r>
              <a:rPr lang="en-US" dirty="0"/>
              <a:t>... </a:t>
            </a:r>
            <a:endParaRPr lang="hr-HR" dirty="0" smtClean="0"/>
          </a:p>
          <a:p>
            <a:r>
              <a:rPr lang="en-US" dirty="0" err="1" smtClean="0"/>
              <a:t>Možda</a:t>
            </a:r>
            <a:r>
              <a:rPr lang="en-US" dirty="0" smtClean="0"/>
              <a:t> </a:t>
            </a:r>
            <a:r>
              <a:rPr lang="en-US" dirty="0" err="1"/>
              <a:t>manji</a:t>
            </a:r>
            <a:r>
              <a:rPr lang="en-US" dirty="0"/>
              <a:t> </a:t>
            </a:r>
            <a:r>
              <a:rPr lang="en-US" dirty="0" err="1"/>
              <a:t>razredi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pomažu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mnogo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uče</a:t>
            </a:r>
            <a:r>
              <a:rPr lang="en-US" dirty="0"/>
              <a:t> </a:t>
            </a:r>
            <a:r>
              <a:rPr lang="en-US" dirty="0" err="1"/>
              <a:t>engleski</a:t>
            </a:r>
            <a:r>
              <a:rPr lang="en-US" dirty="0"/>
              <a:t> </a:t>
            </a:r>
            <a:r>
              <a:rPr lang="en-US" dirty="0" err="1"/>
              <a:t>jezik</a:t>
            </a:r>
            <a:r>
              <a:rPr lang="en-US" dirty="0"/>
              <a:t>, </a:t>
            </a:r>
            <a:r>
              <a:rPr lang="en-US" dirty="0" err="1"/>
              <a:t>kojima</a:t>
            </a:r>
            <a:r>
              <a:rPr lang="en-US" dirty="0"/>
              <a:t> je </a:t>
            </a:r>
            <a:r>
              <a:rPr lang="en-US" dirty="0" err="1"/>
              <a:t>potrebna</a:t>
            </a:r>
            <a:r>
              <a:rPr lang="en-US" dirty="0"/>
              <a:t> </a:t>
            </a:r>
            <a:r>
              <a:rPr lang="en-US" dirty="0" err="1"/>
              <a:t>individualna</a:t>
            </a:r>
            <a:r>
              <a:rPr lang="en-US" dirty="0"/>
              <a:t> </a:t>
            </a:r>
            <a:r>
              <a:rPr lang="en-US" dirty="0" err="1"/>
              <a:t>pažnja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Odnosno</a:t>
            </a:r>
            <a:r>
              <a:rPr lang="en-US" dirty="0"/>
              <a:t>, </a:t>
            </a:r>
            <a:r>
              <a:rPr lang="hr-HR" dirty="0" smtClean="0"/>
              <a:t>                         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/>
              <a:t>zavisiti</a:t>
            </a:r>
            <a:r>
              <a:rPr lang="en-US" dirty="0"/>
              <a:t> od </a:t>
            </a:r>
            <a:r>
              <a:rPr lang="en-US" dirty="0" err="1"/>
              <a:t>PctEL</a:t>
            </a:r>
            <a:r>
              <a:rPr lang="en-US" dirty="0"/>
              <a:t>-a </a:t>
            </a:r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Uopšteno</a:t>
            </a:r>
            <a:r>
              <a:rPr lang="en-US" dirty="0" smtClean="0"/>
              <a:t>, </a:t>
            </a:r>
            <a:r>
              <a:rPr lang="hr-HR" dirty="0" smtClean="0"/>
              <a:t>           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/>
              <a:t>ovisiti</a:t>
            </a:r>
            <a:r>
              <a:rPr lang="en-US" dirty="0"/>
              <a:t> o X</a:t>
            </a:r>
            <a:r>
              <a:rPr lang="en-US" baseline="-25000" dirty="0"/>
              <a:t>2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/>
              <a:t>modelirati</a:t>
            </a:r>
            <a:r>
              <a:rPr lang="en-US" dirty="0"/>
              <a:t> </a:t>
            </a:r>
            <a:r>
              <a:rPr lang="en-US" dirty="0" err="1"/>
              <a:t>takve</a:t>
            </a:r>
            <a:r>
              <a:rPr lang="en-US" dirty="0"/>
              <a:t> "</a:t>
            </a:r>
            <a:r>
              <a:rPr lang="en-US" dirty="0" err="1"/>
              <a:t>interakcije</a:t>
            </a:r>
            <a:r>
              <a:rPr lang="en-US" dirty="0"/>
              <a:t>" </a:t>
            </a:r>
            <a:r>
              <a:rPr lang="en-US" dirty="0" err="1"/>
              <a:t>između</a:t>
            </a:r>
            <a:r>
              <a:rPr lang="en-US" dirty="0"/>
              <a:t> 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X</a:t>
            </a:r>
            <a:r>
              <a:rPr lang="en-US" baseline="-25000" dirty="0"/>
              <a:t>2</a:t>
            </a:r>
            <a:r>
              <a:rPr lang="en-US" dirty="0" smtClean="0"/>
              <a:t>?</a:t>
            </a:r>
            <a:endParaRPr lang="hr-HR" dirty="0" smtClean="0"/>
          </a:p>
          <a:p>
            <a:r>
              <a:rPr lang="en-US" dirty="0" smtClean="0"/>
              <a:t> </a:t>
            </a:r>
            <a:r>
              <a:rPr lang="en-US" dirty="0" err="1"/>
              <a:t>Prvo</a:t>
            </a:r>
            <a:r>
              <a:rPr lang="en-US" dirty="0"/>
              <a:t> </a:t>
            </a:r>
            <a:r>
              <a:rPr lang="en-US" dirty="0" err="1"/>
              <a:t>razmatramo</a:t>
            </a:r>
            <a:r>
              <a:rPr lang="en-US" dirty="0"/>
              <a:t> </a:t>
            </a:r>
            <a:r>
              <a:rPr lang="en-US" dirty="0" err="1"/>
              <a:t>binarne</a:t>
            </a:r>
            <a:r>
              <a:rPr lang="en-US" dirty="0"/>
              <a:t> X-</a:t>
            </a:r>
            <a:r>
              <a:rPr lang="en-US" dirty="0" err="1"/>
              <a:t>ove</a:t>
            </a:r>
            <a:r>
              <a:rPr lang="en-US" dirty="0"/>
              <a:t>, a </a:t>
            </a:r>
            <a:r>
              <a:rPr lang="en-US" dirty="0" err="1" smtClean="0"/>
              <a:t>zatim</a:t>
            </a:r>
            <a:r>
              <a:rPr lang="hr-HR" dirty="0" smtClean="0"/>
              <a:t> neprekidne </a:t>
            </a:r>
            <a:r>
              <a:rPr lang="en-US" dirty="0" smtClean="0"/>
              <a:t>X-</a:t>
            </a:r>
            <a:r>
              <a:rPr lang="en-US" dirty="0" err="1" smtClean="0"/>
              <a:t>ove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480140"/>
              </p:ext>
            </p:extLst>
          </p:nvPr>
        </p:nvGraphicFramePr>
        <p:xfrm>
          <a:off x="2854036" y="3531611"/>
          <a:ext cx="139700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3" imgW="1574800" imgH="825500" progId="Equation.DSMT4">
                  <p:embed/>
                </p:oleObj>
              </mc:Choice>
              <mc:Fallback>
                <p:oleObj name="Equation" r:id="rId3" imgW="1574800" imgH="825500" progId="Equation.DSMT4">
                  <p:embed/>
                  <p:pic>
                    <p:nvPicPr>
                      <p:cNvPr id="339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4036" y="3531611"/>
                        <a:ext cx="139700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860921"/>
              </p:ext>
            </p:extLst>
          </p:nvPr>
        </p:nvGraphicFramePr>
        <p:xfrm>
          <a:off x="3006436" y="4399973"/>
          <a:ext cx="546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5" imgW="622300" imgH="939800" progId="Equation.DSMT4">
                  <p:embed/>
                </p:oleObj>
              </mc:Choice>
              <mc:Fallback>
                <p:oleObj name="Equation" r:id="rId5" imgW="622300" imgH="939800" progId="Equation.DSMT4">
                  <p:embed/>
                  <p:pic>
                    <p:nvPicPr>
                      <p:cNvPr id="339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436" y="4399973"/>
                        <a:ext cx="546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43900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Interakcija između dvije binarne promjenljive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US" i="1" dirty="0">
                <a:ea typeface="ＭＳ Ｐゴシック" pitchFamily="34" charset="-128"/>
              </a:rPr>
              <a:t>Y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 </a:t>
            </a:r>
          </a:p>
          <a:p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su binarne</a:t>
            </a:r>
            <a:endParaRPr lang="en-US" dirty="0">
              <a:ea typeface="ＭＳ Ｐゴシック" pitchFamily="34" charset="-128"/>
            </a:endParaRPr>
          </a:p>
          <a:p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je efekat promjene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dirty="0" smtClean="0">
                <a:ea typeface="ＭＳ Ｐゴシック" pitchFamily="34" charset="-128"/>
              </a:rPr>
              <a:t>=0 </a:t>
            </a:r>
            <a:r>
              <a:rPr lang="hr-HR" dirty="0" smtClean="0">
                <a:ea typeface="ＭＳ Ｐゴシック" pitchFamily="34" charset="-128"/>
              </a:rPr>
              <a:t>u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dirty="0">
                <a:ea typeface="ＭＳ Ｐゴシック" pitchFamily="34" charset="-128"/>
              </a:rPr>
              <a:t>=1.  </a:t>
            </a:r>
            <a:r>
              <a:rPr lang="hr-HR" dirty="0" smtClean="0">
                <a:ea typeface="ＭＳ Ｐゴシック" pitchFamily="34" charset="-128"/>
              </a:rPr>
              <a:t>U ovoj specifikaciji</a:t>
            </a:r>
            <a:r>
              <a:rPr lang="en-US" dirty="0" smtClean="0">
                <a:ea typeface="ＭＳ Ｐゴシック" pitchFamily="34" charset="-128"/>
              </a:rPr>
              <a:t>, </a:t>
            </a:r>
            <a:r>
              <a:rPr lang="hr-HR" i="1" dirty="0" smtClean="0">
                <a:ea typeface="ＭＳ Ｐゴシック" pitchFamily="34" charset="-128"/>
              </a:rPr>
              <a:t>ovaj e</a:t>
            </a:r>
            <a:r>
              <a:rPr lang="en-US" i="1" dirty="0" smtClean="0">
                <a:ea typeface="ＭＳ Ｐゴシック" pitchFamily="34" charset="-128"/>
              </a:rPr>
              <a:t>f</a:t>
            </a:r>
            <a:r>
              <a:rPr lang="hr-HR" i="1" dirty="0" smtClean="0">
                <a:ea typeface="ＭＳ Ｐゴシック" pitchFamily="34" charset="-128"/>
              </a:rPr>
              <a:t>ekat nije ovisan o vrijednosti</a:t>
            </a:r>
            <a:r>
              <a:rPr lang="en-US" i="1" dirty="0" smtClean="0">
                <a:ea typeface="ＭＳ Ｐゴシック" pitchFamily="34" charset="-128"/>
              </a:rPr>
              <a:t> 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.</a:t>
            </a:r>
          </a:p>
          <a:p>
            <a:r>
              <a:rPr lang="hr-HR" dirty="0" smtClean="0">
                <a:ea typeface="ＭＳ Ｐゴシック" pitchFamily="34" charset="-128"/>
              </a:rPr>
              <a:t>Da dozvolimo da je efekat promjene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nekako zavisan od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uključimo </a:t>
            </a:r>
            <a:r>
              <a:rPr lang="en-US" dirty="0" smtClean="0">
                <a:ea typeface="ＭＳ Ｐゴシック" pitchFamily="34" charset="-128"/>
              </a:rPr>
              <a:t>“</a:t>
            </a:r>
            <a:r>
              <a:rPr lang="en-US" dirty="0" err="1" smtClean="0">
                <a:ea typeface="ＭＳ Ｐゴシック" pitchFamily="34" charset="-128"/>
              </a:rPr>
              <a:t>intera</a:t>
            </a:r>
            <a:r>
              <a:rPr lang="hr-HR" dirty="0" smtClean="0">
                <a:ea typeface="ＭＳ Ｐゴシック" pitchFamily="34" charset="-128"/>
              </a:rPr>
              <a:t>kciju</a:t>
            </a:r>
            <a:r>
              <a:rPr lang="en-US" dirty="0" smtClean="0">
                <a:ea typeface="ＭＳ Ｐゴシック" pitchFamily="34" charset="-128"/>
              </a:rPr>
              <a:t>” 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kao regresor</a:t>
            </a:r>
            <a:r>
              <a:rPr lang="en-US" dirty="0" smtClean="0">
                <a:ea typeface="ＭＳ Ｐゴシック" pitchFamily="34" charset="-128"/>
              </a:rPr>
              <a:t>: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 </a:t>
            </a:r>
          </a:p>
          <a:p>
            <a:pPr algn="ctr">
              <a:buFontTx/>
              <a:buNone/>
            </a:pPr>
            <a:r>
              <a:rPr lang="da-DK" i="1" dirty="0">
                <a:ea typeface="ＭＳ Ｐゴシック" pitchFamily="34" charset="-128"/>
              </a:rPr>
              <a:t>Y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0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1</a:t>
            </a:r>
            <a:r>
              <a:rPr lang="da-DK" i="1" dirty="0">
                <a:ea typeface="ＭＳ Ｐゴシック" pitchFamily="34" charset="-128"/>
              </a:rPr>
              <a:t>D</a:t>
            </a:r>
            <a:r>
              <a:rPr lang="da-DK" baseline="-25000" dirty="0">
                <a:ea typeface="ＭＳ Ｐゴシック" pitchFamily="34" charset="-128"/>
              </a:rPr>
              <a:t>1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2</a:t>
            </a:r>
            <a:r>
              <a:rPr lang="da-DK" i="1" dirty="0">
                <a:ea typeface="ＭＳ Ｐゴシック" pitchFamily="34" charset="-128"/>
              </a:rPr>
              <a:t>D</a:t>
            </a:r>
            <a:r>
              <a:rPr lang="da-DK" baseline="-25000" dirty="0">
                <a:ea typeface="ＭＳ Ｐゴシック" pitchFamily="34" charset="-128"/>
              </a:rPr>
              <a:t>2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3</a:t>
            </a:r>
            <a:r>
              <a:rPr lang="da-DK" dirty="0">
                <a:ea typeface="ＭＳ Ｐゴシック" pitchFamily="34" charset="-128"/>
              </a:rPr>
              <a:t>(</a:t>
            </a:r>
            <a:r>
              <a:rPr lang="da-DK" i="1" dirty="0">
                <a:ea typeface="ＭＳ Ｐゴシック" pitchFamily="34" charset="-128"/>
              </a:rPr>
              <a:t>D</a:t>
            </a:r>
            <a:r>
              <a:rPr lang="da-DK" baseline="-25000" dirty="0">
                <a:ea typeface="ＭＳ Ｐゴシック" pitchFamily="34" charset="-128"/>
              </a:rPr>
              <a:t>1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da-DK" i="1" dirty="0">
                <a:ea typeface="ＭＳ Ｐゴシック" pitchFamily="34" charset="-128"/>
              </a:rPr>
              <a:t>D</a:t>
            </a:r>
            <a:r>
              <a:rPr lang="da-DK" baseline="-25000" dirty="0">
                <a:ea typeface="ＭＳ Ｐゴシック" pitchFamily="34" charset="-128"/>
              </a:rPr>
              <a:t>2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) + </a:t>
            </a:r>
            <a:r>
              <a:rPr lang="da-DK" i="1" dirty="0">
                <a:ea typeface="ＭＳ Ｐゴシック" pitchFamily="34" charset="-128"/>
              </a:rPr>
              <a:t>u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endParaRPr lang="en-US" dirty="0">
              <a:ea typeface="ＭＳ Ｐゴシック" pitchFamily="34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691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927" y="0"/>
            <a:ext cx="10515600" cy="456911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Interpetacija koeficijenata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72654" y="1029566"/>
            <a:ext cx="10400145" cy="5715289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1033463" algn="l"/>
              </a:tabLst>
            </a:pPr>
            <a:r>
              <a:rPr lang="en-US" sz="2000" i="1" dirty="0" smtClean="0">
                <a:ea typeface="ＭＳ Ｐゴシック" pitchFamily="34" charset="-128"/>
              </a:rPr>
              <a:t>	</a:t>
            </a:r>
            <a:r>
              <a:rPr lang="en-US" i="1" dirty="0" smtClean="0">
                <a:ea typeface="ＭＳ Ｐゴシック" pitchFamily="34" charset="-128"/>
              </a:rPr>
              <a:t>	Y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0</a:t>
            </a:r>
            <a:r>
              <a:rPr lang="en-US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3</a:t>
            </a:r>
            <a:r>
              <a:rPr lang="en-US" dirty="0" smtClean="0">
                <a:ea typeface="ＭＳ Ｐゴシック" pitchFamily="34" charset="-128"/>
              </a:rPr>
              <a:t>(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) + </a:t>
            </a:r>
            <a:r>
              <a:rPr lang="en-US" i="1" dirty="0" err="1" smtClean="0">
                <a:ea typeface="ＭＳ Ｐゴシック" pitchFamily="34" charset="-128"/>
              </a:rPr>
              <a:t>u</a:t>
            </a:r>
            <a:r>
              <a:rPr lang="en-US" i="1" baseline="-25000" dirty="0" err="1" smtClean="0">
                <a:ea typeface="ＭＳ Ｐゴシック" pitchFamily="34" charset="-128"/>
              </a:rPr>
              <a:t>i</a:t>
            </a:r>
            <a:endParaRPr lang="en-US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33463" algn="l"/>
              </a:tabLst>
            </a:pPr>
            <a:r>
              <a:rPr lang="en-US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  <a:tabLst>
                <a:tab pos="1033463" algn="l"/>
              </a:tabLst>
            </a:pPr>
            <a:r>
              <a:rPr lang="hr-HR" dirty="0" smtClean="0">
                <a:ea typeface="ＭＳ Ｐゴシック" pitchFamily="34" charset="-128"/>
              </a:rPr>
              <a:t>Generalno pravilo</a:t>
            </a:r>
            <a:r>
              <a:rPr lang="en-US" dirty="0" smtClean="0">
                <a:ea typeface="ＭＳ Ｐゴシック" pitchFamily="34" charset="-128"/>
              </a:rPr>
              <a:t>:  </a:t>
            </a:r>
            <a:r>
              <a:rPr lang="hr-HR" dirty="0" smtClean="0">
                <a:ea typeface="ＭＳ Ｐゴシック" pitchFamily="34" charset="-128"/>
              </a:rPr>
              <a:t>uporedimo različite slučajeve</a:t>
            </a:r>
            <a:endParaRPr lang="en-US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33463" algn="l"/>
              </a:tabLst>
            </a:pPr>
            <a:r>
              <a:rPr lang="da-DK" i="1" dirty="0" smtClean="0">
                <a:ea typeface="ＭＳ Ｐゴシック" pitchFamily="34" charset="-128"/>
              </a:rPr>
              <a:t>		E</a:t>
            </a:r>
            <a:r>
              <a:rPr lang="da-DK" dirty="0" smtClean="0">
                <a:ea typeface="ＭＳ Ｐゴシック" pitchFamily="34" charset="-128"/>
              </a:rPr>
              <a:t>(</a:t>
            </a:r>
            <a:r>
              <a:rPr lang="da-DK" i="1" dirty="0" smtClean="0">
                <a:ea typeface="ＭＳ Ｐゴシック" pitchFamily="34" charset="-128"/>
              </a:rPr>
              <a:t>Y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|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1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=0, 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=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dirty="0" smtClean="0">
                <a:ea typeface="ＭＳ Ｐゴシック" pitchFamily="34" charset="-128"/>
              </a:rPr>
              <a:t>)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 smtClean="0">
                <a:ea typeface="ＭＳ Ｐゴシック" pitchFamily="34" charset="-128"/>
              </a:rPr>
              <a:t>0</a:t>
            </a:r>
            <a:r>
              <a:rPr lang="da-DK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dirty="0" smtClean="0">
                <a:ea typeface="ＭＳ Ｐゴシック" pitchFamily="34" charset="-128"/>
              </a:rPr>
              <a:t>			(b)</a:t>
            </a:r>
            <a:endParaRPr lang="en-US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33463" algn="l"/>
              </a:tabLst>
            </a:pPr>
            <a:r>
              <a:rPr lang="en-US" i="1" dirty="0" smtClean="0">
                <a:ea typeface="ＭＳ Ｐゴシック" pitchFamily="34" charset="-128"/>
              </a:rPr>
              <a:t>		E</a:t>
            </a:r>
            <a:r>
              <a:rPr lang="en-US" dirty="0" smtClean="0">
                <a:ea typeface="ＭＳ Ｐゴシック" pitchFamily="34" charset="-128"/>
              </a:rPr>
              <a:t>(</a:t>
            </a:r>
            <a:r>
              <a:rPr lang="en-US" i="1" dirty="0" smtClean="0">
                <a:ea typeface="ＭＳ Ｐゴシック" pitchFamily="34" charset="-128"/>
              </a:rPr>
              <a:t>Y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|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=1,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=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dirty="0" smtClean="0">
                <a:ea typeface="ＭＳ Ｐゴシック" pitchFamily="34" charset="-128"/>
              </a:rPr>
              <a:t>)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0</a:t>
            </a:r>
            <a:r>
              <a:rPr lang="en-US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3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dirty="0" smtClean="0">
                <a:ea typeface="ＭＳ Ｐゴシック" pitchFamily="34" charset="-128"/>
              </a:rPr>
              <a:t>	 (a)</a:t>
            </a:r>
          </a:p>
          <a:p>
            <a:pPr>
              <a:buFontTx/>
              <a:buNone/>
              <a:tabLst>
                <a:tab pos="1033463" algn="l"/>
              </a:tabLst>
            </a:pPr>
            <a:r>
              <a:rPr lang="en-US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  <a:tabLst>
                <a:tab pos="1033463" algn="l"/>
              </a:tabLst>
            </a:pPr>
            <a:r>
              <a:rPr lang="hr-HR" dirty="0" smtClean="0">
                <a:ea typeface="ＭＳ Ｐゴシック" pitchFamily="34" charset="-128"/>
              </a:rPr>
              <a:t>oduzmimo</a:t>
            </a:r>
            <a:r>
              <a:rPr lang="en-US" dirty="0" smtClean="0">
                <a:ea typeface="ＭＳ Ｐゴシック" pitchFamily="34" charset="-128"/>
              </a:rPr>
              <a:t> (a) – (b):</a:t>
            </a:r>
          </a:p>
          <a:p>
            <a:pPr>
              <a:buFontTx/>
              <a:buNone/>
              <a:tabLst>
                <a:tab pos="1033463" algn="l"/>
              </a:tabLst>
            </a:pPr>
            <a:r>
              <a:rPr lang="da-DK" i="1" dirty="0" smtClean="0">
                <a:ea typeface="ＭＳ Ｐゴシック" pitchFamily="34" charset="-128"/>
              </a:rPr>
              <a:t>		E</a:t>
            </a:r>
            <a:r>
              <a:rPr lang="da-DK" dirty="0" smtClean="0">
                <a:ea typeface="ＭＳ Ｐゴシック" pitchFamily="34" charset="-128"/>
              </a:rPr>
              <a:t>(</a:t>
            </a:r>
            <a:r>
              <a:rPr lang="da-DK" i="1" dirty="0" smtClean="0">
                <a:ea typeface="ＭＳ Ｐゴシック" pitchFamily="34" charset="-128"/>
              </a:rPr>
              <a:t>Y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|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1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=1, 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=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dirty="0" smtClean="0">
                <a:ea typeface="ＭＳ Ｐゴシック" pitchFamily="34" charset="-128"/>
              </a:rPr>
              <a:t>) – </a:t>
            </a:r>
            <a:r>
              <a:rPr lang="da-DK" i="1" dirty="0" smtClean="0">
                <a:ea typeface="ＭＳ Ｐゴシック" pitchFamily="34" charset="-128"/>
              </a:rPr>
              <a:t>E</a:t>
            </a:r>
            <a:r>
              <a:rPr lang="da-DK" dirty="0" smtClean="0">
                <a:ea typeface="ＭＳ Ｐゴシック" pitchFamily="34" charset="-128"/>
              </a:rPr>
              <a:t>(</a:t>
            </a:r>
            <a:r>
              <a:rPr lang="da-DK" i="1" dirty="0" smtClean="0">
                <a:ea typeface="ＭＳ Ｐゴシック" pitchFamily="34" charset="-128"/>
              </a:rPr>
              <a:t>Y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|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1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=0, 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i="1" baseline="-25000" dirty="0" smtClean="0">
                <a:ea typeface="ＭＳ Ｐゴシック" pitchFamily="34" charset="-128"/>
              </a:rPr>
              <a:t>i</a:t>
            </a:r>
            <a:r>
              <a:rPr lang="da-DK" dirty="0" smtClean="0">
                <a:ea typeface="ＭＳ Ｐゴシック" pitchFamily="34" charset="-128"/>
              </a:rPr>
              <a:t>=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r>
              <a:rPr lang="da-DK" dirty="0" smtClean="0">
                <a:ea typeface="ＭＳ Ｐゴシック" pitchFamily="34" charset="-128"/>
              </a:rPr>
              <a:t>)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 smtClean="0">
                <a:ea typeface="ＭＳ Ｐゴシック" pitchFamily="34" charset="-128"/>
              </a:rPr>
              <a:t>1</a:t>
            </a:r>
            <a:r>
              <a:rPr lang="da-DK" dirty="0" smtClean="0">
                <a:ea typeface="ＭＳ Ｐゴシック" pitchFamily="34" charset="-128"/>
              </a:rPr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 smtClean="0">
                <a:ea typeface="ＭＳ Ｐゴシック" pitchFamily="34" charset="-128"/>
              </a:rPr>
              <a:t>3</a:t>
            </a:r>
            <a:r>
              <a:rPr lang="da-DK" i="1" dirty="0" smtClean="0">
                <a:ea typeface="ＭＳ Ｐゴシック" pitchFamily="34" charset="-128"/>
              </a:rPr>
              <a:t>d</a:t>
            </a:r>
            <a:r>
              <a:rPr lang="da-DK" baseline="-25000" dirty="0" smtClean="0">
                <a:ea typeface="ＭＳ Ｐゴシック" pitchFamily="34" charset="-128"/>
              </a:rPr>
              <a:t>2</a:t>
            </a:r>
            <a:endParaRPr lang="en-US" dirty="0" smtClean="0">
              <a:ea typeface="ＭＳ Ｐゴシック" pitchFamily="34" charset="-128"/>
            </a:endParaRPr>
          </a:p>
          <a:p>
            <a:pPr>
              <a:buFontTx/>
              <a:buNone/>
              <a:tabLst>
                <a:tab pos="1033463" algn="l"/>
              </a:tabLst>
            </a:pPr>
            <a:r>
              <a:rPr lang="da-DK" dirty="0" smtClean="0">
                <a:ea typeface="ＭＳ Ｐゴシック" pitchFamily="34" charset="-128"/>
              </a:rPr>
              <a:t> </a:t>
            </a:r>
            <a:endParaRPr lang="en-US" dirty="0" smtClean="0">
              <a:ea typeface="ＭＳ Ｐゴシック" pitchFamily="34" charset="-128"/>
            </a:endParaRPr>
          </a:p>
          <a:p>
            <a:pPr>
              <a:tabLst>
                <a:tab pos="1033463" algn="l"/>
              </a:tabLst>
            </a:pPr>
            <a:r>
              <a:rPr lang="hr-HR" dirty="0" smtClean="0">
                <a:ea typeface="ＭＳ Ｐゴシック" pitchFamily="34" charset="-128"/>
              </a:rPr>
              <a:t>Efekat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zavisi od </a:t>
            </a:r>
            <a:r>
              <a:rPr lang="hr-HR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dirty="0" smtClean="0">
                <a:ea typeface="ＭＳ Ｐゴシック" pitchFamily="34" charset="-128"/>
              </a:rPr>
              <a:t> (</a:t>
            </a:r>
            <a:r>
              <a:rPr lang="hr-HR" dirty="0" smtClean="0">
                <a:ea typeface="ＭＳ Ｐゴシック" pitchFamily="34" charset="-128"/>
              </a:rPr>
              <a:t>to smo željeli</a:t>
            </a:r>
            <a:r>
              <a:rPr lang="en-US" dirty="0" smtClean="0">
                <a:ea typeface="ＭＳ Ｐゴシック" pitchFamily="34" charset="-128"/>
              </a:rPr>
              <a:t>) </a:t>
            </a:r>
          </a:p>
          <a:p>
            <a:pPr>
              <a:tabLst>
                <a:tab pos="1033463" algn="l"/>
              </a:tabLst>
            </a:pP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3</a:t>
            </a:r>
            <a:r>
              <a:rPr lang="en-US" dirty="0" smtClean="0">
                <a:ea typeface="ＭＳ Ｐゴシック" pitchFamily="34" charset="-128"/>
              </a:rPr>
              <a:t> = in</a:t>
            </a:r>
            <a:r>
              <a:rPr lang="hr-HR" dirty="0" smtClean="0">
                <a:ea typeface="ＭＳ Ｐゴシック" pitchFamily="34" charset="-128"/>
              </a:rPr>
              <a:t>k</a:t>
            </a:r>
            <a:r>
              <a:rPr lang="en-US" dirty="0" err="1" smtClean="0">
                <a:ea typeface="ＭＳ Ｐゴシック" pitchFamily="34" charset="-128"/>
              </a:rPr>
              <a:t>rement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u odnosu na efekat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dirty="0" smtClean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kada je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baseline="-25000" dirty="0" smtClean="0">
                <a:ea typeface="ＭＳ Ｐゴシック" pitchFamily="34" charset="-128"/>
              </a:rPr>
              <a:t>2</a:t>
            </a:r>
            <a:r>
              <a:rPr lang="en-US" dirty="0" smtClean="0">
                <a:ea typeface="ＭＳ Ｐゴシック" pitchFamily="34" charset="-128"/>
              </a:rPr>
              <a:t> = 1</a:t>
            </a:r>
          </a:p>
          <a:p>
            <a:pPr>
              <a:buFontTx/>
              <a:buNone/>
              <a:tabLst>
                <a:tab pos="1033463" algn="l"/>
              </a:tabLst>
            </a:pPr>
            <a:endParaRPr lang="en-US" sz="20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9730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91" y="78799"/>
            <a:ext cx="10799618" cy="770948"/>
          </a:xfrm>
        </p:spPr>
        <p:txBody>
          <a:bodyPr/>
          <a:lstStyle/>
          <a:p>
            <a:r>
              <a:rPr lang="hr-HR" dirty="0" smtClean="0"/>
              <a:t>Primjer: </a:t>
            </a:r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i="1" dirty="0">
                <a:ea typeface="ＭＳ Ｐゴシック" pitchFamily="34" charset="-128"/>
              </a:rPr>
              <a:t>, STR, English learners</a:t>
            </a:r>
            <a:r>
              <a:rPr lang="en-US" dirty="0">
                <a:ea typeface="ＭＳ Ｐゴシック" pitchFamily="34" charset="-128"/>
              </a:rPr>
              <a:t>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27050" y="1136650"/>
            <a:ext cx="10826750" cy="504031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hr-HR" sz="2400" dirty="0" smtClean="0">
                <a:ea typeface="ＭＳ Ｐゴシック" pitchFamily="34" charset="-128"/>
              </a:rPr>
              <a:t>Neka je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400" i="1" dirty="0" err="1" smtClean="0">
                <a:ea typeface="ＭＳ Ｐゴシック" pitchFamily="34" charset="-128"/>
              </a:rPr>
              <a:t>HiSTR</a:t>
            </a:r>
            <a:r>
              <a:rPr lang="en-US" sz="2400" dirty="0" smtClean="0">
                <a:ea typeface="ＭＳ Ｐゴシック" pitchFamily="34" charset="-128"/>
              </a:rPr>
              <a:t> =                        </a:t>
            </a:r>
            <a:r>
              <a:rPr lang="hr-HR" sz="2400" dirty="0" smtClean="0">
                <a:ea typeface="ＭＳ Ｐゴシック" pitchFamily="34" charset="-128"/>
              </a:rPr>
              <a:t>         i  </a:t>
            </a:r>
            <a:r>
              <a:rPr lang="en-US" sz="2400" dirty="0" smtClean="0">
                <a:ea typeface="ＭＳ Ｐゴシック" pitchFamily="34" charset="-128"/>
              </a:rPr>
              <a:t>   </a:t>
            </a:r>
            <a:r>
              <a:rPr lang="en-US" sz="2400" i="1" dirty="0" err="1" smtClean="0">
                <a:ea typeface="ＭＳ Ｐゴシック" pitchFamily="34" charset="-128"/>
              </a:rPr>
              <a:t>HiEL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              = 664.1 – 18.2</a:t>
            </a:r>
            <a:r>
              <a:rPr lang="en-US" sz="2400" i="1" dirty="0" smtClean="0">
                <a:ea typeface="ＭＳ Ｐゴシック" pitchFamily="34" charset="-128"/>
              </a:rPr>
              <a:t>HiEL</a:t>
            </a:r>
            <a:r>
              <a:rPr lang="en-US" sz="2400" dirty="0" smtClean="0">
                <a:ea typeface="ＭＳ Ｐゴシック" pitchFamily="34" charset="-128"/>
              </a:rPr>
              <a:t> – 1.9</a:t>
            </a:r>
            <a:r>
              <a:rPr lang="en-US" sz="2400" i="1" dirty="0" smtClean="0">
                <a:ea typeface="ＭＳ Ｐゴシック" pitchFamily="34" charset="-128"/>
              </a:rPr>
              <a:t>HiSTR</a:t>
            </a:r>
            <a:r>
              <a:rPr lang="en-US" sz="2400" dirty="0" smtClean="0">
                <a:ea typeface="ＭＳ Ｐゴシック" pitchFamily="34" charset="-128"/>
              </a:rPr>
              <a:t> – 3.5(</a:t>
            </a:r>
            <a:r>
              <a:rPr lang="en-US" sz="2400" i="1" dirty="0" err="1" smtClean="0">
                <a:ea typeface="ＭＳ Ｐゴシック" pitchFamily="34" charset="-128"/>
              </a:rPr>
              <a:t>HiSTR</a:t>
            </a:r>
            <a:r>
              <a:rPr lang="en-US" sz="2400" dirty="0" err="1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400" i="1" dirty="0" err="1" smtClean="0">
                <a:ea typeface="ＭＳ Ｐゴシック" pitchFamily="34" charset="-128"/>
              </a:rPr>
              <a:t>HiEL</a:t>
            </a:r>
            <a:r>
              <a:rPr lang="en-US" sz="2400" dirty="0" smtClean="0">
                <a:ea typeface="ＭＳ Ｐゴシック" pitchFamily="34" charset="-128"/>
              </a:rPr>
              <a:t>)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                 (1.4)      (2.3)           (1.9)           (3.1)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ea typeface="ＭＳ Ｐゴシック" pitchFamily="34" charset="-128"/>
              </a:rPr>
              <a:t>“</a:t>
            </a:r>
            <a:r>
              <a:rPr lang="en-US" sz="2400" dirty="0" err="1" smtClean="0">
                <a:ea typeface="ＭＳ Ｐゴシック" pitchFamily="34" charset="-128"/>
              </a:rPr>
              <a:t>Ef</a:t>
            </a:r>
            <a:r>
              <a:rPr lang="hr-HR" sz="2400" dirty="0" smtClean="0">
                <a:ea typeface="ＭＳ Ｐゴシック" pitchFamily="34" charset="-128"/>
              </a:rPr>
              <a:t>ekat</a:t>
            </a:r>
            <a:r>
              <a:rPr lang="en-US" sz="2400" dirty="0" smtClean="0">
                <a:ea typeface="ＭＳ Ｐゴシック" pitchFamily="34" charset="-128"/>
              </a:rPr>
              <a:t>” </a:t>
            </a:r>
            <a:r>
              <a:rPr lang="en-US" sz="2400" i="1" dirty="0" err="1" smtClean="0">
                <a:ea typeface="ＭＳ Ｐゴシック" pitchFamily="34" charset="-128"/>
              </a:rPr>
              <a:t>HiSTR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kad je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i="1" dirty="0" err="1" smtClean="0">
                <a:ea typeface="ＭＳ Ｐゴシック" pitchFamily="34" charset="-128"/>
              </a:rPr>
              <a:t>HiEL</a:t>
            </a:r>
            <a:r>
              <a:rPr lang="en-US" sz="2400" dirty="0" smtClean="0">
                <a:ea typeface="ＭＳ Ｐゴシック" pitchFamily="34" charset="-128"/>
              </a:rPr>
              <a:t> = 0 </a:t>
            </a:r>
            <a:r>
              <a:rPr lang="hr-HR" sz="2400" dirty="0" smtClean="0">
                <a:ea typeface="ＭＳ Ｐゴシック" pitchFamily="34" charset="-128"/>
              </a:rPr>
              <a:t>je </a:t>
            </a:r>
            <a:r>
              <a:rPr lang="en-US" sz="2400" dirty="0" smtClean="0">
                <a:ea typeface="ＭＳ Ｐゴシック" pitchFamily="34" charset="-128"/>
              </a:rPr>
              <a:t>–1.9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ea typeface="ＭＳ Ｐゴシック" pitchFamily="34" charset="-128"/>
              </a:rPr>
              <a:t>“</a:t>
            </a:r>
            <a:r>
              <a:rPr lang="en-US" sz="2400" dirty="0" err="1" smtClean="0">
                <a:ea typeface="ＭＳ Ｐゴシック" pitchFamily="34" charset="-128"/>
              </a:rPr>
              <a:t>Ef</a:t>
            </a:r>
            <a:r>
              <a:rPr lang="hr-HR" sz="2400" dirty="0" smtClean="0">
                <a:ea typeface="ＭＳ Ｐゴシック" pitchFamily="34" charset="-128"/>
              </a:rPr>
              <a:t>ekat</a:t>
            </a:r>
            <a:r>
              <a:rPr lang="en-US" sz="2400" dirty="0" smtClean="0">
                <a:ea typeface="ＭＳ Ｐゴシック" pitchFamily="34" charset="-128"/>
              </a:rPr>
              <a:t>” </a:t>
            </a:r>
            <a:r>
              <a:rPr lang="en-US" sz="2400" i="1" dirty="0" err="1" smtClean="0">
                <a:ea typeface="ＭＳ Ｐゴシック" pitchFamily="34" charset="-128"/>
              </a:rPr>
              <a:t>HiSTR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>
                <a:ea typeface="ＭＳ Ｐゴシック" pitchFamily="34" charset="-128"/>
              </a:rPr>
              <a:t>kad je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i="1" dirty="0" err="1" smtClean="0">
                <a:ea typeface="ＭＳ Ｐゴシック" pitchFamily="34" charset="-128"/>
              </a:rPr>
              <a:t>HiEL</a:t>
            </a:r>
            <a:r>
              <a:rPr lang="en-US" sz="2400" dirty="0" smtClean="0">
                <a:ea typeface="ＭＳ Ｐゴシック" pitchFamily="34" charset="-128"/>
              </a:rPr>
              <a:t> = 1 </a:t>
            </a:r>
            <a:r>
              <a:rPr lang="hr-HR" sz="2400" dirty="0" smtClean="0">
                <a:ea typeface="ＭＳ Ｐゴシック" pitchFamily="34" charset="-128"/>
              </a:rPr>
              <a:t>je</a:t>
            </a:r>
            <a:r>
              <a:rPr lang="en-US" sz="2400" dirty="0" smtClean="0">
                <a:ea typeface="ＭＳ Ｐゴシック" pitchFamily="34" charset="-128"/>
              </a:rPr>
              <a:t> –1.9 – 3.5 = –5.4</a:t>
            </a:r>
          </a:p>
          <a:p>
            <a:pPr>
              <a:spcAft>
                <a:spcPts val="1200"/>
              </a:spcAft>
            </a:pPr>
            <a:r>
              <a:rPr lang="hr-HR" sz="2400" dirty="0" smtClean="0">
                <a:ea typeface="ＭＳ Ｐゴシック" pitchFamily="34" charset="-128"/>
              </a:rPr>
              <a:t>Smanjenje razreda ima veći efekat kada je % </a:t>
            </a:r>
            <a:r>
              <a:rPr lang="en-US" sz="2400" dirty="0" smtClean="0">
                <a:ea typeface="ＭＳ Ｐゴシック" pitchFamily="34" charset="-128"/>
              </a:rPr>
              <a:t> English learners </a:t>
            </a:r>
            <a:r>
              <a:rPr lang="hr-HR" sz="2400" dirty="0" smtClean="0">
                <a:ea typeface="ＭＳ Ｐゴシック" pitchFamily="34" charset="-128"/>
              </a:rPr>
              <a:t>veći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</a:pPr>
            <a:r>
              <a:rPr lang="hr-HR" sz="2400" dirty="0" smtClean="0">
                <a:ea typeface="ＭＳ Ｐゴシック" pitchFamily="34" charset="-128"/>
              </a:rPr>
              <a:t>Interakcija nije statistički značajna</a:t>
            </a:r>
            <a:r>
              <a:rPr lang="en-US" sz="2400" dirty="0" smtClean="0">
                <a:ea typeface="ＭＳ Ｐゴシック" pitchFamily="34" charset="-128"/>
              </a:rPr>
              <a:t>: </a:t>
            </a:r>
            <a:r>
              <a:rPr lang="en-US" sz="2400" i="1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= 3.5/3.1</a:t>
            </a:r>
          </a:p>
          <a:p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877276"/>
              </p:ext>
            </p:extLst>
          </p:nvPr>
        </p:nvGraphicFramePr>
        <p:xfrm>
          <a:off x="1524000" y="1304637"/>
          <a:ext cx="1822504" cy="810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Equation" r:id="rId3" imgW="2286000" imgH="1016000" progId="Equation.DSMT4">
                  <p:embed/>
                </p:oleObj>
              </mc:Choice>
              <mc:Fallback>
                <p:oleObj name="Equation" r:id="rId3" imgW="2286000" imgH="1016000" progId="Equation.DSMT4">
                  <p:embed/>
                  <p:pic>
                    <p:nvPicPr>
                      <p:cNvPr id="3430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04637"/>
                        <a:ext cx="1822504" cy="8104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912507"/>
              </p:ext>
            </p:extLst>
          </p:nvPr>
        </p:nvGraphicFramePr>
        <p:xfrm>
          <a:off x="4742872" y="1236949"/>
          <a:ext cx="220980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Equation" r:id="rId5" imgW="2527300" imgH="1016000" progId="Equation.DSMT4">
                  <p:embed/>
                </p:oleObj>
              </mc:Choice>
              <mc:Fallback>
                <p:oleObj name="Equation" r:id="rId5" imgW="2527300" imgH="1016000" progId="Equation.DSMT4">
                  <p:embed/>
                  <p:pic>
                    <p:nvPicPr>
                      <p:cNvPr id="3430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2872" y="1236949"/>
                        <a:ext cx="2209800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030044"/>
              </p:ext>
            </p:extLst>
          </p:nvPr>
        </p:nvGraphicFramePr>
        <p:xfrm>
          <a:off x="301625" y="2283113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Equation" r:id="rId7" imgW="1384200" imgH="482400" progId="Equation.DSMT4">
                  <p:embed/>
                </p:oleObj>
              </mc:Choice>
              <mc:Fallback>
                <p:oleObj name="Equation" r:id="rId7" imgW="1384200" imgH="482400" progId="Equation.DSMT4">
                  <p:embed/>
                  <p:pic>
                    <p:nvPicPr>
                      <p:cNvPr id="3430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2283113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53908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8730"/>
          </a:xfrm>
        </p:spPr>
        <p:txBody>
          <a:bodyPr/>
          <a:lstStyle/>
          <a:p>
            <a:r>
              <a:rPr lang="hr-HR" dirty="0"/>
              <a:t>Primjer: </a:t>
            </a:r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i="1" dirty="0">
                <a:ea typeface="ＭＳ Ｐゴシック" pitchFamily="34" charset="-128"/>
              </a:rPr>
              <a:t>, STR, English learners</a:t>
            </a:r>
            <a:r>
              <a:rPr lang="en-US" dirty="0">
                <a:ea typeface="ＭＳ Ｐゴシック" pitchFamily="34" charset="-128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err="1">
                <a:ea typeface="ＭＳ Ｐゴシック" pitchFamily="34" charset="-128"/>
              </a:rPr>
              <a:t>HiSTR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=</a:t>
            </a:r>
            <a:r>
              <a:rPr lang="hr-HR" dirty="0" smtClean="0">
                <a:ea typeface="ＭＳ Ｐゴシック" pitchFamily="34" charset="-128"/>
              </a:rPr>
              <a:t>                               i       </a:t>
            </a:r>
            <a:r>
              <a:rPr lang="en-US" i="1" dirty="0" err="1" smtClean="0">
                <a:ea typeface="ＭＳ Ｐゴシック" pitchFamily="34" charset="-128"/>
              </a:rPr>
              <a:t>HiSTR</a:t>
            </a:r>
            <a:r>
              <a:rPr lang="en-US" dirty="0" smtClean="0">
                <a:ea typeface="ＭＳ Ｐゴシック" pitchFamily="34" charset="-128"/>
              </a:rPr>
              <a:t> =</a:t>
            </a: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            </a:t>
            </a:r>
            <a:r>
              <a:rPr lang="en-US" dirty="0" smtClean="0">
                <a:ea typeface="ＭＳ Ｐゴシック" pitchFamily="34" charset="-128"/>
              </a:rPr>
              <a:t>= </a:t>
            </a:r>
            <a:r>
              <a:rPr lang="en-US" dirty="0">
                <a:ea typeface="ＭＳ Ｐゴシック" pitchFamily="34" charset="-128"/>
              </a:rPr>
              <a:t>664.1 – 18.2</a:t>
            </a:r>
            <a:r>
              <a:rPr lang="en-US" i="1" dirty="0">
                <a:ea typeface="ＭＳ Ｐゴシック" pitchFamily="34" charset="-128"/>
              </a:rPr>
              <a:t>HiEL</a:t>
            </a:r>
            <a:r>
              <a:rPr lang="en-US" dirty="0">
                <a:ea typeface="ＭＳ Ｐゴシック" pitchFamily="34" charset="-128"/>
              </a:rPr>
              <a:t> – 1.9</a:t>
            </a:r>
            <a:r>
              <a:rPr lang="en-US" i="1" dirty="0">
                <a:ea typeface="ＭＳ Ｐゴシック" pitchFamily="34" charset="-128"/>
              </a:rPr>
              <a:t>HiSTR</a:t>
            </a:r>
            <a:r>
              <a:rPr lang="en-US" dirty="0">
                <a:ea typeface="ＭＳ Ｐゴシック" pitchFamily="34" charset="-128"/>
              </a:rPr>
              <a:t> – 3.5(</a:t>
            </a:r>
            <a:r>
              <a:rPr lang="en-US" i="1" dirty="0" err="1">
                <a:ea typeface="ＭＳ Ｐゴシック" pitchFamily="34" charset="-128"/>
              </a:rPr>
              <a:t>HiSTR</a:t>
            </a:r>
            <a:r>
              <a:rPr lang="en-US" dirty="0" err="1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i="1" dirty="0" err="1">
                <a:ea typeface="ＭＳ Ｐゴシック" pitchFamily="34" charset="-128"/>
              </a:rPr>
              <a:t>HiEL</a:t>
            </a:r>
            <a:r>
              <a:rPr lang="en-US" dirty="0">
                <a:ea typeface="ＭＳ Ｐゴシック" pitchFamily="34" charset="-128"/>
              </a:rPr>
              <a:t>)</a:t>
            </a: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                  (1.4)       (2.3)        (1.9)          (3.1)</a:t>
            </a:r>
            <a:r>
              <a:rPr lang="hr-HR" dirty="0" smtClean="0">
                <a:ea typeface="ＭＳ Ｐゴシック" pitchFamily="34" charset="-128"/>
              </a:rPr>
              <a:t>      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43373"/>
              </p:ext>
            </p:extLst>
          </p:nvPr>
        </p:nvGraphicFramePr>
        <p:xfrm>
          <a:off x="2207491" y="1620646"/>
          <a:ext cx="2043545" cy="908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Equation" r:id="rId3" imgW="2286000" imgH="1016000" progId="Equation.DSMT4">
                  <p:embed/>
                </p:oleObj>
              </mc:Choice>
              <mc:Fallback>
                <p:oleObj name="Equation" r:id="rId3" imgW="2286000" imgH="1016000" progId="Equation.DSMT4">
                  <p:embed/>
                  <p:pic>
                    <p:nvPicPr>
                      <p:cNvPr id="3440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7491" y="1620646"/>
                        <a:ext cx="2043545" cy="9082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782407"/>
              </p:ext>
            </p:extLst>
          </p:nvPr>
        </p:nvGraphicFramePr>
        <p:xfrm>
          <a:off x="6382327" y="1620646"/>
          <a:ext cx="21780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Equation" r:id="rId5" imgW="2527300" imgH="1016000" progId="Equation.DSMT4">
                  <p:embed/>
                </p:oleObj>
              </mc:Choice>
              <mc:Fallback>
                <p:oleObj name="Equation" r:id="rId5" imgW="2527300" imgH="1016000" progId="Equation.DSMT4">
                  <p:embed/>
                  <p:pic>
                    <p:nvPicPr>
                      <p:cNvPr id="3440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327" y="1620646"/>
                        <a:ext cx="21780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110278"/>
              </p:ext>
            </p:extLst>
          </p:nvPr>
        </p:nvGraphicFramePr>
        <p:xfrm>
          <a:off x="738476" y="3371562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7" imgW="1384200" imgH="482400" progId="Equation.DSMT4">
                  <p:embed/>
                </p:oleObj>
              </mc:Choice>
              <mc:Fallback>
                <p:oleObj name="Equation" r:id="rId7" imgW="1384200" imgH="482400" progId="Equation.DSMT4">
                  <p:embed/>
                  <p:pic>
                    <p:nvPicPr>
                      <p:cNvPr id="3440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476" y="3371562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9477" y="4785879"/>
            <a:ext cx="7200900" cy="12763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2834" y="3519620"/>
            <a:ext cx="13485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Možemo li ove rezultate nekako povezati sa prosječnim vrijednosti TestScore za pojedine poduzorke?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9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ig04_0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090" y="701962"/>
            <a:ext cx="10865741" cy="570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270836" y="997528"/>
            <a:ext cx="1607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Možda je linearno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8516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Interakcija binarne i neprekidne varijable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FontTx/>
              <a:buNone/>
            </a:pPr>
            <a:r>
              <a:rPr lang="en-US" i="1" dirty="0">
                <a:ea typeface="ＭＳ Ｐゴシック" pitchFamily="34" charset="-128"/>
              </a:rPr>
              <a:t>Y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dirty="0">
                <a:ea typeface="ＭＳ Ｐゴシック" pitchFamily="34" charset="-128"/>
              </a:rPr>
              <a:t> </a:t>
            </a:r>
          </a:p>
          <a:p>
            <a:pPr>
              <a:spcAft>
                <a:spcPts val="1200"/>
              </a:spcAft>
            </a:pPr>
            <a:r>
              <a:rPr lang="en-US" i="1" dirty="0">
                <a:ea typeface="ＭＳ Ｐゴシック" pitchFamily="34" charset="-128"/>
              </a:rPr>
              <a:t>D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binarna, 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je neprekidna</a:t>
            </a:r>
            <a:endParaRPr lang="en-US" dirty="0">
              <a:ea typeface="ＭＳ Ｐゴシック" pitchFamily="34" charset="-128"/>
            </a:endParaRPr>
          </a:p>
          <a:p>
            <a:pPr>
              <a:spcAft>
                <a:spcPts val="1200"/>
              </a:spcAft>
            </a:pPr>
            <a:r>
              <a:rPr lang="hr-HR" dirty="0" smtClean="0">
                <a:ea typeface="ＭＳ Ｐゴシック" pitchFamily="34" charset="-128"/>
              </a:rPr>
              <a:t>Kao što je specificirano gore</a:t>
            </a:r>
            <a:r>
              <a:rPr lang="en-US" dirty="0" smtClean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efekat X na </a:t>
            </a:r>
            <a:r>
              <a:rPr lang="en-US" i="1" dirty="0" smtClean="0">
                <a:ea typeface="ＭＳ Ｐゴシック" pitchFamily="34" charset="-128"/>
              </a:rPr>
              <a:t>Y</a:t>
            </a:r>
            <a:r>
              <a:rPr lang="en-US" dirty="0" smtClean="0">
                <a:ea typeface="ＭＳ Ｐゴシック" pitchFamily="34" charset="-128"/>
              </a:rPr>
              <a:t> (</a:t>
            </a:r>
            <a:r>
              <a:rPr lang="hr-HR" dirty="0" smtClean="0">
                <a:ea typeface="ＭＳ Ｐゴシック" pitchFamily="34" charset="-128"/>
              </a:rPr>
              <a:t>držeći konstantnim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dirty="0">
                <a:ea typeface="ＭＳ Ｐゴシック" pitchFamily="34" charset="-128"/>
              </a:rPr>
              <a:t>) =</a:t>
            </a:r>
            <a:r>
              <a:rPr lang="en-US" i="1" dirty="0">
                <a:ea typeface="ＭＳ Ｐゴシック" pitchFamily="34" charset="-128"/>
              </a:rPr>
              <a:t>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koji ne zavisio od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dirty="0" smtClean="0">
                <a:ea typeface="ＭＳ Ｐゴシック" pitchFamily="34" charset="-128"/>
              </a:rPr>
              <a:t> </a:t>
            </a:r>
            <a:endParaRPr lang="en-US" dirty="0">
              <a:ea typeface="ＭＳ Ｐゴシック" pitchFamily="34" charset="-128"/>
            </a:endParaRPr>
          </a:p>
          <a:p>
            <a:pPr>
              <a:spcAft>
                <a:spcPts val="1200"/>
              </a:spcAft>
            </a:pPr>
            <a:r>
              <a:rPr lang="hr-HR" dirty="0" smtClean="0">
                <a:ea typeface="ＭＳ Ｐゴシック" pitchFamily="34" charset="-128"/>
              </a:rPr>
              <a:t>Ako hoćemo da dozvolim da </a:t>
            </a:r>
            <a:r>
              <a:rPr lang="en-US" i="1" dirty="0" smtClean="0">
                <a:ea typeface="ＭＳ Ｐゴシック" pitchFamily="34" charset="-128"/>
              </a:rPr>
              <a:t>X </a:t>
            </a:r>
            <a:r>
              <a:rPr lang="hr-HR" dirty="0" smtClean="0">
                <a:ea typeface="ＭＳ Ｐゴシック" pitchFamily="34" charset="-128"/>
              </a:rPr>
              <a:t>zavisi od </a:t>
            </a:r>
            <a:r>
              <a:rPr lang="en-US" i="1" dirty="0" smtClean="0">
                <a:ea typeface="ＭＳ Ｐゴシック" pitchFamily="34" charset="-128"/>
              </a:rPr>
              <a:t>D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uključićemo </a:t>
            </a:r>
            <a:r>
              <a:rPr lang="en-US" dirty="0" smtClean="0">
                <a:ea typeface="ＭＳ Ｐゴシック" pitchFamily="34" charset="-128"/>
              </a:rPr>
              <a:t>“</a:t>
            </a:r>
            <a:r>
              <a:rPr lang="en-US" dirty="0" err="1" smtClean="0">
                <a:ea typeface="ＭＳ Ｐゴシック" pitchFamily="34" charset="-128"/>
              </a:rPr>
              <a:t>intera</a:t>
            </a:r>
            <a:r>
              <a:rPr lang="hr-HR" dirty="0" smtClean="0">
                <a:ea typeface="ＭＳ Ｐゴシック" pitchFamily="34" charset="-128"/>
              </a:rPr>
              <a:t>kciju</a:t>
            </a:r>
            <a:r>
              <a:rPr lang="en-US" dirty="0" smtClean="0">
                <a:ea typeface="ＭＳ Ｐゴシック" pitchFamily="34" charset="-128"/>
              </a:rPr>
              <a:t>” </a:t>
            </a:r>
            <a:r>
              <a:rPr lang="en-US" i="1" dirty="0" err="1">
                <a:ea typeface="ＭＳ Ｐゴシック" pitchFamily="34" charset="-128"/>
              </a:rPr>
              <a:t>D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 err="1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i="1" dirty="0" err="1">
                <a:ea typeface="ＭＳ Ｐゴシック" pitchFamily="34" charset="-128"/>
              </a:rPr>
              <a:t>X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kao regresor</a:t>
            </a:r>
            <a:r>
              <a:rPr lang="en-US" dirty="0" smtClean="0">
                <a:ea typeface="ＭＳ Ｐゴシック" pitchFamily="34" charset="-128"/>
              </a:rPr>
              <a:t>: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i="1" dirty="0">
                <a:ea typeface="ＭＳ Ｐゴシック" pitchFamily="34" charset="-128"/>
              </a:rPr>
              <a:t> </a:t>
            </a:r>
            <a:endParaRPr lang="en-US" dirty="0">
              <a:ea typeface="ＭＳ Ｐゴシック" pitchFamily="34" charset="-128"/>
            </a:endParaRPr>
          </a:p>
          <a:p>
            <a:pPr algn="ctr">
              <a:buFontTx/>
              <a:buNone/>
            </a:pPr>
            <a:r>
              <a:rPr lang="da-DK" i="1" dirty="0">
                <a:ea typeface="ＭＳ Ｐゴシック" pitchFamily="34" charset="-128"/>
              </a:rPr>
              <a:t>Y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0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1</a:t>
            </a:r>
            <a:r>
              <a:rPr lang="da-DK" i="1" dirty="0">
                <a:ea typeface="ＭＳ Ｐゴシック" pitchFamily="34" charset="-128"/>
              </a:rPr>
              <a:t>D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2</a:t>
            </a:r>
            <a:r>
              <a:rPr lang="da-DK" i="1" dirty="0">
                <a:ea typeface="ＭＳ Ｐゴシック" pitchFamily="34" charset="-128"/>
              </a:rPr>
              <a:t>X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3</a:t>
            </a:r>
            <a:r>
              <a:rPr lang="da-DK" dirty="0">
                <a:ea typeface="ＭＳ Ｐゴシック" pitchFamily="34" charset="-128"/>
              </a:rPr>
              <a:t>(</a:t>
            </a:r>
            <a:r>
              <a:rPr lang="da-DK" i="1" dirty="0">
                <a:ea typeface="ＭＳ Ｐゴシック" pitchFamily="34" charset="-128"/>
              </a:rPr>
              <a:t>D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da-DK" i="1" dirty="0">
                <a:ea typeface="ＭＳ Ｐゴシック" pitchFamily="34" charset="-128"/>
              </a:rPr>
              <a:t>X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) + </a:t>
            </a:r>
            <a:r>
              <a:rPr lang="da-DK" i="1" dirty="0">
                <a:ea typeface="ＭＳ Ｐゴシック" pitchFamily="34" charset="-128"/>
              </a:rPr>
              <a:t>u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3181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Možemo posmatrati dvije regresione linije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da-DK" sz="2000" i="1" dirty="0" smtClean="0">
                <a:ea typeface="ＭＳ Ｐゴシック" pitchFamily="34" charset="-128"/>
              </a:rPr>
              <a:t>Y</a:t>
            </a:r>
            <a:r>
              <a:rPr lang="da-DK" sz="2000" i="1" baseline="-25000" dirty="0" smtClean="0">
                <a:ea typeface="ＭＳ Ｐゴシック" pitchFamily="34" charset="-128"/>
              </a:rPr>
              <a:t>i</a:t>
            </a:r>
            <a:r>
              <a:rPr lang="da-DK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000" baseline="-25000" dirty="0" smtClean="0">
                <a:ea typeface="ＭＳ Ｐゴシック" pitchFamily="34" charset="-128"/>
              </a:rPr>
              <a:t>0</a:t>
            </a:r>
            <a:r>
              <a:rPr lang="da-DK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000" baseline="-25000" dirty="0" smtClean="0">
                <a:ea typeface="ＭＳ Ｐゴシック" pitchFamily="34" charset="-128"/>
              </a:rPr>
              <a:t>1</a:t>
            </a:r>
            <a:r>
              <a:rPr lang="da-DK" sz="2000" i="1" dirty="0" smtClean="0">
                <a:ea typeface="ＭＳ Ｐゴシック" pitchFamily="34" charset="-128"/>
              </a:rPr>
              <a:t>D</a:t>
            </a:r>
            <a:r>
              <a:rPr lang="da-DK" sz="2000" i="1" baseline="-25000" dirty="0" smtClean="0">
                <a:ea typeface="ＭＳ Ｐゴシック" pitchFamily="34" charset="-128"/>
              </a:rPr>
              <a:t>i</a:t>
            </a:r>
            <a:r>
              <a:rPr lang="da-DK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000" baseline="-25000" dirty="0" smtClean="0">
                <a:ea typeface="ＭＳ Ｐゴシック" pitchFamily="34" charset="-128"/>
              </a:rPr>
              <a:t>2</a:t>
            </a:r>
            <a:r>
              <a:rPr lang="da-DK" sz="2000" i="1" dirty="0" smtClean="0">
                <a:ea typeface="ＭＳ Ｐゴシック" pitchFamily="34" charset="-128"/>
              </a:rPr>
              <a:t>X</a:t>
            </a:r>
            <a:r>
              <a:rPr lang="da-DK" sz="2000" i="1" baseline="-25000" dirty="0" smtClean="0">
                <a:ea typeface="ＭＳ Ｐゴシック" pitchFamily="34" charset="-128"/>
              </a:rPr>
              <a:t>i</a:t>
            </a:r>
            <a:r>
              <a:rPr lang="da-DK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000" baseline="-25000" dirty="0" smtClean="0">
                <a:ea typeface="ＭＳ Ｐゴシック" pitchFamily="34" charset="-128"/>
              </a:rPr>
              <a:t>3</a:t>
            </a:r>
            <a:r>
              <a:rPr lang="da-DK" sz="2000" dirty="0" smtClean="0">
                <a:ea typeface="ＭＳ Ｐゴシック" pitchFamily="34" charset="-128"/>
              </a:rPr>
              <a:t>(</a:t>
            </a:r>
            <a:r>
              <a:rPr lang="da-DK" sz="2000" i="1" dirty="0" smtClean="0">
                <a:ea typeface="ＭＳ Ｐゴシック" pitchFamily="34" charset="-128"/>
              </a:rPr>
              <a:t>D</a:t>
            </a:r>
            <a:r>
              <a:rPr lang="da-DK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da-DK" sz="2000" i="1" dirty="0" smtClean="0">
                <a:ea typeface="ＭＳ Ｐゴシック" pitchFamily="34" charset="-128"/>
              </a:rPr>
              <a:t>X</a:t>
            </a:r>
            <a:r>
              <a:rPr lang="da-DK" sz="2000" i="1" baseline="-25000" dirty="0" smtClean="0">
                <a:ea typeface="ＭＳ Ｐゴシック" pitchFamily="34" charset="-128"/>
              </a:rPr>
              <a:t>i</a:t>
            </a:r>
            <a:r>
              <a:rPr lang="da-DK" sz="2000" dirty="0" smtClean="0">
                <a:ea typeface="ＭＳ Ｐゴシック" pitchFamily="34" charset="-128"/>
              </a:rPr>
              <a:t>) + </a:t>
            </a:r>
            <a:r>
              <a:rPr lang="da-DK" sz="2000" i="1" dirty="0" smtClean="0">
                <a:ea typeface="ＭＳ Ｐゴシック" pitchFamily="34" charset="-128"/>
              </a:rPr>
              <a:t>u</a:t>
            </a:r>
            <a:r>
              <a:rPr lang="da-DK" sz="2000" i="1" baseline="-25000" dirty="0" smtClean="0">
                <a:ea typeface="ＭＳ Ｐゴシック" pitchFamily="34" charset="-128"/>
              </a:rPr>
              <a:t>i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sz="2000" dirty="0" smtClean="0">
                <a:ea typeface="ＭＳ Ｐゴシック" pitchFamily="34" charset="-128"/>
              </a:rPr>
              <a:t> 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Opservacije 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= 0 (“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</a:rPr>
              <a:t> = 0” gr</a:t>
            </a:r>
            <a:r>
              <a:rPr lang="hr-HR" sz="2000" dirty="0" smtClean="0">
                <a:ea typeface="ＭＳ Ｐゴシック" pitchFamily="34" charset="-128"/>
              </a:rPr>
              <a:t>upa</a:t>
            </a:r>
            <a:r>
              <a:rPr lang="en-US" sz="2000" dirty="0" smtClean="0">
                <a:ea typeface="ＭＳ Ｐゴシック" pitchFamily="34" charset="-128"/>
              </a:rPr>
              <a:t>):</a:t>
            </a:r>
          </a:p>
          <a:p>
            <a:pPr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 </a:t>
            </a:r>
            <a:endParaRPr lang="en-US" sz="2000" dirty="0" smtClean="0">
              <a:ea typeface="ＭＳ Ｐゴシック" pitchFamily="34" charset="-128"/>
            </a:endParaRPr>
          </a:p>
          <a:p>
            <a:pPr algn="ctr"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Y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err="1" smtClean="0">
                <a:ea typeface="ＭＳ Ｐゴシック" pitchFamily="34" charset="-128"/>
              </a:rPr>
              <a:t>u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	</a:t>
            </a:r>
            <a:r>
              <a:rPr lang="en-US" sz="2000" b="1" i="1" dirty="0" smtClean="0">
                <a:ea typeface="ＭＳ Ｐゴシック" pitchFamily="34" charset="-128"/>
              </a:rPr>
              <a:t>D=0 </a:t>
            </a:r>
            <a:r>
              <a:rPr lang="en-US" sz="2000" b="1" i="1" dirty="0" err="1" smtClean="0">
                <a:ea typeface="ＭＳ Ｐゴシック" pitchFamily="34" charset="-128"/>
              </a:rPr>
              <a:t>regres</a:t>
            </a:r>
            <a:r>
              <a:rPr lang="hr-HR" sz="2000" b="1" i="1" dirty="0" smtClean="0">
                <a:ea typeface="ＭＳ Ｐゴシック" pitchFamily="34" charset="-128"/>
              </a:rPr>
              <a:t>ija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hr-HR" sz="2000" dirty="0">
                <a:ea typeface="ＭＳ Ｐゴシック" pitchFamily="34" charset="-128"/>
              </a:rPr>
              <a:t>Opservacije 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= 1 (the “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</a:rPr>
              <a:t> = 1” </a:t>
            </a:r>
            <a:r>
              <a:rPr lang="en-US" sz="2000" dirty="0">
                <a:ea typeface="ＭＳ Ｐゴシック" pitchFamily="34" charset="-128"/>
              </a:rPr>
              <a:t>gr</a:t>
            </a:r>
            <a:r>
              <a:rPr lang="hr-HR" sz="2000" dirty="0">
                <a:ea typeface="ＭＳ Ｐゴシック" pitchFamily="34" charset="-128"/>
              </a:rPr>
              <a:t>upa</a:t>
            </a:r>
            <a:r>
              <a:rPr lang="en-US" sz="2000" dirty="0" smtClean="0">
                <a:ea typeface="ＭＳ Ｐゴシック" pitchFamily="34" charset="-128"/>
              </a:rPr>
              <a:t>):</a:t>
            </a:r>
          </a:p>
          <a:p>
            <a:pPr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 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	Y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err="1" smtClean="0">
                <a:ea typeface="ＭＳ Ｐゴシック" pitchFamily="34" charset="-128"/>
              </a:rPr>
              <a:t>u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endParaRPr lang="en-US" sz="2000" dirty="0" smtClean="0">
              <a:ea typeface="ＭＳ Ｐゴシック" pitchFamily="34" charset="-128"/>
            </a:endParaRPr>
          </a:p>
          <a:p>
            <a:pPr algn="ctr"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= (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+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) + (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+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err="1" smtClean="0">
                <a:ea typeface="ＭＳ Ｐゴシック" pitchFamily="34" charset="-128"/>
              </a:rPr>
              <a:t>u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r>
              <a:rPr lang="en-US" sz="2000" i="1" baseline="-25000" dirty="0" smtClean="0">
                <a:ea typeface="ＭＳ Ｐゴシック" pitchFamily="34" charset="-128"/>
              </a:rPr>
              <a:t> </a:t>
            </a:r>
            <a:r>
              <a:rPr lang="en-US" sz="2000" b="1" i="1" dirty="0" smtClean="0">
                <a:ea typeface="ＭＳ Ｐゴシック" pitchFamily="34" charset="-128"/>
              </a:rPr>
              <a:t>D=1 </a:t>
            </a:r>
            <a:r>
              <a:rPr lang="en-US" sz="2000" b="1" i="1" dirty="0" err="1">
                <a:ea typeface="ＭＳ Ｐゴシック" pitchFamily="34" charset="-128"/>
              </a:rPr>
              <a:t>regres</a:t>
            </a:r>
            <a:r>
              <a:rPr lang="hr-HR" sz="2000" b="1" i="1" dirty="0">
                <a:ea typeface="ＭＳ Ｐゴシック" pitchFamily="34" charset="-128"/>
              </a:rPr>
              <a:t>ija</a:t>
            </a:r>
            <a:endParaRPr lang="en-US" sz="2000" dirty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99588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fig08_08.gif"/>
          <p:cNvPicPr>
            <a:picLocks noGrp="1" noChangeAspect="1"/>
          </p:cNvPicPr>
          <p:nvPr>
            <p:ph idx="1"/>
          </p:nvPr>
        </p:nvPicPr>
        <p:blipFill>
          <a:blip r:embed="rId2"/>
          <a:srcRect l="-17809" r="-17809"/>
          <a:stretch>
            <a:fillRect/>
          </a:stretch>
        </p:blipFill>
        <p:spPr>
          <a:xfrm>
            <a:off x="457199" y="655782"/>
            <a:ext cx="9869841" cy="5440218"/>
          </a:xfrm>
        </p:spPr>
      </p:pic>
    </p:spTree>
    <p:extLst>
      <p:ext uri="{BB962C8B-B14F-4D97-AF65-F5344CB8AC3E}">
        <p14:creationId xmlns:p14="http://schemas.microsoft.com/office/powerpoint/2010/main" val="13480187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Intreptacija koeficijenata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9550400" cy="5562600"/>
          </a:xfrm>
        </p:spPr>
        <p:txBody>
          <a:bodyPr>
            <a:normAutofit/>
          </a:bodyPr>
          <a:lstStyle/>
          <a:p>
            <a:pPr algn="ctr">
              <a:spcAft>
                <a:spcPts val="1200"/>
              </a:spcAft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Y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(</a:t>
            </a:r>
            <a:r>
              <a:rPr lang="en-US" sz="2000" i="1" dirty="0" err="1" smtClean="0">
                <a:ea typeface="ＭＳ Ｐゴシック" pitchFamily="34" charset="-128"/>
              </a:rPr>
              <a:t>D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r>
              <a:rPr lang="en-US" sz="2000" dirty="0" err="1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i="1" dirty="0" err="1" smtClean="0">
                <a:ea typeface="ＭＳ Ｐゴシック" pitchFamily="34" charset="-128"/>
              </a:rPr>
              <a:t>X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) +  </a:t>
            </a:r>
            <a:r>
              <a:rPr lang="en-US" sz="2000" i="1" dirty="0" err="1" smtClean="0">
                <a:ea typeface="ＭＳ Ｐゴシック" pitchFamily="34" charset="-128"/>
              </a:rPr>
              <a:t>u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General</a:t>
            </a:r>
            <a:r>
              <a:rPr lang="hr-HR" sz="2000" dirty="0" smtClean="0">
                <a:ea typeface="ＭＳ Ｐゴシック" pitchFamily="34" charset="-128"/>
              </a:rPr>
              <a:t>no pravilo</a:t>
            </a:r>
            <a:r>
              <a:rPr lang="en-US" sz="2000" dirty="0" smtClean="0">
                <a:ea typeface="ＭＳ Ｐゴシック" pitchFamily="34" charset="-128"/>
              </a:rPr>
              <a:t>:  </a:t>
            </a:r>
            <a:r>
              <a:rPr lang="hr-HR" sz="2000" dirty="0" smtClean="0">
                <a:ea typeface="ＭＳ Ｐゴシック" pitchFamily="34" charset="-128"/>
              </a:rPr>
              <a:t>usporedite različite slučajeve</a:t>
            </a:r>
            <a:endParaRPr lang="en-US" sz="2000" dirty="0" smtClean="0">
              <a:ea typeface="ＭＳ Ｐゴシック" pitchFamily="34" charset="-128"/>
            </a:endParaRPr>
          </a:p>
          <a:p>
            <a:pPr algn="ctr">
              <a:spcAft>
                <a:spcPts val="1200"/>
              </a:spcAft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Y </a:t>
            </a:r>
            <a:r>
              <a:rPr lang="en-US" sz="2000" dirty="0" smtClean="0">
                <a:ea typeface="ＭＳ Ｐゴシック" pitchFamily="34" charset="-128"/>
              </a:rPr>
              <a:t>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(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dirty="0" smtClean="0">
                <a:ea typeface="ＭＳ Ｐゴシック" pitchFamily="34" charset="-128"/>
              </a:rPr>
              <a:t>)		 			(b)</a:t>
            </a:r>
          </a:p>
          <a:p>
            <a:pPr>
              <a:spcAft>
                <a:spcPts val="1200"/>
              </a:spcAft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Sad promjenite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dirty="0" smtClean="0">
                <a:ea typeface="ＭＳ Ｐゴシック" pitchFamily="34" charset="-128"/>
              </a:rPr>
              <a:t>:</a:t>
            </a:r>
          </a:p>
          <a:p>
            <a:pPr algn="ctr">
              <a:spcAft>
                <a:spcPts val="1200"/>
              </a:spcAft>
              <a:buFontTx/>
              <a:buNone/>
            </a:pPr>
            <a:r>
              <a:rPr lang="es-ES" sz="2000" i="1" dirty="0" smtClean="0">
                <a:ea typeface="ＭＳ Ｐゴシック" pitchFamily="34" charset="-128"/>
              </a:rPr>
              <a:t>Y</a:t>
            </a:r>
            <a:r>
              <a:rPr lang="es-ES" sz="2000" dirty="0" smtClean="0">
                <a:ea typeface="ＭＳ Ｐゴシック" pitchFamily="34" charset="-128"/>
              </a:rPr>
              <a:t> + 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s-ES" sz="2000" i="1" dirty="0" smtClean="0">
                <a:ea typeface="ＭＳ Ｐゴシック" pitchFamily="34" charset="-128"/>
              </a:rPr>
              <a:t>Y</a:t>
            </a:r>
            <a:r>
              <a:rPr lang="es-E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0</a:t>
            </a:r>
            <a:r>
              <a:rPr lang="es-E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1</a:t>
            </a:r>
            <a:r>
              <a:rPr lang="es-ES" sz="2000" i="1" dirty="0" smtClean="0">
                <a:ea typeface="ＭＳ Ｐゴシック" pitchFamily="34" charset="-128"/>
              </a:rPr>
              <a:t>D</a:t>
            </a:r>
            <a:r>
              <a:rPr lang="es-E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2</a:t>
            </a:r>
            <a:r>
              <a:rPr lang="es-ES" sz="2000" dirty="0" smtClean="0">
                <a:ea typeface="ＭＳ Ｐゴシック" pitchFamily="34" charset="-128"/>
              </a:rPr>
              <a:t>(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dirty="0" smtClean="0">
                <a:ea typeface="ＭＳ Ｐゴシック" pitchFamily="34" charset="-128"/>
              </a:rPr>
              <a:t>+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dirty="0" smtClean="0">
                <a:ea typeface="ＭＳ Ｐゴシック" pitchFamily="34" charset="-128"/>
              </a:rPr>
              <a:t>)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3</a:t>
            </a:r>
            <a:r>
              <a:rPr lang="es-ES" sz="2000" dirty="0" smtClean="0">
                <a:ea typeface="ＭＳ Ｐゴシック" pitchFamily="34" charset="-128"/>
              </a:rPr>
              <a:t>[</a:t>
            </a:r>
            <a:r>
              <a:rPr lang="es-E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s-ES" sz="2000" dirty="0" smtClean="0">
                <a:ea typeface="ＭＳ Ｐゴシック" pitchFamily="34" charset="-128"/>
              </a:rPr>
              <a:t>(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dirty="0" smtClean="0">
                <a:ea typeface="ＭＳ Ｐゴシック" pitchFamily="34" charset="-128"/>
              </a:rPr>
              <a:t>+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dirty="0" smtClean="0">
                <a:ea typeface="ＭＳ Ｐゴシック" pitchFamily="34" charset="-128"/>
              </a:rPr>
              <a:t>)]	(a)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oduzmite</a:t>
            </a:r>
            <a:r>
              <a:rPr lang="es-ES" sz="2000" dirty="0" smtClean="0">
                <a:ea typeface="ＭＳ Ｐゴシック" pitchFamily="34" charset="-128"/>
              </a:rPr>
              <a:t> (a) – (b):</a:t>
            </a:r>
            <a:endParaRPr lang="en-US" sz="2000" dirty="0" smtClean="0">
              <a:ea typeface="ＭＳ Ｐゴシック" pitchFamily="34" charset="-128"/>
            </a:endParaRPr>
          </a:p>
          <a:p>
            <a:pPr algn="ctr">
              <a:spcAft>
                <a:spcPts val="1200"/>
              </a:spcAft>
              <a:buFontTx/>
              <a:buNone/>
            </a:pP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i="1" dirty="0" smtClean="0">
                <a:ea typeface="ＭＳ Ｐゴシック" pitchFamily="34" charset="-128"/>
              </a:rPr>
              <a:t>Y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i="1" dirty="0" smtClean="0">
                <a:ea typeface="ＭＳ Ｐゴシック" pitchFamily="34" charset="-128"/>
              </a:rPr>
              <a:t>X </a:t>
            </a:r>
            <a:r>
              <a:rPr lang="en-US" sz="2000" dirty="0" smtClean="0">
                <a:ea typeface="ＭＳ Ｐゴシック" pitchFamily="34" charset="-128"/>
              </a:rPr>
              <a:t>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dirty="0" smtClean="0">
                <a:ea typeface="ＭＳ Ｐゴシック" pitchFamily="34" charset="-128"/>
              </a:rPr>
              <a:t>  </a:t>
            </a:r>
            <a:r>
              <a:rPr lang="hr-HR" sz="2000" dirty="0" smtClean="0">
                <a:ea typeface="ＭＳ Ｐゴシック" pitchFamily="34" charset="-128"/>
              </a:rPr>
              <a:t>ili</a:t>
            </a:r>
            <a:r>
              <a:rPr lang="en-US" sz="2000" dirty="0" smtClean="0">
                <a:ea typeface="ＭＳ Ｐゴシック" pitchFamily="34" charset="-128"/>
              </a:rPr>
              <a:t>       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endParaRPr lang="en-US" sz="2000" dirty="0" smtClean="0">
              <a:ea typeface="ＭＳ Ｐゴシック" pitchFamily="34" charset="-128"/>
            </a:endParaRPr>
          </a:p>
          <a:p>
            <a:r>
              <a:rPr lang="hr-HR" sz="2000" dirty="0" smtClean="0">
                <a:ea typeface="ＭＳ Ｐゴシック" pitchFamily="34" charset="-128"/>
              </a:rPr>
              <a:t>Efekta koji ostvaruje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ovisi 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</a:rPr>
              <a:t> (</a:t>
            </a:r>
            <a:r>
              <a:rPr lang="hr-HR" sz="2000" dirty="0" smtClean="0">
                <a:ea typeface="ＭＳ Ｐゴシック" pitchFamily="34" charset="-128"/>
              </a:rPr>
              <a:t>što smo željeli</a:t>
            </a:r>
            <a:r>
              <a:rPr lang="en-US" sz="2000" dirty="0" smtClean="0">
                <a:ea typeface="ＭＳ Ｐゴシック" pitchFamily="34" charset="-128"/>
              </a:rPr>
              <a:t>) </a:t>
            </a:r>
          </a:p>
          <a:p>
            <a:pPr>
              <a:spcAft>
                <a:spcPts val="1200"/>
              </a:spcAft>
            </a:pP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 = in</a:t>
            </a:r>
            <a:r>
              <a:rPr lang="hr-HR" sz="2000" dirty="0" smtClean="0">
                <a:ea typeface="ＭＳ Ｐゴシック" pitchFamily="34" charset="-128"/>
              </a:rPr>
              <a:t>k</a:t>
            </a:r>
            <a:r>
              <a:rPr lang="en-US" sz="2000" dirty="0" err="1" smtClean="0">
                <a:ea typeface="ＭＳ Ｐゴシック" pitchFamily="34" charset="-128"/>
              </a:rPr>
              <a:t>rement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efekta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dirty="0" smtClean="0">
                <a:ea typeface="ＭＳ Ｐゴシック" pitchFamily="34" charset="-128"/>
              </a:rPr>
              <a:t>, </a:t>
            </a:r>
            <a:r>
              <a:rPr lang="hr-HR" sz="2000" dirty="0" smtClean="0">
                <a:ea typeface="ＭＳ Ｐゴシック" pitchFamily="34" charset="-128"/>
              </a:rPr>
              <a:t>kada je </a:t>
            </a:r>
            <a:r>
              <a:rPr lang="en-US" sz="2000" i="1" dirty="0" smtClean="0">
                <a:ea typeface="ＭＳ Ｐゴシック" pitchFamily="34" charset="-128"/>
              </a:rPr>
              <a:t>D</a:t>
            </a:r>
            <a:r>
              <a:rPr lang="en-US" sz="2000" dirty="0" smtClean="0">
                <a:ea typeface="ＭＳ Ｐゴシック" pitchFamily="34" charset="-128"/>
              </a:rPr>
              <a:t> = 1</a:t>
            </a:r>
          </a:p>
          <a:p>
            <a:pPr>
              <a:spcAft>
                <a:spcPts val="1200"/>
              </a:spcAft>
            </a:pPr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61328"/>
              </p:ext>
            </p:extLst>
          </p:nvPr>
        </p:nvGraphicFramePr>
        <p:xfrm>
          <a:off x="5500255" y="4251037"/>
          <a:ext cx="4953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3" imgW="546100" imgH="825500" progId="Equation.DSMT4">
                  <p:embed/>
                </p:oleObj>
              </mc:Choice>
              <mc:Fallback>
                <p:oleObj name="Equation" r:id="rId3" imgW="546100" imgH="825500" progId="Equation.DSMT4">
                  <p:embed/>
                  <p:pic>
                    <p:nvPicPr>
                      <p:cNvPr id="3481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0255" y="4251037"/>
                        <a:ext cx="4953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44326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82" y="267855"/>
            <a:ext cx="10515600" cy="240144"/>
          </a:xfrm>
        </p:spPr>
        <p:txBody>
          <a:bodyPr>
            <a:normAutofit fontScale="90000"/>
          </a:bodyPr>
          <a:lstStyle/>
          <a:p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i="1" dirty="0">
                <a:ea typeface="ＭＳ Ｐゴシック" pitchFamily="34" charset="-128"/>
              </a:rPr>
              <a:t>, STR, </a:t>
            </a:r>
            <a:r>
              <a:rPr lang="en-US" i="1" dirty="0" err="1">
                <a:ea typeface="ＭＳ Ｐゴシック" pitchFamily="34" charset="-128"/>
              </a:rPr>
              <a:t>HiEL</a:t>
            </a:r>
            <a:r>
              <a:rPr lang="en-US" dirty="0">
                <a:ea typeface="ＭＳ Ｐゴシック" pitchFamily="34" charset="-128"/>
              </a:rPr>
              <a:t> (=1 </a:t>
            </a:r>
            <a:r>
              <a:rPr lang="hr-HR" dirty="0" smtClean="0">
                <a:ea typeface="ＭＳ Ｐゴシック" pitchFamily="34" charset="-128"/>
              </a:rPr>
              <a:t>za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 err="1">
                <a:ea typeface="ＭＳ Ｐゴシック" pitchFamily="34" charset="-128"/>
              </a:rPr>
              <a:t>PctEL</a:t>
            </a:r>
            <a:r>
              <a:rPr lang="en-US" i="1" dirty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≥</a:t>
            </a:r>
            <a:r>
              <a:rPr lang="en-US" i="1" dirty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10)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799" y="1071418"/>
            <a:ext cx="9938327" cy="598516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FontTx/>
              <a:buNone/>
              <a:tabLst>
                <a:tab pos="1947863" algn="l"/>
              </a:tabLst>
            </a:pPr>
            <a:r>
              <a:rPr lang="en-US" sz="2000" dirty="0" smtClean="0">
                <a:ea typeface="ＭＳ Ｐゴシック" pitchFamily="34" charset="-128"/>
              </a:rPr>
              <a:t> 		= 682.2 – 0.97</a:t>
            </a:r>
            <a:r>
              <a:rPr lang="en-US" sz="2000" i="1" dirty="0" smtClean="0">
                <a:ea typeface="ＭＳ Ｐゴシック" pitchFamily="34" charset="-128"/>
              </a:rPr>
              <a:t>STR</a:t>
            </a:r>
            <a:r>
              <a:rPr lang="en-US" sz="2000" dirty="0" smtClean="0">
                <a:ea typeface="ＭＳ Ｐゴシック" pitchFamily="34" charset="-128"/>
              </a:rPr>
              <a:t> + 5.6</a:t>
            </a:r>
            <a:r>
              <a:rPr lang="en-US" sz="2000" i="1" dirty="0" smtClean="0">
                <a:ea typeface="ＭＳ Ｐゴシック" pitchFamily="34" charset="-128"/>
              </a:rPr>
              <a:t>HiEL </a:t>
            </a:r>
            <a:r>
              <a:rPr lang="en-US" sz="2000" dirty="0" smtClean="0">
                <a:ea typeface="ＭＳ Ｐゴシック" pitchFamily="34" charset="-128"/>
              </a:rPr>
              <a:t>– 1.28(</a:t>
            </a:r>
            <a:r>
              <a:rPr lang="en-US" sz="2000" i="1" dirty="0" err="1" smtClean="0">
                <a:ea typeface="ＭＳ Ｐゴシック" pitchFamily="34" charset="-128"/>
              </a:rPr>
              <a:t>STR</a:t>
            </a:r>
            <a:r>
              <a:rPr lang="en-US" sz="2000" dirty="0" err="1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i="1" dirty="0" err="1" smtClean="0">
                <a:ea typeface="ＭＳ Ｐゴシック" pitchFamily="34" charset="-128"/>
              </a:rPr>
              <a:t>HiEL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</a:p>
          <a:p>
            <a:pPr>
              <a:spcAft>
                <a:spcPts val="600"/>
              </a:spcAft>
              <a:buFontTx/>
              <a:buNone/>
              <a:tabLst>
                <a:tab pos="1947863" algn="l"/>
              </a:tabLst>
            </a:pPr>
            <a:r>
              <a:rPr lang="en-US" sz="2000" dirty="0" smtClean="0">
                <a:ea typeface="ＭＳ Ｐゴシック" pitchFamily="34" charset="-128"/>
              </a:rPr>
              <a:t>		    (11.9)</a:t>
            </a:r>
            <a:r>
              <a:rPr lang="hr-HR" sz="2000" dirty="0" smtClean="0">
                <a:ea typeface="ＭＳ Ｐゴシック" pitchFamily="34" charset="-128"/>
              </a:rPr>
              <a:t>  </a:t>
            </a:r>
            <a:r>
              <a:rPr lang="en-US" sz="2000" dirty="0" smtClean="0">
                <a:ea typeface="ＭＳ Ｐゴシック" pitchFamily="34" charset="-128"/>
              </a:rPr>
              <a:t> (0.59)</a:t>
            </a:r>
            <a:r>
              <a:rPr lang="hr-HR" sz="2000" dirty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        </a:t>
            </a:r>
            <a:r>
              <a:rPr lang="en-US" sz="2000" dirty="0" smtClean="0">
                <a:ea typeface="ＭＳ Ｐゴシック" pitchFamily="34" charset="-128"/>
              </a:rPr>
              <a:t>(19.5)	 (0.97)</a:t>
            </a:r>
          </a:p>
          <a:p>
            <a:pPr>
              <a:spcAft>
                <a:spcPts val="600"/>
              </a:spcAft>
              <a:buFontTx/>
              <a:buNone/>
              <a:tabLst>
                <a:tab pos="1947863" algn="l"/>
              </a:tabLst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spcAft>
                <a:spcPts val="600"/>
              </a:spcAft>
              <a:tabLst>
                <a:tab pos="1947863" algn="l"/>
              </a:tabLst>
            </a:pPr>
            <a:r>
              <a:rPr lang="hr-HR" sz="2000" dirty="0" smtClean="0">
                <a:ea typeface="ＭＳ Ｐゴシック" pitchFamily="34" charset="-128"/>
              </a:rPr>
              <a:t>Kada je </a:t>
            </a:r>
            <a:r>
              <a:rPr lang="en-US" sz="2000" i="1" dirty="0" err="1" smtClean="0">
                <a:ea typeface="ＭＳ Ｐゴシック" pitchFamily="34" charset="-128"/>
              </a:rPr>
              <a:t>HiEL</a:t>
            </a:r>
            <a:r>
              <a:rPr lang="en-US" sz="2000" dirty="0" smtClean="0">
                <a:ea typeface="ＭＳ Ｐゴシック" pitchFamily="34" charset="-128"/>
              </a:rPr>
              <a:t> = 0:</a:t>
            </a:r>
          </a:p>
          <a:p>
            <a:pPr>
              <a:spcAft>
                <a:spcPts val="600"/>
              </a:spcAft>
              <a:buFontTx/>
              <a:buNone/>
              <a:tabLst>
                <a:tab pos="1947863" algn="l"/>
              </a:tabLst>
            </a:pPr>
            <a:r>
              <a:rPr lang="en-US" sz="2000" dirty="0" smtClean="0">
                <a:ea typeface="ＭＳ Ｐゴシック" pitchFamily="34" charset="-128"/>
              </a:rPr>
              <a:t>		 = 682.2 – 0.97</a:t>
            </a:r>
            <a:r>
              <a:rPr lang="en-US" sz="2000" i="1" dirty="0" smtClean="0">
                <a:ea typeface="ＭＳ Ｐゴシック" pitchFamily="34" charset="-128"/>
              </a:rPr>
              <a:t>STR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spcAft>
                <a:spcPts val="600"/>
              </a:spcAft>
              <a:tabLst>
                <a:tab pos="1947863" algn="l"/>
              </a:tabLst>
            </a:pPr>
            <a:r>
              <a:rPr lang="hr-HR" sz="2000" dirty="0" smtClean="0">
                <a:ea typeface="ＭＳ Ｐゴシック" pitchFamily="34" charset="-128"/>
              </a:rPr>
              <a:t>Kada je </a:t>
            </a:r>
            <a:r>
              <a:rPr lang="en-US" sz="2000" i="1" dirty="0" err="1" smtClean="0">
                <a:ea typeface="ＭＳ Ｐゴシック" pitchFamily="34" charset="-128"/>
              </a:rPr>
              <a:t>HiEL</a:t>
            </a:r>
            <a:r>
              <a:rPr lang="en-US" sz="2000" dirty="0" smtClean="0">
                <a:ea typeface="ＭＳ Ｐゴシック" pitchFamily="34" charset="-128"/>
              </a:rPr>
              <a:t> = 1,</a:t>
            </a:r>
          </a:p>
          <a:p>
            <a:pPr>
              <a:spcAft>
                <a:spcPts val="600"/>
              </a:spcAft>
              <a:buFontTx/>
              <a:buNone/>
              <a:tabLst>
                <a:tab pos="1947863" algn="l"/>
              </a:tabLst>
            </a:pPr>
            <a:r>
              <a:rPr lang="en-US" sz="2000" dirty="0" smtClean="0">
                <a:ea typeface="ＭＳ Ｐゴシック" pitchFamily="34" charset="-128"/>
              </a:rPr>
              <a:t> 		= 682.2 – 0.97</a:t>
            </a:r>
            <a:r>
              <a:rPr lang="en-US" sz="2000" i="1" dirty="0" smtClean="0">
                <a:ea typeface="ＭＳ Ｐゴシック" pitchFamily="34" charset="-128"/>
              </a:rPr>
              <a:t>STR</a:t>
            </a:r>
            <a:r>
              <a:rPr lang="en-US" sz="2000" dirty="0" smtClean="0">
                <a:ea typeface="ＭＳ Ｐゴシック" pitchFamily="34" charset="-128"/>
              </a:rPr>
              <a:t> + 5.6</a:t>
            </a:r>
            <a:r>
              <a:rPr lang="en-US" sz="2000" i="1" dirty="0" smtClean="0">
                <a:ea typeface="ＭＳ Ｐゴシック" pitchFamily="34" charset="-128"/>
              </a:rPr>
              <a:t> </a:t>
            </a:r>
            <a:r>
              <a:rPr lang="en-US" sz="2000" dirty="0" smtClean="0">
                <a:ea typeface="ＭＳ Ｐゴシック" pitchFamily="34" charset="-128"/>
              </a:rPr>
              <a:t>– 1.28</a:t>
            </a:r>
            <a:r>
              <a:rPr lang="en-US" sz="2000" i="1" dirty="0" smtClean="0">
                <a:ea typeface="ＭＳ Ｐゴシック" pitchFamily="34" charset="-128"/>
              </a:rPr>
              <a:t>STR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spcAft>
                <a:spcPts val="600"/>
              </a:spcAft>
              <a:buFontTx/>
              <a:buNone/>
              <a:tabLst>
                <a:tab pos="1947863" algn="l"/>
              </a:tabLst>
            </a:pPr>
            <a:r>
              <a:rPr lang="en-US" sz="2000" dirty="0" smtClean="0">
                <a:ea typeface="ＭＳ Ｐゴシック" pitchFamily="34" charset="-128"/>
              </a:rPr>
              <a:t>		= 687.8 – 2.25</a:t>
            </a:r>
            <a:r>
              <a:rPr lang="en-US" sz="2000" i="1" dirty="0" smtClean="0">
                <a:ea typeface="ＭＳ Ｐゴシック" pitchFamily="34" charset="-128"/>
              </a:rPr>
              <a:t>STR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spcAft>
                <a:spcPts val="600"/>
              </a:spcAft>
              <a:tabLst>
                <a:tab pos="1947863" algn="l"/>
              </a:tabLst>
            </a:pPr>
            <a:r>
              <a:rPr lang="hr-HR" sz="2000" dirty="0" smtClean="0">
                <a:ea typeface="ＭＳ Ｐゴシック" pitchFamily="34" charset="-128"/>
              </a:rPr>
              <a:t>Dvije regresione prave</a:t>
            </a:r>
            <a:r>
              <a:rPr lang="en-US" sz="2000" dirty="0" smtClean="0">
                <a:ea typeface="ＭＳ Ｐゴシック" pitchFamily="34" charset="-128"/>
              </a:rPr>
              <a:t>: </a:t>
            </a:r>
            <a:r>
              <a:rPr lang="hr-HR" sz="2000" dirty="0" smtClean="0">
                <a:ea typeface="ＭＳ Ｐゴシック" pitchFamily="34" charset="-128"/>
              </a:rPr>
              <a:t>po jedna za svaku </a:t>
            </a:r>
            <a:r>
              <a:rPr lang="en-US" sz="2000" i="1" dirty="0" err="1" smtClean="0">
                <a:ea typeface="ＭＳ Ｐゴシック" pitchFamily="34" charset="-128"/>
              </a:rPr>
              <a:t>HiSTR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en-US" sz="2000" dirty="0" err="1" smtClean="0">
                <a:ea typeface="ＭＳ Ｐゴシック" pitchFamily="34" charset="-128"/>
              </a:rPr>
              <a:t>grup</a:t>
            </a:r>
            <a:r>
              <a:rPr lang="hr-HR" sz="2000" dirty="0" smtClean="0">
                <a:ea typeface="ＭＳ Ｐゴシック" pitchFamily="34" charset="-128"/>
              </a:rPr>
              <a:t>u</a:t>
            </a:r>
            <a:r>
              <a:rPr lang="en-US" sz="2000" dirty="0" smtClean="0">
                <a:ea typeface="ＭＳ Ｐゴシック" pitchFamily="34" charset="-128"/>
              </a:rPr>
              <a:t>.</a:t>
            </a:r>
          </a:p>
          <a:p>
            <a:pPr>
              <a:spcAft>
                <a:spcPts val="600"/>
              </a:spcAft>
              <a:tabLst>
                <a:tab pos="1947863" algn="l"/>
              </a:tabLst>
            </a:pPr>
            <a:r>
              <a:rPr lang="hr-HR" sz="2000" dirty="0" smtClean="0">
                <a:ea typeface="ＭＳ Ｐゴシック" pitchFamily="34" charset="-128"/>
              </a:rPr>
              <a:t>Smanjenje veličine razreda ima veći efekta kada je % </a:t>
            </a:r>
            <a:r>
              <a:rPr lang="en-US" sz="2000" dirty="0" smtClean="0">
                <a:ea typeface="ＭＳ Ｐゴシック" pitchFamily="34" charset="-128"/>
              </a:rPr>
              <a:t>English learners </a:t>
            </a:r>
            <a:r>
              <a:rPr lang="hr-HR" sz="2000" dirty="0" smtClean="0">
                <a:ea typeface="ＭＳ Ｐゴシック" pitchFamily="34" charset="-128"/>
              </a:rPr>
              <a:t>veliki</a:t>
            </a:r>
            <a:r>
              <a:rPr lang="en-US" sz="2000" dirty="0" smtClean="0">
                <a:ea typeface="ＭＳ Ｐゴシック" pitchFamily="34" charset="-128"/>
              </a:rPr>
              <a:t>.</a:t>
            </a:r>
          </a:p>
          <a:p>
            <a:pPr>
              <a:tabLst>
                <a:tab pos="1947863" algn="l"/>
              </a:tabLst>
            </a:pPr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664150"/>
              </p:ext>
            </p:extLst>
          </p:nvPr>
        </p:nvGraphicFramePr>
        <p:xfrm>
          <a:off x="1008172" y="1071418"/>
          <a:ext cx="980712" cy="341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3491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172" y="1071418"/>
                        <a:ext cx="980712" cy="341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454379"/>
              </p:ext>
            </p:extLst>
          </p:nvPr>
        </p:nvGraphicFramePr>
        <p:xfrm>
          <a:off x="1439682" y="2932545"/>
          <a:ext cx="980712" cy="341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682" y="2932545"/>
                        <a:ext cx="980712" cy="341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26777"/>
              </p:ext>
            </p:extLst>
          </p:nvPr>
        </p:nvGraphicFramePr>
        <p:xfrm>
          <a:off x="1203326" y="3948546"/>
          <a:ext cx="980712" cy="341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326" y="3948546"/>
                        <a:ext cx="980712" cy="341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7895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en-US" dirty="0" smtClean="0">
                <a:latin typeface="Arial Unicode MS"/>
              </a:rPr>
              <a:t>Malo sintakse: </a:t>
            </a:r>
            <a:r>
              <a:rPr lang="en-US" altLang="en-US" dirty="0" smtClean="0">
                <a:latin typeface="Arial Unicode MS"/>
              </a:rPr>
              <a:t>help </a:t>
            </a:r>
            <a:r>
              <a:rPr lang="en-US" altLang="en-US" dirty="0" err="1">
                <a:latin typeface="Arial Unicode MS"/>
              </a:rPr>
              <a:t>fvvarlist</a:t>
            </a:r>
            <a:r>
              <a:rPr lang="en-US" altLang="en-US" sz="3600" dirty="0"/>
              <a:t> </a:t>
            </a:r>
            <a:r>
              <a:rPr lang="en-US" altLang="en-US" sz="8000" dirty="0">
                <a:latin typeface="Arial" panose="020B0604020202020204" pitchFamily="34" charset="0"/>
              </a:rPr>
              <a:t/>
            </a:r>
            <a:br>
              <a:rPr lang="en-US" altLang="en-US" sz="8000" dirty="0">
                <a:latin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473" y="1191491"/>
            <a:ext cx="10827327" cy="4985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gen hiel=0</a:t>
            </a:r>
          </a:p>
          <a:p>
            <a:pPr marL="0" indent="0">
              <a:buNone/>
            </a:pPr>
            <a:r>
              <a:rPr lang="en-US" dirty="0" smtClean="0"/>
              <a:t>replace </a:t>
            </a:r>
            <a:r>
              <a:rPr lang="en-US" dirty="0" err="1"/>
              <a:t>hiel</a:t>
            </a:r>
            <a:r>
              <a:rPr lang="en-US" dirty="0"/>
              <a:t>=1 if </a:t>
            </a:r>
            <a:r>
              <a:rPr lang="en-US" dirty="0" err="1"/>
              <a:t>el_pct</a:t>
            </a:r>
            <a:r>
              <a:rPr lang="en-US" dirty="0"/>
              <a:t> &gt;=</a:t>
            </a:r>
            <a:r>
              <a:rPr lang="en-US" dirty="0" smtClean="0"/>
              <a:t>10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list hiel</a:t>
            </a:r>
          </a:p>
          <a:p>
            <a:pPr marL="0" indent="0">
              <a:buNone/>
            </a:pPr>
            <a:r>
              <a:rPr lang="en-US" dirty="0" err="1" smtClean="0"/>
              <a:t>str#hiel</a:t>
            </a:r>
            <a:endParaRPr lang="hr-HR" dirty="0" smtClean="0"/>
          </a:p>
          <a:p>
            <a:pPr marL="0" indent="0">
              <a:buNone/>
            </a:pPr>
            <a:r>
              <a:rPr lang="hr-HR" dirty="0"/>
              <a:t>reg str hiel </a:t>
            </a:r>
            <a:r>
              <a:rPr lang="hr-HR" dirty="0" smtClean="0"/>
              <a:t>str#hiel (što neće?)</a:t>
            </a:r>
            <a:endParaRPr lang="hr-HR" dirty="0"/>
          </a:p>
          <a:p>
            <a:pPr marL="0" indent="0">
              <a:buNone/>
            </a:pPr>
            <a:r>
              <a:rPr lang="hr-HR" dirty="0" smtClean="0"/>
              <a:t>reg </a:t>
            </a:r>
            <a:r>
              <a:rPr lang="hr-HR" dirty="0"/>
              <a:t>str hiel </a:t>
            </a:r>
            <a:r>
              <a:rPr lang="hr-HR" dirty="0" smtClean="0"/>
              <a:t>c.str#hiel</a:t>
            </a:r>
          </a:p>
          <a:p>
            <a:pPr marL="0" indent="0">
              <a:buNone/>
            </a:pPr>
            <a:r>
              <a:rPr lang="hr-HR" dirty="0"/>
              <a:t>reg str hiel c.str</a:t>
            </a:r>
            <a:r>
              <a:rPr lang="hr-HR" dirty="0" smtClean="0"/>
              <a:t>##hiel (šta se dešava?)</a:t>
            </a:r>
          </a:p>
          <a:p>
            <a:pPr marL="0" indent="0">
              <a:buNone/>
            </a:pPr>
            <a:r>
              <a:rPr lang="hr-HR" dirty="0"/>
              <a:t> </a:t>
            </a:r>
            <a:r>
              <a:rPr lang="hr-HR" dirty="0" smtClean="0"/>
              <a:t>ereturn list (poslije estimacije)</a:t>
            </a:r>
          </a:p>
          <a:p>
            <a:pPr marL="0" indent="0">
              <a:buNone/>
            </a:pPr>
            <a:r>
              <a:rPr lang="hr-HR" dirty="0"/>
              <a:t>Isto korisno </a:t>
            </a:r>
            <a:r>
              <a:rPr lang="hr-HR" dirty="0" smtClean="0"/>
              <a:t>global - variable lists</a:t>
            </a:r>
          </a:p>
          <a:p>
            <a:pPr marL="0" indent="0">
              <a:buNone/>
            </a:pPr>
            <a:r>
              <a:rPr lang="hr-HR" dirty="0"/>
              <a:t>e</a:t>
            </a:r>
            <a:r>
              <a:rPr lang="hr-HR" dirty="0" smtClean="0"/>
              <a:t>gen vs gen (egen kao lapply)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6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Interakcije između dvije neprekidne varijable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en-US" sz="2400" i="1" dirty="0" smtClean="0">
                <a:ea typeface="ＭＳ Ｐゴシック" pitchFamily="34" charset="-128"/>
              </a:rPr>
              <a:t>Y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,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su neprekidne</a:t>
            </a:r>
            <a:endParaRPr lang="en-US" sz="2400" dirty="0" smtClean="0">
              <a:ea typeface="ＭＳ Ｐゴシック" pitchFamily="34" charset="-128"/>
            </a:endParaRPr>
          </a:p>
          <a:p>
            <a:r>
              <a:rPr lang="hr-HR" sz="2400" dirty="0" smtClean="0">
                <a:ea typeface="ＭＳ Ｐゴシック" pitchFamily="34" charset="-128"/>
              </a:rPr>
              <a:t>Kao što je specificirano</a:t>
            </a:r>
            <a:r>
              <a:rPr lang="en-US" sz="2400" dirty="0" smtClean="0">
                <a:ea typeface="ＭＳ Ｐゴシック" pitchFamily="34" charset="-128"/>
              </a:rPr>
              <a:t>, </a:t>
            </a:r>
            <a:r>
              <a:rPr lang="hr-HR" sz="2400" dirty="0" smtClean="0">
                <a:ea typeface="ＭＳ Ｐゴシック" pitchFamily="34" charset="-128"/>
              </a:rPr>
              <a:t>efekat</a:t>
            </a:r>
            <a:r>
              <a:rPr lang="hr-HR" sz="2400" dirty="0">
                <a:ea typeface="ＭＳ Ｐゴシック" pitchFamily="34" charset="-128"/>
              </a:rPr>
              <a:t>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ne zavisi od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endParaRPr lang="en-US" sz="2400" dirty="0" smtClean="0">
              <a:ea typeface="ＭＳ Ｐゴシック" pitchFamily="34" charset="-128"/>
            </a:endParaRPr>
          </a:p>
          <a:p>
            <a:r>
              <a:rPr lang="hr-HR" sz="2400" dirty="0">
                <a:ea typeface="ＭＳ Ｐゴシック" pitchFamily="34" charset="-128"/>
              </a:rPr>
              <a:t>Kao što je specificirano</a:t>
            </a:r>
            <a:r>
              <a:rPr lang="en-US" sz="2400" dirty="0" smtClean="0">
                <a:ea typeface="ＭＳ Ｐゴシック" pitchFamily="34" charset="-128"/>
              </a:rPr>
              <a:t>,</a:t>
            </a:r>
            <a:r>
              <a:rPr lang="hr-HR" sz="2400" dirty="0">
                <a:ea typeface="ＭＳ Ｐゴシック" pitchFamily="34" charset="-128"/>
              </a:rPr>
              <a:t> efekat </a:t>
            </a:r>
            <a:r>
              <a:rPr lang="en-US" sz="2400" dirty="0" smtClean="0">
                <a:ea typeface="ＭＳ Ｐゴシック" pitchFamily="34" charset="-128"/>
              </a:rPr>
              <a:t>of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>
                <a:ea typeface="ＭＳ Ｐゴシック" pitchFamily="34" charset="-128"/>
              </a:rPr>
              <a:t>ne zavisi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endParaRPr lang="en-US" sz="2400" dirty="0" smtClean="0">
              <a:ea typeface="ＭＳ Ｐゴシック" pitchFamily="34" charset="-128"/>
            </a:endParaRPr>
          </a:p>
          <a:p>
            <a:r>
              <a:rPr lang="hr-HR" sz="2400" dirty="0" smtClean="0">
                <a:ea typeface="ＭＳ Ｐゴシック" pitchFamily="34" charset="-128"/>
              </a:rPr>
              <a:t>Ako hoćemo da omogućimo da efekat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zavisi od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dirty="0" smtClean="0">
                <a:ea typeface="ＭＳ Ｐゴシック" pitchFamily="34" charset="-128"/>
              </a:rPr>
              <a:t>, in</a:t>
            </a:r>
            <a:r>
              <a:rPr lang="hr-HR" sz="2400" dirty="0" smtClean="0">
                <a:ea typeface="ＭＳ Ｐゴシック" pitchFamily="34" charset="-128"/>
              </a:rPr>
              <a:t>uključujemo </a:t>
            </a:r>
            <a:r>
              <a:rPr lang="en-US" sz="2400" dirty="0" smtClean="0">
                <a:ea typeface="ＭＳ Ｐゴシック" pitchFamily="34" charset="-128"/>
              </a:rPr>
              <a:t>“</a:t>
            </a:r>
            <a:r>
              <a:rPr lang="hr-HR" sz="2400" dirty="0" smtClean="0">
                <a:ea typeface="ＭＳ Ｐゴシック" pitchFamily="34" charset="-128"/>
              </a:rPr>
              <a:t>interakciju</a:t>
            </a:r>
            <a:r>
              <a:rPr lang="en-US" sz="2400" dirty="0" smtClean="0">
                <a:ea typeface="ＭＳ Ｐゴシック" pitchFamily="34" charset="-128"/>
              </a:rPr>
              <a:t>”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kao regresor</a:t>
            </a:r>
            <a:r>
              <a:rPr lang="en-US" sz="2400" dirty="0" smtClean="0">
                <a:ea typeface="ＭＳ Ｐゴシック" pitchFamily="34" charset="-128"/>
              </a:rPr>
              <a:t>: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 algn="ctr">
              <a:buFontTx/>
              <a:buNone/>
            </a:pPr>
            <a:r>
              <a:rPr lang="da-DK" sz="2400" i="1" dirty="0" smtClean="0">
                <a:ea typeface="ＭＳ Ｐゴシック" pitchFamily="34" charset="-128"/>
              </a:rPr>
              <a:t>Y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400" baseline="-25000" dirty="0" smtClean="0">
                <a:ea typeface="ＭＳ Ｐゴシック" pitchFamily="34" charset="-128"/>
              </a:rPr>
              <a:t>0</a:t>
            </a:r>
            <a:r>
              <a:rPr lang="da-DK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400" baseline="-25000" dirty="0" smtClean="0">
                <a:ea typeface="ＭＳ Ｐゴシック" pitchFamily="34" charset="-128"/>
              </a:rPr>
              <a:t>1</a:t>
            </a:r>
            <a:r>
              <a:rPr lang="da-DK" sz="2400" i="1" dirty="0" smtClean="0">
                <a:ea typeface="ＭＳ Ｐゴシック" pitchFamily="34" charset="-128"/>
              </a:rPr>
              <a:t>X</a:t>
            </a:r>
            <a:r>
              <a:rPr lang="da-DK" sz="2400" baseline="-25000" dirty="0" smtClean="0">
                <a:ea typeface="ＭＳ Ｐゴシック" pitchFamily="34" charset="-128"/>
              </a:rPr>
              <a:t>1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400" baseline="-25000" dirty="0" smtClean="0">
                <a:ea typeface="ＭＳ Ｐゴシック" pitchFamily="34" charset="-128"/>
              </a:rPr>
              <a:t>2</a:t>
            </a:r>
            <a:r>
              <a:rPr lang="da-DK" sz="2400" i="1" dirty="0" smtClean="0">
                <a:ea typeface="ＭＳ Ｐゴシック" pitchFamily="34" charset="-128"/>
              </a:rPr>
              <a:t>X</a:t>
            </a:r>
            <a:r>
              <a:rPr lang="da-DK" sz="2400" baseline="-25000" dirty="0" smtClean="0">
                <a:ea typeface="ＭＳ Ｐゴシック" pitchFamily="34" charset="-128"/>
              </a:rPr>
              <a:t>2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400" baseline="-25000" dirty="0" smtClean="0">
                <a:ea typeface="ＭＳ Ｐゴシック" pitchFamily="34" charset="-128"/>
              </a:rPr>
              <a:t>3</a:t>
            </a:r>
            <a:r>
              <a:rPr lang="da-DK" sz="2400" dirty="0" smtClean="0">
                <a:ea typeface="ＭＳ Ｐゴシック" pitchFamily="34" charset="-128"/>
              </a:rPr>
              <a:t>(</a:t>
            </a:r>
            <a:r>
              <a:rPr lang="da-DK" sz="2400" i="1" dirty="0" smtClean="0">
                <a:ea typeface="ＭＳ Ｐゴシック" pitchFamily="34" charset="-128"/>
              </a:rPr>
              <a:t>X</a:t>
            </a:r>
            <a:r>
              <a:rPr lang="da-DK" sz="2400" baseline="-25000" dirty="0" smtClean="0">
                <a:ea typeface="ＭＳ Ｐゴシック" pitchFamily="34" charset="-128"/>
              </a:rPr>
              <a:t>1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da-DK" sz="2400" i="1" dirty="0" smtClean="0">
                <a:ea typeface="ＭＳ Ｐゴシック" pitchFamily="34" charset="-128"/>
              </a:rPr>
              <a:t>X</a:t>
            </a:r>
            <a:r>
              <a:rPr lang="da-DK" sz="2400" baseline="-25000" dirty="0" smtClean="0">
                <a:ea typeface="ＭＳ Ｐゴシック" pitchFamily="34" charset="-128"/>
              </a:rPr>
              <a:t>2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) + </a:t>
            </a:r>
            <a:r>
              <a:rPr lang="da-DK" sz="2400" i="1" dirty="0" smtClean="0">
                <a:ea typeface="ＭＳ Ｐゴシック" pitchFamily="34" charset="-128"/>
              </a:rPr>
              <a:t>u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sz="2400" dirty="0" smtClean="0">
                <a:ea typeface="ＭＳ Ｐゴシック" pitchFamily="34" charset="-128"/>
              </a:rPr>
              <a:t> </a:t>
            </a:r>
            <a:endParaRPr lang="en-US" sz="2400" dirty="0" smtClean="0">
              <a:ea typeface="ＭＳ Ｐゴシック" pitchFamily="34" charset="-128"/>
            </a:endParaRPr>
          </a:p>
          <a:p>
            <a:endParaRPr lang="en-US" sz="24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14051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Interpretiranje koeficijenata (već viđeno)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Y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(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baseline="-25000" dirty="0" smtClean="0">
                <a:ea typeface="ＭＳ Ｐゴシック" pitchFamily="34" charset="-128"/>
              </a:rPr>
              <a:t>i</a:t>
            </a:r>
            <a:r>
              <a:rPr lang="en-US" sz="2000" dirty="0" smtClean="0">
                <a:ea typeface="ＭＳ Ｐゴシック" pitchFamily="34" charset="-128"/>
              </a:rPr>
              <a:t>) + </a:t>
            </a:r>
            <a:r>
              <a:rPr lang="en-US" sz="2000" i="1" dirty="0" err="1" smtClean="0">
                <a:ea typeface="ＭＳ Ｐゴシック" pitchFamily="34" charset="-128"/>
              </a:rPr>
              <a:t>u</a:t>
            </a:r>
            <a:r>
              <a:rPr lang="en-US" sz="2000" i="1" baseline="-25000" dirty="0" err="1" smtClean="0">
                <a:ea typeface="ＭＳ Ｐゴシック" pitchFamily="34" charset="-128"/>
              </a:rPr>
              <a:t>i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Generalno pravilo: uporediti razne slučajeve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spcAft>
                <a:spcPts val="1800"/>
              </a:spcAft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 		Y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0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(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)	          (b)</a:t>
            </a:r>
          </a:p>
          <a:p>
            <a:pPr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Sada promjena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:</a:t>
            </a:r>
          </a:p>
          <a:p>
            <a:pPr>
              <a:spcAft>
                <a:spcPts val="1800"/>
              </a:spcAft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  </a:t>
            </a:r>
            <a:r>
              <a:rPr lang="es-ES" sz="2000" i="1" dirty="0" smtClean="0">
                <a:ea typeface="ＭＳ Ｐゴシック" pitchFamily="34" charset="-128"/>
              </a:rPr>
              <a:t>Y </a:t>
            </a:r>
            <a:r>
              <a:rPr lang="es-ES" sz="2000" dirty="0" smtClean="0">
                <a:ea typeface="ＭＳ Ｐゴシック" pitchFamily="34" charset="-128"/>
              </a:rPr>
              <a:t>+ 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s-ES" sz="2000" i="1" dirty="0" smtClean="0">
                <a:ea typeface="ＭＳ Ｐゴシック" pitchFamily="34" charset="-128"/>
              </a:rPr>
              <a:t>Y</a:t>
            </a:r>
            <a:r>
              <a:rPr lang="es-E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0</a:t>
            </a:r>
            <a:r>
              <a:rPr lang="es-E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1</a:t>
            </a:r>
            <a:r>
              <a:rPr lang="es-ES" sz="2000" dirty="0" smtClean="0">
                <a:ea typeface="ＭＳ Ｐゴシック" pitchFamily="34" charset="-128"/>
              </a:rPr>
              <a:t>(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baseline="-25000" dirty="0" smtClean="0">
                <a:ea typeface="ＭＳ Ｐゴシック" pitchFamily="34" charset="-128"/>
              </a:rPr>
              <a:t>1</a:t>
            </a:r>
            <a:r>
              <a:rPr lang="es-ES" sz="2000" dirty="0" smtClean="0">
                <a:ea typeface="ＭＳ Ｐゴシック" pitchFamily="34" charset="-128"/>
              </a:rPr>
              <a:t>+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baseline="-25000" dirty="0" smtClean="0">
                <a:ea typeface="ＭＳ Ｐゴシック" pitchFamily="34" charset="-128"/>
              </a:rPr>
              <a:t>1</a:t>
            </a:r>
            <a:r>
              <a:rPr lang="es-ES" sz="2000" dirty="0" smtClean="0">
                <a:ea typeface="ＭＳ Ｐゴシック" pitchFamily="34" charset="-128"/>
              </a:rPr>
              <a:t>)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2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baseline="-25000" dirty="0" smtClean="0">
                <a:ea typeface="ＭＳ Ｐゴシック" pitchFamily="34" charset="-128"/>
              </a:rPr>
              <a:t>2</a:t>
            </a:r>
            <a:r>
              <a:rPr lang="es-E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s-ES" sz="2000" baseline="-25000" dirty="0" smtClean="0">
                <a:ea typeface="ＭＳ Ｐゴシック" pitchFamily="34" charset="-128"/>
              </a:rPr>
              <a:t>3</a:t>
            </a:r>
            <a:r>
              <a:rPr lang="es-ES" sz="2000" dirty="0" smtClean="0">
                <a:ea typeface="ＭＳ Ｐゴシック" pitchFamily="34" charset="-128"/>
              </a:rPr>
              <a:t>[(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baseline="-25000" dirty="0" smtClean="0">
                <a:ea typeface="ＭＳ Ｐゴシック" pitchFamily="34" charset="-128"/>
              </a:rPr>
              <a:t>1</a:t>
            </a:r>
            <a:r>
              <a:rPr lang="es-ES" sz="2000" dirty="0" smtClean="0">
                <a:ea typeface="ＭＳ Ｐゴシック" pitchFamily="34" charset="-128"/>
              </a:rPr>
              <a:t>+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baseline="-25000" dirty="0" smtClean="0">
                <a:ea typeface="ＭＳ Ｐゴシック" pitchFamily="34" charset="-128"/>
              </a:rPr>
              <a:t>1</a:t>
            </a:r>
            <a:r>
              <a:rPr lang="es-ES" sz="2000" dirty="0" smtClean="0">
                <a:ea typeface="ＭＳ Ｐゴシック" pitchFamily="34" charset="-128"/>
              </a:rPr>
              <a:t>)</a:t>
            </a:r>
            <a:r>
              <a:rPr lang="en-US" sz="20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s-ES" sz="2000" i="1" dirty="0" smtClean="0">
                <a:ea typeface="ＭＳ Ｐゴシック" pitchFamily="34" charset="-128"/>
              </a:rPr>
              <a:t>X</a:t>
            </a:r>
            <a:r>
              <a:rPr lang="es-ES" sz="2000" baseline="-25000" dirty="0" smtClean="0">
                <a:ea typeface="ＭＳ Ｐゴシック" pitchFamily="34" charset="-128"/>
              </a:rPr>
              <a:t>2</a:t>
            </a:r>
            <a:r>
              <a:rPr lang="es-ES" sz="2000" dirty="0" smtClean="0">
                <a:ea typeface="ＭＳ Ｐゴシック" pitchFamily="34" charset="-128"/>
              </a:rPr>
              <a:t>]    (a)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hr-HR" sz="2000" dirty="0" smtClean="0">
                <a:ea typeface="ＭＳ Ｐゴシック" pitchFamily="34" charset="-128"/>
              </a:rPr>
              <a:t>oduzmemo</a:t>
            </a:r>
            <a:r>
              <a:rPr lang="es-ES" sz="2000" dirty="0" smtClean="0">
                <a:ea typeface="ＭＳ Ｐゴシック" pitchFamily="34" charset="-128"/>
              </a:rPr>
              <a:t> (a) – (b):</a:t>
            </a:r>
            <a:endParaRPr lang="en-US" sz="2000" dirty="0" smtClean="0">
              <a:ea typeface="ＭＳ Ｐゴシック" pitchFamily="34" charset="-128"/>
            </a:endParaRPr>
          </a:p>
          <a:p>
            <a:pPr algn="ctr">
              <a:spcAft>
                <a:spcPts val="3000"/>
              </a:spcAft>
              <a:buFontTx/>
              <a:buNone/>
            </a:pP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i="1" dirty="0" smtClean="0">
                <a:ea typeface="ＭＳ Ｐゴシック" pitchFamily="34" charset="-128"/>
              </a:rPr>
              <a:t>Y</a:t>
            </a:r>
            <a:r>
              <a:rPr lang="en-US" sz="2000" dirty="0" smtClean="0">
                <a:ea typeface="ＭＳ Ｐゴシック" pitchFamily="34" charset="-128"/>
              </a:rPr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 </a:t>
            </a:r>
            <a:r>
              <a:rPr lang="en-US" sz="2000" dirty="0" smtClean="0">
                <a:ea typeface="ＭＳ Ｐゴシック" pitchFamily="34" charset="-128"/>
              </a:rPr>
              <a:t>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  or        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endParaRPr lang="en-US" sz="2000" dirty="0" smtClean="0">
              <a:ea typeface="ＭＳ Ｐゴシック" pitchFamily="34" charset="-128"/>
            </a:endParaRPr>
          </a:p>
          <a:p>
            <a:r>
              <a:rPr lang="hr-HR" sz="2000" dirty="0" smtClean="0">
                <a:ea typeface="ＭＳ Ｐゴシック" pitchFamily="34" charset="-128"/>
              </a:rPr>
              <a:t>Efekat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zavisi od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 (</a:t>
            </a:r>
            <a:r>
              <a:rPr lang="hr-HR" sz="2000" dirty="0" smtClean="0">
                <a:ea typeface="ＭＳ Ｐゴシック" pitchFamily="34" charset="-128"/>
              </a:rPr>
              <a:t>to smo htjeli</a:t>
            </a:r>
            <a:r>
              <a:rPr lang="en-US" sz="2000" dirty="0" smtClean="0">
                <a:ea typeface="ＭＳ Ｐゴシック" pitchFamily="34" charset="-128"/>
              </a:rPr>
              <a:t>) </a:t>
            </a:r>
          </a:p>
          <a:p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000" baseline="-25000" dirty="0" smtClean="0">
                <a:ea typeface="ＭＳ Ｐゴシック" pitchFamily="34" charset="-128"/>
              </a:rPr>
              <a:t>3</a:t>
            </a:r>
            <a:r>
              <a:rPr lang="en-US" sz="2000" dirty="0" smtClean="0">
                <a:ea typeface="ＭＳ Ｐゴシック" pitchFamily="34" charset="-128"/>
              </a:rPr>
              <a:t> = in</a:t>
            </a:r>
            <a:r>
              <a:rPr lang="hr-HR" sz="2000" dirty="0" smtClean="0">
                <a:ea typeface="ＭＳ Ｐゴシック" pitchFamily="34" charset="-128"/>
              </a:rPr>
              <a:t>t</a:t>
            </a:r>
            <a:r>
              <a:rPr lang="en-US" sz="2000" dirty="0" err="1" smtClean="0">
                <a:ea typeface="ＭＳ Ｐゴシック" pitchFamily="34" charset="-128"/>
              </a:rPr>
              <a:t>rement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efekta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1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usljed jedinične promjene </a:t>
            </a:r>
            <a:r>
              <a:rPr lang="en-US" sz="2000" i="1" dirty="0" smtClean="0">
                <a:ea typeface="ＭＳ Ｐゴシック" pitchFamily="34" charset="-128"/>
              </a:rPr>
              <a:t>X</a:t>
            </a:r>
            <a:r>
              <a:rPr lang="en-US" sz="2000" baseline="-25000" dirty="0" smtClean="0">
                <a:ea typeface="ＭＳ Ｐゴシック" pitchFamily="34" charset="-128"/>
              </a:rPr>
              <a:t>2</a:t>
            </a:r>
            <a:endParaRPr lang="en-US" sz="2000" dirty="0" smtClean="0">
              <a:ea typeface="ＭＳ Ｐゴシック" pitchFamily="34" charset="-128"/>
            </a:endParaRPr>
          </a:p>
          <a:p>
            <a:endParaRPr lang="en-US" sz="20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0096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Naš primjer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46545" y="1588655"/>
            <a:ext cx="10707255" cy="458830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sz="2000" dirty="0" smtClean="0"/>
              <a:t>               </a:t>
            </a:r>
            <a:r>
              <a:rPr lang="en-US" sz="2400" dirty="0" smtClean="0"/>
              <a:t>= 686.3 – 1.12</a:t>
            </a:r>
            <a:r>
              <a:rPr lang="en-US" sz="2400" i="1" dirty="0" smtClean="0"/>
              <a:t>STR</a:t>
            </a:r>
            <a:r>
              <a:rPr lang="en-US" sz="2400" dirty="0" smtClean="0"/>
              <a:t> – 0.67</a:t>
            </a:r>
            <a:r>
              <a:rPr lang="en-US" sz="2400" i="1" dirty="0" smtClean="0"/>
              <a:t>PctEL </a:t>
            </a:r>
            <a:r>
              <a:rPr lang="en-US" sz="2400" dirty="0" smtClean="0"/>
              <a:t>+ .0012(</a:t>
            </a:r>
            <a:r>
              <a:rPr lang="en-US" sz="2400" i="1" dirty="0" smtClean="0"/>
              <a:t>STR</a:t>
            </a:r>
            <a:r>
              <a:rPr lang="en-US" sz="2400" dirty="0" smtClean="0">
                <a:sym typeface="Euclid Symbol"/>
              </a:rPr>
              <a:t>×</a:t>
            </a:r>
            <a:r>
              <a:rPr lang="en-US" sz="2400" i="1" dirty="0" smtClean="0"/>
              <a:t>PctEL</a:t>
            </a:r>
            <a:r>
              <a:rPr lang="en-US" sz="2400" dirty="0" smtClean="0"/>
              <a:t>),</a:t>
            </a:r>
          </a:p>
          <a:p>
            <a:pPr>
              <a:buFontTx/>
              <a:buNone/>
              <a:defRPr/>
            </a:pPr>
            <a:r>
              <a:rPr lang="en-US" sz="2400" dirty="0" smtClean="0"/>
              <a:t>                  (11.8)     (0.59)        (0.37)        (0.019)</a:t>
            </a:r>
          </a:p>
          <a:p>
            <a:pPr>
              <a:buFontTx/>
              <a:buNone/>
              <a:defRPr/>
            </a:pPr>
            <a:r>
              <a:rPr lang="en-US" sz="2400" dirty="0" smtClean="0"/>
              <a:t> </a:t>
            </a:r>
          </a:p>
          <a:p>
            <a:pPr marL="0" indent="0">
              <a:spcAft>
                <a:spcPts val="1800"/>
              </a:spcAft>
              <a:buFontTx/>
              <a:buNone/>
              <a:defRPr/>
            </a:pPr>
            <a:r>
              <a:rPr lang="en-US" sz="2400" dirty="0" smtClean="0"/>
              <a:t>The estimated effect of class size reduction is nonlinear because the size of the effect itself depends on </a:t>
            </a:r>
            <a:r>
              <a:rPr lang="en-US" sz="2400" i="1" dirty="0" err="1" smtClean="0"/>
              <a:t>PctEL</a:t>
            </a:r>
            <a:r>
              <a:rPr lang="en-US" sz="2400" dirty="0" smtClean="0"/>
              <a:t>:</a:t>
            </a:r>
          </a:p>
          <a:p>
            <a:pPr>
              <a:buFontTx/>
              <a:buNone/>
              <a:defRPr/>
            </a:pPr>
            <a:r>
              <a:rPr lang="en-US" sz="2400" dirty="0" smtClean="0"/>
              <a:t>                            = –1.12 + .0012</a:t>
            </a:r>
            <a:r>
              <a:rPr lang="en-US" sz="2400" i="1" dirty="0" smtClean="0"/>
              <a:t>PctEL</a:t>
            </a:r>
            <a:endParaRPr lang="en-US" sz="2400" dirty="0" smtClean="0"/>
          </a:p>
          <a:p>
            <a:pPr>
              <a:buFontTx/>
              <a:buNone/>
              <a:defRPr/>
            </a:pPr>
            <a:endParaRPr lang="en-US" sz="2000" dirty="0"/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349140"/>
              </p:ext>
            </p:extLst>
          </p:nvPr>
        </p:nvGraphicFramePr>
        <p:xfrm>
          <a:off x="272760" y="1588655"/>
          <a:ext cx="1303338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35430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60" y="1588655"/>
                        <a:ext cx="1303338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667567"/>
              </p:ext>
            </p:extLst>
          </p:nvPr>
        </p:nvGraphicFramePr>
        <p:xfrm>
          <a:off x="1170709" y="3744696"/>
          <a:ext cx="139700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5" imgW="1574800" imgH="825500" progId="Equation.DSMT4">
                  <p:embed/>
                </p:oleObj>
              </mc:Choice>
              <mc:Fallback>
                <p:oleObj name="Equation" r:id="rId5" imgW="1574800" imgH="825500" progId="Equation.DSMT4">
                  <p:embed/>
                  <p:pic>
                    <p:nvPicPr>
                      <p:cNvPr id="35430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0709" y="3744696"/>
                        <a:ext cx="1397000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9209" y="4644592"/>
            <a:ext cx="66675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758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/>
              <a:t>Primjer: reg testscr str el_pct c.str#c.el_pct</a:t>
            </a:r>
            <a:br>
              <a:rPr lang="hr-HR" dirty="0"/>
            </a:br>
            <a:r>
              <a:rPr lang="hr-HR" dirty="0"/>
              <a:t/>
            </a:r>
            <a:br>
              <a:rPr lang="hr-HR" dirty="0"/>
            </a:b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1016000"/>
            <a:ext cx="9199418" cy="5156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              = 686.3 – 1.12</a:t>
            </a:r>
            <a:r>
              <a:rPr lang="en-US" sz="2400" i="1" dirty="0" smtClean="0">
                <a:ea typeface="ＭＳ Ｐゴシック" pitchFamily="34" charset="-128"/>
              </a:rPr>
              <a:t>STR</a:t>
            </a:r>
            <a:r>
              <a:rPr lang="en-US" sz="2400" dirty="0" smtClean="0">
                <a:ea typeface="ＭＳ Ｐゴシック" pitchFamily="34" charset="-128"/>
              </a:rPr>
              <a:t> – 0.67</a:t>
            </a:r>
            <a:r>
              <a:rPr lang="en-US" sz="2400" i="1" dirty="0" smtClean="0">
                <a:ea typeface="ＭＳ Ｐゴシック" pitchFamily="34" charset="-128"/>
              </a:rPr>
              <a:t>PctEL </a:t>
            </a:r>
            <a:r>
              <a:rPr lang="en-US" sz="2400" dirty="0" smtClean="0">
                <a:ea typeface="ＭＳ Ｐゴシック" pitchFamily="34" charset="-128"/>
              </a:rPr>
              <a:t>+ .0012(</a:t>
            </a:r>
            <a:r>
              <a:rPr lang="en-US" sz="2400" i="1" dirty="0" err="1" smtClean="0">
                <a:ea typeface="ＭＳ Ｐゴシック" pitchFamily="34" charset="-128"/>
              </a:rPr>
              <a:t>STR</a:t>
            </a:r>
            <a:r>
              <a:rPr lang="en-US" sz="2400" dirty="0" err="1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400" i="1" dirty="0" err="1" smtClean="0">
                <a:ea typeface="ＭＳ Ｐゴシック" pitchFamily="34" charset="-128"/>
              </a:rPr>
              <a:t>PctEL</a:t>
            </a:r>
            <a:r>
              <a:rPr lang="en-US" sz="2400" dirty="0" smtClean="0">
                <a:ea typeface="ＭＳ Ｐゴシック" pitchFamily="34" charset="-128"/>
              </a:rPr>
              <a:t>),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                (11.8)     (0.59)        (0.37)           (0.019)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>
              <a:spcAft>
                <a:spcPts val="1200"/>
              </a:spcAft>
            </a:pPr>
            <a:r>
              <a:rPr lang="hr-HR" sz="2400" dirty="0" smtClean="0">
                <a:ea typeface="ＭＳ Ｐゴシック" pitchFamily="34" charset="-128"/>
              </a:rPr>
              <a:t>Da li je parametar populacije</a:t>
            </a:r>
            <a:r>
              <a:rPr lang="en-US" sz="2400" i="1" dirty="0" err="1" smtClean="0">
                <a:ea typeface="ＭＳ Ｐゴシック" pitchFamily="34" charset="-128"/>
              </a:rPr>
              <a:t>STR</a:t>
            </a:r>
            <a:r>
              <a:rPr lang="en-US" sz="2400" dirty="0" err="1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400" i="1" dirty="0" err="1" smtClean="0">
                <a:ea typeface="ＭＳ Ｐゴシック" pitchFamily="34" charset="-128"/>
              </a:rPr>
              <a:t>PctEL</a:t>
            </a:r>
            <a:r>
              <a:rPr lang="en-US" sz="2400" dirty="0" smtClean="0">
                <a:ea typeface="ＭＳ Ｐゴシック" pitchFamily="34" charset="-128"/>
              </a:rPr>
              <a:t> = 0?</a:t>
            </a:r>
          </a:p>
          <a:p>
            <a:pPr>
              <a:spcAft>
                <a:spcPts val="1200"/>
              </a:spcAft>
              <a:buFontTx/>
              <a:buNone/>
            </a:pPr>
            <a:r>
              <a:rPr lang="en-US" sz="2400" i="1" dirty="0" smtClean="0">
                <a:ea typeface="ＭＳ Ｐゴシック" pitchFamily="34" charset="-128"/>
              </a:rPr>
              <a:t>t</a:t>
            </a:r>
            <a:r>
              <a:rPr lang="en-US" sz="2400" dirty="0" smtClean="0">
                <a:ea typeface="ＭＳ Ｐゴシック" pitchFamily="34" charset="-128"/>
              </a:rPr>
              <a:t> = .0012/.019 = .06</a:t>
            </a:r>
            <a:r>
              <a:rPr lang="en-US" sz="2400" b="1" dirty="0" smtClean="0">
                <a:ea typeface="ＭＳ Ｐゴシック" pitchFamily="34" charset="-128"/>
                <a:sym typeface="Wingdings" pitchFamily="2" charset="2"/>
              </a:rPr>
              <a:t> 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ne možemo odbiti nultu na nivou od </a:t>
            </a:r>
            <a:r>
              <a:rPr lang="en-US" sz="2400" dirty="0" smtClean="0">
                <a:ea typeface="ＭＳ Ｐゴシック" pitchFamily="34" charset="-128"/>
              </a:rPr>
              <a:t>5%</a:t>
            </a:r>
          </a:p>
          <a:p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692220"/>
              </p:ext>
            </p:extLst>
          </p:nvPr>
        </p:nvGraphicFramePr>
        <p:xfrm>
          <a:off x="88035" y="932873"/>
          <a:ext cx="130333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356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35" y="932873"/>
                        <a:ext cx="1303338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3604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ig08_0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9981" y="275651"/>
            <a:ext cx="7479145" cy="633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03855" y="2152073"/>
            <a:ext cx="1810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Ovo već gotovo sigurno nije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9167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Nelinerni efekti: implikacije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Nelinearne</a:t>
            </a:r>
            <a:r>
              <a:rPr lang="en-US" dirty="0"/>
              <a:t> </a:t>
            </a:r>
            <a:r>
              <a:rPr lang="en-US" dirty="0" err="1"/>
              <a:t>specifikacije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omogućavaju</a:t>
            </a:r>
            <a:r>
              <a:rPr lang="en-US" dirty="0"/>
              <a:t> da </a:t>
            </a:r>
            <a:r>
              <a:rPr lang="en-US" dirty="0" err="1"/>
              <a:t>ispitamo</a:t>
            </a:r>
            <a:r>
              <a:rPr lang="en-US" dirty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nijansiranija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/>
              <a:t>pitanja</a:t>
            </a:r>
            <a:r>
              <a:rPr lang="en-US" dirty="0"/>
              <a:t> o </a:t>
            </a:r>
            <a:r>
              <a:rPr lang="en-US" dirty="0" err="1"/>
              <a:t>rezultatu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– STR </a:t>
            </a:r>
            <a:r>
              <a:rPr lang="en-US" dirty="0" err="1"/>
              <a:t>relaciji</a:t>
            </a:r>
            <a:r>
              <a:rPr lang="en-US" dirty="0"/>
              <a:t>,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: </a:t>
            </a:r>
            <a:endParaRPr lang="hr-HR" dirty="0" smtClean="0"/>
          </a:p>
          <a:p>
            <a:pPr lvl="1"/>
            <a:r>
              <a:rPr lang="en-US" dirty="0" err="1" smtClean="0"/>
              <a:t>Postoje</a:t>
            </a:r>
            <a:r>
              <a:rPr lang="en-US" dirty="0" smtClean="0"/>
              <a:t> </a:t>
            </a:r>
            <a:r>
              <a:rPr lang="en-US" dirty="0"/>
              <a:t>li </a:t>
            </a:r>
            <a:r>
              <a:rPr lang="en-US" dirty="0" err="1"/>
              <a:t>nelinearni</a:t>
            </a:r>
            <a:r>
              <a:rPr lang="en-US" dirty="0"/>
              <a:t> </a:t>
            </a:r>
            <a:r>
              <a:rPr lang="en-US" dirty="0" err="1"/>
              <a:t>efekti</a:t>
            </a:r>
            <a:r>
              <a:rPr lang="en-US" dirty="0"/>
              <a:t> </a:t>
            </a:r>
            <a:r>
              <a:rPr lang="en-US" dirty="0" err="1"/>
              <a:t>smanjenja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en-US" dirty="0" err="1"/>
              <a:t>razreda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testova</a:t>
            </a:r>
            <a:r>
              <a:rPr lang="en-US" dirty="0"/>
              <a:t>? (Da li </a:t>
            </a:r>
            <a:r>
              <a:rPr lang="en-US" dirty="0" err="1"/>
              <a:t>smanjenje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35 </a:t>
            </a:r>
            <a:r>
              <a:rPr lang="en-US" dirty="0" err="1"/>
              <a:t>na</a:t>
            </a:r>
            <a:r>
              <a:rPr lang="en-US" dirty="0"/>
              <a:t> 30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isti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smanjenje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20 </a:t>
            </a:r>
            <a:r>
              <a:rPr lang="en-US" dirty="0" err="1"/>
              <a:t>na</a:t>
            </a:r>
            <a:r>
              <a:rPr lang="en-US" dirty="0"/>
              <a:t> 15?) </a:t>
            </a:r>
            <a:endParaRPr lang="hr-HR" dirty="0" smtClean="0"/>
          </a:p>
          <a:p>
            <a:pPr lvl="1"/>
            <a:r>
              <a:rPr lang="en-US" dirty="0" err="1" smtClean="0"/>
              <a:t>Postoje</a:t>
            </a:r>
            <a:r>
              <a:rPr lang="en-US" dirty="0" smtClean="0"/>
              <a:t> </a:t>
            </a:r>
            <a:r>
              <a:rPr lang="en-US" dirty="0"/>
              <a:t>li </a:t>
            </a:r>
            <a:r>
              <a:rPr lang="en-US" dirty="0" err="1"/>
              <a:t>nelinearne</a:t>
            </a:r>
            <a:r>
              <a:rPr lang="en-US" dirty="0"/>
              <a:t> </a:t>
            </a:r>
            <a:r>
              <a:rPr lang="en-US" dirty="0" err="1"/>
              <a:t>interakcije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STR? (Da li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mali</a:t>
            </a:r>
            <a:r>
              <a:rPr lang="en-US" dirty="0"/>
              <a:t> </a:t>
            </a:r>
            <a:r>
              <a:rPr lang="en-US" dirty="0" err="1"/>
              <a:t>razredi</a:t>
            </a:r>
            <a:r>
              <a:rPr lang="en-US" dirty="0"/>
              <a:t> </a:t>
            </a:r>
            <a:r>
              <a:rPr lang="en-US" dirty="0" err="1"/>
              <a:t>efikasniji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mnogo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uče</a:t>
            </a:r>
            <a:r>
              <a:rPr lang="en-US" dirty="0"/>
              <a:t> </a:t>
            </a:r>
            <a:r>
              <a:rPr lang="en-US" dirty="0" err="1"/>
              <a:t>engleski</a:t>
            </a:r>
            <a:r>
              <a:rPr lang="en-US" dirty="0"/>
              <a:t> </a:t>
            </a:r>
            <a:r>
              <a:rPr lang="en-US" dirty="0" err="1"/>
              <a:t>jezik</a:t>
            </a:r>
            <a:r>
              <a:rPr lang="en-US" dirty="0"/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34957573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Potencijalne strategije (Pitanje </a:t>
            </a:r>
            <a:r>
              <a:rPr lang="en-US" dirty="0">
                <a:ea typeface="ＭＳ Ｐゴシック" pitchFamily="34" charset="-128"/>
              </a:rPr>
              <a:t>#1 </a:t>
            </a:r>
            <a:r>
              <a:rPr lang="hr-HR" dirty="0" smtClean="0"/>
              <a:t>različiti efekti različitih nivoa STR)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Procijenite</a:t>
            </a:r>
            <a:r>
              <a:rPr lang="en-US" dirty="0"/>
              <a:t> </a:t>
            </a:r>
            <a:r>
              <a:rPr lang="en-US" dirty="0" err="1"/>
              <a:t>linearne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nelinearne</a:t>
            </a:r>
            <a:r>
              <a:rPr lang="en-US" dirty="0"/>
              <a:t> </a:t>
            </a:r>
            <a:r>
              <a:rPr lang="en-US" dirty="0" err="1"/>
              <a:t>funkcije</a:t>
            </a:r>
            <a:r>
              <a:rPr lang="en-US" dirty="0"/>
              <a:t> STR, </a:t>
            </a:r>
            <a:r>
              <a:rPr lang="en-US" dirty="0" err="1"/>
              <a:t>držeći</a:t>
            </a:r>
            <a:r>
              <a:rPr lang="en-US" dirty="0"/>
              <a:t> </a:t>
            </a:r>
            <a:r>
              <a:rPr lang="en-US" dirty="0" err="1"/>
              <a:t>konstantne</a:t>
            </a:r>
            <a:r>
              <a:rPr lang="en-US" dirty="0"/>
              <a:t> </a:t>
            </a:r>
            <a:r>
              <a:rPr lang="en-US" dirty="0" err="1"/>
              <a:t>relevantne</a:t>
            </a:r>
            <a:r>
              <a:rPr lang="en-US" dirty="0"/>
              <a:t> </a:t>
            </a:r>
            <a:r>
              <a:rPr lang="en-US" dirty="0" err="1"/>
              <a:t>demografske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PctEL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Prihod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zapamtite</a:t>
            </a:r>
            <a:r>
              <a:rPr lang="en-US" dirty="0"/>
              <a:t> </a:t>
            </a:r>
            <a:r>
              <a:rPr lang="en-US" dirty="0" err="1"/>
              <a:t>nelinearnu</a:t>
            </a:r>
            <a:r>
              <a:rPr lang="en-US" dirty="0"/>
              <a:t> </a:t>
            </a:r>
            <a:r>
              <a:rPr lang="en-US" dirty="0" err="1"/>
              <a:t>relaciju</a:t>
            </a:r>
            <a:r>
              <a:rPr lang="en-US" dirty="0"/>
              <a:t> </a:t>
            </a:r>
            <a:r>
              <a:rPr lang="en-US" dirty="0" err="1"/>
              <a:t>TestScore</a:t>
            </a:r>
            <a:r>
              <a:rPr lang="en-US" dirty="0"/>
              <a:t>-Income!) </a:t>
            </a:r>
            <a:endParaRPr lang="hr-HR" dirty="0" smtClean="0"/>
          </a:p>
          <a:p>
            <a:r>
              <a:rPr lang="hr-HR" dirty="0" smtClean="0"/>
              <a:t>Lunch</a:t>
            </a:r>
            <a:r>
              <a:rPr lang="en-US" dirty="0" smtClean="0"/>
              <a:t>PCT (</a:t>
            </a:r>
            <a:r>
              <a:rPr lang="hr-HR" dirty="0" smtClean="0"/>
              <a:t>udio korisnika</a:t>
            </a:r>
            <a:r>
              <a:rPr lang="en-US" dirty="0" smtClean="0"/>
              <a:t> </a:t>
            </a:r>
            <a:r>
              <a:rPr lang="en-US" dirty="0" err="1"/>
              <a:t>besplatnog</a:t>
            </a:r>
            <a:r>
              <a:rPr lang="en-US" dirty="0"/>
              <a:t>/</a:t>
            </a:r>
            <a:r>
              <a:rPr lang="en-US" dirty="0" err="1"/>
              <a:t>subvencioniranog</a:t>
            </a:r>
            <a:r>
              <a:rPr lang="en-US" dirty="0"/>
              <a:t> </a:t>
            </a:r>
            <a:r>
              <a:rPr lang="en-US" dirty="0" err="1"/>
              <a:t>ručka</a:t>
            </a:r>
            <a:r>
              <a:rPr lang="en-US" dirty="0"/>
              <a:t>) </a:t>
            </a:r>
            <a:endParaRPr lang="hr-HR" dirty="0" smtClean="0"/>
          </a:p>
          <a:p>
            <a:r>
              <a:rPr lang="en-US" dirty="0" err="1" smtClean="0"/>
              <a:t>Pogledajte</a:t>
            </a:r>
            <a:r>
              <a:rPr lang="en-US" dirty="0" smtClean="0"/>
              <a:t> </a:t>
            </a:r>
            <a:r>
              <a:rPr lang="en-US" dirty="0"/>
              <a:t>da li </a:t>
            </a:r>
            <a:r>
              <a:rPr lang="en-US" dirty="0" err="1"/>
              <a:t>dodavanje</a:t>
            </a:r>
            <a:r>
              <a:rPr lang="en-US" dirty="0"/>
              <a:t> </a:t>
            </a:r>
            <a:r>
              <a:rPr lang="en-US" dirty="0" err="1" smtClean="0"/>
              <a:t>nelinearnih</a:t>
            </a:r>
            <a:r>
              <a:rPr lang="hr-HR" dirty="0" smtClean="0"/>
              <a:t> članova </a:t>
            </a:r>
            <a:r>
              <a:rPr lang="en-US" dirty="0" err="1" smtClean="0"/>
              <a:t>čini</a:t>
            </a:r>
            <a:r>
              <a:rPr lang="en-US" dirty="0" smtClean="0"/>
              <a:t> </a:t>
            </a:r>
            <a:r>
              <a:rPr lang="en-US" dirty="0"/>
              <a:t>„</a:t>
            </a:r>
            <a:r>
              <a:rPr lang="en-US" dirty="0" err="1"/>
              <a:t>ekonomski</a:t>
            </a:r>
            <a:r>
              <a:rPr lang="en-US" dirty="0"/>
              <a:t> </a:t>
            </a:r>
            <a:r>
              <a:rPr lang="en-US" dirty="0" err="1"/>
              <a:t>važnu</a:t>
            </a:r>
            <a:r>
              <a:rPr lang="en-US" dirty="0"/>
              <a:t>“ </a:t>
            </a:r>
            <a:r>
              <a:rPr lang="en-US" dirty="0" err="1"/>
              <a:t>kvantitativnu</a:t>
            </a:r>
            <a:r>
              <a:rPr lang="en-US" dirty="0"/>
              <a:t> </a:t>
            </a:r>
            <a:r>
              <a:rPr lang="en-US" dirty="0" err="1"/>
              <a:t>razliku</a:t>
            </a:r>
            <a:r>
              <a:rPr lang="en-US" dirty="0"/>
              <a:t> („</a:t>
            </a:r>
            <a:r>
              <a:rPr lang="en-US" dirty="0" err="1"/>
              <a:t>ekonomski</a:t>
            </a:r>
            <a:r>
              <a:rPr lang="en-US" dirty="0"/>
              <a:t>“ </a:t>
            </a:r>
            <a:r>
              <a:rPr lang="en-US" dirty="0" err="1"/>
              <a:t>ili</a:t>
            </a:r>
            <a:r>
              <a:rPr lang="en-US" dirty="0"/>
              <a:t> „</a:t>
            </a:r>
            <a:r>
              <a:rPr lang="en-US" dirty="0" err="1"/>
              <a:t>stvarni</a:t>
            </a:r>
            <a:r>
              <a:rPr lang="en-US" dirty="0"/>
              <a:t>“ </a:t>
            </a:r>
            <a:r>
              <a:rPr lang="en-US" dirty="0" err="1"/>
              <a:t>značaj</a:t>
            </a:r>
            <a:r>
              <a:rPr lang="en-US" dirty="0"/>
              <a:t> je </a:t>
            </a:r>
            <a:r>
              <a:rPr lang="en-US" dirty="0" err="1"/>
              <a:t>drugačiji</a:t>
            </a:r>
            <a:r>
              <a:rPr lang="en-US" dirty="0"/>
              <a:t> od </a:t>
            </a:r>
            <a:r>
              <a:rPr lang="en-US" dirty="0" err="1"/>
              <a:t>statistički</a:t>
            </a:r>
            <a:r>
              <a:rPr lang="en-US" dirty="0"/>
              <a:t> </a:t>
            </a:r>
            <a:r>
              <a:rPr lang="en-US" dirty="0" err="1"/>
              <a:t>značajan</a:t>
            </a:r>
            <a:r>
              <a:rPr lang="en-US" dirty="0"/>
              <a:t>) </a:t>
            </a:r>
            <a:endParaRPr lang="hr-HR" dirty="0" smtClean="0"/>
          </a:p>
          <a:p>
            <a:r>
              <a:rPr lang="en-US" dirty="0" err="1" smtClean="0"/>
              <a:t>Testirajte</a:t>
            </a:r>
            <a:r>
              <a:rPr lang="en-US" dirty="0" smtClean="0"/>
              <a:t> </a:t>
            </a:r>
            <a:r>
              <a:rPr lang="en-US" dirty="0"/>
              <a:t>da li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nelinearni</a:t>
            </a:r>
            <a:r>
              <a:rPr lang="en-US" dirty="0"/>
              <a:t> </a:t>
            </a:r>
            <a:r>
              <a:rPr lang="en-US" dirty="0" err="1"/>
              <a:t>članovi</a:t>
            </a:r>
            <a:r>
              <a:rPr lang="en-US" dirty="0"/>
              <a:t> </a:t>
            </a:r>
            <a:r>
              <a:rPr lang="en-US" dirty="0" err="1"/>
              <a:t>značajni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2582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Potencijalne strategije (Pitanje </a:t>
            </a:r>
            <a:r>
              <a:rPr lang="en-US" dirty="0" smtClean="0">
                <a:ea typeface="ＭＳ Ｐゴシック" pitchFamily="34" charset="-128"/>
              </a:rPr>
              <a:t>#</a:t>
            </a:r>
            <a:r>
              <a:rPr lang="hr-HR" dirty="0" smtClean="0">
                <a:ea typeface="ＭＳ Ｐゴシック" pitchFamily="34" charset="-128"/>
              </a:rPr>
              <a:t>2 </a:t>
            </a:r>
            <a:r>
              <a:rPr lang="hr-HR" dirty="0" smtClean="0"/>
              <a:t>interakcije </a:t>
            </a:r>
            <a:r>
              <a:rPr lang="en-US" i="1" dirty="0" err="1">
                <a:ea typeface="ＭＳ Ｐゴシック" pitchFamily="34" charset="-128"/>
              </a:rPr>
              <a:t>PctEL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>
                <a:ea typeface="ＭＳ Ｐゴシック" pitchFamily="34" charset="-128"/>
              </a:rPr>
              <a:t>STR</a:t>
            </a:r>
            <a:r>
              <a:rPr lang="en-US" dirty="0">
                <a:ea typeface="ＭＳ Ｐゴシック" pitchFamily="34" charset="-128"/>
              </a:rPr>
              <a:t>?)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Procijenite</a:t>
            </a:r>
            <a:r>
              <a:rPr lang="en-US" dirty="0"/>
              <a:t> </a:t>
            </a:r>
            <a:r>
              <a:rPr lang="en-US" dirty="0" err="1"/>
              <a:t>linearne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nelinearne</a:t>
            </a:r>
            <a:r>
              <a:rPr lang="en-US" dirty="0"/>
              <a:t> </a:t>
            </a:r>
            <a:r>
              <a:rPr lang="en-US" dirty="0" err="1"/>
              <a:t>funkcije</a:t>
            </a:r>
            <a:r>
              <a:rPr lang="en-US" dirty="0"/>
              <a:t> STR, u </a:t>
            </a:r>
            <a:r>
              <a:rPr lang="en-US" dirty="0" err="1"/>
              <a:t>interakciji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specifikacija</a:t>
            </a:r>
            <a:r>
              <a:rPr lang="en-US" dirty="0"/>
              <a:t> </a:t>
            </a:r>
            <a:r>
              <a:rPr lang="en-US" dirty="0" err="1"/>
              <a:t>nelinearna</a:t>
            </a:r>
            <a:r>
              <a:rPr lang="en-US" dirty="0"/>
              <a:t> (</a:t>
            </a:r>
            <a:r>
              <a:rPr lang="en-US" dirty="0" err="1"/>
              <a:t>sa</a:t>
            </a:r>
            <a:r>
              <a:rPr lang="en-US" dirty="0"/>
              <a:t> STR, STR2, STR3), </a:t>
            </a:r>
            <a:r>
              <a:rPr lang="en-US" dirty="0" err="1"/>
              <a:t>tada</a:t>
            </a:r>
            <a:r>
              <a:rPr lang="en-US" dirty="0"/>
              <a:t> </a:t>
            </a:r>
            <a:r>
              <a:rPr lang="en-US" dirty="0" err="1"/>
              <a:t>morate</a:t>
            </a:r>
            <a:r>
              <a:rPr lang="en-US" dirty="0"/>
              <a:t> </a:t>
            </a:r>
            <a:r>
              <a:rPr lang="en-US" dirty="0" err="1"/>
              <a:t>dodati</a:t>
            </a:r>
            <a:r>
              <a:rPr lang="en-US" dirty="0"/>
              <a:t> </a:t>
            </a:r>
            <a:r>
              <a:rPr lang="en-US" dirty="0" err="1"/>
              <a:t>interakcije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svim</a:t>
            </a:r>
            <a:r>
              <a:rPr lang="en-US" dirty="0"/>
              <a:t> </a:t>
            </a:r>
            <a:r>
              <a:rPr lang="en-US" dirty="0" err="1"/>
              <a:t>terminima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cijeli</a:t>
            </a:r>
            <a:r>
              <a:rPr lang="en-US" dirty="0"/>
              <a:t> </a:t>
            </a:r>
            <a:r>
              <a:rPr lang="en-US" dirty="0" err="1"/>
              <a:t>funkcionalni</a:t>
            </a:r>
            <a:r>
              <a:rPr lang="en-US" dirty="0"/>
              <a:t> </a:t>
            </a:r>
            <a:r>
              <a:rPr lang="en-US" dirty="0" err="1"/>
              <a:t>oblik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različit</a:t>
            </a:r>
            <a:r>
              <a:rPr lang="en-US" dirty="0"/>
              <a:t>, </a:t>
            </a:r>
            <a:r>
              <a:rPr lang="en-US" dirty="0" err="1"/>
              <a:t>ovisno</a:t>
            </a:r>
            <a:r>
              <a:rPr lang="en-US" dirty="0"/>
              <a:t> o </a:t>
            </a:r>
            <a:r>
              <a:rPr lang="en-US" dirty="0" err="1"/>
              <a:t>nivou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Koristićemo</a:t>
            </a:r>
            <a:r>
              <a:rPr lang="en-US" dirty="0" smtClean="0"/>
              <a:t> </a:t>
            </a:r>
            <a:r>
              <a:rPr lang="en-US" dirty="0" err="1"/>
              <a:t>specifikaciju</a:t>
            </a:r>
            <a:r>
              <a:rPr lang="en-US" dirty="0"/>
              <a:t> </a:t>
            </a:r>
            <a:r>
              <a:rPr lang="en-US" dirty="0" err="1" smtClean="0"/>
              <a:t>binarna-neprekidna</a:t>
            </a:r>
            <a:r>
              <a:rPr lang="en-US" dirty="0" smtClean="0"/>
              <a:t> </a:t>
            </a:r>
            <a:r>
              <a:rPr lang="en-US" dirty="0" err="1"/>
              <a:t>interakcije</a:t>
            </a:r>
            <a:r>
              <a:rPr lang="en-US" dirty="0"/>
              <a:t> </a:t>
            </a:r>
            <a:r>
              <a:rPr lang="en-US" dirty="0" err="1"/>
              <a:t>dodavanjem</a:t>
            </a:r>
            <a:r>
              <a:rPr lang="en-US" dirty="0"/>
              <a:t> </a:t>
            </a:r>
            <a:r>
              <a:rPr lang="en-US" dirty="0" err="1"/>
              <a:t>HiEL×STR</a:t>
            </a:r>
            <a:r>
              <a:rPr lang="en-US" dirty="0"/>
              <a:t>, HiEL×STR2 </a:t>
            </a:r>
            <a:r>
              <a:rPr lang="en-US" dirty="0" err="1"/>
              <a:t>i</a:t>
            </a:r>
            <a:r>
              <a:rPr lang="en-US" dirty="0"/>
              <a:t> HiEL×STR3.</a:t>
            </a:r>
          </a:p>
        </p:txBody>
      </p:sp>
    </p:spTree>
    <p:extLst>
      <p:ext uri="{BB962C8B-B14F-4D97-AF65-F5344CB8AC3E}">
        <p14:creationId xmlns:p14="http://schemas.microsoft.com/office/powerpoint/2010/main" val="2640765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Koja je dobra „bazna” specifikacija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8890" y="1262207"/>
            <a:ext cx="10515600" cy="4351338"/>
          </a:xfrm>
        </p:spPr>
        <p:txBody>
          <a:bodyPr/>
          <a:lstStyle/>
          <a:p>
            <a:r>
              <a:rPr lang="en-US" i="1" dirty="0" err="1">
                <a:ea typeface="ＭＳ Ｐゴシック" pitchFamily="34" charset="-128"/>
              </a:rPr>
              <a:t>TestScore</a:t>
            </a:r>
            <a:r>
              <a:rPr lang="en-US" dirty="0">
                <a:ea typeface="ＭＳ Ｐゴシック" pitchFamily="34" charset="-128"/>
              </a:rPr>
              <a:t> – </a:t>
            </a:r>
            <a:r>
              <a:rPr lang="en-US" i="1" dirty="0">
                <a:ea typeface="ＭＳ Ｐゴシック" pitchFamily="34" charset="-128"/>
              </a:rPr>
              <a:t>Income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en-US" dirty="0" err="1" smtClean="0">
                <a:ea typeface="ＭＳ Ｐゴシック" pitchFamily="34" charset="-128"/>
              </a:rPr>
              <a:t>rela</a:t>
            </a:r>
            <a:r>
              <a:rPr lang="hr-HR" dirty="0" smtClean="0">
                <a:ea typeface="ＭＳ Ｐゴシック" pitchFamily="34" charset="-128"/>
              </a:rPr>
              <a:t>cija</a:t>
            </a:r>
          </a:p>
          <a:p>
            <a:r>
              <a:rPr lang="en-US" dirty="0" err="1"/>
              <a:t>Logaritamska</a:t>
            </a:r>
            <a:r>
              <a:rPr lang="en-US" dirty="0"/>
              <a:t> </a:t>
            </a:r>
            <a:r>
              <a:rPr lang="en-US" dirty="0" err="1"/>
              <a:t>specifikacija</a:t>
            </a:r>
            <a:r>
              <a:rPr lang="en-US" dirty="0"/>
              <a:t> se </a:t>
            </a:r>
            <a:r>
              <a:rPr lang="en-US" dirty="0" err="1"/>
              <a:t>bolje</a:t>
            </a:r>
            <a:r>
              <a:rPr lang="en-US" dirty="0"/>
              <a:t> </a:t>
            </a:r>
            <a:r>
              <a:rPr lang="en-US" dirty="0" err="1"/>
              <a:t>ponaša</a:t>
            </a:r>
            <a:r>
              <a:rPr lang="en-US" dirty="0"/>
              <a:t> u </a:t>
            </a:r>
            <a:r>
              <a:rPr lang="en-US" dirty="0" err="1"/>
              <a:t>blizini</a:t>
            </a:r>
            <a:r>
              <a:rPr lang="en-US" dirty="0"/>
              <a:t> </a:t>
            </a:r>
            <a:r>
              <a:rPr lang="en-US" dirty="0" err="1"/>
              <a:t>ekstrema</a:t>
            </a:r>
            <a:r>
              <a:rPr lang="en-US" dirty="0"/>
              <a:t> </a:t>
            </a:r>
            <a:r>
              <a:rPr lang="en-US" dirty="0" err="1"/>
              <a:t>uzorka</a:t>
            </a:r>
            <a:r>
              <a:rPr lang="en-US" dirty="0"/>
              <a:t>, </a:t>
            </a:r>
            <a:r>
              <a:rPr lang="en-US" dirty="0" err="1"/>
              <a:t>posebno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velike</a:t>
            </a:r>
            <a:r>
              <a:rPr lang="en-US" dirty="0"/>
              <a:t> </a:t>
            </a:r>
            <a:r>
              <a:rPr lang="en-US" dirty="0" err="1"/>
              <a:t>vrijednosti</a:t>
            </a:r>
            <a:r>
              <a:rPr lang="en-US" dirty="0"/>
              <a:t> </a:t>
            </a:r>
            <a:r>
              <a:rPr lang="en-US" dirty="0" err="1"/>
              <a:t>prihoda</a:t>
            </a:r>
            <a:r>
              <a:rPr lang="en-US" dirty="0"/>
              <a:t>.</a:t>
            </a:r>
          </a:p>
        </p:txBody>
      </p:sp>
      <p:pic>
        <p:nvPicPr>
          <p:cNvPr id="4" name="Picture 5" descr="fig08_07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8874" y="2587770"/>
            <a:ext cx="4866698" cy="410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28620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bl08_03a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94692" y="94730"/>
            <a:ext cx="7319592" cy="608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66924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tbl08_03b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563" y="1420090"/>
            <a:ext cx="84185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62910" y="4849090"/>
            <a:ext cx="711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Šta možemo reći/zaključiti o pitanju </a:t>
            </a:r>
            <a:r>
              <a:rPr lang="en-US" sz="2400" dirty="0">
                <a:ea typeface="ＭＳ Ｐゴシック" pitchFamily="34" charset="-128"/>
              </a:rPr>
              <a:t>#</a:t>
            </a:r>
            <a:r>
              <a:rPr lang="en-US" sz="2400" dirty="0" smtClean="0">
                <a:ea typeface="ＭＳ Ｐゴシック" pitchFamily="34" charset="-128"/>
              </a:rPr>
              <a:t>1</a:t>
            </a:r>
            <a:r>
              <a:rPr lang="hr-HR" sz="2400" dirty="0" smtClean="0">
                <a:ea typeface="ＭＳ Ｐゴシック" pitchFamily="34" charset="-128"/>
              </a:rPr>
              <a:t> i pitanju </a:t>
            </a:r>
            <a:r>
              <a:rPr lang="en-US" sz="2400" dirty="0" smtClean="0">
                <a:ea typeface="ＭＳ Ｐゴシック" pitchFamily="34" charset="-128"/>
              </a:rPr>
              <a:t>#</a:t>
            </a:r>
            <a:r>
              <a:rPr lang="hr-HR" sz="2400" dirty="0" smtClean="0">
                <a:ea typeface="ＭＳ Ｐゴシック" pitchFamily="34" charset="-128"/>
              </a:rPr>
              <a:t>2?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673579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Interpretacija regresija preko grafova</a:t>
            </a:r>
            <a:endParaRPr lang="en-US" dirty="0"/>
          </a:p>
        </p:txBody>
      </p:sp>
      <p:pic>
        <p:nvPicPr>
          <p:cNvPr id="4" name="Picture 5" descr="fig08_1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336964"/>
            <a:ext cx="6511636" cy="498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96412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Dalje, ocjenite regresiju sa interakcijama</a:t>
            </a:r>
            <a:endParaRPr lang="en-US" dirty="0"/>
          </a:p>
        </p:txBody>
      </p:sp>
      <p:pic>
        <p:nvPicPr>
          <p:cNvPr id="4" name="Picture 7" descr="fig08_1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47800"/>
            <a:ext cx="617378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55320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Rezime: nelinearna regresija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Korišćenje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/>
              <a:t> </a:t>
            </a:r>
            <a:r>
              <a:rPr lang="en-US" dirty="0" err="1"/>
              <a:t>nezavisnih</a:t>
            </a:r>
            <a:r>
              <a:rPr lang="en-US" dirty="0"/>
              <a:t> </a:t>
            </a:r>
            <a:r>
              <a:rPr lang="en-US" dirty="0" err="1"/>
              <a:t>varijabli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ln(X) </a:t>
            </a:r>
            <a:r>
              <a:rPr lang="en-US" dirty="0" err="1"/>
              <a:t>ili</a:t>
            </a:r>
            <a:r>
              <a:rPr lang="en-US" dirty="0"/>
              <a:t> X</a:t>
            </a:r>
            <a:r>
              <a:rPr lang="en-US" baseline="-25000" dirty="0"/>
              <a:t>1</a:t>
            </a:r>
            <a:r>
              <a:rPr lang="en-US" dirty="0"/>
              <a:t>×X</a:t>
            </a:r>
            <a:r>
              <a:rPr lang="en-US" baseline="-25000" dirty="0"/>
              <a:t>2</a:t>
            </a:r>
            <a:r>
              <a:rPr lang="en-US" dirty="0"/>
              <a:t>, </a:t>
            </a:r>
            <a:r>
              <a:rPr lang="en-US" dirty="0" err="1"/>
              <a:t>omogućava</a:t>
            </a:r>
            <a:r>
              <a:rPr lang="en-US" dirty="0"/>
              <a:t> </a:t>
            </a:r>
            <a:r>
              <a:rPr lang="en-US" dirty="0" err="1"/>
              <a:t>preoblikovanje</a:t>
            </a:r>
            <a:r>
              <a:rPr lang="en-US" dirty="0"/>
              <a:t> </a:t>
            </a:r>
            <a:r>
              <a:rPr lang="en-US" dirty="0" err="1"/>
              <a:t>velike</a:t>
            </a:r>
            <a:r>
              <a:rPr lang="en-US" dirty="0"/>
              <a:t> </a:t>
            </a:r>
            <a:r>
              <a:rPr lang="en-US" dirty="0" err="1"/>
              <a:t>porodice</a:t>
            </a:r>
            <a:r>
              <a:rPr lang="en-US" dirty="0"/>
              <a:t> </a:t>
            </a:r>
            <a:r>
              <a:rPr lang="en-US" dirty="0" err="1"/>
              <a:t>nelinearnih</a:t>
            </a:r>
            <a:r>
              <a:rPr lang="en-US" dirty="0"/>
              <a:t> </a:t>
            </a:r>
            <a:r>
              <a:rPr lang="en-US" dirty="0" err="1"/>
              <a:t>regresijskih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/>
              <a:t> </a:t>
            </a:r>
            <a:r>
              <a:rPr lang="hr-HR" dirty="0" smtClean="0"/>
              <a:t>u </a:t>
            </a:r>
            <a:r>
              <a:rPr lang="en-US" dirty="0" err="1" smtClean="0"/>
              <a:t>višestruku</a:t>
            </a:r>
            <a:r>
              <a:rPr lang="en-US" dirty="0" smtClean="0"/>
              <a:t> </a:t>
            </a:r>
            <a:r>
              <a:rPr lang="en-US" dirty="0" err="1"/>
              <a:t>regresiju</a:t>
            </a:r>
            <a:r>
              <a:rPr lang="en-US" dirty="0"/>
              <a:t>. </a:t>
            </a:r>
            <a:endParaRPr lang="hr-HR" dirty="0" smtClean="0"/>
          </a:p>
          <a:p>
            <a:r>
              <a:rPr lang="hr-HR" dirty="0" smtClean="0"/>
              <a:t>O</a:t>
            </a:r>
            <a:r>
              <a:rPr lang="en-US" dirty="0" err="1" smtClean="0"/>
              <a:t>cjena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zaključivanje</a:t>
            </a:r>
            <a:r>
              <a:rPr lang="en-US" dirty="0"/>
              <a:t> se </a:t>
            </a:r>
            <a:r>
              <a:rPr lang="en-US" dirty="0" err="1"/>
              <a:t>odvijaju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isti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u </a:t>
            </a:r>
            <a:r>
              <a:rPr lang="en-US" dirty="0" err="1"/>
              <a:t>modelu</a:t>
            </a:r>
            <a:r>
              <a:rPr lang="en-US" dirty="0"/>
              <a:t> </a:t>
            </a:r>
            <a:r>
              <a:rPr lang="en-US" dirty="0" err="1"/>
              <a:t>linearne</a:t>
            </a:r>
            <a:r>
              <a:rPr lang="en-US" dirty="0"/>
              <a:t> </a:t>
            </a:r>
            <a:r>
              <a:rPr lang="en-US" dirty="0" err="1"/>
              <a:t>višestruke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Interpretacija</a:t>
            </a:r>
            <a:r>
              <a:rPr lang="en-US" dirty="0" smtClean="0"/>
              <a:t> </a:t>
            </a:r>
            <a:r>
              <a:rPr lang="en-US" dirty="0" err="1"/>
              <a:t>koeficijenata</a:t>
            </a:r>
            <a:r>
              <a:rPr lang="en-US" dirty="0"/>
              <a:t> je </a:t>
            </a:r>
            <a:r>
              <a:rPr lang="en-US" dirty="0" err="1"/>
              <a:t>specifična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model,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opšte</a:t>
            </a:r>
            <a:r>
              <a:rPr lang="en-US" dirty="0"/>
              <a:t> </a:t>
            </a:r>
            <a:r>
              <a:rPr lang="en-US" dirty="0" err="1"/>
              <a:t>pravilo</a:t>
            </a:r>
            <a:r>
              <a:rPr lang="en-US" dirty="0"/>
              <a:t> je da se </a:t>
            </a:r>
            <a:r>
              <a:rPr lang="en-US" dirty="0" err="1"/>
              <a:t>efekti</a:t>
            </a:r>
            <a:r>
              <a:rPr lang="en-US" dirty="0"/>
              <a:t> </a:t>
            </a:r>
            <a:r>
              <a:rPr lang="en-US" dirty="0" err="1"/>
              <a:t>izračunaju</a:t>
            </a:r>
            <a:r>
              <a:rPr lang="en-US" dirty="0"/>
              <a:t> </a:t>
            </a:r>
            <a:r>
              <a:rPr lang="en-US" dirty="0" err="1"/>
              <a:t>poređenjem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slučajeva</a:t>
            </a:r>
            <a:r>
              <a:rPr lang="en-US" dirty="0"/>
              <a:t> (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vrednosti</a:t>
            </a:r>
            <a:r>
              <a:rPr lang="en-US" dirty="0"/>
              <a:t> </a:t>
            </a:r>
            <a:r>
              <a:rPr lang="en-US" dirty="0" err="1"/>
              <a:t>originalnih</a:t>
            </a:r>
            <a:r>
              <a:rPr lang="en-US" dirty="0"/>
              <a:t> X-ova) </a:t>
            </a:r>
            <a:endParaRPr lang="hr-HR" dirty="0" smtClean="0"/>
          </a:p>
          <a:p>
            <a:r>
              <a:rPr lang="en-US" dirty="0" err="1" smtClean="0"/>
              <a:t>Moguće</a:t>
            </a:r>
            <a:r>
              <a:rPr lang="en-US" dirty="0" smtClean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mnoge</a:t>
            </a:r>
            <a:r>
              <a:rPr lang="en-US" dirty="0"/>
              <a:t> </a:t>
            </a:r>
            <a:r>
              <a:rPr lang="en-US" dirty="0" err="1"/>
              <a:t>nelinearne</a:t>
            </a:r>
            <a:r>
              <a:rPr lang="en-US" dirty="0"/>
              <a:t> </a:t>
            </a:r>
            <a:r>
              <a:rPr lang="en-US" dirty="0" err="1"/>
              <a:t>specifikacije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morate</a:t>
            </a:r>
            <a:r>
              <a:rPr lang="en-US" dirty="0"/>
              <a:t> </a:t>
            </a:r>
            <a:r>
              <a:rPr lang="en-US" dirty="0" err="1"/>
              <a:t>koristiti</a:t>
            </a:r>
            <a:r>
              <a:rPr lang="en-US" dirty="0"/>
              <a:t> </a:t>
            </a:r>
            <a:r>
              <a:rPr lang="en-US" dirty="0" err="1"/>
              <a:t>prosudbu</a:t>
            </a:r>
            <a:r>
              <a:rPr lang="en-US" dirty="0"/>
              <a:t>: </a:t>
            </a:r>
            <a:endParaRPr lang="hr-HR" dirty="0" smtClean="0"/>
          </a:p>
          <a:p>
            <a:pPr lvl="1"/>
            <a:r>
              <a:rPr lang="en-US" dirty="0" smtClean="0"/>
              <a:t>Koji </a:t>
            </a:r>
            <a:r>
              <a:rPr lang="en-US" dirty="0" err="1"/>
              <a:t>nelinearni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želite</a:t>
            </a:r>
            <a:r>
              <a:rPr lang="en-US" dirty="0"/>
              <a:t> da </a:t>
            </a:r>
            <a:r>
              <a:rPr lang="en-US" dirty="0" err="1"/>
              <a:t>analizirate</a:t>
            </a:r>
            <a:r>
              <a:rPr lang="en-US" dirty="0"/>
              <a:t>? </a:t>
            </a:r>
            <a:endParaRPr lang="hr-HR" dirty="0" smtClean="0"/>
          </a:p>
          <a:p>
            <a:pPr lvl="1"/>
            <a:r>
              <a:rPr lang="en-US" dirty="0" err="1" smtClean="0"/>
              <a:t>Šta</a:t>
            </a:r>
            <a:r>
              <a:rPr lang="en-US" dirty="0" smtClean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smisla</a:t>
            </a:r>
            <a:r>
              <a:rPr lang="en-US" dirty="0"/>
              <a:t> u </a:t>
            </a:r>
            <a:r>
              <a:rPr lang="hr-HR" dirty="0" smtClean="0"/>
              <a:t>vašim rezultatima?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331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Generalne ideje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odnos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Y </a:t>
            </a:r>
            <a:r>
              <a:rPr lang="en-US" dirty="0" err="1" smtClean="0"/>
              <a:t>i</a:t>
            </a:r>
            <a:r>
              <a:rPr lang="en-US" dirty="0" smtClean="0"/>
              <a:t> X </a:t>
            </a:r>
            <a:r>
              <a:rPr lang="en-US" dirty="0" err="1" smtClean="0"/>
              <a:t>nelinearan</a:t>
            </a:r>
            <a:r>
              <a:rPr lang="en-US" dirty="0" smtClean="0"/>
              <a:t>: </a:t>
            </a:r>
            <a:endParaRPr lang="hr-HR" dirty="0" smtClean="0"/>
          </a:p>
          <a:p>
            <a:r>
              <a:rPr lang="en-US" dirty="0" err="1" smtClean="0"/>
              <a:t>Učinak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X </a:t>
            </a:r>
            <a:r>
              <a:rPr lang="en-US" dirty="0" err="1" smtClean="0"/>
              <a:t>na</a:t>
            </a:r>
            <a:r>
              <a:rPr lang="en-US" dirty="0" smtClean="0"/>
              <a:t> Y 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vrijednosti</a:t>
            </a:r>
            <a:r>
              <a:rPr lang="en-US" dirty="0" smtClean="0"/>
              <a:t> X – to jest, </a:t>
            </a:r>
            <a:r>
              <a:rPr lang="en-US" dirty="0" err="1" smtClean="0"/>
              <a:t>granični</a:t>
            </a:r>
            <a:r>
              <a:rPr lang="en-US" dirty="0" smtClean="0"/>
              <a:t> </a:t>
            </a:r>
            <a:r>
              <a:rPr lang="en-US" dirty="0" err="1" smtClean="0"/>
              <a:t>učinak</a:t>
            </a:r>
            <a:r>
              <a:rPr lang="en-US" dirty="0" smtClean="0"/>
              <a:t> X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konstantan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Linearna</a:t>
            </a:r>
            <a:r>
              <a:rPr lang="en-US" dirty="0" smtClean="0"/>
              <a:t> </a:t>
            </a:r>
            <a:r>
              <a:rPr lang="en-US" dirty="0" err="1" smtClean="0"/>
              <a:t>regresija</a:t>
            </a:r>
            <a:r>
              <a:rPr lang="en-US" dirty="0" smtClean="0"/>
              <a:t> je </a:t>
            </a:r>
            <a:r>
              <a:rPr lang="en-US" dirty="0" err="1" smtClean="0"/>
              <a:t>pogrešno</a:t>
            </a:r>
            <a:r>
              <a:rPr lang="en-US" dirty="0" smtClean="0"/>
              <a:t> </a:t>
            </a:r>
            <a:r>
              <a:rPr lang="en-US" dirty="0" err="1" smtClean="0"/>
              <a:t>specificirana</a:t>
            </a:r>
            <a:r>
              <a:rPr lang="en-US" dirty="0" smtClean="0"/>
              <a:t>: </a:t>
            </a:r>
            <a:r>
              <a:rPr lang="en-US" dirty="0" err="1" smtClean="0"/>
              <a:t>funkcionalni</a:t>
            </a:r>
            <a:r>
              <a:rPr lang="en-US" dirty="0" smtClean="0"/>
              <a:t> </a:t>
            </a:r>
            <a:r>
              <a:rPr lang="en-US" dirty="0" err="1" smtClean="0"/>
              <a:t>oblik</a:t>
            </a:r>
            <a:r>
              <a:rPr lang="en-US" dirty="0" smtClean="0"/>
              <a:t> je </a:t>
            </a:r>
            <a:r>
              <a:rPr lang="en-US" dirty="0" err="1" smtClean="0"/>
              <a:t>pogrešan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Procjena</a:t>
            </a:r>
            <a:r>
              <a:rPr lang="en-US" dirty="0" smtClean="0"/>
              <a:t> </a:t>
            </a:r>
            <a:r>
              <a:rPr lang="en-US" dirty="0" err="1" smtClean="0"/>
              <a:t>efekta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Y od X je </a:t>
            </a:r>
            <a:r>
              <a:rPr lang="en-US" dirty="0" err="1" smtClean="0"/>
              <a:t>pristrasna</a:t>
            </a:r>
            <a:r>
              <a:rPr lang="en-US" dirty="0" smtClean="0"/>
              <a:t>: </a:t>
            </a:r>
            <a:r>
              <a:rPr lang="hr-HR" dirty="0" smtClean="0"/>
              <a:t>generalno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ni</a:t>
            </a:r>
            <a:r>
              <a:rPr lang="en-US" dirty="0" smtClean="0"/>
              <a:t> u </a:t>
            </a:r>
            <a:r>
              <a:rPr lang="en-US" dirty="0" err="1" smtClean="0"/>
              <a:t>prosjeku</a:t>
            </a:r>
            <a:r>
              <a:rPr lang="en-US" dirty="0" smtClean="0"/>
              <a:t> </a:t>
            </a:r>
            <a:r>
              <a:rPr lang="en-US" dirty="0" err="1" smtClean="0"/>
              <a:t>ispravna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Rješenje</a:t>
            </a:r>
            <a:r>
              <a:rPr lang="en-US" dirty="0" smtClean="0"/>
              <a:t> je </a:t>
            </a:r>
            <a:r>
              <a:rPr lang="en-US" dirty="0" err="1" smtClean="0"/>
              <a:t>procijeniti</a:t>
            </a:r>
            <a:r>
              <a:rPr lang="en-US" dirty="0" smtClean="0"/>
              <a:t> </a:t>
            </a:r>
            <a:r>
              <a:rPr lang="en-US" dirty="0" err="1" smtClean="0"/>
              <a:t>funkciju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je </a:t>
            </a:r>
            <a:r>
              <a:rPr lang="en-US" dirty="0" err="1" smtClean="0"/>
              <a:t>nelinearna</a:t>
            </a:r>
            <a:r>
              <a:rPr lang="en-US" dirty="0" smtClean="0"/>
              <a:t> </a:t>
            </a:r>
            <a:r>
              <a:rPr lang="hr-HR" dirty="0" smtClean="0"/>
              <a:t>po</a:t>
            </a:r>
            <a:r>
              <a:rPr lang="en-US" dirty="0" smtClean="0"/>
              <a:t> 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287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Pretpostavke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Aft>
                <a:spcPts val="1200"/>
              </a:spcAft>
              <a:buFontTx/>
              <a:buNone/>
              <a:defRPr/>
            </a:pPr>
            <a:r>
              <a:rPr lang="da-DK" sz="2000" i="1" dirty="0" err="1" smtClean="0"/>
              <a:t>Y</a:t>
            </a:r>
            <a:r>
              <a:rPr lang="da-DK" sz="2000" i="1" baseline="-25000" dirty="0" err="1" smtClean="0"/>
              <a:t>i</a:t>
            </a:r>
            <a:r>
              <a:rPr lang="da-DK" sz="2000" dirty="0" smtClean="0"/>
              <a:t> = </a:t>
            </a:r>
            <a:r>
              <a:rPr lang="da-DK" sz="2000" i="1" dirty="0" smtClean="0"/>
              <a:t>f</a:t>
            </a:r>
            <a:r>
              <a:rPr lang="da-DK" sz="2000" dirty="0" smtClean="0"/>
              <a:t>(</a:t>
            </a:r>
            <a:r>
              <a:rPr lang="da-DK" sz="2000" i="1" dirty="0" smtClean="0"/>
              <a:t>X</a:t>
            </a:r>
            <a:r>
              <a:rPr lang="da-DK" sz="2000" baseline="-25000" dirty="0" smtClean="0"/>
              <a:t>1</a:t>
            </a:r>
            <a:r>
              <a:rPr lang="da-DK" sz="2000" i="1" baseline="-25000" dirty="0" smtClean="0"/>
              <a:t>i</a:t>
            </a:r>
            <a:r>
              <a:rPr lang="da-DK" sz="2000" dirty="0" smtClean="0"/>
              <a:t>, </a:t>
            </a:r>
            <a:r>
              <a:rPr lang="da-DK" sz="2000" i="1" dirty="0" smtClean="0"/>
              <a:t>X</a:t>
            </a:r>
            <a:r>
              <a:rPr lang="da-DK" sz="2000" baseline="-25000" dirty="0" smtClean="0"/>
              <a:t>2</a:t>
            </a:r>
            <a:r>
              <a:rPr lang="da-DK" sz="2000" i="1" baseline="-25000" dirty="0" smtClean="0"/>
              <a:t>i</a:t>
            </a:r>
            <a:r>
              <a:rPr lang="da-DK" sz="2000" dirty="0" smtClean="0"/>
              <a:t>,…, </a:t>
            </a:r>
            <a:r>
              <a:rPr lang="da-DK" sz="2000" i="1" dirty="0" err="1" smtClean="0"/>
              <a:t>X</a:t>
            </a:r>
            <a:r>
              <a:rPr lang="da-DK" sz="2000" i="1" baseline="-25000" dirty="0" err="1" smtClean="0"/>
              <a:t>ki</a:t>
            </a:r>
            <a:r>
              <a:rPr lang="da-DK" sz="2000" dirty="0" smtClean="0"/>
              <a:t>) + </a:t>
            </a:r>
            <a:r>
              <a:rPr lang="da-DK" sz="2000" i="1" dirty="0" err="1" smtClean="0"/>
              <a:t>u</a:t>
            </a:r>
            <a:r>
              <a:rPr lang="da-DK" sz="2000" i="1" baseline="-25000" dirty="0" err="1" smtClean="0"/>
              <a:t>i</a:t>
            </a:r>
            <a:r>
              <a:rPr lang="da-DK" sz="2000" dirty="0" smtClean="0"/>
              <a:t>, </a:t>
            </a:r>
            <a:r>
              <a:rPr lang="da-DK" sz="2000" i="1" dirty="0" smtClean="0"/>
              <a:t>i</a:t>
            </a:r>
            <a:r>
              <a:rPr lang="da-DK" sz="2000" dirty="0" smtClean="0"/>
              <a:t> = 1,…, </a:t>
            </a:r>
            <a:r>
              <a:rPr lang="da-DK" sz="2000" i="1" dirty="0" smtClean="0"/>
              <a:t>n</a:t>
            </a:r>
            <a:endParaRPr lang="en-US" sz="2000" dirty="0" smtClean="0"/>
          </a:p>
          <a:p>
            <a:pPr>
              <a:buFontTx/>
              <a:buNone/>
              <a:defRPr/>
            </a:pPr>
            <a:r>
              <a:rPr lang="hr-HR" sz="2000" b="1" dirty="0" smtClean="0"/>
              <a:t>Pretostavke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i="1" dirty="0" smtClean="0"/>
              <a:t>E</a:t>
            </a:r>
            <a:r>
              <a:rPr lang="en-US" sz="2000" dirty="0" smtClean="0"/>
              <a:t>(</a:t>
            </a:r>
            <a:r>
              <a:rPr lang="en-US" sz="2000" i="1" dirty="0" err="1" smtClean="0"/>
              <a:t>u</a:t>
            </a:r>
            <a:r>
              <a:rPr lang="en-US" sz="2000" i="1" baseline="-25000" dirty="0" err="1" smtClean="0"/>
              <a:t>i</a:t>
            </a:r>
            <a:r>
              <a:rPr lang="en-US" sz="2000" dirty="0" smtClean="0"/>
              <a:t>|</a:t>
            </a:r>
            <a:r>
              <a:rPr lang="en-US" sz="2000" i="1" dirty="0" smtClean="0"/>
              <a:t> X</a:t>
            </a:r>
            <a:r>
              <a:rPr lang="en-US" sz="2000" baseline="-25000" dirty="0" smtClean="0"/>
              <a:t>1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, </a:t>
            </a:r>
            <a:r>
              <a:rPr lang="en-US" sz="2000" i="1" dirty="0" smtClean="0"/>
              <a:t>X</a:t>
            </a:r>
            <a:r>
              <a:rPr lang="en-US" sz="2000" baseline="-25000" dirty="0" smtClean="0"/>
              <a:t>2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,…, </a:t>
            </a:r>
            <a:r>
              <a:rPr lang="en-US" sz="2000" i="1" dirty="0" err="1" smtClean="0"/>
              <a:t>X</a:t>
            </a:r>
            <a:r>
              <a:rPr lang="en-US" sz="2000" i="1" baseline="-25000" dirty="0" err="1" smtClean="0"/>
              <a:t>ki</a:t>
            </a:r>
            <a:r>
              <a:rPr lang="en-US" sz="2000" dirty="0" smtClean="0"/>
              <a:t>) = 0  (</a:t>
            </a:r>
            <a:r>
              <a:rPr lang="hr-HR" sz="2000" dirty="0" smtClean="0"/>
              <a:t>isto</a:t>
            </a:r>
            <a:r>
              <a:rPr lang="en-US" sz="2000" dirty="0" smtClean="0"/>
              <a:t>); </a:t>
            </a:r>
            <a:endParaRPr lang="hr-HR" sz="20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baseline="-25000" dirty="0" smtClean="0"/>
              <a:t>1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,…, </a:t>
            </a:r>
            <a:r>
              <a:rPr lang="en-US" sz="2000" i="1" dirty="0" err="1" smtClean="0"/>
              <a:t>X</a:t>
            </a:r>
            <a:r>
              <a:rPr lang="en-US" sz="2000" i="1" baseline="-25000" dirty="0" err="1" smtClean="0"/>
              <a:t>ki</a:t>
            </a:r>
            <a:r>
              <a:rPr lang="en-US" sz="2000" dirty="0" smtClean="0"/>
              <a:t>, </a:t>
            </a:r>
            <a:r>
              <a:rPr lang="en-US" sz="2000" i="1" dirty="0" smtClean="0"/>
              <a:t>Y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) </a:t>
            </a:r>
            <a:r>
              <a:rPr lang="en-US" sz="2000" dirty="0" err="1" smtClean="0"/>
              <a:t>i.i.d</a:t>
            </a:r>
            <a:r>
              <a:rPr lang="en-US" sz="2000" dirty="0" smtClean="0"/>
              <a:t>. (</a:t>
            </a:r>
            <a:r>
              <a:rPr lang="hr-HR" sz="2000" dirty="0" smtClean="0"/>
              <a:t>isto</a:t>
            </a:r>
            <a:r>
              <a:rPr lang="en-US" sz="2000" dirty="0" smtClean="0"/>
              <a:t>).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hr-HR" sz="2000" dirty="0" smtClean="0"/>
              <a:t>Outlieri su rijetki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hr-HR" sz="2000" dirty="0" smtClean="0"/>
              <a:t>Nema savršene multikolinearnosti</a:t>
            </a:r>
            <a:endParaRPr lang="en-US" sz="2000" dirty="0" smtClean="0"/>
          </a:p>
          <a:p>
            <a:pPr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>
              <a:spcAft>
                <a:spcPts val="600"/>
              </a:spcAft>
              <a:buFontTx/>
              <a:buNone/>
              <a:defRPr/>
            </a:pPr>
            <a:r>
              <a:rPr lang="hr-HR" sz="2000" dirty="0" smtClean="0"/>
              <a:t>Promjena u </a:t>
            </a:r>
            <a:r>
              <a:rPr lang="en-US" sz="2000" i="1" dirty="0" smtClean="0"/>
              <a:t>Y</a:t>
            </a:r>
            <a:r>
              <a:rPr lang="en-US" sz="2000" dirty="0" smtClean="0"/>
              <a:t> </a:t>
            </a:r>
            <a:r>
              <a:rPr lang="hr-HR" sz="2000" dirty="0" smtClean="0"/>
              <a:t>povezana sa promjenom </a:t>
            </a:r>
            <a:r>
              <a:rPr lang="en-US" sz="2000" i="1" dirty="0" smtClean="0"/>
              <a:t>X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, </a:t>
            </a:r>
            <a:r>
              <a:rPr lang="hr-HR" sz="2000" dirty="0" smtClean="0"/>
              <a:t>držeći </a:t>
            </a:r>
            <a:r>
              <a:rPr lang="en-US" sz="2000" i="1" dirty="0" smtClean="0"/>
              <a:t>X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,…, </a:t>
            </a:r>
            <a:r>
              <a:rPr lang="en-US" sz="2000" i="1" dirty="0" err="1" smtClean="0"/>
              <a:t>X</a:t>
            </a:r>
            <a:r>
              <a:rPr lang="en-US" sz="2000" i="1" baseline="-25000" dirty="0" err="1" smtClean="0"/>
              <a:t>k</a:t>
            </a:r>
            <a:r>
              <a:rPr lang="en-US" sz="2000" dirty="0" smtClean="0"/>
              <a:t> </a:t>
            </a:r>
            <a:r>
              <a:rPr lang="hr-HR" sz="2000" dirty="0" smtClean="0"/>
              <a:t>fiksiranim</a:t>
            </a:r>
            <a:r>
              <a:rPr lang="en-US" sz="2000" dirty="0" smtClean="0"/>
              <a:t>:</a:t>
            </a:r>
          </a:p>
          <a:p>
            <a:pPr algn="ctr">
              <a:buFontTx/>
              <a:buNone/>
              <a:defRPr/>
            </a:pPr>
            <a:r>
              <a:rPr lang="en-US" sz="2000" dirty="0" err="1" smtClean="0">
                <a:latin typeface="Lucida Grande"/>
                <a:ea typeface="Lucida Grande"/>
                <a:cs typeface="Lucida Grande"/>
                <a:sym typeface="Symbol"/>
              </a:rPr>
              <a:t>Δ</a:t>
            </a:r>
            <a:r>
              <a:rPr lang="es-ES" sz="2000" i="1" dirty="0" smtClean="0"/>
              <a:t>Y</a:t>
            </a:r>
            <a:r>
              <a:rPr lang="es-ES" sz="2000" dirty="0" smtClean="0"/>
              <a:t> = </a:t>
            </a:r>
            <a:r>
              <a:rPr lang="es-ES" sz="2000" i="1" dirty="0" smtClean="0"/>
              <a:t>f</a:t>
            </a:r>
            <a:r>
              <a:rPr lang="es-ES" sz="2000" dirty="0" smtClean="0"/>
              <a:t>(</a:t>
            </a:r>
            <a:r>
              <a:rPr lang="es-ES" sz="2000" i="1" dirty="0" smtClean="0"/>
              <a:t>X</a:t>
            </a:r>
            <a:r>
              <a:rPr lang="es-ES" sz="2000" baseline="-25000" dirty="0" smtClean="0"/>
              <a:t>1</a:t>
            </a:r>
            <a:r>
              <a:rPr lang="es-ES" sz="2000" dirty="0" smtClean="0"/>
              <a:t> + </a:t>
            </a:r>
            <a:r>
              <a:rPr lang="en-US" sz="2000" dirty="0" err="1" smtClean="0">
                <a:latin typeface="Lucida Grande"/>
                <a:ea typeface="Lucida Grande"/>
                <a:cs typeface="Lucida Grande"/>
                <a:sym typeface="Symbol"/>
              </a:rPr>
              <a:t>Δ</a:t>
            </a:r>
            <a:r>
              <a:rPr lang="es-ES" sz="2000" i="1" dirty="0" smtClean="0"/>
              <a:t>X</a:t>
            </a:r>
            <a:r>
              <a:rPr lang="es-ES" sz="2000" baseline="-25000" dirty="0" smtClean="0"/>
              <a:t>1</a:t>
            </a:r>
            <a:r>
              <a:rPr lang="es-ES" sz="2000" dirty="0" smtClean="0"/>
              <a:t>, </a:t>
            </a:r>
            <a:r>
              <a:rPr lang="es-ES" sz="2000" i="1" dirty="0" smtClean="0"/>
              <a:t>X</a:t>
            </a:r>
            <a:r>
              <a:rPr lang="es-ES" sz="2000" baseline="-25000" dirty="0" smtClean="0"/>
              <a:t>2</a:t>
            </a:r>
            <a:r>
              <a:rPr lang="es-ES" sz="2000" dirty="0" smtClean="0"/>
              <a:t>,…, </a:t>
            </a:r>
            <a:r>
              <a:rPr lang="es-ES" sz="2000" i="1" dirty="0" smtClean="0"/>
              <a:t>X</a:t>
            </a:r>
            <a:r>
              <a:rPr lang="es-ES" sz="2000" i="1" baseline="-25000" dirty="0" smtClean="0"/>
              <a:t>k</a:t>
            </a:r>
            <a:r>
              <a:rPr lang="es-ES" sz="2000" dirty="0" smtClean="0"/>
              <a:t>) – </a:t>
            </a:r>
            <a:r>
              <a:rPr lang="es-ES" sz="2000" i="1" dirty="0" smtClean="0"/>
              <a:t>f</a:t>
            </a:r>
            <a:r>
              <a:rPr lang="es-ES" sz="2000" dirty="0" smtClean="0"/>
              <a:t>(</a:t>
            </a:r>
            <a:r>
              <a:rPr lang="es-ES" sz="2000" i="1" dirty="0" smtClean="0"/>
              <a:t>X</a:t>
            </a:r>
            <a:r>
              <a:rPr lang="es-ES" sz="2000" baseline="-25000" dirty="0" smtClean="0"/>
              <a:t>1</a:t>
            </a:r>
            <a:r>
              <a:rPr lang="es-ES" sz="2000" dirty="0" smtClean="0"/>
              <a:t>, </a:t>
            </a:r>
            <a:r>
              <a:rPr lang="es-ES" sz="2000" i="1" dirty="0" smtClean="0"/>
              <a:t>X</a:t>
            </a:r>
            <a:r>
              <a:rPr lang="es-ES" sz="2000" baseline="-25000" dirty="0" smtClean="0"/>
              <a:t>2</a:t>
            </a:r>
            <a:r>
              <a:rPr lang="es-ES" sz="2000" dirty="0" smtClean="0"/>
              <a:t>,…, </a:t>
            </a:r>
            <a:r>
              <a:rPr lang="es-ES" sz="2000" i="1" dirty="0" smtClean="0"/>
              <a:t>X</a:t>
            </a:r>
            <a:r>
              <a:rPr lang="es-ES" sz="2000" i="1" baseline="-25000" dirty="0" smtClean="0"/>
              <a:t>k</a:t>
            </a:r>
            <a:r>
              <a:rPr lang="es-ES" sz="2000" dirty="0" smtClean="0"/>
              <a:t>)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54610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Key-Concept08_01.gif"/>
          <p:cNvPicPr>
            <a:picLocks noChangeAspect="1"/>
          </p:cNvPicPr>
          <p:nvPr/>
        </p:nvPicPr>
        <p:blipFill>
          <a:blip r:embed="rId2"/>
          <a:srcRect t="-487" b="-487"/>
          <a:stretch>
            <a:fillRect/>
          </a:stretch>
        </p:blipFill>
        <p:spPr>
          <a:xfrm>
            <a:off x="962090" y="722745"/>
            <a:ext cx="10267819" cy="565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7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Nelinerne veze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Razmotrićemo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komplementarna</a:t>
            </a:r>
            <a:r>
              <a:rPr lang="en-US" dirty="0" smtClean="0"/>
              <a:t> </a:t>
            </a:r>
            <a:r>
              <a:rPr lang="en-US" dirty="0" err="1" smtClean="0"/>
              <a:t>pristupa</a:t>
            </a:r>
            <a:r>
              <a:rPr lang="en-US" dirty="0" smtClean="0"/>
              <a:t>: </a:t>
            </a:r>
            <a:endParaRPr lang="hr-HR" dirty="0" smtClean="0"/>
          </a:p>
          <a:p>
            <a:r>
              <a:rPr lang="en-US" dirty="0" err="1" smtClean="0"/>
              <a:t>Polinomi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Funkcija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r>
              <a:rPr lang="en-US" dirty="0" err="1" smtClean="0"/>
              <a:t>populacije</a:t>
            </a:r>
            <a:r>
              <a:rPr lang="en-US" dirty="0" smtClean="0"/>
              <a:t> je </a:t>
            </a:r>
            <a:r>
              <a:rPr lang="en-US" dirty="0" err="1" smtClean="0"/>
              <a:t>aproksimirana</a:t>
            </a:r>
            <a:r>
              <a:rPr lang="en-US" dirty="0" smtClean="0"/>
              <a:t> </a:t>
            </a:r>
            <a:r>
              <a:rPr lang="en-US" dirty="0" err="1" smtClean="0"/>
              <a:t>kvadratnim</a:t>
            </a:r>
            <a:r>
              <a:rPr lang="en-US" dirty="0" smtClean="0"/>
              <a:t>, </a:t>
            </a:r>
            <a:r>
              <a:rPr lang="en-US" dirty="0" err="1" smtClean="0"/>
              <a:t>kubičnim</a:t>
            </a:r>
            <a:r>
              <a:rPr lang="en-US" dirty="0" smtClean="0"/>
              <a:t> </a:t>
            </a:r>
            <a:r>
              <a:rPr lang="en-US" dirty="0" err="1" smtClean="0"/>
              <a:t>polinomom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polinomom</a:t>
            </a:r>
            <a:r>
              <a:rPr lang="en-US" dirty="0" smtClean="0"/>
              <a:t> </a:t>
            </a:r>
            <a:r>
              <a:rPr lang="en-US" dirty="0" err="1" smtClean="0"/>
              <a:t>višeg</a:t>
            </a:r>
            <a:r>
              <a:rPr lang="en-US" dirty="0" smtClean="0"/>
              <a:t> </a:t>
            </a:r>
            <a:r>
              <a:rPr lang="en-US" dirty="0" err="1" smtClean="0"/>
              <a:t>st</a:t>
            </a:r>
            <a:r>
              <a:rPr lang="hr-HR" dirty="0" smtClean="0"/>
              <a:t>epena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Logaritamske</a:t>
            </a:r>
            <a:r>
              <a:rPr lang="en-US" dirty="0" smtClean="0"/>
              <a:t> </a:t>
            </a:r>
            <a:r>
              <a:rPr lang="en-US" dirty="0" err="1" smtClean="0"/>
              <a:t>transformacije</a:t>
            </a:r>
            <a:r>
              <a:rPr lang="en-US" dirty="0" smtClean="0"/>
              <a:t> Y </a:t>
            </a:r>
            <a:r>
              <a:rPr lang="en-US" dirty="0" err="1" smtClean="0"/>
              <a:t>i</a:t>
            </a:r>
            <a:r>
              <a:rPr lang="en-US" dirty="0" smtClean="0"/>
              <a:t>/</a:t>
            </a:r>
            <a:r>
              <a:rPr lang="en-US" dirty="0" err="1" smtClean="0"/>
              <a:t>ili</a:t>
            </a:r>
            <a:r>
              <a:rPr lang="en-US" dirty="0" smtClean="0"/>
              <a:t> X se transform</a:t>
            </a:r>
            <a:r>
              <a:rPr lang="hr-HR" dirty="0" smtClean="0"/>
              <a:t>iše</a:t>
            </a:r>
            <a:r>
              <a:rPr lang="en-US" dirty="0" smtClean="0"/>
              <a:t> </a:t>
            </a:r>
            <a:r>
              <a:rPr lang="en-US" dirty="0" err="1" smtClean="0"/>
              <a:t>uzimanjem</a:t>
            </a:r>
            <a:r>
              <a:rPr lang="en-US" dirty="0" smtClean="0"/>
              <a:t> </a:t>
            </a:r>
            <a:r>
              <a:rPr lang="en-US" dirty="0" err="1" smtClean="0"/>
              <a:t>njegovog</a:t>
            </a:r>
            <a:r>
              <a:rPr lang="en-US" dirty="0" smtClean="0"/>
              <a:t> </a:t>
            </a:r>
            <a:r>
              <a:rPr lang="en-US" dirty="0" err="1" smtClean="0"/>
              <a:t>logaritma</a:t>
            </a:r>
            <a:r>
              <a:rPr lang="en-US" dirty="0" smtClean="0"/>
              <a:t> </a:t>
            </a:r>
            <a:endParaRPr lang="hr-HR" dirty="0" smtClean="0"/>
          </a:p>
          <a:p>
            <a:pPr lvl="1"/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 err="1" smtClean="0"/>
              <a:t>daje</a:t>
            </a:r>
            <a:r>
              <a:rPr lang="en-US" dirty="0" smtClean="0"/>
              <a:t> "</a:t>
            </a:r>
            <a:r>
              <a:rPr lang="en-US" dirty="0" err="1" smtClean="0"/>
              <a:t>procentualno</a:t>
            </a:r>
            <a:r>
              <a:rPr lang="en-US" dirty="0" smtClean="0"/>
              <a:t>" </a:t>
            </a:r>
            <a:r>
              <a:rPr lang="en-US" dirty="0" err="1" smtClean="0"/>
              <a:t>tumačenje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smisla</a:t>
            </a:r>
            <a:r>
              <a:rPr lang="en-US" dirty="0" smtClean="0"/>
              <a:t> u </a:t>
            </a:r>
            <a:r>
              <a:rPr lang="en-US" dirty="0" err="1" smtClean="0"/>
              <a:t>mnogim</a:t>
            </a:r>
            <a:r>
              <a:rPr lang="en-US" dirty="0" smtClean="0"/>
              <a:t> </a:t>
            </a:r>
            <a:r>
              <a:rPr lang="en-US" dirty="0" err="1" smtClean="0"/>
              <a:t>aplikacijama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200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Polinomi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/>
              <a:t>Y</a:t>
            </a:r>
            <a:r>
              <a:rPr lang="en-US" i="1" baseline="-25000" dirty="0"/>
              <a:t>i</a:t>
            </a:r>
            <a:r>
              <a:rPr lang="en-US" dirty="0"/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0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i="1" dirty="0"/>
              <a:t>X</a:t>
            </a:r>
            <a:r>
              <a:rPr lang="en-US" i="1" baseline="-25000" dirty="0"/>
              <a:t>i</a:t>
            </a:r>
            <a:r>
              <a:rPr lang="en-US" dirty="0"/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dirty="0"/>
              <a:t>      +…+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i="1" baseline="-25000" dirty="0"/>
              <a:t>r</a:t>
            </a:r>
            <a:r>
              <a:rPr lang="en-US" dirty="0"/>
              <a:t>  + </a:t>
            </a:r>
            <a:r>
              <a:rPr lang="en-US" i="1" dirty="0" err="1"/>
              <a:t>u</a:t>
            </a:r>
            <a:r>
              <a:rPr lang="en-US" i="1" baseline="-25000" dirty="0" err="1"/>
              <a:t>i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Ovo</a:t>
            </a:r>
            <a:r>
              <a:rPr lang="en-US" dirty="0"/>
              <a:t> je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linearni</a:t>
            </a:r>
            <a:r>
              <a:rPr lang="en-US" dirty="0"/>
              <a:t> model </a:t>
            </a:r>
            <a:r>
              <a:rPr lang="en-US" dirty="0" err="1"/>
              <a:t>višestruke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– </a:t>
            </a:r>
            <a:r>
              <a:rPr lang="en-US" dirty="0" err="1"/>
              <a:t>osim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regresori</a:t>
            </a:r>
            <a:r>
              <a:rPr lang="en-US" dirty="0"/>
              <a:t> </a:t>
            </a:r>
            <a:r>
              <a:rPr lang="hr-HR" dirty="0" smtClean="0"/>
              <a:t>stepenovane vrijednosti </a:t>
            </a:r>
            <a:r>
              <a:rPr lang="en-US" dirty="0" smtClean="0"/>
              <a:t>X</a:t>
            </a:r>
            <a:r>
              <a:rPr lang="en-US" dirty="0"/>
              <a:t>!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Procjena</a:t>
            </a:r>
            <a:r>
              <a:rPr lang="en-US" dirty="0"/>
              <a:t>, </a:t>
            </a:r>
            <a:r>
              <a:rPr lang="en-US" dirty="0" err="1"/>
              <a:t>testiranje</a:t>
            </a:r>
            <a:r>
              <a:rPr lang="en-US" dirty="0"/>
              <a:t> </a:t>
            </a:r>
            <a:r>
              <a:rPr lang="en-US" dirty="0" err="1"/>
              <a:t>hipoteza</a:t>
            </a:r>
            <a:r>
              <a:rPr lang="en-US" dirty="0"/>
              <a:t> </a:t>
            </a:r>
            <a:r>
              <a:rPr lang="en-US" dirty="0" err="1"/>
              <a:t>itd</a:t>
            </a:r>
            <a:r>
              <a:rPr lang="en-US" dirty="0"/>
              <a:t>. se </a:t>
            </a:r>
            <a:r>
              <a:rPr lang="en-US" dirty="0" err="1"/>
              <a:t>odvija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u </a:t>
            </a:r>
            <a:r>
              <a:rPr lang="en-US" dirty="0" err="1"/>
              <a:t>modelu</a:t>
            </a:r>
            <a:r>
              <a:rPr lang="en-US" dirty="0"/>
              <a:t> </a:t>
            </a:r>
            <a:r>
              <a:rPr lang="en-US" dirty="0" err="1"/>
              <a:t>višestruke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koristi</a:t>
            </a:r>
            <a:r>
              <a:rPr lang="en-US" dirty="0"/>
              <a:t> OLS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Koeficijente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teško</a:t>
            </a:r>
            <a:r>
              <a:rPr lang="en-US" dirty="0"/>
              <a:t> </a:t>
            </a:r>
            <a:r>
              <a:rPr lang="en-US" dirty="0" err="1"/>
              <a:t>interpretirati</a:t>
            </a:r>
            <a:r>
              <a:rPr lang="en-US" dirty="0"/>
              <a:t>, </a:t>
            </a:r>
            <a:r>
              <a:rPr lang="en-US" dirty="0" err="1"/>
              <a:t>ali</a:t>
            </a:r>
            <a:r>
              <a:rPr lang="en-US" dirty="0"/>
              <a:t> je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funkcija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</a:t>
            </a:r>
            <a:r>
              <a:rPr lang="en-US" dirty="0" err="1" smtClean="0"/>
              <a:t>interpretabiln</a:t>
            </a:r>
            <a:r>
              <a:rPr lang="hr-HR" dirty="0" smtClean="0"/>
              <a:t>a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133127"/>
              </p:ext>
            </p:extLst>
          </p:nvPr>
        </p:nvGraphicFramePr>
        <p:xfrm>
          <a:off x="3434629" y="1825625"/>
          <a:ext cx="431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3" imgW="431800" imgH="495300" progId="Equation.DSMT4">
                  <p:embed/>
                </p:oleObj>
              </mc:Choice>
              <mc:Fallback>
                <p:oleObj name="Equation" r:id="rId3" imgW="431800" imgH="495300" progId="Equation.DSMT4">
                  <p:embed/>
                  <p:pic>
                    <p:nvPicPr>
                      <p:cNvPr id="2457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4629" y="1825625"/>
                        <a:ext cx="4318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3478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2777</Words>
  <Application>Microsoft Office PowerPoint</Application>
  <PresentationFormat>Widescreen</PresentationFormat>
  <Paragraphs>328</Paragraphs>
  <Slides>48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2" baseType="lpstr">
      <vt:lpstr>MS Gothic</vt:lpstr>
      <vt:lpstr>ＭＳ Ｐゴシック</vt:lpstr>
      <vt:lpstr>Arial</vt:lpstr>
      <vt:lpstr>Arial Unicode MS</vt:lpstr>
      <vt:lpstr>Calibri</vt:lpstr>
      <vt:lpstr>Calibri Light</vt:lpstr>
      <vt:lpstr>Courier</vt:lpstr>
      <vt:lpstr>Courier New</vt:lpstr>
      <vt:lpstr>Euclid Symbol</vt:lpstr>
      <vt:lpstr>Lucida Grande</vt:lpstr>
      <vt:lpstr>Symbol</vt:lpstr>
      <vt:lpstr>Wingdings</vt:lpstr>
      <vt:lpstr>Office Theme</vt:lpstr>
      <vt:lpstr>Equation</vt:lpstr>
      <vt:lpstr>Nelinearne veze</vt:lpstr>
      <vt:lpstr>Okvir</vt:lpstr>
      <vt:lpstr>PowerPoint Presentation</vt:lpstr>
      <vt:lpstr>PowerPoint Presentation</vt:lpstr>
      <vt:lpstr>Generalne ideje</vt:lpstr>
      <vt:lpstr>Pretpostavke</vt:lpstr>
      <vt:lpstr>PowerPoint Presentation</vt:lpstr>
      <vt:lpstr>Nelinerne veze</vt:lpstr>
      <vt:lpstr>Polinomi</vt:lpstr>
      <vt:lpstr>Primjerio</vt:lpstr>
      <vt:lpstr>PowerPoint Presentation</vt:lpstr>
      <vt:lpstr>PowerPoint Presentation</vt:lpstr>
      <vt:lpstr>Interpretacija</vt:lpstr>
      <vt:lpstr>= 607.3 + 3.85Incomei – 0.0423(Incomei)2 </vt:lpstr>
      <vt:lpstr>PowerPoint Presentation</vt:lpstr>
      <vt:lpstr>Testiranje hipoteza</vt:lpstr>
      <vt:lpstr>Logoritamske funkcije</vt:lpstr>
      <vt:lpstr>Tri tipične log regresije</vt:lpstr>
      <vt:lpstr>TestScore vs. ln(Income) </vt:lpstr>
      <vt:lpstr>PowerPoint Presentation</vt:lpstr>
      <vt:lpstr>Rezime log regresija</vt:lpstr>
      <vt:lpstr>Druge nelinearne regresije</vt:lpstr>
      <vt:lpstr>PowerPoint Presentation</vt:lpstr>
      <vt:lpstr>PowerPoint Presentation</vt:lpstr>
      <vt:lpstr>Interakcija između dvije nezavisne varijable</vt:lpstr>
      <vt:lpstr>Interakcija između dvije binarne promjenljive</vt:lpstr>
      <vt:lpstr>Interpetacija koeficijenata</vt:lpstr>
      <vt:lpstr>Primjer: TestScore, STR, English learners </vt:lpstr>
      <vt:lpstr>Primjer: TestScore, STR, English learners </vt:lpstr>
      <vt:lpstr>Interakcija binarne i neprekidne varijable</vt:lpstr>
      <vt:lpstr>Možemo posmatrati dvije regresione linije</vt:lpstr>
      <vt:lpstr>PowerPoint Presentation</vt:lpstr>
      <vt:lpstr>Intreptacija koeficijenata</vt:lpstr>
      <vt:lpstr>TestScore, STR, HiEL (=1 za PctEL ≥ 10) </vt:lpstr>
      <vt:lpstr>Malo sintakse: help fvvarlist  </vt:lpstr>
      <vt:lpstr>Interakcije između dvije neprekidne varijable</vt:lpstr>
      <vt:lpstr>Interpretiranje koeficijenata (već viđeno)</vt:lpstr>
      <vt:lpstr>Naš primjer</vt:lpstr>
      <vt:lpstr>Primjer: reg testscr str el_pct c.str#c.el_pct  </vt:lpstr>
      <vt:lpstr>Nelinerni efekti: implikacije</vt:lpstr>
      <vt:lpstr>Potencijalne strategije (Pitanje #1 različiti efekti različitih nivoa STR)</vt:lpstr>
      <vt:lpstr>Potencijalne strategije (Pitanje #2 interakcije PctEL i STR?) </vt:lpstr>
      <vt:lpstr>Koja je dobra „bazna” specifikacija</vt:lpstr>
      <vt:lpstr>PowerPoint Presentation</vt:lpstr>
      <vt:lpstr>PowerPoint Presentation</vt:lpstr>
      <vt:lpstr>Interpretacija regresija preko grafova</vt:lpstr>
      <vt:lpstr>Dalje, ocjenite regresiju sa interakcijama</vt:lpstr>
      <vt:lpstr>Rezime: nelinearna regresija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Nelinearne veze</dc:title>
  <dc:creator>Bojan</dc:creator>
  <cp:lastModifiedBy>Bojan</cp:lastModifiedBy>
  <cp:revision>29</cp:revision>
  <dcterms:created xsi:type="dcterms:W3CDTF">2023-07-06T09:07:50Z</dcterms:created>
  <dcterms:modified xsi:type="dcterms:W3CDTF">2023-07-12T14:35:35Z</dcterms:modified>
</cp:coreProperties>
</file>