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20" r:id="rId65"/>
    <p:sldId id="319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6.wmf"/><Relationship Id="rId1" Type="http://schemas.openxmlformats.org/officeDocument/2006/relationships/image" Target="../media/image21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png"/><Relationship Id="rId1" Type="http://schemas.openxmlformats.org/officeDocument/2006/relationships/image" Target="../media/image5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4.wmf"/><Relationship Id="rId4" Type="http://schemas.openxmlformats.org/officeDocument/2006/relationships/image" Target="../media/image40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90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5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1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11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33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5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47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2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7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63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2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46977-FA53-4E58-AE41-FD79A6F4CA80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F36F5-62E5-4E4D-A739-8C40CF8A9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62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3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9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0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3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8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40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3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6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0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oleObject" Target="???" TargetMode="Externa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2.w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11" Type="http://schemas.openxmlformats.org/officeDocument/2006/relationships/oleObject" Target="../embeddings/oleObject6.bin"/><Relationship Id="rId5" Type="http://schemas.openxmlformats.org/officeDocument/2006/relationships/oleObject" Target="???" TargetMode="External"/><Relationship Id="rId10" Type="http://schemas.openxmlformats.org/officeDocument/2006/relationships/image" Target="../media/image7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Linearna regresija sa više regresora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42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Uzročnost i regresiona analiza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Primjer</a:t>
            </a:r>
            <a:r>
              <a:rPr lang="en-US" dirty="0"/>
              <a:t> </a:t>
            </a:r>
            <a:r>
              <a:rPr lang="en-US" dirty="0" err="1"/>
              <a:t>rezultata</a:t>
            </a:r>
            <a:r>
              <a:rPr lang="en-US" dirty="0"/>
              <a:t> </a:t>
            </a:r>
            <a:r>
              <a:rPr lang="en-US" dirty="0" err="1" smtClean="0"/>
              <a:t>testa</a:t>
            </a:r>
            <a:r>
              <a:rPr lang="en-US" dirty="0" smtClean="0"/>
              <a:t>/STR/</a:t>
            </a:r>
            <a:r>
              <a:rPr lang="hr-HR" dirty="0" smtClean="0"/>
              <a:t>udio</a:t>
            </a:r>
            <a:r>
              <a:rPr lang="en-US" dirty="0" smtClean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engleskog</a:t>
            </a:r>
            <a:r>
              <a:rPr lang="en-US" dirty="0"/>
              <a:t> </a:t>
            </a:r>
            <a:r>
              <a:rPr lang="en-US" dirty="0" err="1"/>
              <a:t>jezika</a:t>
            </a:r>
            <a:r>
              <a:rPr lang="en-US" dirty="0"/>
              <a:t> </a:t>
            </a:r>
            <a:r>
              <a:rPr lang="en-US" dirty="0" err="1"/>
              <a:t>pokazuje</a:t>
            </a:r>
            <a:r>
              <a:rPr lang="en-US" dirty="0"/>
              <a:t> da,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izostavljena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en-US" dirty="0" err="1"/>
              <a:t>zadovoljava</a:t>
            </a:r>
            <a:r>
              <a:rPr lang="en-US" dirty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uslova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pristrasnost</a:t>
            </a:r>
            <a:r>
              <a:rPr lang="en-US" dirty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slu</a:t>
            </a:r>
            <a:r>
              <a:rPr lang="hr-HR" dirty="0" smtClean="0"/>
              <a:t>čaju </a:t>
            </a:r>
            <a:r>
              <a:rPr lang="en-US" dirty="0" err="1" smtClean="0"/>
              <a:t>izostavljene</a:t>
            </a:r>
            <a:r>
              <a:rPr lang="en-US" dirty="0" smtClean="0"/>
              <a:t> </a:t>
            </a:r>
            <a:r>
              <a:rPr lang="en-US" dirty="0" err="1"/>
              <a:t>varijable</a:t>
            </a:r>
            <a:r>
              <a:rPr lang="en-US" dirty="0"/>
              <a:t>, </a:t>
            </a:r>
            <a:r>
              <a:rPr lang="en-US" dirty="0" err="1"/>
              <a:t>onda</a:t>
            </a:r>
            <a:r>
              <a:rPr lang="en-US" dirty="0"/>
              <a:t> je OLS estimator u </a:t>
            </a:r>
            <a:r>
              <a:rPr lang="en-US" dirty="0" err="1"/>
              <a:t>regresiji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izostavlja</a:t>
            </a:r>
            <a:r>
              <a:rPr lang="en-US" dirty="0"/>
              <a:t>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varijablu</a:t>
            </a:r>
            <a:r>
              <a:rPr lang="en-US" dirty="0"/>
              <a:t> </a:t>
            </a:r>
            <a:r>
              <a:rPr lang="hr-HR" dirty="0" smtClean="0"/>
              <a:t>nije ne</a:t>
            </a:r>
            <a:r>
              <a:rPr lang="en-US" dirty="0" err="1" smtClean="0"/>
              <a:t>pristrasan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smtClean="0"/>
              <a:t>n</a:t>
            </a:r>
            <a:r>
              <a:rPr lang="hr-HR" dirty="0" smtClean="0"/>
              <a:t>ije </a:t>
            </a:r>
            <a:r>
              <a:rPr lang="en-US" dirty="0" err="1" smtClean="0"/>
              <a:t>dosljedan</a:t>
            </a:r>
            <a:r>
              <a:rPr lang="hr-HR" dirty="0" smtClean="0"/>
              <a:t>/konzistentan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Dakle</a:t>
            </a:r>
            <a:r>
              <a:rPr lang="en-US" dirty="0"/>
              <a:t>, </a:t>
            </a:r>
            <a:r>
              <a:rPr lang="en-US" dirty="0" err="1"/>
              <a:t>čak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je n </a:t>
            </a:r>
            <a:r>
              <a:rPr lang="en-US" dirty="0" err="1"/>
              <a:t>veliko</a:t>
            </a:r>
            <a:r>
              <a:rPr lang="en-US" dirty="0"/>
              <a:t>, </a:t>
            </a:r>
            <a:r>
              <a:rPr lang="hr-HR" dirty="0" smtClean="0"/>
              <a:t>    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blizu</a:t>
            </a:r>
            <a:r>
              <a:rPr lang="en-US" dirty="0"/>
              <a:t> </a:t>
            </a:r>
            <a:r>
              <a:rPr lang="el-GR" dirty="0"/>
              <a:t>β</a:t>
            </a:r>
            <a:r>
              <a:rPr lang="el-GR" baseline="-25000" dirty="0"/>
              <a:t>1</a:t>
            </a:r>
            <a:r>
              <a:rPr lang="el-GR" dirty="0"/>
              <a:t>. </a:t>
            </a:r>
            <a:endParaRPr lang="hr-HR" dirty="0" smtClean="0"/>
          </a:p>
          <a:p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 err="1"/>
              <a:t>postavlja</a:t>
            </a:r>
            <a:r>
              <a:rPr lang="en-US" dirty="0"/>
              <a:t> </a:t>
            </a:r>
            <a:r>
              <a:rPr lang="en-US" dirty="0" err="1"/>
              <a:t>dublje</a:t>
            </a:r>
            <a:r>
              <a:rPr lang="en-US" dirty="0"/>
              <a:t> </a:t>
            </a:r>
            <a:r>
              <a:rPr lang="en-US" dirty="0" err="1"/>
              <a:t>pitanje</a:t>
            </a:r>
            <a:r>
              <a:rPr lang="en-US" dirty="0"/>
              <a:t>: </a:t>
            </a:r>
            <a:r>
              <a:rPr lang="en-US" dirty="0" err="1"/>
              <a:t>kako</a:t>
            </a:r>
            <a:r>
              <a:rPr lang="en-US" dirty="0"/>
              <a:t> da </a:t>
            </a:r>
            <a:r>
              <a:rPr lang="en-US" dirty="0" err="1"/>
              <a:t>definišemo</a:t>
            </a:r>
            <a:r>
              <a:rPr lang="en-US" dirty="0"/>
              <a:t> </a:t>
            </a:r>
            <a:r>
              <a:rPr lang="el-GR" dirty="0"/>
              <a:t>β</a:t>
            </a:r>
            <a:r>
              <a:rPr lang="el-GR" baseline="-25000" dirty="0"/>
              <a:t>1</a:t>
            </a:r>
            <a:r>
              <a:rPr lang="el-GR" dirty="0"/>
              <a:t>? </a:t>
            </a:r>
            <a:r>
              <a:rPr lang="en-US" dirty="0" err="1"/>
              <a:t>Odnosno</a:t>
            </a:r>
            <a:r>
              <a:rPr lang="en-US" dirty="0"/>
              <a:t>, </a:t>
            </a:r>
            <a:r>
              <a:rPr lang="en-US" dirty="0" err="1"/>
              <a:t>šta</a:t>
            </a:r>
            <a:r>
              <a:rPr lang="en-US" dirty="0"/>
              <a:t> </a:t>
            </a:r>
            <a:r>
              <a:rPr lang="en-US" dirty="0" err="1"/>
              <a:t>tačno</a:t>
            </a:r>
            <a:r>
              <a:rPr lang="en-US" dirty="0"/>
              <a:t> </a:t>
            </a:r>
            <a:r>
              <a:rPr lang="en-US" dirty="0" err="1"/>
              <a:t>želimo</a:t>
            </a:r>
            <a:r>
              <a:rPr lang="en-US" dirty="0"/>
              <a:t> da </a:t>
            </a:r>
            <a:r>
              <a:rPr lang="en-US" dirty="0" err="1"/>
              <a:t>procenimo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pokrenemo</a:t>
            </a:r>
            <a:r>
              <a:rPr lang="en-US" dirty="0"/>
              <a:t> </a:t>
            </a:r>
            <a:r>
              <a:rPr lang="en-US" dirty="0" err="1" smtClean="0"/>
              <a:t>regresiju</a:t>
            </a:r>
            <a:r>
              <a:rPr lang="hr-HR" dirty="0" smtClean="0"/>
              <a:t> u STATAi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454402"/>
              </p:ext>
            </p:extLst>
          </p:nvPr>
        </p:nvGraphicFramePr>
        <p:xfrm>
          <a:off x="5064991" y="3448050"/>
          <a:ext cx="36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3" imgW="368280" imgH="482400" progId="Equation.DSMT4">
                  <p:embed/>
                </p:oleObj>
              </mc:Choice>
              <mc:Fallback>
                <p:oleObj name="Equation" r:id="rId3" imgW="368280" imgH="482400" progId="Equation.DSMT4">
                  <p:embed/>
                  <p:pic>
                    <p:nvPicPr>
                      <p:cNvPr id="130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991" y="3448050"/>
                        <a:ext cx="36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516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582" y="1228435"/>
            <a:ext cx="10901218" cy="4948527"/>
          </a:xfrm>
        </p:spPr>
        <p:txBody>
          <a:bodyPr/>
          <a:lstStyle/>
          <a:p>
            <a:r>
              <a:rPr lang="en-US" dirty="0" err="1"/>
              <a:t>Želimo</a:t>
            </a:r>
            <a:r>
              <a:rPr lang="en-US" dirty="0"/>
              <a:t> </a:t>
            </a:r>
            <a:r>
              <a:rPr lang="en-US" dirty="0" err="1"/>
              <a:t>procijeniti</a:t>
            </a:r>
            <a:r>
              <a:rPr lang="en-US" dirty="0"/>
              <a:t> </a:t>
            </a:r>
            <a:r>
              <a:rPr lang="en-US" dirty="0" err="1"/>
              <a:t>uzročni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promjene</a:t>
            </a:r>
            <a:r>
              <a:rPr lang="en-US" dirty="0"/>
              <a:t> X </a:t>
            </a:r>
            <a:r>
              <a:rPr lang="en-US" dirty="0" err="1"/>
              <a:t>na</a:t>
            </a:r>
            <a:r>
              <a:rPr lang="en-US" dirty="0"/>
              <a:t> Y. </a:t>
            </a:r>
            <a:endParaRPr lang="hr-HR" dirty="0" smtClean="0"/>
          </a:p>
          <a:p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/>
              <a:t>toga </a:t>
            </a:r>
            <a:r>
              <a:rPr lang="en-US" dirty="0" err="1"/>
              <a:t>nas</a:t>
            </a:r>
            <a:r>
              <a:rPr lang="en-US" dirty="0"/>
              <a:t> </a:t>
            </a:r>
            <a:r>
              <a:rPr lang="en-US" dirty="0" err="1"/>
              <a:t>zanima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hr-HR" dirty="0" smtClean="0"/>
              <a:t>razreda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Pretpostavimo</a:t>
            </a:r>
            <a:r>
              <a:rPr lang="en-US" dirty="0" smtClean="0"/>
              <a:t> </a:t>
            </a:r>
            <a:r>
              <a:rPr lang="en-US" dirty="0"/>
              <a:t>da je </a:t>
            </a:r>
            <a:r>
              <a:rPr lang="en-US" dirty="0" err="1"/>
              <a:t>školski</a:t>
            </a:r>
            <a:r>
              <a:rPr lang="en-US" dirty="0"/>
              <a:t> </a:t>
            </a:r>
            <a:r>
              <a:rPr lang="en-US" dirty="0" err="1"/>
              <a:t>odbor</a:t>
            </a:r>
            <a:r>
              <a:rPr lang="en-US" dirty="0"/>
              <a:t> </a:t>
            </a:r>
            <a:r>
              <a:rPr lang="en-US" dirty="0" err="1"/>
              <a:t>odlučio</a:t>
            </a:r>
            <a:r>
              <a:rPr lang="en-US" dirty="0"/>
              <a:t> </a:t>
            </a:r>
            <a:r>
              <a:rPr lang="en-US" dirty="0" err="1"/>
              <a:t>smanjiti</a:t>
            </a:r>
            <a:r>
              <a:rPr lang="en-US" dirty="0"/>
              <a:t> </a:t>
            </a:r>
            <a:r>
              <a:rPr lang="en-US" dirty="0" err="1"/>
              <a:t>veličinu</a:t>
            </a:r>
            <a:r>
              <a:rPr lang="en-US" dirty="0"/>
              <a:t> </a:t>
            </a:r>
            <a:r>
              <a:rPr lang="en-US" dirty="0" err="1"/>
              <a:t>odjeljenja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2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odjeljenju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Kakav</a:t>
            </a:r>
            <a:r>
              <a:rPr lang="en-US" dirty="0" smtClean="0"/>
              <a:t> </a:t>
            </a:r>
            <a:r>
              <a:rPr lang="en-US" dirty="0"/>
              <a:t>bi bio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testova</a:t>
            </a:r>
            <a:r>
              <a:rPr lang="en-US" dirty="0"/>
              <a:t>? </a:t>
            </a:r>
            <a:endParaRPr lang="hr-HR" dirty="0" smtClean="0"/>
          </a:p>
          <a:p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hr-HR" dirty="0" smtClean="0"/>
              <a:t>pitanje o uzročnosti </a:t>
            </a:r>
            <a:r>
              <a:rPr lang="en-US" dirty="0" smtClean="0"/>
              <a:t>(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uzročno-posljedični</a:t>
            </a:r>
            <a:r>
              <a:rPr lang="en-US" dirty="0"/>
              <a:t> </a:t>
            </a:r>
            <a:r>
              <a:rPr lang="en-US" dirty="0" err="1"/>
              <a:t>učinak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STR?)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moramo</a:t>
            </a:r>
            <a:r>
              <a:rPr lang="en-US" dirty="0"/>
              <a:t> </a:t>
            </a:r>
            <a:r>
              <a:rPr lang="en-US" dirty="0" err="1"/>
              <a:t>procijeniti</a:t>
            </a:r>
            <a:r>
              <a:rPr lang="en-US" dirty="0"/>
              <a:t> </a:t>
            </a:r>
            <a:r>
              <a:rPr lang="en-US" dirty="0" err="1"/>
              <a:t>ovaj</a:t>
            </a:r>
            <a:r>
              <a:rPr lang="en-US" dirty="0"/>
              <a:t> </a:t>
            </a:r>
            <a:r>
              <a:rPr lang="en-US" dirty="0" err="1"/>
              <a:t>uzročni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govorimo</a:t>
            </a:r>
            <a:r>
              <a:rPr lang="en-US" dirty="0"/>
              <a:t> o </a:t>
            </a:r>
            <a:r>
              <a:rPr lang="en-US" dirty="0" err="1"/>
              <a:t>predviđanju</a:t>
            </a:r>
            <a:r>
              <a:rPr lang="en-US" dirty="0"/>
              <a:t>, </a:t>
            </a:r>
            <a:r>
              <a:rPr lang="en-US" dirty="0" err="1"/>
              <a:t>cilj</a:t>
            </a:r>
            <a:r>
              <a:rPr lang="en-US" dirty="0"/>
              <a:t> </a:t>
            </a:r>
            <a:r>
              <a:rPr lang="en-US" dirty="0" err="1"/>
              <a:t>ovog</a:t>
            </a:r>
            <a:r>
              <a:rPr lang="en-US" dirty="0"/>
              <a:t> </a:t>
            </a:r>
            <a:r>
              <a:rPr lang="en-US" dirty="0" err="1"/>
              <a:t>predmeta</a:t>
            </a:r>
            <a:r>
              <a:rPr lang="en-US" dirty="0"/>
              <a:t> je </a:t>
            </a:r>
            <a:r>
              <a:rPr lang="en-US" dirty="0" err="1"/>
              <a:t>procjena</a:t>
            </a:r>
            <a:r>
              <a:rPr lang="en-US" dirty="0"/>
              <a:t> </a:t>
            </a:r>
            <a:r>
              <a:rPr lang="en-US" dirty="0" err="1"/>
              <a:t>uzročno-posljedičnih</a:t>
            </a:r>
            <a:r>
              <a:rPr lang="en-US" dirty="0"/>
              <a:t> </a:t>
            </a:r>
            <a:r>
              <a:rPr lang="en-US" dirty="0" err="1"/>
              <a:t>efekata</a:t>
            </a:r>
            <a:r>
              <a:rPr lang="en-US" dirty="0"/>
              <a:t> </a:t>
            </a:r>
            <a:r>
              <a:rPr lang="en-US" dirty="0" err="1"/>
              <a:t>primjenom</a:t>
            </a:r>
            <a:r>
              <a:rPr lang="en-US" dirty="0"/>
              <a:t> </a:t>
            </a:r>
            <a:r>
              <a:rPr lang="en-US" dirty="0" err="1"/>
              <a:t>regresijskih</a:t>
            </a:r>
            <a:r>
              <a:rPr lang="en-US" dirty="0"/>
              <a:t> </a:t>
            </a:r>
            <a:r>
              <a:rPr lang="en-US" dirty="0" err="1"/>
              <a:t>metoda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12526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Šta je tačno uzročnost?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Uzročnost</a:t>
            </a:r>
            <a:r>
              <a:rPr lang="en-US" dirty="0"/>
              <a:t>” je </a:t>
            </a:r>
            <a:r>
              <a:rPr lang="en-US" dirty="0" err="1"/>
              <a:t>složen</a:t>
            </a:r>
            <a:r>
              <a:rPr lang="en-US" dirty="0"/>
              <a:t> </a:t>
            </a:r>
            <a:r>
              <a:rPr lang="en-US" dirty="0" err="1"/>
              <a:t>koncept</a:t>
            </a:r>
            <a:r>
              <a:rPr lang="en-US" dirty="0"/>
              <a:t>! </a:t>
            </a:r>
            <a:endParaRPr lang="hr-HR" dirty="0" smtClean="0"/>
          </a:p>
          <a:p>
            <a:r>
              <a:rPr lang="en-US" dirty="0" smtClean="0"/>
              <a:t>U </a:t>
            </a: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kursu</a:t>
            </a:r>
            <a:r>
              <a:rPr lang="en-US" dirty="0"/>
              <a:t> </a:t>
            </a:r>
            <a:r>
              <a:rPr lang="en-US" dirty="0" err="1"/>
              <a:t>koristimo</a:t>
            </a:r>
            <a:r>
              <a:rPr lang="en-US" dirty="0"/>
              <a:t> </a:t>
            </a:r>
            <a:r>
              <a:rPr lang="en-US" dirty="0" err="1"/>
              <a:t>praktičan</a:t>
            </a:r>
            <a:r>
              <a:rPr lang="en-US" dirty="0"/>
              <a:t> </a:t>
            </a:r>
            <a:r>
              <a:rPr lang="en-US" dirty="0" err="1"/>
              <a:t>pristup</a:t>
            </a:r>
            <a:r>
              <a:rPr lang="en-US" dirty="0"/>
              <a:t> </a:t>
            </a:r>
            <a:r>
              <a:rPr lang="en-US" dirty="0" err="1"/>
              <a:t>definiranju</a:t>
            </a:r>
            <a:r>
              <a:rPr lang="en-US" dirty="0"/>
              <a:t> </a:t>
            </a:r>
            <a:r>
              <a:rPr lang="en-US" dirty="0" err="1"/>
              <a:t>uzročnosti</a:t>
            </a:r>
            <a:r>
              <a:rPr lang="en-US" dirty="0"/>
              <a:t>: </a:t>
            </a:r>
            <a:endParaRPr lang="hr-HR" dirty="0" smtClean="0"/>
          </a:p>
          <a:p>
            <a:r>
              <a:rPr lang="en-US" b="1" dirty="0" err="1" smtClean="0"/>
              <a:t>Uzročni</a:t>
            </a:r>
            <a:r>
              <a:rPr lang="en-US" b="1" dirty="0" smtClean="0"/>
              <a:t> </a:t>
            </a:r>
            <a:r>
              <a:rPr lang="en-US" b="1" dirty="0" err="1"/>
              <a:t>efekat</a:t>
            </a:r>
            <a:r>
              <a:rPr lang="en-US" b="1" dirty="0"/>
              <a:t> se </a:t>
            </a:r>
            <a:r>
              <a:rPr lang="en-US" b="1" dirty="0" err="1"/>
              <a:t>definiše</a:t>
            </a:r>
            <a:r>
              <a:rPr lang="en-US" b="1" dirty="0"/>
              <a:t> </a:t>
            </a:r>
            <a:r>
              <a:rPr lang="en-US" b="1" dirty="0" err="1"/>
              <a:t>kao</a:t>
            </a:r>
            <a:r>
              <a:rPr lang="en-US" b="1" dirty="0"/>
              <a:t> </a:t>
            </a:r>
            <a:r>
              <a:rPr lang="en-US" b="1" dirty="0" err="1"/>
              <a:t>efekat</a:t>
            </a:r>
            <a:r>
              <a:rPr lang="en-US" b="1" dirty="0"/>
              <a:t> </a:t>
            </a:r>
            <a:r>
              <a:rPr lang="en-US" b="1" dirty="0" err="1"/>
              <a:t>mjeren</a:t>
            </a:r>
            <a:r>
              <a:rPr lang="en-US" b="1" dirty="0"/>
              <a:t> u </a:t>
            </a:r>
            <a:r>
              <a:rPr lang="en-US" b="1" dirty="0" err="1"/>
              <a:t>idealnom</a:t>
            </a:r>
            <a:r>
              <a:rPr lang="en-US" b="1" dirty="0"/>
              <a:t> </a:t>
            </a:r>
            <a:r>
              <a:rPr lang="en-US" b="1" dirty="0" err="1"/>
              <a:t>randomiziranom</a:t>
            </a:r>
            <a:r>
              <a:rPr lang="en-US" b="1" dirty="0"/>
              <a:t> </a:t>
            </a:r>
            <a:r>
              <a:rPr lang="en-US" b="1" dirty="0" err="1" smtClean="0"/>
              <a:t>kontroli</a:t>
            </a:r>
            <a:r>
              <a:rPr lang="hr-HR" b="1" dirty="0" smtClean="0"/>
              <a:t>s</a:t>
            </a:r>
            <a:r>
              <a:rPr lang="en-US" b="1" dirty="0" err="1" smtClean="0"/>
              <a:t>anom</a:t>
            </a:r>
            <a:r>
              <a:rPr lang="en-US" b="1" dirty="0" smtClean="0"/>
              <a:t> </a:t>
            </a:r>
            <a:r>
              <a:rPr lang="en-US" b="1" dirty="0" err="1"/>
              <a:t>eksperimentu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3449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Idealno</a:t>
            </a:r>
            <a:r>
              <a:rPr lang="en-US" dirty="0"/>
              <a:t>: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subjekti</a:t>
            </a:r>
            <a:r>
              <a:rPr lang="en-US" dirty="0"/>
              <a:t> </a:t>
            </a:r>
            <a:r>
              <a:rPr lang="en-US" dirty="0" err="1"/>
              <a:t>slijede</a:t>
            </a:r>
            <a:r>
              <a:rPr lang="en-US" dirty="0"/>
              <a:t> </a:t>
            </a:r>
            <a:r>
              <a:rPr lang="en-US" dirty="0" err="1"/>
              <a:t>protokol</a:t>
            </a:r>
            <a:r>
              <a:rPr lang="en-US" dirty="0"/>
              <a:t> </a:t>
            </a:r>
            <a:r>
              <a:rPr lang="en-US" dirty="0" err="1"/>
              <a:t>tretmana</a:t>
            </a:r>
            <a:r>
              <a:rPr lang="en-US" dirty="0"/>
              <a:t> – </a:t>
            </a:r>
            <a:r>
              <a:rPr lang="en-US" dirty="0" err="1"/>
              <a:t>savršena</a:t>
            </a:r>
            <a:r>
              <a:rPr lang="en-US" dirty="0"/>
              <a:t> </a:t>
            </a:r>
            <a:r>
              <a:rPr lang="en-US" dirty="0" err="1"/>
              <a:t>usklađenost</a:t>
            </a:r>
            <a:r>
              <a:rPr lang="en-US" dirty="0"/>
              <a:t>, bez </a:t>
            </a:r>
            <a:r>
              <a:rPr lang="en-US" dirty="0" err="1"/>
              <a:t>grešaka</a:t>
            </a:r>
            <a:r>
              <a:rPr lang="en-US" dirty="0"/>
              <a:t> u </a:t>
            </a:r>
            <a:r>
              <a:rPr lang="en-US" dirty="0" err="1" smtClean="0"/>
              <a:t>izvješ</a:t>
            </a:r>
            <a:r>
              <a:rPr lang="hr-HR" dirty="0" smtClean="0"/>
              <a:t>ta</a:t>
            </a:r>
            <a:r>
              <a:rPr lang="en-US" dirty="0" err="1" smtClean="0"/>
              <a:t>vanju</a:t>
            </a:r>
            <a:r>
              <a:rPr lang="en-US" dirty="0"/>
              <a:t>, </a:t>
            </a:r>
            <a:r>
              <a:rPr lang="en-US" dirty="0" err="1"/>
              <a:t>itd</a:t>
            </a:r>
            <a:r>
              <a:rPr lang="en-US" dirty="0"/>
              <a:t>.! </a:t>
            </a:r>
            <a:endParaRPr lang="hr-HR" dirty="0" smtClean="0"/>
          </a:p>
          <a:p>
            <a:r>
              <a:rPr lang="en-US" dirty="0" err="1" smtClean="0"/>
              <a:t>Randomizirano</a:t>
            </a:r>
            <a:r>
              <a:rPr lang="en-US" dirty="0"/>
              <a:t>: </a:t>
            </a:r>
            <a:r>
              <a:rPr lang="en-US" dirty="0" err="1"/>
              <a:t>subjekti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interesne</a:t>
            </a:r>
            <a:r>
              <a:rPr lang="en-US" dirty="0"/>
              <a:t> </a:t>
            </a:r>
            <a:r>
              <a:rPr lang="en-US" dirty="0" err="1"/>
              <a:t>populacije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raspoređeni</a:t>
            </a:r>
            <a:r>
              <a:rPr lang="en-US" dirty="0"/>
              <a:t> u </a:t>
            </a:r>
            <a:r>
              <a:rPr lang="en-US" dirty="0" err="1"/>
              <a:t>tretman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kontrolnu</a:t>
            </a:r>
            <a:r>
              <a:rPr lang="en-US" dirty="0"/>
              <a:t> </a:t>
            </a:r>
            <a:r>
              <a:rPr lang="en-US" dirty="0" err="1"/>
              <a:t>grupu</a:t>
            </a:r>
            <a:r>
              <a:rPr lang="en-US" dirty="0"/>
              <a:t> (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nema</a:t>
            </a:r>
            <a:r>
              <a:rPr lang="en-US" dirty="0"/>
              <a:t> </a:t>
            </a:r>
            <a:r>
              <a:rPr lang="en-US" dirty="0" err="1"/>
              <a:t>zbunjujućih</a:t>
            </a:r>
            <a:r>
              <a:rPr lang="en-US" dirty="0"/>
              <a:t> </a:t>
            </a:r>
            <a:r>
              <a:rPr lang="en-US" dirty="0" err="1"/>
              <a:t>faktora</a:t>
            </a:r>
            <a:r>
              <a:rPr lang="en-US" dirty="0"/>
              <a:t>) </a:t>
            </a:r>
            <a:endParaRPr lang="hr-HR" dirty="0" smtClean="0"/>
          </a:p>
          <a:p>
            <a:r>
              <a:rPr lang="en-US" dirty="0" err="1" smtClean="0"/>
              <a:t>Kontroli</a:t>
            </a:r>
            <a:r>
              <a:rPr lang="hr-HR" dirty="0" smtClean="0"/>
              <a:t>s</a:t>
            </a:r>
            <a:r>
              <a:rPr lang="en-US" dirty="0" err="1" smtClean="0"/>
              <a:t>ano</a:t>
            </a:r>
            <a:r>
              <a:rPr lang="en-US" dirty="0"/>
              <a:t>: </a:t>
            </a:r>
            <a:r>
              <a:rPr lang="en-US" dirty="0" err="1"/>
              <a:t>posjedovanje</a:t>
            </a:r>
            <a:r>
              <a:rPr lang="en-US" dirty="0"/>
              <a:t> </a:t>
            </a:r>
            <a:r>
              <a:rPr lang="en-US" b="1" dirty="0" err="1"/>
              <a:t>kontrolne</a:t>
            </a:r>
            <a:r>
              <a:rPr lang="en-US" b="1" dirty="0"/>
              <a:t> </a:t>
            </a:r>
            <a:r>
              <a:rPr lang="en-US" b="1" dirty="0" err="1"/>
              <a:t>grupe</a:t>
            </a:r>
            <a:r>
              <a:rPr lang="en-US" b="1" dirty="0"/>
              <a:t> </a:t>
            </a:r>
            <a:r>
              <a:rPr lang="en-US" dirty="0" err="1"/>
              <a:t>omogućava</a:t>
            </a:r>
            <a:r>
              <a:rPr lang="en-US" dirty="0"/>
              <a:t> </a:t>
            </a:r>
            <a:r>
              <a:rPr lang="en-US" dirty="0" err="1"/>
              <a:t>mjerenje</a:t>
            </a:r>
            <a:r>
              <a:rPr lang="en-US" dirty="0"/>
              <a:t> </a:t>
            </a:r>
            <a:r>
              <a:rPr lang="en-US" dirty="0" err="1"/>
              <a:t>diferencijalnog</a:t>
            </a:r>
            <a:r>
              <a:rPr lang="en-US" dirty="0"/>
              <a:t> </a:t>
            </a:r>
            <a:r>
              <a:rPr lang="en-US" dirty="0" err="1"/>
              <a:t>učinka</a:t>
            </a:r>
            <a:r>
              <a:rPr lang="en-US" dirty="0"/>
              <a:t> </a:t>
            </a:r>
            <a:r>
              <a:rPr lang="en-US" dirty="0" err="1"/>
              <a:t>tretmana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Eksperiment</a:t>
            </a:r>
            <a:r>
              <a:rPr lang="en-US" dirty="0"/>
              <a:t>: </a:t>
            </a:r>
            <a:r>
              <a:rPr lang="en-US" dirty="0" err="1"/>
              <a:t>tretman</a:t>
            </a:r>
            <a:r>
              <a:rPr lang="en-US" dirty="0"/>
              <a:t> je </a:t>
            </a:r>
            <a:r>
              <a:rPr lang="en-US" dirty="0" err="1"/>
              <a:t>dodijeljen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dio</a:t>
            </a:r>
            <a:r>
              <a:rPr lang="en-US" dirty="0"/>
              <a:t> </a:t>
            </a:r>
            <a:r>
              <a:rPr lang="en-US" dirty="0" err="1"/>
              <a:t>eksperimenta</a:t>
            </a:r>
            <a:r>
              <a:rPr lang="en-US" dirty="0"/>
              <a:t>: </a:t>
            </a:r>
            <a:r>
              <a:rPr lang="en-US" dirty="0" err="1"/>
              <a:t>subjekti</a:t>
            </a:r>
            <a:r>
              <a:rPr lang="en-US" dirty="0"/>
              <a:t> </a:t>
            </a:r>
            <a:r>
              <a:rPr lang="en-US" dirty="0" err="1"/>
              <a:t>nemaju</a:t>
            </a:r>
            <a:r>
              <a:rPr lang="en-US" dirty="0"/>
              <a:t> </a:t>
            </a:r>
            <a:r>
              <a:rPr lang="en-US" dirty="0" err="1"/>
              <a:t>izbora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ne </a:t>
            </a:r>
            <a:r>
              <a:rPr lang="en-US" dirty="0" err="1"/>
              <a:t>postoji</a:t>
            </a:r>
            <a:r>
              <a:rPr lang="en-US" dirty="0"/>
              <a:t> „</a:t>
            </a:r>
            <a:r>
              <a:rPr lang="en-US" dirty="0" err="1"/>
              <a:t>obrnuta</a:t>
            </a:r>
            <a:r>
              <a:rPr lang="en-US" dirty="0"/>
              <a:t> </a:t>
            </a:r>
            <a:r>
              <a:rPr lang="en-US" dirty="0" err="1"/>
              <a:t>uzročnost</a:t>
            </a:r>
            <a:r>
              <a:rPr lang="en-US" dirty="0"/>
              <a:t>“ u </a:t>
            </a:r>
            <a:r>
              <a:rPr lang="en-US" dirty="0" err="1"/>
              <a:t>kojoj</a:t>
            </a:r>
            <a:r>
              <a:rPr lang="en-US" dirty="0"/>
              <a:t> </a:t>
            </a:r>
            <a:r>
              <a:rPr lang="en-US" dirty="0" err="1"/>
              <a:t>subjekti</a:t>
            </a:r>
            <a:r>
              <a:rPr lang="en-US" dirty="0"/>
              <a:t> </a:t>
            </a:r>
            <a:r>
              <a:rPr lang="en-US" dirty="0" err="1"/>
              <a:t>biraju</a:t>
            </a:r>
            <a:r>
              <a:rPr lang="en-US" dirty="0"/>
              <a:t> </a:t>
            </a:r>
            <a:r>
              <a:rPr lang="en-US" dirty="0" err="1"/>
              <a:t>tretman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misle</a:t>
            </a:r>
            <a:r>
              <a:rPr lang="en-US" dirty="0"/>
              <a:t> da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najbolje</a:t>
            </a:r>
            <a:r>
              <a:rPr lang="en-US" dirty="0"/>
              <a:t> </a:t>
            </a:r>
            <a:r>
              <a:rPr lang="en-US" dirty="0" err="1"/>
              <a:t>djelovati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1119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Vratimo se na veličinu razreda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Zamislite</a:t>
            </a:r>
            <a:r>
              <a:rPr lang="en-US" dirty="0"/>
              <a:t> </a:t>
            </a:r>
            <a:r>
              <a:rPr lang="en-US" dirty="0" err="1"/>
              <a:t>idealan</a:t>
            </a:r>
            <a:r>
              <a:rPr lang="en-US" dirty="0"/>
              <a:t> </a:t>
            </a:r>
            <a:r>
              <a:rPr lang="en-US" dirty="0" err="1"/>
              <a:t>randomizirani</a:t>
            </a:r>
            <a:r>
              <a:rPr lang="en-US" dirty="0"/>
              <a:t> </a:t>
            </a:r>
            <a:r>
              <a:rPr lang="en-US" dirty="0" err="1" smtClean="0"/>
              <a:t>kontroli</a:t>
            </a:r>
            <a:r>
              <a:rPr lang="hr-HR" dirty="0" smtClean="0"/>
              <a:t>s</a:t>
            </a:r>
            <a:r>
              <a:rPr lang="en-US" dirty="0" err="1" smtClean="0"/>
              <a:t>ani</a:t>
            </a:r>
            <a:r>
              <a:rPr lang="en-US" dirty="0" smtClean="0"/>
              <a:t> </a:t>
            </a:r>
            <a:r>
              <a:rPr lang="en-US" dirty="0" err="1"/>
              <a:t>eksperiment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mjerenje</a:t>
            </a:r>
            <a:r>
              <a:rPr lang="en-US" dirty="0"/>
              <a:t> </a:t>
            </a:r>
            <a:r>
              <a:rPr lang="en-US" dirty="0" err="1"/>
              <a:t>efekta</a:t>
            </a:r>
            <a:r>
              <a:rPr lang="en-US" dirty="0"/>
              <a:t> </a:t>
            </a:r>
            <a:r>
              <a:rPr lang="en-US" dirty="0" err="1"/>
              <a:t>smanjenja</a:t>
            </a:r>
            <a:r>
              <a:rPr lang="en-US" dirty="0"/>
              <a:t> STR… </a:t>
            </a:r>
            <a:endParaRPr lang="hr-HR" dirty="0" smtClean="0"/>
          </a:p>
          <a:p>
            <a:r>
              <a:rPr lang="en-US" dirty="0" smtClean="0"/>
              <a:t>U </a:t>
            </a:r>
            <a:r>
              <a:rPr lang="en-US" dirty="0"/>
              <a:t>tom </a:t>
            </a:r>
            <a:r>
              <a:rPr lang="en-US" dirty="0" err="1"/>
              <a:t>eksperimentu</a:t>
            </a:r>
            <a:r>
              <a:rPr lang="en-US" dirty="0"/>
              <a:t> </a:t>
            </a:r>
            <a:r>
              <a:rPr lang="en-US" dirty="0" err="1"/>
              <a:t>učenici</a:t>
            </a:r>
            <a:r>
              <a:rPr lang="en-US" dirty="0"/>
              <a:t> bi </a:t>
            </a:r>
            <a:r>
              <a:rPr lang="en-US" dirty="0" err="1"/>
              <a:t>bili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raspoređeni</a:t>
            </a:r>
            <a:r>
              <a:rPr lang="en-US" dirty="0"/>
              <a:t> u </a:t>
            </a:r>
            <a:r>
              <a:rPr lang="en-US" dirty="0" err="1"/>
              <a:t>razrede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bi </a:t>
            </a:r>
            <a:r>
              <a:rPr lang="en-US" dirty="0" err="1"/>
              <a:t>imali</a:t>
            </a:r>
            <a:r>
              <a:rPr lang="en-US" dirty="0"/>
              <a:t>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Budući</a:t>
            </a:r>
            <a:r>
              <a:rPr lang="en-US" dirty="0" smtClean="0"/>
              <a:t> </a:t>
            </a:r>
            <a:r>
              <a:rPr lang="en-US" dirty="0"/>
              <a:t>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dodijeljene</a:t>
            </a:r>
            <a:r>
              <a:rPr lang="en-US" dirty="0"/>
              <a:t>,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karakteristike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(a time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</a:t>
            </a:r>
            <a:r>
              <a:rPr lang="en-US" sz="2000" baseline="-25000" dirty="0" err="1"/>
              <a:t>i</a:t>
            </a:r>
            <a:r>
              <a:rPr lang="en-US" dirty="0"/>
              <a:t>) bi bile </a:t>
            </a:r>
            <a:r>
              <a:rPr lang="en-US" dirty="0" err="1"/>
              <a:t>raspoređene</a:t>
            </a:r>
            <a:r>
              <a:rPr lang="en-US" dirty="0"/>
              <a:t> </a:t>
            </a:r>
            <a:r>
              <a:rPr lang="en-US" dirty="0" err="1"/>
              <a:t>nezavisno</a:t>
            </a:r>
            <a:r>
              <a:rPr lang="en-US" dirty="0"/>
              <a:t> od </a:t>
            </a:r>
            <a:r>
              <a:rPr lang="en-US" dirty="0" err="1"/>
              <a:t>STRi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Dakle</a:t>
            </a:r>
            <a:r>
              <a:rPr lang="en-US" dirty="0"/>
              <a:t>, E(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 err="1"/>
              <a:t>|STRi</a:t>
            </a:r>
            <a:r>
              <a:rPr lang="en-US" dirty="0"/>
              <a:t>) = 0 – to jest, </a:t>
            </a:r>
            <a:r>
              <a:rPr lang="en-US" dirty="0" smtClean="0"/>
              <a:t>LSA #</a:t>
            </a:r>
            <a:r>
              <a:rPr lang="en-US" dirty="0"/>
              <a:t>1 </a:t>
            </a:r>
            <a:r>
              <a:rPr lang="en-US" dirty="0" err="1"/>
              <a:t>vrijedi</a:t>
            </a:r>
            <a:r>
              <a:rPr lang="en-US" dirty="0"/>
              <a:t> u </a:t>
            </a:r>
            <a:r>
              <a:rPr lang="en-US" dirty="0" err="1"/>
              <a:t>randomiziranom</a:t>
            </a:r>
            <a:r>
              <a:rPr lang="en-US" dirty="0"/>
              <a:t> </a:t>
            </a:r>
            <a:r>
              <a:rPr lang="en-US" dirty="0" err="1"/>
              <a:t>kontroliranom</a:t>
            </a:r>
            <a:r>
              <a:rPr lang="en-US" dirty="0"/>
              <a:t> </a:t>
            </a:r>
            <a:r>
              <a:rPr lang="en-US" dirty="0" err="1"/>
              <a:t>eksperimentu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9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Kako naši opservacijski podaci odstupaju od ovoga?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Tretman</a:t>
            </a:r>
            <a:r>
              <a:rPr lang="en-US" dirty="0"/>
              <a:t> se ne </a:t>
            </a:r>
            <a:r>
              <a:rPr lang="en-US" dirty="0" err="1"/>
              <a:t>dodjeljuje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Uzmite</a:t>
            </a:r>
            <a:r>
              <a:rPr lang="en-US" dirty="0" smtClean="0"/>
              <a:t> </a:t>
            </a:r>
            <a:r>
              <a:rPr lang="en-US" dirty="0"/>
              <a:t>u </a:t>
            </a:r>
            <a:r>
              <a:rPr lang="en-US" dirty="0" err="1"/>
              <a:t>obzir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– </a:t>
            </a:r>
            <a:r>
              <a:rPr lang="en-US" dirty="0" err="1"/>
              <a:t>postotak</a:t>
            </a:r>
            <a:r>
              <a:rPr lang="en-US" dirty="0"/>
              <a:t> </a:t>
            </a:r>
            <a:r>
              <a:rPr lang="en-US" dirty="0" err="1"/>
              <a:t>onih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uče</a:t>
            </a:r>
            <a:r>
              <a:rPr lang="en-US" dirty="0"/>
              <a:t> </a:t>
            </a:r>
            <a:r>
              <a:rPr lang="en-US" dirty="0" err="1"/>
              <a:t>engleski</a:t>
            </a:r>
            <a:r>
              <a:rPr lang="en-US" dirty="0"/>
              <a:t> </a:t>
            </a:r>
            <a:r>
              <a:rPr lang="en-US" dirty="0" err="1"/>
              <a:t>jezik</a:t>
            </a:r>
            <a:r>
              <a:rPr lang="en-US" dirty="0"/>
              <a:t> – u </a:t>
            </a:r>
            <a:r>
              <a:rPr lang="en-US" dirty="0" err="1"/>
              <a:t>okrugu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Vjerojatno</a:t>
            </a:r>
            <a:r>
              <a:rPr lang="en-US" dirty="0" smtClean="0"/>
              <a:t> </a:t>
            </a:r>
            <a:r>
              <a:rPr lang="en-US" dirty="0" err="1"/>
              <a:t>zadovoljava</a:t>
            </a:r>
            <a:r>
              <a:rPr lang="en-US" dirty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kriterija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izostavljenu</a:t>
            </a:r>
            <a:r>
              <a:rPr lang="en-US" dirty="0"/>
              <a:t> </a:t>
            </a:r>
            <a:r>
              <a:rPr lang="en-US" dirty="0" err="1"/>
              <a:t>pristrasnost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: Z = </a:t>
            </a:r>
            <a:r>
              <a:rPr lang="en-US" dirty="0" err="1"/>
              <a:t>PctEL</a:t>
            </a:r>
            <a:r>
              <a:rPr lang="en-US" dirty="0"/>
              <a:t> je: </a:t>
            </a:r>
            <a:r>
              <a:rPr lang="en-US" dirty="0" err="1"/>
              <a:t>determinanta</a:t>
            </a:r>
            <a:r>
              <a:rPr lang="en-US" dirty="0"/>
              <a:t> Y; </a:t>
            </a:r>
            <a:r>
              <a:rPr lang="en-US" dirty="0" err="1"/>
              <a:t>i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regresorom</a:t>
            </a:r>
            <a:r>
              <a:rPr lang="en-US" dirty="0"/>
              <a:t> X. </a:t>
            </a:r>
            <a:endParaRPr lang="hr-HR" dirty="0" smtClean="0"/>
          </a:p>
          <a:p>
            <a:r>
              <a:rPr lang="en-US" dirty="0" err="1" smtClean="0"/>
              <a:t>Dakle</a:t>
            </a:r>
            <a:r>
              <a:rPr lang="en-US" dirty="0"/>
              <a:t>, </a:t>
            </a:r>
            <a:r>
              <a:rPr lang="en-US" dirty="0" err="1"/>
              <a:t>grupe</a:t>
            </a:r>
            <a:r>
              <a:rPr lang="en-US" dirty="0"/>
              <a:t> "</a:t>
            </a:r>
            <a:r>
              <a:rPr lang="en-US" dirty="0" err="1"/>
              <a:t>kontrola</a:t>
            </a:r>
            <a:r>
              <a:rPr lang="en-US" dirty="0"/>
              <a:t>" </a:t>
            </a:r>
            <a:r>
              <a:rPr lang="en-US" dirty="0" err="1"/>
              <a:t>i</a:t>
            </a:r>
            <a:r>
              <a:rPr lang="en-US" dirty="0"/>
              <a:t> "</a:t>
            </a:r>
            <a:r>
              <a:rPr lang="en-US" dirty="0" err="1"/>
              <a:t>tretman</a:t>
            </a:r>
            <a:r>
              <a:rPr lang="en-US" dirty="0"/>
              <a:t>" se </a:t>
            </a:r>
            <a:r>
              <a:rPr lang="en-US" dirty="0" err="1"/>
              <a:t>razlikuju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sistematski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corr</a:t>
            </a:r>
            <a:r>
              <a:rPr lang="en-US" dirty="0"/>
              <a:t>(</a:t>
            </a:r>
            <a:r>
              <a:rPr lang="en-US" dirty="0" err="1"/>
              <a:t>STR,PctEL</a:t>
            </a:r>
            <a:r>
              <a:rPr lang="en-US" dirty="0"/>
              <a:t>) ≠ 0</a:t>
            </a:r>
          </a:p>
        </p:txBody>
      </p:sp>
    </p:spTree>
    <p:extLst>
      <p:ext uri="{BB962C8B-B14F-4D97-AF65-F5344CB8AC3E}">
        <p14:creationId xmlns:p14="http://schemas.microsoft.com/office/powerpoint/2010/main" val="743659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127" y="618836"/>
            <a:ext cx="10762673" cy="5558127"/>
          </a:xfrm>
        </p:spPr>
        <p:txBody>
          <a:bodyPr/>
          <a:lstStyle/>
          <a:p>
            <a:r>
              <a:rPr lang="en-US" dirty="0" err="1"/>
              <a:t>Randomizacija</a:t>
            </a:r>
            <a:r>
              <a:rPr lang="en-US" dirty="0"/>
              <a:t> + </a:t>
            </a:r>
            <a:r>
              <a:rPr lang="en-US" dirty="0" err="1"/>
              <a:t>kontrolna</a:t>
            </a:r>
            <a:r>
              <a:rPr lang="en-US" dirty="0"/>
              <a:t>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znači</a:t>
            </a:r>
            <a:r>
              <a:rPr lang="en-US" dirty="0"/>
              <a:t>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razlike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tretirane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grupe</a:t>
            </a:r>
            <a:r>
              <a:rPr lang="en-US" dirty="0"/>
              <a:t> </a:t>
            </a:r>
            <a:r>
              <a:rPr lang="en-US" dirty="0" err="1"/>
              <a:t>nasumične</a:t>
            </a:r>
            <a:r>
              <a:rPr lang="en-US" dirty="0"/>
              <a:t> – </a:t>
            </a:r>
            <a:r>
              <a:rPr lang="en-US" dirty="0" err="1"/>
              <a:t>nisu</a:t>
            </a:r>
            <a:r>
              <a:rPr lang="en-US" dirty="0"/>
              <a:t> </a:t>
            </a:r>
            <a:r>
              <a:rPr lang="en-US" dirty="0" err="1"/>
              <a:t>sistematski</a:t>
            </a:r>
            <a:r>
              <a:rPr lang="en-US" dirty="0"/>
              <a:t> </a:t>
            </a:r>
            <a:r>
              <a:rPr lang="en-US" dirty="0" err="1"/>
              <a:t>povezane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tretmanom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/>
              <a:t>eliminisati</a:t>
            </a:r>
            <a:r>
              <a:rPr lang="en-US" dirty="0"/>
              <a:t> </a:t>
            </a:r>
            <a:r>
              <a:rPr lang="en-US" dirty="0" err="1"/>
              <a:t>razliku</a:t>
            </a:r>
            <a:r>
              <a:rPr lang="en-US" dirty="0"/>
              <a:t> u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velikih</a:t>
            </a:r>
            <a:r>
              <a:rPr lang="en-US" dirty="0"/>
              <a:t> (</a:t>
            </a:r>
            <a:r>
              <a:rPr lang="en-US" dirty="0" err="1"/>
              <a:t>kontrola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malih</a:t>
            </a:r>
            <a:r>
              <a:rPr lang="en-US" dirty="0"/>
              <a:t> (</a:t>
            </a:r>
            <a:r>
              <a:rPr lang="en-US" dirty="0" err="1"/>
              <a:t>tretman</a:t>
            </a:r>
            <a:r>
              <a:rPr lang="en-US" dirty="0"/>
              <a:t>)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ispitivanjem</a:t>
            </a:r>
            <a:r>
              <a:rPr lang="en-US" dirty="0"/>
              <a:t> </a:t>
            </a:r>
            <a:r>
              <a:rPr lang="en-US" dirty="0" err="1"/>
              <a:t>efekta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među</a:t>
            </a:r>
            <a:r>
              <a:rPr lang="en-US" dirty="0"/>
              <a:t> </a:t>
            </a:r>
            <a:r>
              <a:rPr lang="en-US" dirty="0" err="1"/>
              <a:t>okruzima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istim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jedina</a:t>
            </a:r>
            <a:r>
              <a:rPr lang="en-US" dirty="0"/>
              <a:t> </a:t>
            </a:r>
            <a:r>
              <a:rPr lang="en-US" dirty="0" err="1"/>
              <a:t>sistematska</a:t>
            </a:r>
            <a:r>
              <a:rPr lang="en-US" dirty="0"/>
              <a:t> </a:t>
            </a:r>
            <a:r>
              <a:rPr lang="en-US" dirty="0" err="1"/>
              <a:t>razlika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velikih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malih</a:t>
            </a:r>
            <a:r>
              <a:rPr lang="en-US" dirty="0"/>
              <a:t> </a:t>
            </a:r>
            <a:r>
              <a:rPr lang="en-US" dirty="0" err="1"/>
              <a:t>grupa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u </a:t>
            </a:r>
            <a:r>
              <a:rPr lang="en-US" dirty="0" err="1"/>
              <a:t>PctEL</a:t>
            </a:r>
            <a:r>
              <a:rPr lang="en-US" dirty="0"/>
              <a:t>, </a:t>
            </a:r>
            <a:r>
              <a:rPr lang="en-US" dirty="0" err="1"/>
              <a:t>onda</a:t>
            </a:r>
            <a:r>
              <a:rPr lang="en-US" dirty="0"/>
              <a:t> se </a:t>
            </a:r>
            <a:r>
              <a:rPr lang="en-US" dirty="0" err="1"/>
              <a:t>vraćamo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randomizirani</a:t>
            </a:r>
            <a:r>
              <a:rPr lang="en-US" dirty="0"/>
              <a:t> </a:t>
            </a:r>
            <a:r>
              <a:rPr lang="en-US" dirty="0" err="1"/>
              <a:t>kontrolirani</a:t>
            </a:r>
            <a:r>
              <a:rPr lang="en-US" dirty="0"/>
              <a:t> </a:t>
            </a:r>
            <a:r>
              <a:rPr lang="en-US" dirty="0" err="1"/>
              <a:t>eksperiment</a:t>
            </a:r>
            <a:r>
              <a:rPr lang="en-US" dirty="0"/>
              <a:t> – </a:t>
            </a:r>
            <a:r>
              <a:rPr lang="en-US" dirty="0" err="1"/>
              <a:t>unutar</a:t>
            </a:r>
            <a:r>
              <a:rPr lang="en-US" dirty="0"/>
              <a:t> </a:t>
            </a:r>
            <a:r>
              <a:rPr lang="en-US" dirty="0" err="1"/>
              <a:t>svake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grupe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jedan</a:t>
            </a:r>
            <a:r>
              <a:rPr lang="en-US" dirty="0"/>
              <a:t> od </a:t>
            </a:r>
            <a:r>
              <a:rPr lang="en-US" dirty="0" err="1"/>
              <a:t>načina</a:t>
            </a:r>
            <a:r>
              <a:rPr lang="en-US" dirty="0"/>
              <a:t> da se “</a:t>
            </a:r>
            <a:r>
              <a:rPr lang="en-US" dirty="0" err="1"/>
              <a:t>kontroliše</a:t>
            </a:r>
            <a:r>
              <a:rPr lang="en-US" dirty="0"/>
              <a:t>”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se </a:t>
            </a:r>
            <a:r>
              <a:rPr lang="en-US" dirty="0" err="1"/>
              <a:t>procenjuje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STR.</a:t>
            </a:r>
          </a:p>
        </p:txBody>
      </p:sp>
    </p:spTree>
    <p:extLst>
      <p:ext uri="{BB962C8B-B14F-4D97-AF65-F5344CB8AC3E}">
        <p14:creationId xmlns:p14="http://schemas.microsoft.com/office/powerpoint/2010/main" val="3707199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Vratimo se „omitted variable bias”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Tri </a:t>
            </a:r>
            <a:r>
              <a:rPr lang="en-US" dirty="0" err="1"/>
              <a:t>načina</a:t>
            </a:r>
            <a:r>
              <a:rPr lang="en-US" dirty="0"/>
              <a:t> da se </a:t>
            </a:r>
            <a:r>
              <a:rPr lang="en-US" dirty="0" err="1"/>
              <a:t>prevaziđe</a:t>
            </a:r>
            <a:r>
              <a:rPr lang="en-US" dirty="0"/>
              <a:t> </a:t>
            </a:r>
            <a:r>
              <a:rPr lang="hr-HR" dirty="0" smtClean="0"/>
              <a:t>ovaj problem</a:t>
            </a:r>
          </a:p>
          <a:p>
            <a:r>
              <a:rPr lang="en-US" dirty="0" err="1" smtClean="0"/>
              <a:t>Pokrenite</a:t>
            </a:r>
            <a:r>
              <a:rPr lang="en-US" dirty="0" smtClean="0"/>
              <a:t> </a:t>
            </a:r>
            <a:r>
              <a:rPr lang="en-US" dirty="0" err="1"/>
              <a:t>randomizirani</a:t>
            </a:r>
            <a:r>
              <a:rPr lang="en-US" dirty="0"/>
              <a:t> </a:t>
            </a:r>
            <a:r>
              <a:rPr lang="en-US" dirty="0" err="1"/>
              <a:t>kontrolirani</a:t>
            </a:r>
            <a:r>
              <a:rPr lang="en-US" dirty="0"/>
              <a:t> </a:t>
            </a:r>
            <a:r>
              <a:rPr lang="en-US" dirty="0" err="1"/>
              <a:t>eksperiment</a:t>
            </a:r>
            <a:r>
              <a:rPr lang="en-US" dirty="0"/>
              <a:t> u </a:t>
            </a:r>
            <a:r>
              <a:rPr lang="en-US" dirty="0" err="1"/>
              <a:t>kojem</a:t>
            </a:r>
            <a:r>
              <a:rPr lang="en-US" dirty="0"/>
              <a:t> je </a:t>
            </a:r>
            <a:r>
              <a:rPr lang="en-US" dirty="0" err="1"/>
              <a:t>tretman</a:t>
            </a:r>
            <a:r>
              <a:rPr lang="en-US" dirty="0"/>
              <a:t> (STR)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dodijeljen</a:t>
            </a:r>
            <a:r>
              <a:rPr lang="en-US" dirty="0"/>
              <a:t>: </a:t>
            </a:r>
            <a:r>
              <a:rPr lang="en-US" dirty="0" err="1"/>
              <a:t>tada</a:t>
            </a:r>
            <a:r>
              <a:rPr lang="en-US" dirty="0"/>
              <a:t> je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dalje</a:t>
            </a:r>
            <a:r>
              <a:rPr lang="en-US" dirty="0"/>
              <a:t> </a:t>
            </a:r>
            <a:r>
              <a:rPr lang="en-US" dirty="0" err="1"/>
              <a:t>determinanta</a:t>
            </a:r>
            <a:r>
              <a:rPr lang="en-US" dirty="0"/>
              <a:t> </a:t>
            </a:r>
            <a:r>
              <a:rPr lang="en-US" dirty="0" err="1"/>
              <a:t>TestScore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STR. (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rješenje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OV </a:t>
            </a:r>
            <a:r>
              <a:rPr lang="en-US" dirty="0" err="1"/>
              <a:t>pristrasnost</a:t>
            </a:r>
            <a:r>
              <a:rPr lang="en-US" dirty="0"/>
              <a:t> je </a:t>
            </a:r>
            <a:r>
              <a:rPr lang="en-US" dirty="0" err="1"/>
              <a:t>rijetko</a:t>
            </a:r>
            <a:r>
              <a:rPr lang="en-US" dirty="0"/>
              <a:t> </a:t>
            </a:r>
            <a:r>
              <a:rPr lang="en-US" dirty="0" err="1"/>
              <a:t>izvodljivo</a:t>
            </a:r>
            <a:r>
              <a:rPr lang="en-US" dirty="0"/>
              <a:t>.) </a:t>
            </a:r>
            <a:endParaRPr lang="hr-HR" dirty="0" smtClean="0"/>
          </a:p>
          <a:p>
            <a:r>
              <a:rPr lang="en-US" dirty="0" err="1" smtClean="0"/>
              <a:t>Usvojite</a:t>
            </a:r>
            <a:r>
              <a:rPr lang="en-US" dirty="0" smtClean="0"/>
              <a:t> </a:t>
            </a:r>
            <a:r>
              <a:rPr lang="en-US" dirty="0" err="1"/>
              <a:t>pristup</a:t>
            </a:r>
            <a:r>
              <a:rPr lang="en-US" dirty="0"/>
              <a:t> „</a:t>
            </a:r>
            <a:r>
              <a:rPr lang="en-US" dirty="0" err="1"/>
              <a:t>unakrsne</a:t>
            </a:r>
            <a:r>
              <a:rPr lang="en-US" dirty="0"/>
              <a:t> </a:t>
            </a:r>
            <a:r>
              <a:rPr lang="en-US" dirty="0" err="1"/>
              <a:t>tabele</a:t>
            </a:r>
            <a:r>
              <a:rPr lang="en-US" dirty="0"/>
              <a:t>“,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finijim</a:t>
            </a:r>
            <a:r>
              <a:rPr lang="en-US" dirty="0"/>
              <a:t> </a:t>
            </a:r>
            <a:r>
              <a:rPr lang="en-US" dirty="0" err="1"/>
              <a:t>gradacijama</a:t>
            </a:r>
            <a:r>
              <a:rPr lang="en-US" dirty="0"/>
              <a:t> STR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– </a:t>
            </a:r>
            <a:r>
              <a:rPr lang="en-US" dirty="0" err="1"/>
              <a:t>unutar</a:t>
            </a:r>
            <a:r>
              <a:rPr lang="en-US" dirty="0"/>
              <a:t> </a:t>
            </a:r>
            <a:r>
              <a:rPr lang="en-US" dirty="0" err="1"/>
              <a:t>svake</a:t>
            </a:r>
            <a:r>
              <a:rPr lang="en-US" dirty="0"/>
              <a:t> </a:t>
            </a:r>
            <a:r>
              <a:rPr lang="en-US" dirty="0" err="1"/>
              <a:t>grupe</a:t>
            </a:r>
            <a:r>
              <a:rPr lang="en-US" dirty="0"/>
              <a:t>,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kontrolišemo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(Ali </a:t>
            </a:r>
            <a:r>
              <a:rPr lang="en-US" dirty="0" err="1"/>
              <a:t>uskoro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vam</a:t>
            </a:r>
            <a:r>
              <a:rPr lang="en-US" dirty="0"/>
              <a:t> </a:t>
            </a:r>
            <a:r>
              <a:rPr lang="en-US" dirty="0" err="1"/>
              <a:t>ponestati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, a </a:t>
            </a:r>
            <a:r>
              <a:rPr lang="en-US" dirty="0" err="1"/>
              <a:t>šta</a:t>
            </a:r>
            <a:r>
              <a:rPr lang="en-US" dirty="0"/>
              <a:t> je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drugim</a:t>
            </a:r>
            <a:r>
              <a:rPr lang="en-US" dirty="0"/>
              <a:t> </a:t>
            </a:r>
            <a:r>
              <a:rPr lang="en-US" dirty="0" err="1"/>
              <a:t>determinantama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je </a:t>
            </a:r>
            <a:r>
              <a:rPr lang="en-US" dirty="0" err="1"/>
              <a:t>prihod</a:t>
            </a:r>
            <a:r>
              <a:rPr lang="en-US" dirty="0"/>
              <a:t> </a:t>
            </a:r>
            <a:r>
              <a:rPr lang="en-US" dirty="0" err="1"/>
              <a:t>porodice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obrazovanje</a:t>
            </a:r>
            <a:r>
              <a:rPr lang="en-US" dirty="0"/>
              <a:t> </a:t>
            </a:r>
            <a:r>
              <a:rPr lang="en-US" dirty="0" err="1"/>
              <a:t>roditelja</a:t>
            </a:r>
            <a:r>
              <a:rPr lang="en-US" dirty="0"/>
              <a:t>?) </a:t>
            </a:r>
            <a:endParaRPr lang="hr-HR" dirty="0" smtClean="0"/>
          </a:p>
          <a:p>
            <a:r>
              <a:rPr lang="en-US" dirty="0" err="1" smtClean="0"/>
              <a:t>Koristite</a:t>
            </a:r>
            <a:r>
              <a:rPr lang="en-US" dirty="0" smtClean="0"/>
              <a:t> </a:t>
            </a:r>
            <a:r>
              <a:rPr lang="en-US" dirty="0" err="1"/>
              <a:t>regresiju</a:t>
            </a:r>
            <a:r>
              <a:rPr lang="en-US" dirty="0"/>
              <a:t> u </a:t>
            </a:r>
            <a:r>
              <a:rPr lang="en-US" dirty="0" err="1"/>
              <a:t>kojoj</a:t>
            </a:r>
            <a:r>
              <a:rPr lang="en-US" dirty="0"/>
              <a:t> se </a:t>
            </a:r>
            <a:r>
              <a:rPr lang="en-US" dirty="0" err="1"/>
              <a:t>izostavljena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(</a:t>
            </a:r>
            <a:r>
              <a:rPr lang="en-US" dirty="0" err="1"/>
              <a:t>PctEL</a:t>
            </a:r>
            <a:r>
              <a:rPr lang="en-US" dirty="0"/>
              <a:t>) </a:t>
            </a:r>
            <a:r>
              <a:rPr lang="en-US" dirty="0" err="1"/>
              <a:t>više</a:t>
            </a:r>
            <a:r>
              <a:rPr lang="en-US" dirty="0"/>
              <a:t> ne </a:t>
            </a:r>
            <a:r>
              <a:rPr lang="en-US" dirty="0" err="1"/>
              <a:t>izostavlja</a:t>
            </a:r>
            <a:r>
              <a:rPr lang="en-US" dirty="0"/>
              <a:t>: </a:t>
            </a:r>
            <a:r>
              <a:rPr lang="en-US" dirty="0" err="1"/>
              <a:t>uključite</a:t>
            </a:r>
            <a:r>
              <a:rPr lang="en-US" dirty="0"/>
              <a:t> </a:t>
            </a:r>
            <a:r>
              <a:rPr lang="en-US" dirty="0" err="1"/>
              <a:t>PctEL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dodatni</a:t>
            </a:r>
            <a:r>
              <a:rPr lang="en-US" dirty="0"/>
              <a:t> </a:t>
            </a:r>
            <a:r>
              <a:rPr lang="en-US" dirty="0" err="1"/>
              <a:t>regresor</a:t>
            </a:r>
            <a:r>
              <a:rPr lang="en-US" dirty="0"/>
              <a:t> u </a:t>
            </a:r>
            <a:r>
              <a:rPr lang="en-US" dirty="0" err="1"/>
              <a:t>višestruku</a:t>
            </a:r>
            <a:r>
              <a:rPr lang="en-US" dirty="0"/>
              <a:t> </a:t>
            </a:r>
            <a:r>
              <a:rPr lang="en-US" dirty="0" err="1"/>
              <a:t>regresiju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7074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Višestruka regresija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81891" y="1477818"/>
            <a:ext cx="10771909" cy="4699145"/>
          </a:xfrm>
        </p:spPr>
        <p:txBody>
          <a:bodyPr>
            <a:normAutofit lnSpcReduction="10000"/>
          </a:bodyPr>
          <a:lstStyle/>
          <a:p>
            <a:r>
              <a:rPr lang="hr-HR" sz="3200" dirty="0" smtClean="0">
                <a:ea typeface="ＭＳ Ｐゴシック" pitchFamily="34" charset="-128"/>
              </a:rPr>
              <a:t>Imamo dva regresora</a:t>
            </a:r>
            <a:r>
              <a:rPr lang="en-US" sz="3200" dirty="0" smtClean="0">
                <a:ea typeface="ＭＳ Ｐゴシック" pitchFamily="34" charset="-128"/>
              </a:rPr>
              <a:t>:</a:t>
            </a:r>
          </a:p>
          <a:p>
            <a:pPr algn="ctr"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0</a:t>
            </a:r>
            <a:r>
              <a:rPr lang="en-US" sz="3200" dirty="0" smtClean="0">
                <a:ea typeface="ＭＳ Ｐゴシック" pitchFamily="34" charset="-128"/>
              </a:rPr>
              <a:t> + </a:t>
            </a:r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+ </a:t>
            </a:r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+ </a:t>
            </a:r>
            <a:r>
              <a:rPr lang="en-US" sz="3200" i="1" dirty="0" err="1" smtClean="0">
                <a:ea typeface="ＭＳ Ｐゴシック" pitchFamily="34" charset="-128"/>
              </a:rPr>
              <a:t>u</a:t>
            </a:r>
            <a:r>
              <a:rPr lang="en-US" sz="3200" i="1" baseline="-25000" dirty="0" err="1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,  </a:t>
            </a:r>
            <a:r>
              <a:rPr lang="en-US" sz="3200" i="1" dirty="0" err="1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= 1,…,</a:t>
            </a:r>
            <a:r>
              <a:rPr lang="en-US" sz="3200" i="1" dirty="0" smtClean="0">
                <a:ea typeface="ＭＳ Ｐゴシック" pitchFamily="34" charset="-128"/>
              </a:rPr>
              <a:t>n</a:t>
            </a:r>
            <a:endParaRPr lang="en-US" sz="3200" dirty="0" smtClean="0">
              <a:ea typeface="ＭＳ Ｐゴシック" pitchFamily="34" charset="-128"/>
            </a:endParaRPr>
          </a:p>
          <a:p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zavisna varijabla</a:t>
            </a:r>
            <a:endParaRPr lang="en-US" sz="3200" dirty="0" smtClean="0">
              <a:ea typeface="ＭＳ Ｐゴシック" pitchFamily="34" charset="-128"/>
            </a:endParaRPr>
          </a:p>
          <a:p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dvije nezavisne </a:t>
            </a:r>
            <a:r>
              <a:rPr lang="hr-HR" sz="3200" i="1" dirty="0" smtClean="0">
                <a:ea typeface="ＭＳ Ｐゴシック" pitchFamily="34" charset="-128"/>
              </a:rPr>
              <a:t>varijable </a:t>
            </a:r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en-US" sz="3200" i="1" dirty="0" err="1" smtClean="0">
                <a:ea typeface="ＭＳ Ｐゴシック" pitchFamily="34" charset="-128"/>
              </a:rPr>
              <a:t>regres</a:t>
            </a:r>
            <a:r>
              <a:rPr lang="hr-HR" sz="3200" i="1" dirty="0" smtClean="0">
                <a:ea typeface="ＭＳ Ｐゴシック" pitchFamily="34" charset="-128"/>
              </a:rPr>
              <a:t>ori</a:t>
            </a:r>
            <a:r>
              <a:rPr lang="en-US" sz="3200" dirty="0" smtClean="0">
                <a:ea typeface="ＭＳ Ｐゴシック" pitchFamily="34" charset="-128"/>
              </a:rPr>
              <a:t>)</a:t>
            </a:r>
          </a:p>
          <a:p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) </a:t>
            </a:r>
            <a:r>
              <a:rPr lang="hr-HR" sz="3200" dirty="0" smtClean="0">
                <a:ea typeface="ＭＳ Ｐゴシック" pitchFamily="34" charset="-128"/>
              </a:rPr>
              <a:t>stoje za </a:t>
            </a:r>
            <a:r>
              <a:rPr lang="en-US" sz="3200" i="1" dirty="0" smtClean="0">
                <a:ea typeface="ＭＳ Ｐゴシック" pitchFamily="34" charset="-128"/>
              </a:rPr>
              <a:t>i</a:t>
            </a:r>
            <a:r>
              <a:rPr lang="en-US" sz="3200" baseline="30000" dirty="0" smtClean="0">
                <a:ea typeface="ＭＳ Ｐゴシック" pitchFamily="34" charset="-128"/>
              </a:rPr>
              <a:t>t</a:t>
            </a:r>
            <a:r>
              <a:rPr lang="hr-HR" sz="3200" baseline="30000" dirty="0">
                <a:ea typeface="ＭＳ Ｐゴシック" pitchFamily="34" charset="-128"/>
              </a:rPr>
              <a:t>u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dirty="0" err="1" smtClean="0">
                <a:ea typeface="ＭＳ Ｐゴシック" pitchFamily="34" charset="-128"/>
              </a:rPr>
              <a:t>observa</a:t>
            </a:r>
            <a:r>
              <a:rPr lang="hr-HR" sz="3200" dirty="0" smtClean="0">
                <a:ea typeface="ＭＳ Ｐゴシック" pitchFamily="34" charset="-128"/>
              </a:rPr>
              <a:t>ciju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hr-HR" sz="32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.</a:t>
            </a:r>
          </a:p>
          <a:p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0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hr-HR" sz="3200" dirty="0" smtClean="0">
                <a:ea typeface="ＭＳ Ｐゴシック" pitchFamily="34" charset="-128"/>
              </a:rPr>
              <a:t>nepoznati odsječak na x osi</a:t>
            </a:r>
            <a:endParaRPr lang="en-US" sz="3200" dirty="0" smtClean="0">
              <a:ea typeface="ＭＳ Ｐゴシック" pitchFamily="34" charset="-128"/>
            </a:endParaRPr>
          </a:p>
          <a:p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hr-HR" sz="3200" dirty="0" smtClean="0">
                <a:ea typeface="ＭＳ Ｐゴシック" pitchFamily="34" charset="-128"/>
              </a:rPr>
              <a:t>efekat na 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usljed promjene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hr-HR" sz="3200" dirty="0" smtClean="0">
                <a:ea typeface="ＭＳ Ｐゴシック" pitchFamily="34" charset="-128"/>
              </a:rPr>
              <a:t>gdje je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konstantno</a:t>
            </a:r>
            <a:endParaRPr lang="en-US" sz="3200" dirty="0" smtClean="0">
              <a:ea typeface="ＭＳ Ｐゴシック" pitchFamily="34" charset="-128"/>
            </a:endParaRPr>
          </a:p>
          <a:p>
            <a:r>
              <a:rPr lang="en-US" sz="32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hr-HR" sz="3200" dirty="0">
                <a:ea typeface="ＭＳ Ｐゴシック" pitchFamily="34" charset="-128"/>
              </a:rPr>
              <a:t>efekat na 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>
                <a:ea typeface="ＭＳ Ｐゴシック" pitchFamily="34" charset="-128"/>
              </a:rPr>
              <a:t>usljed promjene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hr-HR" sz="3200" dirty="0">
                <a:ea typeface="ＭＳ Ｐゴシック" pitchFamily="34" charset="-128"/>
              </a:rPr>
              <a:t>gdje je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r>
              <a:rPr lang="en-US" sz="3200" baseline="-25000" dirty="0" smtClean="0">
                <a:ea typeface="ＭＳ Ｐゴシック" pitchFamily="34" charset="-128"/>
              </a:rPr>
              <a:t>1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>
                <a:ea typeface="ＭＳ Ｐゴシック" pitchFamily="34" charset="-128"/>
              </a:rPr>
              <a:t>konstantno </a:t>
            </a:r>
            <a:endParaRPr lang="hr-HR" sz="3200" dirty="0" smtClean="0">
              <a:ea typeface="ＭＳ Ｐゴシック" pitchFamily="34" charset="-128"/>
            </a:endParaRPr>
          </a:p>
          <a:p>
            <a:r>
              <a:rPr lang="en-US" sz="3200" i="1" dirty="0" err="1" smtClean="0">
                <a:ea typeface="ＭＳ Ｐゴシック" pitchFamily="34" charset="-128"/>
              </a:rPr>
              <a:t>u</a:t>
            </a:r>
            <a:r>
              <a:rPr lang="en-US" sz="3200" i="1" baseline="-25000" dirty="0" err="1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hr-HR" sz="3200" dirty="0" smtClean="0">
                <a:ea typeface="ＭＳ Ｐゴシック" pitchFamily="34" charset="-128"/>
              </a:rPr>
              <a:t>greška regresije </a:t>
            </a:r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hr-HR" sz="3200" dirty="0" smtClean="0">
                <a:ea typeface="ＭＳ Ｐゴシック" pitchFamily="34" charset="-128"/>
              </a:rPr>
              <a:t>svi izostavljeni faktori</a:t>
            </a:r>
            <a:r>
              <a:rPr lang="en-US" sz="3200" dirty="0" smtClean="0">
                <a:ea typeface="ＭＳ Ｐゴシック" pitchFamily="34" charset="-128"/>
              </a:rPr>
              <a:t>)</a:t>
            </a:r>
          </a:p>
          <a:p>
            <a:endParaRPr lang="en-US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3512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Interpretacija koeficijenata u višestrukoj regresiji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7927" y="1487055"/>
            <a:ext cx="10965873" cy="4689908"/>
          </a:xfrm>
        </p:spPr>
        <p:txBody>
          <a:bodyPr>
            <a:normAutofit/>
          </a:bodyPr>
          <a:lstStyle/>
          <a:p>
            <a:pPr algn="ctr">
              <a:buFontTx/>
              <a:buNone/>
              <a:defRPr/>
            </a:pPr>
            <a:r>
              <a:rPr lang="en-US" i="1" dirty="0" smtClean="0"/>
              <a:t>Y</a:t>
            </a:r>
            <a:r>
              <a:rPr lang="en-US" i="1" baseline="-25000" dirty="0" smtClean="0"/>
              <a:t>i</a:t>
            </a:r>
            <a:r>
              <a:rPr lang="en-US" dirty="0" smtClean="0"/>
              <a:t>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0</a:t>
            </a:r>
            <a:r>
              <a:rPr lang="en-US" dirty="0" smtClean="0"/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1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i="1" baseline="-25000" dirty="0" smtClean="0"/>
              <a:t>i</a:t>
            </a:r>
            <a:r>
              <a:rPr lang="en-US" dirty="0" smtClean="0"/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2</a:t>
            </a:r>
            <a:r>
              <a:rPr lang="en-US" i="1" dirty="0" smtClean="0"/>
              <a:t>X</a:t>
            </a:r>
            <a:r>
              <a:rPr lang="en-US" baseline="-25000" dirty="0" smtClean="0"/>
              <a:t>2</a:t>
            </a:r>
            <a:r>
              <a:rPr lang="en-US" i="1" baseline="-25000" dirty="0" smtClean="0"/>
              <a:t>i</a:t>
            </a:r>
            <a:r>
              <a:rPr lang="en-US" dirty="0" smtClean="0"/>
              <a:t> + </a:t>
            </a:r>
            <a:r>
              <a:rPr lang="en-US" i="1" dirty="0" err="1" smtClean="0"/>
              <a:t>u</a:t>
            </a:r>
            <a:r>
              <a:rPr lang="en-US" i="1" baseline="-25000" dirty="0" err="1" smtClean="0"/>
              <a:t>i</a:t>
            </a:r>
            <a:r>
              <a:rPr lang="en-US" dirty="0" smtClean="0"/>
              <a:t>,  </a:t>
            </a:r>
            <a:r>
              <a:rPr lang="en-US" i="1" dirty="0" err="1" smtClean="0"/>
              <a:t>i</a:t>
            </a:r>
            <a:r>
              <a:rPr lang="en-US" dirty="0" smtClean="0"/>
              <a:t> = 1,…,</a:t>
            </a:r>
            <a:r>
              <a:rPr lang="en-US" i="1" dirty="0" err="1" smtClean="0"/>
              <a:t>n</a:t>
            </a:r>
            <a:endParaRPr lang="en-US" dirty="0" smtClean="0"/>
          </a:p>
          <a:p>
            <a:pPr marL="0" indent="0">
              <a:buFontTx/>
              <a:buNone/>
              <a:defRPr/>
            </a:pPr>
            <a:r>
              <a:rPr lang="hr-HR" dirty="0" smtClean="0"/>
              <a:t>Recimo  da mijenjamo 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hr-HR" dirty="0" smtClean="0"/>
              <a:t>za </a:t>
            </a:r>
            <a:r>
              <a:rPr lang="en-US" dirty="0" smtClean="0"/>
              <a:t> </a:t>
            </a:r>
            <a:r>
              <a:rPr lang="en-US" dirty="0" smtClean="0">
                <a:latin typeface="Lucida Grande"/>
                <a:ea typeface="Lucida Grande"/>
                <a:cs typeface="Lucida Grande"/>
                <a:sym typeface="Symbol"/>
              </a:rPr>
              <a:t>Δ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hr-HR" dirty="0" smtClean="0"/>
              <a:t>dok je  </a:t>
            </a:r>
            <a:r>
              <a:rPr lang="en-US" i="1" dirty="0" smtClean="0"/>
              <a:t>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hr-HR" dirty="0"/>
              <a:t>k</a:t>
            </a:r>
            <a:r>
              <a:rPr lang="en-US" dirty="0" err="1" smtClean="0"/>
              <a:t>onstant</a:t>
            </a:r>
            <a:r>
              <a:rPr lang="hr-HR" dirty="0" smtClean="0"/>
              <a:t>no</a:t>
            </a:r>
            <a:r>
              <a:rPr lang="en-US" dirty="0" smtClean="0"/>
              <a:t>:</a:t>
            </a:r>
          </a:p>
          <a:p>
            <a:pPr>
              <a:buFontTx/>
              <a:buNone/>
              <a:defRPr/>
            </a:pPr>
            <a:r>
              <a:rPr lang="hr-HR" dirty="0" smtClean="0"/>
              <a:t>Prava regresije za cijelu populaciju </a:t>
            </a:r>
            <a:r>
              <a:rPr lang="hr-HR" b="1" i="1" dirty="0" smtClean="0"/>
              <a:t>prije</a:t>
            </a:r>
            <a:r>
              <a:rPr lang="en-US" b="1" i="1" dirty="0" smtClean="0"/>
              <a:t> </a:t>
            </a:r>
            <a:r>
              <a:rPr lang="hr-HR" dirty="0" smtClean="0"/>
              <a:t>promjene data je sa jednačinom</a:t>
            </a:r>
            <a:r>
              <a:rPr lang="en-US" dirty="0" smtClean="0"/>
              <a:t>:</a:t>
            </a:r>
          </a:p>
          <a:p>
            <a:pPr>
              <a:buFontTx/>
              <a:buNone/>
              <a:defRPr/>
            </a:pPr>
            <a:r>
              <a:rPr lang="en-US" dirty="0" smtClean="0"/>
              <a:t> </a:t>
            </a:r>
          </a:p>
          <a:p>
            <a:pPr algn="ctr">
              <a:buFontTx/>
              <a:buNone/>
              <a:defRPr/>
            </a:pPr>
            <a:r>
              <a:rPr lang="en-US" i="1" dirty="0" smtClean="0"/>
              <a:t>Y</a:t>
            </a:r>
            <a:r>
              <a:rPr lang="en-US" dirty="0" smtClean="0"/>
              <a:t>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0</a:t>
            </a:r>
            <a:r>
              <a:rPr lang="en-US" dirty="0" smtClean="0"/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1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2</a:t>
            </a:r>
            <a:r>
              <a:rPr lang="en-US" i="1" dirty="0" smtClean="0"/>
              <a:t>X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>
              <a:buFontTx/>
              <a:buNone/>
              <a:defRPr/>
            </a:pPr>
            <a:r>
              <a:rPr lang="en-US" dirty="0" smtClean="0"/>
              <a:t> </a:t>
            </a:r>
          </a:p>
          <a:p>
            <a:pPr>
              <a:buFontTx/>
              <a:buNone/>
              <a:defRPr/>
            </a:pPr>
            <a:r>
              <a:rPr lang="hr-HR" dirty="0" smtClean="0"/>
              <a:t>Prava</a:t>
            </a:r>
            <a:r>
              <a:rPr lang="en-US" dirty="0" smtClean="0"/>
              <a:t>, </a:t>
            </a:r>
            <a:r>
              <a:rPr lang="hr-HR" b="1" i="1" dirty="0" smtClean="0"/>
              <a:t>poslije</a:t>
            </a:r>
            <a:r>
              <a:rPr lang="en-US" b="1" i="1" dirty="0" smtClean="0"/>
              <a:t> </a:t>
            </a:r>
            <a:r>
              <a:rPr lang="hr-HR" dirty="0" smtClean="0"/>
              <a:t>promjene</a:t>
            </a:r>
            <a:r>
              <a:rPr lang="en-US" dirty="0" smtClean="0"/>
              <a:t>:</a:t>
            </a:r>
          </a:p>
          <a:p>
            <a:pPr>
              <a:buFontTx/>
              <a:buNone/>
              <a:defRPr/>
            </a:pPr>
            <a:r>
              <a:rPr lang="en-US" dirty="0" smtClean="0"/>
              <a:t> </a:t>
            </a:r>
          </a:p>
          <a:p>
            <a:pPr algn="ctr">
              <a:buFontTx/>
              <a:buNone/>
              <a:defRPr/>
            </a:pPr>
            <a:r>
              <a:rPr lang="en-US" i="1" dirty="0" smtClean="0"/>
              <a:t>Y</a:t>
            </a:r>
            <a:r>
              <a:rPr lang="en-US" dirty="0" smtClean="0"/>
              <a:t> + </a:t>
            </a:r>
            <a:r>
              <a:rPr lang="en-US" dirty="0" smtClean="0">
                <a:latin typeface="Lucida Grande"/>
                <a:ea typeface="Lucida Grande"/>
                <a:cs typeface="Lucida Grande"/>
                <a:sym typeface="Symbol"/>
              </a:rPr>
              <a:t>Δ</a:t>
            </a:r>
            <a:r>
              <a:rPr lang="en-US" i="1" dirty="0" smtClean="0"/>
              <a:t>Y</a:t>
            </a:r>
            <a:r>
              <a:rPr lang="en-US" dirty="0" smtClean="0"/>
              <a:t> =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0</a:t>
            </a:r>
            <a:r>
              <a:rPr lang="en-US" dirty="0" smtClean="0"/>
              <a:t>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1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+ </a:t>
            </a:r>
            <a:r>
              <a:rPr lang="en-US" dirty="0" smtClean="0">
                <a:latin typeface="Lucida Grande"/>
                <a:ea typeface="Lucida Grande"/>
                <a:cs typeface="Lucida Grande"/>
                <a:sym typeface="Symbol"/>
              </a:rPr>
              <a:t>Δ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) +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2</a:t>
            </a:r>
            <a:r>
              <a:rPr lang="en-US" i="1" dirty="0" smtClean="0"/>
              <a:t>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</a:p>
          <a:p>
            <a:pPr>
              <a:buFontTx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036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Okvir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Izostavljena</a:t>
            </a:r>
            <a:r>
              <a:rPr lang="en-US" dirty="0" smtClean="0"/>
              <a:t> </a:t>
            </a:r>
            <a:r>
              <a:rPr lang="en-US" dirty="0" err="1" smtClean="0"/>
              <a:t>varijabla</a:t>
            </a:r>
            <a:r>
              <a:rPr lang="hr-HR" dirty="0" smtClean="0"/>
              <a:t>(omitted variable bias)</a:t>
            </a:r>
          </a:p>
          <a:p>
            <a:r>
              <a:rPr lang="en-US" dirty="0" err="1" smtClean="0"/>
              <a:t>Analiza</a:t>
            </a:r>
            <a:r>
              <a:rPr lang="en-US" dirty="0" smtClean="0"/>
              <a:t> </a:t>
            </a:r>
            <a:r>
              <a:rPr lang="en-US" dirty="0" err="1" smtClean="0"/>
              <a:t>uzročnosti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Višestruka</a:t>
            </a:r>
            <a:r>
              <a:rPr lang="en-US" dirty="0" smtClean="0"/>
              <a:t> </a:t>
            </a:r>
            <a:r>
              <a:rPr lang="en-US" dirty="0" err="1" smtClean="0"/>
              <a:t>regresija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OLS </a:t>
            </a:r>
            <a:endParaRPr lang="hr-HR" dirty="0" smtClean="0"/>
          </a:p>
          <a:p>
            <a:r>
              <a:rPr lang="hr-HR" dirty="0" smtClean="0"/>
              <a:t>Kako znati da je model dobar?</a:t>
            </a:r>
          </a:p>
          <a:p>
            <a:r>
              <a:rPr lang="hr-HR" dirty="0" smtClean="0"/>
              <a:t>Nešto malo o d</a:t>
            </a:r>
            <a:r>
              <a:rPr lang="en-US" dirty="0" err="1" smtClean="0"/>
              <a:t>istribucija</a:t>
            </a:r>
            <a:r>
              <a:rPr lang="en-US" dirty="0" smtClean="0"/>
              <a:t> </a:t>
            </a:r>
            <a:r>
              <a:rPr lang="en-US" dirty="0" err="1" smtClean="0"/>
              <a:t>uzorkovanja</a:t>
            </a:r>
            <a:r>
              <a:rPr lang="en-US" dirty="0" smtClean="0"/>
              <a:t> OLS </a:t>
            </a:r>
            <a:r>
              <a:rPr lang="en-US" dirty="0" err="1" smtClean="0"/>
              <a:t>estimatora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475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381000"/>
            <a:ext cx="8294688" cy="617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hr-HR" sz="2400" b="1" i="1" dirty="0" smtClean="0">
                <a:ea typeface="ＭＳ Ｐゴシック" pitchFamily="34" charset="-128"/>
              </a:rPr>
              <a:t>Prije</a:t>
            </a:r>
            <a:r>
              <a:rPr lang="en-US" sz="2400" dirty="0" smtClean="0">
                <a:ea typeface="ＭＳ Ｐゴシック" pitchFamily="34" charset="-128"/>
              </a:rPr>
              <a:t>:              </a:t>
            </a: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(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) + </a:t>
            </a:r>
            <a:r>
              <a:rPr lang="en-US" sz="2400" i="1" dirty="0" smtClean="0">
                <a:ea typeface="ＭＳ Ｐゴシック" pitchFamily="34" charset="-128"/>
                <a:sym typeface="Symbol" pitchFamily="18" charset="2"/>
              </a:rPr>
              <a:t>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</a:p>
          <a:p>
            <a:pPr>
              <a:buFontTx/>
              <a:buNone/>
            </a:pPr>
            <a:r>
              <a:rPr lang="en-US" sz="2400" b="1" i="1" dirty="0" smtClean="0">
                <a:ea typeface="ＭＳ Ｐゴシック" pitchFamily="34" charset="-128"/>
              </a:rPr>
              <a:t> 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2400" b="1" i="1" dirty="0" smtClean="0">
                <a:ea typeface="ＭＳ Ｐゴシック" pitchFamily="34" charset="-128"/>
              </a:rPr>
              <a:t>Poslije</a:t>
            </a:r>
            <a:r>
              <a:rPr lang="en-US" sz="2400" dirty="0" smtClean="0">
                <a:ea typeface="ＭＳ Ｐゴシック" pitchFamily="34" charset="-128"/>
              </a:rPr>
              <a:t>:                 </a:t>
            </a: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(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 + </a:t>
            </a:r>
            <a:r>
              <a:rPr lang="en-US" sz="24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) +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400" b="1" i="1" dirty="0" smtClean="0">
                <a:ea typeface="ＭＳ Ｐゴシック" pitchFamily="34" charset="-128"/>
              </a:rPr>
              <a:t> 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2400" b="1" i="1" dirty="0" smtClean="0">
                <a:ea typeface="ＭＳ Ｐゴシック" pitchFamily="34" charset="-128"/>
              </a:rPr>
              <a:t>Razlika</a:t>
            </a:r>
            <a:r>
              <a:rPr lang="en-US" sz="2400" dirty="0" smtClean="0">
                <a:ea typeface="ＭＳ Ｐゴシック" pitchFamily="34" charset="-128"/>
              </a:rPr>
              <a:t>:          </a:t>
            </a:r>
            <a:r>
              <a:rPr lang="en-US" sz="24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Δ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spcAft>
                <a:spcPts val="2400"/>
              </a:spcAft>
              <a:buFontTx/>
              <a:buNone/>
            </a:pPr>
            <a:r>
              <a:rPr lang="hr-HR" sz="2400" b="1" i="1" dirty="0" smtClean="0">
                <a:ea typeface="ＭＳ Ｐゴシック" pitchFamily="34" charset="-128"/>
              </a:rPr>
              <a:t>Dakle</a:t>
            </a:r>
            <a:r>
              <a:rPr lang="en-US" sz="2400" b="1" i="1" dirty="0" smtClean="0">
                <a:ea typeface="ＭＳ Ｐゴシック" pitchFamily="34" charset="-128"/>
              </a:rPr>
              <a:t>: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spcAft>
                <a:spcPts val="2400"/>
              </a:spcAft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         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 =         , </a:t>
            </a:r>
            <a:r>
              <a:rPr lang="en-US" sz="2400" b="1" i="1" dirty="0" smtClean="0">
                <a:ea typeface="ＭＳ Ｐゴシック" pitchFamily="34" charset="-128"/>
              </a:rPr>
              <a:t>X</a:t>
            </a:r>
            <a:r>
              <a:rPr lang="en-US" sz="2400" b="1" baseline="-25000" dirty="0" smtClean="0">
                <a:ea typeface="ＭＳ Ｐゴシック" pitchFamily="34" charset="-128"/>
              </a:rPr>
              <a:t>2</a:t>
            </a:r>
            <a:r>
              <a:rPr lang="en-US" sz="2400" b="1" dirty="0" smtClean="0">
                <a:ea typeface="ＭＳ Ｐゴシック" pitchFamily="34" charset="-128"/>
              </a:rPr>
              <a:t> </a:t>
            </a:r>
            <a:r>
              <a:rPr lang="hr-HR" sz="2400" b="1" dirty="0" smtClean="0">
                <a:ea typeface="ＭＳ Ｐゴシック" pitchFamily="34" charset="-128"/>
              </a:rPr>
              <a:t>k</a:t>
            </a:r>
            <a:r>
              <a:rPr lang="en-US" sz="2400" b="1" dirty="0" err="1" smtClean="0">
                <a:ea typeface="ＭＳ Ｐゴシック" pitchFamily="34" charset="-128"/>
              </a:rPr>
              <a:t>onstant</a:t>
            </a:r>
            <a:r>
              <a:rPr lang="en-US" sz="2400" b="1" dirty="0" smtClean="0">
                <a:ea typeface="ＭＳ Ｐゴシック" pitchFamily="34" charset="-128"/>
              </a:rPr>
              <a:t>       </a:t>
            </a:r>
            <a:r>
              <a:rPr lang="en-US" sz="2400" dirty="0" smtClean="0">
                <a:ea typeface="ＭＳ Ｐゴシック" pitchFamily="34" charset="-128"/>
              </a:rPr>
              <a:t>  </a:t>
            </a:r>
          </a:p>
          <a:p>
            <a:pPr>
              <a:spcAft>
                <a:spcPts val="2400"/>
              </a:spcAft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spcAft>
                <a:spcPts val="3600"/>
              </a:spcAft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                         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 =        , </a:t>
            </a:r>
            <a:r>
              <a:rPr lang="en-US" sz="2400" b="1" i="1" dirty="0" smtClean="0">
                <a:ea typeface="ＭＳ Ｐゴシック" pitchFamily="34" charset="-128"/>
              </a:rPr>
              <a:t>X</a:t>
            </a:r>
            <a:r>
              <a:rPr lang="en-US" sz="2400" b="1" baseline="-25000" dirty="0" smtClean="0">
                <a:ea typeface="ＭＳ Ｐゴシック" pitchFamily="34" charset="-128"/>
              </a:rPr>
              <a:t>1</a:t>
            </a:r>
            <a:r>
              <a:rPr lang="en-US" sz="2400" b="1" dirty="0" smtClean="0">
                <a:ea typeface="ＭＳ Ｐゴシック" pitchFamily="34" charset="-128"/>
              </a:rPr>
              <a:t> </a:t>
            </a:r>
            <a:r>
              <a:rPr lang="hr-HR" sz="2400" b="1" dirty="0">
                <a:ea typeface="ＭＳ Ｐゴシック" pitchFamily="34" charset="-128"/>
              </a:rPr>
              <a:t>k</a:t>
            </a:r>
            <a:r>
              <a:rPr lang="en-US" sz="2400" b="1" dirty="0" err="1" smtClean="0">
                <a:ea typeface="ＭＳ Ｐゴシック" pitchFamily="34" charset="-128"/>
              </a:rPr>
              <a:t>onstant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400" i="1" dirty="0" smtClean="0">
                <a:ea typeface="ＭＳ Ｐゴシック" pitchFamily="34" charset="-128"/>
              </a:rPr>
              <a:t> 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400" i="1" dirty="0" smtClean="0">
                <a:ea typeface="ＭＳ Ｐゴシック" pitchFamily="34" charset="-128"/>
              </a:rPr>
              <a:t>                 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sz="2400" baseline="-25000" dirty="0" smtClean="0">
                <a:ea typeface="ＭＳ Ｐゴシック" pitchFamily="34" charset="-128"/>
              </a:rPr>
              <a:t>0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hr-HR" sz="2400" dirty="0" smtClean="0">
                <a:ea typeface="ＭＳ Ｐゴシック" pitchFamily="34" charset="-128"/>
              </a:rPr>
              <a:t>predviđena vrijednost </a:t>
            </a:r>
            <a:r>
              <a:rPr lang="en-US" sz="2400" i="1" dirty="0" smtClean="0">
                <a:ea typeface="ＭＳ Ｐゴシック" pitchFamily="34" charset="-128"/>
              </a:rPr>
              <a:t>Y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hr-HR" sz="2400" dirty="0" smtClean="0">
                <a:ea typeface="ＭＳ Ｐゴシック" pitchFamily="34" charset="-128"/>
              </a:rPr>
              <a:t>kada je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1</a:t>
            </a:r>
            <a:r>
              <a:rPr lang="en-US" sz="2400" dirty="0" smtClean="0">
                <a:ea typeface="ＭＳ Ｐゴシック" pitchFamily="34" charset="-128"/>
              </a:rPr>
              <a:t> = 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baseline="-25000" dirty="0" smtClean="0">
                <a:ea typeface="ＭＳ Ｐゴシック" pitchFamily="34" charset="-128"/>
              </a:rPr>
              <a:t>2</a:t>
            </a:r>
            <a:r>
              <a:rPr lang="en-US" sz="2400" dirty="0" smtClean="0">
                <a:ea typeface="ＭＳ Ｐゴシック" pitchFamily="34" charset="-128"/>
              </a:rPr>
              <a:t> = 0.</a:t>
            </a:r>
          </a:p>
          <a:p>
            <a:pPr>
              <a:buFontTx/>
              <a:buNone/>
            </a:pPr>
            <a:endParaRPr lang="en-US" sz="2400" dirty="0" smtClean="0">
              <a:ea typeface="ＭＳ Ｐゴシック" pitchFamily="34" charset="-12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791453"/>
              </p:ext>
            </p:extLst>
          </p:nvPr>
        </p:nvGraphicFramePr>
        <p:xfrm>
          <a:off x="2590800" y="3248891"/>
          <a:ext cx="563563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Equation" r:id="rId3" imgW="622300" imgH="939800" progId="Equation.DSMT4">
                  <p:embed/>
                </p:oleObj>
              </mc:Choice>
              <mc:Fallback>
                <p:oleObj name="Equation" r:id="rId3" imgW="622300" imgH="939800" progId="Equation.DSMT4">
                  <p:embed/>
                  <p:pic>
                    <p:nvPicPr>
                      <p:cNvPr id="1423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248891"/>
                        <a:ext cx="563563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465930"/>
              </p:ext>
            </p:extLst>
          </p:nvPr>
        </p:nvGraphicFramePr>
        <p:xfrm>
          <a:off x="2609850" y="4798291"/>
          <a:ext cx="5445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5" imgW="660400" imgH="939800" progId="Equation.DSMT4">
                  <p:embed/>
                </p:oleObj>
              </mc:Choice>
              <mc:Fallback>
                <p:oleObj name="Equation" r:id="rId5" imgW="660400" imgH="939800" progId="Equation.DSMT4">
                  <p:embed/>
                  <p:pic>
                    <p:nvPicPr>
                      <p:cNvPr id="1423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9850" y="4798291"/>
                        <a:ext cx="544513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0832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ea typeface="ＭＳ Ｐゴシック" pitchFamily="34" charset="-128"/>
              </a:rPr>
              <a:t>OLS </a:t>
            </a:r>
            <a:r>
              <a:rPr lang="en-US" dirty="0" smtClean="0">
                <a:ea typeface="ＭＳ Ｐゴシック" pitchFamily="34" charset="-128"/>
              </a:rPr>
              <a:t>Estimator</a:t>
            </a:r>
            <a:r>
              <a:rPr lang="hr-HR" dirty="0" smtClean="0">
                <a:ea typeface="ＭＳ Ｐゴシック" pitchFamily="34" charset="-128"/>
              </a:rPr>
              <a:t> višestruka regresija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 ovom slučaju postupak ocjenjivanja parametra populacije riješava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 smtClean="0"/>
              <a:t>Minimizira kvadrate odstupanja Y (predviđenih vrijednosti na pravoj u odnosu na vrijednosti koje imamo u podacima)</a:t>
            </a:r>
          </a:p>
          <a:p>
            <a:r>
              <a:rPr lang="hr-HR" dirty="0" smtClean="0"/>
              <a:t>Tražimo minimum f-je (riješavamo analitički kalkulusom)</a:t>
            </a:r>
          </a:p>
          <a:p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057400" y="2209800"/>
          <a:ext cx="49657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3" imgW="4965700" imgH="914400" progId="Equation.DSMT4">
                  <p:embed/>
                </p:oleObj>
              </mc:Choice>
              <mc:Fallback>
                <p:oleObj name="Equation" r:id="rId3" imgW="4965700" imgH="914400" progId="Equation.DSMT4">
                  <p:embed/>
                  <p:pic>
                    <p:nvPicPr>
                      <p:cNvPr id="1433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09800"/>
                        <a:ext cx="49657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4431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Primjer: Kalifornija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11200" y="1433945"/>
            <a:ext cx="8294688" cy="45720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3200" dirty="0" err="1" smtClean="0">
                <a:ea typeface="ＭＳ Ｐゴシック" pitchFamily="34" charset="-128"/>
              </a:rPr>
              <a:t>Regres</a:t>
            </a:r>
            <a:r>
              <a:rPr lang="hr-HR" sz="3200" dirty="0" smtClean="0">
                <a:ea typeface="ＭＳ Ｐゴシック" pitchFamily="34" charset="-128"/>
              </a:rPr>
              <a:t>ija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err="1" smtClean="0">
                <a:ea typeface="ＭＳ Ｐゴシック" pitchFamily="34" charset="-128"/>
              </a:rPr>
              <a:t>TestScore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na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 smtClean="0">
                <a:ea typeface="ＭＳ Ｐゴシック" pitchFamily="34" charset="-128"/>
              </a:rPr>
              <a:t>STR</a:t>
            </a:r>
            <a:r>
              <a:rPr lang="en-US" sz="3200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                      = 698.9 – 2.28</a:t>
            </a:r>
            <a:r>
              <a:rPr lang="en-US" sz="3200" dirty="0" smtClean="0">
                <a:ea typeface="ＭＳ Ｐゴシック" pitchFamily="34" charset="-128"/>
                <a:sym typeface="MT Symbol" pitchFamily="18" charset="2"/>
              </a:rPr>
              <a:t>×</a:t>
            </a:r>
            <a:r>
              <a:rPr lang="en-US" sz="3200" i="1" dirty="0" smtClean="0">
                <a:ea typeface="ＭＳ Ｐゴシック" pitchFamily="34" charset="-128"/>
              </a:rPr>
              <a:t>STR</a:t>
            </a:r>
            <a:endParaRPr lang="en-US" sz="32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 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hr-HR" sz="3200" dirty="0" smtClean="0">
                <a:ea typeface="ＭＳ Ｐゴシック" pitchFamily="34" charset="-128"/>
              </a:rPr>
              <a:t>Sada uključimo % onih koji u distriktu uče engleski </a:t>
            </a:r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en-US" sz="3200" i="1" dirty="0" err="1" smtClean="0">
                <a:ea typeface="ＭＳ Ｐゴシック" pitchFamily="34" charset="-128"/>
              </a:rPr>
              <a:t>PctEL</a:t>
            </a:r>
            <a:r>
              <a:rPr lang="en-US" sz="3200" dirty="0" smtClean="0">
                <a:ea typeface="ＭＳ Ｐゴシック" pitchFamily="34" charset="-128"/>
              </a:rPr>
              <a:t>):</a:t>
            </a:r>
          </a:p>
          <a:p>
            <a:pPr>
              <a:spcAft>
                <a:spcPts val="1200"/>
              </a:spcAft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                      = 686.0 – 1.10</a:t>
            </a:r>
            <a:r>
              <a:rPr lang="en-US" sz="3200" dirty="0" smtClean="0">
                <a:ea typeface="ＭＳ Ｐゴシック" pitchFamily="34" charset="-128"/>
                <a:sym typeface="MT Symbol" pitchFamily="18" charset="2"/>
              </a:rPr>
              <a:t>×</a:t>
            </a:r>
            <a:r>
              <a:rPr lang="en-US" sz="3200" i="1" dirty="0" smtClean="0">
                <a:ea typeface="ＭＳ Ｐゴシック" pitchFamily="34" charset="-128"/>
              </a:rPr>
              <a:t>STR</a:t>
            </a:r>
            <a:r>
              <a:rPr lang="en-US" sz="3200" dirty="0" smtClean="0">
                <a:ea typeface="ＭＳ Ｐゴシック" pitchFamily="34" charset="-128"/>
              </a:rPr>
              <a:t> – 0.65</a:t>
            </a:r>
            <a:r>
              <a:rPr lang="en-US" sz="3200" i="1" dirty="0" smtClean="0">
                <a:ea typeface="ＭＳ Ｐゴシック" pitchFamily="34" charset="-128"/>
              </a:rPr>
              <a:t>PctEL</a:t>
            </a:r>
            <a:endParaRPr lang="en-US" sz="3200" dirty="0" smtClean="0">
              <a:ea typeface="ＭＳ Ｐゴシック" pitchFamily="34" charset="-128"/>
            </a:endParaRPr>
          </a:p>
          <a:p>
            <a:r>
              <a:rPr lang="en-US" sz="3200" dirty="0" smtClean="0">
                <a:ea typeface="ＭＳ Ｐゴシック" pitchFamily="34" charset="-128"/>
              </a:rPr>
              <a:t> </a:t>
            </a:r>
            <a:r>
              <a:rPr lang="hr-HR" sz="3200" dirty="0" smtClean="0">
                <a:ea typeface="ＭＳ Ｐゴシック" pitchFamily="34" charset="-128"/>
              </a:rPr>
              <a:t>Šta se dešava sa koeficijentom </a:t>
            </a:r>
            <a:r>
              <a:rPr lang="en-US" sz="3200" i="1" dirty="0" smtClean="0">
                <a:ea typeface="ＭＳ Ｐゴシック" pitchFamily="34" charset="-128"/>
              </a:rPr>
              <a:t>STR</a:t>
            </a:r>
            <a:r>
              <a:rPr lang="en-US" sz="3200" dirty="0" smtClean="0">
                <a:ea typeface="ＭＳ Ｐゴシック" pitchFamily="34" charset="-128"/>
              </a:rPr>
              <a:t>?</a:t>
            </a:r>
          </a:p>
          <a:p>
            <a:r>
              <a:rPr lang="hr-HR" sz="3200" smtClean="0">
                <a:ea typeface="ＭＳ Ｐゴシック" pitchFamily="34" charset="-128"/>
              </a:rPr>
              <a:t>?</a:t>
            </a:r>
            <a:r>
              <a:rPr lang="en-US" sz="3200" smtClean="0">
                <a:ea typeface="ＭＳ Ｐゴシック" pitchFamily="34" charset="-128"/>
              </a:rPr>
              <a:t> </a:t>
            </a:r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en-US" sz="3200" i="1" dirty="0" smtClean="0">
                <a:ea typeface="ＭＳ Ｐゴシック" pitchFamily="34" charset="-128"/>
              </a:rPr>
              <a:t>STR</a:t>
            </a:r>
            <a:r>
              <a:rPr lang="en-US" sz="3200" dirty="0" smtClean="0">
                <a:ea typeface="ＭＳ Ｐゴシック" pitchFamily="34" charset="-128"/>
              </a:rPr>
              <a:t>, </a:t>
            </a:r>
            <a:r>
              <a:rPr lang="en-US" sz="3200" i="1" dirty="0" err="1" smtClean="0">
                <a:ea typeface="ＭＳ Ｐゴシック" pitchFamily="34" charset="-128"/>
              </a:rPr>
              <a:t>PctEL</a:t>
            </a:r>
            <a:r>
              <a:rPr lang="en-US" sz="3200" dirty="0" smtClean="0">
                <a:ea typeface="ＭＳ Ｐゴシック" pitchFamily="34" charset="-128"/>
              </a:rPr>
              <a:t>) = 0.19)</a:t>
            </a:r>
          </a:p>
          <a:p>
            <a:pPr>
              <a:buFontTx/>
              <a:buNone/>
            </a:pPr>
            <a:endParaRPr lang="en-US" sz="3200" dirty="0" smtClean="0">
              <a:ea typeface="ＭＳ Ｐゴシック" pitchFamily="34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303586"/>
              </p:ext>
            </p:extLst>
          </p:nvPr>
        </p:nvGraphicFramePr>
        <p:xfrm>
          <a:off x="1467139" y="4835525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44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139" y="4835525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662048"/>
              </p:ext>
            </p:extLst>
          </p:nvPr>
        </p:nvGraphicFramePr>
        <p:xfrm>
          <a:off x="1467139" y="2546783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44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139" y="2546783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234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29309" y="92364"/>
            <a:ext cx="11083635" cy="6079836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1600" b="1" dirty="0" err="1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reg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testscr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str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pctel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, 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robust;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 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Regression with robust standard errors                 Number of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obs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=     420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     F(  2,   417) =  223.82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    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Prob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&gt; F      =  0.0000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     R-squared     =  0.4264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     Root MSE      =  14.464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 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------------------------------------------------------------------------------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    |               Robust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testscr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|     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Coef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.   Std. Err.      t    P&gt;|t|     [95% Conf. Interval]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-------------+----------------------------------------------------------------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 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str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| 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 -1.101296 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.4328472    -2.54   0.011     -1.95213   -.2504616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</a:t>
            </a:r>
            <a:r>
              <a:rPr lang="en-US" sz="1600" b="1" dirty="0" err="1" smtClean="0">
                <a:latin typeface="Courier" pitchFamily="49" charset="0"/>
                <a:ea typeface="ＭＳ Ｐゴシック" pitchFamily="34" charset="-128"/>
              </a:rPr>
              <a:t>pctel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|  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-.6497768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.0310318   -20.94   0.000     -.710775   -.5887786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    _cons |  </a:t>
            </a:r>
            <a:r>
              <a:rPr lang="en-US" sz="16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 686.0322</a:t>
            </a: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   8.728224    78.60   0.000     668.8754     703.189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b="1" dirty="0" smtClean="0">
                <a:latin typeface="Courier" pitchFamily="49" charset="0"/>
                <a:ea typeface="ＭＳ Ｐゴシック" pitchFamily="34" charset="-128"/>
              </a:rPr>
              <a:t>------------------------------------------------------------------------------</a:t>
            </a: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600" dirty="0" smtClean="0">
                <a:latin typeface="Courier" pitchFamily="49" charset="0"/>
                <a:ea typeface="ＭＳ Ｐゴシック" pitchFamily="34" charset="-128"/>
              </a:rPr>
              <a:t> </a:t>
            </a:r>
            <a:endParaRPr lang="en-US" sz="1600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  <a:buFontTx/>
              <a:buNone/>
            </a:pPr>
            <a:r>
              <a:rPr lang="en-US" sz="1600" dirty="0" smtClean="0">
                <a:ea typeface="ＭＳ Ｐゴシック" pitchFamily="34" charset="-128"/>
              </a:rPr>
              <a:t> </a:t>
            </a:r>
            <a:r>
              <a:rPr lang="en-US" sz="1600" b="1" dirty="0" err="1">
                <a:latin typeface="Courier" pitchFamily="49" charset="0"/>
                <a:ea typeface="ＭＳ Ｐゴシック" pitchFamily="34" charset="-128"/>
              </a:rPr>
              <a:t>testscr</a:t>
            </a:r>
            <a:r>
              <a:rPr lang="en-US" sz="1600" dirty="0" smtClean="0">
                <a:ea typeface="ＭＳ Ｐゴシック" pitchFamily="34" charset="-128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ea typeface="ＭＳ Ｐゴシック" pitchFamily="34" charset="-128"/>
              </a:rPr>
              <a:t>= 686.0 – 1.10</a:t>
            </a:r>
            <a:r>
              <a:rPr lang="en-US" sz="1600" dirty="0" smtClean="0">
                <a:ea typeface="ＭＳ Ｐゴシック" pitchFamily="34" charset="-128"/>
                <a:sym typeface="MT Symbol" pitchFamily="18" charset="2"/>
              </a:rPr>
              <a:t>×</a:t>
            </a:r>
            <a:r>
              <a:rPr lang="en-US" sz="1600" i="1" dirty="0" smtClean="0">
                <a:ea typeface="ＭＳ Ｐゴシック" pitchFamily="34" charset="-128"/>
              </a:rPr>
              <a:t>STR</a:t>
            </a:r>
            <a:r>
              <a:rPr lang="en-US" sz="1600" dirty="0" smtClean="0">
                <a:ea typeface="ＭＳ Ｐゴシック" pitchFamily="34" charset="-128"/>
              </a:rPr>
              <a:t> </a:t>
            </a:r>
            <a:r>
              <a:rPr lang="en-US" sz="1600" dirty="0" smtClean="0">
                <a:solidFill>
                  <a:srgbClr val="FF0000"/>
                </a:solidFill>
                <a:ea typeface="ＭＳ Ｐゴシック" pitchFamily="34" charset="-128"/>
              </a:rPr>
              <a:t>– 0.65</a:t>
            </a:r>
            <a:r>
              <a:rPr lang="en-US" sz="1600" i="1" dirty="0" smtClean="0">
                <a:ea typeface="ＭＳ Ｐゴシック" pitchFamily="34" charset="-128"/>
              </a:rPr>
              <a:t>PctEL</a:t>
            </a:r>
            <a:endParaRPr lang="en-US" sz="16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1600" dirty="0" smtClean="0">
              <a:latin typeface="Courier" pitchFamily="49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7925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1674" y="249383"/>
            <a:ext cx="10409380" cy="6430818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hr-HR" sz="3200" dirty="0" smtClean="0">
                <a:ea typeface="ＭＳ Ｐゴシック" pitchFamily="34" charset="-128"/>
              </a:rPr>
              <a:t>MJERE ADEKVATNOSTI MODELA</a:t>
            </a:r>
          </a:p>
          <a:p>
            <a:pPr>
              <a:buFontTx/>
              <a:buNone/>
            </a:pPr>
            <a:r>
              <a:rPr lang="en-US" sz="3200" dirty="0" err="1" smtClean="0">
                <a:ea typeface="ＭＳ Ｐゴシック" pitchFamily="34" charset="-128"/>
              </a:rPr>
              <a:t>Stvarna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en-US" sz="3200" dirty="0" err="1" smtClean="0">
                <a:ea typeface="ＭＳ Ｐゴシック" pitchFamily="34" charset="-128"/>
              </a:rPr>
              <a:t>predivi</a:t>
            </a:r>
            <a:r>
              <a:rPr lang="hr-HR" sz="3200" dirty="0" smtClean="0">
                <a:ea typeface="ＭＳ Ｐゴシック" pitchFamily="34" charset="-128"/>
              </a:rPr>
              <a:t>đena</a:t>
            </a:r>
            <a:r>
              <a:rPr lang="en-US" sz="3200" dirty="0" smtClean="0">
                <a:ea typeface="ＭＳ Ｐゴシック" pitchFamily="34" charset="-128"/>
              </a:rPr>
              <a:t> + re</a:t>
            </a:r>
            <a:r>
              <a:rPr lang="hr-HR" sz="3200" dirty="0" smtClean="0">
                <a:ea typeface="ＭＳ Ｐゴシック" pitchFamily="34" charset="-128"/>
              </a:rPr>
              <a:t>z</a:t>
            </a:r>
            <a:r>
              <a:rPr lang="en-US" sz="3200" dirty="0" err="1" smtClean="0">
                <a:ea typeface="ＭＳ Ｐゴシック" pitchFamily="34" charset="-128"/>
              </a:rPr>
              <a:t>idual</a:t>
            </a:r>
            <a:r>
              <a:rPr lang="en-US" sz="3200" dirty="0" smtClean="0">
                <a:ea typeface="ＭＳ Ｐゴシック" pitchFamily="34" charset="-128"/>
              </a:rPr>
              <a:t>:   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i="1" baseline="-250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=    + </a:t>
            </a: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SER</a:t>
            </a:r>
            <a:r>
              <a:rPr lang="en-US" sz="3200" dirty="0" smtClean="0">
                <a:ea typeface="ＭＳ Ｐゴシック" pitchFamily="34" charset="-128"/>
              </a:rPr>
              <a:t> = std. </a:t>
            </a:r>
            <a:r>
              <a:rPr lang="hr-HR" sz="3200" dirty="0">
                <a:ea typeface="ＭＳ Ｐゴシック" pitchFamily="34" charset="-128"/>
              </a:rPr>
              <a:t>d</a:t>
            </a:r>
            <a:r>
              <a:rPr lang="en-US" sz="3200" dirty="0" err="1" smtClean="0">
                <a:ea typeface="ＭＳ Ｐゴシック" pitchFamily="34" charset="-128"/>
              </a:rPr>
              <a:t>ev</a:t>
            </a:r>
            <a:r>
              <a:rPr lang="hr-HR" sz="3200" dirty="0" smtClean="0">
                <a:ea typeface="ＭＳ Ｐゴシック" pitchFamily="34" charset="-128"/>
              </a:rPr>
              <a:t>.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          </a:t>
            </a:r>
            <a:r>
              <a:rPr lang="en-US" sz="3200" dirty="0" smtClean="0">
                <a:ea typeface="ＭＳ Ｐゴシック" pitchFamily="34" charset="-128"/>
              </a:rPr>
              <a:t>(</a:t>
            </a:r>
            <a:r>
              <a:rPr lang="hr-HR" sz="3200" dirty="0" smtClean="0">
                <a:ea typeface="ＭＳ Ｐゴシック" pitchFamily="34" charset="-128"/>
              </a:rPr>
              <a:t>sa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dirty="0" err="1" smtClean="0">
                <a:ea typeface="ＭＳ Ｐゴシック" pitchFamily="34" charset="-128"/>
              </a:rPr>
              <a:t>d.f.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korekcijom</a:t>
            </a:r>
            <a:r>
              <a:rPr lang="en-US" sz="3200" dirty="0" smtClean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 </a:t>
            </a:r>
            <a:endParaRPr lang="en-US" sz="32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RMSE</a:t>
            </a:r>
            <a:r>
              <a:rPr lang="en-US" sz="3200" dirty="0" smtClean="0">
                <a:ea typeface="ＭＳ Ｐゴシック" pitchFamily="34" charset="-128"/>
              </a:rPr>
              <a:t> = std. dev</a:t>
            </a:r>
            <a:r>
              <a:rPr lang="hr-HR" sz="3200" dirty="0" smtClean="0">
                <a:ea typeface="ＭＳ Ｐゴシック" pitchFamily="34" charset="-128"/>
              </a:rPr>
              <a:t>.    </a:t>
            </a:r>
            <a:r>
              <a:rPr lang="en-US" sz="3200" dirty="0" smtClean="0">
                <a:ea typeface="ＭＳ Ｐゴシック" pitchFamily="34" charset="-128"/>
              </a:rPr>
              <a:t>   (</a:t>
            </a:r>
            <a:r>
              <a:rPr lang="hr-HR" sz="3200" dirty="0" smtClean="0">
                <a:ea typeface="ＭＳ Ｐゴシック" pitchFamily="34" charset="-128"/>
              </a:rPr>
              <a:t>bez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dirty="0" err="1" smtClean="0">
                <a:ea typeface="ＭＳ Ｐゴシック" pitchFamily="34" charset="-128"/>
              </a:rPr>
              <a:t>d.f.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korekcijom</a:t>
            </a:r>
            <a:r>
              <a:rPr lang="en-US" sz="3200" dirty="0" smtClean="0">
                <a:ea typeface="ＭＳ Ｐゴシック" pitchFamily="34" charset="-128"/>
              </a:rPr>
              <a:t>)</a:t>
            </a:r>
          </a:p>
          <a:p>
            <a:pPr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 </a:t>
            </a:r>
            <a:endParaRPr lang="en-US" sz="32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3200" i="1" dirty="0" smtClean="0">
                <a:ea typeface="ＭＳ Ｐゴシック" pitchFamily="34" charset="-128"/>
              </a:rPr>
              <a:t>R</a:t>
            </a:r>
            <a:r>
              <a:rPr lang="en-US" sz="3200" baseline="30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 = </a:t>
            </a:r>
            <a:r>
              <a:rPr lang="hr-HR" sz="3200" dirty="0" smtClean="0">
                <a:ea typeface="ＭＳ Ｐゴシック" pitchFamily="34" charset="-128"/>
              </a:rPr>
              <a:t>dio varijacija </a:t>
            </a:r>
            <a:r>
              <a:rPr lang="en-US" sz="3200" i="1" dirty="0" smtClean="0">
                <a:ea typeface="ＭＳ Ｐゴシック" pitchFamily="34" charset="-128"/>
              </a:rPr>
              <a:t>Y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objašnjenih sa </a:t>
            </a:r>
            <a:r>
              <a:rPr lang="en-US" sz="3200" i="1" dirty="0" smtClean="0">
                <a:ea typeface="ＭＳ Ｐゴシック" pitchFamily="34" charset="-128"/>
              </a:rPr>
              <a:t>X</a:t>
            </a:r>
            <a:endParaRPr lang="en-US" sz="32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en-US" sz="3200" dirty="0" smtClean="0">
                <a:ea typeface="ＭＳ Ｐゴシック" pitchFamily="34" charset="-128"/>
              </a:rPr>
              <a:t>     = “adjusted </a:t>
            </a:r>
            <a:r>
              <a:rPr lang="en-US" sz="3200" i="1" dirty="0" smtClean="0">
                <a:ea typeface="ＭＳ Ｐゴシック" pitchFamily="34" charset="-128"/>
              </a:rPr>
              <a:t>R</a:t>
            </a:r>
            <a:r>
              <a:rPr lang="en-US" sz="3200" baseline="30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” = </a:t>
            </a:r>
            <a:r>
              <a:rPr lang="en-US" sz="3200" i="1" dirty="0" smtClean="0">
                <a:ea typeface="ＭＳ Ｐゴシック" pitchFamily="34" charset="-128"/>
              </a:rPr>
              <a:t>R</a:t>
            </a:r>
            <a:r>
              <a:rPr lang="en-US" sz="3200" baseline="30000" dirty="0" smtClean="0">
                <a:ea typeface="ＭＳ Ｐゴシック" pitchFamily="34" charset="-128"/>
              </a:rPr>
              <a:t>2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sa</a:t>
            </a:r>
            <a:r>
              <a:rPr lang="en-US" sz="3200" dirty="0" smtClean="0">
                <a:ea typeface="ＭＳ Ｐゴシック" pitchFamily="34" charset="-128"/>
              </a:rPr>
              <a:t> degrees-of-freedom </a:t>
            </a:r>
            <a:r>
              <a:rPr lang="hr-HR" sz="3200" dirty="0" smtClean="0">
                <a:ea typeface="ＭＳ Ｐゴシック" pitchFamily="34" charset="-128"/>
              </a:rPr>
              <a:t>korekcijom</a:t>
            </a:r>
            <a:endParaRPr lang="en-US" sz="32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hr-HR" sz="3200" dirty="0">
                <a:ea typeface="ＭＳ Ｐゴシック" pitchFamily="34" charset="-128"/>
              </a:rPr>
              <a:t>k</a:t>
            </a:r>
            <a:r>
              <a:rPr lang="hr-HR" sz="3200" dirty="0" smtClean="0">
                <a:ea typeface="ＭＳ Ｐゴシック" pitchFamily="34" charset="-128"/>
              </a:rPr>
              <a:t>oji prilagaoćava nepouzdanosti estimacije</a:t>
            </a:r>
            <a:r>
              <a:rPr lang="en-US" sz="3200" dirty="0" smtClean="0">
                <a:ea typeface="ＭＳ Ｐゴシック" pitchFamily="34" charset="-128"/>
              </a:rPr>
              <a:t>;     &lt; </a:t>
            </a:r>
            <a:r>
              <a:rPr lang="en-US" sz="3200" i="1" dirty="0" smtClean="0">
                <a:ea typeface="ＭＳ Ｐゴシック" pitchFamily="34" charset="-128"/>
              </a:rPr>
              <a:t>R</a:t>
            </a:r>
            <a:r>
              <a:rPr lang="en-US" sz="3200" baseline="30000" dirty="0" smtClean="0">
                <a:ea typeface="ＭＳ Ｐゴシック" pitchFamily="34" charset="-128"/>
              </a:rPr>
              <a:t>2</a:t>
            </a:r>
            <a:endParaRPr lang="en-US" sz="32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262444"/>
              </p:ext>
            </p:extLst>
          </p:nvPr>
        </p:nvGraphicFramePr>
        <p:xfrm>
          <a:off x="369455" y="5298065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3" imgW="381000" imgH="381000" progId="Equation.DSMT4">
                  <p:embed/>
                </p:oleObj>
              </mc:Choice>
              <mc:Fallback>
                <p:oleObj name="Equation" r:id="rId3" imgW="381000" imgH="381000" progId="Equation.DSMT4">
                  <p:embed/>
                  <p:pic>
                    <p:nvPicPr>
                      <p:cNvPr id="1464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55" y="5298065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462067"/>
              </p:ext>
            </p:extLst>
          </p:nvPr>
        </p:nvGraphicFramePr>
        <p:xfrm>
          <a:off x="7509163" y="5898428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3" imgW="381000" imgH="381000" progId="Equation.DSMT4">
                  <p:embed/>
                </p:oleObj>
              </mc:Choice>
              <mc:Fallback>
                <p:oleObj name="Equation" r:id="rId3" imgW="381000" imgH="381000" progId="Equation.DSMT4">
                  <p:embed/>
                  <p:pic>
                    <p:nvPicPr>
                      <p:cNvPr id="1464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9163" y="5898428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671979"/>
              </p:ext>
            </p:extLst>
          </p:nvPr>
        </p:nvGraphicFramePr>
        <p:xfrm>
          <a:off x="3270827" y="3069969"/>
          <a:ext cx="475095" cy="545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5" imgW="342720" imgH="393480" progId="Equation.DSMT4">
                  <p:embed/>
                </p:oleObj>
              </mc:Choice>
              <mc:Fallback>
                <p:oleObj name="Equation" r:id="rId5" imgW="342720" imgH="393480" progId="Equation.DSMT4">
                  <p:embed/>
                  <p:pic>
                    <p:nvPicPr>
                      <p:cNvPr id="1464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827" y="3069969"/>
                        <a:ext cx="475095" cy="5454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767076"/>
              </p:ext>
            </p:extLst>
          </p:nvPr>
        </p:nvGraphicFramePr>
        <p:xfrm>
          <a:off x="2837007" y="1892055"/>
          <a:ext cx="551295" cy="632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5" imgW="342720" imgH="393480" progId="Equation.DSMT4">
                  <p:embed/>
                </p:oleObj>
              </mc:Choice>
              <mc:Fallback>
                <p:oleObj name="Equation" r:id="rId5" imgW="342720" imgH="393480" progId="Equation.DSMT4">
                  <p:embed/>
                  <p:pic>
                    <p:nvPicPr>
                      <p:cNvPr id="1464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7007" y="1892055"/>
                        <a:ext cx="551295" cy="6329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291044"/>
              </p:ext>
            </p:extLst>
          </p:nvPr>
        </p:nvGraphicFramePr>
        <p:xfrm>
          <a:off x="6603423" y="821459"/>
          <a:ext cx="330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Equation" r:id="rId7" imgW="330120" imgH="469800" progId="Equation.DSMT4">
                  <p:embed/>
                </p:oleObj>
              </mc:Choice>
              <mc:Fallback>
                <p:oleObj name="Equation" r:id="rId7" imgW="330120" imgH="469800" progId="Equation.DSMT4">
                  <p:embed/>
                  <p:pic>
                    <p:nvPicPr>
                      <p:cNvPr id="1464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3423" y="821459"/>
                        <a:ext cx="330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495035"/>
              </p:ext>
            </p:extLst>
          </p:nvPr>
        </p:nvGraphicFramePr>
        <p:xfrm>
          <a:off x="7148368" y="821459"/>
          <a:ext cx="551295" cy="632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Equation" r:id="rId5" imgW="342720" imgH="393480" progId="Equation.DSMT4">
                  <p:embed/>
                </p:oleObj>
              </mc:Choice>
              <mc:Fallback>
                <p:oleObj name="Equation" r:id="rId5" imgW="342720" imgH="393480" progId="Equation.DSMT4">
                  <p:embed/>
                  <p:pic>
                    <p:nvPicPr>
                      <p:cNvPr id="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8368" y="821459"/>
                        <a:ext cx="551295" cy="6329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4652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ea typeface="ＭＳ Ｐゴシック" pitchFamily="34" charset="-128"/>
              </a:rPr>
              <a:t>SER and RMSE</a:t>
            </a:r>
            <a:r>
              <a:rPr lang="en-US" dirty="0">
                <a:ea typeface="ＭＳ Ｐゴシック" pitchFamily="34" charset="-128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 smtClean="0"/>
              <a:t>Slično kao i sa jednim regresorom: mjera disperzije Y oko linije regresije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SER=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RMSE=  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638277"/>
              </p:ext>
            </p:extLst>
          </p:nvPr>
        </p:nvGraphicFramePr>
        <p:xfrm>
          <a:off x="1648113" y="3102669"/>
          <a:ext cx="2197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Equation" r:id="rId3" imgW="2197080" imgH="977760" progId="Equation.DSMT4">
                  <p:embed/>
                </p:oleObj>
              </mc:Choice>
              <mc:Fallback>
                <p:oleObj name="Equation" r:id="rId3" imgW="2197080" imgH="977760" progId="Equation.DSMT4">
                  <p:embed/>
                  <p:pic>
                    <p:nvPicPr>
                      <p:cNvPr id="1474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8113" y="3102669"/>
                        <a:ext cx="2197100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481467"/>
              </p:ext>
            </p:extLst>
          </p:nvPr>
        </p:nvGraphicFramePr>
        <p:xfrm>
          <a:off x="2092613" y="4639816"/>
          <a:ext cx="1308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5" imgW="1307880" imgH="977760" progId="Equation.DSMT4">
                  <p:embed/>
                </p:oleObj>
              </mc:Choice>
              <mc:Fallback>
                <p:oleObj name="Equation" r:id="rId5" imgW="1307880" imgH="977760" progId="Equation.DSMT4">
                  <p:embed/>
                  <p:pic>
                    <p:nvPicPr>
                      <p:cNvPr id="14745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2613" y="4639816"/>
                        <a:ext cx="1308100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26822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i="1" dirty="0">
                <a:ea typeface="ＭＳ Ｐゴシック" pitchFamily="34" charset="-128"/>
              </a:rPr>
              <a:t>R</a:t>
            </a:r>
            <a:r>
              <a:rPr lang="en-US" sz="4000" baseline="30000" dirty="0">
                <a:ea typeface="ＭＳ Ｐゴシック" pitchFamily="34" charset="-128"/>
              </a:rPr>
              <a:t>2</a:t>
            </a:r>
            <a:r>
              <a:rPr lang="en-US" sz="4000" dirty="0">
                <a:ea typeface="ＭＳ Ｐゴシック" pitchFamily="34" charset="-128"/>
              </a:rPr>
              <a:t> and     </a:t>
            </a:r>
            <a:r>
              <a:rPr lang="en-US" sz="4000" dirty="0" smtClean="0">
                <a:ea typeface="ＭＳ Ｐゴシック" pitchFamily="34" charset="-128"/>
              </a:rPr>
              <a:t>(</a:t>
            </a:r>
            <a:r>
              <a:rPr lang="hr-HR" sz="4000" dirty="0" smtClean="0">
                <a:ea typeface="ＭＳ Ｐゴシック" pitchFamily="34" charset="-128"/>
              </a:rPr>
              <a:t>prilagođeni</a:t>
            </a:r>
            <a:r>
              <a:rPr lang="en-US" sz="4000" dirty="0" smtClean="0">
                <a:ea typeface="ＭＳ Ｐゴシック" pitchFamily="34" charset="-128"/>
              </a:rPr>
              <a:t> </a:t>
            </a:r>
            <a:r>
              <a:rPr lang="en-US" sz="4000" i="1" dirty="0">
                <a:ea typeface="ＭＳ Ｐゴシック" pitchFamily="34" charset="-128"/>
              </a:rPr>
              <a:t>R</a:t>
            </a:r>
            <a:r>
              <a:rPr lang="en-US" sz="4000" baseline="30000" dirty="0">
                <a:ea typeface="ＭＳ Ｐゴシック" pitchFamily="34" charset="-128"/>
              </a:rPr>
              <a:t>2</a:t>
            </a:r>
            <a:r>
              <a:rPr lang="en-US" sz="4000" dirty="0">
                <a:ea typeface="ＭＳ Ｐゴシック" pitchFamily="34" charset="-128"/>
              </a:rPr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>
                <a:ea typeface="ＭＳ Ｐゴシック" pitchFamily="34" charset="-128"/>
              </a:rPr>
              <a:t>R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=</a:t>
            </a:r>
            <a:r>
              <a:rPr lang="hr-HR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            =                  Udio objašnjenih varijacija</a:t>
            </a: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hr-HR" dirty="0" smtClean="0">
                <a:ea typeface="ＭＳ Ｐゴシック" pitchFamily="34" charset="-128"/>
              </a:rPr>
              <a:t>ESS=                         SSR=            </a:t>
            </a:r>
            <a:r>
              <a:rPr lang="hr-HR" dirty="0" smtClean="0">
                <a:ea typeface="ＭＳ Ｐゴシック" pitchFamily="34" charset="-128"/>
              </a:rPr>
              <a:t>TSS</a:t>
            </a:r>
            <a:r>
              <a:rPr lang="hr-HR" dirty="0" smtClean="0">
                <a:ea typeface="ＭＳ Ｐゴシック" pitchFamily="34" charset="-128"/>
              </a:rPr>
              <a:t>=  </a:t>
            </a: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i="1" dirty="0" smtClean="0">
                <a:ea typeface="ＭＳ Ｐゴシック" pitchFamily="34" charset="-128"/>
              </a:rPr>
              <a:t>R</a:t>
            </a:r>
            <a:r>
              <a:rPr lang="en-US" baseline="30000" dirty="0" smtClean="0">
                <a:ea typeface="ＭＳ Ｐゴシック" pitchFamily="34" charset="-128"/>
              </a:rPr>
              <a:t>2</a:t>
            </a:r>
            <a:r>
              <a:rPr lang="hr-HR" baseline="30000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  raste kako dodajemo regresore – mali problem sa ovom mjerom adekvatnošću modela</a:t>
            </a:r>
            <a:endParaRPr lang="en-US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410071"/>
              </p:ext>
            </p:extLst>
          </p:nvPr>
        </p:nvGraphicFramePr>
        <p:xfrm>
          <a:off x="1694873" y="1658866"/>
          <a:ext cx="660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name="Equation" r:id="rId3" imgW="660400" imgH="825500" progId="Equation.DSMT4">
                  <p:embed/>
                </p:oleObj>
              </mc:Choice>
              <mc:Fallback>
                <p:oleObj name="Equation" r:id="rId3" imgW="660400" imgH="825500" progId="Equation.DSMT4">
                  <p:embed/>
                  <p:pic>
                    <p:nvPicPr>
                      <p:cNvPr id="18022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4873" y="1658866"/>
                        <a:ext cx="660400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42034"/>
              </p:ext>
            </p:extLst>
          </p:nvPr>
        </p:nvGraphicFramePr>
        <p:xfrm>
          <a:off x="2355273" y="746053"/>
          <a:ext cx="4397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18022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5273" y="746053"/>
                        <a:ext cx="439738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584147"/>
              </p:ext>
            </p:extLst>
          </p:nvPr>
        </p:nvGraphicFramePr>
        <p:xfrm>
          <a:off x="2795011" y="1658866"/>
          <a:ext cx="10414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name="Equation" r:id="rId7" imgW="1041400" imgH="825500" progId="Equation.DSMT4">
                  <p:embed/>
                </p:oleObj>
              </mc:Choice>
              <mc:Fallback>
                <p:oleObj name="Equation" r:id="rId7" imgW="1041400" imgH="82550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011" y="1658866"/>
                        <a:ext cx="1041400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188601"/>
              </p:ext>
            </p:extLst>
          </p:nvPr>
        </p:nvGraphicFramePr>
        <p:xfrm>
          <a:off x="1807586" y="3161507"/>
          <a:ext cx="153511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1" name="Equation" r:id="rId9" imgW="1625400" imgH="888840" progId="Equation.DSMT4">
                  <p:embed/>
                </p:oleObj>
              </mc:Choice>
              <mc:Fallback>
                <p:oleObj name="Equation" r:id="rId9" imgW="1625400" imgH="88884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7586" y="3161507"/>
                        <a:ext cx="1535112" cy="839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94498"/>
              </p:ext>
            </p:extLst>
          </p:nvPr>
        </p:nvGraphicFramePr>
        <p:xfrm>
          <a:off x="4389293" y="3161507"/>
          <a:ext cx="733425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2" name="Equation" r:id="rId11" imgW="799920" imgH="888840" progId="Equation.DSMT4">
                  <p:embed/>
                </p:oleObj>
              </mc:Choice>
              <mc:Fallback>
                <p:oleObj name="Equation" r:id="rId11" imgW="799920" imgH="8888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9293" y="3161507"/>
                        <a:ext cx="733425" cy="814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889454"/>
              </p:ext>
            </p:extLst>
          </p:nvPr>
        </p:nvGraphicFramePr>
        <p:xfrm>
          <a:off x="6169313" y="3161507"/>
          <a:ext cx="1257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3" name="Equation" r:id="rId13" imgW="1562100" imgH="914400" progId="Equation.DSMT4">
                  <p:embed/>
                </p:oleObj>
              </mc:Choice>
              <mc:Fallback>
                <p:oleObj name="Equation" r:id="rId13" imgW="1562100" imgH="914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9313" y="3161507"/>
                        <a:ext cx="1257300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9076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73" y="309645"/>
            <a:ext cx="10515600" cy="1325563"/>
          </a:xfrm>
        </p:spPr>
        <p:txBody>
          <a:bodyPr/>
          <a:lstStyle/>
          <a:p>
            <a:r>
              <a:rPr lang="hr-HR" dirty="0" smtClean="0"/>
              <a:t>        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68331"/>
              </p:ext>
            </p:extLst>
          </p:nvPr>
        </p:nvGraphicFramePr>
        <p:xfrm>
          <a:off x="3126509" y="2317967"/>
          <a:ext cx="2540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Equation" r:id="rId3" imgW="2540000" imgH="965200" progId="Equation.DSMT4">
                  <p:embed/>
                </p:oleObj>
              </mc:Choice>
              <mc:Fallback>
                <p:oleObj name="Equation" r:id="rId3" imgW="2540000" imgH="965200" progId="Equation.DSMT4">
                  <p:embed/>
                  <p:pic>
                    <p:nvPicPr>
                      <p:cNvPr id="1484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6509" y="2317967"/>
                        <a:ext cx="25400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982227"/>
              </p:ext>
            </p:extLst>
          </p:nvPr>
        </p:nvGraphicFramePr>
        <p:xfrm>
          <a:off x="2177473" y="3584926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148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7473" y="3584926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03717"/>
              </p:ext>
            </p:extLst>
          </p:nvPr>
        </p:nvGraphicFramePr>
        <p:xfrm>
          <a:off x="2300866" y="2622767"/>
          <a:ext cx="660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Equation" r:id="rId7" imgW="660240" imgH="355320" progId="Equation.DSMT4">
                  <p:embed/>
                </p:oleObj>
              </mc:Choice>
              <mc:Fallback>
                <p:oleObj name="Equation" r:id="rId7" imgW="660240" imgH="355320" progId="Equation.DSMT4">
                  <p:embed/>
                  <p:pic>
                    <p:nvPicPr>
                      <p:cNvPr id="148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866" y="2622767"/>
                        <a:ext cx="660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57515"/>
              </p:ext>
            </p:extLst>
          </p:nvPr>
        </p:nvGraphicFramePr>
        <p:xfrm>
          <a:off x="930564" y="440243"/>
          <a:ext cx="532184" cy="532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148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564" y="440243"/>
                        <a:ext cx="532184" cy="532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62748" y="475502"/>
            <a:ext cx="6483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Ispravlja tu manu (da dodavanjem regresora...)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2684019" y="3549197"/>
            <a:ext cx="88244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&lt; </a:t>
            </a:r>
            <a:r>
              <a:rPr lang="en-US" sz="3200" i="1" dirty="0" smtClean="0"/>
              <a:t>R</a:t>
            </a:r>
            <a:r>
              <a:rPr lang="en-US" sz="3200" baseline="30000" dirty="0" smtClean="0"/>
              <a:t>2</a:t>
            </a:r>
            <a:r>
              <a:rPr lang="hr-HR" sz="3200" baseline="30000" dirty="0" smtClean="0"/>
              <a:t>   </a:t>
            </a:r>
            <a:r>
              <a:rPr lang="hr-HR" sz="3200" dirty="0" smtClean="0"/>
              <a:t> ako raste n tada se ova dva približavaju jedan drugom (zašto?)</a:t>
            </a:r>
            <a:r>
              <a:rPr lang="hr-HR" sz="3200" baseline="30000" dirty="0" smtClean="0"/>
              <a:t> 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20592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Uradite opet obe regresije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Test score </a:t>
            </a:r>
            <a:r>
              <a:rPr lang="hr-HR" sz="2000" dirty="0" smtClean="0">
                <a:ea typeface="ＭＳ Ｐゴシック" pitchFamily="34" charset="-128"/>
              </a:rPr>
              <a:t>primjer</a:t>
            </a:r>
            <a:r>
              <a:rPr lang="en-US" sz="2000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da-DK" sz="2000" dirty="0" smtClean="0">
                <a:ea typeface="ＭＳ Ｐゴシック" pitchFamily="34" charset="-128"/>
              </a:rPr>
              <a:t>(1)		</a:t>
            </a:r>
            <a:r>
              <a:rPr lang="en-US" sz="2000" dirty="0" smtClean="0">
                <a:ea typeface="ＭＳ Ｐゴシック" pitchFamily="34" charset="-128"/>
              </a:rPr>
              <a:t>  </a:t>
            </a:r>
            <a:r>
              <a:rPr lang="da-DK" sz="2000" dirty="0" smtClean="0">
                <a:ea typeface="ＭＳ Ｐゴシック" pitchFamily="34" charset="-128"/>
              </a:rPr>
              <a:t>= 698.9 – 2.28</a:t>
            </a:r>
            <a:r>
              <a:rPr lang="en-US" sz="2000" dirty="0" smtClean="0">
                <a:ea typeface="ＭＳ Ｐゴシック" pitchFamily="34" charset="-128"/>
                <a:sym typeface="MT Symbol" pitchFamily="18" charset="2"/>
              </a:rPr>
              <a:t>×</a:t>
            </a:r>
            <a:r>
              <a:rPr lang="da-DK" sz="2000" i="1" dirty="0" smtClean="0">
                <a:ea typeface="ＭＳ Ｐゴシック" pitchFamily="34" charset="-128"/>
              </a:rPr>
              <a:t>STR</a:t>
            </a:r>
            <a:r>
              <a:rPr lang="da-DK" sz="2000" dirty="0" smtClean="0">
                <a:ea typeface="ＭＳ Ｐゴシック" pitchFamily="34" charset="-128"/>
              </a:rPr>
              <a:t>,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000" i="1" dirty="0" smtClean="0">
                <a:ea typeface="ＭＳ Ｐゴシック" pitchFamily="34" charset="-128"/>
              </a:rPr>
              <a:t>                                  R</a:t>
            </a:r>
            <a:r>
              <a:rPr lang="da-DK" sz="2000" baseline="30000" dirty="0" smtClean="0">
                <a:ea typeface="ＭＳ Ｐゴシック" pitchFamily="34" charset="-128"/>
              </a:rPr>
              <a:t>2</a:t>
            </a:r>
            <a:r>
              <a:rPr lang="da-DK" sz="2000" dirty="0" smtClean="0">
                <a:ea typeface="ＭＳ Ｐゴシック" pitchFamily="34" charset="-128"/>
              </a:rPr>
              <a:t> = .05, </a:t>
            </a:r>
            <a:r>
              <a:rPr lang="da-DK" sz="2000" i="1" dirty="0" smtClean="0">
                <a:ea typeface="ＭＳ Ｐゴシック" pitchFamily="34" charset="-128"/>
              </a:rPr>
              <a:t>SER</a:t>
            </a:r>
            <a:r>
              <a:rPr lang="da-DK" sz="2000" dirty="0" smtClean="0">
                <a:ea typeface="ＭＳ Ｐゴシック" pitchFamily="34" charset="-128"/>
              </a:rPr>
              <a:t> = 18.6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000" dirty="0" smtClean="0">
                <a:ea typeface="ＭＳ Ｐゴシック" pitchFamily="34" charset="-128"/>
              </a:rPr>
              <a:t> 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000" dirty="0" smtClean="0">
                <a:ea typeface="ＭＳ Ｐゴシック" pitchFamily="34" charset="-128"/>
              </a:rPr>
              <a:t>(2)		</a:t>
            </a:r>
            <a:r>
              <a:rPr lang="en-US" sz="2000" dirty="0" smtClean="0">
                <a:ea typeface="ＭＳ Ｐゴシック" pitchFamily="34" charset="-128"/>
              </a:rPr>
              <a:t>  </a:t>
            </a:r>
            <a:r>
              <a:rPr lang="da-DK" sz="2000" dirty="0" smtClean="0">
                <a:ea typeface="ＭＳ Ｐゴシック" pitchFamily="34" charset="-128"/>
              </a:rPr>
              <a:t>= 686.0 – 1.10</a:t>
            </a:r>
            <a:r>
              <a:rPr lang="en-US" sz="2000" dirty="0" smtClean="0">
                <a:ea typeface="ＭＳ Ｐゴシック" pitchFamily="34" charset="-128"/>
                <a:sym typeface="MT Symbol" pitchFamily="18" charset="2"/>
              </a:rPr>
              <a:t>×</a:t>
            </a:r>
            <a:r>
              <a:rPr lang="da-DK" sz="2000" i="1" dirty="0" smtClean="0">
                <a:ea typeface="ＭＳ Ｐゴシック" pitchFamily="34" charset="-128"/>
              </a:rPr>
              <a:t>STR</a:t>
            </a:r>
            <a:r>
              <a:rPr lang="da-DK" sz="2000" dirty="0" smtClean="0">
                <a:ea typeface="ＭＳ Ｐゴシック" pitchFamily="34" charset="-128"/>
              </a:rPr>
              <a:t> – 0.65</a:t>
            </a:r>
            <a:r>
              <a:rPr lang="da-DK" sz="2000" i="1" dirty="0" smtClean="0">
                <a:ea typeface="ＭＳ Ｐゴシック" pitchFamily="34" charset="-128"/>
              </a:rPr>
              <a:t>PctEL</a:t>
            </a:r>
            <a:r>
              <a:rPr lang="da-DK" sz="2000" dirty="0" smtClean="0">
                <a:ea typeface="ＭＳ Ｐゴシック" pitchFamily="34" charset="-128"/>
              </a:rPr>
              <a:t>,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i="1" dirty="0" smtClean="0">
                <a:ea typeface="ＭＳ Ｐゴシック" pitchFamily="34" charset="-128"/>
              </a:rPr>
              <a:t>                                   R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r>
              <a:rPr lang="en-US" sz="2000" dirty="0" smtClean="0">
                <a:ea typeface="ＭＳ Ｐゴシック" pitchFamily="34" charset="-128"/>
              </a:rPr>
              <a:t> = .426,    </a:t>
            </a:r>
            <a:r>
              <a:rPr lang="en-US" sz="2000" b="1" dirty="0" smtClean="0">
                <a:ea typeface="ＭＳ Ｐゴシック" pitchFamily="34" charset="-128"/>
              </a:rPr>
              <a:t> = </a:t>
            </a:r>
            <a:r>
              <a:rPr lang="en-US" sz="2000" dirty="0" smtClean="0">
                <a:ea typeface="ＭＳ Ｐゴシック" pitchFamily="34" charset="-128"/>
              </a:rPr>
              <a:t>.424</a:t>
            </a:r>
            <a:r>
              <a:rPr lang="en-US" sz="2000" b="1" dirty="0" smtClean="0">
                <a:ea typeface="ＭＳ Ｐゴシック" pitchFamily="34" charset="-128"/>
              </a:rPr>
              <a:t>, </a:t>
            </a:r>
            <a:r>
              <a:rPr lang="en-US" sz="2000" i="1" dirty="0" smtClean="0">
                <a:ea typeface="ＭＳ Ｐゴシック" pitchFamily="34" charset="-128"/>
              </a:rPr>
              <a:t>SER</a:t>
            </a:r>
            <a:r>
              <a:rPr lang="en-US" sz="2000" dirty="0" smtClean="0">
                <a:ea typeface="ＭＳ Ｐゴシック" pitchFamily="34" charset="-128"/>
              </a:rPr>
              <a:t> = 14.5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 </a:t>
            </a:r>
          </a:p>
          <a:p>
            <a:r>
              <a:rPr lang="hr-HR" sz="2000" i="1" dirty="0" smtClean="0">
                <a:ea typeface="ＭＳ Ｐゴシック" pitchFamily="34" charset="-128"/>
              </a:rPr>
              <a:t>Uporedite regresiju </a:t>
            </a:r>
            <a:r>
              <a:rPr lang="en-US" sz="2000" i="1" dirty="0" smtClean="0">
                <a:ea typeface="ＭＳ Ｐゴシック" pitchFamily="34" charset="-128"/>
              </a:rPr>
              <a:t>(2) </a:t>
            </a:r>
            <a:r>
              <a:rPr lang="hr-HR" sz="2000" i="1" dirty="0" smtClean="0">
                <a:ea typeface="ＭＳ Ｐゴシック" pitchFamily="34" charset="-128"/>
              </a:rPr>
              <a:t>i </a:t>
            </a:r>
            <a:r>
              <a:rPr lang="en-US" sz="2000" i="1" dirty="0" smtClean="0">
                <a:ea typeface="ＭＳ Ｐゴシック" pitchFamily="34" charset="-128"/>
              </a:rPr>
              <a:t>(1)?</a:t>
            </a:r>
            <a:endParaRPr lang="en-US" sz="2000" dirty="0" smtClean="0">
              <a:ea typeface="ＭＳ Ｐゴシック" pitchFamily="34" charset="-128"/>
            </a:endParaRPr>
          </a:p>
          <a:p>
            <a:r>
              <a:rPr lang="hr-HR" sz="2000" i="1" dirty="0" smtClean="0">
                <a:ea typeface="ＭＳ Ｐゴシック" pitchFamily="34" charset="-128"/>
              </a:rPr>
              <a:t>Zašto su </a:t>
            </a:r>
            <a:r>
              <a:rPr lang="en-US" sz="2000" i="1" dirty="0" smtClean="0">
                <a:ea typeface="ＭＳ Ｐゴシック" pitchFamily="34" charset="-128"/>
              </a:rPr>
              <a:t>R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r>
              <a:rPr lang="en-US" sz="2000" i="1" dirty="0" smtClean="0">
                <a:ea typeface="ＭＳ Ｐゴシック" pitchFamily="34" charset="-128"/>
              </a:rPr>
              <a:t> </a:t>
            </a:r>
            <a:r>
              <a:rPr lang="hr-HR" sz="2000" i="1" dirty="0" smtClean="0">
                <a:ea typeface="ＭＳ Ｐゴシック" pitchFamily="34" charset="-128"/>
              </a:rPr>
              <a:t>i prilgođeni </a:t>
            </a:r>
            <a:r>
              <a:rPr lang="en-US" sz="2000" i="1" dirty="0" smtClean="0">
                <a:ea typeface="ＭＳ Ｐゴシック" pitchFamily="34" charset="-128"/>
              </a:rPr>
              <a:t>R</a:t>
            </a:r>
            <a:r>
              <a:rPr lang="en-US" sz="2000" baseline="30000" dirty="0" smtClean="0">
                <a:ea typeface="ＭＳ Ｐゴシック" pitchFamily="34" charset="-128"/>
              </a:rPr>
              <a:t>2</a:t>
            </a:r>
            <a:r>
              <a:rPr lang="hr-HR" sz="2000" baseline="30000" dirty="0" smtClean="0">
                <a:ea typeface="ＭＳ Ｐゴシック" pitchFamily="34" charset="-128"/>
              </a:rPr>
              <a:t> </a:t>
            </a:r>
            <a:r>
              <a:rPr lang="hr-HR" sz="2000" dirty="0" smtClean="0">
                <a:ea typeface="ＭＳ Ｐゴシック" pitchFamily="34" charset="-128"/>
              </a:rPr>
              <a:t>   tako blizu u </a:t>
            </a:r>
            <a:r>
              <a:rPr lang="en-US" sz="2000" i="1" dirty="0" smtClean="0">
                <a:ea typeface="ＭＳ Ｐゴシック" pitchFamily="34" charset="-128"/>
              </a:rPr>
              <a:t>(2)?</a:t>
            </a:r>
            <a:endParaRPr lang="en-US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741804"/>
              </p:ext>
            </p:extLst>
          </p:nvPr>
        </p:nvGraphicFramePr>
        <p:xfrm>
          <a:off x="1611168" y="2597150"/>
          <a:ext cx="1076614" cy="375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495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168" y="2597150"/>
                        <a:ext cx="1076614" cy="3753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16566"/>
              </p:ext>
            </p:extLst>
          </p:nvPr>
        </p:nvGraphicFramePr>
        <p:xfrm>
          <a:off x="1709791" y="3824648"/>
          <a:ext cx="977991" cy="340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495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791" y="3824648"/>
                        <a:ext cx="977991" cy="340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2706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Pretpostavke OLSa kada imamo više regresora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FontTx/>
              <a:buNone/>
            </a:pPr>
            <a:r>
              <a:rPr lang="da-DK" i="1" dirty="0">
                <a:ea typeface="ＭＳ Ｐゴシック" pitchFamily="34" charset="-128"/>
              </a:rPr>
              <a:t>Y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0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dirty="0">
                <a:ea typeface="ＭＳ Ｐゴシック" pitchFamily="34" charset="-128"/>
              </a:rPr>
              <a:t>X</a:t>
            </a:r>
            <a:r>
              <a:rPr lang="da-DK" baseline="-25000" dirty="0">
                <a:ea typeface="ＭＳ Ｐゴシック" pitchFamily="34" charset="-128"/>
              </a:rPr>
              <a:t>1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dirty="0">
                <a:ea typeface="ＭＳ Ｐゴシック" pitchFamily="34" charset="-128"/>
              </a:rPr>
              <a:t>X</a:t>
            </a:r>
            <a:r>
              <a:rPr lang="da-DK" baseline="-25000" dirty="0">
                <a:ea typeface="ＭＳ Ｐゴシック" pitchFamily="34" charset="-128"/>
              </a:rPr>
              <a:t>2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+ …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i="1" baseline="-25000" dirty="0">
                <a:ea typeface="ＭＳ Ｐゴシック" pitchFamily="34" charset="-128"/>
              </a:rPr>
              <a:t>k</a:t>
            </a:r>
            <a:r>
              <a:rPr lang="da-DK" i="1" dirty="0">
                <a:ea typeface="ＭＳ Ｐゴシック" pitchFamily="34" charset="-128"/>
              </a:rPr>
              <a:t>X</a:t>
            </a:r>
            <a:r>
              <a:rPr lang="da-DK" i="1" baseline="-25000" dirty="0">
                <a:ea typeface="ＭＳ Ｐゴシック" pitchFamily="34" charset="-128"/>
              </a:rPr>
              <a:t>ki</a:t>
            </a:r>
            <a:r>
              <a:rPr lang="da-DK" dirty="0">
                <a:ea typeface="ＭＳ Ｐゴシック" pitchFamily="34" charset="-128"/>
              </a:rPr>
              <a:t> + </a:t>
            </a:r>
            <a:r>
              <a:rPr lang="da-DK" i="1" dirty="0">
                <a:ea typeface="ＭＳ Ｐゴシック" pitchFamily="34" charset="-128"/>
              </a:rPr>
              <a:t>u</a:t>
            </a:r>
            <a:r>
              <a:rPr lang="da-DK" i="1" baseline="-25000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,  </a:t>
            </a:r>
            <a:r>
              <a:rPr lang="da-DK" i="1" dirty="0">
                <a:ea typeface="ＭＳ Ｐゴシック" pitchFamily="34" charset="-128"/>
              </a:rPr>
              <a:t>i</a:t>
            </a:r>
            <a:r>
              <a:rPr lang="da-DK" dirty="0">
                <a:ea typeface="ＭＳ Ｐゴシック" pitchFamily="34" charset="-128"/>
              </a:rPr>
              <a:t> = 1,…,</a:t>
            </a:r>
            <a:r>
              <a:rPr lang="da-DK" i="1" dirty="0">
                <a:ea typeface="ＭＳ Ｐゴシック" pitchFamily="34" charset="-128"/>
              </a:rPr>
              <a:t>n</a:t>
            </a:r>
            <a:endParaRPr lang="en-US" dirty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dirty="0">
                <a:ea typeface="ＭＳ Ｐゴシック" pitchFamily="34" charset="-128"/>
              </a:rPr>
              <a:t> </a:t>
            </a:r>
            <a:endParaRPr lang="en-US" dirty="0">
              <a:ea typeface="ＭＳ Ｐゴシック" pitchFamily="34" charset="-128"/>
            </a:endParaRP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hr-HR" dirty="0" smtClean="0">
                <a:ea typeface="ＭＳ Ｐゴシック" pitchFamily="34" charset="-128"/>
              </a:rPr>
              <a:t>Uslovna raspodjela </a:t>
            </a:r>
            <a:r>
              <a:rPr lang="en-US" i="1" dirty="0" smtClean="0">
                <a:ea typeface="ＭＳ Ｐゴシック" pitchFamily="34" charset="-128"/>
              </a:rPr>
              <a:t>u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za date 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hr-HR" dirty="0" smtClean="0">
                <a:ea typeface="ＭＳ Ｐゴシック" pitchFamily="34" charset="-128"/>
              </a:rPr>
              <a:t>-ove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ima sredinu nula</a:t>
            </a:r>
            <a:r>
              <a:rPr lang="en-US" dirty="0" smtClean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tj.</a:t>
            </a:r>
            <a:r>
              <a:rPr lang="en-US" dirty="0" smtClean="0">
                <a:ea typeface="ＭＳ Ｐゴシック" pitchFamily="34" charset="-128"/>
              </a:rPr>
              <a:t>, </a:t>
            </a:r>
            <a:r>
              <a:rPr lang="en-US" i="1" dirty="0">
                <a:ea typeface="ＭＳ Ｐゴシック" pitchFamily="34" charset="-128"/>
              </a:rPr>
              <a:t>E</a:t>
            </a:r>
            <a:r>
              <a:rPr lang="en-US" dirty="0">
                <a:ea typeface="ＭＳ Ｐゴシック" pitchFamily="34" charset="-128"/>
              </a:rPr>
              <a:t>(</a:t>
            </a:r>
            <a:r>
              <a:rPr lang="en-US" i="1" dirty="0">
                <a:ea typeface="ＭＳ Ｐゴシック" pitchFamily="34" charset="-128"/>
              </a:rPr>
              <a:t>u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|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dirty="0">
                <a:ea typeface="ＭＳ Ｐゴシック" pitchFamily="34" charset="-128"/>
              </a:rPr>
              <a:t>,…, </a:t>
            </a:r>
            <a:r>
              <a:rPr lang="en-US" i="1" dirty="0" err="1">
                <a:ea typeface="ＭＳ Ｐゴシック" pitchFamily="34" charset="-128"/>
              </a:rPr>
              <a:t>X</a:t>
            </a:r>
            <a:r>
              <a:rPr lang="en-US" i="1" baseline="-25000" dirty="0" err="1">
                <a:ea typeface="ＭＳ Ｐゴシック" pitchFamily="34" charset="-128"/>
              </a:rPr>
              <a:t>ki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 err="1">
                <a:ea typeface="ＭＳ Ｐゴシック" pitchFamily="34" charset="-128"/>
              </a:rPr>
              <a:t>x</a:t>
            </a:r>
            <a:r>
              <a:rPr lang="en-US" i="1" baseline="-25000" dirty="0" err="1">
                <a:ea typeface="ＭＳ Ｐゴシック" pitchFamily="34" charset="-128"/>
              </a:rPr>
              <a:t>k</a:t>
            </a:r>
            <a:r>
              <a:rPr lang="en-US" dirty="0">
                <a:ea typeface="ＭＳ Ｐゴシック" pitchFamily="34" charset="-128"/>
              </a:rPr>
              <a:t>) = 0.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en-US" dirty="0">
                <a:ea typeface="ＭＳ Ｐゴシック" pitchFamily="34" charset="-128"/>
              </a:rPr>
              <a:t>(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,…,</a:t>
            </a:r>
            <a:r>
              <a:rPr lang="en-US" i="1" dirty="0" err="1">
                <a:ea typeface="ＭＳ Ｐゴシック" pitchFamily="34" charset="-128"/>
              </a:rPr>
              <a:t>X</a:t>
            </a:r>
            <a:r>
              <a:rPr lang="en-US" i="1" baseline="-25000" dirty="0" err="1">
                <a:ea typeface="ＭＳ Ｐゴシック" pitchFamily="34" charset="-128"/>
              </a:rPr>
              <a:t>ki</a:t>
            </a:r>
            <a:r>
              <a:rPr lang="en-US" i="1" dirty="0" err="1">
                <a:ea typeface="ＭＳ Ｐゴシック" pitchFamily="34" charset="-128"/>
              </a:rPr>
              <a:t>,Y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), </a:t>
            </a:r>
            <a:r>
              <a:rPr lang="en-US" i="1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=1,…,</a:t>
            </a:r>
            <a:r>
              <a:rPr lang="en-US" i="1" dirty="0">
                <a:ea typeface="ＭＳ Ｐゴシック" pitchFamily="34" charset="-128"/>
              </a:rPr>
              <a:t>n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su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err="1">
                <a:ea typeface="ＭＳ Ｐゴシック" pitchFamily="34" charset="-128"/>
              </a:rPr>
              <a:t>i.i.d</a:t>
            </a:r>
            <a:r>
              <a:rPr lang="en-US" dirty="0">
                <a:ea typeface="ＭＳ Ｐゴシック" pitchFamily="34" charset="-128"/>
              </a:rPr>
              <a:t>.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hr-HR" dirty="0" smtClean="0">
                <a:ea typeface="ＭＳ Ｐゴシック" pitchFamily="34" charset="-128"/>
              </a:rPr>
              <a:t>Ekstremi su malo vjerovatni</a:t>
            </a:r>
            <a:r>
              <a:rPr lang="en-US" dirty="0" smtClean="0">
                <a:ea typeface="ＭＳ Ｐゴシック" pitchFamily="34" charset="-128"/>
              </a:rPr>
              <a:t>: 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dirty="0">
                <a:ea typeface="ＭＳ Ｐゴシック" pitchFamily="34" charset="-128"/>
              </a:rPr>
              <a:t>,…, </a:t>
            </a:r>
            <a:r>
              <a:rPr lang="en-US" i="1" dirty="0" err="1">
                <a:ea typeface="ＭＳ Ｐゴシック" pitchFamily="34" charset="-128"/>
              </a:rPr>
              <a:t>X</a:t>
            </a:r>
            <a:r>
              <a:rPr lang="en-US" i="1" baseline="-25000" dirty="0" err="1">
                <a:ea typeface="ＭＳ Ｐゴシック" pitchFamily="34" charset="-128"/>
              </a:rPr>
              <a:t>k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Y</a:t>
            </a:r>
            <a:r>
              <a:rPr lang="en-US" dirty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ima četiri momenta</a:t>
            </a:r>
            <a:r>
              <a:rPr lang="en-US" dirty="0" smtClean="0">
                <a:ea typeface="ＭＳ Ｐゴシック" pitchFamily="34" charset="-128"/>
              </a:rPr>
              <a:t>: </a:t>
            </a:r>
            <a:r>
              <a:rPr lang="en-US" i="1" dirty="0">
                <a:ea typeface="ＭＳ Ｐゴシック" pitchFamily="34" charset="-128"/>
              </a:rPr>
              <a:t>E</a:t>
            </a:r>
            <a:r>
              <a:rPr lang="en-US" dirty="0">
                <a:ea typeface="ＭＳ Ｐゴシック" pitchFamily="34" charset="-128"/>
              </a:rPr>
              <a:t>(     ) &lt; 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∞</a:t>
            </a:r>
            <a:r>
              <a:rPr lang="en-US" dirty="0">
                <a:ea typeface="ＭＳ Ｐゴシック" pitchFamily="34" charset="-128"/>
              </a:rPr>
              <a:t>,…, </a:t>
            </a:r>
            <a:r>
              <a:rPr lang="en-US" i="1" dirty="0">
                <a:ea typeface="ＭＳ Ｐゴシック" pitchFamily="34" charset="-128"/>
              </a:rPr>
              <a:t>E</a:t>
            </a:r>
            <a:r>
              <a:rPr lang="en-US" dirty="0">
                <a:ea typeface="ＭＳ Ｐゴシック" pitchFamily="34" charset="-128"/>
              </a:rPr>
              <a:t>(     ) &lt; 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∞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>
                <a:ea typeface="ＭＳ Ｐゴシック" pitchFamily="34" charset="-128"/>
              </a:rPr>
              <a:t>E</a:t>
            </a:r>
            <a:r>
              <a:rPr lang="en-US" dirty="0">
                <a:ea typeface="ＭＳ Ｐゴシック" pitchFamily="34" charset="-128"/>
              </a:rPr>
              <a:t>(    ) &lt; </a:t>
            </a:r>
            <a:r>
              <a:rPr lang="en-US" dirty="0">
                <a:ea typeface="ＭＳ Ｐゴシック" pitchFamily="34" charset="-128"/>
                <a:sym typeface="Euclid Symbol" pitchFamily="18" charset="2"/>
              </a:rPr>
              <a:t>∞</a:t>
            </a:r>
            <a:r>
              <a:rPr lang="en-US" dirty="0">
                <a:ea typeface="ＭＳ Ｐゴシック" pitchFamily="34" charset="-128"/>
              </a:rPr>
              <a:t>.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hr-HR" dirty="0">
                <a:ea typeface="ＭＳ Ｐゴシック" pitchFamily="34" charset="-128"/>
              </a:rPr>
              <a:t> </a:t>
            </a:r>
            <a:r>
              <a:rPr lang="hr-HR" u="sng" dirty="0" smtClean="0">
                <a:ea typeface="ＭＳ Ｐゴシック" pitchFamily="34" charset="-128"/>
              </a:rPr>
              <a:t>Nema savršene multikolinearnosti</a:t>
            </a:r>
            <a:r>
              <a:rPr lang="en-US" dirty="0" smtClean="0">
                <a:ea typeface="ＭＳ Ｐゴシック" pitchFamily="34" charset="-128"/>
              </a:rPr>
              <a:t>.</a:t>
            </a:r>
            <a:endParaRPr lang="en-US" dirty="0">
              <a:ea typeface="ＭＳ Ｐゴシック" pitchFamily="34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21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Greška</a:t>
            </a:r>
            <a:r>
              <a:rPr lang="en-US" dirty="0" smtClean="0"/>
              <a:t> </a:t>
            </a:r>
            <a:r>
              <a:rPr lang="en-US" i="1" dirty="0" smtClean="0"/>
              <a:t>u</a:t>
            </a:r>
            <a:r>
              <a:rPr lang="en-US" dirty="0" smtClean="0"/>
              <a:t> </a:t>
            </a:r>
            <a:r>
              <a:rPr lang="en-US" dirty="0" err="1" smtClean="0"/>
              <a:t>nastaje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hr-HR" dirty="0" smtClean="0"/>
              <a:t>niza </a:t>
            </a:r>
            <a:r>
              <a:rPr lang="en-US" dirty="0" err="1" smtClean="0"/>
              <a:t>faktora</a:t>
            </a:r>
            <a:r>
              <a:rPr lang="en-US" dirty="0" smtClean="0"/>
              <a:t>,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varijabli</a:t>
            </a:r>
            <a:r>
              <a:rPr lang="en-US" dirty="0" smtClean="0"/>
              <a:t>,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utiču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Y,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uključeni</a:t>
            </a:r>
            <a:r>
              <a:rPr lang="en-US" dirty="0" smtClean="0"/>
              <a:t> u </a:t>
            </a:r>
            <a:r>
              <a:rPr lang="en-US" dirty="0" err="1" smtClean="0"/>
              <a:t>funkciju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Uvijek</a:t>
            </a:r>
            <a:r>
              <a:rPr lang="en-US" dirty="0" smtClean="0"/>
              <a:t> </a:t>
            </a:r>
            <a:r>
              <a:rPr lang="en-US" dirty="0" err="1" smtClean="0"/>
              <a:t>postoje</a:t>
            </a:r>
            <a:r>
              <a:rPr lang="en-US" dirty="0" smtClean="0"/>
              <a:t> </a:t>
            </a:r>
            <a:r>
              <a:rPr lang="en-US" dirty="0" err="1" smtClean="0"/>
              <a:t>izostavljene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Ponekad</a:t>
            </a:r>
            <a:r>
              <a:rPr lang="en-US" dirty="0" smtClean="0"/>
              <a:t>, </a:t>
            </a:r>
            <a:r>
              <a:rPr lang="en-US" dirty="0" err="1" smtClean="0"/>
              <a:t>izostavljanje</a:t>
            </a:r>
            <a:r>
              <a:rPr lang="en-US" dirty="0" smtClean="0"/>
              <a:t> </a:t>
            </a:r>
            <a:r>
              <a:rPr lang="en-US" dirty="0" err="1" smtClean="0"/>
              <a:t>tih</a:t>
            </a:r>
            <a:r>
              <a:rPr lang="en-US" dirty="0" smtClean="0"/>
              <a:t> </a:t>
            </a:r>
            <a:r>
              <a:rPr lang="en-US" dirty="0" err="1" smtClean="0"/>
              <a:t>varijabli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pristranosti</a:t>
            </a:r>
            <a:r>
              <a:rPr lang="en-US" dirty="0" smtClean="0"/>
              <a:t> u OLS </a:t>
            </a:r>
            <a:r>
              <a:rPr lang="en-US" dirty="0" err="1" smtClean="0"/>
              <a:t>estimatoru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6923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Pretpostavaka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smtClean="0"/>
              <a:t>E</a:t>
            </a:r>
            <a:r>
              <a:rPr lang="en-US" dirty="0" smtClean="0"/>
              <a:t>(</a:t>
            </a:r>
            <a:r>
              <a:rPr lang="en-US" i="1" dirty="0" smtClean="0"/>
              <a:t>u</a:t>
            </a:r>
            <a:r>
              <a:rPr lang="en-US" dirty="0" smtClean="0"/>
              <a:t>|</a:t>
            </a:r>
            <a:r>
              <a:rPr lang="en-US" i="1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i="1" dirty="0"/>
              <a:t>x</a:t>
            </a:r>
            <a:r>
              <a:rPr lang="en-US" baseline="-25000" dirty="0"/>
              <a:t>1</a:t>
            </a:r>
            <a:r>
              <a:rPr lang="en-US" dirty="0"/>
              <a:t>,…, </a:t>
            </a:r>
            <a:r>
              <a:rPr lang="en-US" i="1" dirty="0" err="1"/>
              <a:t>X</a:t>
            </a:r>
            <a:r>
              <a:rPr lang="en-US" i="1" baseline="-25000" dirty="0" err="1"/>
              <a:t>k</a:t>
            </a:r>
            <a:r>
              <a:rPr lang="en-US" dirty="0"/>
              <a:t> = </a:t>
            </a:r>
            <a:r>
              <a:rPr lang="en-US" i="1" dirty="0" err="1"/>
              <a:t>x</a:t>
            </a:r>
            <a:r>
              <a:rPr lang="en-US" i="1" baseline="-25000" dirty="0" err="1"/>
              <a:t>k</a:t>
            </a:r>
            <a:r>
              <a:rPr lang="en-US" dirty="0"/>
              <a:t>) = </a:t>
            </a:r>
            <a:r>
              <a:rPr lang="en-US" dirty="0" smtClean="0"/>
              <a:t>0</a:t>
            </a:r>
            <a:endParaRPr lang="hr-HR" dirty="0" smtClean="0"/>
          </a:p>
          <a:p>
            <a:r>
              <a:rPr lang="hr-HR" dirty="0" smtClean="0"/>
              <a:t>Slično kao prije: ukoliko nije ispunjena ova pretpostavka imamo pristrasnost usljed izostavljene varijable (ommited variable bias)</a:t>
            </a:r>
          </a:p>
          <a:p>
            <a:r>
              <a:rPr lang="hr-HR" dirty="0" smtClean="0"/>
              <a:t>Riješavamo tako da uključimo tu varijablu, odnosno nađemo drugu varijablu koja omogućava da kontrolišemo izostavljenu varijablu</a:t>
            </a:r>
          </a:p>
          <a:p>
            <a:r>
              <a:rPr lang="hr-HR" dirty="0" smtClean="0"/>
              <a:t>Podsjetimo se:</a:t>
            </a:r>
          </a:p>
          <a:p>
            <a:pPr lvl="1"/>
            <a:r>
              <a:rPr lang="hr-HR" dirty="0" smtClean="0"/>
              <a:t>Mora biti u korelaciji sa </a:t>
            </a:r>
            <a:r>
              <a:rPr lang="hr-HR" i="1" dirty="0" smtClean="0"/>
              <a:t>X</a:t>
            </a:r>
          </a:p>
          <a:p>
            <a:pPr lvl="1"/>
            <a:r>
              <a:rPr lang="hr-HR" dirty="0" smtClean="0"/>
              <a:t>Izostavljena varijabla je sadržana u </a:t>
            </a:r>
            <a:r>
              <a:rPr lang="hr-HR" i="1" dirty="0" smtClean="0"/>
              <a:t>u</a:t>
            </a:r>
            <a:endParaRPr lang="en-US" i="1" dirty="0"/>
          </a:p>
          <a:p>
            <a:endParaRPr lang="hr-HR" dirty="0" smtClean="0"/>
          </a:p>
          <a:p>
            <a:endParaRPr lang="hr-HR" dirty="0"/>
          </a:p>
          <a:p>
            <a:pPr marL="0" indent="0">
              <a:buNone/>
            </a:pPr>
            <a:endParaRPr lang="hr-H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275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836" y="249381"/>
            <a:ext cx="11104418" cy="6280728"/>
          </a:xfrm>
        </p:spPr>
        <p:txBody>
          <a:bodyPr/>
          <a:lstStyle/>
          <a:p>
            <a:r>
              <a:rPr lang="hr-HR" b="1" dirty="0" smtClean="0"/>
              <a:t>Pretpt.</a:t>
            </a:r>
            <a:r>
              <a:rPr lang="en-US" b="1" dirty="0" smtClean="0"/>
              <a:t> </a:t>
            </a:r>
            <a:r>
              <a:rPr lang="en-US" b="1" dirty="0"/>
              <a:t>#2:  (</a:t>
            </a:r>
            <a:r>
              <a:rPr lang="en-US" b="1" i="1" dirty="0"/>
              <a:t>X</a:t>
            </a:r>
            <a:r>
              <a:rPr lang="en-US" b="1" baseline="-25000" dirty="0"/>
              <a:t>1</a:t>
            </a:r>
            <a:r>
              <a:rPr lang="en-US" b="1" i="1" baseline="-25000" dirty="0"/>
              <a:t>i</a:t>
            </a:r>
            <a:r>
              <a:rPr lang="en-US" b="1" dirty="0"/>
              <a:t>,…,</a:t>
            </a:r>
            <a:r>
              <a:rPr lang="en-US" b="1" i="1" dirty="0" err="1"/>
              <a:t>X</a:t>
            </a:r>
            <a:r>
              <a:rPr lang="en-US" b="1" i="1" baseline="-25000" dirty="0" err="1"/>
              <a:t>ki</a:t>
            </a:r>
            <a:r>
              <a:rPr lang="en-US" b="1" i="1" dirty="0" err="1"/>
              <a:t>,Y</a:t>
            </a:r>
            <a:r>
              <a:rPr lang="en-US" b="1" i="1" baseline="-25000" dirty="0" err="1"/>
              <a:t>i</a:t>
            </a:r>
            <a:r>
              <a:rPr lang="en-US" b="1" dirty="0"/>
              <a:t>), </a:t>
            </a:r>
            <a:r>
              <a:rPr lang="en-US" b="1" i="1" dirty="0" err="1"/>
              <a:t>i</a:t>
            </a:r>
            <a:r>
              <a:rPr lang="en-US" b="1" dirty="0"/>
              <a:t> =1,…,</a:t>
            </a:r>
            <a:r>
              <a:rPr lang="en-US" b="1" i="1" dirty="0"/>
              <a:t>n</a:t>
            </a:r>
            <a:r>
              <a:rPr lang="en-US" b="1" dirty="0"/>
              <a:t>, </a:t>
            </a:r>
            <a:r>
              <a:rPr lang="hr-HR" b="1" dirty="0" smtClean="0"/>
              <a:t>su</a:t>
            </a:r>
            <a:r>
              <a:rPr lang="en-US" b="1" dirty="0" smtClean="0"/>
              <a:t> </a:t>
            </a:r>
            <a:r>
              <a:rPr lang="en-US" b="1" dirty="0" err="1"/>
              <a:t>i.i.d</a:t>
            </a:r>
            <a:r>
              <a:rPr lang="en-US" b="1" dirty="0" smtClean="0"/>
              <a:t>.</a:t>
            </a:r>
            <a:endParaRPr lang="hr-HR" b="1" dirty="0" smtClean="0"/>
          </a:p>
          <a:p>
            <a:pPr lvl="1"/>
            <a:r>
              <a:rPr lang="hr-HR" b="1" dirty="0" smtClean="0"/>
              <a:t>Ako imamo SRS nema problema</a:t>
            </a:r>
          </a:p>
          <a:p>
            <a:r>
              <a:rPr lang="hr-HR" b="1" dirty="0" smtClean="0"/>
              <a:t>Pretpt.</a:t>
            </a:r>
            <a:r>
              <a:rPr lang="en-US" b="1" dirty="0" smtClean="0"/>
              <a:t> </a:t>
            </a:r>
            <a:r>
              <a:rPr lang="en-US" b="1" dirty="0" smtClean="0"/>
              <a:t>#</a:t>
            </a:r>
            <a:r>
              <a:rPr lang="hr-HR" b="1" dirty="0"/>
              <a:t>3</a:t>
            </a:r>
            <a:r>
              <a:rPr lang="en-US" b="1" dirty="0" smtClean="0"/>
              <a:t>:</a:t>
            </a:r>
            <a:r>
              <a:rPr lang="hr-HR" b="1" dirty="0" smtClean="0"/>
              <a:t> Provjeriti izdvojenice/outlier-e</a:t>
            </a:r>
          </a:p>
          <a:p>
            <a:endParaRPr lang="hr-HR" b="1" dirty="0" smtClean="0"/>
          </a:p>
          <a:p>
            <a:r>
              <a:rPr lang="hr-HR" b="1" dirty="0" smtClean="0"/>
              <a:t>Pretpt.</a:t>
            </a:r>
            <a:r>
              <a:rPr lang="en-US" b="1" dirty="0" smtClean="0"/>
              <a:t> </a:t>
            </a:r>
            <a:r>
              <a:rPr lang="en-US" b="1" dirty="0" smtClean="0"/>
              <a:t>#</a:t>
            </a:r>
            <a:r>
              <a:rPr lang="hr-HR" b="1" dirty="0" smtClean="0"/>
              <a:t>4</a:t>
            </a:r>
            <a:r>
              <a:rPr lang="en-US" b="1" dirty="0" smtClean="0"/>
              <a:t>:</a:t>
            </a:r>
            <a:r>
              <a:rPr lang="hr-HR" b="1" dirty="0" smtClean="0"/>
              <a:t> Nema savršene multikolinearnosti – što nam ustvari znači da jedna varijabla nije savršena linearna kombinacija druge varijable</a:t>
            </a:r>
          </a:p>
          <a:p>
            <a:endParaRPr lang="hr-HR" b="1" dirty="0"/>
          </a:p>
          <a:p>
            <a:r>
              <a:rPr lang="hr-HR" b="1" dirty="0" smtClean="0"/>
              <a:t>Bavićemo se kasnije i nesavršenom multikolinearnošću</a:t>
            </a:r>
          </a:p>
          <a:p>
            <a:r>
              <a:rPr lang="hr-HR" b="1" dirty="0" smtClean="0"/>
              <a:t>Sada kada imamo ove pretpostavke možemo razviti našu distribuciju uzorkovanja </a:t>
            </a:r>
            <a:r>
              <a:rPr lang="en-US" i="1" dirty="0">
                <a:ea typeface="ＭＳ Ｐゴシック" pitchFamily="34" charset="-128"/>
              </a:rPr>
              <a:t> </a:t>
            </a:r>
            <a:r>
              <a:rPr lang="hr-HR" i="1" dirty="0" smtClean="0">
                <a:ea typeface="ＭＳ Ｐゴシック" pitchFamily="34" charset="-128"/>
              </a:rPr>
              <a:t>        </a:t>
            </a:r>
            <a:r>
              <a:rPr lang="en-US" dirty="0" smtClean="0">
                <a:ea typeface="ＭＳ Ｐゴシック" pitchFamily="34" charset="-128"/>
              </a:rPr>
              <a:t>,     </a:t>
            </a:r>
            <a:r>
              <a:rPr lang="en-US" dirty="0">
                <a:ea typeface="ＭＳ Ｐゴシック" pitchFamily="34" charset="-128"/>
              </a:rPr>
              <a:t>,…,     </a:t>
            </a:r>
            <a:r>
              <a:rPr lang="en-US" dirty="0" smtClean="0">
                <a:ea typeface="ＭＳ Ｐゴシック" pitchFamily="34" charset="-128"/>
              </a:rPr>
              <a:t>.</a:t>
            </a:r>
            <a:endParaRPr lang="hr-HR" dirty="0" smtClean="0">
              <a:ea typeface="ＭＳ Ｐゴシック" pitchFamily="34" charset="-128"/>
            </a:endParaRPr>
          </a:p>
          <a:p>
            <a:pPr lvl="1"/>
            <a:r>
              <a:rPr lang="hr-HR" dirty="0" smtClean="0">
                <a:ea typeface="ＭＳ Ｐゴシック" pitchFamily="34" charset="-128"/>
              </a:rPr>
              <a:t>Imamo </a:t>
            </a:r>
            <a:r>
              <a:rPr lang="hr-HR" dirty="0" smtClean="0"/>
              <a:t>da distribucija uzorkovanja       ima sredinu 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1</a:t>
            </a:r>
            <a:endParaRPr lang="hr-HR" baseline="-25000" dirty="0" smtClean="0"/>
          </a:p>
          <a:p>
            <a:pPr lvl="1"/>
            <a:r>
              <a:rPr lang="en-US" dirty="0" err="1"/>
              <a:t>var</a:t>
            </a:r>
            <a:r>
              <a:rPr lang="en-US" dirty="0"/>
              <a:t>(    </a:t>
            </a:r>
            <a:r>
              <a:rPr lang="en-US" dirty="0" smtClean="0"/>
              <a:t>)</a:t>
            </a:r>
            <a:r>
              <a:rPr lang="hr-HR" dirty="0" smtClean="0"/>
              <a:t> je inverzno propocinalno </a:t>
            </a:r>
            <a:r>
              <a:rPr lang="hr-HR" i="1" dirty="0" smtClean="0"/>
              <a:t>n</a:t>
            </a:r>
          </a:p>
          <a:p>
            <a:pPr lvl="1"/>
            <a:r>
              <a:rPr lang="hr-HR" dirty="0" smtClean="0"/>
              <a:t>Imamo dalje pretpostavke koje se tiču velikog n</a:t>
            </a:r>
            <a:endParaRPr lang="en-US" dirty="0"/>
          </a:p>
          <a:p>
            <a:pPr lvl="1"/>
            <a:endParaRPr lang="hr-HR" dirty="0" smtClean="0">
              <a:ea typeface="ＭＳ Ｐゴシック" pitchFamily="34" charset="-128"/>
            </a:endParaRPr>
          </a:p>
          <a:p>
            <a:endParaRPr lang="hr-HR" b="1" dirty="0"/>
          </a:p>
          <a:p>
            <a:endParaRPr lang="en-US" b="1" dirty="0"/>
          </a:p>
          <a:p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961708"/>
              </p:ext>
            </p:extLst>
          </p:nvPr>
        </p:nvGraphicFramePr>
        <p:xfrm>
          <a:off x="2630344" y="4539817"/>
          <a:ext cx="36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5" name="Equation" r:id="rId3" imgW="368280" imgH="482400" progId="Equation.DSMT4">
                  <p:embed/>
                </p:oleObj>
              </mc:Choice>
              <mc:Fallback>
                <p:oleObj name="Equation" r:id="rId3" imgW="368280" imgH="482400" progId="Equation.DSMT4">
                  <p:embed/>
                  <p:pic>
                    <p:nvPicPr>
                      <p:cNvPr id="1566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0344" y="4539817"/>
                        <a:ext cx="36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993229"/>
              </p:ext>
            </p:extLst>
          </p:nvPr>
        </p:nvGraphicFramePr>
        <p:xfrm>
          <a:off x="3169807" y="4503016"/>
          <a:ext cx="40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Equation" r:id="rId5" imgW="406080" imgH="482400" progId="Equation.DSMT4">
                  <p:embed/>
                </p:oleObj>
              </mc:Choice>
              <mc:Fallback>
                <p:oleObj name="Equation" r:id="rId5" imgW="406080" imgH="482400" progId="Equation.DSMT4">
                  <p:embed/>
                  <p:pic>
                    <p:nvPicPr>
                      <p:cNvPr id="1566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9807" y="4503016"/>
                        <a:ext cx="40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018701"/>
              </p:ext>
            </p:extLst>
          </p:nvPr>
        </p:nvGraphicFramePr>
        <p:xfrm>
          <a:off x="3982026" y="4539817"/>
          <a:ext cx="419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7" imgW="419040" imgH="482400" progId="Equation.DSMT4">
                  <p:embed/>
                </p:oleObj>
              </mc:Choice>
              <mc:Fallback>
                <p:oleObj name="Equation" r:id="rId7" imgW="419040" imgH="482400" progId="Equation.DSMT4">
                  <p:embed/>
                  <p:pic>
                    <p:nvPicPr>
                      <p:cNvPr id="1566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2026" y="4539817"/>
                        <a:ext cx="419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160815"/>
              </p:ext>
            </p:extLst>
          </p:nvPr>
        </p:nvGraphicFramePr>
        <p:xfrm>
          <a:off x="5149852" y="4858472"/>
          <a:ext cx="36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name="Equation" r:id="rId3" imgW="368280" imgH="482400" progId="Equation.DSMT4">
                  <p:embed/>
                </p:oleObj>
              </mc:Choice>
              <mc:Fallback>
                <p:oleObj name="Equation" r:id="rId3" imgW="368280" imgH="482400" progId="Equation.DSMT4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2" y="4858472"/>
                        <a:ext cx="36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528933"/>
              </p:ext>
            </p:extLst>
          </p:nvPr>
        </p:nvGraphicFramePr>
        <p:xfrm>
          <a:off x="1406526" y="5313508"/>
          <a:ext cx="36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Equation" r:id="rId3" imgW="368280" imgH="482400" progId="Equation.DSMT4">
                  <p:embed/>
                </p:oleObj>
              </mc:Choice>
              <mc:Fallback>
                <p:oleObj name="Equation" r:id="rId3" imgW="368280" imgH="482400" progId="Equation.DSMT4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526" y="5313508"/>
                        <a:ext cx="36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7839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480291"/>
            <a:ext cx="10270836" cy="569190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hr-HR" sz="1800" b="1" i="1" dirty="0" smtClean="0">
                <a:ea typeface="ＭＳ Ｐゴシック" pitchFamily="34" charset="-128"/>
              </a:rPr>
              <a:t>Primjer</a:t>
            </a:r>
            <a:r>
              <a:rPr lang="en-US" sz="1800" b="1" dirty="0" smtClean="0">
                <a:ea typeface="ＭＳ Ｐゴシック" pitchFamily="34" charset="-128"/>
              </a:rPr>
              <a:t>: </a:t>
            </a:r>
            <a:r>
              <a:rPr lang="hr-HR" sz="1800" dirty="0" smtClean="0">
                <a:ea typeface="ＭＳ Ｐゴシック" pitchFamily="34" charset="-128"/>
              </a:rPr>
              <a:t>Recimo da greškom uključimo </a:t>
            </a:r>
            <a:r>
              <a:rPr lang="en-US" sz="1800" i="1" dirty="0" smtClean="0">
                <a:ea typeface="ＭＳ Ｐゴシック" pitchFamily="34" charset="-128"/>
              </a:rPr>
              <a:t>STR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hr-HR" sz="1800" dirty="0" smtClean="0">
                <a:ea typeface="ＭＳ Ｐゴシック" pitchFamily="34" charset="-128"/>
              </a:rPr>
              <a:t>dva puta</a:t>
            </a:r>
            <a:r>
              <a:rPr lang="en-US" sz="1800" dirty="0" smtClean="0">
                <a:ea typeface="ＭＳ Ｐゴシック" pitchFamily="34" charset="-128"/>
              </a:rPr>
              <a:t>:</a:t>
            </a: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regress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testscr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str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</a:t>
            </a:r>
            <a:r>
              <a:rPr lang="en-US" sz="1500" b="1" dirty="0" err="1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</a:rPr>
              <a:t>str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, robust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Regression with robust standard errors            Number of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obs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=     420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                                              F(  1,   418) =   19.26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                                             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Prob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&gt; F      =  0.0000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                                              R-squared     =  0.0512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                                              Root MSE      =  18.581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-------------------------------------------------------------------------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    |               Robust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testscr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|     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Coef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.   Std. Err.      t    P&gt;|t|     [95% Conf. Interval]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--------+----------------------------------------------------------------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</a:t>
            </a:r>
            <a:r>
              <a:rPr lang="en-US" sz="1500" b="1" dirty="0" err="1" smtClean="0">
                <a:latin typeface="Courier New" pitchFamily="49" charset="0"/>
                <a:ea typeface="ＭＳ Ｐゴシック" pitchFamily="34" charset="-128"/>
              </a:rPr>
              <a:t>str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|  -2.279808   .5194892    -4.39   0.000    -3.300945   -1.258671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  </a:t>
            </a:r>
            <a:r>
              <a:rPr lang="en-US" sz="1500" b="1" dirty="0" err="1" smtClean="0">
                <a:solidFill>
                  <a:srgbClr val="FF0000"/>
                </a:solidFill>
                <a:latin typeface="Courier New" pitchFamily="49" charset="0"/>
                <a:ea typeface="ＭＳ Ｐゴシック" pitchFamily="34" charset="-128"/>
              </a:rPr>
              <a:t>str</a:t>
            </a: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|  </a:t>
            </a:r>
            <a:r>
              <a:rPr lang="en-US" sz="1500" b="1" dirty="0" smtClean="0">
                <a:solidFill>
                  <a:srgbClr val="3366FF"/>
                </a:solidFill>
                <a:latin typeface="Courier New" pitchFamily="49" charset="0"/>
                <a:ea typeface="ＭＳ Ｐゴシック" pitchFamily="34" charset="-128"/>
              </a:rPr>
              <a:t>(dropped)</a:t>
            </a:r>
            <a:endParaRPr lang="en-US" sz="1500" dirty="0" smtClean="0">
              <a:solidFill>
                <a:srgbClr val="3366FF"/>
              </a:solidFill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  _cons |    698.933   10.36436    67.44   0.000     678.5602    719.3057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500" b="1" dirty="0" smtClean="0">
                <a:latin typeface="Courier New" pitchFamily="49" charset="0"/>
                <a:ea typeface="ＭＳ Ｐゴシック" pitchFamily="34" charset="-128"/>
              </a:rPr>
              <a:t>-------------------------------------------------------------------------</a:t>
            </a: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1500" dirty="0" smtClean="0">
              <a:latin typeface="Courier New" pitchFamily="49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4137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Primjeri savršene multikolinearnosti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Primjer koji smo maloprije spomenuli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dirty="0" err="1" smtClean="0"/>
              <a:t>Regres</a:t>
            </a:r>
            <a:r>
              <a:rPr lang="hr-HR" dirty="0" smtClean="0"/>
              <a:t>irajte</a:t>
            </a:r>
            <a:r>
              <a:rPr lang="en-US" dirty="0" smtClean="0"/>
              <a:t> </a:t>
            </a:r>
            <a:r>
              <a:rPr lang="en-US" i="1" dirty="0" err="1"/>
              <a:t>TestScore</a:t>
            </a:r>
            <a:r>
              <a:rPr lang="en-US" dirty="0"/>
              <a:t> </a:t>
            </a:r>
            <a:r>
              <a:rPr lang="hr-HR" dirty="0" smtClean="0"/>
              <a:t>na konstantu</a:t>
            </a:r>
            <a:r>
              <a:rPr lang="en-US" dirty="0" smtClean="0"/>
              <a:t>, </a:t>
            </a:r>
            <a:r>
              <a:rPr lang="en-US" i="1" dirty="0"/>
              <a:t>D</a:t>
            </a:r>
            <a:r>
              <a:rPr lang="en-US" dirty="0"/>
              <a:t>, </a:t>
            </a:r>
            <a:r>
              <a:rPr lang="hr-HR" dirty="0" smtClean="0"/>
              <a:t>i</a:t>
            </a:r>
            <a:r>
              <a:rPr lang="en-US" dirty="0" smtClean="0"/>
              <a:t>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hr-HR" dirty="0" smtClean="0"/>
              <a:t>gdje</a:t>
            </a:r>
            <a:r>
              <a:rPr lang="en-US" dirty="0" smtClean="0"/>
              <a:t>: </a:t>
            </a:r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dirty="0"/>
              <a:t> = 1 </a:t>
            </a:r>
            <a:r>
              <a:rPr lang="hr-HR" dirty="0" smtClean="0"/>
              <a:t>ako je </a:t>
            </a:r>
            <a:r>
              <a:rPr lang="en-US" i="1" dirty="0" smtClean="0"/>
              <a:t>STR</a:t>
            </a:r>
            <a:r>
              <a:rPr lang="en-US" dirty="0" smtClean="0"/>
              <a:t> </a:t>
            </a:r>
            <a:r>
              <a:rPr lang="en-US" dirty="0"/>
              <a:t>≤ 20, = 0 </a:t>
            </a:r>
            <a:r>
              <a:rPr lang="hr-HR" dirty="0" smtClean="0"/>
              <a:t>u suprotnom </a:t>
            </a:r>
            <a:r>
              <a:rPr lang="en-US" dirty="0" smtClean="0"/>
              <a:t>; </a:t>
            </a:r>
            <a:r>
              <a:rPr lang="en-US" i="1" dirty="0"/>
              <a:t>B</a:t>
            </a:r>
            <a:r>
              <a:rPr lang="en-US" i="1" baseline="-25000" dirty="0"/>
              <a:t>i</a:t>
            </a:r>
            <a:r>
              <a:rPr lang="en-US" dirty="0"/>
              <a:t> = 1 if </a:t>
            </a:r>
            <a:r>
              <a:rPr lang="en-US" i="1" dirty="0"/>
              <a:t>STR</a:t>
            </a:r>
            <a:r>
              <a:rPr lang="en-US" dirty="0"/>
              <a:t> &gt;20, = </a:t>
            </a:r>
            <a:r>
              <a:rPr lang="en-US" dirty="0" smtClean="0"/>
              <a:t>0</a:t>
            </a:r>
            <a:r>
              <a:rPr lang="hr-HR" dirty="0" smtClean="0"/>
              <a:t> a u suprotnom</a:t>
            </a:r>
            <a:r>
              <a:rPr lang="en-US" dirty="0" smtClean="0"/>
              <a:t>, </a:t>
            </a:r>
            <a:r>
              <a:rPr lang="hr-HR" dirty="0" smtClean="0"/>
              <a:t>dakle</a:t>
            </a:r>
            <a:r>
              <a:rPr lang="en-US" dirty="0" smtClean="0"/>
              <a:t> </a:t>
            </a:r>
            <a:r>
              <a:rPr lang="en-US" i="1" dirty="0"/>
              <a:t>B</a:t>
            </a:r>
            <a:r>
              <a:rPr lang="en-US" i="1" baseline="-25000" dirty="0"/>
              <a:t>i</a:t>
            </a:r>
            <a:r>
              <a:rPr lang="en-US" dirty="0"/>
              <a:t> = 1 – </a:t>
            </a:r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dirty="0"/>
              <a:t> </a:t>
            </a:r>
            <a:r>
              <a:rPr lang="hr-HR" dirty="0" smtClean="0"/>
              <a:t>– imamo savršenu multikolinearnost</a:t>
            </a:r>
            <a:endParaRPr lang="en-US" dirty="0"/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  <a:defRPr/>
            </a:pPr>
            <a:r>
              <a:rPr lang="hr-HR" dirty="0" smtClean="0"/>
              <a:t>Da li bi imali savršenu multikolinearnost ako bi odsječak </a:t>
            </a:r>
            <a:r>
              <a:rPr lang="en-US" dirty="0" smtClean="0"/>
              <a:t>(</a:t>
            </a:r>
            <a:r>
              <a:rPr lang="hr-HR" dirty="0" smtClean="0"/>
              <a:t>k</a:t>
            </a:r>
            <a:r>
              <a:rPr lang="en-US" dirty="0" err="1" smtClean="0"/>
              <a:t>onstant</a:t>
            </a:r>
            <a:r>
              <a:rPr lang="hr-HR" dirty="0" smtClean="0"/>
              <a:t>u</a:t>
            </a:r>
            <a:r>
              <a:rPr lang="en-US" dirty="0" smtClean="0"/>
              <a:t>) </a:t>
            </a:r>
            <a:r>
              <a:rPr lang="hr-HR" dirty="0" smtClean="0"/>
              <a:t>isključili iz ovakve regresije</a:t>
            </a:r>
            <a:r>
              <a:rPr lang="en-US" dirty="0" smtClean="0"/>
              <a:t>?  </a:t>
            </a:r>
            <a:r>
              <a:rPr lang="hr-HR" dirty="0" smtClean="0"/>
              <a:t>Ovo je primjer</a:t>
            </a:r>
            <a:r>
              <a:rPr lang="en-US" dirty="0" smtClean="0"/>
              <a:t>…</a:t>
            </a:r>
            <a:endParaRPr lang="hr-HR" dirty="0" smtClean="0"/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g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en </a:t>
            </a:r>
            <a:r>
              <a:rPr lang="en-US" i="1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LowSTR</a:t>
            </a: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=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0</a:t>
            </a: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replace </a:t>
            </a:r>
            <a:r>
              <a:rPr lang="en-US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LowSTR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=1 if </a:t>
            </a:r>
            <a:r>
              <a:rPr lang="en-US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&lt;=20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gen 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Hi</a:t>
            </a: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STR=</a:t>
            </a:r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0</a:t>
            </a:r>
          </a:p>
          <a:p>
            <a:pPr marL="0" indent="0">
              <a:spcAft>
                <a:spcPts val="600"/>
              </a:spcAft>
              <a:buNone/>
              <a:defRPr/>
            </a:pP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replace 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Hi</a:t>
            </a: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STR=1 </a:t>
            </a:r>
            <a:r>
              <a:rPr lang="en-US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if </a:t>
            </a:r>
            <a:r>
              <a:rPr lang="en-US" i="1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str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&gt;</a:t>
            </a:r>
            <a:r>
              <a:rPr lang="en-US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20</a:t>
            </a:r>
            <a:endParaRPr lang="en-US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695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ea typeface="ＭＳ Ｐゴシック" pitchFamily="34" charset="-128"/>
              </a:rPr>
              <a:t>„</a:t>
            </a:r>
            <a:r>
              <a:rPr lang="en-US" dirty="0" smtClean="0">
                <a:ea typeface="ＭＳ Ｐゴシック" pitchFamily="34" charset="-128"/>
              </a:rPr>
              <a:t>dummy </a:t>
            </a:r>
            <a:r>
              <a:rPr lang="en-US" dirty="0">
                <a:ea typeface="ＭＳ Ｐゴシック" pitchFamily="34" charset="-128"/>
              </a:rPr>
              <a:t>variable </a:t>
            </a:r>
            <a:r>
              <a:rPr lang="en-US" dirty="0" smtClean="0">
                <a:ea typeface="ＭＳ Ｐゴシック" pitchFamily="34" charset="-128"/>
              </a:rPr>
              <a:t>trap</a:t>
            </a:r>
            <a:r>
              <a:rPr lang="hr-HR" dirty="0" smtClean="0">
                <a:ea typeface="ＭＳ Ｐゴシック" pitchFamily="34" charset="-128"/>
              </a:rPr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64273" cy="4815320"/>
          </a:xfrm>
        </p:spPr>
        <p:txBody>
          <a:bodyPr>
            <a:normAutofit/>
          </a:bodyPr>
          <a:lstStyle/>
          <a:p>
            <a:r>
              <a:rPr lang="hr-HR" dirty="0" smtClean="0"/>
              <a:t>Ako uključimo sve opcije definisane binarnim varijablama</a:t>
            </a:r>
          </a:p>
          <a:p>
            <a:r>
              <a:rPr lang="hr-HR" dirty="0" smtClean="0"/>
              <a:t>Riješenje</a:t>
            </a:r>
          </a:p>
          <a:p>
            <a:pPr lvl="1"/>
            <a:r>
              <a:rPr lang="hr-HR" dirty="0" smtClean="0"/>
              <a:t>Isklučimo jednu binarnu varijablu</a:t>
            </a:r>
          </a:p>
          <a:p>
            <a:pPr lvl="1"/>
            <a:r>
              <a:rPr lang="hr-HR" dirty="0" smtClean="0"/>
              <a:t>Isklučimo intercept</a:t>
            </a:r>
          </a:p>
          <a:p>
            <a:pPr lvl="1"/>
            <a:r>
              <a:rPr lang="hr-HR" dirty="0" smtClean="0"/>
              <a:t>Šta ovo znači za interpretaciju koeficijenata?</a:t>
            </a:r>
          </a:p>
          <a:p>
            <a:pPr marL="0" indent="0">
              <a:buNone/>
            </a:pPr>
            <a:r>
              <a:rPr lang="hr-HR" dirty="0" smtClean="0"/>
              <a:t>Multikolinearnost se javi zbog pogrešne specifikacije.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smtClean="0"/>
              <a:t>Softver se „sruši” ili ispiše problem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smtClean="0"/>
              <a:t>Riješenje: modifikovati listu regresora</a:t>
            </a:r>
          </a:p>
        </p:txBody>
      </p:sp>
    </p:spTree>
    <p:extLst>
      <p:ext uri="{BB962C8B-B14F-4D97-AF65-F5344CB8AC3E}">
        <p14:creationId xmlns:p14="http://schemas.microsoft.com/office/powerpoint/2010/main" val="20065652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Nesavršena multikolinearnost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Drugačiji pojam od savršene</a:t>
            </a:r>
          </a:p>
          <a:p>
            <a:r>
              <a:rPr lang="hr-HR" dirty="0" smtClean="0"/>
              <a:t>Imamo je kada su dva regresora visoko korelisana</a:t>
            </a:r>
          </a:p>
          <a:p>
            <a:r>
              <a:rPr lang="hr-HR" dirty="0" smtClean="0"/>
              <a:t>Sve dok nije koeficijent korelacije +1 ili – minus jedan nemamo savršenu multikolinearnost</a:t>
            </a:r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Rezultovaće </a:t>
            </a:r>
            <a:r>
              <a:rPr lang="hr-HR" dirty="0" smtClean="0"/>
              <a:t>sa tim da jedan ili više koeficijenata neće biti precizno ocjenjen.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274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64" y="1819563"/>
            <a:ext cx="10956636" cy="4357399"/>
          </a:xfrm>
        </p:spPr>
        <p:txBody>
          <a:bodyPr/>
          <a:lstStyle/>
          <a:p>
            <a:r>
              <a:rPr lang="hr-HR" sz="3200" dirty="0" smtClean="0"/>
              <a:t>Ideja</a:t>
            </a:r>
            <a:r>
              <a:rPr lang="en-US" sz="3200" dirty="0" smtClean="0"/>
              <a:t>: </a:t>
            </a:r>
            <a:r>
              <a:rPr lang="hr-HR" sz="3200" dirty="0" smtClean="0"/>
              <a:t>koeficijent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je efekat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gdje je</a:t>
            </a:r>
            <a:r>
              <a:rPr lang="en-US" sz="3200" dirty="0" smtClean="0"/>
              <a:t> </a:t>
            </a:r>
            <a:r>
              <a:rPr lang="en-US" sz="3200" i="1" dirty="0"/>
              <a:t>X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hr-HR" sz="3200" dirty="0" smtClean="0"/>
              <a:t>k</a:t>
            </a:r>
            <a:r>
              <a:rPr lang="en-US" sz="3200" dirty="0" err="1" smtClean="0"/>
              <a:t>onstant</a:t>
            </a:r>
            <a:r>
              <a:rPr lang="hr-HR" sz="3200" dirty="0" smtClean="0"/>
              <a:t>no</a:t>
            </a:r>
            <a:r>
              <a:rPr lang="en-US" sz="3200" dirty="0" smtClean="0"/>
              <a:t>; </a:t>
            </a:r>
            <a:r>
              <a:rPr lang="hr-HR" sz="3200" dirty="0" smtClean="0"/>
              <a:t>ali ako su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i</a:t>
            </a:r>
            <a:r>
              <a:rPr lang="en-US" sz="3200" dirty="0" smtClean="0"/>
              <a:t> </a:t>
            </a:r>
            <a:r>
              <a:rPr lang="en-US" sz="3200" i="1" dirty="0"/>
              <a:t>X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hr-HR" sz="3200" dirty="0" smtClean="0"/>
              <a:t>visoko korelisani</a:t>
            </a:r>
            <a:r>
              <a:rPr lang="en-US" sz="3200" dirty="0" smtClean="0"/>
              <a:t>, </a:t>
            </a:r>
            <a:r>
              <a:rPr lang="hr-HR" sz="3200" dirty="0" smtClean="0"/>
              <a:t>tada imam jako malo varijacija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ako se</a:t>
            </a:r>
            <a:r>
              <a:rPr lang="en-US" sz="3200" dirty="0" smtClean="0"/>
              <a:t> </a:t>
            </a:r>
            <a:r>
              <a:rPr lang="en-US" sz="3200" i="1" dirty="0"/>
              <a:t>X</a:t>
            </a:r>
            <a:r>
              <a:rPr lang="en-US" sz="3200" baseline="-25000" dirty="0"/>
              <a:t>2</a:t>
            </a:r>
            <a:r>
              <a:rPr lang="en-US" sz="3200" dirty="0"/>
              <a:t> </a:t>
            </a:r>
            <a:r>
              <a:rPr lang="hr-HR" sz="3200" dirty="0" smtClean="0"/>
              <a:t>drži konstantnim</a:t>
            </a:r>
            <a:r>
              <a:rPr lang="en-US" sz="3200" dirty="0" smtClean="0"/>
              <a:t> </a:t>
            </a:r>
            <a:r>
              <a:rPr lang="en-US" sz="3200" dirty="0"/>
              <a:t>– </a:t>
            </a:r>
            <a:r>
              <a:rPr lang="hr-HR" sz="3200" dirty="0" smtClean="0"/>
              <a:t>dakle podaci imaju jako malo informacija o tome šta se dešava kada se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mijenja ali ne i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.  </a:t>
            </a:r>
            <a:endParaRPr lang="hr-HR" sz="3200" dirty="0" smtClean="0"/>
          </a:p>
          <a:p>
            <a:r>
              <a:rPr lang="hr-HR" sz="3200" dirty="0" smtClean="0"/>
              <a:t>Ako je </a:t>
            </a:r>
            <a:r>
              <a:rPr lang="hr-HR" sz="3200" dirty="0" smtClean="0"/>
              <a:t>tako</a:t>
            </a:r>
            <a:r>
              <a:rPr lang="en-US" sz="3200" dirty="0" smtClean="0"/>
              <a:t>, </a:t>
            </a:r>
            <a:r>
              <a:rPr lang="hr-HR" sz="3200" dirty="0" smtClean="0"/>
              <a:t>varijansa </a:t>
            </a:r>
            <a:r>
              <a:rPr lang="en-US" sz="3200" dirty="0" smtClean="0"/>
              <a:t>OLS estimator</a:t>
            </a:r>
            <a:r>
              <a:rPr lang="hr-HR" sz="3200" dirty="0" smtClean="0"/>
              <a:t>a</a:t>
            </a:r>
            <a:r>
              <a:rPr lang="en-US" sz="3200" dirty="0" smtClean="0"/>
              <a:t> </a:t>
            </a:r>
            <a:r>
              <a:rPr lang="hr-HR" sz="3200" dirty="0" smtClean="0"/>
              <a:t>koeficijenta </a:t>
            </a:r>
            <a:r>
              <a:rPr lang="en-US" sz="3200" i="1" dirty="0" smtClean="0"/>
              <a:t>X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 </a:t>
            </a:r>
            <a:r>
              <a:rPr lang="hr-HR" sz="3200" dirty="0" smtClean="0"/>
              <a:t>biće velika</a:t>
            </a:r>
            <a:r>
              <a:rPr lang="en-US" sz="3200" dirty="0" smtClean="0"/>
              <a:t>.</a:t>
            </a:r>
            <a:endParaRPr lang="hr-HR" sz="3200" dirty="0" smtClean="0"/>
          </a:p>
          <a:p>
            <a:r>
              <a:rPr lang="hr-HR" sz="3200" dirty="0" smtClean="0"/>
              <a:t>Dakle, imamo kao rezultat velike greške za jedan ili više </a:t>
            </a:r>
            <a:r>
              <a:rPr lang="hr-HR" sz="3200" dirty="0" smtClean="0"/>
              <a:t>koeficijenata.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700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Testiranje</a:t>
            </a:r>
            <a:r>
              <a:rPr lang="en-US" dirty="0" smtClean="0"/>
              <a:t> </a:t>
            </a:r>
            <a:r>
              <a:rPr lang="en-US" dirty="0" err="1" smtClean="0"/>
              <a:t>hipoteza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</a:t>
            </a:r>
            <a:r>
              <a:rPr lang="hr-HR" dirty="0" smtClean="0"/>
              <a:t>šestruka regresija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885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Naš primjer....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smtClean="0"/>
              <a:t>             = 698.9 – 2.28</a:t>
            </a:r>
            <a:r>
              <a:rPr lang="en-US" sz="2000" dirty="0" smtClean="0">
                <a:sym typeface="MT Symbol"/>
              </a:rPr>
              <a:t>×</a:t>
            </a:r>
            <a:r>
              <a:rPr lang="en-US" sz="2000" i="1" dirty="0" smtClean="0"/>
              <a:t>STR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         (10.4)  (0.52)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smtClean="0"/>
              <a:t>             = 686.0 – 1.10</a:t>
            </a:r>
            <a:r>
              <a:rPr lang="en-US" sz="2000" dirty="0" smtClean="0">
                <a:sym typeface="MT Symbol"/>
              </a:rPr>
              <a:t>×</a:t>
            </a:r>
            <a:r>
              <a:rPr lang="en-US" sz="2000" i="1" dirty="0" smtClean="0"/>
              <a:t>STR</a:t>
            </a:r>
            <a:r>
              <a:rPr lang="en-US" sz="2000" dirty="0" smtClean="0"/>
              <a:t> – 0.650</a:t>
            </a:r>
            <a:r>
              <a:rPr lang="en-US" sz="2000" i="1" dirty="0" smtClean="0"/>
              <a:t>PctEL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         (8.7)  (0.43)           (0.031)</a:t>
            </a:r>
          </a:p>
          <a:p>
            <a:pPr>
              <a:defRPr/>
            </a:pPr>
            <a:r>
              <a:rPr lang="hr-HR" sz="2000" dirty="0" smtClean="0"/>
              <a:t>Koeficijenti </a:t>
            </a:r>
            <a:r>
              <a:rPr lang="en-US" sz="2000" i="1" dirty="0" smtClean="0"/>
              <a:t>STR</a:t>
            </a:r>
            <a:r>
              <a:rPr lang="en-US" sz="2000" dirty="0" smtClean="0"/>
              <a:t> </a:t>
            </a:r>
            <a:r>
              <a:rPr lang="hr-HR" sz="2000" dirty="0" smtClean="0"/>
              <a:t>u</a:t>
            </a:r>
            <a:r>
              <a:rPr lang="en-US" sz="2000" dirty="0" smtClean="0"/>
              <a:t> (2) </a:t>
            </a:r>
            <a:r>
              <a:rPr lang="hr-HR" sz="2000" dirty="0" smtClean="0"/>
              <a:t>je efekat na </a:t>
            </a:r>
            <a:r>
              <a:rPr lang="en-US" sz="2000" i="1" dirty="0" err="1" smtClean="0"/>
              <a:t>TestScores</a:t>
            </a:r>
            <a:r>
              <a:rPr lang="en-US" sz="2000" dirty="0" smtClean="0"/>
              <a:t> </a:t>
            </a:r>
            <a:r>
              <a:rPr lang="hr-HR" sz="2000" dirty="0" smtClean="0"/>
              <a:t>usljed jedinične promjene </a:t>
            </a:r>
            <a:r>
              <a:rPr lang="en-US" sz="2000" i="1" dirty="0" smtClean="0"/>
              <a:t>STR</a:t>
            </a:r>
            <a:r>
              <a:rPr lang="en-US" sz="2000" dirty="0" smtClean="0"/>
              <a:t>, </a:t>
            </a:r>
            <a:r>
              <a:rPr lang="hr-HR" sz="2000" dirty="0" smtClean="0"/>
              <a:t>držeći konstantnim</a:t>
            </a:r>
            <a:r>
              <a:rPr lang="en-US" sz="2000" dirty="0" smtClean="0"/>
              <a:t> of English Learners </a:t>
            </a:r>
            <a:r>
              <a:rPr lang="hr-HR" sz="2000" dirty="0" smtClean="0"/>
              <a:t>u distriktu</a:t>
            </a:r>
            <a:endParaRPr lang="en-US" sz="2000" dirty="0" smtClean="0"/>
          </a:p>
          <a:p>
            <a:pPr>
              <a:defRPr/>
            </a:pPr>
            <a:r>
              <a:rPr lang="hr-HR" sz="2000" dirty="0" smtClean="0"/>
              <a:t>Koeficijent </a:t>
            </a:r>
            <a:r>
              <a:rPr lang="en-US" sz="2000" i="1" dirty="0" smtClean="0"/>
              <a:t>STR</a:t>
            </a:r>
            <a:r>
              <a:rPr lang="en-US" sz="2000" dirty="0" smtClean="0"/>
              <a:t> </a:t>
            </a:r>
            <a:r>
              <a:rPr lang="hr-HR" sz="2000" dirty="0" smtClean="0"/>
              <a:t>opada za jednu polovinu</a:t>
            </a: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95% </a:t>
            </a:r>
            <a:r>
              <a:rPr lang="hr-HR" sz="2000" dirty="0" smtClean="0"/>
              <a:t>interval pouzdanosti </a:t>
            </a:r>
            <a:r>
              <a:rPr lang="en-US" sz="2000" i="1" dirty="0" smtClean="0"/>
              <a:t>STR</a:t>
            </a:r>
            <a:r>
              <a:rPr lang="en-US" sz="2000" dirty="0" smtClean="0"/>
              <a:t> </a:t>
            </a:r>
            <a:r>
              <a:rPr lang="hr-HR" sz="2000" dirty="0" smtClean="0"/>
              <a:t>u</a:t>
            </a:r>
            <a:r>
              <a:rPr lang="en-US" sz="2000" dirty="0" smtClean="0"/>
              <a:t> (2) </a:t>
            </a:r>
            <a:r>
              <a:rPr lang="hr-HR" sz="2000" dirty="0" smtClean="0"/>
              <a:t>je</a:t>
            </a:r>
            <a:r>
              <a:rPr lang="en-US" sz="2000" dirty="0" smtClean="0"/>
              <a:t> {–1.10 </a:t>
            </a:r>
            <a:r>
              <a:rPr lang="en-US" sz="2000" dirty="0" smtClean="0">
                <a:sym typeface="Euclid Symbol"/>
              </a:rPr>
              <a:t>±</a:t>
            </a:r>
            <a:r>
              <a:rPr lang="en-US" sz="2000" dirty="0" smtClean="0"/>
              <a:t> 1.96</a:t>
            </a:r>
            <a:r>
              <a:rPr lang="en-US" sz="2000" dirty="0" smtClean="0">
                <a:sym typeface="Euclid Symbol"/>
              </a:rPr>
              <a:t>×</a:t>
            </a:r>
            <a:r>
              <a:rPr lang="en-US" sz="2000" dirty="0" smtClean="0"/>
              <a:t>0.43} = (–1.95, –0.26)</a:t>
            </a:r>
          </a:p>
          <a:p>
            <a:pPr>
              <a:defRPr/>
            </a:pPr>
            <a:r>
              <a:rPr lang="en-US" sz="2000" i="1" dirty="0" smtClean="0"/>
              <a:t>t</a:t>
            </a:r>
            <a:r>
              <a:rPr lang="en-US" sz="2000" dirty="0" smtClean="0"/>
              <a:t>-</a:t>
            </a:r>
            <a:r>
              <a:rPr lang="en-US" sz="2000" dirty="0" err="1" smtClean="0"/>
              <a:t>statisti</a:t>
            </a:r>
            <a:r>
              <a:rPr lang="hr-HR" sz="2000" dirty="0" smtClean="0"/>
              <a:t>ka</a:t>
            </a:r>
            <a:r>
              <a:rPr lang="en-US" sz="2000" dirty="0" smtClean="0"/>
              <a:t> </a:t>
            </a:r>
            <a:r>
              <a:rPr lang="hr-HR" sz="2000" dirty="0" smtClean="0"/>
              <a:t>za</a:t>
            </a:r>
            <a:r>
              <a:rPr lang="en-US" sz="2000" dirty="0" smtClean="0"/>
              <a:t>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i="1" baseline="-25000" dirty="0" smtClean="0"/>
              <a:t>STR</a:t>
            </a:r>
            <a:r>
              <a:rPr lang="en-US" sz="2000" dirty="0" smtClean="0"/>
              <a:t> = 0 </a:t>
            </a:r>
            <a:r>
              <a:rPr lang="hr-HR" sz="2000" dirty="0" smtClean="0"/>
              <a:t>je</a:t>
            </a:r>
            <a:r>
              <a:rPr lang="en-US" sz="2000" dirty="0" smtClean="0"/>
              <a:t> </a:t>
            </a:r>
            <a:r>
              <a:rPr lang="en-US" sz="2000" i="1" dirty="0" smtClean="0"/>
              <a:t>t</a:t>
            </a:r>
            <a:r>
              <a:rPr lang="en-US" sz="2000" dirty="0" smtClean="0"/>
              <a:t> = –1.10/0.43 = –2.54, </a:t>
            </a:r>
            <a:r>
              <a:rPr lang="hr-HR" sz="2000" dirty="0" smtClean="0"/>
              <a:t>dakle odbijamo hipotezu na </a:t>
            </a:r>
            <a:r>
              <a:rPr lang="en-US" sz="2000" dirty="0" smtClean="0"/>
              <a:t>5% </a:t>
            </a:r>
            <a:r>
              <a:rPr lang="hr-HR" sz="2000" dirty="0" smtClean="0"/>
              <a:t>nivou značajnosti</a:t>
            </a:r>
            <a:endParaRPr lang="en-US" sz="2000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972866"/>
              </p:ext>
            </p:extLst>
          </p:nvPr>
        </p:nvGraphicFramePr>
        <p:xfrm>
          <a:off x="1208809" y="1825625"/>
          <a:ext cx="878609" cy="305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809" y="1825625"/>
                        <a:ext cx="878609" cy="3058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821803"/>
              </p:ext>
            </p:extLst>
          </p:nvPr>
        </p:nvGraphicFramePr>
        <p:xfrm>
          <a:off x="1208809" y="2486025"/>
          <a:ext cx="878609" cy="305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809" y="2486025"/>
                        <a:ext cx="878609" cy="3058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49388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230909"/>
            <a:ext cx="11379200" cy="5941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en-US" sz="1300" b="1" dirty="0" err="1" smtClean="0">
                <a:latin typeface="Courier New"/>
                <a:cs typeface="Courier New"/>
              </a:rPr>
              <a:t>reg</a:t>
            </a:r>
            <a:r>
              <a:rPr lang="en-US" sz="1300" b="1" dirty="0" smtClean="0">
                <a:latin typeface="Courier New"/>
                <a:cs typeface="Courier New"/>
              </a:rPr>
              <a:t> </a:t>
            </a:r>
            <a:r>
              <a:rPr lang="en-US" sz="1300" b="1" dirty="0" err="1" smtClean="0">
                <a:latin typeface="Courier New"/>
                <a:cs typeface="Courier New"/>
              </a:rPr>
              <a:t>testscr</a:t>
            </a:r>
            <a:r>
              <a:rPr lang="en-US" sz="1300" b="1" dirty="0" smtClean="0">
                <a:latin typeface="Courier New"/>
                <a:cs typeface="Courier New"/>
              </a:rPr>
              <a:t> </a:t>
            </a:r>
            <a:r>
              <a:rPr lang="en-US" sz="1300" b="1" dirty="0" err="1" smtClean="0">
                <a:latin typeface="Courier New"/>
                <a:cs typeface="Courier New"/>
              </a:rPr>
              <a:t>str</a:t>
            </a:r>
            <a:r>
              <a:rPr lang="en-US" sz="1300" b="1" dirty="0" smtClean="0">
                <a:latin typeface="Courier New"/>
                <a:cs typeface="Courier New"/>
              </a:rPr>
              <a:t> </a:t>
            </a:r>
            <a:r>
              <a:rPr lang="en-US" sz="1300" b="1" dirty="0" err="1" smtClean="0">
                <a:latin typeface="Courier New"/>
                <a:cs typeface="Courier New"/>
              </a:rPr>
              <a:t>pctel</a:t>
            </a:r>
            <a:r>
              <a:rPr lang="en-US" sz="1300" b="1" dirty="0" smtClean="0">
                <a:latin typeface="Courier New"/>
                <a:cs typeface="Courier New"/>
              </a:rPr>
              <a:t>, </a:t>
            </a:r>
            <a:r>
              <a:rPr lang="en-US" sz="1300" b="1" dirty="0" smtClean="0">
                <a:solidFill>
                  <a:srgbClr val="3366FF"/>
                </a:solidFill>
                <a:latin typeface="Courier New"/>
                <a:cs typeface="Courier New"/>
              </a:rPr>
              <a:t>robust;</a:t>
            </a:r>
            <a:endParaRPr lang="en-US" sz="1300" dirty="0" smtClean="0">
              <a:solidFill>
                <a:srgbClr val="3366FF"/>
              </a:solidFill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solidFill>
                  <a:srgbClr val="3366FF"/>
                </a:solidFill>
                <a:latin typeface="Courier New"/>
                <a:cs typeface="Courier New"/>
              </a:rPr>
              <a:t>Regression with robust standard errors </a:t>
            </a:r>
            <a:r>
              <a:rPr lang="en-US" sz="1300" b="1" dirty="0" smtClean="0">
                <a:latin typeface="Courier New"/>
                <a:cs typeface="Courier New"/>
              </a:rPr>
              <a:t>                Number of </a:t>
            </a:r>
            <a:r>
              <a:rPr lang="en-US" sz="1300" b="1" dirty="0" err="1" smtClean="0">
                <a:latin typeface="Courier New"/>
                <a:cs typeface="Courier New"/>
              </a:rPr>
              <a:t>obs</a:t>
            </a:r>
            <a:r>
              <a:rPr lang="en-US" sz="1300" b="1" dirty="0" smtClean="0">
                <a:latin typeface="Courier New"/>
                <a:cs typeface="Courier New"/>
              </a:rPr>
              <a:t> =     420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F(  2,   417) =  223.82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</a:t>
            </a:r>
            <a:r>
              <a:rPr lang="en-US" sz="1300" b="1" dirty="0" err="1" smtClean="0">
                <a:latin typeface="Courier New"/>
                <a:cs typeface="Courier New"/>
              </a:rPr>
              <a:t>Prob</a:t>
            </a:r>
            <a:r>
              <a:rPr lang="en-US" sz="1300" b="1" dirty="0" smtClean="0">
                <a:latin typeface="Courier New"/>
                <a:cs typeface="Courier New"/>
              </a:rPr>
              <a:t> &gt; F      =  0.0000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R-squared     =  0.4264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                                          Root MSE      =  14.464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 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------------------------------------------------------------------------------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    |               Robust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</a:t>
            </a:r>
            <a:r>
              <a:rPr lang="en-US" sz="1300" b="1" dirty="0" err="1" smtClean="0">
                <a:latin typeface="Courier New"/>
                <a:cs typeface="Courier New"/>
              </a:rPr>
              <a:t>testscr</a:t>
            </a:r>
            <a:r>
              <a:rPr lang="en-US" sz="1300" b="1" dirty="0" smtClean="0">
                <a:latin typeface="Courier New"/>
                <a:cs typeface="Courier New"/>
              </a:rPr>
              <a:t> |      </a:t>
            </a:r>
            <a:r>
              <a:rPr lang="en-US" sz="1300" b="1" dirty="0" err="1" smtClean="0">
                <a:latin typeface="Courier New"/>
                <a:cs typeface="Courier New"/>
              </a:rPr>
              <a:t>Coef</a:t>
            </a:r>
            <a:r>
              <a:rPr lang="en-US" sz="1300" b="1" dirty="0" smtClean="0">
                <a:latin typeface="Courier New"/>
                <a:cs typeface="Courier New"/>
              </a:rPr>
              <a:t>.   Std. Err.      t    P&gt;|t|     [95% Conf. Interval]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-------------+----------------------------------------------------------------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  </a:t>
            </a:r>
            <a:r>
              <a:rPr lang="en-US" sz="1300" b="1" dirty="0" err="1" smtClean="0">
                <a:latin typeface="Courier New"/>
                <a:cs typeface="Courier New"/>
              </a:rPr>
              <a:t>str</a:t>
            </a:r>
            <a:r>
              <a:rPr lang="en-US" sz="1300" b="1" dirty="0" smtClean="0">
                <a:latin typeface="Courier New"/>
                <a:cs typeface="Courier New"/>
              </a:rPr>
              <a:t> |  -1.101296   </a:t>
            </a:r>
            <a:r>
              <a:rPr lang="en-US" sz="1300" b="1" dirty="0" smtClean="0">
                <a:solidFill>
                  <a:srgbClr val="FF0000"/>
                </a:solidFill>
                <a:latin typeface="Courier New"/>
                <a:cs typeface="Courier New"/>
              </a:rPr>
              <a:t>.4328472    </a:t>
            </a:r>
            <a:r>
              <a:rPr lang="en-US" sz="1300" b="1" dirty="0" smtClean="0">
                <a:latin typeface="Courier New"/>
                <a:cs typeface="Courier New"/>
              </a:rPr>
              <a:t>-2.54   0.011     -1.95213   -.2504616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</a:t>
            </a:r>
            <a:r>
              <a:rPr lang="en-US" sz="1300" b="1" dirty="0" err="1" smtClean="0">
                <a:latin typeface="Courier New"/>
                <a:cs typeface="Courier New"/>
              </a:rPr>
              <a:t>pctel</a:t>
            </a:r>
            <a:r>
              <a:rPr lang="en-US" sz="1300" b="1" dirty="0" smtClean="0">
                <a:latin typeface="Courier New"/>
                <a:cs typeface="Courier New"/>
              </a:rPr>
              <a:t> |  -.6497768   </a:t>
            </a:r>
            <a:r>
              <a:rPr lang="en-US" sz="1300" b="1" dirty="0" smtClean="0">
                <a:solidFill>
                  <a:srgbClr val="FF0000"/>
                </a:solidFill>
                <a:latin typeface="Courier New"/>
                <a:cs typeface="Courier New"/>
              </a:rPr>
              <a:t>.0310318   </a:t>
            </a:r>
            <a:r>
              <a:rPr lang="en-US" sz="1300" b="1" dirty="0" smtClean="0">
                <a:latin typeface="Courier New"/>
                <a:cs typeface="Courier New"/>
              </a:rPr>
              <a:t>-20.94   0.000     -.710775   -.5887786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       _cons |   686.0322   8.728224    78.60   0.000     668.8754     703.189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300" b="1" dirty="0" smtClean="0">
                <a:latin typeface="Courier New"/>
                <a:cs typeface="Courier New"/>
              </a:rPr>
              <a:t>------------------------------------------------------------------------------</a:t>
            </a:r>
            <a:endParaRPr lang="en-US" sz="1300" dirty="0" smtClean="0">
              <a:latin typeface="Courier New"/>
              <a:cs typeface="Courier New"/>
            </a:endParaRPr>
          </a:p>
          <a:p>
            <a:pPr>
              <a:buFontTx/>
              <a:buNone/>
              <a:defRPr/>
            </a:pPr>
            <a:r>
              <a:rPr lang="en-US" sz="1200" dirty="0" smtClean="0"/>
              <a:t> </a:t>
            </a:r>
          </a:p>
          <a:p>
            <a:pPr>
              <a:buFontTx/>
              <a:buNone/>
              <a:defRPr/>
            </a:pPr>
            <a:r>
              <a:rPr lang="en-US" sz="1200" dirty="0" smtClean="0"/>
              <a:t>                        </a:t>
            </a:r>
            <a:r>
              <a:rPr lang="en-US" sz="1600" dirty="0" smtClean="0"/>
              <a:t>= 686.0 – 1.10</a:t>
            </a:r>
            <a:r>
              <a:rPr lang="en-US" sz="1600" dirty="0" smtClean="0">
                <a:sym typeface="MT Symbol"/>
              </a:rPr>
              <a:t>×</a:t>
            </a:r>
            <a:r>
              <a:rPr lang="en-US" sz="1600" i="1" dirty="0" smtClean="0"/>
              <a:t>STR</a:t>
            </a:r>
            <a:r>
              <a:rPr lang="en-US" sz="1600" dirty="0" smtClean="0"/>
              <a:t> – 0.650</a:t>
            </a:r>
            <a:r>
              <a:rPr lang="en-US" sz="1600" i="1" dirty="0" smtClean="0"/>
              <a:t>PctEL</a:t>
            </a:r>
            <a:endParaRPr lang="en-US" sz="1600" dirty="0" smtClean="0"/>
          </a:p>
          <a:p>
            <a:pPr>
              <a:buFontTx/>
              <a:buNone/>
              <a:defRPr/>
            </a:pPr>
            <a:r>
              <a:rPr lang="en-US" sz="1600" dirty="0" smtClean="0"/>
              <a:t>                      (8.7)    (</a:t>
            </a:r>
            <a:r>
              <a:rPr lang="en-US" sz="1600" dirty="0" smtClean="0">
                <a:solidFill>
                  <a:srgbClr val="FF0000"/>
                </a:solidFill>
              </a:rPr>
              <a:t>0.43</a:t>
            </a:r>
            <a:r>
              <a:rPr lang="en-US" sz="1600" dirty="0" smtClean="0"/>
              <a:t>)            (</a:t>
            </a:r>
            <a:r>
              <a:rPr lang="en-US" sz="1600" dirty="0" smtClean="0">
                <a:solidFill>
                  <a:srgbClr val="FF0000"/>
                </a:solidFill>
              </a:rPr>
              <a:t>0.031</a:t>
            </a:r>
            <a:r>
              <a:rPr lang="en-US" sz="1600" dirty="0" smtClean="0"/>
              <a:t>)</a:t>
            </a:r>
          </a:p>
          <a:p>
            <a:pPr marL="0" indent="0">
              <a:buFontTx/>
              <a:buNone/>
              <a:defRPr/>
            </a:pPr>
            <a:r>
              <a:rPr lang="hr-HR" sz="1600" dirty="0" smtClean="0"/>
              <a:t>Koristimo </a:t>
            </a:r>
            <a:r>
              <a:rPr lang="en-US" sz="1600" dirty="0" err="1" smtClean="0">
                <a:solidFill>
                  <a:srgbClr val="3366FF"/>
                </a:solidFill>
              </a:rPr>
              <a:t>heteroskedasticity</a:t>
            </a:r>
            <a:r>
              <a:rPr lang="en-US" sz="1600" dirty="0" smtClean="0">
                <a:solidFill>
                  <a:srgbClr val="3366FF"/>
                </a:solidFill>
              </a:rPr>
              <a:t>-robust standard errors</a:t>
            </a:r>
            <a:endParaRPr lang="en-US" sz="1200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711465"/>
              </p:ext>
            </p:extLst>
          </p:nvPr>
        </p:nvGraphicFramePr>
        <p:xfrm>
          <a:off x="304800" y="5036397"/>
          <a:ext cx="957263" cy="332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30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036397"/>
                        <a:ext cx="957263" cy="332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6022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63" indent="-4763">
              <a:buFontTx/>
              <a:buNone/>
              <a:defRPr/>
            </a:pPr>
            <a:r>
              <a:rPr lang="hr-HR" dirty="0" smtClean="0"/>
              <a:t>Da bi imali pristrastnost usljed izostavljene variable</a:t>
            </a:r>
            <a:r>
              <a:rPr lang="en-US" dirty="0" smtClean="0"/>
              <a:t>, </a:t>
            </a:r>
            <a:r>
              <a:rPr lang="hr-HR" dirty="0" smtClean="0"/>
              <a:t>izostavljena </a:t>
            </a:r>
            <a:r>
              <a:rPr lang="en-US" dirty="0" err="1" smtClean="0"/>
              <a:t>vari</a:t>
            </a:r>
            <a:r>
              <a:rPr lang="hr-HR" dirty="0" smtClean="0"/>
              <a:t>jabla</a:t>
            </a:r>
            <a:r>
              <a:rPr lang="en-US" dirty="0" smtClean="0"/>
              <a:t> </a:t>
            </a:r>
            <a:r>
              <a:rPr lang="en-US" dirty="0"/>
              <a:t>“</a:t>
            </a:r>
            <a:r>
              <a:rPr lang="en-US" i="1" dirty="0"/>
              <a:t>Z</a:t>
            </a:r>
            <a:r>
              <a:rPr lang="en-US" dirty="0"/>
              <a:t>” </a:t>
            </a:r>
            <a:r>
              <a:rPr lang="hr-HR" dirty="0" smtClean="0"/>
              <a:t>mora zadovoljiti dva uslova</a:t>
            </a:r>
            <a:r>
              <a:rPr lang="en-US" dirty="0" smtClean="0"/>
              <a:t>:</a:t>
            </a: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i="1" dirty="0" smtClean="0"/>
              <a:t>Z</a:t>
            </a:r>
            <a:r>
              <a:rPr lang="en-US" dirty="0" smtClean="0"/>
              <a:t> </a:t>
            </a:r>
            <a:r>
              <a:rPr lang="hr-HR" dirty="0" smtClean="0"/>
              <a:t>je </a:t>
            </a:r>
            <a:r>
              <a:rPr lang="en-US" dirty="0" smtClean="0"/>
              <a:t>determinant</a:t>
            </a:r>
            <a:r>
              <a:rPr lang="hr-HR" dirty="0" smtClean="0"/>
              <a:t>a</a:t>
            </a:r>
            <a:r>
              <a:rPr lang="en-US" dirty="0" smtClean="0"/>
              <a:t> </a:t>
            </a:r>
            <a:r>
              <a:rPr lang="en-US" i="1" dirty="0" smtClean="0"/>
              <a:t>Y</a:t>
            </a:r>
            <a:r>
              <a:rPr lang="hr-HR" i="1" dirty="0" smtClean="0"/>
              <a:t>-a</a:t>
            </a:r>
            <a:r>
              <a:rPr lang="en-US" dirty="0" smtClean="0"/>
              <a:t> (</a:t>
            </a:r>
            <a:r>
              <a:rPr lang="hr-HR" dirty="0" smtClean="0"/>
              <a:t>odnosno </a:t>
            </a:r>
            <a:r>
              <a:rPr lang="en-US" i="1" dirty="0" smtClean="0"/>
              <a:t>Z</a:t>
            </a:r>
            <a:r>
              <a:rPr lang="en-US" dirty="0" smtClean="0"/>
              <a:t> </a:t>
            </a:r>
            <a:r>
              <a:rPr lang="hr-HR" dirty="0" smtClean="0"/>
              <a:t>je dio </a:t>
            </a:r>
            <a:r>
              <a:rPr lang="en-US" i="1" dirty="0" smtClean="0"/>
              <a:t>u</a:t>
            </a:r>
            <a:r>
              <a:rPr lang="en-US" dirty="0"/>
              <a:t>); </a:t>
            </a:r>
            <a:r>
              <a:rPr lang="hr-HR" b="1" dirty="0" smtClean="0"/>
              <a:t>i</a:t>
            </a: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i="1" dirty="0"/>
              <a:t>Z</a:t>
            </a:r>
            <a:r>
              <a:rPr lang="en-US" dirty="0"/>
              <a:t> </a:t>
            </a:r>
            <a:r>
              <a:rPr lang="hr-HR" dirty="0" smtClean="0"/>
              <a:t>je u korelaciji sa </a:t>
            </a:r>
            <a:r>
              <a:rPr lang="en-US" dirty="0" err="1" smtClean="0"/>
              <a:t>regresor</a:t>
            </a:r>
            <a:r>
              <a:rPr lang="hr-HR" dirty="0" smtClean="0"/>
              <a:t>om</a:t>
            </a:r>
            <a:r>
              <a:rPr lang="en-US" dirty="0" smtClean="0"/>
              <a:t>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corr</a:t>
            </a:r>
            <a:r>
              <a:rPr lang="en-US" dirty="0" smtClean="0"/>
              <a:t>(</a:t>
            </a:r>
            <a:r>
              <a:rPr lang="en-US" i="1" dirty="0" smtClean="0"/>
              <a:t>Z</a:t>
            </a:r>
            <a:r>
              <a:rPr lang="en-US" dirty="0" smtClean="0"/>
              <a:t>,</a:t>
            </a:r>
            <a:r>
              <a:rPr lang="en-US" i="1" dirty="0" smtClean="0"/>
              <a:t>X</a:t>
            </a:r>
            <a:r>
              <a:rPr lang="en-US" dirty="0"/>
              <a:t>) </a:t>
            </a:r>
            <a:r>
              <a:rPr lang="en-US" dirty="0">
                <a:sym typeface="Symbol"/>
              </a:rPr>
              <a:t>≠</a:t>
            </a:r>
            <a:r>
              <a:rPr lang="en-US" dirty="0"/>
              <a:t> 0)</a:t>
            </a:r>
          </a:p>
          <a:p>
            <a:pPr>
              <a:buFontTx/>
              <a:buNone/>
              <a:defRPr/>
            </a:pPr>
            <a:r>
              <a:rPr lang="en-US" b="1" dirty="0"/>
              <a:t> </a:t>
            </a:r>
            <a:endParaRPr lang="en-US" dirty="0"/>
          </a:p>
          <a:p>
            <a:pPr marL="4763" indent="-4763">
              <a:buFontTx/>
              <a:buNone/>
              <a:defRPr/>
            </a:pPr>
            <a:r>
              <a:rPr lang="hr-HR" b="1" i="1" dirty="0" smtClean="0"/>
              <a:t>Oba</a:t>
            </a:r>
            <a:r>
              <a:rPr lang="en-US" b="1" i="1" dirty="0" smtClean="0"/>
              <a:t> </a:t>
            </a:r>
            <a:r>
              <a:rPr lang="hr-HR" i="1" dirty="0" smtClean="0"/>
              <a:t>uslova moraju biti ispunjena da bi mogli nazvati Z izostavljenom varijablom koja dovodi do pristrasnosti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1969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Testiramo dvije hipoteze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1600199"/>
            <a:ext cx="10889673" cy="5327073"/>
          </a:xfrm>
        </p:spPr>
        <p:txBody>
          <a:bodyPr/>
          <a:lstStyle/>
          <a:p>
            <a:pPr marL="0" indent="0">
              <a:spcAft>
                <a:spcPts val="600"/>
              </a:spcAft>
              <a:buFontTx/>
              <a:buNone/>
              <a:defRPr/>
            </a:pPr>
            <a:r>
              <a:rPr lang="hr-HR" sz="2000" dirty="0" smtClean="0"/>
              <a:t>Imamo</a:t>
            </a:r>
            <a:r>
              <a:rPr lang="en-US" sz="2000" dirty="0" smtClean="0"/>
              <a:t> </a:t>
            </a:r>
            <a:r>
              <a:rPr lang="en-US" sz="2000" i="1" dirty="0" err="1" smtClean="0"/>
              <a:t>Expn</a:t>
            </a:r>
            <a:r>
              <a:rPr lang="en-US" sz="2000" dirty="0" smtClean="0"/>
              <a:t> = </a:t>
            </a:r>
            <a:r>
              <a:rPr lang="hr-HR" sz="2000" dirty="0" smtClean="0"/>
              <a:t>troškovi po učeniku te sljedeći model</a:t>
            </a:r>
            <a:r>
              <a:rPr lang="en-US" sz="2000" dirty="0" smtClean="0"/>
              <a:t>:</a:t>
            </a:r>
          </a:p>
          <a:p>
            <a:pPr algn="ctr">
              <a:spcAft>
                <a:spcPts val="600"/>
              </a:spcAft>
              <a:buFontTx/>
              <a:buNone/>
              <a:defRPr/>
            </a:pPr>
            <a:r>
              <a:rPr lang="en-US" sz="2000" i="1" dirty="0" err="1" smtClean="0"/>
              <a:t>TestScore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1</a:t>
            </a:r>
            <a:r>
              <a:rPr lang="en-US" sz="2000" i="1" dirty="0" smtClean="0"/>
              <a:t>STR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2</a:t>
            </a:r>
            <a:r>
              <a:rPr lang="en-US" sz="2000" i="1" dirty="0" smtClean="0"/>
              <a:t>Expn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3</a:t>
            </a:r>
            <a:r>
              <a:rPr lang="en-US" sz="2000" i="1" dirty="0" smtClean="0"/>
              <a:t>PctEL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err="1" smtClean="0"/>
              <a:t>u</a:t>
            </a:r>
            <a:r>
              <a:rPr lang="en-US" sz="2000" i="1" baseline="-25000" dirty="0" err="1" smtClean="0"/>
              <a:t>i</a:t>
            </a:r>
            <a:endParaRPr lang="en-US" sz="2000" dirty="0" smtClean="0"/>
          </a:p>
          <a:p>
            <a:pPr>
              <a:spcAft>
                <a:spcPts val="600"/>
              </a:spcAft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 marL="0" indent="0">
              <a:spcAft>
                <a:spcPts val="600"/>
              </a:spcAft>
              <a:buFontTx/>
              <a:buNone/>
              <a:defRPr/>
            </a:pPr>
            <a:r>
              <a:rPr lang="hr-HR" sz="2000" dirty="0" smtClean="0"/>
              <a:t>Nulta hipoteza </a:t>
            </a:r>
            <a:r>
              <a:rPr lang="en-US" sz="2000" dirty="0" smtClean="0"/>
              <a:t>“</a:t>
            </a:r>
            <a:r>
              <a:rPr lang="hr-HR" sz="2000" dirty="0" smtClean="0"/>
              <a:t>resursi za školstvo nisu bitni</a:t>
            </a:r>
            <a:r>
              <a:rPr lang="en-US" sz="2000" dirty="0" smtClean="0"/>
              <a:t>,” </a:t>
            </a:r>
            <a:r>
              <a:rPr lang="hr-HR" sz="2000" dirty="0" smtClean="0"/>
              <a:t>i alternativna da jesu</a:t>
            </a:r>
            <a:r>
              <a:rPr lang="en-US" sz="2000" dirty="0" smtClean="0"/>
              <a:t>, </a:t>
            </a:r>
            <a:r>
              <a:rPr lang="hr-HR" sz="2000" dirty="0" smtClean="0"/>
              <a:t>može se napisati na sljedeći način:</a:t>
            </a:r>
            <a:endParaRPr lang="en-US" sz="2000" dirty="0" smtClean="0"/>
          </a:p>
          <a:p>
            <a:pPr>
              <a:spcAft>
                <a:spcPts val="600"/>
              </a:spcAft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 algn="ctr">
              <a:spcAft>
                <a:spcPts val="600"/>
              </a:spcAft>
              <a:buFontTx/>
              <a:buNone/>
              <a:defRPr/>
            </a:pPr>
            <a:r>
              <a:rPr lang="en-US" sz="2000" i="1" dirty="0" smtClean="0"/>
              <a:t>H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: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= 0 </a:t>
            </a:r>
            <a:r>
              <a:rPr lang="hr-HR" sz="2000" b="1" i="1" dirty="0" smtClean="0"/>
              <a:t>i</a:t>
            </a:r>
            <a:r>
              <a:rPr lang="en-US" sz="2000" dirty="0" smtClean="0"/>
              <a:t>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= 0 </a:t>
            </a:r>
          </a:p>
          <a:p>
            <a:pPr algn="ctr">
              <a:spcAft>
                <a:spcPts val="600"/>
              </a:spcAft>
              <a:buFontTx/>
              <a:buNone/>
              <a:defRPr/>
            </a:pPr>
            <a:r>
              <a:rPr lang="en-US" sz="2000" dirty="0" smtClean="0"/>
              <a:t>vs. </a:t>
            </a:r>
            <a:r>
              <a:rPr lang="en-US" sz="2000" i="1" dirty="0" smtClean="0"/>
              <a:t>H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: </a:t>
            </a:r>
            <a:r>
              <a:rPr lang="hr-HR" sz="2000" b="1" i="1" dirty="0" smtClean="0"/>
              <a:t>ili</a:t>
            </a:r>
            <a:r>
              <a:rPr lang="en-US" sz="2000" dirty="0" smtClean="0"/>
              <a:t>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</a:t>
            </a:r>
            <a:r>
              <a:rPr lang="en-US" sz="2000" dirty="0" smtClean="0">
                <a:sym typeface="Euclid Symbol"/>
              </a:rPr>
              <a:t>≠</a:t>
            </a:r>
            <a:r>
              <a:rPr lang="en-US" sz="2000" dirty="0" smtClean="0"/>
              <a:t> 0 </a:t>
            </a:r>
            <a:r>
              <a:rPr lang="en-US" sz="2000" b="1" i="1" dirty="0" smtClean="0"/>
              <a:t>or</a:t>
            </a:r>
            <a:r>
              <a:rPr lang="en-US" sz="2000" dirty="0" smtClean="0"/>
              <a:t>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 smtClean="0">
                <a:sym typeface="Euclid Symbol"/>
              </a:rPr>
              <a:t>≠</a:t>
            </a:r>
            <a:r>
              <a:rPr lang="en-US" sz="2000" dirty="0" smtClean="0"/>
              <a:t> 0 </a:t>
            </a:r>
            <a:r>
              <a:rPr lang="hr-HR" sz="2000" b="1" i="1" dirty="0" smtClean="0"/>
              <a:t>ili oboje</a:t>
            </a:r>
            <a:endParaRPr lang="en-US" sz="2000" dirty="0" smtClean="0"/>
          </a:p>
          <a:p>
            <a:pPr algn="ctr">
              <a:spcAft>
                <a:spcPts val="600"/>
              </a:spcAft>
              <a:buFontTx/>
              <a:buNone/>
              <a:defRPr/>
            </a:pPr>
            <a:r>
              <a:rPr lang="en-US" sz="2000" i="1" dirty="0" err="1" smtClean="0"/>
              <a:t>TestScore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1</a:t>
            </a:r>
            <a:r>
              <a:rPr lang="en-US" sz="2000" i="1" dirty="0" smtClean="0"/>
              <a:t>STR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2</a:t>
            </a:r>
            <a:r>
              <a:rPr lang="en-US" sz="2000" i="1" dirty="0" smtClean="0"/>
              <a:t>Expn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3</a:t>
            </a:r>
            <a:r>
              <a:rPr lang="en-US" sz="2000" i="1" dirty="0" smtClean="0"/>
              <a:t>PctEL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err="1" smtClean="0"/>
              <a:t>u</a:t>
            </a:r>
            <a:r>
              <a:rPr lang="en-US" sz="2000" i="1" baseline="-25000" dirty="0" err="1" smtClean="0"/>
              <a:t>i</a:t>
            </a:r>
            <a:endParaRPr lang="en-US" sz="2000" dirty="0" smtClean="0"/>
          </a:p>
          <a:p>
            <a:pPr>
              <a:buFontTx/>
              <a:buNone/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546061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1" y="0"/>
            <a:ext cx="12118109" cy="1325563"/>
          </a:xfrm>
        </p:spPr>
        <p:txBody>
          <a:bodyPr>
            <a:normAutofit/>
          </a:bodyPr>
          <a:lstStyle/>
          <a:p>
            <a:r>
              <a:rPr lang="hr-HR" sz="4000" dirty="0" smtClean="0"/>
              <a:t>Dvije hipoteze, združene, zajedničke – joint </a:t>
            </a:r>
            <a:r>
              <a:rPr lang="en-US" altLang="en-US" sz="4000" dirty="0">
                <a:ea typeface="ＭＳ Ｐゴシック" panose="020B0600070205080204" pitchFamily="34" charset="-128"/>
              </a:rPr>
              <a:t> hypothesis </a:t>
            </a:r>
            <a:r>
              <a:rPr lang="hr-HR" sz="4000" dirty="0" smtClean="0"/>
              <a:t> 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55782" y="1034473"/>
            <a:ext cx="8978179" cy="5470236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i="1" dirty="0" smtClean="0">
                <a:ea typeface="ＭＳ Ｐゴシック" panose="020B0600070205080204" pitchFamily="34" charset="-128"/>
              </a:rPr>
              <a:t>H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0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: </a:t>
            </a:r>
            <a:r>
              <a:rPr lang="en-US" altLang="en-US" sz="2000" i="1" dirty="0" smtClean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1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= 0 </a:t>
            </a:r>
            <a:r>
              <a:rPr lang="hr-HR" altLang="en-US" sz="2000" b="1" i="1" dirty="0" smtClean="0">
                <a:ea typeface="ＭＳ Ｐゴシック" panose="020B0600070205080204" pitchFamily="34" charset="-128"/>
              </a:rPr>
              <a:t>i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i="1" dirty="0" smtClean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2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= 0 </a:t>
            </a:r>
          </a:p>
          <a:p>
            <a:pPr marL="0" indent="0">
              <a:buNone/>
            </a:pPr>
            <a:r>
              <a:rPr lang="en-US" altLang="en-US" sz="2000" dirty="0" smtClean="0">
                <a:ea typeface="ＭＳ Ｐゴシック" panose="020B0600070205080204" pitchFamily="34" charset="-128"/>
              </a:rPr>
              <a:t>vs. </a:t>
            </a:r>
            <a:r>
              <a:rPr lang="en-US" altLang="en-US" sz="2000" i="1" dirty="0" smtClean="0">
                <a:ea typeface="ＭＳ Ｐゴシック" panose="020B0600070205080204" pitchFamily="34" charset="-128"/>
              </a:rPr>
              <a:t>H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1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: </a:t>
            </a:r>
            <a:r>
              <a:rPr lang="hr-HR" altLang="en-US" sz="2000" b="1" i="1" dirty="0" smtClean="0">
                <a:ea typeface="ＭＳ Ｐゴシック" panose="020B0600070205080204" pitchFamily="34" charset="-128"/>
              </a:rPr>
              <a:t>ili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i="1" dirty="0" smtClean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1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smtClean="0">
                <a:ea typeface="ＭＳ Ｐゴシック" panose="020B0600070205080204" pitchFamily="34" charset="-128"/>
                <a:sym typeface="Euclid Symbol" panose="05050102010706020507" pitchFamily="18" charset="2"/>
              </a:rPr>
              <a:t>≠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0 </a:t>
            </a:r>
            <a:r>
              <a:rPr lang="hr-HR" altLang="en-US" sz="2000" b="1" i="1" dirty="0" smtClean="0">
                <a:ea typeface="ＭＳ Ｐゴシック" panose="020B0600070205080204" pitchFamily="34" charset="-128"/>
              </a:rPr>
              <a:t>ili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i="1" dirty="0" smtClean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sz="2000" baseline="-25000" dirty="0" smtClean="0">
                <a:ea typeface="ＭＳ Ｐゴシック" panose="020B0600070205080204" pitchFamily="34" charset="-128"/>
              </a:rPr>
              <a:t>2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smtClean="0">
                <a:ea typeface="ＭＳ Ｐゴシック" panose="020B0600070205080204" pitchFamily="34" charset="-128"/>
                <a:sym typeface="Euclid Symbol" panose="05050102010706020507" pitchFamily="18" charset="2"/>
              </a:rPr>
              <a:t>≠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0 </a:t>
            </a:r>
            <a:r>
              <a:rPr lang="hr-HR" altLang="en-US" sz="2000" b="1" i="1" dirty="0" smtClean="0">
                <a:ea typeface="ＭＳ Ｐゴシック" panose="020B0600070205080204" pitchFamily="34" charset="-128"/>
              </a:rPr>
              <a:t>ili oboje</a:t>
            </a:r>
          </a:p>
          <a:p>
            <a:r>
              <a:rPr lang="en-US" sz="2400" dirty="0" err="1"/>
              <a:t>Zajednička</a:t>
            </a:r>
            <a:r>
              <a:rPr lang="en-US" sz="2400" dirty="0"/>
              <a:t> </a:t>
            </a:r>
            <a:r>
              <a:rPr lang="en-US" sz="2400" dirty="0" err="1"/>
              <a:t>hipoteza</a:t>
            </a:r>
            <a:r>
              <a:rPr lang="en-US" sz="2400" dirty="0"/>
              <a:t> </a:t>
            </a:r>
            <a:r>
              <a:rPr lang="en-US" sz="2400" dirty="0" err="1"/>
              <a:t>specificira</a:t>
            </a:r>
            <a:r>
              <a:rPr lang="en-US" sz="2400" dirty="0"/>
              <a:t> </a:t>
            </a:r>
            <a:r>
              <a:rPr lang="en-US" sz="2400" dirty="0" err="1"/>
              <a:t>vrijednost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dva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en-US" sz="2400" dirty="0" err="1"/>
              <a:t>koeficijenata</a:t>
            </a:r>
            <a:r>
              <a:rPr lang="en-US" sz="2400" dirty="0"/>
              <a:t>, </a:t>
            </a:r>
            <a:r>
              <a:rPr lang="en-US" sz="2400" dirty="0" err="1"/>
              <a:t>odnosno</a:t>
            </a:r>
            <a:r>
              <a:rPr lang="en-US" sz="2400" dirty="0"/>
              <a:t> </a:t>
            </a:r>
            <a:r>
              <a:rPr lang="en-US" sz="2400" dirty="0" err="1"/>
              <a:t>nameće</a:t>
            </a:r>
            <a:r>
              <a:rPr lang="en-US" sz="2400" dirty="0"/>
              <a:t> </a:t>
            </a:r>
            <a:r>
              <a:rPr lang="en-US" sz="2400" dirty="0" err="1"/>
              <a:t>ograničenje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dva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en-US" sz="2400" dirty="0" err="1"/>
              <a:t>koeficijenata</a:t>
            </a:r>
            <a:r>
              <a:rPr lang="en-US" sz="2400" dirty="0"/>
              <a:t>. </a:t>
            </a:r>
            <a:endParaRPr lang="hr-HR" sz="2400" dirty="0" smtClean="0"/>
          </a:p>
          <a:p>
            <a:r>
              <a:rPr lang="hr-HR" sz="2400" dirty="0" smtClean="0"/>
              <a:t>Uopšteno</a:t>
            </a:r>
            <a:r>
              <a:rPr lang="en-US" sz="2400" dirty="0" smtClean="0"/>
              <a:t>, </a:t>
            </a:r>
            <a:r>
              <a:rPr lang="en-US" sz="2400" dirty="0" err="1"/>
              <a:t>zajednička</a:t>
            </a:r>
            <a:r>
              <a:rPr lang="en-US" sz="2400" dirty="0"/>
              <a:t> </a:t>
            </a:r>
            <a:r>
              <a:rPr lang="en-US" sz="2400" dirty="0" err="1"/>
              <a:t>hipoteza</a:t>
            </a:r>
            <a:r>
              <a:rPr lang="en-US" sz="2400" dirty="0"/>
              <a:t> </a:t>
            </a:r>
            <a:r>
              <a:rPr lang="en-US" sz="2400" dirty="0" err="1"/>
              <a:t>će</a:t>
            </a:r>
            <a:r>
              <a:rPr lang="en-US" sz="2400" dirty="0"/>
              <a:t> </a:t>
            </a:r>
            <a:r>
              <a:rPr lang="en-US" sz="2400" dirty="0" err="1"/>
              <a:t>uključivati</a:t>
            </a:r>
            <a:r>
              <a:rPr lang="en-US" sz="2400" dirty="0"/>
              <a:t> q </a:t>
            </a:r>
            <a:r>
              <a:rPr lang="hr-HR" sz="2400" dirty="0" smtClean="0"/>
              <a:t>restrikcija</a:t>
            </a:r>
            <a:r>
              <a:rPr lang="en-US" sz="2400" dirty="0" smtClean="0"/>
              <a:t>. </a:t>
            </a:r>
            <a:endParaRPr lang="hr-HR" sz="2400" dirty="0" smtClean="0"/>
          </a:p>
          <a:p>
            <a:r>
              <a:rPr lang="en-US" sz="2400" dirty="0" smtClean="0"/>
              <a:t>U </a:t>
            </a:r>
            <a:r>
              <a:rPr lang="en-US" sz="2400" dirty="0" err="1"/>
              <a:t>gornjem</a:t>
            </a:r>
            <a:r>
              <a:rPr lang="en-US" sz="2400" dirty="0"/>
              <a:t> </a:t>
            </a:r>
            <a:r>
              <a:rPr lang="en-US" sz="2400" dirty="0" err="1"/>
              <a:t>primjeru</a:t>
            </a:r>
            <a:r>
              <a:rPr lang="en-US" sz="2400" dirty="0"/>
              <a:t>, q = 2, a </a:t>
            </a:r>
            <a:r>
              <a:rPr lang="hr-HR" sz="2400" dirty="0" smtClean="0"/>
              <a:t>dvije restrikcije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l-GR" sz="2400" dirty="0"/>
              <a:t>β1 = 0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l-GR" sz="2400" dirty="0"/>
              <a:t>β2 = 0. </a:t>
            </a:r>
            <a:endParaRPr lang="hr-HR" sz="2400" dirty="0" smtClean="0"/>
          </a:p>
          <a:p>
            <a:r>
              <a:rPr lang="en-US" sz="2400" dirty="0" err="1" smtClean="0"/>
              <a:t>Ideja</a:t>
            </a:r>
            <a:r>
              <a:rPr lang="en-US" sz="2400" dirty="0" smtClean="0"/>
              <a:t> </a:t>
            </a:r>
            <a:r>
              <a:rPr lang="en-US" sz="2400" dirty="0"/>
              <a:t>“</a:t>
            </a:r>
            <a:r>
              <a:rPr lang="en-US" sz="2400" dirty="0" err="1"/>
              <a:t>zdravog</a:t>
            </a:r>
            <a:r>
              <a:rPr lang="en-US" sz="2400" dirty="0"/>
              <a:t> </a:t>
            </a:r>
            <a:r>
              <a:rPr lang="en-US" sz="2400" dirty="0" err="1"/>
              <a:t>razuma</a:t>
            </a:r>
            <a:r>
              <a:rPr lang="en-US" sz="2400" dirty="0"/>
              <a:t>” je </a:t>
            </a:r>
            <a:r>
              <a:rPr lang="en-US" sz="2400" dirty="0" err="1"/>
              <a:t>odbaciti</a:t>
            </a:r>
            <a:r>
              <a:rPr lang="en-US" sz="2400" dirty="0"/>
              <a:t> </a:t>
            </a:r>
            <a:r>
              <a:rPr lang="en-US" sz="2400" dirty="0" err="1"/>
              <a:t>ako</a:t>
            </a:r>
            <a:r>
              <a:rPr lang="en-US" sz="2400" dirty="0"/>
              <a:t> </a:t>
            </a:r>
            <a:r>
              <a:rPr lang="en-US" sz="2400" dirty="0" err="1"/>
              <a:t>bilo</a:t>
            </a:r>
            <a:r>
              <a:rPr lang="en-US" sz="2400" dirty="0"/>
              <a:t> </a:t>
            </a:r>
            <a:r>
              <a:rPr lang="en-US" sz="2400" dirty="0" err="1"/>
              <a:t>koja</a:t>
            </a:r>
            <a:r>
              <a:rPr lang="en-US" sz="2400" dirty="0"/>
              <a:t> od </a:t>
            </a:r>
            <a:r>
              <a:rPr lang="en-US" sz="2400" dirty="0" err="1"/>
              <a:t>pojedinačnih</a:t>
            </a:r>
            <a:r>
              <a:rPr lang="en-US" sz="2400" dirty="0"/>
              <a:t> t-</a:t>
            </a:r>
            <a:r>
              <a:rPr lang="en-US" sz="2400" dirty="0" err="1"/>
              <a:t>statistika</a:t>
            </a:r>
            <a:r>
              <a:rPr lang="en-US" sz="2400" dirty="0"/>
              <a:t> </a:t>
            </a:r>
            <a:r>
              <a:rPr lang="en-US" sz="2400" dirty="0" err="1"/>
              <a:t>premašuje</a:t>
            </a:r>
            <a:r>
              <a:rPr lang="en-US" sz="2400" dirty="0"/>
              <a:t> 1,96 u </a:t>
            </a:r>
            <a:r>
              <a:rPr lang="en-US" sz="2400" dirty="0" err="1"/>
              <a:t>apsolutnoj</a:t>
            </a:r>
            <a:r>
              <a:rPr lang="en-US" sz="2400" dirty="0"/>
              <a:t> </a:t>
            </a:r>
            <a:r>
              <a:rPr lang="en-US" sz="2400" dirty="0" err="1"/>
              <a:t>vrijednosti</a:t>
            </a:r>
            <a:r>
              <a:rPr lang="en-US" sz="2400" dirty="0" smtClean="0"/>
              <a:t>.</a:t>
            </a:r>
            <a:endParaRPr lang="hr-HR" sz="2400" dirty="0" smtClean="0"/>
          </a:p>
          <a:p>
            <a:r>
              <a:rPr lang="en-US" sz="2400" dirty="0" smtClean="0"/>
              <a:t> </a:t>
            </a:r>
            <a:r>
              <a:rPr lang="en-US" sz="2400" dirty="0"/>
              <a:t>Ali </a:t>
            </a:r>
            <a:r>
              <a:rPr lang="en-US" sz="2400" dirty="0" err="1"/>
              <a:t>ovaj</a:t>
            </a:r>
            <a:r>
              <a:rPr lang="en-US" sz="2400" dirty="0"/>
              <a:t> test „</a:t>
            </a:r>
            <a:r>
              <a:rPr lang="en-US" sz="2400" dirty="0" err="1"/>
              <a:t>jedan</a:t>
            </a:r>
            <a:r>
              <a:rPr lang="en-US" sz="2400" dirty="0"/>
              <a:t> </a:t>
            </a:r>
            <a:r>
              <a:rPr lang="en-US" sz="2400" dirty="0" err="1"/>
              <a:t>po</a:t>
            </a:r>
            <a:r>
              <a:rPr lang="en-US" sz="2400" dirty="0"/>
              <a:t> </a:t>
            </a:r>
            <a:r>
              <a:rPr lang="en-US" sz="2400" dirty="0" err="1"/>
              <a:t>jedan</a:t>
            </a:r>
            <a:r>
              <a:rPr lang="en-US" sz="2400" dirty="0"/>
              <a:t>“ </a:t>
            </a:r>
            <a:r>
              <a:rPr lang="en-US" sz="2400" dirty="0" err="1"/>
              <a:t>nije</a:t>
            </a:r>
            <a:r>
              <a:rPr lang="en-US" sz="2400" dirty="0"/>
              <a:t> </a:t>
            </a:r>
            <a:r>
              <a:rPr lang="en-US" sz="2400" dirty="0" err="1"/>
              <a:t>validan</a:t>
            </a:r>
            <a:r>
              <a:rPr lang="en-US" sz="2400" dirty="0"/>
              <a:t>: </a:t>
            </a:r>
            <a:r>
              <a:rPr lang="en-US" sz="2400" dirty="0" err="1"/>
              <a:t>rezultirajući</a:t>
            </a:r>
            <a:r>
              <a:rPr lang="en-US" sz="2400" dirty="0"/>
              <a:t> test </a:t>
            </a:r>
            <a:r>
              <a:rPr lang="en-US" sz="2400" dirty="0" err="1"/>
              <a:t>prečesto</a:t>
            </a:r>
            <a:r>
              <a:rPr lang="en-US" sz="2400" dirty="0"/>
              <a:t> </a:t>
            </a:r>
            <a:r>
              <a:rPr lang="en-US" sz="2400" dirty="0" err="1"/>
              <a:t>odbija</a:t>
            </a:r>
            <a:r>
              <a:rPr lang="en-US" sz="2400" dirty="0"/>
              <a:t> pod </a:t>
            </a:r>
            <a:r>
              <a:rPr lang="en-US" sz="2400" dirty="0" err="1"/>
              <a:t>nultom</a:t>
            </a:r>
            <a:r>
              <a:rPr lang="en-US" sz="2400" dirty="0"/>
              <a:t> </a:t>
            </a:r>
            <a:r>
              <a:rPr lang="en-US" sz="2400" dirty="0" err="1"/>
              <a:t>hipotezom</a:t>
            </a:r>
            <a:r>
              <a:rPr lang="en-US" sz="2400" dirty="0"/>
              <a:t> (</a:t>
            </a:r>
            <a:r>
              <a:rPr lang="en-US" sz="2400" dirty="0" err="1"/>
              <a:t>više</a:t>
            </a:r>
            <a:r>
              <a:rPr lang="en-US" sz="2400" dirty="0"/>
              <a:t> od 5%)!</a:t>
            </a:r>
            <a:endParaRPr lang="en-US" altLang="en-US" sz="2400" dirty="0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21573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038" y="110837"/>
            <a:ext cx="11030526" cy="6474689"/>
          </a:xfrm>
        </p:spPr>
        <p:txBody>
          <a:bodyPr/>
          <a:lstStyle/>
          <a:p>
            <a:r>
              <a:rPr lang="en-US" dirty="0"/>
              <a:t>F-</a:t>
            </a:r>
            <a:r>
              <a:rPr lang="en-US" dirty="0" err="1"/>
              <a:t>statistika</a:t>
            </a:r>
            <a:r>
              <a:rPr lang="en-US" dirty="0"/>
              <a:t> </a:t>
            </a:r>
            <a:r>
              <a:rPr lang="en-US" dirty="0" err="1"/>
              <a:t>testira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dijelove</a:t>
            </a:r>
            <a:r>
              <a:rPr lang="en-US" dirty="0"/>
              <a:t> </a:t>
            </a:r>
            <a:r>
              <a:rPr lang="en-US" dirty="0" err="1"/>
              <a:t>zajedničke</a:t>
            </a:r>
            <a:r>
              <a:rPr lang="en-US" dirty="0"/>
              <a:t> </a:t>
            </a:r>
            <a:r>
              <a:rPr lang="en-US" dirty="0" err="1"/>
              <a:t>hipoteze</a:t>
            </a:r>
            <a:r>
              <a:rPr lang="en-US" dirty="0"/>
              <a:t> </a:t>
            </a:r>
            <a:r>
              <a:rPr lang="en-US" dirty="0" err="1"/>
              <a:t>odjednom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smtClean="0"/>
              <a:t>Formula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poseban</a:t>
            </a:r>
            <a:r>
              <a:rPr lang="en-US" dirty="0"/>
              <a:t> </a:t>
            </a:r>
            <a:r>
              <a:rPr lang="en-US" dirty="0" err="1"/>
              <a:t>slučaj</a:t>
            </a:r>
            <a:r>
              <a:rPr lang="en-US" dirty="0"/>
              <a:t> </a:t>
            </a:r>
            <a:r>
              <a:rPr lang="en-US" dirty="0" err="1"/>
              <a:t>zajedničke</a:t>
            </a:r>
            <a:r>
              <a:rPr lang="en-US" dirty="0"/>
              <a:t> </a:t>
            </a:r>
            <a:r>
              <a:rPr lang="en-US" dirty="0" err="1"/>
              <a:t>hipoteze</a:t>
            </a:r>
            <a:r>
              <a:rPr lang="en-US" dirty="0"/>
              <a:t> </a:t>
            </a:r>
            <a:r>
              <a:rPr lang="el-GR" dirty="0"/>
              <a:t>β</a:t>
            </a:r>
            <a:r>
              <a:rPr lang="el-GR" baseline="-25000" dirty="0"/>
              <a:t>1</a:t>
            </a:r>
            <a:r>
              <a:rPr lang="el-GR" dirty="0"/>
              <a:t> = β</a:t>
            </a:r>
            <a:r>
              <a:rPr lang="el-GR" baseline="-25000" dirty="0"/>
              <a:t>1</a:t>
            </a:r>
            <a:r>
              <a:rPr lang="el-GR" dirty="0"/>
              <a:t>,0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l-GR" dirty="0"/>
              <a:t>β</a:t>
            </a:r>
            <a:r>
              <a:rPr lang="el-GR" baseline="-25000" dirty="0"/>
              <a:t>2</a:t>
            </a:r>
            <a:r>
              <a:rPr lang="el-GR" dirty="0"/>
              <a:t> = β</a:t>
            </a:r>
            <a:r>
              <a:rPr lang="el-GR" baseline="-25000" dirty="0"/>
              <a:t>2</a:t>
            </a:r>
            <a:r>
              <a:rPr lang="el-GR" dirty="0"/>
              <a:t>,0 </a:t>
            </a:r>
            <a:r>
              <a:rPr lang="en-US" dirty="0"/>
              <a:t>u </a:t>
            </a:r>
            <a:r>
              <a:rPr lang="en-US" dirty="0" err="1"/>
              <a:t>regresiji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regresora</a:t>
            </a:r>
            <a:r>
              <a:rPr lang="en-US" dirty="0" smtClean="0"/>
              <a:t>:</a:t>
            </a:r>
            <a:endParaRPr lang="hr-HR" dirty="0" smtClean="0"/>
          </a:p>
          <a:p>
            <a:endParaRPr lang="hr-HR" dirty="0"/>
          </a:p>
          <a:p>
            <a:pPr marL="0" indent="0">
              <a:buNone/>
            </a:pPr>
            <a:r>
              <a:rPr lang="hr-HR" dirty="0" smtClean="0"/>
              <a:t>F=                                            </a:t>
            </a:r>
            <a:r>
              <a:rPr lang="en-US" altLang="en-US" i="1" dirty="0" smtClean="0">
                <a:ea typeface="ＭＳ Ｐゴシック" panose="020B0600070205080204" pitchFamily="34" charset="-128"/>
              </a:rPr>
              <a:t>F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-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statisti</a:t>
            </a:r>
            <a:r>
              <a:rPr lang="hr-HR" altLang="en-US" dirty="0" smtClean="0">
                <a:ea typeface="ＭＳ Ｐゴシック" panose="020B0600070205080204" pitchFamily="34" charset="-128"/>
              </a:rPr>
              <a:t>ka testira i </a:t>
            </a:r>
            <a:r>
              <a:rPr lang="en-US" altLang="en-US" i="1" dirty="0" smtClean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baseline="-25000" dirty="0" smtClean="0">
                <a:ea typeface="ＭＳ Ｐゴシック" panose="020B0600070205080204" pitchFamily="34" charset="-128"/>
              </a:rPr>
              <a:t>1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r>
              <a:rPr lang="hr-HR" altLang="en-US" dirty="0" smtClean="0">
                <a:ea typeface="ＭＳ Ｐゴシック" panose="020B0600070205080204" pitchFamily="34" charset="-128"/>
              </a:rPr>
              <a:t>i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β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en-US" dirty="0" err="1" smtClean="0"/>
              <a:t>Gdje</a:t>
            </a:r>
            <a:r>
              <a:rPr lang="hr-HR" dirty="0" smtClean="0"/>
              <a:t>    </a:t>
            </a:r>
            <a:r>
              <a:rPr lang="en-US" dirty="0" smtClean="0"/>
              <a:t> </a:t>
            </a:r>
            <a:r>
              <a:rPr lang="hr-HR" dirty="0" smtClean="0"/>
              <a:t>     </a:t>
            </a:r>
            <a:r>
              <a:rPr lang="en-US" dirty="0" err="1" smtClean="0"/>
              <a:t>procjenjuje</a:t>
            </a:r>
            <a:r>
              <a:rPr lang="en-US" dirty="0" smtClean="0"/>
              <a:t> </a:t>
            </a:r>
            <a:r>
              <a:rPr lang="en-US" dirty="0" err="1"/>
              <a:t>korelaciju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t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t</a:t>
            </a:r>
            <a:r>
              <a:rPr lang="en-US" baseline="-25000" dirty="0"/>
              <a:t>2</a:t>
            </a:r>
            <a:r>
              <a:rPr lang="en-US" dirty="0"/>
              <a:t>.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Odbaciti</a:t>
            </a:r>
            <a:r>
              <a:rPr lang="en-US" dirty="0" smtClean="0"/>
              <a:t> </a:t>
            </a:r>
            <a:r>
              <a:rPr lang="en-US" dirty="0" err="1"/>
              <a:t>kada</a:t>
            </a:r>
            <a:r>
              <a:rPr lang="en-US" dirty="0"/>
              <a:t> je F </a:t>
            </a:r>
            <a:r>
              <a:rPr lang="en-US" dirty="0" err="1"/>
              <a:t>veliko</a:t>
            </a:r>
            <a:r>
              <a:rPr lang="en-US" dirty="0"/>
              <a:t> (</a:t>
            </a:r>
            <a:r>
              <a:rPr lang="en-US" dirty="0" err="1"/>
              <a:t>koliko</a:t>
            </a:r>
            <a:r>
              <a:rPr lang="en-US" dirty="0" smtClean="0"/>
              <a:t>?)</a:t>
            </a:r>
            <a:endParaRPr lang="hr-HR" dirty="0" smtClean="0"/>
          </a:p>
          <a:p>
            <a:r>
              <a:rPr lang="en-US" dirty="0"/>
              <a:t>F-</a:t>
            </a:r>
            <a:r>
              <a:rPr lang="en-US" dirty="0" err="1"/>
              <a:t>statistika</a:t>
            </a:r>
            <a:r>
              <a:rPr lang="en-US" dirty="0"/>
              <a:t> je </a:t>
            </a:r>
            <a:r>
              <a:rPr lang="en-US" dirty="0" err="1"/>
              <a:t>velika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je t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t</a:t>
            </a:r>
            <a:r>
              <a:rPr lang="en-US" baseline="-25000" dirty="0"/>
              <a:t>2 </a:t>
            </a:r>
            <a:r>
              <a:rPr lang="en-US" dirty="0" err="1"/>
              <a:t>veliki</a:t>
            </a:r>
            <a:endParaRPr lang="hr-HR" dirty="0"/>
          </a:p>
          <a:p>
            <a:r>
              <a:rPr lang="en-US" dirty="0"/>
              <a:t>F-</a:t>
            </a:r>
            <a:r>
              <a:rPr lang="en-US" dirty="0" err="1"/>
              <a:t>statistika</a:t>
            </a:r>
            <a:r>
              <a:rPr lang="en-US" dirty="0"/>
              <a:t> </a:t>
            </a:r>
            <a:r>
              <a:rPr lang="en-US" dirty="0" err="1"/>
              <a:t>ispravlja</a:t>
            </a:r>
            <a:r>
              <a:rPr lang="en-US" dirty="0"/>
              <a:t> (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pravi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) </a:t>
            </a:r>
            <a:r>
              <a:rPr lang="en-US" dirty="0" err="1"/>
              <a:t>korelaciju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t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t</a:t>
            </a:r>
            <a:r>
              <a:rPr lang="en-US" baseline="-25000" dirty="0"/>
              <a:t>2</a:t>
            </a:r>
            <a:r>
              <a:rPr lang="en-US" dirty="0"/>
              <a:t>. </a:t>
            </a:r>
            <a:endParaRPr lang="hr-HR" dirty="0"/>
          </a:p>
          <a:p>
            <a:r>
              <a:rPr lang="en-US" dirty="0"/>
              <a:t>Formula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od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l-GR" dirty="0"/>
              <a:t>β </a:t>
            </a:r>
            <a:r>
              <a:rPr lang="en-US" dirty="0"/>
              <a:t>je </a:t>
            </a:r>
            <a:r>
              <a:rPr lang="en-US" dirty="0" err="1"/>
              <a:t>gadna</a:t>
            </a:r>
            <a:r>
              <a:rPr lang="en-US" dirty="0"/>
              <a:t> </a:t>
            </a:r>
            <a:r>
              <a:rPr lang="en-US" dirty="0" err="1"/>
              <a:t>osim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ne </a:t>
            </a:r>
            <a:r>
              <a:rPr lang="en-US" dirty="0" err="1"/>
              <a:t>koristite</a:t>
            </a:r>
            <a:r>
              <a:rPr lang="en-US" dirty="0"/>
              <a:t> </a:t>
            </a:r>
            <a:r>
              <a:rPr lang="en-US" dirty="0" err="1" smtClean="0"/>
              <a:t>matri</a:t>
            </a:r>
            <a:r>
              <a:rPr lang="hr-HR" dirty="0" smtClean="0"/>
              <a:t>ce</a:t>
            </a:r>
            <a:r>
              <a:rPr lang="en-US" dirty="0" smtClean="0"/>
              <a:t>. </a:t>
            </a:r>
            <a:endParaRPr lang="hr-HR" dirty="0"/>
          </a:p>
          <a:p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daje</a:t>
            </a:r>
            <a:r>
              <a:rPr lang="en-US" dirty="0"/>
              <a:t> F-</a:t>
            </a:r>
            <a:r>
              <a:rPr lang="en-US" dirty="0" err="1"/>
              <a:t>statistici</a:t>
            </a:r>
            <a:r>
              <a:rPr lang="en-US" dirty="0"/>
              <a:t> </a:t>
            </a:r>
            <a:r>
              <a:rPr lang="en-US" dirty="0" err="1"/>
              <a:t>lijepu</a:t>
            </a:r>
            <a:r>
              <a:rPr lang="en-US" dirty="0"/>
              <a:t> </a:t>
            </a:r>
            <a:r>
              <a:rPr lang="en-US" dirty="0" err="1"/>
              <a:t>približnu</a:t>
            </a:r>
            <a:r>
              <a:rPr lang="en-US" dirty="0"/>
              <a:t> </a:t>
            </a:r>
            <a:r>
              <a:rPr lang="en-US" dirty="0" err="1"/>
              <a:t>distribuciju</a:t>
            </a:r>
            <a:r>
              <a:rPr lang="en-US" dirty="0"/>
              <a:t> </a:t>
            </a:r>
            <a:r>
              <a:rPr lang="en-US" dirty="0" err="1"/>
              <a:t>velikog</a:t>
            </a:r>
            <a:r>
              <a:rPr lang="en-US" dirty="0"/>
              <a:t> </a:t>
            </a:r>
            <a:r>
              <a:rPr lang="en-US" dirty="0" err="1"/>
              <a:t>uzorka</a:t>
            </a:r>
            <a:r>
              <a:rPr lang="en-US" dirty="0"/>
              <a:t>, </a:t>
            </a:r>
            <a:r>
              <a:rPr lang="en-US" dirty="0" err="1"/>
              <a:t>koja</a:t>
            </a:r>
            <a:r>
              <a:rPr lang="en-US" dirty="0"/>
              <a:t> je…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235319"/>
              </p:ext>
            </p:extLst>
          </p:nvPr>
        </p:nvGraphicFramePr>
        <p:xfrm>
          <a:off x="880197" y="1875127"/>
          <a:ext cx="260032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3" imgW="2895480" imgH="1066680" progId="Equation.DSMT4">
                  <p:embed/>
                </p:oleObj>
              </mc:Choice>
              <mc:Fallback>
                <p:oleObj name="Equation" r:id="rId3" imgW="2895480" imgH="1066680" progId="Equation.DSMT4">
                  <p:embed/>
                  <p:pic>
                    <p:nvPicPr>
                      <p:cNvPr id="71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197" y="1875127"/>
                        <a:ext cx="2600325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619569"/>
              </p:ext>
            </p:extLst>
          </p:nvPr>
        </p:nvGraphicFramePr>
        <p:xfrm>
          <a:off x="1222663" y="3032414"/>
          <a:ext cx="63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5" imgW="634680" imgH="457200" progId="Equation.DSMT4">
                  <p:embed/>
                </p:oleObj>
              </mc:Choice>
              <mc:Fallback>
                <p:oleObj name="Equation" r:id="rId5" imgW="634680" imgH="457200" progId="Equation.DSMT4">
                  <p:embed/>
                  <p:pic>
                    <p:nvPicPr>
                      <p:cNvPr id="71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663" y="3032414"/>
                        <a:ext cx="635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H="1">
            <a:off x="3546764" y="2244436"/>
            <a:ext cx="674254" cy="9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1724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2437"/>
            <a:ext cx="11233727" cy="5955290"/>
          </a:xfrm>
        </p:spPr>
        <p:txBody>
          <a:bodyPr/>
          <a:lstStyle/>
          <a:p>
            <a:r>
              <a:rPr lang="hr-HR" dirty="0" smtClean="0"/>
              <a:t>Za dovoljno veliko n imamo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r>
              <a:rPr lang="en-US" dirty="0"/>
              <a:t>Pod </a:t>
            </a:r>
            <a:r>
              <a:rPr lang="en-US" dirty="0" err="1" smtClean="0"/>
              <a:t>nul</a:t>
            </a:r>
            <a:r>
              <a:rPr lang="hr-HR" dirty="0" smtClean="0"/>
              <a:t>t</a:t>
            </a:r>
            <a:r>
              <a:rPr lang="en-US" dirty="0" smtClean="0"/>
              <a:t>om</a:t>
            </a:r>
            <a:r>
              <a:rPr lang="en-US" dirty="0"/>
              <a:t>, t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t</a:t>
            </a:r>
            <a:r>
              <a:rPr lang="en-US" baseline="-25000" dirty="0"/>
              <a:t>2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standardne</a:t>
            </a:r>
            <a:r>
              <a:rPr lang="en-US" dirty="0"/>
              <a:t> </a:t>
            </a:r>
            <a:r>
              <a:rPr lang="en-US" dirty="0" err="1"/>
              <a:t>normalne</a:t>
            </a:r>
            <a:r>
              <a:rPr lang="en-US" dirty="0"/>
              <a:t> </a:t>
            </a:r>
            <a:r>
              <a:rPr lang="en-US" dirty="0" err="1"/>
              <a:t>distribucije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, u </a:t>
            </a: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posebnom</a:t>
            </a:r>
            <a:r>
              <a:rPr lang="en-US" dirty="0"/>
              <a:t> </a:t>
            </a:r>
            <a:r>
              <a:rPr lang="en-US" dirty="0" err="1"/>
              <a:t>slučaju</a:t>
            </a:r>
            <a:r>
              <a:rPr lang="en-US" dirty="0"/>
              <a:t>, </a:t>
            </a:r>
            <a:r>
              <a:rPr lang="en-US" dirty="0" err="1"/>
              <a:t>nezavisne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Distribucija</a:t>
            </a:r>
            <a:r>
              <a:rPr lang="en-US" dirty="0" smtClean="0"/>
              <a:t> </a:t>
            </a:r>
            <a:r>
              <a:rPr lang="en-US" dirty="0" err="1"/>
              <a:t>velikog</a:t>
            </a:r>
            <a:r>
              <a:rPr lang="en-US" dirty="0"/>
              <a:t> </a:t>
            </a:r>
            <a:r>
              <a:rPr lang="en-US" dirty="0" err="1"/>
              <a:t>uzorka</a:t>
            </a:r>
            <a:r>
              <a:rPr lang="en-US" dirty="0"/>
              <a:t> F-</a:t>
            </a:r>
            <a:r>
              <a:rPr lang="en-US" dirty="0" err="1"/>
              <a:t>statistike</a:t>
            </a:r>
            <a:r>
              <a:rPr lang="en-US" dirty="0"/>
              <a:t> je </a:t>
            </a:r>
            <a:r>
              <a:rPr lang="en-US" dirty="0" err="1"/>
              <a:t>distribucija</a:t>
            </a:r>
            <a:r>
              <a:rPr lang="en-US" dirty="0"/>
              <a:t> </a:t>
            </a:r>
            <a:r>
              <a:rPr lang="en-US" dirty="0" err="1"/>
              <a:t>prosjeka</a:t>
            </a:r>
            <a:r>
              <a:rPr lang="en-US" dirty="0"/>
              <a:t>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err="1"/>
              <a:t>nezavisno</a:t>
            </a:r>
            <a:r>
              <a:rPr lang="en-US" dirty="0"/>
              <a:t> </a:t>
            </a:r>
            <a:r>
              <a:rPr lang="en-US" dirty="0" err="1"/>
              <a:t>raspoređene</a:t>
            </a:r>
            <a:r>
              <a:rPr lang="en-US" dirty="0"/>
              <a:t> </a:t>
            </a:r>
            <a:r>
              <a:rPr lang="en-US" dirty="0" err="1" smtClean="0"/>
              <a:t>kvadr</a:t>
            </a:r>
            <a:r>
              <a:rPr lang="hr-HR" dirty="0" smtClean="0"/>
              <a:t>irane </a:t>
            </a:r>
            <a:r>
              <a:rPr lang="en-US" dirty="0" smtClean="0"/>
              <a:t>standard</a:t>
            </a:r>
            <a:r>
              <a:rPr lang="hr-HR" dirty="0" smtClean="0"/>
              <a:t>izirane</a:t>
            </a:r>
            <a:r>
              <a:rPr lang="en-US" dirty="0" smtClean="0"/>
              <a:t> </a:t>
            </a:r>
            <a:r>
              <a:rPr lang="en-US" dirty="0" err="1"/>
              <a:t>normalne</a:t>
            </a:r>
            <a:r>
              <a:rPr lang="en-US" dirty="0"/>
              <a:t> </a:t>
            </a:r>
            <a:r>
              <a:rPr lang="en-US" dirty="0" err="1"/>
              <a:t>slučajne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.</a:t>
            </a:r>
            <a:r>
              <a:rPr lang="hr-HR" dirty="0" smtClean="0"/>
              <a:t> </a:t>
            </a:r>
          </a:p>
          <a:p>
            <a:r>
              <a:rPr lang="en-US" dirty="0" err="1"/>
              <a:t>Distribucija</a:t>
            </a:r>
            <a:r>
              <a:rPr lang="en-US" dirty="0"/>
              <a:t> hi-</a:t>
            </a:r>
            <a:r>
              <a:rPr lang="en-US" dirty="0" err="1"/>
              <a:t>kvadrat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q </a:t>
            </a:r>
            <a:r>
              <a:rPr lang="en-US" dirty="0" err="1"/>
              <a:t>stepena</a:t>
            </a:r>
            <a:r>
              <a:rPr lang="en-US" dirty="0"/>
              <a:t> </a:t>
            </a:r>
            <a:r>
              <a:rPr lang="en-US" dirty="0" err="1"/>
              <a:t>slobode</a:t>
            </a:r>
            <a:r>
              <a:rPr lang="en-US" dirty="0"/>
              <a:t> ( </a:t>
            </a:r>
            <a:r>
              <a:rPr lang="hr-HR" dirty="0" smtClean="0"/>
              <a:t>   </a:t>
            </a:r>
            <a:r>
              <a:rPr lang="en-US" dirty="0" smtClean="0"/>
              <a:t>) </a:t>
            </a:r>
            <a:r>
              <a:rPr lang="en-US" dirty="0"/>
              <a:t>je </a:t>
            </a:r>
            <a:r>
              <a:rPr lang="en-US" dirty="0" err="1"/>
              <a:t>definisana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distribucija</a:t>
            </a:r>
            <a:r>
              <a:rPr lang="en-US" dirty="0"/>
              <a:t> </a:t>
            </a:r>
            <a:r>
              <a:rPr lang="en-US" dirty="0" err="1"/>
              <a:t>sume</a:t>
            </a:r>
            <a:r>
              <a:rPr lang="en-US" dirty="0"/>
              <a:t> q </a:t>
            </a:r>
            <a:r>
              <a:rPr lang="en-US" dirty="0" err="1"/>
              <a:t>nezavisnih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 smtClean="0"/>
              <a:t>kvad</a:t>
            </a:r>
            <a:r>
              <a:rPr lang="hr-HR" dirty="0" smtClean="0"/>
              <a:t>riranih </a:t>
            </a:r>
            <a:r>
              <a:rPr lang="en-US" dirty="0" smtClean="0"/>
              <a:t>standard</a:t>
            </a:r>
            <a:r>
              <a:rPr lang="hr-HR" dirty="0" smtClean="0"/>
              <a:t>iziranih</a:t>
            </a:r>
            <a:r>
              <a:rPr lang="en-US" dirty="0" smtClean="0"/>
              <a:t> </a:t>
            </a:r>
            <a:r>
              <a:rPr lang="en-US" dirty="0" err="1"/>
              <a:t>normalnih</a:t>
            </a:r>
            <a:r>
              <a:rPr lang="en-US" dirty="0"/>
              <a:t> </a:t>
            </a:r>
            <a:r>
              <a:rPr lang="en-US" dirty="0" err="1"/>
              <a:t>slučajnih</a:t>
            </a:r>
            <a:r>
              <a:rPr lang="en-US" dirty="0"/>
              <a:t> </a:t>
            </a:r>
            <a:r>
              <a:rPr lang="en-US" dirty="0" err="1"/>
              <a:t>varijabli</a:t>
            </a:r>
            <a:r>
              <a:rPr lang="en-US" dirty="0"/>
              <a:t>.</a:t>
            </a:r>
            <a:endParaRPr lang="hr-HR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935589"/>
              </p:ext>
            </p:extLst>
          </p:nvPr>
        </p:nvGraphicFramePr>
        <p:xfrm>
          <a:off x="874568" y="740209"/>
          <a:ext cx="38798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3" imgW="5041800" imgH="1066680" progId="Equation.DSMT4">
                  <p:embed/>
                </p:oleObj>
              </mc:Choice>
              <mc:Fallback>
                <p:oleObj name="Equation" r:id="rId3" imgW="5041800" imgH="1066680" progId="Equation.DSMT4">
                  <p:embed/>
                  <p:pic>
                    <p:nvPicPr>
                      <p:cNvPr id="92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568" y="740209"/>
                        <a:ext cx="3879850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371874"/>
              </p:ext>
            </p:extLst>
          </p:nvPr>
        </p:nvGraphicFramePr>
        <p:xfrm>
          <a:off x="6765637" y="4350328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5" imgW="368300" imgH="533400" progId="Equation.DSMT4">
                  <p:embed/>
                </p:oleObj>
              </mc:Choice>
              <mc:Fallback>
                <p:oleObj name="Equation" r:id="rId5" imgW="368300" imgH="533400" progId="Equation.DSMT4">
                  <p:embed/>
                  <p:pic>
                    <p:nvPicPr>
                      <p:cNvPr id="102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5637" y="4350328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16831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891" y="230909"/>
            <a:ext cx="10771909" cy="5946054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hr-HR" b="1" dirty="0" smtClean="0"/>
              <a:t>U velikim uzorcima</a:t>
            </a:r>
            <a:r>
              <a:rPr lang="en-US" b="1" dirty="0" smtClean="0"/>
              <a:t>, </a:t>
            </a:r>
            <a:r>
              <a:rPr lang="en-US" b="1" i="1" dirty="0"/>
              <a:t>F</a:t>
            </a:r>
            <a:r>
              <a:rPr lang="en-US" b="1" dirty="0"/>
              <a:t> </a:t>
            </a:r>
            <a:r>
              <a:rPr lang="hr-HR" b="1" dirty="0" smtClean="0"/>
              <a:t>ima distribuciju    </a:t>
            </a:r>
            <a:r>
              <a:rPr lang="en-US" b="1" dirty="0" smtClean="0"/>
              <a:t>/</a:t>
            </a:r>
            <a:r>
              <a:rPr lang="en-US" b="1" i="1" dirty="0" smtClean="0"/>
              <a:t>q</a:t>
            </a:r>
            <a:r>
              <a:rPr lang="en-US" b="1" dirty="0"/>
              <a:t>.</a:t>
            </a: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dirty="0"/>
              <a:t> </a:t>
            </a:r>
          </a:p>
          <a:p>
            <a:pPr marL="0" indent="0">
              <a:buFontTx/>
              <a:buNone/>
              <a:defRPr/>
            </a:pPr>
            <a:r>
              <a:rPr lang="hr-HR" b="1" dirty="0" smtClean="0"/>
              <a:t>Određene kritične vrijednosti        </a:t>
            </a:r>
            <a:r>
              <a:rPr lang="en-US" b="1" dirty="0" smtClean="0"/>
              <a:t>/</a:t>
            </a:r>
            <a:r>
              <a:rPr lang="en-US" b="1" i="1" dirty="0" smtClean="0"/>
              <a:t>q</a:t>
            </a:r>
            <a:r>
              <a:rPr lang="hr-HR" b="1" i="1" dirty="0" smtClean="0"/>
              <a:t>  (za velike uzorke)</a:t>
            </a:r>
            <a:endParaRPr lang="en-US" dirty="0"/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i="1" dirty="0"/>
              <a:t>	</a:t>
            </a:r>
            <a:r>
              <a:rPr lang="en-US" i="1" u="sng" dirty="0"/>
              <a:t>q</a:t>
            </a:r>
            <a:r>
              <a:rPr lang="en-US" dirty="0"/>
              <a:t>	</a:t>
            </a:r>
            <a:r>
              <a:rPr lang="en-US" u="sng" dirty="0"/>
              <a:t>5% </a:t>
            </a:r>
            <a:r>
              <a:rPr lang="hr-HR" u="sng" dirty="0" smtClean="0"/>
              <a:t>kritična vrijednost</a:t>
            </a:r>
            <a:endParaRPr lang="en-US" dirty="0"/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dirty="0"/>
              <a:t>	1	3.84	</a:t>
            </a:r>
            <a:r>
              <a:rPr lang="en-US" sz="2400" dirty="0" smtClean="0"/>
              <a:t>(</a:t>
            </a:r>
            <a:r>
              <a:rPr lang="hr-HR" sz="2400" i="1" dirty="0" smtClean="0"/>
              <a:t>zašto</a:t>
            </a:r>
            <a:r>
              <a:rPr lang="en-US" sz="2400" dirty="0" smtClean="0"/>
              <a:t>?)</a:t>
            </a:r>
            <a:endParaRPr lang="en-US" sz="2400" dirty="0"/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dirty="0"/>
              <a:t>	2	3.00	</a:t>
            </a:r>
            <a:r>
              <a:rPr lang="en-US" sz="2400" dirty="0" smtClean="0"/>
              <a:t>(</a:t>
            </a:r>
            <a:r>
              <a:rPr lang="hr-HR" sz="2400" dirty="0" smtClean="0"/>
              <a:t>ako </a:t>
            </a:r>
            <a:r>
              <a:rPr lang="en-US" sz="2400" i="1" dirty="0" smtClean="0"/>
              <a:t>q</a:t>
            </a:r>
            <a:r>
              <a:rPr lang="en-US" sz="2400" dirty="0" smtClean="0"/>
              <a:t>=2 </a:t>
            </a:r>
            <a:r>
              <a:rPr lang="hr-HR" sz="2400" dirty="0" smtClean="0"/>
              <a:t>kao što smo imali</a:t>
            </a:r>
            <a:r>
              <a:rPr lang="en-US" sz="2400" dirty="0" smtClean="0"/>
              <a:t>)</a:t>
            </a:r>
            <a:endParaRPr lang="en-US" sz="2400" dirty="0"/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dirty="0"/>
              <a:t>	3	2.60</a:t>
            </a:r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dirty="0"/>
              <a:t>	4	2.37</a:t>
            </a:r>
          </a:p>
          <a:p>
            <a:pPr marL="0" indent="0">
              <a:buFontTx/>
              <a:buNone/>
              <a:tabLst>
                <a:tab pos="1947863" algn="ctr"/>
                <a:tab pos="4233863" algn="ctr"/>
                <a:tab pos="5265738" algn="l"/>
              </a:tabLst>
              <a:defRPr/>
            </a:pPr>
            <a:r>
              <a:rPr lang="en-US" dirty="0"/>
              <a:t>	5	2.21		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65745"/>
              </p:ext>
            </p:extLst>
          </p:nvPr>
        </p:nvGraphicFramePr>
        <p:xfrm>
          <a:off x="6207847" y="158607"/>
          <a:ext cx="36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3" imgW="368280" imgH="495000" progId="Equation.DSMT4">
                  <p:embed/>
                </p:oleObj>
              </mc:Choice>
              <mc:Fallback>
                <p:oleObj name="Equation" r:id="rId3" imgW="368280" imgH="495000" progId="Equation.DSMT4">
                  <p:embed/>
                  <p:pic>
                    <p:nvPicPr>
                      <p:cNvPr id="102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7847" y="158607"/>
                        <a:ext cx="368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831233"/>
              </p:ext>
            </p:extLst>
          </p:nvPr>
        </p:nvGraphicFramePr>
        <p:xfrm>
          <a:off x="5257078" y="1174606"/>
          <a:ext cx="36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Equation" r:id="rId3" imgW="368280" imgH="495000" progId="Equation.DSMT4">
                  <p:embed/>
                </p:oleObj>
              </mc:Choice>
              <mc:Fallback>
                <p:oleObj name="Equation" r:id="rId3" imgW="368280" imgH="495000" progId="Equation.DSMT4">
                  <p:embed/>
                  <p:pic>
                    <p:nvPicPr>
                      <p:cNvPr id="102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078" y="1174606"/>
                        <a:ext cx="368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6617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Izračunavanje p vrijednosti za statistiku F testa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p-</a:t>
            </a:r>
            <a:r>
              <a:rPr lang="en-US" dirty="0" err="1"/>
              <a:t>vrijednost</a:t>
            </a:r>
            <a:r>
              <a:rPr lang="en-US" dirty="0"/>
              <a:t> </a:t>
            </a:r>
            <a:r>
              <a:rPr lang="en-US" dirty="0" smtClean="0"/>
              <a:t>=</a:t>
            </a:r>
            <a:r>
              <a:rPr lang="hr-HR" i="1" dirty="0" smtClean="0"/>
              <a:t>rep</a:t>
            </a:r>
            <a:r>
              <a:rPr lang="hr-HR" dirty="0" smtClean="0"/>
              <a:t> </a:t>
            </a:r>
            <a:r>
              <a:rPr lang="hr-HR" dirty="0" smtClean="0"/>
              <a:t>„tail”   </a:t>
            </a:r>
            <a:r>
              <a:rPr lang="en-US" dirty="0" smtClean="0"/>
              <a:t> </a:t>
            </a:r>
            <a:r>
              <a:rPr lang="hr-HR" dirty="0" smtClean="0"/>
              <a:t>   </a:t>
            </a:r>
            <a:r>
              <a:rPr lang="en-US" dirty="0" smtClean="0"/>
              <a:t>/</a:t>
            </a:r>
            <a:r>
              <a:rPr lang="en-US" dirty="0"/>
              <a:t>q </a:t>
            </a:r>
            <a:r>
              <a:rPr lang="en-US" dirty="0" err="1"/>
              <a:t>distribucije</a:t>
            </a:r>
            <a:r>
              <a:rPr lang="en-US" dirty="0"/>
              <a:t> </a:t>
            </a:r>
            <a:r>
              <a:rPr lang="en-US" dirty="0" err="1"/>
              <a:t>izvan</a:t>
            </a:r>
            <a:r>
              <a:rPr lang="en-US" dirty="0"/>
              <a:t> </a:t>
            </a:r>
            <a:r>
              <a:rPr lang="en-US" dirty="0" err="1"/>
              <a:t>stvarno</a:t>
            </a:r>
            <a:r>
              <a:rPr lang="en-US" dirty="0"/>
              <a:t> </a:t>
            </a:r>
            <a:r>
              <a:rPr lang="en-US" dirty="0" err="1"/>
              <a:t>izračunate</a:t>
            </a:r>
            <a:r>
              <a:rPr lang="en-US" dirty="0"/>
              <a:t> F-</a:t>
            </a:r>
            <a:r>
              <a:rPr lang="en-US" dirty="0" err="1"/>
              <a:t>statistike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Implementacija</a:t>
            </a:r>
            <a:r>
              <a:rPr lang="en-US" dirty="0" smtClean="0"/>
              <a:t> </a:t>
            </a:r>
            <a:r>
              <a:rPr lang="en-US" dirty="0"/>
              <a:t>u STATA </a:t>
            </a:r>
            <a:r>
              <a:rPr lang="en-US" dirty="0" err="1"/>
              <a:t>Koristite</a:t>
            </a:r>
            <a:r>
              <a:rPr lang="en-US" dirty="0"/>
              <a:t> </a:t>
            </a:r>
            <a:r>
              <a:rPr lang="en-US" dirty="0" err="1"/>
              <a:t>naredbu</a:t>
            </a:r>
            <a:r>
              <a:rPr lang="en-US" dirty="0"/>
              <a:t> “test”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</a:t>
            </a:r>
            <a:endParaRPr lang="hr-HR" dirty="0" smtClean="0"/>
          </a:p>
          <a:p>
            <a:endParaRPr lang="hr-HR" dirty="0"/>
          </a:p>
          <a:p>
            <a:pPr marL="0" indent="0">
              <a:buNone/>
            </a:pPr>
            <a:r>
              <a:rPr lang="en-US" dirty="0" err="1" smtClean="0"/>
              <a:t>Primjer</a:t>
            </a:r>
            <a:r>
              <a:rPr lang="en-US" dirty="0"/>
              <a:t>: </a:t>
            </a:r>
            <a:r>
              <a:rPr lang="en-US" dirty="0" err="1"/>
              <a:t>Testirajte</a:t>
            </a:r>
            <a:r>
              <a:rPr lang="en-US" dirty="0"/>
              <a:t> </a:t>
            </a:r>
            <a:r>
              <a:rPr lang="en-US" dirty="0" err="1"/>
              <a:t>zajedničku</a:t>
            </a:r>
            <a:r>
              <a:rPr lang="en-US" dirty="0"/>
              <a:t> </a:t>
            </a:r>
            <a:r>
              <a:rPr lang="en-US" dirty="0" err="1"/>
              <a:t>hipotezu</a:t>
            </a:r>
            <a:r>
              <a:rPr lang="en-US" dirty="0"/>
              <a:t>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koeficijenti</a:t>
            </a:r>
            <a:r>
              <a:rPr lang="en-US" dirty="0"/>
              <a:t> </a:t>
            </a:r>
            <a:r>
              <a:rPr lang="en-US" dirty="0" err="1"/>
              <a:t>populacije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STR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troškovi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učeniku</a:t>
            </a:r>
            <a:r>
              <a:rPr lang="en-US" dirty="0"/>
              <a:t> (</a:t>
            </a:r>
            <a:r>
              <a:rPr lang="en-US" dirty="0" err="1"/>
              <a:t>expn_stu</a:t>
            </a:r>
            <a:r>
              <a:rPr lang="en-US" dirty="0"/>
              <a:t>) </a:t>
            </a:r>
            <a:r>
              <a:rPr lang="en-US" dirty="0" err="1"/>
              <a:t>oba</a:t>
            </a:r>
            <a:r>
              <a:rPr lang="en-US" dirty="0"/>
              <a:t> </a:t>
            </a:r>
            <a:r>
              <a:rPr lang="en-US" dirty="0" err="1"/>
              <a:t>nula</a:t>
            </a:r>
            <a:r>
              <a:rPr lang="en-US" dirty="0"/>
              <a:t>, u </a:t>
            </a:r>
            <a:r>
              <a:rPr lang="en-US" dirty="0" err="1"/>
              <a:t>odnosu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alternativu</a:t>
            </a:r>
            <a:r>
              <a:rPr lang="en-US" dirty="0"/>
              <a:t> da je </a:t>
            </a:r>
            <a:r>
              <a:rPr lang="en-US" dirty="0" err="1"/>
              <a:t>barem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od </a:t>
            </a:r>
            <a:r>
              <a:rPr lang="en-US" dirty="0" err="1"/>
              <a:t>koeficijenata</a:t>
            </a:r>
            <a:r>
              <a:rPr lang="en-US" dirty="0"/>
              <a:t> </a:t>
            </a:r>
            <a:r>
              <a:rPr lang="en-US" dirty="0" err="1"/>
              <a:t>populacije</a:t>
            </a:r>
            <a:r>
              <a:rPr lang="en-US" dirty="0"/>
              <a:t> </a:t>
            </a:r>
            <a:r>
              <a:rPr lang="en-US" dirty="0" err="1"/>
              <a:t>različit</a:t>
            </a:r>
            <a:r>
              <a:rPr lang="en-US" dirty="0"/>
              <a:t> od </a:t>
            </a:r>
            <a:r>
              <a:rPr lang="en-US" dirty="0" err="1"/>
              <a:t>nule</a:t>
            </a:r>
            <a:r>
              <a:rPr lang="en-US" dirty="0"/>
              <a:t>.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288570"/>
              </p:ext>
            </p:extLst>
          </p:nvPr>
        </p:nvGraphicFramePr>
        <p:xfrm>
          <a:off x="4613564" y="176097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3" imgW="368300" imgH="533400" progId="Equation.DSMT4">
                  <p:embed/>
                </p:oleObj>
              </mc:Choice>
              <mc:Fallback>
                <p:oleObj name="Equation" r:id="rId3" imgW="368300" imgH="533400" progId="Equation.DSMT4">
                  <p:embed/>
                  <p:pic>
                    <p:nvPicPr>
                      <p:cNvPr id="112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564" y="176097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42269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230909"/>
            <a:ext cx="11018982" cy="6855691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reg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testscr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expn_stu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pctel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, r; 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Regression with robust standard errors                 Number of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obs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=     420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                                       F(  3,   416) =  147.20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                                  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Prob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&gt; F      =  0.0000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                                       R-squared     =  0.4366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                                          Root MSE      =  14.353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    |               Robust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testscr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| 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Coef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.   Std. Err.      t    P&gt;|t|     [95% Conf. Interval]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-------------+----------------------------------------------------------------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|  -.2863992   .4820728    -0.59   0.553    -1.234001     .661203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expn_stu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|   .0038679   .0015807     2.45   0.015     .0007607    .0069751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pctel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|  -.6560227   .0317844   -20.64   0.000    -.7185008   -.5935446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_cons |   649.5779   15.45834    42.02   0.000     619.1917    679.9641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" pitchFamily="49" charset="0"/>
                <a:ea typeface="ＭＳ Ｐゴシック" panose="020B0600070205080204" pitchFamily="34" charset="-128"/>
              </a:rPr>
              <a:t>						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	</a:t>
            </a:r>
            <a:r>
              <a:rPr lang="en-US" altLang="en-US" sz="1200" b="1" i="1" u="sng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NOTE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test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expn_stu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;	</a:t>
            </a:r>
            <a:r>
              <a:rPr lang="en-US" altLang="en-US" sz="1200" b="1" i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The test command follows the regression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 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( 1)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str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= 0.0	</a:t>
            </a:r>
            <a:r>
              <a:rPr lang="en-US" altLang="en-US" sz="1200" b="1" i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There are q=2 restrictions being tested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( 2)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expn_stu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= 0.0</a:t>
            </a: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F(  2,   416) =    5.43	</a:t>
            </a:r>
            <a:r>
              <a:rPr lang="en-US" altLang="en-US" sz="1200" b="1" i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The 5% critical value for q=2 is </a:t>
            </a:r>
            <a:r>
              <a:rPr lang="en-US" altLang="en-US" sz="1200" b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3.00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     </a:t>
            </a:r>
            <a:r>
              <a:rPr lang="en-US" altLang="en-US" sz="1200" b="1" dirty="0" err="1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Prob</a:t>
            </a:r>
            <a:r>
              <a:rPr lang="en-US" altLang="en-US" sz="1200" b="1" dirty="0" smtClean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&gt; F =    0.0047  	</a:t>
            </a:r>
            <a:r>
              <a:rPr lang="en-US" altLang="en-US" sz="1200" b="1" i="1" dirty="0" smtClean="0">
                <a:solidFill>
                  <a:srgbClr val="FF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Stata computes the p-value for you</a:t>
            </a:r>
            <a:endParaRPr lang="en-US" altLang="en-US" sz="1200" dirty="0" smtClean="0">
              <a:solidFill>
                <a:srgbClr val="FF0000"/>
              </a:solidFill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  <a:p>
            <a:pPr>
              <a:buFontTx/>
              <a:buNone/>
            </a:pPr>
            <a:endParaRPr lang="en-US" altLang="en-US" sz="1200" dirty="0" smtClean="0">
              <a:latin typeface="Courier New" panose="02070309020205020404" pitchFamily="49" charset="0"/>
              <a:ea typeface="ＭＳ Ｐゴシック" panose="020B0600070205080204" pitchFamily="34" charset="-128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0643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Malo još o F testu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jednostavna</a:t>
            </a:r>
            <a:r>
              <a:rPr lang="en-US" dirty="0"/>
              <a:t> formula </a:t>
            </a:r>
            <a:r>
              <a:rPr lang="en-US" dirty="0" err="1"/>
              <a:t>za</a:t>
            </a:r>
            <a:r>
              <a:rPr lang="en-US" dirty="0"/>
              <a:t> F-</a:t>
            </a:r>
            <a:r>
              <a:rPr lang="en-US" dirty="0" err="1"/>
              <a:t>statistiku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važi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homoskedastičnost</a:t>
            </a:r>
            <a:r>
              <a:rPr lang="en-US" dirty="0"/>
              <a:t> (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nije</a:t>
            </a:r>
            <a:r>
              <a:rPr lang="en-US" dirty="0"/>
              <a:t> od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/>
              <a:t>koristi</a:t>
            </a:r>
            <a:r>
              <a:rPr lang="en-US" dirty="0"/>
              <a:t>),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bi </a:t>
            </a:r>
            <a:r>
              <a:rPr lang="en-US" dirty="0" err="1"/>
              <a:t>vam</a:t>
            </a:r>
            <a:r>
              <a:rPr lang="en-US" dirty="0"/>
              <a:t> </a:t>
            </a:r>
            <a:r>
              <a:rPr lang="en-US" dirty="0" err="1"/>
              <a:t>ipak</a:t>
            </a:r>
            <a:r>
              <a:rPr lang="en-US" dirty="0"/>
              <a:t> </a:t>
            </a:r>
            <a:r>
              <a:rPr lang="en-US" dirty="0" err="1"/>
              <a:t>mogla</a:t>
            </a:r>
            <a:r>
              <a:rPr lang="en-US" dirty="0"/>
              <a:t> </a:t>
            </a:r>
            <a:r>
              <a:rPr lang="en-US" dirty="0" err="1"/>
              <a:t>pomoći</a:t>
            </a:r>
            <a:r>
              <a:rPr lang="en-US" dirty="0"/>
              <a:t> da </a:t>
            </a:r>
            <a:r>
              <a:rPr lang="en-US" dirty="0" err="1"/>
              <a:t>shvatite</a:t>
            </a:r>
            <a:r>
              <a:rPr lang="en-US" dirty="0"/>
              <a:t> </a:t>
            </a:r>
            <a:r>
              <a:rPr lang="en-US" dirty="0" err="1" smtClean="0"/>
              <a:t>št</a:t>
            </a:r>
            <a:r>
              <a:rPr lang="hr-HR" dirty="0" smtClean="0"/>
              <a:t>a</a:t>
            </a:r>
            <a:r>
              <a:rPr lang="en-US" dirty="0" smtClean="0"/>
              <a:t> </a:t>
            </a:r>
            <a:r>
              <a:rPr lang="en-US" dirty="0"/>
              <a:t>F-</a:t>
            </a:r>
            <a:r>
              <a:rPr lang="en-US" dirty="0" err="1"/>
              <a:t>statistika</a:t>
            </a:r>
            <a:r>
              <a:rPr lang="en-US" dirty="0"/>
              <a:t> </a:t>
            </a:r>
            <a:r>
              <a:rPr lang="en-US" dirty="0" err="1"/>
              <a:t>radi</a:t>
            </a:r>
            <a:r>
              <a:rPr lang="en-US" dirty="0"/>
              <a:t>. </a:t>
            </a:r>
            <a:endParaRPr lang="hr-HR" dirty="0" smtClean="0"/>
          </a:p>
          <a:p>
            <a:pPr marL="0" indent="0">
              <a:buNone/>
            </a:pPr>
            <a:r>
              <a:rPr lang="en-US" b="1" dirty="0" smtClean="0"/>
              <a:t>F-</a:t>
            </a:r>
            <a:r>
              <a:rPr lang="en-US" b="1" dirty="0" err="1" smtClean="0"/>
              <a:t>statistika</a:t>
            </a:r>
            <a:r>
              <a:rPr lang="en-US" b="1" dirty="0" smtClean="0"/>
              <a:t> </a:t>
            </a:r>
            <a:r>
              <a:rPr lang="en-US" b="1" dirty="0" err="1"/>
              <a:t>samo</a:t>
            </a:r>
            <a:r>
              <a:rPr lang="en-US" b="1" dirty="0"/>
              <a:t> </a:t>
            </a:r>
            <a:r>
              <a:rPr lang="en-US" b="1" dirty="0" err="1"/>
              <a:t>za</a:t>
            </a:r>
            <a:r>
              <a:rPr lang="en-US" b="1" dirty="0"/>
              <a:t> </a:t>
            </a:r>
            <a:r>
              <a:rPr lang="en-US" b="1" dirty="0" err="1"/>
              <a:t>homoskedastičnost</a:t>
            </a:r>
            <a:r>
              <a:rPr lang="en-US" b="1" dirty="0"/>
              <a:t> </a:t>
            </a:r>
            <a:endParaRPr lang="hr-HR" b="1" dirty="0" smtClean="0"/>
          </a:p>
          <a:p>
            <a:pPr marL="0" indent="0">
              <a:buNone/>
            </a:pP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greške</a:t>
            </a:r>
            <a:r>
              <a:rPr lang="en-US" dirty="0"/>
              <a:t> </a:t>
            </a:r>
            <a:r>
              <a:rPr lang="en-US" dirty="0" err="1"/>
              <a:t>homoskedastične</a:t>
            </a:r>
            <a:r>
              <a:rPr lang="en-US" dirty="0"/>
              <a:t>,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jednostavna</a:t>
            </a:r>
            <a:r>
              <a:rPr lang="en-US" dirty="0"/>
              <a:t> formula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izračunavanje</a:t>
            </a:r>
            <a:r>
              <a:rPr lang="en-US" dirty="0"/>
              <a:t> F-</a:t>
            </a:r>
            <a:r>
              <a:rPr lang="en-US" dirty="0" err="1"/>
              <a:t>statistike</a:t>
            </a:r>
            <a:r>
              <a:rPr lang="en-US" dirty="0"/>
              <a:t> „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homoskedastičnosti</a:t>
            </a:r>
            <a:r>
              <a:rPr lang="en-US" dirty="0"/>
              <a:t>“: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Pokrenite</a:t>
            </a:r>
            <a:r>
              <a:rPr lang="en-US" dirty="0" smtClean="0"/>
              <a:t> </a:t>
            </a:r>
            <a:r>
              <a:rPr lang="en-US" dirty="0" err="1"/>
              <a:t>dvije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, </a:t>
            </a:r>
            <a:r>
              <a:rPr lang="en-US" dirty="0" err="1"/>
              <a:t>jednu</a:t>
            </a:r>
            <a:r>
              <a:rPr lang="en-US" dirty="0"/>
              <a:t> pod </a:t>
            </a:r>
            <a:r>
              <a:rPr lang="en-US" dirty="0" err="1"/>
              <a:t>nultom</a:t>
            </a:r>
            <a:r>
              <a:rPr lang="en-US" dirty="0"/>
              <a:t> </a:t>
            </a:r>
            <a:r>
              <a:rPr lang="en-US" dirty="0" err="1"/>
              <a:t>hipotezom</a:t>
            </a:r>
            <a:r>
              <a:rPr lang="en-US" dirty="0"/>
              <a:t> („</a:t>
            </a:r>
            <a:r>
              <a:rPr lang="en-US" dirty="0" err="1"/>
              <a:t>ograničena</a:t>
            </a:r>
            <a:r>
              <a:rPr lang="en-US" dirty="0"/>
              <a:t>“ </a:t>
            </a:r>
            <a:r>
              <a:rPr lang="en-US" dirty="0" err="1"/>
              <a:t>regresija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drugu</a:t>
            </a:r>
            <a:r>
              <a:rPr lang="en-US" dirty="0"/>
              <a:t> pod </a:t>
            </a:r>
            <a:r>
              <a:rPr lang="en-US" dirty="0" err="1"/>
              <a:t>alternativnom</a:t>
            </a:r>
            <a:r>
              <a:rPr lang="en-US" dirty="0"/>
              <a:t> </a:t>
            </a:r>
            <a:r>
              <a:rPr lang="en-US" dirty="0" err="1"/>
              <a:t>hipotezom</a:t>
            </a:r>
            <a:r>
              <a:rPr lang="en-US" dirty="0"/>
              <a:t> („</a:t>
            </a:r>
            <a:r>
              <a:rPr lang="en-US" dirty="0" err="1"/>
              <a:t>neograničena</a:t>
            </a:r>
            <a:r>
              <a:rPr lang="en-US" dirty="0"/>
              <a:t>“ </a:t>
            </a:r>
            <a:r>
              <a:rPr lang="en-US" dirty="0" err="1"/>
              <a:t>regresija</a:t>
            </a:r>
            <a:r>
              <a:rPr lang="en-US" dirty="0"/>
              <a:t>). </a:t>
            </a:r>
            <a:r>
              <a:rPr lang="en-US" dirty="0" err="1"/>
              <a:t>Uporedite</a:t>
            </a:r>
            <a:r>
              <a:rPr lang="en-US" dirty="0"/>
              <a:t> </a:t>
            </a:r>
            <a:r>
              <a:rPr lang="hr-HR" dirty="0" smtClean="0"/>
              <a:t>koeficijente determinacije</a:t>
            </a:r>
            <a:r>
              <a:rPr lang="en-US" dirty="0" smtClean="0"/>
              <a:t>- R</a:t>
            </a:r>
            <a:r>
              <a:rPr lang="en-US" baseline="30000" dirty="0" smtClean="0"/>
              <a:t>2</a:t>
            </a:r>
            <a:r>
              <a:rPr lang="hr-HR" dirty="0" smtClean="0"/>
              <a:t>-ove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 err="1"/>
              <a:t>ako</a:t>
            </a:r>
            <a:r>
              <a:rPr lang="en-US" dirty="0"/>
              <a:t> "</a:t>
            </a:r>
            <a:r>
              <a:rPr lang="en-US" dirty="0" err="1"/>
              <a:t>neograničeni</a:t>
            </a:r>
            <a:r>
              <a:rPr lang="en-US" dirty="0"/>
              <a:t>" model </a:t>
            </a:r>
            <a:r>
              <a:rPr lang="en-US" dirty="0" err="1"/>
              <a:t>odgovara</a:t>
            </a:r>
            <a:r>
              <a:rPr lang="en-US" dirty="0"/>
              <a:t> </a:t>
            </a:r>
            <a:r>
              <a:rPr lang="en-US" dirty="0" err="1"/>
              <a:t>dovoljno</a:t>
            </a:r>
            <a:r>
              <a:rPr lang="en-US" dirty="0"/>
              <a:t> </a:t>
            </a:r>
            <a:r>
              <a:rPr lang="en-US" dirty="0" err="1"/>
              <a:t>bolje</a:t>
            </a:r>
            <a:r>
              <a:rPr lang="en-US" dirty="0"/>
              <a:t>, </a:t>
            </a:r>
            <a:r>
              <a:rPr lang="en-US" dirty="0" err="1"/>
              <a:t>odbacite</a:t>
            </a:r>
            <a:r>
              <a:rPr lang="en-US" dirty="0"/>
              <a:t> </a:t>
            </a:r>
            <a:r>
              <a:rPr lang="en-US" dirty="0" err="1"/>
              <a:t>nultu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0774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Kako izračunati „pješke” statistiku F testa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hr-HR" sz="2000" i="1" dirty="0" smtClean="0"/>
              <a:t>Pr.</a:t>
            </a:r>
            <a:r>
              <a:rPr lang="en-US" sz="2000" dirty="0" smtClean="0"/>
              <a:t>: </a:t>
            </a:r>
            <a:r>
              <a:rPr lang="hr-HR" sz="2000" dirty="0" smtClean="0"/>
              <a:t>da li su koef. </a:t>
            </a:r>
            <a:r>
              <a:rPr lang="en-US" sz="2000" i="1" dirty="0" smtClean="0"/>
              <a:t>STR</a:t>
            </a:r>
            <a:r>
              <a:rPr lang="en-US" sz="2000" dirty="0" smtClean="0"/>
              <a:t> </a:t>
            </a:r>
            <a:r>
              <a:rPr lang="hr-HR" sz="2000" dirty="0" smtClean="0"/>
              <a:t>i </a:t>
            </a:r>
            <a:r>
              <a:rPr lang="en-US" sz="2000" i="1" dirty="0" err="1" smtClean="0"/>
              <a:t>Expn</a:t>
            </a:r>
            <a:r>
              <a:rPr lang="en-US" sz="2000" dirty="0" smtClean="0"/>
              <a:t> </a:t>
            </a:r>
            <a:r>
              <a:rPr lang="hr-HR" sz="2000" dirty="0" smtClean="0"/>
              <a:t>nula</a:t>
            </a:r>
            <a:r>
              <a:rPr lang="en-US" sz="2000" dirty="0" smtClean="0"/>
              <a:t>? </a:t>
            </a:r>
          </a:p>
          <a:p>
            <a:pPr>
              <a:buFontTx/>
              <a:buNone/>
              <a:defRPr/>
            </a:pPr>
            <a:r>
              <a:rPr lang="en-US" sz="2000" u="sng" dirty="0" smtClean="0"/>
              <a:t>Unrestricted </a:t>
            </a:r>
            <a:r>
              <a:rPr lang="hr-HR" sz="2000" u="sng" dirty="0" smtClean="0"/>
              <a:t>reg. </a:t>
            </a:r>
            <a:r>
              <a:rPr lang="en-US" sz="2000" u="sng" dirty="0" smtClean="0"/>
              <a:t>(</a:t>
            </a:r>
            <a:r>
              <a:rPr lang="en-US" sz="2000" i="1" u="sng" dirty="0" smtClean="0"/>
              <a:t>H</a:t>
            </a:r>
            <a:r>
              <a:rPr lang="en-US" sz="2000" u="sng" baseline="-25000" dirty="0" smtClean="0"/>
              <a:t>1</a:t>
            </a:r>
            <a:r>
              <a:rPr lang="en-US" sz="2000" u="sng" dirty="0" smtClean="0"/>
              <a:t>):</a:t>
            </a:r>
            <a:endParaRPr lang="en-US" sz="2000" dirty="0" smtClean="0"/>
          </a:p>
          <a:p>
            <a:pPr>
              <a:buFontTx/>
              <a:buNone/>
              <a:defRPr/>
            </a:pPr>
            <a:r>
              <a:rPr lang="en-US" sz="2000" i="1" dirty="0" smtClean="0"/>
              <a:t>       </a:t>
            </a:r>
            <a:r>
              <a:rPr lang="en-US" sz="2000" i="1" dirty="0" err="1" smtClean="0"/>
              <a:t>TestScore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1</a:t>
            </a:r>
            <a:r>
              <a:rPr lang="en-US" sz="2000" i="1" dirty="0" smtClean="0"/>
              <a:t>STR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2</a:t>
            </a:r>
            <a:r>
              <a:rPr lang="en-US" sz="2000" i="1" dirty="0" smtClean="0"/>
              <a:t>Expn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3</a:t>
            </a:r>
            <a:r>
              <a:rPr lang="en-US" sz="2000" i="1" dirty="0" smtClean="0"/>
              <a:t>PctEL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err="1" smtClean="0"/>
              <a:t>u</a:t>
            </a:r>
            <a:r>
              <a:rPr lang="en-US" sz="2000" i="1" baseline="-25000" dirty="0" err="1" smtClean="0"/>
              <a:t>i</a:t>
            </a:r>
            <a:endParaRPr lang="en-US" sz="2000" dirty="0" smtClean="0"/>
          </a:p>
          <a:p>
            <a:pPr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>
              <a:buFontTx/>
              <a:buNone/>
              <a:defRPr/>
            </a:pPr>
            <a:r>
              <a:rPr lang="en-US" sz="2000" u="sng" dirty="0" smtClean="0"/>
              <a:t>Restricted </a:t>
            </a:r>
            <a:r>
              <a:rPr lang="en-US" sz="2000" u="sng" dirty="0" err="1" smtClean="0"/>
              <a:t>regr</a:t>
            </a:r>
            <a:r>
              <a:rPr lang="en-US" sz="2000" u="sng" dirty="0" smtClean="0"/>
              <a:t> (</a:t>
            </a:r>
            <a:r>
              <a:rPr lang="en-US" sz="2000" i="1" u="sng" dirty="0" smtClean="0"/>
              <a:t>H</a:t>
            </a:r>
            <a:r>
              <a:rPr lang="en-US" sz="2000" u="sng" baseline="-25000" dirty="0" smtClean="0"/>
              <a:t>0</a:t>
            </a:r>
            <a:r>
              <a:rPr lang="en-US" sz="2000" u="sng" dirty="0" smtClean="0"/>
              <a:t>):</a:t>
            </a:r>
            <a:endParaRPr lang="en-US" sz="2000" dirty="0" smtClean="0"/>
          </a:p>
          <a:p>
            <a:pPr>
              <a:buFontTx/>
              <a:buNone/>
              <a:defRPr/>
            </a:pPr>
            <a:r>
              <a:rPr lang="en-US" sz="2000" i="1" dirty="0" smtClean="0"/>
              <a:t>       </a:t>
            </a:r>
            <a:r>
              <a:rPr lang="en-US" sz="2000" i="1" dirty="0" err="1" smtClean="0"/>
              <a:t>TestScore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 =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 + </a:t>
            </a:r>
            <a:r>
              <a:rPr lang="en-US" sz="2000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000" baseline="-25000" dirty="0" smtClean="0"/>
              <a:t>3</a:t>
            </a:r>
            <a:r>
              <a:rPr lang="en-US" sz="2000" i="1" dirty="0" smtClean="0"/>
              <a:t>PctEL</a:t>
            </a:r>
            <a:r>
              <a:rPr lang="en-US" sz="2000" i="1" baseline="-25000" dirty="0" smtClean="0"/>
              <a:t>i</a:t>
            </a:r>
            <a:r>
              <a:rPr lang="en-US" sz="2000" dirty="0" smtClean="0"/>
              <a:t> + </a:t>
            </a:r>
            <a:r>
              <a:rPr lang="en-US" sz="2000" i="1" dirty="0" err="1" smtClean="0"/>
              <a:t>u</a:t>
            </a:r>
            <a:r>
              <a:rPr lang="en-US" sz="2000" i="1" baseline="-25000" dirty="0" err="1" smtClean="0"/>
              <a:t>i</a:t>
            </a:r>
            <a:r>
              <a:rPr lang="en-US" sz="2000" dirty="0" smtClean="0"/>
              <a:t>                    (</a:t>
            </a:r>
            <a:r>
              <a:rPr lang="hr-HR" sz="2000" i="1" dirty="0" smtClean="0"/>
              <a:t>zašto</a:t>
            </a:r>
            <a:r>
              <a:rPr lang="en-US" sz="2000" dirty="0" smtClean="0"/>
              <a:t>?)</a:t>
            </a:r>
          </a:p>
          <a:p>
            <a:pPr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>
              <a:defRPr/>
            </a:pPr>
            <a:r>
              <a:rPr lang="hr-HR" sz="2000" dirty="0" smtClean="0"/>
              <a:t>Broj restrikcija prema </a:t>
            </a:r>
            <a:r>
              <a:rPr lang="en-US" sz="2000" i="1" dirty="0" smtClean="0"/>
              <a:t>H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 </a:t>
            </a:r>
            <a:r>
              <a:rPr lang="hr-HR" sz="2000" dirty="0" smtClean="0"/>
              <a:t>je</a:t>
            </a:r>
            <a:r>
              <a:rPr lang="en-US" sz="2000" dirty="0" smtClean="0"/>
              <a:t> </a:t>
            </a:r>
            <a:r>
              <a:rPr lang="en-US" sz="2000" i="1" dirty="0" smtClean="0"/>
              <a:t>q</a:t>
            </a:r>
            <a:r>
              <a:rPr lang="en-US" sz="2000" dirty="0" smtClean="0"/>
              <a:t> = 2 (</a:t>
            </a:r>
            <a:r>
              <a:rPr lang="hr-HR" sz="2000" i="1" dirty="0" smtClean="0"/>
              <a:t>zašto</a:t>
            </a:r>
            <a:r>
              <a:rPr lang="en-US" sz="2000" dirty="0" smtClean="0"/>
              <a:t>?).</a:t>
            </a:r>
          </a:p>
          <a:p>
            <a:pPr>
              <a:defRPr/>
            </a:pPr>
            <a:r>
              <a:rPr lang="en-US" sz="2000" i="1" dirty="0" smtClean="0"/>
              <a:t>R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</a:t>
            </a:r>
            <a:r>
              <a:rPr lang="hr-HR" sz="2000" dirty="0" smtClean="0"/>
              <a:t>je više kod </a:t>
            </a:r>
            <a:r>
              <a:rPr lang="en-US" sz="2000" dirty="0" smtClean="0"/>
              <a:t>unrestricted </a:t>
            </a:r>
            <a:r>
              <a:rPr lang="en-US" sz="2000" dirty="0" err="1" smtClean="0"/>
              <a:t>reg</a:t>
            </a:r>
            <a:r>
              <a:rPr lang="hr-HR" sz="2000" dirty="0" smtClean="0"/>
              <a:t>.</a:t>
            </a:r>
            <a:r>
              <a:rPr lang="en-US" sz="2000" dirty="0" smtClean="0"/>
              <a:t> (</a:t>
            </a:r>
            <a:r>
              <a:rPr lang="hr-HR" sz="2000" i="1" dirty="0" smtClean="0"/>
              <a:t>zašto</a:t>
            </a:r>
            <a:r>
              <a:rPr lang="en-US" sz="2000" dirty="0" smtClean="0"/>
              <a:t>?)</a:t>
            </a:r>
          </a:p>
          <a:p>
            <a:pPr marL="0" indent="0">
              <a:buFontTx/>
              <a:buNone/>
              <a:defRPr/>
            </a:pPr>
            <a:r>
              <a:rPr lang="hr-HR" sz="2000" dirty="0" smtClean="0"/>
              <a:t>Za koliko se </a:t>
            </a:r>
            <a:r>
              <a:rPr lang="en-US" sz="2000" i="1" dirty="0" smtClean="0"/>
              <a:t>R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</a:t>
            </a:r>
            <a:r>
              <a:rPr lang="hr-HR" sz="2000" dirty="0" smtClean="0"/>
              <a:t>poveća kada „uključimo” koeficijente za </a:t>
            </a:r>
            <a:r>
              <a:rPr lang="en-US" sz="2000" i="1" dirty="0" err="1" smtClean="0"/>
              <a:t>Expn</a:t>
            </a:r>
            <a:r>
              <a:rPr lang="en-US" sz="2000" dirty="0" smtClean="0"/>
              <a:t> </a:t>
            </a:r>
            <a:r>
              <a:rPr lang="hr-HR" sz="2000" dirty="0" smtClean="0"/>
              <a:t>i </a:t>
            </a:r>
            <a:r>
              <a:rPr lang="en-US" sz="2000" i="1" dirty="0" err="1" smtClean="0"/>
              <a:t>PctEL</a:t>
            </a:r>
            <a:r>
              <a:rPr lang="en-US" sz="2000" dirty="0" smtClean="0"/>
              <a:t> </a:t>
            </a:r>
            <a:r>
              <a:rPr lang="hr-HR" sz="2000" dirty="0" smtClean="0"/>
              <a:t>da bi bilo „presuđeno” kao statistički značajno</a:t>
            </a:r>
            <a:r>
              <a:rPr lang="en-US" sz="2000" dirty="0" smtClean="0"/>
              <a:t>?</a:t>
            </a:r>
          </a:p>
          <a:p>
            <a:pPr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075324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Dakle, statistika F testa je data sa: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 smtClean="0"/>
              <a:t>F=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en-US" dirty="0" err="1"/>
              <a:t>Što</a:t>
            </a:r>
            <a:r>
              <a:rPr lang="en-US" dirty="0"/>
              <a:t> je </a:t>
            </a:r>
            <a:r>
              <a:rPr lang="en-US" dirty="0" err="1"/>
              <a:t>veća</a:t>
            </a:r>
            <a:r>
              <a:rPr lang="en-US" dirty="0"/>
              <a:t> </a:t>
            </a:r>
            <a:r>
              <a:rPr lang="en-US" dirty="0" err="1"/>
              <a:t>razlika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hr-HR" dirty="0" smtClean="0"/>
              <a:t>restricted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hr-HR" dirty="0" smtClean="0"/>
              <a:t>unrestricted </a:t>
            </a:r>
            <a:r>
              <a:rPr lang="en-US" dirty="0" smtClean="0"/>
              <a:t> </a:t>
            </a:r>
            <a:r>
              <a:rPr lang="en-US" dirty="0"/>
              <a:t>R</a:t>
            </a:r>
            <a:r>
              <a:rPr lang="en-US" baseline="30000" dirty="0"/>
              <a:t>2</a:t>
            </a:r>
            <a:r>
              <a:rPr lang="en-US" dirty="0"/>
              <a:t> – </a:t>
            </a:r>
            <a:r>
              <a:rPr lang="en-US" dirty="0" err="1"/>
              <a:t>što</a:t>
            </a:r>
            <a:r>
              <a:rPr lang="en-US" dirty="0"/>
              <a:t> je </a:t>
            </a:r>
            <a:r>
              <a:rPr lang="en-US" dirty="0" err="1"/>
              <a:t>veće</a:t>
            </a:r>
            <a:r>
              <a:rPr lang="en-US" dirty="0"/>
              <a:t> </a:t>
            </a:r>
            <a:r>
              <a:rPr lang="en-US" dirty="0" err="1"/>
              <a:t>poboljšanje</a:t>
            </a:r>
            <a:r>
              <a:rPr lang="en-US" dirty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uklapanja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/>
              <a:t>dodavanjem</a:t>
            </a:r>
            <a:r>
              <a:rPr lang="en-US" dirty="0"/>
              <a:t> </a:t>
            </a:r>
            <a:r>
              <a:rPr lang="en-US" dirty="0" err="1"/>
              <a:t>dotičnih</a:t>
            </a:r>
            <a:r>
              <a:rPr lang="en-US" dirty="0"/>
              <a:t> </a:t>
            </a:r>
            <a:r>
              <a:rPr lang="en-US" dirty="0" err="1"/>
              <a:t>varijabli</a:t>
            </a:r>
            <a:r>
              <a:rPr lang="en-US" dirty="0"/>
              <a:t> – </a:t>
            </a:r>
            <a:r>
              <a:rPr lang="en-US" dirty="0" err="1"/>
              <a:t>veća</a:t>
            </a:r>
            <a:r>
              <a:rPr lang="en-US" dirty="0"/>
              <a:t> </a:t>
            </a:r>
            <a:r>
              <a:rPr lang="en-US" dirty="0" smtClean="0"/>
              <a:t>je</a:t>
            </a:r>
            <a:r>
              <a:rPr lang="hr-HR" dirty="0" smtClean="0"/>
              <a:t> </a:t>
            </a:r>
            <a:r>
              <a:rPr lang="en-US" dirty="0" smtClean="0"/>
              <a:t> </a:t>
            </a:r>
            <a:r>
              <a:rPr lang="en-US" dirty="0"/>
              <a:t>F </a:t>
            </a:r>
            <a:r>
              <a:rPr lang="hr-HR" dirty="0" smtClean="0"/>
              <a:t>statistika (</a:t>
            </a:r>
            <a:r>
              <a:rPr lang="en-US" dirty="0" err="1" smtClean="0"/>
              <a:t>samo</a:t>
            </a:r>
            <a:r>
              <a:rPr lang="hr-HR" dirty="0" smtClean="0"/>
              <a:t> za slučaj</a:t>
            </a:r>
            <a:r>
              <a:rPr lang="en-US" dirty="0" smtClean="0"/>
              <a:t> </a:t>
            </a:r>
            <a:r>
              <a:rPr lang="en-US" dirty="0" err="1" smtClean="0"/>
              <a:t>homoskedastičnost</a:t>
            </a:r>
            <a:r>
              <a:rPr lang="hr-HR" dirty="0" smtClean="0"/>
              <a:t>i)</a:t>
            </a:r>
            <a:r>
              <a:rPr lang="en-US" dirty="0" smtClean="0"/>
              <a:t>.</a:t>
            </a:r>
            <a:r>
              <a:rPr lang="hr-HR" dirty="0" smtClean="0"/>
              <a:t> 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smtClean="0"/>
              <a:t>Pokušajte samostalno uraditi sljedeći primjer (replicirajte rezultate, vidite kako sačuvati rezultate u STATi)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090769"/>
              </p:ext>
            </p:extLst>
          </p:nvPr>
        </p:nvGraphicFramePr>
        <p:xfrm>
          <a:off x="1353128" y="1574800"/>
          <a:ext cx="3822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Equation" r:id="rId3" imgW="4356100" imgH="1016000" progId="Equation.DSMT4">
                  <p:embed/>
                </p:oleObj>
              </mc:Choice>
              <mc:Fallback>
                <p:oleObj name="Equation" r:id="rId3" imgW="4356100" imgH="1016000" progId="Equation.DSMT4">
                  <p:embed/>
                  <p:pic>
                    <p:nvPicPr>
                      <p:cNvPr id="122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3128" y="1574800"/>
                        <a:ext cx="38227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8281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Izostavljene varijable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 </a:t>
            </a:r>
            <a:r>
              <a:rPr lang="en-US" dirty="0" err="1" smtClean="0"/>
              <a:t>primjeru</a:t>
            </a:r>
            <a:r>
              <a:rPr lang="en-US" dirty="0" smtClean="0"/>
              <a:t> </a:t>
            </a:r>
            <a:r>
              <a:rPr lang="en-US" dirty="0" err="1" smtClean="0"/>
              <a:t>rezultata</a:t>
            </a:r>
            <a:r>
              <a:rPr lang="en-US" dirty="0" smtClean="0"/>
              <a:t> </a:t>
            </a:r>
            <a:r>
              <a:rPr lang="en-US" dirty="0" err="1" smtClean="0"/>
              <a:t>testa</a:t>
            </a:r>
            <a:r>
              <a:rPr lang="en-US" dirty="0" smtClean="0"/>
              <a:t>: </a:t>
            </a:r>
            <a:endParaRPr lang="hr-HR" dirty="0" smtClean="0"/>
          </a:p>
          <a:p>
            <a:r>
              <a:rPr lang="hr-HR" dirty="0" smtClean="0"/>
              <a:t>Znanje</a:t>
            </a:r>
            <a:r>
              <a:rPr lang="en-US" dirty="0" smtClean="0"/>
              <a:t> </a:t>
            </a:r>
            <a:r>
              <a:rPr lang="en-US" dirty="0" err="1" smtClean="0"/>
              <a:t>engleskog</a:t>
            </a:r>
            <a:r>
              <a:rPr lang="en-US" dirty="0" smtClean="0"/>
              <a:t> </a:t>
            </a:r>
            <a:r>
              <a:rPr lang="en-US" dirty="0" err="1" smtClean="0"/>
              <a:t>jezika</a:t>
            </a:r>
            <a:r>
              <a:rPr lang="en-US" dirty="0" smtClean="0"/>
              <a:t> (da li </a:t>
            </a:r>
            <a:r>
              <a:rPr lang="en-US" dirty="0" err="1" smtClean="0"/>
              <a:t>učenik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engleski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drugi</a:t>
            </a:r>
            <a:r>
              <a:rPr lang="en-US" dirty="0" smtClean="0"/>
              <a:t> </a:t>
            </a:r>
            <a:r>
              <a:rPr lang="en-US" dirty="0" err="1" smtClean="0"/>
              <a:t>jezik</a:t>
            </a:r>
            <a:r>
              <a:rPr lang="hr-HR" dirty="0" smtClean="0"/>
              <a:t>, odnosno engleski mu nije maternji</a:t>
            </a:r>
            <a:r>
              <a:rPr lang="en-US" dirty="0" smtClean="0"/>
              <a:t>) </a:t>
            </a:r>
            <a:r>
              <a:rPr lang="en-US" dirty="0" err="1" smtClean="0"/>
              <a:t>utiče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r>
              <a:rPr lang="en-US" dirty="0" err="1" smtClean="0"/>
              <a:t>testa</a:t>
            </a:r>
            <a:r>
              <a:rPr lang="en-US" dirty="0" smtClean="0"/>
              <a:t>: Z je </a:t>
            </a:r>
            <a:r>
              <a:rPr lang="en-US" dirty="0" err="1" smtClean="0"/>
              <a:t>determinanta</a:t>
            </a:r>
            <a:r>
              <a:rPr lang="en-US" dirty="0" smtClean="0"/>
              <a:t> Y. </a:t>
            </a:r>
            <a:endParaRPr lang="hr-HR" dirty="0" smtClean="0"/>
          </a:p>
          <a:p>
            <a:r>
              <a:rPr lang="en-US" dirty="0" err="1" smtClean="0"/>
              <a:t>Imigrantske</a:t>
            </a:r>
            <a:r>
              <a:rPr lang="en-US" dirty="0" smtClean="0"/>
              <a:t> </a:t>
            </a:r>
            <a:r>
              <a:rPr lang="en-US" dirty="0" err="1" smtClean="0"/>
              <a:t>zajednice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tendenciju</a:t>
            </a:r>
            <a:r>
              <a:rPr lang="en-US" dirty="0" smtClean="0"/>
              <a:t> da </a:t>
            </a:r>
            <a:r>
              <a:rPr lang="en-US" dirty="0" err="1" smtClean="0"/>
              <a:t>budu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imućne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manji</a:t>
            </a:r>
            <a:r>
              <a:rPr lang="en-US" dirty="0" smtClean="0"/>
              <a:t> </a:t>
            </a:r>
            <a:r>
              <a:rPr lang="en-US" dirty="0" err="1" smtClean="0"/>
              <a:t>školski</a:t>
            </a:r>
            <a:r>
              <a:rPr lang="en-US" dirty="0" smtClean="0"/>
              <a:t> </a:t>
            </a:r>
            <a:r>
              <a:rPr lang="en-US" dirty="0" err="1" smtClean="0"/>
              <a:t>budžet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veći</a:t>
            </a:r>
            <a:r>
              <a:rPr lang="en-US" dirty="0" smtClean="0"/>
              <a:t> STR: Z je u </a:t>
            </a:r>
            <a:r>
              <a:rPr lang="en-US" dirty="0" err="1" smtClean="0"/>
              <a:t>korelaciji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6854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42900" y="258618"/>
            <a:ext cx="10815783" cy="6927272"/>
          </a:xfrm>
        </p:spPr>
        <p:txBody>
          <a:bodyPr>
            <a:normAutofit fontScale="25000" lnSpcReduction="20000"/>
          </a:bodyPr>
          <a:lstStyle/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u="sng" dirty="0" smtClean="0">
                <a:ea typeface="ＭＳ Ｐゴシック" panose="020B0600070205080204" pitchFamily="34" charset="-128"/>
              </a:rPr>
              <a:t>Restricted regression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: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                = 644.7 –0.671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PctEL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,                 = 0.4149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			       (1.0)  (0.032)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u="sng" dirty="0" smtClean="0">
                <a:ea typeface="ＭＳ Ｐゴシック" panose="020B0600070205080204" pitchFamily="34" charset="-128"/>
              </a:rPr>
              <a:t>Unrestricted regression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: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                = 649.6 – 0.29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STR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 + 3.87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Expn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 – 0.656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PctEL</a:t>
            </a:r>
            <a:endParaRPr lang="en-US" altLang="en-US" sz="11200" dirty="0" smtClean="0">
              <a:ea typeface="ＭＳ Ｐゴシック" panose="020B0600070205080204" pitchFamily="34" charset="-128"/>
            </a:endParaRP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                     (15.5)  (0.48)        (1.59)         (0.032)</a:t>
            </a:r>
          </a:p>
          <a:p>
            <a:pPr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	               = 0.4366, </a:t>
            </a:r>
            <a:r>
              <a:rPr lang="en-US" altLang="en-US" sz="11200" i="1" dirty="0" err="1" smtClean="0">
                <a:ea typeface="ＭＳ Ｐゴシック" panose="020B0600070205080204" pitchFamily="34" charset="-128"/>
              </a:rPr>
              <a:t>k</a:t>
            </a:r>
            <a:r>
              <a:rPr lang="en-US" altLang="en-US" sz="11200" i="1" baseline="-25000" dirty="0" err="1" smtClean="0">
                <a:ea typeface="ＭＳ Ｐゴシック" panose="020B0600070205080204" pitchFamily="34" charset="-128"/>
              </a:rPr>
              <a:t>unrestricted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 = 3,  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q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 = 2</a:t>
            </a:r>
          </a:p>
          <a:p>
            <a:pPr>
              <a:spcAft>
                <a:spcPts val="6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 </a:t>
            </a:r>
          </a:p>
          <a:p>
            <a:pPr>
              <a:spcAft>
                <a:spcPts val="42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So 		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  F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 = </a:t>
            </a:r>
          </a:p>
          <a:p>
            <a:pPr>
              <a:spcAft>
                <a:spcPts val="3000"/>
              </a:spcAft>
              <a:buFontTx/>
              <a:buNone/>
            </a:pPr>
            <a:r>
              <a:rPr lang="en-US" altLang="en-US" sz="11200" dirty="0" smtClean="0">
                <a:ea typeface="ＭＳ Ｐゴシック" panose="020B0600070205080204" pitchFamily="34" charset="-128"/>
              </a:rPr>
              <a:t>                             =                                       = </a:t>
            </a:r>
            <a:r>
              <a:rPr lang="en-US" altLang="en-US" sz="1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8.01</a:t>
            </a:r>
            <a:endParaRPr lang="en-US" altLang="en-US" sz="11200" dirty="0" smtClean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2400"/>
              </a:spcAft>
              <a:buFontTx/>
              <a:buNone/>
            </a:pPr>
            <a:r>
              <a:rPr lang="hr-HR" altLang="en-US" sz="11200" b="1" i="1" dirty="0" smtClean="0">
                <a:ea typeface="ＭＳ Ｐゴシック" panose="020B0600070205080204" pitchFamily="34" charset="-128"/>
              </a:rPr>
              <a:t>PAŽNJA</a:t>
            </a:r>
            <a:r>
              <a:rPr lang="en-US" altLang="en-US" sz="11200" b="1" i="1" dirty="0" smtClean="0">
                <a:ea typeface="ＭＳ Ｐゴシック" panose="020B0600070205080204" pitchFamily="34" charset="-128"/>
              </a:rPr>
              <a:t>: </a:t>
            </a:r>
            <a:r>
              <a:rPr lang="en-US" altLang="en-US" sz="11200" dirty="0" err="1" smtClean="0">
                <a:ea typeface="ＭＳ Ｐゴシック" panose="020B0600070205080204" pitchFamily="34" charset="-128"/>
              </a:rPr>
              <a:t>Heteroskedasticity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-robust</a:t>
            </a:r>
            <a:r>
              <a:rPr lang="en-US" altLang="en-US" sz="11200" i="1" dirty="0" smtClean="0">
                <a:ea typeface="ＭＳ Ｐゴシック" panose="020B0600070205080204" pitchFamily="34" charset="-128"/>
              </a:rPr>
              <a:t> F = </a:t>
            </a:r>
            <a:r>
              <a:rPr lang="en-US" altLang="en-US" sz="1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5.43</a:t>
            </a:r>
            <a:r>
              <a:rPr lang="en-US" altLang="en-US" sz="11200" dirty="0" smtClean="0">
                <a:ea typeface="ＭＳ Ｐゴシック" panose="020B0600070205080204" pitchFamily="34" charset="-128"/>
              </a:rPr>
              <a:t>…</a:t>
            </a:r>
          </a:p>
          <a:p>
            <a:pPr>
              <a:spcAft>
                <a:spcPts val="600"/>
              </a:spcAft>
            </a:pPr>
            <a:endParaRPr lang="en-US" altLang="en-US" sz="1800" dirty="0" smtClean="0">
              <a:ea typeface="ＭＳ Ｐゴシック" panose="020B0600070205080204" pitchFamily="34" charset="-128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632275"/>
              </p:ext>
            </p:extLst>
          </p:nvPr>
        </p:nvGraphicFramePr>
        <p:xfrm>
          <a:off x="536864" y="740498"/>
          <a:ext cx="1185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2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33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64" y="740498"/>
                        <a:ext cx="11858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501322"/>
              </p:ext>
            </p:extLst>
          </p:nvPr>
        </p:nvGraphicFramePr>
        <p:xfrm>
          <a:off x="642938" y="2139950"/>
          <a:ext cx="1181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3" name="Equation" r:id="rId5" imgW="1180800" imgH="444240" progId="Equation.DSMT4">
                  <p:embed/>
                </p:oleObj>
              </mc:Choice>
              <mc:Fallback>
                <p:oleObj name="Equation" r:id="rId5" imgW="1180800" imgH="444240" progId="Equation.DSMT4">
                  <p:embed/>
                  <p:pic>
                    <p:nvPicPr>
                      <p:cNvPr id="133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" y="2139950"/>
                        <a:ext cx="1181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717188"/>
              </p:ext>
            </p:extLst>
          </p:nvPr>
        </p:nvGraphicFramePr>
        <p:xfrm>
          <a:off x="5016790" y="557790"/>
          <a:ext cx="977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Equation" r:id="rId7" imgW="977900" imgH="495300" progId="Equation.DSMT4">
                  <p:embed/>
                </p:oleObj>
              </mc:Choice>
              <mc:Fallback>
                <p:oleObj name="Equation" r:id="rId7" imgW="977900" imgH="495300" progId="Equation.DSMT4">
                  <p:embed/>
                  <p:pic>
                    <p:nvPicPr>
                      <p:cNvPr id="133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790" y="557790"/>
                        <a:ext cx="977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218511"/>
              </p:ext>
            </p:extLst>
          </p:nvPr>
        </p:nvGraphicFramePr>
        <p:xfrm>
          <a:off x="2901517" y="3875665"/>
          <a:ext cx="3822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5" name="Equation" r:id="rId9" imgW="4356100" imgH="1016000" progId="Equation.DSMT4">
                  <p:embed/>
                </p:oleObj>
              </mc:Choice>
              <mc:Fallback>
                <p:oleObj name="Equation" r:id="rId9" imgW="4356100" imgH="1016000" progId="Equation.DSMT4">
                  <p:embed/>
                  <p:pic>
                    <p:nvPicPr>
                      <p:cNvPr id="1331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1517" y="3875665"/>
                        <a:ext cx="38227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867397"/>
              </p:ext>
            </p:extLst>
          </p:nvPr>
        </p:nvGraphicFramePr>
        <p:xfrm>
          <a:off x="3094182" y="4935538"/>
          <a:ext cx="2819400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11" imgW="3276600" imgH="901700" progId="Equation.DSMT4">
                  <p:embed/>
                </p:oleObj>
              </mc:Choice>
              <mc:Fallback>
                <p:oleObj name="Equation" r:id="rId11" imgW="3276600" imgH="901700" progId="Equation.DSMT4">
                  <p:embed/>
                  <p:pic>
                    <p:nvPicPr>
                      <p:cNvPr id="1331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4182" y="4935538"/>
                        <a:ext cx="2819400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1524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261601"/>
              </p:ext>
            </p:extLst>
          </p:nvPr>
        </p:nvGraphicFramePr>
        <p:xfrm>
          <a:off x="2225964" y="81831"/>
          <a:ext cx="5246254" cy="6822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Document" r:id="rId3" imgW="5029015" imgH="6540259" progId="Word.Document.12">
                  <p:link updateAutomatic="1"/>
                </p:oleObj>
              </mc:Choice>
              <mc:Fallback>
                <p:oleObj name="Document" r:id="rId3" imgW="5029015" imgH="6540259" progId="Word.Document.12">
                  <p:link updateAutomatic="1"/>
                  <p:pic>
                    <p:nvPicPr>
                      <p:cNvPr id="174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5964" y="81831"/>
                        <a:ext cx="5246254" cy="6822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94442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Istorijski kontekst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Teorija</a:t>
            </a:r>
            <a:r>
              <a:rPr lang="en-US" dirty="0"/>
              <a:t> F-</a:t>
            </a:r>
            <a:r>
              <a:rPr lang="en-US" dirty="0" err="1"/>
              <a:t>statistike</a:t>
            </a:r>
            <a:r>
              <a:rPr lang="en-US" dirty="0"/>
              <a:t> </a:t>
            </a:r>
            <a:r>
              <a:rPr lang="hr-HR" dirty="0" smtClean="0"/>
              <a:t>(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 smtClean="0"/>
              <a:t>homoskedastičnost</a:t>
            </a:r>
            <a:r>
              <a:rPr lang="hr-HR" dirty="0" smtClean="0"/>
              <a:t>)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distribucija</a:t>
            </a:r>
            <a:r>
              <a:rPr lang="en-US" dirty="0"/>
              <a:t> </a:t>
            </a:r>
            <a:r>
              <a:rPr lang="en-US" dirty="0" err="1"/>
              <a:t>F</a:t>
            </a:r>
            <a:r>
              <a:rPr lang="en-US" baseline="-25000" dirty="0" err="1"/>
              <a:t>q,n</a:t>
            </a:r>
            <a:r>
              <a:rPr lang="en-US" baseline="-25000" dirty="0"/>
              <a:t>–k–1</a:t>
            </a:r>
            <a:r>
              <a:rPr lang="en-US" dirty="0"/>
              <a:t> </a:t>
            </a:r>
            <a:r>
              <a:rPr lang="en-US" dirty="0" err="1"/>
              <a:t>počiva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nevjerovatno</a:t>
            </a:r>
            <a:r>
              <a:rPr lang="en-US" dirty="0"/>
              <a:t> </a:t>
            </a:r>
            <a:r>
              <a:rPr lang="en-US" dirty="0" err="1"/>
              <a:t>jakim</a:t>
            </a:r>
            <a:r>
              <a:rPr lang="en-US" dirty="0"/>
              <a:t> </a:t>
            </a:r>
            <a:r>
              <a:rPr lang="en-US" dirty="0" err="1"/>
              <a:t>pretpostavkama</a:t>
            </a:r>
            <a:r>
              <a:rPr lang="en-US" dirty="0"/>
              <a:t> (da li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zarade</a:t>
            </a:r>
            <a:r>
              <a:rPr lang="en-US" dirty="0"/>
              <a:t> </a:t>
            </a:r>
            <a:r>
              <a:rPr lang="en-US" dirty="0" err="1"/>
              <a:t>normalno</a:t>
            </a:r>
            <a:r>
              <a:rPr lang="en-US" dirty="0"/>
              <a:t> </a:t>
            </a:r>
            <a:r>
              <a:rPr lang="en-US" dirty="0" err="1"/>
              <a:t>raspoređene</a:t>
            </a:r>
            <a:r>
              <a:rPr lang="en-US" dirty="0"/>
              <a:t>?) </a:t>
            </a:r>
            <a:endParaRPr lang="hr-HR" dirty="0" smtClean="0"/>
          </a:p>
          <a:p>
            <a:r>
              <a:rPr lang="en-US" dirty="0" smtClean="0"/>
              <a:t>Ove </a:t>
            </a:r>
            <a:r>
              <a:rPr lang="en-US" dirty="0" err="1"/>
              <a:t>statistike</a:t>
            </a:r>
            <a:r>
              <a:rPr lang="en-US" dirty="0"/>
              <a:t> </a:t>
            </a:r>
            <a:r>
              <a:rPr lang="en-US" dirty="0" err="1"/>
              <a:t>datiraju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ranog</a:t>
            </a:r>
            <a:r>
              <a:rPr lang="en-US" dirty="0"/>
              <a:t> 20. </a:t>
            </a:r>
            <a:r>
              <a:rPr lang="en-US" dirty="0" err="1"/>
              <a:t>vijeka</a:t>
            </a:r>
            <a:r>
              <a:rPr lang="en-US" dirty="0"/>
              <a:t>… </a:t>
            </a:r>
            <a:r>
              <a:rPr lang="en-US" dirty="0" err="1"/>
              <a:t>iz</a:t>
            </a:r>
            <a:r>
              <a:rPr lang="en-US" dirty="0"/>
              <a:t> dana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skupovi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 </a:t>
            </a:r>
            <a:r>
              <a:rPr lang="en-US" dirty="0" err="1"/>
              <a:t>bili</a:t>
            </a:r>
            <a:r>
              <a:rPr lang="en-US" dirty="0"/>
              <a:t> </a:t>
            </a:r>
            <a:r>
              <a:rPr lang="en-US" dirty="0" err="1"/>
              <a:t>mali</a:t>
            </a:r>
            <a:r>
              <a:rPr lang="en-US" dirty="0"/>
              <a:t>, a </a:t>
            </a:r>
            <a:r>
              <a:rPr lang="en-US" dirty="0" err="1"/>
              <a:t>kompjuteri</a:t>
            </a:r>
            <a:r>
              <a:rPr lang="en-US" dirty="0"/>
              <a:t> </a:t>
            </a:r>
            <a:r>
              <a:rPr lang="en-US" dirty="0" err="1"/>
              <a:t>ljudi</a:t>
            </a:r>
            <a:r>
              <a:rPr lang="en-US" dirty="0"/>
              <a:t>… </a:t>
            </a:r>
            <a:endParaRPr lang="hr-HR" dirty="0" smtClean="0"/>
          </a:p>
          <a:p>
            <a:r>
              <a:rPr lang="en-US" dirty="0" smtClean="0"/>
              <a:t>F-</a:t>
            </a:r>
            <a:r>
              <a:rPr lang="en-US" dirty="0" err="1" smtClean="0"/>
              <a:t>statistika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distribucija</a:t>
            </a:r>
            <a:r>
              <a:rPr lang="en-US" dirty="0"/>
              <a:t> </a:t>
            </a:r>
            <a:r>
              <a:rPr lang="en-US" dirty="0" err="1"/>
              <a:t>F</a:t>
            </a:r>
            <a:r>
              <a:rPr lang="en-US" baseline="-25000" dirty="0" err="1"/>
              <a:t>q,n</a:t>
            </a:r>
            <a:r>
              <a:rPr lang="en-US" baseline="-25000" dirty="0"/>
              <a:t>–k–1</a:t>
            </a:r>
            <a:r>
              <a:rPr lang="en-US" dirty="0"/>
              <a:t> </a:t>
            </a:r>
            <a:r>
              <a:rPr lang="en-US" dirty="0" err="1"/>
              <a:t>bili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veliki</a:t>
            </a:r>
            <a:r>
              <a:rPr lang="en-US" dirty="0"/>
              <a:t> </a:t>
            </a:r>
            <a:r>
              <a:rPr lang="en-US" dirty="0" err="1"/>
              <a:t>proboj</a:t>
            </a:r>
            <a:r>
              <a:rPr lang="en-US" dirty="0"/>
              <a:t>: </a:t>
            </a:r>
            <a:endParaRPr lang="hr-HR" dirty="0" smtClean="0"/>
          </a:p>
          <a:p>
            <a:pPr lvl="1"/>
            <a:r>
              <a:rPr lang="en-US" dirty="0" smtClean="0"/>
              <a:t>formula </a:t>
            </a:r>
            <a:r>
              <a:rPr lang="en-US" dirty="0" err="1"/>
              <a:t>koja</a:t>
            </a:r>
            <a:r>
              <a:rPr lang="en-US" dirty="0"/>
              <a:t> se </a:t>
            </a:r>
            <a:r>
              <a:rPr lang="en-US" dirty="0" err="1"/>
              <a:t>lako</a:t>
            </a:r>
            <a:r>
              <a:rPr lang="en-US" dirty="0"/>
              <a:t> </a:t>
            </a:r>
            <a:r>
              <a:rPr lang="en-US" dirty="0" err="1"/>
              <a:t>izračunava</a:t>
            </a:r>
            <a:r>
              <a:rPr lang="en-US" dirty="0"/>
              <a:t>; </a:t>
            </a:r>
            <a:endParaRPr lang="hr-HR" dirty="0" smtClean="0"/>
          </a:p>
          <a:p>
            <a:pPr lvl="1"/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/>
              <a:t>skup</a:t>
            </a:r>
            <a:r>
              <a:rPr lang="en-US" dirty="0"/>
              <a:t> </a:t>
            </a:r>
            <a:r>
              <a:rPr lang="en-US" dirty="0" err="1"/>
              <a:t>tabela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se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objaviti</a:t>
            </a:r>
            <a:r>
              <a:rPr lang="en-US" dirty="0"/>
              <a:t> </a:t>
            </a:r>
            <a:r>
              <a:rPr lang="en-US" dirty="0" err="1"/>
              <a:t>jednom</a:t>
            </a:r>
            <a:r>
              <a:rPr lang="en-US" dirty="0"/>
              <a:t>, a </a:t>
            </a:r>
            <a:r>
              <a:rPr lang="en-US" dirty="0" err="1"/>
              <a:t>zatim</a:t>
            </a:r>
            <a:r>
              <a:rPr lang="en-US" dirty="0"/>
              <a:t> </a:t>
            </a:r>
            <a:r>
              <a:rPr lang="en-US" dirty="0" err="1"/>
              <a:t>primijeniti</a:t>
            </a:r>
            <a:r>
              <a:rPr lang="en-US" dirty="0"/>
              <a:t> u </a:t>
            </a:r>
            <a:r>
              <a:rPr lang="en-US" dirty="0" err="1"/>
              <a:t>mnogim</a:t>
            </a:r>
            <a:r>
              <a:rPr lang="en-US" dirty="0"/>
              <a:t> </a:t>
            </a:r>
            <a:r>
              <a:rPr lang="en-US" dirty="0" err="1"/>
              <a:t>postavkama</a:t>
            </a:r>
            <a:r>
              <a:rPr lang="en-US" dirty="0"/>
              <a:t>; </a:t>
            </a:r>
            <a:endParaRPr lang="hr-HR" dirty="0"/>
          </a:p>
          <a:p>
            <a:pPr lvl="1"/>
            <a:r>
              <a:rPr lang="en-US" dirty="0" err="1" smtClean="0"/>
              <a:t>precizno</a:t>
            </a:r>
            <a:r>
              <a:rPr lang="en-US" dirty="0"/>
              <a:t>, </a:t>
            </a:r>
            <a:r>
              <a:rPr lang="en-US" dirty="0" err="1"/>
              <a:t>matematički</a:t>
            </a:r>
            <a:r>
              <a:rPr lang="en-US" dirty="0"/>
              <a:t> </a:t>
            </a:r>
            <a:r>
              <a:rPr lang="en-US" dirty="0" err="1"/>
              <a:t>elegantno</a:t>
            </a:r>
            <a:r>
              <a:rPr lang="en-US" dirty="0"/>
              <a:t> </a:t>
            </a:r>
            <a:r>
              <a:rPr lang="en-US" dirty="0" err="1"/>
              <a:t>opravdanje</a:t>
            </a:r>
            <a:r>
              <a:rPr lang="en-US" dirty="0" smtClean="0"/>
              <a:t>.</a:t>
            </a: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val="9026240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563" y="57727"/>
            <a:ext cx="10515600" cy="401493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Interval povjerenja je ustvari elipsa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55" y="868218"/>
            <a:ext cx="11187545" cy="5224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{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2</a:t>
            </a:r>
            <a:r>
              <a:rPr lang="en-US" dirty="0" smtClean="0"/>
              <a:t>:</a:t>
            </a:r>
            <a:r>
              <a:rPr lang="hr-HR" dirty="0" smtClean="0"/>
              <a:t>    F=                                </a:t>
            </a:r>
            <a:r>
              <a:rPr lang="en-US" dirty="0"/>
              <a:t>≤ 3.00</a:t>
            </a:r>
            <a:r>
              <a:rPr lang="en-US" dirty="0" smtClean="0"/>
              <a:t>}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smtClean="0"/>
              <a:t>Sada</a:t>
            </a:r>
          </a:p>
          <a:p>
            <a:pPr marL="0" indent="0">
              <a:buNone/>
            </a:pPr>
            <a:r>
              <a:rPr lang="hr-HR" dirty="0" smtClean="0"/>
              <a:t>F=</a:t>
            </a:r>
          </a:p>
          <a:p>
            <a:pPr marL="0" indent="0">
              <a:buNone/>
            </a:pPr>
            <a:endParaRPr lang="hr-HR" dirty="0" smtClean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921365"/>
              </p:ext>
            </p:extLst>
          </p:nvPr>
        </p:nvGraphicFramePr>
        <p:xfrm>
          <a:off x="2008620" y="663034"/>
          <a:ext cx="2509838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Equation" r:id="rId3" imgW="2895480" imgH="1066680" progId="Equation.DSMT4">
                  <p:embed/>
                </p:oleObj>
              </mc:Choice>
              <mc:Fallback>
                <p:oleObj name="Equation" r:id="rId3" imgW="2895480" imgH="1066680" progId="Equation.DSMT4">
                  <p:embed/>
                  <p:pic>
                    <p:nvPicPr>
                      <p:cNvPr id="2048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620" y="663034"/>
                        <a:ext cx="2509838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909817"/>
              </p:ext>
            </p:extLst>
          </p:nvPr>
        </p:nvGraphicFramePr>
        <p:xfrm>
          <a:off x="710046" y="2251742"/>
          <a:ext cx="3808412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5" imgW="4254480" imgH="914400" progId="Equation.DSMT4">
                  <p:embed/>
                </p:oleObj>
              </mc:Choice>
              <mc:Fallback>
                <p:oleObj name="Equation" r:id="rId5" imgW="4254480" imgH="914400" progId="Equation.DSMT4">
                  <p:embed/>
                  <p:pic>
                    <p:nvPicPr>
                      <p:cNvPr id="204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046" y="2251742"/>
                        <a:ext cx="3808412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104116"/>
              </p:ext>
            </p:extLst>
          </p:nvPr>
        </p:nvGraphicFramePr>
        <p:xfrm>
          <a:off x="4570412" y="2251742"/>
          <a:ext cx="5989637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7" imgW="7772400" imgH="2311200" progId="Equation.DSMT4">
                  <p:embed/>
                </p:oleObj>
              </mc:Choice>
              <mc:Fallback>
                <p:oleObj name="Equation" r:id="rId7" imgW="7772400" imgH="2311200" progId="Equation.DSMT4">
                  <p:embed/>
                  <p:pic>
                    <p:nvPicPr>
                      <p:cNvPr id="20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412" y="2251742"/>
                        <a:ext cx="5989637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0046" y="5362723"/>
            <a:ext cx="8924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Ovo je kvadratna </a:t>
            </a:r>
            <a:r>
              <a:rPr lang="en-US" sz="2400" dirty="0" smtClean="0"/>
              <a:t>form</a:t>
            </a:r>
            <a:r>
              <a:rPr lang="hr-HR" sz="2400" dirty="0" smtClean="0"/>
              <a:t>a</a:t>
            </a:r>
            <a:r>
              <a:rPr lang="en-US" sz="2400" dirty="0" smtClean="0"/>
              <a:t> </a:t>
            </a:r>
            <a:r>
              <a:rPr lang="hr-HR" sz="2400" dirty="0" smtClean="0"/>
              <a:t>za</a:t>
            </a:r>
            <a:r>
              <a:rPr lang="en-US" sz="2400" dirty="0" smtClean="0"/>
              <a:t> </a:t>
            </a:r>
            <a:r>
              <a:rPr lang="en-US" sz="2400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/>
              <a:t>1,0</a:t>
            </a:r>
            <a:r>
              <a:rPr lang="en-US" sz="2400" dirty="0"/>
              <a:t> </a:t>
            </a:r>
            <a:r>
              <a:rPr lang="hr-HR" sz="2400" dirty="0" smtClean="0"/>
              <a:t>i </a:t>
            </a:r>
            <a:r>
              <a:rPr lang="en-US" sz="2400" dirty="0" smtClean="0"/>
              <a:t> </a:t>
            </a:r>
            <a:r>
              <a:rPr lang="en-US" sz="2400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/>
              <a:t>2,0</a:t>
            </a:r>
            <a:r>
              <a:rPr lang="en-US" sz="2400" dirty="0"/>
              <a:t> – </a:t>
            </a:r>
            <a:r>
              <a:rPr lang="hr-HR" sz="2400" dirty="0" smtClean="0"/>
              <a:t>granice skupa za </a:t>
            </a:r>
            <a:r>
              <a:rPr lang="en-US" sz="2400" i="1" dirty="0" smtClean="0"/>
              <a:t>F</a:t>
            </a:r>
            <a:r>
              <a:rPr lang="en-US" sz="2400" dirty="0" smtClean="0"/>
              <a:t> </a:t>
            </a:r>
            <a:r>
              <a:rPr lang="en-US" sz="2400" dirty="0"/>
              <a:t>= </a:t>
            </a:r>
            <a:r>
              <a:rPr lang="en-US" sz="2400" dirty="0" smtClean="0"/>
              <a:t>3.00</a:t>
            </a:r>
            <a:r>
              <a:rPr lang="hr-HR" sz="2400" dirty="0" smtClean="0"/>
              <a:t> određene su </a:t>
            </a:r>
            <a:r>
              <a:rPr lang="en-US" sz="2400" dirty="0" err="1" smtClean="0"/>
              <a:t>elips</a:t>
            </a:r>
            <a:r>
              <a:rPr lang="hr-HR" sz="2400" dirty="0" smtClean="0"/>
              <a:t>om</a:t>
            </a:r>
            <a:r>
              <a:rPr lang="en-US" sz="2400" dirty="0" smtClean="0"/>
              <a:t>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4382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ig07_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72" y="399473"/>
            <a:ext cx="9284855" cy="485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6102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Specifikacija regresije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Želimo</a:t>
            </a:r>
            <a:r>
              <a:rPr lang="en-US" dirty="0"/>
              <a:t> da </a:t>
            </a:r>
            <a:r>
              <a:rPr lang="en-US" dirty="0" err="1"/>
              <a:t>dobijemo</a:t>
            </a:r>
            <a:r>
              <a:rPr lang="en-US" dirty="0"/>
              <a:t> </a:t>
            </a:r>
            <a:r>
              <a:rPr lang="en-US" dirty="0" err="1"/>
              <a:t>nepristrasnu</a:t>
            </a:r>
            <a:r>
              <a:rPr lang="en-US" dirty="0"/>
              <a:t> </a:t>
            </a:r>
            <a:r>
              <a:rPr lang="en-US" dirty="0" err="1" smtClean="0"/>
              <a:t>proc</a:t>
            </a:r>
            <a:r>
              <a:rPr lang="hr-HR" dirty="0" smtClean="0"/>
              <a:t>j</a:t>
            </a:r>
            <a:r>
              <a:rPr lang="en-US" dirty="0" err="1" smtClean="0"/>
              <a:t>enu</a:t>
            </a:r>
            <a:r>
              <a:rPr lang="en-US" dirty="0" smtClean="0"/>
              <a:t> </a:t>
            </a:r>
            <a:r>
              <a:rPr lang="en-US" dirty="0" err="1"/>
              <a:t>uticaja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testova</a:t>
            </a:r>
            <a:r>
              <a:rPr lang="en-US" dirty="0"/>
              <a:t> </a:t>
            </a:r>
            <a:r>
              <a:rPr lang="hr-HR" dirty="0" smtClean="0"/>
              <a:t>usljed </a:t>
            </a:r>
            <a:r>
              <a:rPr lang="en-US" dirty="0" smtClean="0"/>
              <a:t>prom</a:t>
            </a:r>
            <a:r>
              <a:rPr lang="hr-HR" dirty="0" smtClean="0"/>
              <a:t>j</a:t>
            </a:r>
            <a:r>
              <a:rPr lang="en-US" dirty="0" err="1" smtClean="0"/>
              <a:t>ene</a:t>
            </a:r>
            <a:r>
              <a:rPr lang="en-US" dirty="0" smtClean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odeljenja</a:t>
            </a:r>
            <a:r>
              <a:rPr lang="en-US" dirty="0"/>
              <a:t>, </a:t>
            </a:r>
            <a:r>
              <a:rPr lang="hr-HR" dirty="0" smtClean="0"/>
              <a:t>gdje </a:t>
            </a:r>
            <a:r>
              <a:rPr lang="en-US" dirty="0" err="1" smtClean="0"/>
              <a:t>zadržava</a:t>
            </a:r>
            <a:r>
              <a:rPr lang="hr-HR" dirty="0" smtClean="0"/>
              <a:t>mo</a:t>
            </a:r>
            <a:r>
              <a:rPr lang="en-US" dirty="0" smtClean="0"/>
              <a:t> </a:t>
            </a:r>
            <a:r>
              <a:rPr lang="en-US" dirty="0" err="1" smtClean="0"/>
              <a:t>konstantni</a:t>
            </a:r>
            <a:r>
              <a:rPr lang="hr-HR" dirty="0" smtClean="0"/>
              <a:t>m</a:t>
            </a:r>
            <a:r>
              <a:rPr lang="en-US" dirty="0" smtClean="0"/>
              <a:t> </a:t>
            </a:r>
            <a:r>
              <a:rPr lang="en-US" dirty="0" err="1"/>
              <a:t>faktora</a:t>
            </a:r>
            <a:r>
              <a:rPr lang="en-US" dirty="0"/>
              <a:t> van </a:t>
            </a:r>
            <a:r>
              <a:rPr lang="en-US" dirty="0" err="1"/>
              <a:t>kontrole</a:t>
            </a:r>
            <a:r>
              <a:rPr lang="en-US" dirty="0"/>
              <a:t> </a:t>
            </a:r>
            <a:r>
              <a:rPr lang="en-US" dirty="0" err="1" smtClean="0"/>
              <a:t>škol</a:t>
            </a:r>
            <a:r>
              <a:rPr lang="hr-HR" dirty="0" smtClean="0"/>
              <a:t>e </a:t>
            </a:r>
            <a:r>
              <a:rPr lang="en-US" dirty="0" smtClean="0"/>
              <a:t>–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prilike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učenje</a:t>
            </a:r>
            <a:r>
              <a:rPr lang="en-US" dirty="0"/>
              <a:t> </a:t>
            </a:r>
            <a:r>
              <a:rPr lang="hr-HR" dirty="0" smtClean="0"/>
              <a:t>izvan škole 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muzeji</a:t>
            </a:r>
            <a:r>
              <a:rPr lang="en-US" dirty="0"/>
              <a:t>, </a:t>
            </a:r>
            <a:r>
              <a:rPr lang="en-US" dirty="0" err="1"/>
              <a:t>itd</a:t>
            </a:r>
            <a:r>
              <a:rPr lang="en-US" dirty="0"/>
              <a:t>.), </a:t>
            </a:r>
            <a:r>
              <a:rPr lang="en-US" dirty="0" err="1"/>
              <a:t>uključenost</a:t>
            </a:r>
            <a:r>
              <a:rPr lang="en-US" dirty="0"/>
              <a:t> </a:t>
            </a:r>
            <a:r>
              <a:rPr lang="en-US" dirty="0" err="1"/>
              <a:t>roditelja</a:t>
            </a:r>
            <a:r>
              <a:rPr lang="en-US" dirty="0"/>
              <a:t> u </a:t>
            </a:r>
            <a:r>
              <a:rPr lang="en-US" dirty="0" err="1"/>
              <a:t>obrazovanje</a:t>
            </a:r>
            <a:r>
              <a:rPr lang="en-US" dirty="0"/>
              <a:t> (</a:t>
            </a:r>
            <a:r>
              <a:rPr lang="en-US" dirty="0" err="1"/>
              <a:t>čitanje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mamom</a:t>
            </a:r>
            <a:r>
              <a:rPr lang="en-US" dirty="0"/>
              <a:t> </a:t>
            </a:r>
            <a:r>
              <a:rPr lang="en-US" dirty="0" err="1"/>
              <a:t>kod</a:t>
            </a:r>
            <a:r>
              <a:rPr lang="en-US" dirty="0"/>
              <a:t> </a:t>
            </a:r>
            <a:r>
              <a:rPr lang="en-US" dirty="0" err="1"/>
              <a:t>kuće</a:t>
            </a:r>
            <a:r>
              <a:rPr lang="en-US" dirty="0"/>
              <a:t>?) , </a:t>
            </a:r>
            <a:r>
              <a:rPr lang="en-US" dirty="0" err="1"/>
              <a:t>itd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/>
              <a:t>bismo</a:t>
            </a:r>
            <a:r>
              <a:rPr lang="en-US" dirty="0"/>
              <a:t> </a:t>
            </a:r>
            <a:r>
              <a:rPr lang="en-US" dirty="0" err="1"/>
              <a:t>mogli</a:t>
            </a:r>
            <a:r>
              <a:rPr lang="en-US" dirty="0"/>
              <a:t> </a:t>
            </a:r>
            <a:r>
              <a:rPr lang="en-US" dirty="0" err="1"/>
              <a:t>provesti</a:t>
            </a:r>
            <a:r>
              <a:rPr lang="en-US" dirty="0"/>
              <a:t> </a:t>
            </a:r>
            <a:r>
              <a:rPr lang="en-US" dirty="0" err="1"/>
              <a:t>eksperiment</a:t>
            </a:r>
            <a:r>
              <a:rPr lang="en-US" dirty="0"/>
              <a:t>,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bismo</a:t>
            </a:r>
            <a:r>
              <a:rPr lang="en-US" dirty="0"/>
              <a:t> </a:t>
            </a:r>
            <a:r>
              <a:rPr lang="en-US" dirty="0" err="1"/>
              <a:t>dodijelili</a:t>
            </a:r>
            <a:r>
              <a:rPr lang="en-US" dirty="0"/>
              <a:t> </a:t>
            </a:r>
            <a:r>
              <a:rPr lang="en-US" dirty="0" err="1"/>
              <a:t>učenike</a:t>
            </a:r>
            <a:r>
              <a:rPr lang="en-US" dirty="0"/>
              <a:t> (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nastavnike</a:t>
            </a:r>
            <a:r>
              <a:rPr lang="en-US" dirty="0"/>
              <a:t>) u </a:t>
            </a:r>
            <a:r>
              <a:rPr lang="en-US" dirty="0" err="1"/>
              <a:t>odjeljenja</a:t>
            </a:r>
            <a:r>
              <a:rPr lang="en-US" dirty="0"/>
              <a:t>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. Tada bi </a:t>
            </a:r>
            <a:r>
              <a:rPr lang="en-US" dirty="0" smtClean="0"/>
              <a:t>STR</a:t>
            </a:r>
            <a:r>
              <a:rPr lang="hr-HR" dirty="0" smtClean="0"/>
              <a:t>i</a:t>
            </a:r>
            <a:r>
              <a:rPr lang="en-US" dirty="0" smtClean="0"/>
              <a:t> </a:t>
            </a:r>
            <a:r>
              <a:rPr lang="en-US" dirty="0"/>
              <a:t>bio </a:t>
            </a:r>
            <a:r>
              <a:rPr lang="en-US" dirty="0" err="1"/>
              <a:t>nezavisan</a:t>
            </a:r>
            <a:r>
              <a:rPr lang="en-US" dirty="0"/>
              <a:t> od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ulaze</a:t>
            </a:r>
            <a:r>
              <a:rPr lang="en-US" dirty="0"/>
              <a:t> u 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je E(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 err="1"/>
              <a:t>|STRi</a:t>
            </a:r>
            <a:r>
              <a:rPr lang="en-US" dirty="0"/>
              <a:t>) = 0 </a:t>
            </a:r>
            <a:r>
              <a:rPr lang="en-US" dirty="0" err="1"/>
              <a:t>i</a:t>
            </a:r>
            <a:r>
              <a:rPr lang="en-US" dirty="0"/>
              <a:t> OLS estimator </a:t>
            </a:r>
            <a:r>
              <a:rPr lang="en-US" dirty="0" err="1"/>
              <a:t>nagiba</a:t>
            </a:r>
            <a:r>
              <a:rPr lang="en-US" dirty="0"/>
              <a:t> u </a:t>
            </a:r>
            <a:r>
              <a:rPr lang="en-US" dirty="0" err="1"/>
              <a:t>regresiji</a:t>
            </a:r>
            <a:r>
              <a:rPr lang="en-US" dirty="0"/>
              <a:t> </a:t>
            </a:r>
            <a:r>
              <a:rPr lang="en-US" dirty="0" err="1"/>
              <a:t>TestScorei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STRi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nepristrasna</a:t>
            </a:r>
            <a:r>
              <a:rPr lang="en-US" dirty="0"/>
              <a:t> </a:t>
            </a:r>
            <a:r>
              <a:rPr lang="en-US" dirty="0" err="1" smtClean="0"/>
              <a:t>ocjena</a:t>
            </a:r>
            <a:r>
              <a:rPr lang="en-US" dirty="0" smtClean="0"/>
              <a:t> </a:t>
            </a:r>
            <a:r>
              <a:rPr lang="en-US" dirty="0" err="1"/>
              <a:t>željenog</a:t>
            </a:r>
            <a:r>
              <a:rPr lang="en-US" dirty="0"/>
              <a:t> </a:t>
            </a:r>
            <a:r>
              <a:rPr lang="en-US" dirty="0" err="1"/>
              <a:t>uzročnog</a:t>
            </a:r>
            <a:r>
              <a:rPr lang="en-US" dirty="0"/>
              <a:t> </a:t>
            </a:r>
            <a:r>
              <a:rPr lang="en-US" dirty="0" err="1"/>
              <a:t>efekta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83647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764" y="1062181"/>
            <a:ext cx="10855036" cy="5114781"/>
          </a:xfrm>
        </p:spPr>
        <p:txBody>
          <a:bodyPr/>
          <a:lstStyle/>
          <a:p>
            <a:r>
              <a:rPr lang="en-US" dirty="0"/>
              <a:t>Ali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 smtClean="0"/>
              <a:t>podacima</a:t>
            </a:r>
            <a:r>
              <a:rPr lang="hr-HR" dirty="0" smtClean="0"/>
              <a:t> koje dobijamo od</a:t>
            </a:r>
            <a:r>
              <a:rPr lang="en-US" dirty="0" smtClean="0"/>
              <a:t> </a:t>
            </a:r>
            <a:r>
              <a:rPr lang="en-US" dirty="0" err="1" smtClean="0"/>
              <a:t>posmatranja</a:t>
            </a:r>
            <a:r>
              <a:rPr lang="hr-HR" dirty="0" smtClean="0"/>
              <a:t> (opservacioni podaci)</a:t>
            </a:r>
            <a:r>
              <a:rPr lang="en-US" dirty="0" smtClean="0"/>
              <a:t>, 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/>
              <a:t> </a:t>
            </a:r>
            <a:r>
              <a:rPr lang="en-US" dirty="0" err="1"/>
              <a:t>zavisi</a:t>
            </a:r>
            <a:r>
              <a:rPr lang="en-US" dirty="0"/>
              <a:t> od </a:t>
            </a:r>
            <a:r>
              <a:rPr lang="en-US" dirty="0" err="1"/>
              <a:t>dodatnih</a:t>
            </a:r>
            <a:r>
              <a:rPr lang="en-US" dirty="0"/>
              <a:t> </a:t>
            </a:r>
            <a:r>
              <a:rPr lang="en-US" dirty="0" err="1"/>
              <a:t>faktora</a:t>
            </a:r>
            <a:r>
              <a:rPr lang="en-US" dirty="0"/>
              <a:t> (</a:t>
            </a:r>
            <a:r>
              <a:rPr lang="en-US" dirty="0" err="1"/>
              <a:t>muzeji</a:t>
            </a:r>
            <a:r>
              <a:rPr lang="en-US" dirty="0"/>
              <a:t>, </a:t>
            </a:r>
            <a:r>
              <a:rPr lang="en-US" dirty="0" err="1"/>
              <a:t>učešće</a:t>
            </a:r>
            <a:r>
              <a:rPr lang="en-US" dirty="0"/>
              <a:t> </a:t>
            </a:r>
            <a:r>
              <a:rPr lang="en-US" dirty="0" err="1"/>
              <a:t>roditelja</a:t>
            </a:r>
            <a:r>
              <a:rPr lang="en-US" dirty="0"/>
              <a:t>, </a:t>
            </a:r>
            <a:r>
              <a:rPr lang="en-US" dirty="0" err="1"/>
              <a:t>znanje</a:t>
            </a:r>
            <a:r>
              <a:rPr lang="en-US" dirty="0"/>
              <a:t> </a:t>
            </a:r>
            <a:r>
              <a:rPr lang="en-US" dirty="0" err="1"/>
              <a:t>engleskog</a:t>
            </a:r>
            <a:r>
              <a:rPr lang="en-US" dirty="0"/>
              <a:t> </a:t>
            </a:r>
            <a:r>
              <a:rPr lang="en-US" dirty="0" err="1"/>
              <a:t>itd</a:t>
            </a:r>
            <a:r>
              <a:rPr lang="en-US" dirty="0"/>
              <a:t>.). </a:t>
            </a:r>
            <a:endParaRPr lang="hr-HR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uočiti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faktore</a:t>
            </a:r>
            <a:r>
              <a:rPr lang="en-US" dirty="0"/>
              <a:t> (</a:t>
            </a:r>
            <a:r>
              <a:rPr lang="en-US" dirty="0" err="1"/>
              <a:t>npr</a:t>
            </a:r>
            <a:r>
              <a:rPr lang="en-US" dirty="0"/>
              <a:t>. </a:t>
            </a:r>
            <a:r>
              <a:rPr lang="en-US" dirty="0" err="1"/>
              <a:t>PctEL</a:t>
            </a:r>
            <a:r>
              <a:rPr lang="en-US" dirty="0"/>
              <a:t>), </a:t>
            </a:r>
            <a:r>
              <a:rPr lang="en-US" dirty="0" err="1"/>
              <a:t>onda</a:t>
            </a:r>
            <a:r>
              <a:rPr lang="en-US" dirty="0"/>
              <a:t> </a:t>
            </a:r>
            <a:r>
              <a:rPr lang="en-US" dirty="0" err="1"/>
              <a:t>ih</a:t>
            </a:r>
            <a:r>
              <a:rPr lang="en-US" dirty="0"/>
              <a:t> </a:t>
            </a:r>
            <a:r>
              <a:rPr lang="en-US" dirty="0" err="1"/>
              <a:t>uključite</a:t>
            </a:r>
            <a:r>
              <a:rPr lang="en-US" dirty="0"/>
              <a:t> u </a:t>
            </a:r>
            <a:r>
              <a:rPr lang="en-US" dirty="0" err="1"/>
              <a:t>regresiju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smtClean="0"/>
              <a:t>Ali </a:t>
            </a:r>
            <a:r>
              <a:rPr lang="en-US" dirty="0" err="1"/>
              <a:t>obično</a:t>
            </a:r>
            <a:r>
              <a:rPr lang="en-US" dirty="0"/>
              <a:t> ne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uočiti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izostavljene</a:t>
            </a:r>
            <a:r>
              <a:rPr lang="en-US" dirty="0"/>
              <a:t> </a:t>
            </a:r>
            <a:r>
              <a:rPr lang="en-US" dirty="0" err="1"/>
              <a:t>uzročne</a:t>
            </a:r>
            <a:r>
              <a:rPr lang="en-US" dirty="0"/>
              <a:t> </a:t>
            </a:r>
            <a:r>
              <a:rPr lang="en-US" dirty="0" err="1"/>
              <a:t>faktore</a:t>
            </a:r>
            <a:r>
              <a:rPr lang="en-US" dirty="0"/>
              <a:t> (</a:t>
            </a:r>
            <a:r>
              <a:rPr lang="en-US" dirty="0" err="1"/>
              <a:t>npr</a:t>
            </a:r>
            <a:r>
              <a:rPr lang="en-US" dirty="0"/>
              <a:t>. </a:t>
            </a:r>
            <a:r>
              <a:rPr lang="en-US" dirty="0" err="1"/>
              <a:t>uključenost</a:t>
            </a:r>
            <a:r>
              <a:rPr lang="en-US" dirty="0"/>
              <a:t> </a:t>
            </a:r>
            <a:r>
              <a:rPr lang="en-US" dirty="0" err="1"/>
              <a:t>roditelja</a:t>
            </a:r>
            <a:r>
              <a:rPr lang="en-US" dirty="0"/>
              <a:t> u </a:t>
            </a:r>
            <a:r>
              <a:rPr lang="en-US" dirty="0" err="1" smtClean="0"/>
              <a:t>domać</a:t>
            </a:r>
            <a:r>
              <a:rPr lang="hr-HR" dirty="0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zadatk</a:t>
            </a:r>
            <a:r>
              <a:rPr lang="hr-HR" dirty="0" smtClean="0"/>
              <a:t>e</a:t>
            </a:r>
            <a:r>
              <a:rPr lang="en-US" dirty="0" smtClean="0"/>
              <a:t>). </a:t>
            </a:r>
            <a:endParaRPr lang="hr-HR" dirty="0" smtClean="0"/>
          </a:p>
          <a:p>
            <a:r>
              <a:rPr lang="en-US" dirty="0" smtClean="0"/>
              <a:t>U </a:t>
            </a: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slučaju</a:t>
            </a:r>
            <a:r>
              <a:rPr lang="en-US" dirty="0"/>
              <a:t>,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uključiti</a:t>
            </a:r>
            <a:r>
              <a:rPr lang="en-US" dirty="0"/>
              <a:t> „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“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ovim</a:t>
            </a:r>
            <a:r>
              <a:rPr lang="en-US" dirty="0"/>
              <a:t> </a:t>
            </a:r>
            <a:r>
              <a:rPr lang="en-US" dirty="0" err="1"/>
              <a:t>izostavljenim</a:t>
            </a:r>
            <a:r>
              <a:rPr lang="en-US" dirty="0"/>
              <a:t> </a:t>
            </a:r>
            <a:r>
              <a:rPr lang="en-US" dirty="0" err="1"/>
              <a:t>uzročnim</a:t>
            </a:r>
            <a:r>
              <a:rPr lang="en-US" dirty="0"/>
              <a:t> </a:t>
            </a:r>
            <a:r>
              <a:rPr lang="en-US" dirty="0" err="1"/>
              <a:t>faktorima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same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nisu</a:t>
            </a:r>
            <a:r>
              <a:rPr lang="en-US" dirty="0"/>
              <a:t> </a:t>
            </a:r>
            <a:r>
              <a:rPr lang="en-US" dirty="0" err="1"/>
              <a:t>uzročne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48449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Kontrolna varijabla u višestrukoj regresiji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Kontrolna</a:t>
            </a:r>
            <a:r>
              <a:rPr lang="en-US" b="1" dirty="0"/>
              <a:t> </a:t>
            </a:r>
            <a:r>
              <a:rPr lang="en-US" b="1" dirty="0" err="1"/>
              <a:t>varijabla</a:t>
            </a:r>
            <a:r>
              <a:rPr lang="en-US" b="1" dirty="0"/>
              <a:t> </a:t>
            </a:r>
            <a:r>
              <a:rPr lang="en-US" dirty="0"/>
              <a:t>W je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je u </a:t>
            </a:r>
            <a:r>
              <a:rPr lang="en-US" dirty="0" err="1"/>
              <a:t>korelaciji</a:t>
            </a:r>
            <a:r>
              <a:rPr lang="en-US" dirty="0"/>
              <a:t> s </a:t>
            </a:r>
            <a:r>
              <a:rPr lang="en-US" dirty="0" err="1"/>
              <a:t>izostavljenim</a:t>
            </a:r>
            <a:r>
              <a:rPr lang="en-US" dirty="0"/>
              <a:t> </a:t>
            </a:r>
            <a:r>
              <a:rPr lang="en-US" dirty="0" err="1"/>
              <a:t>uzročnim</a:t>
            </a:r>
            <a:r>
              <a:rPr lang="en-US" dirty="0"/>
              <a:t> </a:t>
            </a:r>
            <a:r>
              <a:rPr lang="en-US" dirty="0" err="1"/>
              <a:t>faktorom</a:t>
            </a:r>
            <a:r>
              <a:rPr lang="en-US" dirty="0"/>
              <a:t> u </a:t>
            </a:r>
            <a:r>
              <a:rPr lang="en-US" dirty="0" err="1"/>
              <a:t>regresiji</a:t>
            </a:r>
            <a:r>
              <a:rPr lang="en-US" dirty="0"/>
              <a:t> Y </a:t>
            </a:r>
            <a:r>
              <a:rPr lang="en-US" dirty="0" err="1"/>
              <a:t>na</a:t>
            </a:r>
            <a:r>
              <a:rPr lang="en-US" dirty="0"/>
              <a:t> X,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nema</a:t>
            </a:r>
            <a:r>
              <a:rPr lang="en-US" dirty="0"/>
              <a:t> </a:t>
            </a:r>
            <a:r>
              <a:rPr lang="en-US" dirty="0" err="1"/>
              <a:t>nužno</a:t>
            </a:r>
            <a:r>
              <a:rPr lang="en-US" dirty="0"/>
              <a:t> </a:t>
            </a:r>
            <a:r>
              <a:rPr lang="en-US" dirty="0" err="1"/>
              <a:t>uzročno-posljedično</a:t>
            </a:r>
            <a:r>
              <a:rPr lang="en-US" dirty="0"/>
              <a:t> </a:t>
            </a:r>
            <a:r>
              <a:rPr lang="en-US" dirty="0" err="1"/>
              <a:t>djelovanje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Y.</a:t>
            </a:r>
          </a:p>
        </p:txBody>
      </p:sp>
    </p:spTree>
    <p:extLst>
      <p:ext uri="{BB962C8B-B14F-4D97-AF65-F5344CB8AC3E}">
        <p14:creationId xmlns:p14="http://schemas.microsoft.com/office/powerpoint/2010/main" val="37010606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0291" y="849745"/>
            <a:ext cx="10873509" cy="532721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2000" dirty="0" smtClean="0"/>
              <a:t>             </a:t>
            </a:r>
            <a:r>
              <a:rPr lang="en-US" sz="1800" dirty="0" smtClean="0"/>
              <a:t>= 700.2 – 1.00</a:t>
            </a:r>
            <a:r>
              <a:rPr lang="en-US" sz="1800" i="1" dirty="0" smtClean="0"/>
              <a:t>STR</a:t>
            </a:r>
            <a:r>
              <a:rPr lang="en-US" sz="1800" dirty="0" smtClean="0"/>
              <a:t> – 0.122</a:t>
            </a:r>
            <a:r>
              <a:rPr lang="en-US" sz="1800" i="1" dirty="0" smtClean="0"/>
              <a:t>PctEL</a:t>
            </a:r>
            <a:r>
              <a:rPr lang="en-US" sz="1800" dirty="0" smtClean="0"/>
              <a:t> – 0.547</a:t>
            </a:r>
            <a:r>
              <a:rPr lang="en-US" sz="1800" i="1" dirty="0" smtClean="0"/>
              <a:t>LchPct</a:t>
            </a:r>
            <a:r>
              <a:rPr lang="en-US" sz="1800" dirty="0" smtClean="0"/>
              <a:t>,      </a:t>
            </a:r>
            <a:r>
              <a:rPr lang="hr-HR" sz="1800" dirty="0" smtClean="0"/>
              <a:t>     </a:t>
            </a:r>
            <a:r>
              <a:rPr lang="en-US" sz="1800" dirty="0" smtClean="0"/>
              <a:t>=0.773</a:t>
            </a:r>
          </a:p>
          <a:p>
            <a:pPr marL="0" indent="0">
              <a:buFontTx/>
              <a:buNone/>
              <a:defRPr/>
            </a:pPr>
            <a:r>
              <a:rPr lang="en-US" sz="1800" dirty="0" smtClean="0"/>
              <a:t>                  (5.6)     (0.27)       (.033)                (.024)</a:t>
            </a:r>
          </a:p>
          <a:p>
            <a:pPr marL="0" indent="0">
              <a:buFontTx/>
              <a:buNone/>
              <a:defRPr/>
            </a:pPr>
            <a:r>
              <a:rPr lang="en-US" sz="1800" i="1" dirty="0" smtClean="0"/>
              <a:t> </a:t>
            </a:r>
            <a:endParaRPr lang="en-US" sz="1800" dirty="0" smtClean="0"/>
          </a:p>
          <a:p>
            <a:pPr marL="0" indent="0">
              <a:buFontTx/>
              <a:buNone/>
              <a:defRPr/>
            </a:pPr>
            <a:r>
              <a:rPr lang="en-US" sz="2000" i="1" dirty="0" err="1" smtClean="0"/>
              <a:t>PctEL</a:t>
            </a:r>
            <a:r>
              <a:rPr lang="en-US" sz="2000" i="1" dirty="0" smtClean="0"/>
              <a:t> = </a:t>
            </a:r>
            <a:r>
              <a:rPr lang="en-US" sz="2000" dirty="0" err="1"/>
              <a:t>procenat</a:t>
            </a:r>
            <a:r>
              <a:rPr lang="en-US" sz="2000" dirty="0"/>
              <a:t> </a:t>
            </a:r>
            <a:r>
              <a:rPr lang="en-US" sz="2000" dirty="0" err="1"/>
              <a:t>učenika</a:t>
            </a:r>
            <a:r>
              <a:rPr lang="en-US" sz="2000" dirty="0"/>
              <a:t> </a:t>
            </a:r>
            <a:r>
              <a:rPr lang="en-US" sz="2000" dirty="0" err="1"/>
              <a:t>engleskog</a:t>
            </a:r>
            <a:r>
              <a:rPr lang="en-US" sz="2000" dirty="0"/>
              <a:t> </a:t>
            </a:r>
            <a:r>
              <a:rPr lang="en-US" sz="2000" dirty="0" err="1" smtClean="0"/>
              <a:t>jezika</a:t>
            </a:r>
            <a:r>
              <a:rPr lang="hr-HR" sz="2000" dirty="0" smtClean="0"/>
              <a:t> (u distriktu)</a:t>
            </a:r>
          </a:p>
          <a:p>
            <a:pPr marL="0" indent="0">
              <a:buFontTx/>
              <a:buNone/>
              <a:defRPr/>
            </a:pPr>
            <a:r>
              <a:rPr lang="en-US" sz="2000" i="1" dirty="0" err="1" smtClean="0"/>
              <a:t>LchPct</a:t>
            </a:r>
            <a:r>
              <a:rPr lang="en-US" sz="2000" dirty="0" smtClean="0"/>
              <a:t> = </a:t>
            </a:r>
            <a:r>
              <a:rPr lang="en-US" sz="2000" dirty="0" err="1"/>
              <a:t>procenat</a:t>
            </a:r>
            <a:r>
              <a:rPr lang="en-US" sz="2000" dirty="0"/>
              <a:t> </a:t>
            </a:r>
            <a:r>
              <a:rPr lang="en-US" sz="2000" dirty="0" err="1"/>
              <a:t>učenika</a:t>
            </a:r>
            <a:r>
              <a:rPr lang="en-US" sz="2000" dirty="0"/>
              <a:t> </a:t>
            </a:r>
            <a:r>
              <a:rPr lang="hr-HR" sz="2000" dirty="0" smtClean="0"/>
              <a:t> koji primaju dodatak za hranu/odnosno besplatan obrok</a:t>
            </a:r>
          </a:p>
          <a:p>
            <a:pPr marL="0" indent="0">
              <a:buFontTx/>
              <a:buNone/>
              <a:defRPr/>
            </a:pPr>
            <a:r>
              <a:rPr lang="en-US" sz="2000" dirty="0" smtClean="0"/>
              <a:t>(</a:t>
            </a:r>
            <a:r>
              <a:rPr lang="hr-HR" sz="2000" dirty="0" smtClean="0"/>
              <a:t>samo učenici iz porodica sa nižim prihodima imaju pravo</a:t>
            </a:r>
            <a:r>
              <a:rPr lang="en-US" sz="2000" dirty="0" smtClean="0"/>
              <a:t>)</a:t>
            </a:r>
          </a:p>
          <a:p>
            <a:pPr marL="0" indent="0">
              <a:buFontTx/>
              <a:buNone/>
              <a:defRPr/>
            </a:pPr>
            <a:r>
              <a:rPr lang="en-US" sz="2000" dirty="0" smtClean="0"/>
              <a:t> </a:t>
            </a:r>
          </a:p>
          <a:p>
            <a:pPr marL="338138" indent="-338138">
              <a:buFont typeface="Arial"/>
              <a:buChar char="•"/>
              <a:defRPr/>
            </a:pPr>
            <a:r>
              <a:rPr lang="hr-HR" sz="2000" dirty="0" smtClean="0"/>
              <a:t>Koja je varijabla od interesa</a:t>
            </a:r>
            <a:r>
              <a:rPr lang="en-US" sz="2000" dirty="0" smtClean="0"/>
              <a:t>?</a:t>
            </a:r>
          </a:p>
          <a:p>
            <a:pPr marL="338138" indent="-338138">
              <a:buFont typeface="Arial"/>
              <a:buChar char="•"/>
              <a:defRPr/>
            </a:pPr>
            <a:r>
              <a:rPr lang="hr-HR" sz="2000" dirty="0" smtClean="0"/>
              <a:t>Koje su kontrolne varijable</a:t>
            </a:r>
            <a:r>
              <a:rPr lang="en-US" sz="2000" dirty="0" smtClean="0"/>
              <a:t>?  </a:t>
            </a:r>
            <a:r>
              <a:rPr lang="hr-HR" sz="2000" dirty="0" smtClean="0"/>
              <a:t>Imaju li uzročnu komponentu</a:t>
            </a:r>
            <a:r>
              <a:rPr lang="en-US" sz="2000" dirty="0" smtClean="0"/>
              <a:t>?  </a:t>
            </a:r>
            <a:r>
              <a:rPr lang="hr-HR" sz="2000" dirty="0" smtClean="0"/>
              <a:t>Koje faktore kontrolišu</a:t>
            </a:r>
            <a:r>
              <a:rPr lang="en-US" sz="2000" dirty="0" smtClean="0"/>
              <a:t>?</a:t>
            </a:r>
          </a:p>
          <a:p>
            <a:pPr marL="0" indent="0">
              <a:buFontTx/>
              <a:buNone/>
              <a:defRPr/>
            </a:pPr>
            <a:endParaRPr lang="en-US" sz="2000" dirty="0"/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596033"/>
              </p:ext>
            </p:extLst>
          </p:nvPr>
        </p:nvGraphicFramePr>
        <p:xfrm>
          <a:off x="375950" y="849745"/>
          <a:ext cx="917142" cy="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2150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50" y="849745"/>
                        <a:ext cx="917142" cy="31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406275"/>
              </p:ext>
            </p:extLst>
          </p:nvPr>
        </p:nvGraphicFramePr>
        <p:xfrm>
          <a:off x="5917045" y="849745"/>
          <a:ext cx="303790" cy="303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2150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7045" y="849745"/>
                        <a:ext cx="303790" cy="303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73711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0291" y="849745"/>
            <a:ext cx="10873509" cy="532721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r>
              <a:rPr lang="en-US" sz="2000" dirty="0" smtClean="0"/>
              <a:t>             </a:t>
            </a:r>
            <a:r>
              <a:rPr lang="en-US" sz="1800" dirty="0" smtClean="0"/>
              <a:t>= 700.2 – 1.00</a:t>
            </a:r>
            <a:r>
              <a:rPr lang="en-US" sz="1800" i="1" dirty="0" smtClean="0"/>
              <a:t>STR</a:t>
            </a:r>
            <a:r>
              <a:rPr lang="en-US" sz="1800" dirty="0" smtClean="0"/>
              <a:t> – 0.122</a:t>
            </a:r>
            <a:r>
              <a:rPr lang="en-US" sz="1800" i="1" dirty="0" smtClean="0"/>
              <a:t>PctEL</a:t>
            </a:r>
            <a:r>
              <a:rPr lang="en-US" sz="1800" dirty="0" smtClean="0"/>
              <a:t> – 0.547</a:t>
            </a:r>
            <a:r>
              <a:rPr lang="en-US" sz="1800" i="1" dirty="0" smtClean="0"/>
              <a:t>LchPct</a:t>
            </a:r>
            <a:r>
              <a:rPr lang="en-US" sz="1800" dirty="0" smtClean="0"/>
              <a:t>,      </a:t>
            </a:r>
            <a:r>
              <a:rPr lang="hr-HR" sz="1800" dirty="0" smtClean="0"/>
              <a:t>     </a:t>
            </a:r>
            <a:r>
              <a:rPr lang="en-US" sz="1800" dirty="0" smtClean="0"/>
              <a:t>=0.773</a:t>
            </a:r>
          </a:p>
          <a:p>
            <a:pPr marL="0" indent="0">
              <a:buFontTx/>
              <a:buNone/>
              <a:defRPr/>
            </a:pPr>
            <a:r>
              <a:rPr lang="en-US" sz="1800" dirty="0" smtClean="0"/>
              <a:t>                  (5.6)     (0.27)       (.033)                (.024)</a:t>
            </a:r>
          </a:p>
          <a:p>
            <a:pPr marL="0" indent="0">
              <a:buFontTx/>
              <a:buNone/>
              <a:defRPr/>
            </a:pPr>
            <a:r>
              <a:rPr lang="en-US" sz="1800" i="1" dirty="0" smtClean="0"/>
              <a:t> </a:t>
            </a:r>
            <a:endParaRPr lang="en-US" sz="1800" dirty="0" smtClean="0"/>
          </a:p>
          <a:p>
            <a:pPr marL="0" indent="0">
              <a:buFontTx/>
              <a:buNone/>
              <a:defRPr/>
            </a:pPr>
            <a:r>
              <a:rPr lang="hr-HR" dirty="0" smtClean="0"/>
              <a:t>STR je varijabla od interesa</a:t>
            </a:r>
          </a:p>
          <a:p>
            <a:pPr>
              <a:defRPr/>
            </a:pPr>
            <a:r>
              <a:rPr lang="en-US" dirty="0" err="1" smtClean="0"/>
              <a:t>PctEL</a:t>
            </a:r>
            <a:r>
              <a:rPr lang="en-US" dirty="0" smtClean="0"/>
              <a:t> </a:t>
            </a:r>
            <a:r>
              <a:rPr lang="en-US" dirty="0" err="1"/>
              <a:t>vjerovatno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direktan</a:t>
            </a:r>
            <a:r>
              <a:rPr lang="en-US" dirty="0"/>
              <a:t> </a:t>
            </a:r>
            <a:r>
              <a:rPr lang="en-US" dirty="0" err="1"/>
              <a:t>uzročni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(</a:t>
            </a:r>
            <a:r>
              <a:rPr lang="en-US" dirty="0" err="1"/>
              <a:t>škola</a:t>
            </a:r>
            <a:r>
              <a:rPr lang="en-US" dirty="0"/>
              <a:t> je </a:t>
            </a:r>
            <a:r>
              <a:rPr lang="en-US" dirty="0" err="1"/>
              <a:t>teža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učite</a:t>
            </a:r>
            <a:r>
              <a:rPr lang="en-US" dirty="0"/>
              <a:t> </a:t>
            </a:r>
            <a:r>
              <a:rPr lang="en-US" dirty="0" err="1"/>
              <a:t>engleski</a:t>
            </a:r>
            <a:r>
              <a:rPr lang="en-US" dirty="0"/>
              <a:t>!). Ali to je </a:t>
            </a:r>
            <a:r>
              <a:rPr lang="en-US" dirty="0" err="1"/>
              <a:t>takođe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kontrolna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: </a:t>
            </a:r>
            <a:r>
              <a:rPr lang="en-US" dirty="0" err="1"/>
              <a:t>zajednice</a:t>
            </a:r>
            <a:r>
              <a:rPr lang="en-US" dirty="0"/>
              <a:t> </a:t>
            </a:r>
            <a:r>
              <a:rPr lang="en-US" dirty="0" err="1"/>
              <a:t>imigranata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tendenciju</a:t>
            </a:r>
            <a:r>
              <a:rPr lang="en-US" dirty="0"/>
              <a:t> da </a:t>
            </a:r>
            <a:r>
              <a:rPr lang="en-US" dirty="0" err="1"/>
              <a:t>budu</a:t>
            </a:r>
            <a:r>
              <a:rPr lang="en-US" dirty="0"/>
              <a:t> </a:t>
            </a:r>
            <a:r>
              <a:rPr lang="en-US" dirty="0" err="1"/>
              <a:t>manje</a:t>
            </a:r>
            <a:r>
              <a:rPr lang="en-US" dirty="0"/>
              <a:t> </a:t>
            </a:r>
            <a:r>
              <a:rPr lang="en-US" dirty="0" err="1"/>
              <a:t>bogate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često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manje</a:t>
            </a:r>
            <a:r>
              <a:rPr lang="en-US" dirty="0"/>
              <a:t> </a:t>
            </a:r>
            <a:r>
              <a:rPr lang="en-US" dirty="0" err="1"/>
              <a:t>mogućnosti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učenje</a:t>
            </a:r>
            <a:r>
              <a:rPr lang="en-US" dirty="0"/>
              <a:t> </a:t>
            </a:r>
            <a:r>
              <a:rPr lang="hr-HR" dirty="0" smtClean="0"/>
              <a:t>van škole</a:t>
            </a:r>
            <a:r>
              <a:rPr lang="en-US" dirty="0" smtClean="0"/>
              <a:t> </a:t>
            </a:r>
            <a:endParaRPr lang="hr-HR" dirty="0" smtClean="0"/>
          </a:p>
          <a:p>
            <a:pPr>
              <a:defRPr/>
            </a:pPr>
            <a:r>
              <a:rPr lang="en-US" dirty="0" err="1" smtClean="0"/>
              <a:t>PctEL</a:t>
            </a:r>
            <a:r>
              <a:rPr lang="en-US" dirty="0" smtClean="0"/>
              <a:t> </a:t>
            </a:r>
            <a:r>
              <a:rPr lang="en-US" dirty="0"/>
              <a:t>je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onim</a:t>
            </a:r>
            <a:r>
              <a:rPr lang="en-US" dirty="0"/>
              <a:t> </a:t>
            </a:r>
            <a:r>
              <a:rPr lang="en-US" dirty="0" err="1"/>
              <a:t>izostavljenim</a:t>
            </a:r>
            <a:r>
              <a:rPr lang="en-US" dirty="0"/>
              <a:t> </a:t>
            </a:r>
            <a:r>
              <a:rPr lang="en-US" dirty="0" err="1"/>
              <a:t>kauzalnim</a:t>
            </a:r>
            <a:r>
              <a:rPr lang="en-US" dirty="0"/>
              <a:t> </a:t>
            </a:r>
            <a:r>
              <a:rPr lang="en-US" dirty="0" err="1"/>
              <a:t>varijablama</a:t>
            </a:r>
            <a:r>
              <a:rPr lang="en-US" dirty="0"/>
              <a:t>. </a:t>
            </a:r>
            <a:r>
              <a:rPr lang="en-US" dirty="0" err="1"/>
              <a:t>PctEL</a:t>
            </a:r>
            <a:r>
              <a:rPr lang="en-US" dirty="0"/>
              <a:t> je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moguća</a:t>
            </a:r>
            <a:r>
              <a:rPr lang="en-US" dirty="0"/>
              <a:t> </a:t>
            </a:r>
            <a:r>
              <a:rPr lang="en-US" dirty="0" err="1"/>
              <a:t>uzročna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kontrolna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. </a:t>
            </a:r>
            <a:r>
              <a:rPr lang="en-US" dirty="0" err="1"/>
              <a:t>LchPct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uzročno-posljedično</a:t>
            </a:r>
            <a:r>
              <a:rPr lang="en-US" dirty="0"/>
              <a:t> </a:t>
            </a:r>
            <a:r>
              <a:rPr lang="en-US" dirty="0" err="1"/>
              <a:t>dejstvo</a:t>
            </a:r>
            <a:r>
              <a:rPr lang="en-US" dirty="0"/>
              <a:t> (</a:t>
            </a:r>
            <a:r>
              <a:rPr lang="en-US" dirty="0" err="1"/>
              <a:t>ručak</a:t>
            </a:r>
            <a:r>
              <a:rPr lang="en-US" dirty="0"/>
              <a:t> </a:t>
            </a:r>
            <a:r>
              <a:rPr lang="en-US" dirty="0" err="1"/>
              <a:t>pomaže</a:t>
            </a:r>
            <a:r>
              <a:rPr lang="en-US" dirty="0"/>
              <a:t> u </a:t>
            </a:r>
            <a:r>
              <a:rPr lang="en-US" dirty="0" err="1"/>
              <a:t>učenju</a:t>
            </a:r>
            <a:r>
              <a:rPr lang="en-US" dirty="0"/>
              <a:t>); </a:t>
            </a:r>
            <a:r>
              <a:rPr lang="en-US" dirty="0" err="1"/>
              <a:t>takođe</a:t>
            </a:r>
            <a:r>
              <a:rPr lang="en-US" dirty="0"/>
              <a:t> je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kontroliše</a:t>
            </a:r>
            <a:r>
              <a:rPr lang="en-US" dirty="0"/>
              <a:t> </a:t>
            </a:r>
            <a:r>
              <a:rPr lang="en-US" dirty="0" err="1"/>
              <a:t>mogućnosti</a:t>
            </a:r>
            <a:r>
              <a:rPr lang="en-US" dirty="0"/>
              <a:t> van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se </a:t>
            </a:r>
            <a:r>
              <a:rPr lang="en-US" dirty="0" err="1"/>
              <a:t>odnose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prihod</a:t>
            </a:r>
            <a:r>
              <a:rPr lang="en-US" dirty="0"/>
              <a:t>. </a:t>
            </a:r>
            <a:r>
              <a:rPr lang="en-US" dirty="0" err="1"/>
              <a:t>LchPct</a:t>
            </a:r>
            <a:r>
              <a:rPr lang="en-US" dirty="0"/>
              <a:t> je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moguća</a:t>
            </a:r>
            <a:r>
              <a:rPr lang="en-US" dirty="0"/>
              <a:t> </a:t>
            </a:r>
            <a:r>
              <a:rPr lang="en-US" dirty="0" err="1"/>
              <a:t>uzročna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kontrolna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75950" y="849745"/>
          <a:ext cx="917142" cy="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50" y="849745"/>
                        <a:ext cx="917142" cy="31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5917045" y="849745"/>
          <a:ext cx="303790" cy="303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7045" y="849745"/>
                        <a:ext cx="303790" cy="303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3355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3000"/>
              </a:spcAft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Formula za pristrastnost usljed izostavljene varijable</a:t>
            </a:r>
            <a:r>
              <a:rPr lang="en-US" sz="2400" dirty="0" smtClean="0">
                <a:ea typeface="ＭＳ Ｐゴシック" pitchFamily="34" charset="-128"/>
              </a:rPr>
              <a:t>:  </a:t>
            </a:r>
            <a:r>
              <a:rPr lang="hr-HR" sz="2400" dirty="0" smtClean="0">
                <a:ea typeface="ＭＳ Ｐゴシック" pitchFamily="34" charset="-128"/>
              </a:rPr>
              <a:t>sjetimo se jednačine</a:t>
            </a:r>
            <a:r>
              <a:rPr lang="en-US" sz="2400" dirty="0" smtClean="0">
                <a:ea typeface="ＭＳ Ｐゴシック" pitchFamily="34" charset="-128"/>
              </a:rPr>
              <a:t>,</a:t>
            </a:r>
          </a:p>
          <a:p>
            <a:pPr>
              <a:spcAft>
                <a:spcPts val="1200"/>
              </a:spcAft>
              <a:buFontTx/>
              <a:buNone/>
            </a:pPr>
            <a:r>
              <a:rPr lang="da-DK" sz="2400" dirty="0" smtClean="0">
                <a:ea typeface="ＭＳ Ｐゴシック" pitchFamily="34" charset="-128"/>
              </a:rPr>
              <a:t>         –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da-DK" sz="2400" baseline="-25000" dirty="0" smtClean="0">
                <a:ea typeface="ＭＳ Ｐゴシック" pitchFamily="34" charset="-128"/>
              </a:rPr>
              <a:t>1</a:t>
            </a:r>
            <a:r>
              <a:rPr lang="da-DK" sz="2400" dirty="0" smtClean="0">
                <a:ea typeface="ＭＳ Ｐゴシック" pitchFamily="34" charset="-128"/>
              </a:rPr>
              <a:t> =                 </a:t>
            </a:r>
            <a:r>
              <a:rPr lang="hr-HR" sz="2400" dirty="0" smtClean="0">
                <a:ea typeface="ＭＳ Ｐゴシック" pitchFamily="34" charset="-128"/>
              </a:rPr>
              <a:t>       </a:t>
            </a:r>
            <a:r>
              <a:rPr lang="da-DK" sz="2400" dirty="0" smtClean="0">
                <a:ea typeface="ＭＳ Ｐゴシック" pitchFamily="34" charset="-128"/>
              </a:rPr>
              <a:t>=  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da-DK" sz="2400" dirty="0" smtClean="0">
                <a:ea typeface="ＭＳ Ｐゴシック" pitchFamily="34" charset="-128"/>
              </a:rPr>
              <a:t> </a:t>
            </a:r>
            <a:endParaRPr lang="en-US" sz="2400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gdje</a:t>
            </a:r>
            <a:r>
              <a:rPr lang="da-DK" sz="2400" dirty="0" smtClean="0">
                <a:ea typeface="ＭＳ Ｐゴシック" pitchFamily="34" charset="-128"/>
              </a:rPr>
              <a:t> </a:t>
            </a:r>
            <a:r>
              <a:rPr lang="da-DK" sz="2400" i="1" dirty="0" smtClean="0">
                <a:ea typeface="ＭＳ Ｐゴシック" pitchFamily="34" charset="-128"/>
              </a:rPr>
              <a:t>v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= (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–     )</a:t>
            </a:r>
            <a:r>
              <a:rPr lang="da-DK" sz="2400" i="1" dirty="0" smtClean="0">
                <a:ea typeface="ＭＳ Ｐゴシック" pitchFamily="34" charset="-128"/>
              </a:rPr>
              <a:t>u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</a:t>
            </a:r>
            <a:r>
              <a:rPr lang="en-US" sz="2400" dirty="0" smtClean="0">
                <a:ea typeface="ＭＳ Ｐゴシック" pitchFamily="34" charset="-128"/>
                <a:sym typeface="Symbol" pitchFamily="18" charset="2"/>
              </a:rPr>
              <a:t>≈</a:t>
            </a:r>
            <a:r>
              <a:rPr lang="da-DK" sz="2400" dirty="0" smtClean="0">
                <a:ea typeface="ＭＳ Ｐゴシック" pitchFamily="34" charset="-128"/>
              </a:rPr>
              <a:t> (</a:t>
            </a:r>
            <a:r>
              <a:rPr lang="da-DK" sz="2400" i="1" dirty="0" smtClean="0">
                <a:ea typeface="ＭＳ Ｐゴシック" pitchFamily="34" charset="-128"/>
              </a:rPr>
              <a:t>X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 – </a:t>
            </a:r>
            <a:r>
              <a:rPr lang="en-US" sz="2400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μ</a:t>
            </a:r>
            <a:r>
              <a:rPr lang="da-DK" sz="2400" i="1" baseline="-25000" dirty="0" smtClean="0">
                <a:ea typeface="ＭＳ Ｐゴシック" pitchFamily="34" charset="-128"/>
              </a:rPr>
              <a:t>X</a:t>
            </a:r>
            <a:r>
              <a:rPr lang="da-DK" sz="2400" dirty="0" smtClean="0">
                <a:ea typeface="ＭＳ Ｐゴシック" pitchFamily="34" charset="-128"/>
              </a:rPr>
              <a:t>)</a:t>
            </a:r>
            <a:r>
              <a:rPr lang="da-DK" sz="2400" i="1" dirty="0" smtClean="0">
                <a:ea typeface="ＭＳ Ｐゴシック" pitchFamily="34" charset="-128"/>
              </a:rPr>
              <a:t>u</a:t>
            </a:r>
            <a:r>
              <a:rPr lang="da-DK" sz="2400" i="1" baseline="-25000" dirty="0" smtClean="0">
                <a:ea typeface="ＭＳ Ｐゴシック" pitchFamily="34" charset="-128"/>
              </a:rPr>
              <a:t>i</a:t>
            </a:r>
            <a:r>
              <a:rPr lang="da-DK" sz="2400" dirty="0" smtClean="0">
                <a:ea typeface="ＭＳ Ｐゴシック" pitchFamily="34" charset="-128"/>
              </a:rPr>
              <a:t>.  </a:t>
            </a:r>
            <a:r>
              <a:rPr lang="hr-HR" sz="2400" dirty="0" smtClean="0">
                <a:ea typeface="ＭＳ Ｐゴシック" pitchFamily="34" charset="-128"/>
              </a:rPr>
              <a:t>Prema pretpostavci OLS</a:t>
            </a:r>
            <a:r>
              <a:rPr lang="en-US" sz="2400" dirty="0" smtClean="0">
                <a:ea typeface="ＭＳ Ｐゴシック" pitchFamily="34" charset="-128"/>
              </a:rPr>
              <a:t>#1, </a:t>
            </a:r>
          </a:p>
          <a:p>
            <a:pPr algn="ctr">
              <a:buFontTx/>
              <a:buNone/>
            </a:pPr>
            <a:r>
              <a:rPr lang="en-US" sz="2400" i="1" dirty="0" smtClean="0">
                <a:ea typeface="ＭＳ Ｐゴシック" pitchFamily="34" charset="-128"/>
              </a:rPr>
              <a:t>E</a:t>
            </a:r>
            <a:r>
              <a:rPr lang="en-US" sz="2400" dirty="0" smtClean="0">
                <a:ea typeface="ＭＳ Ｐゴシック" pitchFamily="34" charset="-128"/>
              </a:rPr>
              <a:t>[(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–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μ</a:t>
            </a:r>
            <a:r>
              <a:rPr lang="en-US" sz="2400" i="1" baseline="-25000" dirty="0" err="1" smtClean="0">
                <a:ea typeface="ＭＳ Ｐゴシック" pitchFamily="34" charset="-128"/>
              </a:rPr>
              <a:t>X</a:t>
            </a:r>
            <a:r>
              <a:rPr lang="en-US" sz="2400" dirty="0" smtClean="0">
                <a:ea typeface="ＭＳ Ｐゴシック" pitchFamily="34" charset="-128"/>
              </a:rPr>
              <a:t>)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] = </a:t>
            </a:r>
            <a:r>
              <a:rPr lang="en-US" sz="2400" dirty="0" err="1" smtClean="0">
                <a:ea typeface="ＭＳ Ｐゴシック" pitchFamily="34" charset="-128"/>
              </a:rPr>
              <a:t>cov</a:t>
            </a:r>
            <a:r>
              <a:rPr lang="en-US" sz="2400" dirty="0" smtClean="0">
                <a:ea typeface="ＭＳ Ｐゴシック" pitchFamily="34" charset="-128"/>
              </a:rPr>
              <a:t>(</a:t>
            </a:r>
            <a:r>
              <a:rPr lang="en-US" sz="2400" i="1" dirty="0" err="1" smtClean="0">
                <a:ea typeface="ＭＳ Ｐゴシック" pitchFamily="34" charset="-128"/>
              </a:rPr>
              <a:t>X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err="1" smtClean="0">
                <a:ea typeface="ＭＳ Ｐゴシック" pitchFamily="34" charset="-128"/>
              </a:rPr>
              <a:t>,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) = 0.</a:t>
            </a:r>
          </a:p>
          <a:p>
            <a:pPr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 </a:t>
            </a:r>
          </a:p>
          <a:p>
            <a:pPr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Ali šta ako imamo </a:t>
            </a:r>
            <a:r>
              <a:rPr lang="en-US" sz="2400" i="1" dirty="0" smtClean="0">
                <a:ea typeface="ＭＳ Ｐゴシック" pitchFamily="34" charset="-128"/>
              </a:rPr>
              <a:t>E</a:t>
            </a:r>
            <a:r>
              <a:rPr lang="en-US" sz="2400" dirty="0" smtClean="0">
                <a:ea typeface="ＭＳ Ｐゴシック" pitchFamily="34" charset="-128"/>
              </a:rPr>
              <a:t>[(</a:t>
            </a:r>
            <a:r>
              <a:rPr lang="en-US" sz="2400" i="1" dirty="0" smtClean="0">
                <a:ea typeface="ＭＳ Ｐゴシック" pitchFamily="34" charset="-128"/>
              </a:rPr>
              <a:t>X</a:t>
            </a:r>
            <a:r>
              <a:rPr lang="en-US" sz="2400" i="1" baseline="-25000" dirty="0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–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μ</a:t>
            </a:r>
            <a:r>
              <a:rPr lang="en-US" sz="2400" i="1" baseline="-25000" dirty="0" err="1" smtClean="0">
                <a:ea typeface="ＭＳ Ｐゴシック" pitchFamily="34" charset="-128"/>
              </a:rPr>
              <a:t>X</a:t>
            </a:r>
            <a:r>
              <a:rPr lang="en-US" sz="2400" dirty="0" smtClean="0">
                <a:ea typeface="ＭＳ Ｐゴシック" pitchFamily="34" charset="-128"/>
              </a:rPr>
              <a:t>)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] = </a:t>
            </a:r>
            <a:r>
              <a:rPr lang="en-US" sz="2400" dirty="0" err="1" smtClean="0">
                <a:ea typeface="ＭＳ Ｐゴシック" pitchFamily="34" charset="-128"/>
              </a:rPr>
              <a:t>cov</a:t>
            </a:r>
            <a:r>
              <a:rPr lang="en-US" sz="2400" dirty="0" smtClean="0">
                <a:ea typeface="ＭＳ Ｐゴシック" pitchFamily="34" charset="-128"/>
              </a:rPr>
              <a:t>(</a:t>
            </a:r>
            <a:r>
              <a:rPr lang="en-US" sz="2400" i="1" dirty="0" err="1" smtClean="0">
                <a:ea typeface="ＭＳ Ｐゴシック" pitchFamily="34" charset="-128"/>
              </a:rPr>
              <a:t>X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err="1" smtClean="0">
                <a:ea typeface="ＭＳ Ｐゴシック" pitchFamily="34" charset="-128"/>
              </a:rPr>
              <a:t>,</a:t>
            </a:r>
            <a:r>
              <a:rPr lang="en-US" sz="2400" i="1" dirty="0" err="1" smtClean="0">
                <a:ea typeface="ＭＳ Ｐゴシック" pitchFamily="34" charset="-128"/>
              </a:rPr>
              <a:t>u</a:t>
            </a:r>
            <a:r>
              <a:rPr lang="en-US" sz="2400" i="1" baseline="-250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) =  </a:t>
            </a:r>
            <a:r>
              <a:rPr lang="en-US" sz="2400" i="1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σ</a:t>
            </a:r>
            <a:r>
              <a:rPr lang="en-US" sz="2400" i="1" baseline="-25000" dirty="0" err="1" smtClean="0">
                <a:ea typeface="ＭＳ Ｐゴシック" pitchFamily="34" charset="-128"/>
              </a:rPr>
              <a:t>Xu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dirty="0" smtClean="0">
                <a:ea typeface="ＭＳ Ｐゴシック" pitchFamily="34" charset="-128"/>
                <a:sym typeface="Euclid Symbol" pitchFamily="18" charset="2"/>
              </a:rPr>
              <a:t>≠</a:t>
            </a:r>
            <a:r>
              <a:rPr lang="en-US" sz="2400" dirty="0" smtClean="0">
                <a:ea typeface="ＭＳ Ｐゴシック" pitchFamily="34" charset="-128"/>
              </a:rPr>
              <a:t> 0?</a:t>
            </a:r>
          </a:p>
        </p:txBody>
      </p:sp>
      <p:graphicFrame>
        <p:nvGraphicFramePr>
          <p:cNvPr id="5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737028"/>
              </p:ext>
            </p:extLst>
          </p:nvPr>
        </p:nvGraphicFramePr>
        <p:xfrm>
          <a:off x="1108363" y="2603500"/>
          <a:ext cx="31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Document" r:id="rId3" imgW="317488" imgH="469883" progId="Word.Document.12">
                  <p:link updateAutomatic="1"/>
                </p:oleObj>
              </mc:Choice>
              <mc:Fallback>
                <p:oleObj name="Document" r:id="rId3" imgW="317488" imgH="469883" progId="Word.Document.12">
                  <p:link updateAutomatic="1"/>
                  <p:pic>
                    <p:nvPicPr>
                      <p:cNvPr id="12493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363" y="2603500"/>
                        <a:ext cx="317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74495"/>
              </p:ext>
            </p:extLst>
          </p:nvPr>
        </p:nvGraphicFramePr>
        <p:xfrm>
          <a:off x="2336799" y="2174875"/>
          <a:ext cx="1473200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Document" r:id="rId3" imgW="1930329" imgH="1739836" progId="Word.Document.12">
                  <p:link updateAutomatic="1"/>
                </p:oleObj>
              </mc:Choice>
              <mc:Fallback>
                <p:oleObj name="Document" r:id="rId3" imgW="1930329" imgH="1739836" progId="Word.Document.12">
                  <p:link updateAutomatic="1"/>
                  <p:pic>
                    <p:nvPicPr>
                      <p:cNvPr id="124931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799" y="2174875"/>
                        <a:ext cx="1473200" cy="1327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091769"/>
              </p:ext>
            </p:extLst>
          </p:nvPr>
        </p:nvGraphicFramePr>
        <p:xfrm>
          <a:off x="4080163" y="2100262"/>
          <a:ext cx="111760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Equation" r:id="rId6" imgW="1422400" imgH="1879600" progId="Equation.DSMT4">
                  <p:embed/>
                </p:oleObj>
              </mc:Choice>
              <mc:Fallback>
                <p:oleObj name="Equation" r:id="rId6" imgW="1422400" imgH="1879600" progId="Equation.DSMT4">
                  <p:embed/>
                  <p:pic>
                    <p:nvPicPr>
                      <p:cNvPr id="124932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0163" y="2100262"/>
                        <a:ext cx="111760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80178"/>
              </p:ext>
            </p:extLst>
          </p:nvPr>
        </p:nvGraphicFramePr>
        <p:xfrm>
          <a:off x="2521527" y="3749675"/>
          <a:ext cx="292805" cy="332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8" imgW="317500" imgH="342900" progId="Equation.DSMT4">
                  <p:embed/>
                </p:oleObj>
              </mc:Choice>
              <mc:Fallback>
                <p:oleObj name="Equation" r:id="rId8" imgW="317500" imgH="342900" progId="Equation.DSMT4">
                  <p:embed/>
                  <p:pic>
                    <p:nvPicPr>
                      <p:cNvPr id="124933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1527" y="3749675"/>
                        <a:ext cx="292805" cy="332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28367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Još malo o kontrolnim varijablama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 smtClean="0"/>
              <a:t>T</a:t>
            </a:r>
            <a:r>
              <a:rPr lang="en-US" dirty="0" err="1" smtClean="0"/>
              <a:t>ri</a:t>
            </a:r>
            <a:r>
              <a:rPr lang="en-US" dirty="0" smtClean="0"/>
              <a:t> </a:t>
            </a:r>
            <a:r>
              <a:rPr lang="en-US" dirty="0" err="1" smtClean="0"/>
              <a:t>izjave</a:t>
            </a:r>
            <a:r>
              <a:rPr lang="en-US" dirty="0" smtClean="0"/>
              <a:t> </a:t>
            </a:r>
            <a:r>
              <a:rPr lang="en-US" dirty="0"/>
              <a:t>o tome </a:t>
            </a:r>
            <a:r>
              <a:rPr lang="en-US" dirty="0" err="1"/>
              <a:t>šta</a:t>
            </a:r>
            <a:r>
              <a:rPr lang="en-US" dirty="0"/>
              <a:t> </a:t>
            </a:r>
            <a:r>
              <a:rPr lang="en-US" dirty="0" err="1"/>
              <a:t>čini</a:t>
            </a:r>
            <a:r>
              <a:rPr lang="en-US" dirty="0"/>
              <a:t> </a:t>
            </a:r>
            <a:r>
              <a:rPr lang="en-US" dirty="0" err="1"/>
              <a:t>efektivnu</a:t>
            </a:r>
            <a:r>
              <a:rPr lang="en-US" dirty="0"/>
              <a:t> </a:t>
            </a:r>
            <a:r>
              <a:rPr lang="en-US" dirty="0" err="1"/>
              <a:t>kontrolnu</a:t>
            </a:r>
            <a:r>
              <a:rPr lang="en-US" dirty="0"/>
              <a:t> </a:t>
            </a:r>
            <a:r>
              <a:rPr lang="en-US" dirty="0" err="1"/>
              <a:t>varijablu</a:t>
            </a:r>
            <a:r>
              <a:rPr lang="en-US" dirty="0"/>
              <a:t>: </a:t>
            </a:r>
            <a:endParaRPr lang="hr-HR" dirty="0" smtClean="0"/>
          </a:p>
          <a:p>
            <a:r>
              <a:rPr lang="en-US" dirty="0" err="1" smtClean="0"/>
              <a:t>Efektivna</a:t>
            </a:r>
            <a:r>
              <a:rPr lang="en-US" dirty="0" smtClean="0"/>
              <a:t> </a:t>
            </a:r>
            <a:r>
              <a:rPr lang="en-US" dirty="0" err="1"/>
              <a:t>kontrolna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je </a:t>
            </a:r>
            <a:r>
              <a:rPr lang="en-US" dirty="0" err="1"/>
              <a:t>ona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, </a:t>
            </a:r>
            <a:r>
              <a:rPr lang="en-US" dirty="0" err="1"/>
              <a:t>kada</a:t>
            </a:r>
            <a:r>
              <a:rPr lang="en-US" dirty="0"/>
              <a:t> je </a:t>
            </a:r>
            <a:r>
              <a:rPr lang="en-US" dirty="0" err="1"/>
              <a:t>uključena</a:t>
            </a:r>
            <a:r>
              <a:rPr lang="en-US" dirty="0"/>
              <a:t> u </a:t>
            </a:r>
            <a:r>
              <a:rPr lang="en-US" dirty="0" err="1"/>
              <a:t>regresiju</a:t>
            </a:r>
            <a:r>
              <a:rPr lang="en-US" dirty="0"/>
              <a:t>, </a:t>
            </a:r>
            <a:r>
              <a:rPr lang="en-US" dirty="0" err="1"/>
              <a:t>čini</a:t>
            </a:r>
            <a:r>
              <a:rPr lang="en-US" dirty="0"/>
              <a:t> da </a:t>
            </a:r>
            <a:r>
              <a:rPr lang="en-US" dirty="0" err="1" smtClean="0"/>
              <a:t>grešk</a:t>
            </a:r>
            <a:r>
              <a:rPr lang="hr-HR" dirty="0" smtClean="0"/>
              <a:t>a (erorr term)</a:t>
            </a:r>
            <a:r>
              <a:rPr lang="en-US" dirty="0" smtClean="0"/>
              <a:t> </a:t>
            </a:r>
            <a:r>
              <a:rPr lang="en-US" dirty="0" err="1"/>
              <a:t>nije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varijablom</a:t>
            </a:r>
            <a:r>
              <a:rPr lang="en-US" dirty="0"/>
              <a:t> od </a:t>
            </a:r>
            <a:r>
              <a:rPr lang="en-US" dirty="0" err="1"/>
              <a:t>interesa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Održavajući</a:t>
            </a:r>
            <a:r>
              <a:rPr lang="en-US" dirty="0" smtClean="0"/>
              <a:t> </a:t>
            </a:r>
            <a:r>
              <a:rPr lang="en-US" dirty="0" err="1"/>
              <a:t>konstantnom</a:t>
            </a:r>
            <a:r>
              <a:rPr lang="en-US" dirty="0"/>
              <a:t> </a:t>
            </a:r>
            <a:r>
              <a:rPr lang="en-US" dirty="0" err="1"/>
              <a:t>kontrolnu</a:t>
            </a:r>
            <a:r>
              <a:rPr lang="en-US" dirty="0"/>
              <a:t>(e) </a:t>
            </a:r>
            <a:r>
              <a:rPr lang="en-US" dirty="0" err="1"/>
              <a:t>varijable</a:t>
            </a:r>
            <a:r>
              <a:rPr lang="en-US" dirty="0"/>
              <a:t>(e), </a:t>
            </a:r>
            <a:r>
              <a:rPr lang="en-US" dirty="0" err="1"/>
              <a:t>varijabla</a:t>
            </a:r>
            <a:r>
              <a:rPr lang="en-US" dirty="0"/>
              <a:t> od </a:t>
            </a:r>
            <a:r>
              <a:rPr lang="en-US" dirty="0" err="1"/>
              <a:t>interesa</a:t>
            </a:r>
            <a:r>
              <a:rPr lang="en-US" dirty="0"/>
              <a:t> je “</a:t>
            </a:r>
            <a:r>
              <a:rPr lang="en-US" dirty="0" err="1"/>
              <a:t>kao</a:t>
            </a:r>
            <a:r>
              <a:rPr lang="en-US" dirty="0"/>
              <a:t> da”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 smtClean="0"/>
              <a:t>dodijeljena</a:t>
            </a:r>
            <a:r>
              <a:rPr lang="en-US" dirty="0" smtClean="0"/>
              <a:t> </a:t>
            </a:r>
            <a:r>
              <a:rPr lang="hr-HR" dirty="0" smtClean="0"/>
              <a:t>(placebo efekat)</a:t>
            </a:r>
          </a:p>
          <a:p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/>
              <a:t>pojedincima</a:t>
            </a:r>
            <a:r>
              <a:rPr lang="en-US" dirty="0"/>
              <a:t> (</a:t>
            </a:r>
            <a:r>
              <a:rPr lang="en-US" dirty="0" err="1"/>
              <a:t>entitetima</a:t>
            </a:r>
            <a:r>
              <a:rPr lang="en-US" dirty="0"/>
              <a:t>)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istom</a:t>
            </a:r>
            <a:r>
              <a:rPr lang="en-US" dirty="0"/>
              <a:t> </a:t>
            </a:r>
            <a:r>
              <a:rPr lang="en-US" dirty="0" err="1"/>
              <a:t>vrijednošću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(e), </a:t>
            </a:r>
            <a:r>
              <a:rPr lang="en-US" dirty="0" err="1"/>
              <a:t>varijabla</a:t>
            </a:r>
            <a:r>
              <a:rPr lang="en-US" dirty="0"/>
              <a:t> od </a:t>
            </a:r>
            <a:r>
              <a:rPr lang="en-US" dirty="0" err="1"/>
              <a:t>interesa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izostavljenim</a:t>
            </a:r>
            <a:r>
              <a:rPr lang="en-US" dirty="0"/>
              <a:t> </a:t>
            </a:r>
            <a:r>
              <a:rPr lang="en-US" dirty="0" err="1"/>
              <a:t>determinantama</a:t>
            </a:r>
            <a:r>
              <a:rPr lang="en-US" dirty="0"/>
              <a:t> Y</a:t>
            </a:r>
          </a:p>
        </p:txBody>
      </p:sp>
    </p:spTree>
    <p:extLst>
      <p:ext uri="{BB962C8B-B14F-4D97-AF65-F5344CB8AC3E}">
        <p14:creationId xmlns:p14="http://schemas.microsoft.com/office/powerpoint/2010/main" val="18207160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182" y="-78220"/>
            <a:ext cx="10515600" cy="1325563"/>
          </a:xfrm>
        </p:spPr>
        <p:txBody>
          <a:bodyPr/>
          <a:lstStyle/>
          <a:p>
            <a:r>
              <a:rPr lang="hr-HR" dirty="0" smtClean="0"/>
              <a:t>Još malo o kontrolnim varijablama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799" y="1108364"/>
            <a:ext cx="10252365" cy="5749636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ne </a:t>
            </a:r>
            <a:r>
              <a:rPr lang="en-US" dirty="0" err="1"/>
              <a:t>moraju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uzročne</a:t>
            </a:r>
            <a:r>
              <a:rPr lang="en-US" b="1" dirty="0" smtClean="0"/>
              <a:t>.</a:t>
            </a:r>
            <a:r>
              <a:rPr lang="en-US" dirty="0" smtClean="0"/>
              <a:t>  </a:t>
            </a:r>
            <a:r>
              <a:rPr lang="hr-HR" dirty="0" smtClean="0"/>
              <a:t>Npr</a:t>
            </a:r>
            <a:r>
              <a:rPr lang="en-US" dirty="0" smtClean="0"/>
              <a:t>:</a:t>
            </a:r>
          </a:p>
          <a:p>
            <a:pPr>
              <a:buFontTx/>
              <a:buNone/>
              <a:defRPr/>
            </a:pPr>
            <a:r>
              <a:rPr lang="en-US" dirty="0" smtClean="0"/>
              <a:t> </a:t>
            </a:r>
          </a:p>
          <a:p>
            <a:pPr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               = 700.2 – 1.00</a:t>
            </a:r>
            <a:r>
              <a:rPr lang="en-US" i="1" dirty="0" smtClean="0"/>
              <a:t>STR</a:t>
            </a:r>
            <a:r>
              <a:rPr lang="en-US" dirty="0" smtClean="0"/>
              <a:t> – 0.122</a:t>
            </a:r>
            <a:r>
              <a:rPr lang="en-US" i="1" dirty="0" smtClean="0"/>
              <a:t>PctEL</a:t>
            </a:r>
            <a:r>
              <a:rPr lang="en-US" dirty="0" smtClean="0"/>
              <a:t> – 0.547</a:t>
            </a:r>
            <a:r>
              <a:rPr lang="en-US" i="1" dirty="0" smtClean="0"/>
              <a:t>LchPct</a:t>
            </a:r>
            <a:r>
              <a:rPr lang="en-US" dirty="0" smtClean="0"/>
              <a:t>,       </a:t>
            </a:r>
            <a:r>
              <a:rPr lang="hr-HR" dirty="0" smtClean="0"/>
              <a:t>= </a:t>
            </a:r>
            <a:r>
              <a:rPr lang="en-US" dirty="0" smtClean="0"/>
              <a:t>0.773</a:t>
            </a:r>
          </a:p>
          <a:p>
            <a:pPr>
              <a:spcAft>
                <a:spcPts val="1200"/>
              </a:spcAft>
              <a:buFontTx/>
              <a:buNone/>
              <a:defRPr/>
            </a:pPr>
            <a:r>
              <a:rPr lang="en-US" dirty="0" smtClean="0"/>
              <a:t>                       (5.6)     (0.27)         (.033)            (.024)</a:t>
            </a:r>
          </a:p>
          <a:p>
            <a:pPr>
              <a:defRPr/>
            </a:pPr>
            <a:r>
              <a:rPr lang="en-US" dirty="0" err="1"/>
              <a:t>Ima</a:t>
            </a:r>
            <a:r>
              <a:rPr lang="en-US" dirty="0"/>
              <a:t> li </a:t>
            </a:r>
            <a:r>
              <a:rPr lang="en-US" dirty="0" err="1"/>
              <a:t>koeficijent</a:t>
            </a:r>
            <a:r>
              <a:rPr lang="en-US" dirty="0"/>
              <a:t> </a:t>
            </a:r>
            <a:r>
              <a:rPr lang="en-US" dirty="0" err="1" smtClean="0"/>
              <a:t>LchPct</a:t>
            </a:r>
            <a:r>
              <a:rPr lang="en-US" dirty="0" smtClean="0"/>
              <a:t> </a:t>
            </a:r>
            <a:r>
              <a:rPr lang="en-US" dirty="0" err="1"/>
              <a:t>kauzalno</a:t>
            </a:r>
            <a:r>
              <a:rPr lang="en-US" dirty="0"/>
              <a:t> </a:t>
            </a:r>
            <a:r>
              <a:rPr lang="en-US" dirty="0" err="1"/>
              <a:t>tumačenje</a:t>
            </a:r>
            <a:r>
              <a:rPr lang="en-US" dirty="0"/>
              <a:t>? </a:t>
            </a:r>
            <a:r>
              <a:rPr lang="en-US" dirty="0" err="1"/>
              <a:t>Ako</a:t>
            </a:r>
            <a:r>
              <a:rPr lang="en-US" dirty="0"/>
              <a:t> je </a:t>
            </a:r>
            <a:r>
              <a:rPr lang="en-US" dirty="0" err="1"/>
              <a:t>tako</a:t>
            </a:r>
            <a:r>
              <a:rPr lang="en-US" dirty="0"/>
              <a:t>, </a:t>
            </a:r>
            <a:r>
              <a:rPr lang="en-US" dirty="0" err="1"/>
              <a:t>onda</a:t>
            </a:r>
            <a:r>
              <a:rPr lang="en-US" dirty="0"/>
              <a:t> </a:t>
            </a:r>
            <a:r>
              <a:rPr lang="en-US" dirty="0" err="1"/>
              <a:t>bismo</a:t>
            </a:r>
            <a:r>
              <a:rPr lang="en-US" dirty="0"/>
              <a:t> </a:t>
            </a:r>
            <a:r>
              <a:rPr lang="en-US" dirty="0" err="1"/>
              <a:t>trebali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u </a:t>
            </a:r>
            <a:r>
              <a:rPr lang="en-US" dirty="0" err="1"/>
              <a:t>mogućnosti</a:t>
            </a:r>
            <a:r>
              <a:rPr lang="en-US" dirty="0"/>
              <a:t> da </a:t>
            </a:r>
            <a:r>
              <a:rPr lang="en-US" dirty="0" err="1"/>
              <a:t>povećamo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testova</a:t>
            </a:r>
            <a:r>
              <a:rPr lang="en-US" dirty="0"/>
              <a:t> (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mnogo</a:t>
            </a:r>
            <a:r>
              <a:rPr lang="en-US" dirty="0"/>
              <a:t>! </a:t>
            </a:r>
            <a:r>
              <a:rPr lang="en-US" dirty="0" err="1"/>
              <a:t>Izračunajte</a:t>
            </a:r>
            <a:r>
              <a:rPr lang="en-US" dirty="0"/>
              <a:t>!) </a:t>
            </a:r>
            <a:r>
              <a:rPr lang="en-US" dirty="0" err="1"/>
              <a:t>jednostavnim</a:t>
            </a:r>
            <a:r>
              <a:rPr lang="en-US" dirty="0"/>
              <a:t> </a:t>
            </a:r>
            <a:r>
              <a:rPr lang="en-US" dirty="0" err="1"/>
              <a:t>eliminacijom</a:t>
            </a:r>
            <a:r>
              <a:rPr lang="en-US" dirty="0"/>
              <a:t> </a:t>
            </a:r>
            <a:r>
              <a:rPr lang="en-US" dirty="0" err="1"/>
              <a:t>programa</a:t>
            </a:r>
            <a:r>
              <a:rPr lang="en-US" dirty="0"/>
              <a:t> </a:t>
            </a:r>
            <a:r>
              <a:rPr lang="en-US" dirty="0" err="1"/>
              <a:t>školske</a:t>
            </a:r>
            <a:r>
              <a:rPr lang="en-US" dirty="0"/>
              <a:t> </a:t>
            </a:r>
            <a:r>
              <a:rPr lang="hr-HR" dirty="0" smtClean="0"/>
              <a:t>ishrane</a:t>
            </a:r>
            <a:r>
              <a:rPr lang="en-US" dirty="0" smtClean="0"/>
              <a:t>, </a:t>
            </a:r>
            <a:r>
              <a:rPr lang="en-US" dirty="0" err="1"/>
              <a:t>tako</a:t>
            </a:r>
            <a:r>
              <a:rPr lang="en-US" dirty="0"/>
              <a:t> da je </a:t>
            </a:r>
            <a:r>
              <a:rPr lang="en-US" dirty="0" err="1"/>
              <a:t>LchPct</a:t>
            </a:r>
            <a:r>
              <a:rPr lang="en-US" dirty="0"/>
              <a:t> = 0! </a:t>
            </a:r>
            <a:endParaRPr lang="hr-HR" dirty="0" smtClean="0"/>
          </a:p>
          <a:p>
            <a:pPr marL="0" indent="0">
              <a:buNone/>
              <a:defRPr/>
            </a:pPr>
            <a:endParaRPr lang="hr-HR" sz="2000" dirty="0"/>
          </a:p>
          <a:p>
            <a:pPr marL="0" indent="0">
              <a:buNone/>
              <a:defRPr/>
            </a:pPr>
            <a:r>
              <a:rPr lang="hr-HR" sz="2000" i="1" dirty="0" smtClean="0"/>
              <a:t>NAPOMENA: MATEMATIČKI USLOV: </a:t>
            </a:r>
            <a:r>
              <a:rPr lang="en-US" sz="2000" i="1" dirty="0"/>
              <a:t>s </a:t>
            </a:r>
            <a:r>
              <a:rPr lang="en-US" sz="2000" i="1" dirty="0" err="1"/>
              <a:t>obzirom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</a:t>
            </a:r>
            <a:r>
              <a:rPr lang="en-US" sz="2000" i="1" dirty="0" err="1"/>
              <a:t>kontrolnu</a:t>
            </a:r>
            <a:r>
              <a:rPr lang="en-US" sz="2000" i="1" dirty="0"/>
              <a:t> </a:t>
            </a:r>
            <a:r>
              <a:rPr lang="en-US" sz="2000" i="1" dirty="0" err="1"/>
              <a:t>varijablu</a:t>
            </a:r>
            <a:r>
              <a:rPr lang="en-US" sz="2000" i="1" dirty="0"/>
              <a:t>, </a:t>
            </a:r>
            <a:r>
              <a:rPr lang="en-US" sz="2000" i="1" dirty="0" err="1"/>
              <a:t>srednja</a:t>
            </a:r>
            <a:r>
              <a:rPr lang="en-US" sz="2000" i="1" dirty="0"/>
              <a:t> </a:t>
            </a:r>
            <a:r>
              <a:rPr lang="en-US" sz="2000" i="1" dirty="0" err="1"/>
              <a:t>vrijednost</a:t>
            </a:r>
            <a:r>
              <a:rPr lang="en-US" sz="2000" i="1" dirty="0"/>
              <a:t> </a:t>
            </a:r>
            <a:r>
              <a:rPr lang="en-US" sz="2000" i="1" dirty="0" err="1"/>
              <a:t>u</a:t>
            </a:r>
            <a:r>
              <a:rPr lang="en-US" sz="2000" i="1" baseline="-25000" dirty="0" err="1"/>
              <a:t>i</a:t>
            </a:r>
            <a:r>
              <a:rPr lang="en-US" sz="2000" i="1" dirty="0"/>
              <a:t> ne </a:t>
            </a:r>
            <a:r>
              <a:rPr lang="en-US" sz="2000" i="1" dirty="0" err="1"/>
              <a:t>ovisi</a:t>
            </a:r>
            <a:r>
              <a:rPr lang="en-US" sz="2000" i="1" dirty="0"/>
              <a:t> o </a:t>
            </a:r>
            <a:r>
              <a:rPr lang="en-US" sz="2000" i="1" dirty="0" err="1"/>
              <a:t>varijabli</a:t>
            </a:r>
            <a:r>
              <a:rPr lang="en-US" sz="2000" i="1" dirty="0"/>
              <a:t> od </a:t>
            </a:r>
            <a:r>
              <a:rPr lang="en-US" sz="2000" i="1" dirty="0" err="1" smtClean="0"/>
              <a:t>interesa</a:t>
            </a:r>
            <a:endParaRPr lang="hr-HR" sz="2000" i="1" dirty="0" smtClean="0"/>
          </a:p>
          <a:p>
            <a:pPr marL="0" indent="0">
              <a:buNone/>
              <a:defRPr/>
            </a:pPr>
            <a:r>
              <a:rPr lang="en-US" altLang="en-US" sz="2000" i="1" dirty="0">
                <a:ea typeface="ＭＳ Ｐゴシック" panose="020B0600070205080204" pitchFamily="34" charset="-128"/>
              </a:rPr>
              <a:t>E(</a:t>
            </a:r>
            <a:r>
              <a:rPr lang="en-US" altLang="en-US" sz="2000" i="1" dirty="0" err="1">
                <a:ea typeface="ＭＳ Ｐゴシック" panose="020B0600070205080204" pitchFamily="34" charset="-128"/>
              </a:rPr>
              <a:t>u</a:t>
            </a:r>
            <a:r>
              <a:rPr lang="en-US" altLang="en-US" sz="2000" i="1" baseline="-250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2000" i="1" dirty="0" err="1">
                <a:ea typeface="ＭＳ Ｐゴシック" panose="020B0600070205080204" pitchFamily="34" charset="-128"/>
              </a:rPr>
              <a:t>|X</a:t>
            </a:r>
            <a:r>
              <a:rPr lang="en-US" altLang="en-US" sz="2000" i="1" baseline="-250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2000" i="1" dirty="0">
                <a:ea typeface="ＭＳ Ｐゴシック" panose="020B0600070205080204" pitchFamily="34" charset="-128"/>
              </a:rPr>
              <a:t>, W</a:t>
            </a:r>
            <a:r>
              <a:rPr lang="en-US" altLang="en-US" sz="2000" i="1" baseline="-25000" dirty="0">
                <a:ea typeface="ＭＳ Ｐゴシック" panose="020B0600070205080204" pitchFamily="34" charset="-128"/>
              </a:rPr>
              <a:t>i</a:t>
            </a:r>
            <a:r>
              <a:rPr lang="en-US" altLang="en-US" sz="2000" i="1" dirty="0">
                <a:ea typeface="ＭＳ Ｐゴシック" panose="020B0600070205080204" pitchFamily="34" charset="-128"/>
              </a:rPr>
              <a:t>) = E(</a:t>
            </a:r>
            <a:r>
              <a:rPr lang="en-US" altLang="en-US" sz="2000" i="1" dirty="0" err="1">
                <a:ea typeface="ＭＳ Ｐゴシック" panose="020B0600070205080204" pitchFamily="34" charset="-128"/>
              </a:rPr>
              <a:t>u</a:t>
            </a:r>
            <a:r>
              <a:rPr lang="en-US" altLang="en-US" sz="2000" i="1" baseline="-250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2000" i="1" dirty="0" err="1">
                <a:ea typeface="ＭＳ Ｐゴシック" panose="020B0600070205080204" pitchFamily="34" charset="-128"/>
              </a:rPr>
              <a:t>|W</a:t>
            </a:r>
            <a:r>
              <a:rPr lang="en-US" altLang="en-US" sz="2000" i="1" baseline="-25000" dirty="0" err="1">
                <a:ea typeface="ＭＳ Ｐゴシック" panose="020B0600070205080204" pitchFamily="34" charset="-128"/>
              </a:rPr>
              <a:t>i</a:t>
            </a:r>
            <a:r>
              <a:rPr lang="en-US" altLang="en-US" sz="2000" i="1" dirty="0">
                <a:ea typeface="ＭＳ Ｐゴシック" panose="020B0600070205080204" pitchFamily="34" charset="-128"/>
              </a:rPr>
              <a:t>)</a:t>
            </a:r>
            <a:endParaRPr lang="en-US" sz="2000" i="1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815253"/>
              </p:ext>
            </p:extLst>
          </p:nvPr>
        </p:nvGraphicFramePr>
        <p:xfrm>
          <a:off x="413905" y="2144135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235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05" y="2144135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071834"/>
              </p:ext>
            </p:extLst>
          </p:nvPr>
        </p:nvGraphicFramePr>
        <p:xfrm>
          <a:off x="8514629" y="2066782"/>
          <a:ext cx="322262" cy="36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Equation" r:id="rId5" imgW="381000" imgH="381000" progId="Equation.DSMT4">
                  <p:embed/>
                </p:oleObj>
              </mc:Choice>
              <mc:Fallback>
                <p:oleObj name="Equation" r:id="rId5" imgW="381000" imgH="381000" progId="Equation.DSMT4">
                  <p:embed/>
                  <p:pic>
                    <p:nvPicPr>
                      <p:cNvPr id="235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4629" y="2066782"/>
                        <a:ext cx="322262" cy="3671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53658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Implikacije na selekciju varijabli i specifikaciju modela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Identifikujte</a:t>
            </a:r>
            <a:r>
              <a:rPr lang="en-US" dirty="0"/>
              <a:t> </a:t>
            </a:r>
            <a:r>
              <a:rPr lang="en-US" dirty="0" err="1"/>
              <a:t>varijablu</a:t>
            </a:r>
            <a:r>
              <a:rPr lang="en-US" dirty="0"/>
              <a:t> od </a:t>
            </a:r>
            <a:r>
              <a:rPr lang="en-US" dirty="0" err="1"/>
              <a:t>interesa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Razmislite</a:t>
            </a:r>
            <a:r>
              <a:rPr lang="en-US" dirty="0" smtClean="0"/>
              <a:t> </a:t>
            </a:r>
            <a:r>
              <a:rPr lang="en-US" dirty="0"/>
              <a:t>o </a:t>
            </a:r>
            <a:r>
              <a:rPr lang="en-US" dirty="0" err="1"/>
              <a:t>izostavljenim</a:t>
            </a:r>
            <a:r>
              <a:rPr lang="en-US" dirty="0"/>
              <a:t> </a:t>
            </a:r>
            <a:r>
              <a:rPr lang="en-US" dirty="0" err="1"/>
              <a:t>uzročnim</a:t>
            </a:r>
            <a:r>
              <a:rPr lang="en-US" dirty="0"/>
              <a:t> </a:t>
            </a:r>
            <a:r>
              <a:rPr lang="en-US" dirty="0" err="1"/>
              <a:t>efektima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bi </a:t>
            </a:r>
            <a:r>
              <a:rPr lang="en-US" dirty="0" err="1"/>
              <a:t>mogli</a:t>
            </a:r>
            <a:r>
              <a:rPr lang="en-US" dirty="0"/>
              <a:t> </a:t>
            </a:r>
            <a:r>
              <a:rPr lang="en-US" dirty="0" err="1"/>
              <a:t>rezultirati</a:t>
            </a:r>
            <a:r>
              <a:rPr lang="en-US" dirty="0"/>
              <a:t> </a:t>
            </a:r>
            <a:r>
              <a:rPr lang="en-US" dirty="0" err="1"/>
              <a:t>izostavljenom</a:t>
            </a:r>
            <a:r>
              <a:rPr lang="en-US" dirty="0"/>
              <a:t> </a:t>
            </a:r>
            <a:r>
              <a:rPr lang="en-US" dirty="0" err="1"/>
              <a:t>varijabilnom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Uključite</a:t>
            </a:r>
            <a:r>
              <a:rPr lang="en-US" dirty="0" smtClean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izostavljene</a:t>
            </a:r>
            <a:r>
              <a:rPr lang="en-US" dirty="0"/>
              <a:t> </a:t>
            </a:r>
            <a:r>
              <a:rPr lang="en-US" dirty="0" err="1"/>
              <a:t>uzročne</a:t>
            </a:r>
            <a:r>
              <a:rPr lang="en-US" dirty="0"/>
              <a:t> </a:t>
            </a:r>
            <a:r>
              <a:rPr lang="en-US" dirty="0" err="1"/>
              <a:t>efekte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, </a:t>
            </a:r>
            <a:r>
              <a:rPr lang="en-US" dirty="0" err="1"/>
              <a:t>ako</a:t>
            </a:r>
            <a:r>
              <a:rPr lang="en-US" dirty="0"/>
              <a:t> ne </a:t>
            </a:r>
            <a:r>
              <a:rPr lang="en-US" dirty="0" err="1"/>
              <a:t>možete</a:t>
            </a:r>
            <a:r>
              <a:rPr lang="en-US" dirty="0"/>
              <a:t>, </a:t>
            </a:r>
            <a:r>
              <a:rPr lang="en-US" dirty="0" err="1"/>
              <a:t>uključite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s </a:t>
            </a:r>
            <a:r>
              <a:rPr lang="en-US" dirty="0" err="1"/>
              <a:t>njima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služe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Kontrolne</a:t>
            </a:r>
            <a:r>
              <a:rPr lang="en-US" dirty="0" smtClean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efikasne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pretpostavka</a:t>
            </a:r>
            <a:r>
              <a:rPr lang="en-US" dirty="0"/>
              <a:t> o </a:t>
            </a:r>
            <a:r>
              <a:rPr lang="en-US" dirty="0" err="1"/>
              <a:t>uslovnoj</a:t>
            </a:r>
            <a:r>
              <a:rPr lang="en-US" dirty="0"/>
              <a:t> </a:t>
            </a:r>
            <a:r>
              <a:rPr lang="en-US" dirty="0" err="1"/>
              <a:t>srednjoj</a:t>
            </a:r>
            <a:r>
              <a:rPr lang="en-US" dirty="0"/>
              <a:t> </a:t>
            </a:r>
            <a:r>
              <a:rPr lang="en-US" dirty="0" err="1" smtClean="0"/>
              <a:t>nezavisnosti</a:t>
            </a:r>
            <a:r>
              <a:rPr lang="hr-HR" dirty="0"/>
              <a:t> (conditional mean independence </a:t>
            </a:r>
            <a:r>
              <a:rPr lang="hr-HR" dirty="0" smtClean="0"/>
              <a:t>assumption)</a:t>
            </a:r>
            <a:r>
              <a:rPr lang="en-US" dirty="0" smtClean="0"/>
              <a:t> </a:t>
            </a:r>
            <a:r>
              <a:rPr lang="en-US" dirty="0" err="1"/>
              <a:t>uvjerljivo</a:t>
            </a:r>
            <a:r>
              <a:rPr lang="en-US" dirty="0"/>
              <a:t> </a:t>
            </a:r>
            <a:r>
              <a:rPr lang="en-US" dirty="0" err="1"/>
              <a:t>vrijedi</a:t>
            </a:r>
            <a:r>
              <a:rPr lang="en-US" dirty="0"/>
              <a:t> (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i="1" dirty="0"/>
              <a:t>u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STR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uključene</a:t>
            </a:r>
            <a:r>
              <a:rPr lang="en-US" dirty="0"/>
              <a:t>). </a:t>
            </a:r>
            <a:endParaRPr lang="hr-HR" dirty="0" smtClean="0"/>
          </a:p>
          <a:p>
            <a:r>
              <a:rPr lang="en-US" dirty="0" err="1" smtClean="0"/>
              <a:t>Ovo</a:t>
            </a:r>
            <a:r>
              <a:rPr lang="en-US" dirty="0" smtClean="0"/>
              <a:t> </a:t>
            </a:r>
            <a:r>
              <a:rPr lang="en-US" dirty="0" err="1"/>
              <a:t>rezultira</a:t>
            </a:r>
            <a:r>
              <a:rPr lang="en-US" dirty="0"/>
              <a:t> "</a:t>
            </a:r>
            <a:r>
              <a:rPr lang="en-US" dirty="0" err="1"/>
              <a:t>baznim</a:t>
            </a:r>
            <a:r>
              <a:rPr lang="en-US" dirty="0"/>
              <a:t>" </a:t>
            </a:r>
            <a:r>
              <a:rPr lang="en-US" dirty="0" err="1"/>
              <a:t>ili</a:t>
            </a:r>
            <a:r>
              <a:rPr lang="en-US" dirty="0"/>
              <a:t> "benchmark" </a:t>
            </a:r>
            <a:r>
              <a:rPr lang="en-US" dirty="0" err="1"/>
              <a:t>modelom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24623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Specifikacija modela....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Također</a:t>
            </a:r>
            <a:r>
              <a:rPr lang="en-US" dirty="0"/>
              <a:t> </a:t>
            </a:r>
            <a:r>
              <a:rPr lang="en-US" dirty="0" err="1"/>
              <a:t>navedite</a:t>
            </a:r>
            <a:r>
              <a:rPr lang="en-US" dirty="0"/>
              <a:t> </a:t>
            </a:r>
            <a:r>
              <a:rPr lang="en-US" dirty="0" err="1"/>
              <a:t>niz</a:t>
            </a:r>
            <a:r>
              <a:rPr lang="en-US" dirty="0"/>
              <a:t> </a:t>
            </a:r>
            <a:r>
              <a:rPr lang="en-US" dirty="0" err="1"/>
              <a:t>vjerodostojnih</a:t>
            </a:r>
            <a:r>
              <a:rPr lang="en-US" dirty="0"/>
              <a:t> </a:t>
            </a:r>
            <a:r>
              <a:rPr lang="en-US" dirty="0" err="1"/>
              <a:t>alternativnih</a:t>
            </a:r>
            <a:r>
              <a:rPr lang="en-US" dirty="0"/>
              <a:t> </a:t>
            </a:r>
            <a:r>
              <a:rPr lang="en-US" dirty="0" err="1"/>
              <a:t>modela</a:t>
            </a:r>
            <a:r>
              <a:rPr lang="en-US" dirty="0"/>
              <a:t>,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</a:t>
            </a:r>
            <a:r>
              <a:rPr lang="en-US" dirty="0" err="1"/>
              <a:t>dodatne</a:t>
            </a:r>
            <a:r>
              <a:rPr lang="en-US" dirty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. </a:t>
            </a:r>
            <a:endParaRPr lang="hr-HR" dirty="0" smtClean="0"/>
          </a:p>
          <a:p>
            <a:r>
              <a:rPr lang="en-US" dirty="0" err="1" smtClean="0"/>
              <a:t>Procijenite</a:t>
            </a:r>
            <a:r>
              <a:rPr lang="en-US" dirty="0" smtClean="0"/>
              <a:t> </a:t>
            </a:r>
            <a:r>
              <a:rPr lang="en-US" dirty="0" err="1"/>
              <a:t>svoj</a:t>
            </a:r>
            <a:r>
              <a:rPr lang="en-US" dirty="0"/>
              <a:t> </a:t>
            </a:r>
            <a:r>
              <a:rPr lang="en-US" dirty="0" err="1"/>
              <a:t>osnovni</a:t>
            </a:r>
            <a:r>
              <a:rPr lang="en-US" dirty="0"/>
              <a:t> model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vjerodostojne</a:t>
            </a:r>
            <a:r>
              <a:rPr lang="en-US" dirty="0"/>
              <a:t> </a:t>
            </a:r>
            <a:r>
              <a:rPr lang="en-US" dirty="0" err="1"/>
              <a:t>alternativne</a:t>
            </a:r>
            <a:r>
              <a:rPr lang="en-US" dirty="0"/>
              <a:t> </a:t>
            </a:r>
            <a:r>
              <a:rPr lang="en-US" dirty="0" err="1"/>
              <a:t>specifikacije</a:t>
            </a:r>
            <a:r>
              <a:rPr lang="en-US" dirty="0"/>
              <a:t> („</a:t>
            </a:r>
            <a:r>
              <a:rPr lang="en-US" dirty="0" err="1"/>
              <a:t>provjere</a:t>
            </a:r>
            <a:r>
              <a:rPr lang="en-US" dirty="0"/>
              <a:t> </a:t>
            </a:r>
            <a:r>
              <a:rPr lang="en-US" dirty="0" err="1"/>
              <a:t>osjetljivosti</a:t>
            </a:r>
            <a:r>
              <a:rPr lang="en-US" dirty="0"/>
              <a:t>“). </a:t>
            </a:r>
            <a:endParaRPr lang="hr-HR" dirty="0" smtClean="0"/>
          </a:p>
          <a:p>
            <a:r>
              <a:rPr lang="en-US" dirty="0" smtClean="0"/>
              <a:t>Da </a:t>
            </a:r>
            <a:r>
              <a:rPr lang="en-US" dirty="0"/>
              <a:t>li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kandidat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/>
              <a:t>mijenja</a:t>
            </a:r>
            <a:r>
              <a:rPr lang="en-US" dirty="0"/>
              <a:t> </a:t>
            </a:r>
            <a:r>
              <a:rPr lang="en-US" dirty="0" err="1"/>
              <a:t>koeficijent</a:t>
            </a:r>
            <a:r>
              <a:rPr lang="en-US" dirty="0"/>
              <a:t> </a:t>
            </a:r>
            <a:r>
              <a:rPr lang="en-US" dirty="0" err="1"/>
              <a:t>interesa</a:t>
            </a:r>
            <a:r>
              <a:rPr lang="en-US" dirty="0"/>
              <a:t> (</a:t>
            </a:r>
            <a:r>
              <a:rPr lang="el-GR" dirty="0"/>
              <a:t>β</a:t>
            </a:r>
            <a:r>
              <a:rPr lang="el-GR" baseline="-25000" dirty="0"/>
              <a:t>1</a:t>
            </a:r>
            <a:r>
              <a:rPr lang="el-GR" dirty="0"/>
              <a:t>)? </a:t>
            </a:r>
            <a:endParaRPr lang="hr-HR" dirty="0" smtClean="0"/>
          </a:p>
          <a:p>
            <a:r>
              <a:rPr lang="en-US" dirty="0" smtClean="0"/>
              <a:t>Da </a:t>
            </a:r>
            <a:r>
              <a:rPr lang="en-US" dirty="0"/>
              <a:t>li je </a:t>
            </a:r>
            <a:r>
              <a:rPr lang="en-US" dirty="0" err="1"/>
              <a:t>varijabla</a:t>
            </a:r>
            <a:r>
              <a:rPr lang="en-US" dirty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kandidat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/>
              <a:t>statistički</a:t>
            </a:r>
            <a:r>
              <a:rPr lang="en-US" dirty="0"/>
              <a:t> </a:t>
            </a:r>
            <a:r>
              <a:rPr lang="en-US" dirty="0" err="1"/>
              <a:t>značajna</a:t>
            </a:r>
            <a:r>
              <a:rPr lang="en-US" dirty="0"/>
              <a:t>? </a:t>
            </a:r>
            <a:endParaRPr lang="hr-HR" dirty="0" smtClean="0"/>
          </a:p>
          <a:p>
            <a:r>
              <a:rPr lang="en-US" dirty="0" err="1" smtClean="0"/>
              <a:t>Koristite</a:t>
            </a:r>
            <a:r>
              <a:rPr lang="en-US" dirty="0" smtClean="0"/>
              <a:t> </a:t>
            </a:r>
            <a:r>
              <a:rPr lang="en-US" dirty="0" err="1"/>
              <a:t>prosudbu</a:t>
            </a:r>
            <a:r>
              <a:rPr lang="en-US" dirty="0"/>
              <a:t>, a ne </a:t>
            </a:r>
            <a:r>
              <a:rPr lang="en-US" dirty="0" err="1"/>
              <a:t>mehanički</a:t>
            </a:r>
            <a:r>
              <a:rPr lang="en-US" dirty="0"/>
              <a:t> </a:t>
            </a:r>
            <a:r>
              <a:rPr lang="en-US" dirty="0" err="1"/>
              <a:t>recept</a:t>
            </a:r>
            <a:r>
              <a:rPr lang="en-US" dirty="0"/>
              <a:t>… </a:t>
            </a:r>
            <a:endParaRPr lang="hr-HR" dirty="0" smtClean="0"/>
          </a:p>
          <a:p>
            <a:r>
              <a:rPr lang="en-US" dirty="0" err="1" smtClean="0"/>
              <a:t>Nemojte</a:t>
            </a:r>
            <a:r>
              <a:rPr lang="en-US" dirty="0" smtClean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pokušavati</a:t>
            </a:r>
            <a:r>
              <a:rPr lang="en-US" dirty="0"/>
              <a:t> </a:t>
            </a:r>
            <a:r>
              <a:rPr lang="en-US" dirty="0" err="1"/>
              <a:t>maksimizirati</a:t>
            </a:r>
            <a:r>
              <a:rPr lang="en-US" dirty="0"/>
              <a:t> R</a:t>
            </a:r>
            <a:r>
              <a:rPr lang="en-US" baseline="30000" dirty="0"/>
              <a:t>2</a:t>
            </a:r>
            <a:r>
              <a:rPr lang="en-US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279724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bl07_01(alternate)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54" y="154709"/>
            <a:ext cx="8952888" cy="661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4606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127" y="1468582"/>
            <a:ext cx="10762673" cy="4708381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Višestruka</a:t>
            </a:r>
            <a:r>
              <a:rPr lang="en-US" dirty="0"/>
              <a:t> </a:t>
            </a:r>
            <a:r>
              <a:rPr lang="en-US" dirty="0" err="1"/>
              <a:t>regresija</a:t>
            </a:r>
            <a:r>
              <a:rPr lang="en-US" dirty="0"/>
              <a:t> </a:t>
            </a:r>
            <a:r>
              <a:rPr lang="en-US" dirty="0" err="1"/>
              <a:t>vam</a:t>
            </a:r>
            <a:r>
              <a:rPr lang="en-US" dirty="0"/>
              <a:t> </a:t>
            </a:r>
            <a:r>
              <a:rPr lang="en-US" dirty="0" err="1"/>
              <a:t>omogućava</a:t>
            </a:r>
            <a:r>
              <a:rPr lang="en-US" dirty="0"/>
              <a:t> da </a:t>
            </a:r>
            <a:r>
              <a:rPr lang="en-US" dirty="0" err="1"/>
              <a:t>procenite</a:t>
            </a:r>
            <a:r>
              <a:rPr lang="en-US" dirty="0"/>
              <a:t> </a:t>
            </a:r>
            <a:r>
              <a:rPr lang="en-US" dirty="0" err="1"/>
              <a:t>efekat</a:t>
            </a:r>
            <a:r>
              <a:rPr lang="en-US" dirty="0"/>
              <a:t> </a:t>
            </a:r>
            <a:r>
              <a:rPr lang="en-US" dirty="0" err="1"/>
              <a:t>promene</a:t>
            </a:r>
            <a:r>
              <a:rPr lang="en-US" dirty="0"/>
              <a:t> u 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Y, </a:t>
            </a:r>
            <a:r>
              <a:rPr lang="en-US" dirty="0" err="1"/>
              <a:t>držeći</a:t>
            </a:r>
            <a:r>
              <a:rPr lang="en-US" dirty="0"/>
              <a:t> </a:t>
            </a:r>
            <a:r>
              <a:rPr lang="en-US" dirty="0" err="1"/>
              <a:t>ostale</a:t>
            </a:r>
            <a:r>
              <a:rPr lang="en-US" dirty="0"/>
              <a:t> </a:t>
            </a:r>
            <a:r>
              <a:rPr lang="en-US" dirty="0" err="1"/>
              <a:t>uključene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konstantnim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izmjeriti</a:t>
            </a:r>
            <a:r>
              <a:rPr lang="en-US" dirty="0"/>
              <a:t> </a:t>
            </a:r>
            <a:r>
              <a:rPr lang="en-US" dirty="0" err="1"/>
              <a:t>varijablu</a:t>
            </a:r>
            <a:r>
              <a:rPr lang="en-US" dirty="0"/>
              <a:t>,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izbjeći</a:t>
            </a:r>
            <a:r>
              <a:rPr lang="en-US" dirty="0"/>
              <a:t> </a:t>
            </a:r>
            <a:r>
              <a:rPr lang="en-US" dirty="0" err="1" smtClean="0"/>
              <a:t>pristranost</a:t>
            </a:r>
            <a:r>
              <a:rPr lang="hr-HR" dirty="0" smtClean="0"/>
              <a:t> zbog izostavljene</a:t>
            </a:r>
            <a:r>
              <a:rPr lang="en-US" dirty="0" smtClean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 smtClean="0"/>
              <a:t>tako</a:t>
            </a:r>
            <a:r>
              <a:rPr lang="en-US" dirty="0" smtClean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ćete</a:t>
            </a:r>
            <a:r>
              <a:rPr lang="en-US" dirty="0"/>
              <a:t> je </a:t>
            </a:r>
            <a:r>
              <a:rPr lang="en-US" dirty="0" err="1"/>
              <a:t>uključiti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/>
              <a:t>ne </a:t>
            </a:r>
            <a:r>
              <a:rPr lang="en-US" dirty="0" err="1"/>
              <a:t>možete</a:t>
            </a:r>
            <a:r>
              <a:rPr lang="en-US" dirty="0"/>
              <a:t> </a:t>
            </a:r>
            <a:r>
              <a:rPr lang="en-US" dirty="0" err="1"/>
              <a:t>izmjeriti</a:t>
            </a:r>
            <a:r>
              <a:rPr lang="en-US" dirty="0"/>
              <a:t> </a:t>
            </a:r>
            <a:r>
              <a:rPr lang="en-US" dirty="0" err="1"/>
              <a:t>izostavljenu</a:t>
            </a:r>
            <a:r>
              <a:rPr lang="en-US" dirty="0"/>
              <a:t> </a:t>
            </a:r>
            <a:r>
              <a:rPr lang="en-US" dirty="0" err="1"/>
              <a:t>varijablu</a:t>
            </a:r>
            <a:r>
              <a:rPr lang="en-US" dirty="0"/>
              <a:t>, </a:t>
            </a:r>
            <a:r>
              <a:rPr lang="en-US" dirty="0" err="1"/>
              <a:t>možda</a:t>
            </a:r>
            <a:r>
              <a:rPr lang="en-US" dirty="0"/>
              <a:t> </a:t>
            </a:r>
            <a:r>
              <a:rPr lang="en-US" dirty="0" err="1"/>
              <a:t>ćete</a:t>
            </a:r>
            <a:r>
              <a:rPr lang="en-US" dirty="0"/>
              <a:t> </a:t>
            </a:r>
            <a:r>
              <a:rPr lang="en-US" dirty="0" err="1"/>
              <a:t>ipak</a:t>
            </a:r>
            <a:r>
              <a:rPr lang="en-US" dirty="0"/>
              <a:t> </a:t>
            </a:r>
            <a:r>
              <a:rPr lang="en-US" dirty="0" err="1"/>
              <a:t>moći</a:t>
            </a:r>
            <a:r>
              <a:rPr lang="en-US" dirty="0"/>
              <a:t> </a:t>
            </a:r>
            <a:r>
              <a:rPr lang="en-US" dirty="0" err="1"/>
              <a:t>kontrolirati</a:t>
            </a:r>
            <a:r>
              <a:rPr lang="en-US" dirty="0"/>
              <a:t> </a:t>
            </a:r>
            <a:r>
              <a:rPr lang="en-US" dirty="0" err="1"/>
              <a:t>njen</a:t>
            </a:r>
            <a:r>
              <a:rPr lang="en-US" dirty="0"/>
              <a:t> </a:t>
            </a:r>
            <a:r>
              <a:rPr lang="en-US" dirty="0" err="1"/>
              <a:t>učinak</a:t>
            </a:r>
            <a:r>
              <a:rPr lang="en-US" dirty="0"/>
              <a:t> </a:t>
            </a:r>
            <a:r>
              <a:rPr lang="en-US" dirty="0" err="1"/>
              <a:t>uključivanjem</a:t>
            </a:r>
            <a:r>
              <a:rPr lang="en-US" dirty="0"/>
              <a:t> </a:t>
            </a:r>
            <a:r>
              <a:rPr lang="en-US" dirty="0" err="1"/>
              <a:t>kontrolne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smtClean="0"/>
              <a:t>Ne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jednostavan</a:t>
            </a:r>
            <a:r>
              <a:rPr lang="en-US" dirty="0"/>
              <a:t> </a:t>
            </a:r>
            <a:r>
              <a:rPr lang="en-US" dirty="0" err="1"/>
              <a:t>recept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odlučivanje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varijable</a:t>
            </a:r>
            <a:r>
              <a:rPr lang="en-US" dirty="0"/>
              <a:t> </a:t>
            </a:r>
            <a:r>
              <a:rPr lang="en-US" dirty="0" err="1"/>
              <a:t>pripadaju</a:t>
            </a:r>
            <a:r>
              <a:rPr lang="en-US" dirty="0"/>
              <a:t> </a:t>
            </a:r>
            <a:r>
              <a:rPr lang="en-US" dirty="0" err="1"/>
              <a:t>regresiji</a:t>
            </a:r>
            <a:r>
              <a:rPr lang="en-US" dirty="0"/>
              <a:t> – </a:t>
            </a:r>
            <a:r>
              <a:rPr lang="en-US" dirty="0" err="1"/>
              <a:t>morate</a:t>
            </a:r>
            <a:r>
              <a:rPr lang="en-US" dirty="0"/>
              <a:t> </a:t>
            </a:r>
            <a:r>
              <a:rPr lang="en-US" dirty="0" err="1"/>
              <a:t>procijeniti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/>
              <a:t>pristup</a:t>
            </a:r>
            <a:r>
              <a:rPr lang="en-US" dirty="0"/>
              <a:t> je </a:t>
            </a:r>
            <a:r>
              <a:rPr lang="en-US" dirty="0" err="1"/>
              <a:t>specificiranje</a:t>
            </a:r>
            <a:r>
              <a:rPr lang="en-US" dirty="0"/>
              <a:t> </a:t>
            </a:r>
            <a:r>
              <a:rPr lang="en-US" dirty="0" err="1"/>
              <a:t>osnovnog</a:t>
            </a:r>
            <a:r>
              <a:rPr lang="en-US" dirty="0"/>
              <a:t> </a:t>
            </a:r>
            <a:r>
              <a:rPr lang="en-US" dirty="0" err="1"/>
              <a:t>modela</a:t>
            </a:r>
            <a:r>
              <a:rPr lang="en-US" dirty="0"/>
              <a:t> – </a:t>
            </a:r>
            <a:r>
              <a:rPr lang="en-US" dirty="0" err="1"/>
              <a:t>oslanjajući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apriorno</a:t>
            </a:r>
            <a:r>
              <a:rPr lang="en-US" dirty="0"/>
              <a:t> </a:t>
            </a:r>
            <a:r>
              <a:rPr lang="en-US" dirty="0" err="1"/>
              <a:t>rezonovanje</a:t>
            </a:r>
            <a:r>
              <a:rPr lang="en-US" dirty="0"/>
              <a:t> – a </a:t>
            </a:r>
            <a:r>
              <a:rPr lang="en-US" dirty="0" err="1"/>
              <a:t>zatim</a:t>
            </a:r>
            <a:r>
              <a:rPr lang="en-US" dirty="0"/>
              <a:t> </a:t>
            </a:r>
            <a:r>
              <a:rPr lang="en-US" dirty="0" err="1"/>
              <a:t>istražiti</a:t>
            </a:r>
            <a:r>
              <a:rPr lang="en-US" dirty="0"/>
              <a:t> </a:t>
            </a:r>
            <a:r>
              <a:rPr lang="en-US" dirty="0" err="1"/>
              <a:t>osjetljivost</a:t>
            </a:r>
            <a:r>
              <a:rPr lang="en-US" dirty="0"/>
              <a:t> </a:t>
            </a:r>
            <a:r>
              <a:rPr lang="en-US" dirty="0" err="1"/>
              <a:t>ključne</a:t>
            </a:r>
            <a:r>
              <a:rPr lang="en-US" dirty="0"/>
              <a:t> </a:t>
            </a:r>
            <a:r>
              <a:rPr lang="en-US" dirty="0" err="1"/>
              <a:t>procjene</a:t>
            </a:r>
            <a:r>
              <a:rPr lang="en-US" dirty="0"/>
              <a:t>(a) u </a:t>
            </a:r>
            <a:r>
              <a:rPr lang="en-US" dirty="0" err="1"/>
              <a:t>alternativnim</a:t>
            </a:r>
            <a:r>
              <a:rPr lang="en-US" dirty="0"/>
              <a:t> </a:t>
            </a:r>
            <a:r>
              <a:rPr lang="en-US" dirty="0" err="1"/>
              <a:t>specifikacijama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25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183" y="1825625"/>
            <a:ext cx="10515600" cy="4351338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4800"/>
              </a:spcAft>
              <a:buFontTx/>
              <a:buNone/>
              <a:defRPr/>
            </a:pPr>
            <a:r>
              <a:rPr lang="en-US" dirty="0" err="1" smtClean="0"/>
              <a:t>Prema</a:t>
            </a:r>
            <a:r>
              <a:rPr lang="en-US" dirty="0" smtClean="0"/>
              <a:t> OLS </a:t>
            </a:r>
            <a:r>
              <a:rPr lang="en-US" dirty="0" err="1" smtClean="0"/>
              <a:t>prestpostavkama</a:t>
            </a:r>
            <a:r>
              <a:rPr lang="en-US" dirty="0" smtClean="0"/>
              <a:t> #2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#3 </a:t>
            </a:r>
            <a:r>
              <a:rPr lang="en-US" dirty="0" smtClean="0"/>
              <a:t>(</a:t>
            </a:r>
            <a:r>
              <a:rPr lang="en-US" dirty="0" err="1" smtClean="0"/>
              <a:t>dakle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OLS pretpostavka#1 </a:t>
            </a:r>
            <a:r>
              <a:rPr lang="en-US" dirty="0" err="1" smtClean="0"/>
              <a:t>nije</a:t>
            </a:r>
            <a:r>
              <a:rPr lang="en-US" dirty="0" smtClean="0"/>
              <a:t> ta</a:t>
            </a:r>
            <a:r>
              <a:rPr lang="hr-HR" dirty="0" smtClean="0"/>
              <a:t>čna</a:t>
            </a:r>
            <a:r>
              <a:rPr lang="en-US" dirty="0" smtClean="0"/>
              <a:t>),</a:t>
            </a:r>
            <a:endParaRPr lang="en-US" dirty="0"/>
          </a:p>
          <a:p>
            <a:pPr>
              <a:spcAft>
                <a:spcPts val="4200"/>
              </a:spcAft>
              <a:buFontTx/>
              <a:buNone/>
              <a:defRPr/>
            </a:pPr>
            <a:r>
              <a:rPr lang="en-US" dirty="0"/>
              <a:t>        –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r>
              <a:rPr lang="en-US" dirty="0"/>
              <a:t> =   </a:t>
            </a:r>
          </a:p>
          <a:p>
            <a:pPr>
              <a:buFontTx/>
              <a:buNone/>
              <a:defRPr/>
            </a:pPr>
            <a:r>
              <a:rPr lang="en-US" dirty="0"/>
              <a:t>   </a:t>
            </a:r>
          </a:p>
          <a:p>
            <a:pPr>
              <a:buFontTx/>
              <a:buNone/>
              <a:defRPr/>
            </a:pPr>
            <a:r>
              <a:rPr lang="en-US" dirty="0"/>
              <a:t>		</a:t>
            </a:r>
          </a:p>
          <a:p>
            <a:pPr>
              <a:buFontTx/>
              <a:buNone/>
              <a:defRPr/>
            </a:pPr>
            <a:r>
              <a:rPr lang="en-US" dirty="0"/>
              <a:t>	</a:t>
            </a:r>
          </a:p>
          <a:p>
            <a:pPr>
              <a:buFontTx/>
              <a:buNone/>
              <a:defRPr/>
            </a:pPr>
            <a:endParaRPr lang="en-US" dirty="0"/>
          </a:p>
          <a:p>
            <a:pPr>
              <a:buFontTx/>
              <a:buNone/>
              <a:defRPr/>
            </a:pPr>
            <a:r>
              <a:rPr lang="en-US" dirty="0"/>
              <a:t>                   =                        </a:t>
            </a:r>
            <a:r>
              <a:rPr lang="en-US" dirty="0" smtClean="0"/>
              <a:t>        =                      ,</a:t>
            </a:r>
            <a:endParaRPr lang="en-US" dirty="0"/>
          </a:p>
          <a:p>
            <a:pPr>
              <a:buFontTx/>
              <a:buNone/>
              <a:defRPr/>
            </a:pPr>
            <a:r>
              <a:rPr lang="en-US" dirty="0"/>
              <a:t> </a:t>
            </a:r>
          </a:p>
          <a:p>
            <a:pPr marL="0" indent="0">
              <a:buFontTx/>
              <a:buNone/>
              <a:defRPr/>
            </a:pPr>
            <a:r>
              <a:rPr lang="hr-HR" dirty="0" smtClean="0"/>
              <a:t>gdje</a:t>
            </a:r>
            <a:r>
              <a:rPr lang="en-US" dirty="0" smtClean="0"/>
              <a:t> </a:t>
            </a:r>
            <a:r>
              <a:rPr lang="en-US" i="1" dirty="0" err="1">
                <a:latin typeface="Lucida Grande"/>
                <a:ea typeface="Lucida Grande"/>
                <a:cs typeface="Lucida Grande"/>
                <a:sym typeface="Symbol"/>
              </a:rPr>
              <a:t>ρ</a:t>
            </a:r>
            <a:r>
              <a:rPr lang="en-US" i="1" baseline="-25000" dirty="0" err="1"/>
              <a:t>Xu</a:t>
            </a:r>
            <a:r>
              <a:rPr lang="en-US" dirty="0"/>
              <a:t> = </a:t>
            </a:r>
            <a:r>
              <a:rPr lang="en-US" dirty="0" err="1"/>
              <a:t>corr</a:t>
            </a:r>
            <a:r>
              <a:rPr lang="en-US" dirty="0"/>
              <a:t>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u</a:t>
            </a:r>
            <a:r>
              <a:rPr lang="en-US" dirty="0"/>
              <a:t>).  </a:t>
            </a:r>
            <a:r>
              <a:rPr lang="hr-HR" dirty="0" smtClean="0"/>
              <a:t>Ako pretpostavka </a:t>
            </a:r>
            <a:r>
              <a:rPr lang="en-US" dirty="0" smtClean="0"/>
              <a:t>#1 </a:t>
            </a:r>
            <a:r>
              <a:rPr lang="hr-HR" dirty="0" smtClean="0"/>
              <a:t>je tačna</a:t>
            </a:r>
            <a:r>
              <a:rPr lang="en-US" dirty="0" smtClean="0"/>
              <a:t>, </a:t>
            </a:r>
            <a:r>
              <a:rPr lang="hr-HR" dirty="0" smtClean="0"/>
              <a:t>tada </a:t>
            </a:r>
            <a:r>
              <a:rPr lang="en-US" i="1" dirty="0" err="1" smtClean="0">
                <a:latin typeface="Lucida Grande"/>
                <a:ea typeface="Lucida Grande"/>
                <a:cs typeface="Lucida Grande"/>
                <a:sym typeface="Symbol"/>
              </a:rPr>
              <a:t>ρ</a:t>
            </a:r>
            <a:r>
              <a:rPr lang="en-US" i="1" baseline="-25000" dirty="0" err="1" smtClean="0"/>
              <a:t>Xu</a:t>
            </a:r>
            <a:r>
              <a:rPr lang="en-US" dirty="0" smtClean="0"/>
              <a:t> </a:t>
            </a:r>
            <a:r>
              <a:rPr lang="en-US" dirty="0"/>
              <a:t>= 0, </a:t>
            </a:r>
            <a:r>
              <a:rPr lang="hr-HR" dirty="0" smtClean="0"/>
              <a:t>ali ako nije onda imamo</a:t>
            </a:r>
            <a:r>
              <a:rPr lang="en-US" dirty="0" smtClean="0"/>
              <a:t>….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127213"/>
              </p:ext>
            </p:extLst>
          </p:nvPr>
        </p:nvGraphicFramePr>
        <p:xfrm>
          <a:off x="2057401" y="2108201"/>
          <a:ext cx="1917351" cy="1604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Equation" r:id="rId3" imgW="2184400" imgH="1828800" progId="Equation.DSMT4">
                  <p:embed/>
                </p:oleObj>
              </mc:Choice>
              <mc:Fallback>
                <p:oleObj name="Equation" r:id="rId3" imgW="2184400" imgH="1828800" progId="Equation.DSMT4">
                  <p:embed/>
                  <p:pic>
                    <p:nvPicPr>
                      <p:cNvPr id="125955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1" y="2108201"/>
                        <a:ext cx="1917351" cy="16048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103776"/>
              </p:ext>
            </p:extLst>
          </p:nvPr>
        </p:nvGraphicFramePr>
        <p:xfrm>
          <a:off x="1009651" y="2694456"/>
          <a:ext cx="292100" cy="432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Document" r:id="rId5" imgW="317488" imgH="469883" progId="Word.Document.12">
                  <p:link updateAutomatic="1"/>
                </p:oleObj>
              </mc:Choice>
              <mc:Fallback>
                <p:oleObj name="Document" r:id="rId5" imgW="317488" imgH="469883" progId="Word.Document.12">
                  <p:link updateAutomatic="1"/>
                  <p:pic>
                    <p:nvPicPr>
                      <p:cNvPr id="125954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651" y="2694456"/>
                        <a:ext cx="292100" cy="4323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956897"/>
              </p:ext>
            </p:extLst>
          </p:nvPr>
        </p:nvGraphicFramePr>
        <p:xfrm>
          <a:off x="1976583" y="3810000"/>
          <a:ext cx="3254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Equation" r:id="rId7" imgW="355600" imgH="584200" progId="Equation.DSMT4">
                  <p:embed/>
                </p:oleObj>
              </mc:Choice>
              <mc:Fallback>
                <p:oleObj name="Equation" r:id="rId7" imgW="355600" imgH="584200" progId="Equation.DSMT4">
                  <p:embed/>
                  <p:pic>
                    <p:nvPicPr>
                      <p:cNvPr id="125956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583" y="3810000"/>
                        <a:ext cx="3254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346698"/>
              </p:ext>
            </p:extLst>
          </p:nvPr>
        </p:nvGraphicFramePr>
        <p:xfrm>
          <a:off x="2394383" y="3847956"/>
          <a:ext cx="4937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Equation" r:id="rId9" imgW="584200" imgH="990600" progId="Equation.DSMT4">
                  <p:embed/>
                </p:oleObj>
              </mc:Choice>
              <mc:Fallback>
                <p:oleObj name="Equation" r:id="rId9" imgW="584200" imgH="990600" progId="Equation.DSMT4">
                  <p:embed/>
                  <p:pic>
                    <p:nvPicPr>
                      <p:cNvPr id="125957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383" y="3847956"/>
                        <a:ext cx="49371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776224"/>
              </p:ext>
            </p:extLst>
          </p:nvPr>
        </p:nvGraphicFramePr>
        <p:xfrm>
          <a:off x="2139302" y="4821093"/>
          <a:ext cx="1701800" cy="75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Equation" r:id="rId11" imgW="2298700" imgH="1016000" progId="Equation.DSMT4">
                  <p:embed/>
                </p:oleObj>
              </mc:Choice>
              <mc:Fallback>
                <p:oleObj name="Equation" r:id="rId11" imgW="2298700" imgH="1016000" progId="Equation.DSMT4">
                  <p:embed/>
                  <p:pic>
                    <p:nvPicPr>
                      <p:cNvPr id="125958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302" y="4821093"/>
                        <a:ext cx="1701800" cy="7519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586621"/>
              </p:ext>
            </p:extLst>
          </p:nvPr>
        </p:nvGraphicFramePr>
        <p:xfrm>
          <a:off x="3974752" y="4785683"/>
          <a:ext cx="10239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name="Equation" r:id="rId13" imgW="1320800" imgH="1016000" progId="Equation.DSMT4">
                  <p:embed/>
                </p:oleObj>
              </mc:Choice>
              <mc:Fallback>
                <p:oleObj name="Equation" r:id="rId13" imgW="1320800" imgH="1016000" progId="Equation.DSMT4">
                  <p:embed/>
                  <p:pic>
                    <p:nvPicPr>
                      <p:cNvPr id="125959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4752" y="4785683"/>
                        <a:ext cx="102393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713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Pristrastnost usljed izostavljene varijable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753436" cy="4769139"/>
          </a:xfrm>
        </p:spPr>
        <p:txBody>
          <a:bodyPr>
            <a:normAutofit/>
          </a:bodyPr>
          <a:lstStyle/>
          <a:p>
            <a:r>
              <a:rPr lang="en-US" dirty="0" err="1"/>
              <a:t>Ako</a:t>
            </a:r>
            <a:r>
              <a:rPr lang="en-US" dirty="0"/>
              <a:t> je </a:t>
            </a:r>
            <a:r>
              <a:rPr lang="en-US" dirty="0" err="1"/>
              <a:t>izostavljena</a:t>
            </a:r>
            <a:r>
              <a:rPr lang="en-US" dirty="0"/>
              <a:t> </a:t>
            </a:r>
            <a:r>
              <a:rPr lang="en-US" dirty="0" err="1"/>
              <a:t>varijabla</a:t>
            </a:r>
            <a:r>
              <a:rPr lang="en-US" dirty="0"/>
              <a:t> Z </a:t>
            </a:r>
            <a:r>
              <a:rPr lang="en-US" dirty="0" err="1"/>
              <a:t>oboje</a:t>
            </a:r>
            <a:r>
              <a:rPr lang="en-US" dirty="0"/>
              <a:t>: </a:t>
            </a:r>
            <a:endParaRPr lang="hr-HR" dirty="0" smtClean="0"/>
          </a:p>
          <a:p>
            <a:pPr lvl="1"/>
            <a:r>
              <a:rPr lang="en-US" dirty="0" err="1" smtClean="0"/>
              <a:t>determinanta</a:t>
            </a:r>
            <a:r>
              <a:rPr lang="en-US" dirty="0" smtClean="0"/>
              <a:t> </a:t>
            </a:r>
            <a:r>
              <a:rPr lang="en-US" dirty="0"/>
              <a:t>Y (to jest, </a:t>
            </a:r>
            <a:r>
              <a:rPr lang="en-US" dirty="0" err="1"/>
              <a:t>sadržana</a:t>
            </a:r>
            <a:r>
              <a:rPr lang="en-US" dirty="0"/>
              <a:t> je u </a:t>
            </a:r>
            <a:r>
              <a:rPr lang="en-US" i="1" dirty="0"/>
              <a:t>u</a:t>
            </a:r>
            <a:r>
              <a:rPr lang="en-US" dirty="0" smtClean="0"/>
              <a:t>);</a:t>
            </a:r>
            <a:endParaRPr lang="hr-HR" dirty="0"/>
          </a:p>
          <a:p>
            <a:pPr lvl="1"/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u </a:t>
            </a:r>
            <a:r>
              <a:rPr lang="en-US" dirty="0" err="1"/>
              <a:t>korelaciji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X,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tada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l-GR" dirty="0"/>
              <a:t>ρ</a:t>
            </a:r>
            <a:r>
              <a:rPr lang="en-US" baseline="-25000" dirty="0"/>
              <a:t>Xu</a:t>
            </a:r>
            <a:r>
              <a:rPr lang="en-US" dirty="0"/>
              <a:t> ≠ 0 </a:t>
            </a:r>
            <a:r>
              <a:rPr lang="en-US" dirty="0" err="1"/>
              <a:t>i</a:t>
            </a:r>
            <a:r>
              <a:rPr lang="en-US" dirty="0"/>
              <a:t> OLS estimator </a:t>
            </a:r>
            <a:r>
              <a:rPr lang="hr-HR" dirty="0" smtClean="0"/>
              <a:t>       </a:t>
            </a:r>
            <a:r>
              <a:rPr lang="en-US" dirty="0" smtClean="0"/>
              <a:t>je </a:t>
            </a:r>
            <a:r>
              <a:rPr lang="en-US" dirty="0" err="1"/>
              <a:t>pristrasan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</a:t>
            </a:r>
            <a:r>
              <a:rPr lang="en-US" dirty="0" err="1"/>
              <a:t>konzistentan</a:t>
            </a:r>
            <a:r>
              <a:rPr lang="en-US" dirty="0"/>
              <a:t>.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Na </a:t>
            </a:r>
            <a:r>
              <a:rPr lang="en-US" dirty="0" err="1"/>
              <a:t>primjer</a:t>
            </a:r>
            <a:r>
              <a:rPr lang="en-US" dirty="0"/>
              <a:t>, </a:t>
            </a:r>
            <a:r>
              <a:rPr lang="en-US" dirty="0" err="1"/>
              <a:t>okruzi</a:t>
            </a:r>
            <a:r>
              <a:rPr lang="en-US" dirty="0"/>
              <a:t> s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smtClean="0"/>
              <a:t>u </a:t>
            </a:r>
            <a:r>
              <a:rPr lang="en-US" dirty="0" err="1" smtClean="0"/>
              <a:t>razredu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je </a:t>
            </a:r>
            <a:r>
              <a:rPr lang="en-US" dirty="0" err="1" smtClean="0"/>
              <a:t>engleski</a:t>
            </a:r>
            <a:r>
              <a:rPr lang="en-US" dirty="0" smtClean="0"/>
              <a:t> </a:t>
            </a:r>
            <a:r>
              <a:rPr lang="en-US" dirty="0" err="1" smtClean="0"/>
              <a:t>drugi</a:t>
            </a:r>
            <a:r>
              <a:rPr lang="en-US" dirty="0" smtClean="0"/>
              <a:t> </a:t>
            </a:r>
            <a:r>
              <a:rPr lang="en-US" dirty="0" err="1" smtClean="0"/>
              <a:t>jezik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1)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bolje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testovima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2)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manja</a:t>
            </a:r>
            <a:r>
              <a:rPr lang="en-US" dirty="0"/>
              <a:t> </a:t>
            </a:r>
            <a:r>
              <a:rPr lang="en-US" dirty="0" err="1"/>
              <a:t>odjeljenja</a:t>
            </a:r>
            <a:r>
              <a:rPr lang="en-US" dirty="0"/>
              <a:t> (</a:t>
            </a:r>
            <a:r>
              <a:rPr lang="en-US" dirty="0" err="1"/>
              <a:t>veći</a:t>
            </a:r>
            <a:r>
              <a:rPr lang="en-US" dirty="0"/>
              <a:t> </a:t>
            </a:r>
            <a:r>
              <a:rPr lang="en-US" dirty="0" err="1"/>
              <a:t>budžet</a:t>
            </a:r>
            <a:r>
              <a:rPr lang="en-US" dirty="0"/>
              <a:t>), </a:t>
            </a:r>
            <a:r>
              <a:rPr lang="en-US" dirty="0" err="1"/>
              <a:t>tako</a:t>
            </a:r>
            <a:r>
              <a:rPr lang="en-US" dirty="0"/>
              <a:t> da bi </a:t>
            </a:r>
            <a:r>
              <a:rPr lang="en-US" dirty="0" err="1"/>
              <a:t>zanemarivanje</a:t>
            </a:r>
            <a:r>
              <a:rPr lang="en-US" dirty="0"/>
              <a:t> </a:t>
            </a:r>
            <a:r>
              <a:rPr lang="en-US" dirty="0" err="1"/>
              <a:t>efekta</a:t>
            </a:r>
            <a:r>
              <a:rPr lang="en-US" dirty="0"/>
              <a:t> </a:t>
            </a:r>
            <a:r>
              <a:rPr lang="en-US" dirty="0" err="1"/>
              <a:t>faktora</a:t>
            </a:r>
            <a:r>
              <a:rPr lang="en-US" dirty="0"/>
              <a:t> </a:t>
            </a:r>
            <a:r>
              <a:rPr lang="en-US" dirty="0" err="1"/>
              <a:t>velikog</a:t>
            </a:r>
            <a:r>
              <a:rPr lang="en-US" dirty="0"/>
              <a:t> </a:t>
            </a:r>
            <a:r>
              <a:rPr lang="en-US" dirty="0" err="1"/>
              <a:t>broja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ESL-a </a:t>
            </a:r>
            <a:r>
              <a:rPr lang="en-US" dirty="0" err="1"/>
              <a:t>rezultiralo</a:t>
            </a:r>
            <a:r>
              <a:rPr lang="en-US" dirty="0"/>
              <a:t> </a:t>
            </a:r>
            <a:r>
              <a:rPr lang="en-US" dirty="0" err="1"/>
              <a:t>precjenjivanjem</a:t>
            </a:r>
            <a:r>
              <a:rPr lang="en-US" dirty="0"/>
              <a:t> </a:t>
            </a:r>
            <a:r>
              <a:rPr lang="en-US" dirty="0" err="1"/>
              <a:t>efekta</a:t>
            </a:r>
            <a:r>
              <a:rPr lang="en-US" dirty="0"/>
              <a:t> </a:t>
            </a:r>
            <a:r>
              <a:rPr lang="en-US" dirty="0" err="1"/>
              <a:t>veličine</a:t>
            </a:r>
            <a:r>
              <a:rPr lang="en-US" dirty="0"/>
              <a:t> </a:t>
            </a:r>
            <a:r>
              <a:rPr lang="en-US" dirty="0" err="1"/>
              <a:t>razreda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smtClean="0"/>
              <a:t>Da </a:t>
            </a:r>
            <a:r>
              <a:rPr lang="en-US" dirty="0"/>
              <a:t>li se to </a:t>
            </a:r>
            <a:r>
              <a:rPr lang="en-US" dirty="0" err="1"/>
              <a:t>zaista</a:t>
            </a:r>
            <a:r>
              <a:rPr lang="en-US" dirty="0"/>
              <a:t> </a:t>
            </a:r>
            <a:r>
              <a:rPr lang="en-US" dirty="0" err="1"/>
              <a:t>dešava</a:t>
            </a:r>
            <a:r>
              <a:rPr lang="en-US" dirty="0"/>
              <a:t> u </a:t>
            </a:r>
            <a:r>
              <a:rPr lang="en-US" dirty="0" err="1"/>
              <a:t>podacima</a:t>
            </a:r>
            <a:r>
              <a:rPr lang="en-US" dirty="0"/>
              <a:t> CA?</a:t>
            </a:r>
          </a:p>
        </p:txBody>
      </p:sp>
      <p:graphicFrame>
        <p:nvGraphicFramePr>
          <p:cNvPr id="4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371846"/>
              </p:ext>
            </p:extLst>
          </p:nvPr>
        </p:nvGraphicFramePr>
        <p:xfrm>
          <a:off x="5587464" y="2972831"/>
          <a:ext cx="31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Document" r:id="rId3" imgW="317488" imgH="469883" progId="Word.Document.12">
                  <p:link updateAutomatic="1"/>
                </p:oleObj>
              </mc:Choice>
              <mc:Fallback>
                <p:oleObj name="Document" r:id="rId3" imgW="317488" imgH="469883" progId="Word.Document.12">
                  <p:link updateAutomatic="1"/>
                  <p:pic>
                    <p:nvPicPr>
                      <p:cNvPr id="128002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7464" y="2972831"/>
                        <a:ext cx="317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3403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bl06_0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1961" y="83127"/>
            <a:ext cx="9332569" cy="444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2655" y="4922982"/>
            <a:ext cx="1087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Okruzi</a:t>
            </a:r>
            <a:r>
              <a:rPr lang="en-US" sz="2400" dirty="0"/>
              <a:t> s </a:t>
            </a:r>
            <a:r>
              <a:rPr lang="en-US" sz="2400" dirty="0" err="1"/>
              <a:t>manje</a:t>
            </a:r>
            <a:r>
              <a:rPr lang="en-US" sz="2400" dirty="0"/>
              <a:t> </a:t>
            </a:r>
            <a:r>
              <a:rPr lang="en-US" sz="2400" dirty="0" err="1"/>
              <a:t>učenika</a:t>
            </a:r>
            <a:r>
              <a:rPr lang="en-US" sz="2400" dirty="0"/>
              <a:t> </a:t>
            </a:r>
            <a:r>
              <a:rPr lang="en-US" sz="2400" dirty="0" err="1"/>
              <a:t>engleskog</a:t>
            </a:r>
            <a:r>
              <a:rPr lang="en-US" sz="2400" dirty="0"/>
              <a:t> </a:t>
            </a:r>
            <a:r>
              <a:rPr lang="en-US" sz="2400" dirty="0" err="1"/>
              <a:t>jezika</a:t>
            </a:r>
            <a:r>
              <a:rPr lang="en-US" sz="2400" dirty="0"/>
              <a:t> </a:t>
            </a:r>
            <a:r>
              <a:rPr lang="en-US" sz="2400" dirty="0" err="1"/>
              <a:t>imaju</a:t>
            </a:r>
            <a:r>
              <a:rPr lang="en-US" sz="2400" dirty="0"/>
              <a:t>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en-US" sz="2400" dirty="0" err="1"/>
              <a:t>rezultate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testovima</a:t>
            </a:r>
            <a:r>
              <a:rPr lang="en-US" sz="2400" dirty="0"/>
              <a:t> </a:t>
            </a:r>
            <a:endParaRPr lang="hr-H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Okruzi</a:t>
            </a:r>
            <a:r>
              <a:rPr lang="en-US" sz="2400" dirty="0" smtClean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nižim</a:t>
            </a:r>
            <a:r>
              <a:rPr lang="en-US" sz="2400" dirty="0"/>
              <a:t> </a:t>
            </a:r>
            <a:r>
              <a:rPr lang="en-US" sz="2400" dirty="0" err="1"/>
              <a:t>postotkom</a:t>
            </a:r>
            <a:r>
              <a:rPr lang="en-US" sz="2400" dirty="0"/>
              <a:t> EL (</a:t>
            </a:r>
            <a:r>
              <a:rPr lang="en-US" sz="2400" dirty="0" err="1"/>
              <a:t>PctEL</a:t>
            </a:r>
            <a:r>
              <a:rPr lang="en-US" sz="2400" dirty="0"/>
              <a:t>) </a:t>
            </a:r>
            <a:r>
              <a:rPr lang="en-US" sz="2400" dirty="0" err="1"/>
              <a:t>imaju</a:t>
            </a:r>
            <a:r>
              <a:rPr lang="en-US" sz="2400" dirty="0"/>
              <a:t> </a:t>
            </a:r>
            <a:r>
              <a:rPr lang="en-US" sz="2400" dirty="0" err="1"/>
              <a:t>manje</a:t>
            </a:r>
            <a:r>
              <a:rPr lang="en-US" sz="2400" dirty="0"/>
              <a:t> </a:t>
            </a:r>
            <a:r>
              <a:rPr lang="en-US" sz="2400" dirty="0" err="1"/>
              <a:t>razrede</a:t>
            </a:r>
            <a:r>
              <a:rPr lang="en-US" sz="2400" dirty="0"/>
              <a:t> </a:t>
            </a:r>
            <a:endParaRPr lang="hr-H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Među</a:t>
            </a:r>
            <a:r>
              <a:rPr lang="en-US" sz="2400" dirty="0" smtClean="0"/>
              <a:t> </a:t>
            </a:r>
            <a:r>
              <a:rPr lang="en-US" sz="2400" dirty="0" err="1"/>
              <a:t>okruzima</a:t>
            </a:r>
            <a:r>
              <a:rPr lang="en-US" sz="2400" dirty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uporedivim</a:t>
            </a:r>
            <a:r>
              <a:rPr lang="en-US" sz="2400" dirty="0"/>
              <a:t> </a:t>
            </a:r>
            <a:r>
              <a:rPr lang="en-US" sz="2400" dirty="0" err="1"/>
              <a:t>PctEL</a:t>
            </a:r>
            <a:r>
              <a:rPr lang="en-US" sz="2400" dirty="0"/>
              <a:t>, </a:t>
            </a:r>
            <a:r>
              <a:rPr lang="en-US" sz="2400" dirty="0" err="1"/>
              <a:t>efekat</a:t>
            </a:r>
            <a:r>
              <a:rPr lang="en-US" sz="2400" dirty="0"/>
              <a:t> </a:t>
            </a:r>
            <a:r>
              <a:rPr lang="en-US" sz="2400" dirty="0" err="1"/>
              <a:t>veličine</a:t>
            </a:r>
            <a:r>
              <a:rPr lang="en-US" sz="2400" dirty="0"/>
              <a:t> </a:t>
            </a:r>
            <a:r>
              <a:rPr lang="en-US" sz="2400" dirty="0" err="1"/>
              <a:t>razreda</a:t>
            </a:r>
            <a:r>
              <a:rPr lang="en-US" sz="2400" dirty="0"/>
              <a:t> je </a:t>
            </a:r>
            <a:r>
              <a:rPr lang="en-US" sz="2400" dirty="0" err="1"/>
              <a:t>mali</a:t>
            </a:r>
            <a:r>
              <a:rPr lang="en-US" sz="2400" dirty="0"/>
              <a:t> (</a:t>
            </a:r>
            <a:r>
              <a:rPr lang="en-US" sz="2400" dirty="0" err="1"/>
              <a:t>sjetite</a:t>
            </a:r>
            <a:r>
              <a:rPr lang="en-US" sz="2400" dirty="0"/>
              <a:t> se </a:t>
            </a:r>
            <a:r>
              <a:rPr lang="en-US" sz="2400" dirty="0" err="1"/>
              <a:t>ukupnog</a:t>
            </a:r>
            <a:r>
              <a:rPr lang="en-US" sz="2400" dirty="0"/>
              <a:t> „</a:t>
            </a:r>
            <a:r>
              <a:rPr lang="en-US" sz="2400" dirty="0" err="1"/>
              <a:t>razlika</a:t>
            </a:r>
            <a:r>
              <a:rPr lang="en-US" sz="2400" dirty="0"/>
              <a:t> u </a:t>
            </a:r>
            <a:r>
              <a:rPr lang="en-US" sz="2400" dirty="0" err="1"/>
              <a:t>rezultatu</a:t>
            </a:r>
            <a:r>
              <a:rPr lang="en-US" sz="2400" dirty="0"/>
              <a:t> </a:t>
            </a:r>
            <a:r>
              <a:rPr lang="en-US" sz="2400" dirty="0" err="1"/>
              <a:t>testa</a:t>
            </a:r>
            <a:r>
              <a:rPr lang="en-US" sz="2400" dirty="0"/>
              <a:t>“ = 7,4)</a:t>
            </a:r>
          </a:p>
        </p:txBody>
      </p:sp>
    </p:spTree>
    <p:extLst>
      <p:ext uri="{BB962C8B-B14F-4D97-AF65-F5344CB8AC3E}">
        <p14:creationId xmlns:p14="http://schemas.microsoft.com/office/powerpoint/2010/main" val="3716887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4724</Words>
  <Application>Microsoft Office PowerPoint</Application>
  <PresentationFormat>Widescreen</PresentationFormat>
  <Paragraphs>464</Paragraphs>
  <Slides>65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Links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83" baseType="lpstr">
      <vt:lpstr>ＭＳ Ｐゴシック</vt:lpstr>
      <vt:lpstr>Arial</vt:lpstr>
      <vt:lpstr>Calibri</vt:lpstr>
      <vt:lpstr>Calibri Light</vt:lpstr>
      <vt:lpstr>Courier</vt:lpstr>
      <vt:lpstr>Courier New</vt:lpstr>
      <vt:lpstr>Euclid Symbol</vt:lpstr>
      <vt:lpstr>Lucida Grande</vt:lpstr>
      <vt:lpstr>MT Symbol</vt:lpstr>
      <vt:lpstr>Symbol</vt:lpstr>
      <vt:lpstr>Verdana</vt:lpstr>
      <vt:lpstr>Office Theme</vt:lpstr>
      <vt:lpstr>???</vt:lpstr>
      <vt:lpstr>???</vt:lpstr>
      <vt:lpstr>???</vt:lpstr>
      <vt:lpstr>???</vt:lpstr>
      <vt:lpstr>???</vt:lpstr>
      <vt:lpstr>Equation</vt:lpstr>
      <vt:lpstr>Linearna regresija sa više regresora</vt:lpstr>
      <vt:lpstr>Okvir</vt:lpstr>
      <vt:lpstr>PowerPoint Presentation</vt:lpstr>
      <vt:lpstr>PowerPoint Presentation</vt:lpstr>
      <vt:lpstr>Izostavljene varijable</vt:lpstr>
      <vt:lpstr>PowerPoint Presentation</vt:lpstr>
      <vt:lpstr>PowerPoint Presentation</vt:lpstr>
      <vt:lpstr>Pristrastnost usljed izostavljene varijable</vt:lpstr>
      <vt:lpstr>PowerPoint Presentation</vt:lpstr>
      <vt:lpstr>Uzročnost i regresiona analiza</vt:lpstr>
      <vt:lpstr>PowerPoint Presentation</vt:lpstr>
      <vt:lpstr>Šta je tačno uzročnost?</vt:lpstr>
      <vt:lpstr>PowerPoint Presentation</vt:lpstr>
      <vt:lpstr>Vratimo se na veličinu razreda</vt:lpstr>
      <vt:lpstr>Kako naši opservacijski podaci odstupaju od ovoga?</vt:lpstr>
      <vt:lpstr>PowerPoint Presentation</vt:lpstr>
      <vt:lpstr>Vratimo se „omitted variable bias”</vt:lpstr>
      <vt:lpstr>Višestruka regresija</vt:lpstr>
      <vt:lpstr>Interpretacija koeficijenata u višestrukoj regresiji</vt:lpstr>
      <vt:lpstr>PowerPoint Presentation</vt:lpstr>
      <vt:lpstr>OLS Estimator višestruka regresija</vt:lpstr>
      <vt:lpstr>Primjer: Kalifornija</vt:lpstr>
      <vt:lpstr>PowerPoint Presentation</vt:lpstr>
      <vt:lpstr>PowerPoint Presentation</vt:lpstr>
      <vt:lpstr>SER and RMSE </vt:lpstr>
      <vt:lpstr>R2 and     (prilagođeni R2)</vt:lpstr>
      <vt:lpstr>         </vt:lpstr>
      <vt:lpstr>Uradite opet obe regresije </vt:lpstr>
      <vt:lpstr>Pretpostavke OLSa kada imamo više regresora</vt:lpstr>
      <vt:lpstr>Pretpostavaka #1</vt:lpstr>
      <vt:lpstr>PowerPoint Presentation</vt:lpstr>
      <vt:lpstr>PowerPoint Presentation</vt:lpstr>
      <vt:lpstr>Primjeri savršene multikolinearnosti</vt:lpstr>
      <vt:lpstr>„dummy variable trap”</vt:lpstr>
      <vt:lpstr>Nesavršena multikolinearnost</vt:lpstr>
      <vt:lpstr>PowerPoint Presentation</vt:lpstr>
      <vt:lpstr>Testiranje hipoteza </vt:lpstr>
      <vt:lpstr>Naš primjer....</vt:lpstr>
      <vt:lpstr>PowerPoint Presentation</vt:lpstr>
      <vt:lpstr>Testiramo dvije hipoteze</vt:lpstr>
      <vt:lpstr>Dvije hipoteze, združene, zajedničke – joint  hypothesis  </vt:lpstr>
      <vt:lpstr>PowerPoint Presentation</vt:lpstr>
      <vt:lpstr>PowerPoint Presentation</vt:lpstr>
      <vt:lpstr>PowerPoint Presentation</vt:lpstr>
      <vt:lpstr>Izračunavanje p vrijednosti za statistiku F testa</vt:lpstr>
      <vt:lpstr>PowerPoint Presentation</vt:lpstr>
      <vt:lpstr>Malo još o F testu</vt:lpstr>
      <vt:lpstr>Kako izračunati „pješke” statistiku F testa</vt:lpstr>
      <vt:lpstr>Dakle, statistika F testa je data sa:</vt:lpstr>
      <vt:lpstr>PowerPoint Presentation</vt:lpstr>
      <vt:lpstr>PowerPoint Presentation</vt:lpstr>
      <vt:lpstr>Istorijski kontekst</vt:lpstr>
      <vt:lpstr>Interval povjerenja je ustvari elipsa</vt:lpstr>
      <vt:lpstr>PowerPoint Presentation</vt:lpstr>
      <vt:lpstr>Specifikacija regresije</vt:lpstr>
      <vt:lpstr>PowerPoint Presentation</vt:lpstr>
      <vt:lpstr>Kontrolna varijabla u višestrukoj regresiji</vt:lpstr>
      <vt:lpstr>PowerPoint Presentation</vt:lpstr>
      <vt:lpstr>PowerPoint Presentation</vt:lpstr>
      <vt:lpstr>Još malo o kontrolnim varijablama</vt:lpstr>
      <vt:lpstr>Još malo o kontrolnim varijablama</vt:lpstr>
      <vt:lpstr>Implikacije na selekciju varijabli i specifikaciju modela</vt:lpstr>
      <vt:lpstr>Specifikacija modela....</vt:lpstr>
      <vt:lpstr>PowerPoint Presentation</vt:lpstr>
      <vt:lpstr>Rezime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Linearna regresija sa više regresora</dc:title>
  <dc:creator>Bojan</dc:creator>
  <cp:lastModifiedBy>Bojan</cp:lastModifiedBy>
  <cp:revision>47</cp:revision>
  <dcterms:created xsi:type="dcterms:W3CDTF">2023-06-30T16:27:36Z</dcterms:created>
  <dcterms:modified xsi:type="dcterms:W3CDTF">2023-07-07T16:19:46Z</dcterms:modified>
</cp:coreProperties>
</file>