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lica\Downloads\data%20(8)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Sheet1!$D$14</c:f>
              <c:strCache>
                <c:ptCount val="1"/>
                <c:pt idx="0">
                  <c:v> BDP per capita 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Sheet1!$C$15:$C$21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Sheet1!$D$15:$D$21</c:f>
              <c:numCache>
                <c:formatCode>_(* #,##0_);_(* \(#,##0\);_(* "-"??_);_(@_)</c:formatCode>
                <c:ptCount val="7"/>
                <c:pt idx="0">
                  <c:v>7937.0286809779</c:v>
                </c:pt>
                <c:pt idx="1">
                  <c:v>8337.6488964299406</c:v>
                </c:pt>
                <c:pt idx="2">
                  <c:v>8759.0035532867259</c:v>
                </c:pt>
                <c:pt idx="3">
                  <c:v>9322.2304691515474</c:v>
                </c:pt>
                <c:pt idx="4">
                  <c:v>9848.0290942192314</c:v>
                </c:pt>
                <c:pt idx="5">
                  <c:v>9796.799891575447</c:v>
                </c:pt>
                <c:pt idx="6">
                  <c:v>11080.051652517173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B8-46E1-963B-9F89ABF21E1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954089791"/>
        <c:axId val="954077727"/>
      </c:lineChart>
      <c:catAx>
        <c:axId val="9540897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77727"/>
        <c:crosses val="autoZero"/>
        <c:auto val="1"/>
        <c:lblAlgn val="ctr"/>
        <c:lblOffset val="100"/>
        <c:noMultiLvlLbl val="0"/>
      </c:catAx>
      <c:valAx>
        <c:axId val="9540777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89791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4D2E-314B-4D4A-930C-CAF5CB53DA52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0D3A3-9CCF-4765-B4E1-E8F4E64ED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228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4D2E-314B-4D4A-930C-CAF5CB53DA52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0D3A3-9CCF-4765-B4E1-E8F4E64ED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91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4D2E-314B-4D4A-930C-CAF5CB53DA52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0D3A3-9CCF-4765-B4E1-E8F4E64ED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22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4D2E-314B-4D4A-930C-CAF5CB53DA52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0D3A3-9CCF-4765-B4E1-E8F4E64ED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7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4D2E-314B-4D4A-930C-CAF5CB53DA52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0D3A3-9CCF-4765-B4E1-E8F4E64ED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314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4D2E-314B-4D4A-930C-CAF5CB53DA52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0D3A3-9CCF-4765-B4E1-E8F4E64ED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18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4D2E-314B-4D4A-930C-CAF5CB53DA52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0D3A3-9CCF-4765-B4E1-E8F4E64EDC6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03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4D2E-314B-4D4A-930C-CAF5CB53DA52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0D3A3-9CCF-4765-B4E1-E8F4E64ED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8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4D2E-314B-4D4A-930C-CAF5CB53DA52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0D3A3-9CCF-4765-B4E1-E8F4E64ED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08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4D2E-314B-4D4A-930C-CAF5CB53DA52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0D3A3-9CCF-4765-B4E1-E8F4E64ED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38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6DA34D2E-314B-4D4A-930C-CAF5CB53DA52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0D3A3-9CCF-4765-B4E1-E8F4E64ED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7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DA34D2E-314B-4D4A-930C-CAF5CB53DA52}" type="datetimeFigureOut">
              <a:rPr lang="en-US" smtClean="0"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840D3A3-9CCF-4765-B4E1-E8F4E64ED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9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BE563-570A-4C29-8BC7-36BC35182A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b="1" dirty="0"/>
              <a:t>STATISTIKA PROIZVODNJE</a:t>
            </a:r>
            <a:endParaRPr lang="en-US" b="1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23E8E21-B1DD-4B2F-B494-E48E8DF59F7A}"/>
              </a:ext>
            </a:extLst>
          </p:cNvPr>
          <p:cNvSpPr txBox="1">
            <a:spLocks/>
          </p:cNvSpPr>
          <p:nvPr/>
        </p:nvSpPr>
        <p:spPr>
          <a:xfrm>
            <a:off x="4212645" y="5243195"/>
            <a:ext cx="3766710" cy="123989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sz="2400" dirty="0"/>
              <a:t>Milica Marić, ma</a:t>
            </a:r>
          </a:p>
          <a:p>
            <a:r>
              <a:rPr lang="sr-Latn-BA" sz="2400" dirty="0"/>
              <a:t>milica.maric@ef.unibl.org</a:t>
            </a:r>
          </a:p>
        </p:txBody>
      </p:sp>
    </p:spTree>
    <p:extLst>
      <p:ext uri="{BB962C8B-B14F-4D97-AF65-F5344CB8AC3E}">
        <p14:creationId xmlns:p14="http://schemas.microsoft.com/office/powerpoint/2010/main" val="3420201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E0EE0-7A86-4326-9120-11397D74B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124" y="394090"/>
            <a:ext cx="7729728" cy="1188720"/>
          </a:xfrm>
        </p:spPr>
        <p:txBody>
          <a:bodyPr/>
          <a:lstStyle/>
          <a:p>
            <a:r>
              <a:rPr lang="sr-Latn-BA" dirty="0"/>
              <a:t>ZADATAK 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971BF-39B9-4E96-AF2E-7F6C2CDE2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5297" y="1990166"/>
            <a:ext cx="8961403" cy="48678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BA" sz="2000" dirty="0"/>
              <a:t>Dati su podaci o proizvodnji: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r>
              <a:rPr lang="sr-Latn-BA" sz="2000" dirty="0"/>
              <a:t>Odrediti </a:t>
            </a:r>
            <a:r>
              <a:rPr lang="sr-Latn-BA" sz="2000" b="1" dirty="0"/>
              <a:t>grupni indeks fizičkog obima proizvodnje</a:t>
            </a:r>
            <a:r>
              <a:rPr lang="sr-Latn-BA" sz="2000" dirty="0"/>
              <a:t>,</a:t>
            </a:r>
          </a:p>
          <a:p>
            <a:pPr marL="114300" lvl="0" indent="0">
              <a:buNone/>
            </a:pPr>
            <a:r>
              <a:rPr lang="sr-Latn-BA" sz="2000" dirty="0"/>
              <a:t>a) </a:t>
            </a:r>
            <a:r>
              <a:rPr lang="en-US" sz="2000" dirty="0" err="1"/>
              <a:t>ako</a:t>
            </a:r>
            <a:r>
              <a:rPr lang="en-US" sz="2000" dirty="0"/>
              <a:t> je </a:t>
            </a:r>
            <a:r>
              <a:rPr lang="en-US" sz="2000" dirty="0" err="1"/>
              <a:t>vrijednost</a:t>
            </a:r>
            <a:r>
              <a:rPr lang="en-US" sz="2000" dirty="0"/>
              <a:t> </a:t>
            </a:r>
            <a:r>
              <a:rPr lang="en-US" sz="2000" dirty="0" err="1"/>
              <a:t>proizvodnje</a:t>
            </a:r>
            <a:r>
              <a:rPr lang="en-US" sz="2000" dirty="0"/>
              <a:t> u </a:t>
            </a:r>
            <a:r>
              <a:rPr lang="en-US" sz="2000" dirty="0" err="1"/>
              <a:t>baznom</a:t>
            </a:r>
            <a:r>
              <a:rPr lang="en-US" sz="2000" dirty="0"/>
              <a:t> </a:t>
            </a:r>
            <a:r>
              <a:rPr lang="en-US" sz="2000" dirty="0" err="1"/>
              <a:t>periodu</a:t>
            </a:r>
            <a:r>
              <a:rPr lang="en-US" sz="2000" dirty="0"/>
              <a:t> </a:t>
            </a:r>
            <a:r>
              <a:rPr lang="en-US" sz="2000" dirty="0" err="1"/>
              <a:t>kod</a:t>
            </a:r>
            <a:r>
              <a:rPr lang="en-US" sz="2000" dirty="0"/>
              <a:t> </a:t>
            </a:r>
            <a:r>
              <a:rPr lang="en-US" sz="2000" dirty="0" err="1"/>
              <a:t>proizvoda</a:t>
            </a:r>
            <a:r>
              <a:rPr lang="en-US" sz="2000" dirty="0"/>
              <a:t> A </a:t>
            </a:r>
            <a:r>
              <a:rPr lang="en-US" sz="2000" dirty="0" err="1"/>
              <a:t>veća</a:t>
            </a:r>
            <a:r>
              <a:rPr lang="en-US" sz="2000" dirty="0"/>
              <a:t> </a:t>
            </a:r>
            <a:r>
              <a:rPr lang="en-US" sz="2000" dirty="0" err="1"/>
              <a:t>nego</a:t>
            </a:r>
            <a:r>
              <a:rPr lang="en-US" sz="2000" dirty="0"/>
              <a:t> </a:t>
            </a:r>
            <a:r>
              <a:rPr lang="en-US" sz="2000" dirty="0" err="1"/>
              <a:t>kod</a:t>
            </a:r>
            <a:r>
              <a:rPr lang="en-US" sz="2000" dirty="0"/>
              <a:t> </a:t>
            </a:r>
            <a:r>
              <a:rPr lang="en-US" sz="2000" dirty="0" err="1"/>
              <a:t>proizvoda</a:t>
            </a:r>
            <a:r>
              <a:rPr lang="en-US" sz="2000" dirty="0"/>
              <a:t> B za 15%, </a:t>
            </a:r>
            <a:r>
              <a:rPr lang="sr-Latn-BA" sz="2000" dirty="0"/>
              <a:t>a </a:t>
            </a:r>
            <a:r>
              <a:rPr lang="en-US" sz="2000" dirty="0"/>
              <a:t>B </a:t>
            </a:r>
            <a:r>
              <a:rPr lang="en-US" sz="2000" dirty="0" err="1"/>
              <a:t>manja</a:t>
            </a:r>
            <a:r>
              <a:rPr lang="en-US" sz="2000" dirty="0"/>
              <a:t> od C za 20%;</a:t>
            </a:r>
          </a:p>
          <a:p>
            <a:pPr marL="114300" lvl="0" indent="0">
              <a:buNone/>
            </a:pPr>
            <a:r>
              <a:rPr lang="sr-Latn-BA" sz="2000" dirty="0"/>
              <a:t>b) </a:t>
            </a:r>
            <a:r>
              <a:rPr lang="en-US" sz="2000" dirty="0" err="1"/>
              <a:t>ako</a:t>
            </a:r>
            <a:r>
              <a:rPr lang="en-US" sz="2000" dirty="0"/>
              <a:t> je </a:t>
            </a:r>
            <a:r>
              <a:rPr lang="en-US" sz="2000" dirty="0" err="1"/>
              <a:t>vrijednost</a:t>
            </a:r>
            <a:r>
              <a:rPr lang="en-US" sz="2000" dirty="0"/>
              <a:t> </a:t>
            </a:r>
            <a:r>
              <a:rPr lang="en-US" sz="2000" dirty="0" err="1"/>
              <a:t>proizvodnje</a:t>
            </a:r>
            <a:r>
              <a:rPr lang="en-US" sz="2000" dirty="0"/>
              <a:t> u </a:t>
            </a:r>
            <a:r>
              <a:rPr lang="en-US" sz="2000" dirty="0" err="1"/>
              <a:t>tekućem</a:t>
            </a:r>
            <a:r>
              <a:rPr lang="en-US" sz="2000" dirty="0"/>
              <a:t> </a:t>
            </a:r>
            <a:r>
              <a:rPr lang="en-US" sz="2000" dirty="0" err="1"/>
              <a:t>periodu</a:t>
            </a:r>
            <a:r>
              <a:rPr lang="en-US" sz="2000" dirty="0"/>
              <a:t> </a:t>
            </a:r>
            <a:r>
              <a:rPr lang="en-US" sz="2000" dirty="0" err="1"/>
              <a:t>kod</a:t>
            </a:r>
            <a:r>
              <a:rPr lang="en-US" sz="2000" dirty="0"/>
              <a:t> </a:t>
            </a:r>
            <a:r>
              <a:rPr lang="en-US" sz="2000" dirty="0" err="1"/>
              <a:t>proizvoda</a:t>
            </a:r>
            <a:r>
              <a:rPr lang="en-US" sz="2000" dirty="0"/>
              <a:t> A </a:t>
            </a:r>
            <a:r>
              <a:rPr lang="en-US" sz="2000" dirty="0" err="1"/>
              <a:t>manja</a:t>
            </a:r>
            <a:r>
              <a:rPr lang="en-US" sz="2000" dirty="0"/>
              <a:t> </a:t>
            </a:r>
            <a:r>
              <a:rPr lang="en-US" sz="2000" dirty="0" err="1"/>
              <a:t>nego</a:t>
            </a:r>
            <a:r>
              <a:rPr lang="en-US" sz="2000" dirty="0"/>
              <a:t> </a:t>
            </a:r>
            <a:r>
              <a:rPr lang="en-US" sz="2000" dirty="0" err="1"/>
              <a:t>kod</a:t>
            </a:r>
            <a:r>
              <a:rPr lang="en-US" sz="2000" dirty="0"/>
              <a:t> </a:t>
            </a:r>
            <a:r>
              <a:rPr lang="en-US" sz="2000" dirty="0" err="1"/>
              <a:t>proizvoda</a:t>
            </a:r>
            <a:r>
              <a:rPr lang="en-US" sz="2000" dirty="0"/>
              <a:t> B za 10%, </a:t>
            </a:r>
            <a:r>
              <a:rPr lang="sr-Latn-BA" sz="2000" dirty="0"/>
              <a:t>a </a:t>
            </a:r>
            <a:r>
              <a:rPr lang="en-US" sz="2000" dirty="0"/>
              <a:t>B </a:t>
            </a:r>
            <a:r>
              <a:rPr lang="en-US" sz="2000" dirty="0" err="1"/>
              <a:t>veća</a:t>
            </a:r>
            <a:r>
              <a:rPr lang="en-US" sz="2000" dirty="0"/>
              <a:t> od C za 5%.</a:t>
            </a:r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999AF7F-6F53-4A80-934F-72A0297478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300844"/>
              </p:ext>
            </p:extLst>
          </p:nvPr>
        </p:nvGraphicFramePr>
        <p:xfrm>
          <a:off x="3277935" y="2520460"/>
          <a:ext cx="5636126" cy="181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7972">
                  <a:extLst>
                    <a:ext uri="{9D8B030D-6E8A-4147-A177-3AD203B41FA5}">
                      <a16:colId xmlns:a16="http://schemas.microsoft.com/office/drawing/2014/main" val="44780009"/>
                    </a:ext>
                  </a:extLst>
                </a:gridCol>
                <a:gridCol w="4018154">
                  <a:extLst>
                    <a:ext uri="{9D8B030D-6E8A-4147-A177-3AD203B41FA5}">
                      <a16:colId xmlns:a16="http://schemas.microsoft.com/office/drawing/2014/main" val="3951478724"/>
                    </a:ext>
                  </a:extLst>
                </a:gridCol>
              </a:tblGrid>
              <a:tr h="40562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Proizvod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Individualni indeksi fizičkog obima proizvodnje (q1/q0)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85405526"/>
                  </a:ext>
                </a:extLst>
              </a:tr>
              <a:tr h="40562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1,15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09497"/>
                  </a:ext>
                </a:extLst>
              </a:tr>
              <a:tr h="352192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1,2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619298"/>
                  </a:ext>
                </a:extLst>
              </a:tr>
              <a:tr h="405620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0,98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052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964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35F68-2A45-48CC-8F76-0C065C3CB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178" y="153442"/>
            <a:ext cx="11213432" cy="5939590"/>
          </a:xfrm>
        </p:spPr>
        <p:txBody>
          <a:bodyPr>
            <a:normAutofit/>
          </a:bodyPr>
          <a:lstStyle/>
          <a:p>
            <a:pPr marL="342900" indent="-342900">
              <a:buAutoNum type="alphaLcParenR"/>
            </a:pPr>
            <a:r>
              <a:rPr lang="sr-Latn-BA" sz="2000" b="1" dirty="0">
                <a:solidFill>
                  <a:schemeClr val="accent1"/>
                </a:solidFill>
              </a:rPr>
              <a:t>V</a:t>
            </a:r>
            <a:r>
              <a:rPr lang="en-US" sz="2000" b="1" dirty="0" err="1">
                <a:solidFill>
                  <a:schemeClr val="accent1"/>
                </a:solidFill>
              </a:rPr>
              <a:t>rijednost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proizvodnje</a:t>
            </a:r>
            <a:r>
              <a:rPr lang="en-US" sz="2000" b="1" dirty="0">
                <a:solidFill>
                  <a:schemeClr val="accent1"/>
                </a:solidFill>
              </a:rPr>
              <a:t> u </a:t>
            </a:r>
            <a:r>
              <a:rPr lang="en-US" sz="2000" b="1" dirty="0" err="1">
                <a:solidFill>
                  <a:schemeClr val="accent1"/>
                </a:solidFill>
              </a:rPr>
              <a:t>baznom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periodu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proizvoda</a:t>
            </a:r>
            <a:r>
              <a:rPr lang="en-US" sz="2000" b="1" dirty="0">
                <a:solidFill>
                  <a:schemeClr val="accent1"/>
                </a:solidFill>
              </a:rPr>
              <a:t> A je </a:t>
            </a:r>
            <a:r>
              <a:rPr lang="en-US" sz="2000" b="1" dirty="0" err="1">
                <a:solidFill>
                  <a:schemeClr val="accent1"/>
                </a:solidFill>
              </a:rPr>
              <a:t>veća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nego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kod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proizvoda</a:t>
            </a:r>
            <a:r>
              <a:rPr lang="en-US" sz="2000" b="1" dirty="0">
                <a:solidFill>
                  <a:schemeClr val="accent1"/>
                </a:solidFill>
              </a:rPr>
              <a:t> B za 15%, a B </a:t>
            </a:r>
            <a:r>
              <a:rPr lang="en-US" sz="2000" b="1" dirty="0" err="1">
                <a:solidFill>
                  <a:schemeClr val="accent1"/>
                </a:solidFill>
              </a:rPr>
              <a:t>manja</a:t>
            </a:r>
            <a:r>
              <a:rPr lang="en-US" sz="2000" b="1" dirty="0">
                <a:solidFill>
                  <a:schemeClr val="accent1"/>
                </a:solidFill>
              </a:rPr>
              <a:t> od C za 20%</a:t>
            </a:r>
            <a:endParaRPr lang="sr-Latn-BA" sz="2000" b="1" dirty="0">
              <a:solidFill>
                <a:schemeClr val="accent1"/>
              </a:solidFill>
            </a:endParaRPr>
          </a:p>
          <a:p>
            <a:pPr marL="114300" lvl="0" indent="0">
              <a:spcBef>
                <a:spcPts val="0"/>
              </a:spcBef>
              <a:buNone/>
            </a:pPr>
            <a:endParaRPr lang="sr-Latn-BA" sz="1800" b="1" dirty="0">
              <a:solidFill>
                <a:schemeClr val="accent1"/>
              </a:solidFill>
            </a:endParaRPr>
          </a:p>
          <a:p>
            <a:pPr marL="114300" lvl="0" indent="0">
              <a:spcBef>
                <a:spcPts val="0"/>
              </a:spcBef>
              <a:buNone/>
            </a:pPr>
            <a:r>
              <a:rPr lang="sr-Latn-BA" sz="1800" dirty="0"/>
              <a:t>q0= količina proizvodnje u baznom periodu		q1= količina proizvodnje u tekućem periodu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sr-Latn-BA" sz="1800" dirty="0"/>
              <a:t>p0= cijena u baznom periodu			p1= cijena u tekućem periodu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sr-Latn-BA" sz="1800" dirty="0"/>
              <a:t>q0p0=vrijednost proizvodnje u baznom periodu		q1p1=vrijednost proizvodnje u tekućem periodu</a:t>
            </a:r>
          </a:p>
          <a:p>
            <a:pPr marL="114300" lvl="0" indent="0">
              <a:buNone/>
            </a:pPr>
            <a:endParaRPr lang="sr-Latn-RS" sz="1800" dirty="0">
              <a:ea typeface="Source Sans Pro" panose="020B0503030403020204" pitchFamily="34" charset="0"/>
            </a:endParaRPr>
          </a:p>
          <a:p>
            <a:pPr marL="114300" lvl="0" indent="0">
              <a:buNone/>
            </a:pPr>
            <a:r>
              <a:rPr lang="sr-Latn-RS" sz="1800" dirty="0">
                <a:ea typeface="Source Sans Pro" panose="020B0503030403020204" pitchFamily="34" charset="0"/>
              </a:rPr>
              <a:t>A=1,15*B </a:t>
            </a:r>
            <a:r>
              <a:rPr lang="sr-Latn-RS" sz="1800" dirty="0">
                <a:ea typeface="Source Sans Pro" panose="020B0503030403020204" pitchFamily="34" charset="0"/>
                <a:sym typeface="Wingdings" panose="05000000000000000000" pitchFamily="2" charset="2"/>
              </a:rPr>
              <a:t> </a:t>
            </a:r>
            <a:r>
              <a:rPr lang="sr-Latn-RS" sz="1800" dirty="0">
                <a:ea typeface="Source Sans Pro" panose="020B0503030403020204" pitchFamily="34" charset="0"/>
              </a:rPr>
              <a:t> B=1,00  </a:t>
            </a:r>
            <a:r>
              <a:rPr lang="sr-Latn-RS" sz="1800" dirty="0">
                <a:ea typeface="Source Sans Pro" panose="020B0503030403020204" pitchFamily="34" charset="0"/>
                <a:sym typeface="Wingdings" panose="05000000000000000000" pitchFamily="2" charset="2"/>
              </a:rPr>
              <a:t></a:t>
            </a:r>
            <a:r>
              <a:rPr lang="sr-Latn-RS" sz="1800" dirty="0">
                <a:ea typeface="Source Sans Pro" panose="020B0503030403020204" pitchFamily="34" charset="0"/>
              </a:rPr>
              <a:t>  A=1,15 	</a:t>
            </a:r>
          </a:p>
          <a:p>
            <a:pPr marL="114300" lvl="0" indent="0">
              <a:buNone/>
            </a:pPr>
            <a:r>
              <a:rPr lang="sr-Latn-RS" sz="1800" dirty="0">
                <a:ea typeface="Source Sans Pro" panose="020B0503030403020204" pitchFamily="34" charset="0"/>
              </a:rPr>
              <a:t>B=0,8*C </a:t>
            </a:r>
            <a:r>
              <a:rPr lang="sr-Latn-RS" sz="1800" dirty="0">
                <a:ea typeface="Source Sans Pro" panose="020B0503030403020204" pitchFamily="34" charset="0"/>
                <a:sym typeface="Wingdings" panose="05000000000000000000" pitchFamily="2" charset="2"/>
              </a:rPr>
              <a:t> B=1,00 </a:t>
            </a:r>
            <a:r>
              <a:rPr lang="sr-Latn-RS" sz="1800" dirty="0">
                <a:ea typeface="Source Sans Pro" panose="020B0503030403020204" pitchFamily="34" charset="0"/>
              </a:rPr>
              <a:t> C=1,00/0,</a:t>
            </a:r>
            <a:r>
              <a:rPr lang="sr-Latn-BA" sz="1800" dirty="0">
                <a:ea typeface="Source Sans Pro" panose="020B0503030403020204" pitchFamily="34" charset="0"/>
              </a:rPr>
              <a:t>8=1,25</a:t>
            </a:r>
            <a:endParaRPr lang="sr-Latn-RS" sz="1800" dirty="0">
              <a:ea typeface="Source Sans Pro" panose="020B0503030403020204" pitchFamily="34" charset="0"/>
            </a:endParaRPr>
          </a:p>
          <a:p>
            <a:pPr marL="114300" indent="0">
              <a:spcBef>
                <a:spcPts val="0"/>
              </a:spcBef>
              <a:buNone/>
            </a:pPr>
            <a:endParaRPr lang="sr-Latn-BA" sz="1800" dirty="0"/>
          </a:p>
          <a:p>
            <a:pPr marL="114300" indent="0">
              <a:spcBef>
                <a:spcPts val="0"/>
              </a:spcBef>
              <a:buNone/>
            </a:pPr>
            <a:endParaRPr lang="sr-Latn-BA" dirty="0"/>
          </a:p>
          <a:p>
            <a:pPr marL="114300" indent="0">
              <a:spcBef>
                <a:spcPts val="0"/>
              </a:spcBef>
              <a:buNone/>
            </a:pPr>
            <a:endParaRPr lang="sr-Latn-BA" sz="1800" dirty="0"/>
          </a:p>
          <a:p>
            <a:pPr marL="114300" indent="0">
              <a:spcBef>
                <a:spcPts val="0"/>
              </a:spcBef>
              <a:buNone/>
            </a:pPr>
            <a:endParaRPr lang="sr-Latn-BA" dirty="0"/>
          </a:p>
          <a:p>
            <a:pPr marL="114300" indent="0">
              <a:spcBef>
                <a:spcPts val="0"/>
              </a:spcBef>
              <a:buNone/>
            </a:pPr>
            <a:endParaRPr lang="sr-Latn-BA" sz="1800" dirty="0"/>
          </a:p>
          <a:p>
            <a:pPr marL="114300" indent="0">
              <a:spcBef>
                <a:spcPts val="0"/>
              </a:spcBef>
              <a:buNone/>
            </a:pPr>
            <a:endParaRPr lang="sr-Latn-BA" dirty="0"/>
          </a:p>
          <a:p>
            <a:pPr marL="114300" indent="0">
              <a:spcBef>
                <a:spcPts val="0"/>
              </a:spcBef>
              <a:buNone/>
            </a:pPr>
            <a:endParaRPr lang="sr-Latn-BA" sz="1800" dirty="0"/>
          </a:p>
          <a:p>
            <a:pPr marL="114300" indent="0">
              <a:spcBef>
                <a:spcPts val="0"/>
              </a:spcBef>
              <a:buNone/>
            </a:pPr>
            <a:endParaRPr lang="sr-Latn-BA" dirty="0"/>
          </a:p>
          <a:p>
            <a:pPr marL="114300" indent="0">
              <a:spcBef>
                <a:spcPts val="0"/>
              </a:spcBef>
              <a:buNone/>
            </a:pPr>
            <a:endParaRPr lang="sr-Latn-BA" sz="1800" dirty="0"/>
          </a:p>
          <a:p>
            <a:pPr marL="114300" indent="0">
              <a:spcBef>
                <a:spcPts val="0"/>
              </a:spcBef>
              <a:buNone/>
            </a:pPr>
            <a:endParaRPr lang="sr-Latn-BA" dirty="0"/>
          </a:p>
          <a:p>
            <a:pPr marL="114300" indent="0">
              <a:spcBef>
                <a:spcPts val="0"/>
              </a:spcBef>
              <a:buNone/>
            </a:pPr>
            <a:endParaRPr lang="sr-Latn-BA" sz="1800" dirty="0"/>
          </a:p>
          <a:p>
            <a:pPr marL="114300" indent="0">
              <a:spcBef>
                <a:spcPts val="0"/>
              </a:spcBef>
              <a:buNone/>
            </a:pPr>
            <a:endParaRPr lang="sr-Latn-BA" sz="180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26704BD-398E-4F3C-B5A5-6F35D44B13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895943"/>
              </p:ext>
            </p:extLst>
          </p:nvPr>
        </p:nvGraphicFramePr>
        <p:xfrm>
          <a:off x="529390" y="3279573"/>
          <a:ext cx="6472992" cy="2337720"/>
        </p:xfrm>
        <a:graphic>
          <a:graphicData uri="http://schemas.openxmlformats.org/drawingml/2006/table">
            <a:tbl>
              <a:tblPr firstRow="1" firstCol="1" bandRow="1"/>
              <a:tblGrid>
                <a:gridCol w="1028770">
                  <a:extLst>
                    <a:ext uri="{9D8B030D-6E8A-4147-A177-3AD203B41FA5}">
                      <a16:colId xmlns:a16="http://schemas.microsoft.com/office/drawing/2014/main" val="4231585568"/>
                    </a:ext>
                  </a:extLst>
                </a:gridCol>
                <a:gridCol w="1028770">
                  <a:extLst>
                    <a:ext uri="{9D8B030D-6E8A-4147-A177-3AD203B41FA5}">
                      <a16:colId xmlns:a16="http://schemas.microsoft.com/office/drawing/2014/main" val="462555998"/>
                    </a:ext>
                  </a:extLst>
                </a:gridCol>
                <a:gridCol w="2764816">
                  <a:extLst>
                    <a:ext uri="{9D8B030D-6E8A-4147-A177-3AD203B41FA5}">
                      <a16:colId xmlns:a16="http://schemas.microsoft.com/office/drawing/2014/main" val="319179611"/>
                    </a:ext>
                  </a:extLst>
                </a:gridCol>
                <a:gridCol w="1650636">
                  <a:extLst>
                    <a:ext uri="{9D8B030D-6E8A-4147-A177-3AD203B41FA5}">
                      <a16:colId xmlns:a16="http://schemas.microsoft.com/office/drawing/2014/main" val="3722816887"/>
                    </a:ext>
                  </a:extLst>
                </a:gridCol>
              </a:tblGrid>
              <a:tr h="6396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 err="1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Proizv</a:t>
                      </a:r>
                      <a:r>
                        <a:rPr lang="en-US" sz="1600" b="1" u="none" strike="noStrike" dirty="0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q1/q</a:t>
                      </a:r>
                      <a:r>
                        <a:rPr lang="sr-Latn-BA" sz="1600" b="1" u="none" strike="noStrike" dirty="0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0 </a:t>
                      </a:r>
                    </a:p>
                    <a:p>
                      <a:pPr algn="ctr" rtl="0" fontAlgn="ctr"/>
                      <a:r>
                        <a:rPr lang="sr-Latn-BA" sz="1600" b="1" u="none" strike="noStrike" dirty="0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(1)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q0p0</a:t>
                      </a:r>
                      <a:r>
                        <a:rPr lang="sr-Latn-B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sr-Latn-B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(2)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q1p0 </a:t>
                      </a:r>
                    </a:p>
                    <a:p>
                      <a:pPr algn="ctr" rtl="0" fontAlgn="ctr"/>
                      <a:r>
                        <a:rPr lang="sr-Latn-B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(3)=(1)*(2)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22835509"/>
                  </a:ext>
                </a:extLst>
              </a:tr>
              <a:tr h="4034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1,15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1,15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1,3225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05320199"/>
                  </a:ext>
                </a:extLst>
              </a:tr>
              <a:tr h="40349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1,2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1,00</a:t>
                      </a:r>
                      <a:endParaRPr lang="en-US" sz="16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1,20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20734732"/>
                  </a:ext>
                </a:extLst>
              </a:tr>
              <a:tr h="4875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0,98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1,25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1,225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52521416"/>
                  </a:ext>
                </a:extLst>
              </a:tr>
              <a:tr h="40349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 </a:t>
                      </a:r>
                      <a:r>
                        <a:rPr lang="el-GR" sz="1600" b="1" u="none" strike="noStrike" dirty="0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Σ</a:t>
                      </a:r>
                      <a:r>
                        <a:rPr lang="en-US" sz="1600" b="1" u="none" strike="noStrike" dirty="0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3,40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3,7475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8563073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34F8DDA-644D-4C85-B125-EED9FE2A0320}"/>
                  </a:ext>
                </a:extLst>
              </p:cNvPr>
              <p:cNvSpPr txBox="1"/>
              <p:nvPr/>
            </p:nvSpPr>
            <p:spPr>
              <a:xfrm>
                <a:off x="8157881" y="3247795"/>
                <a:ext cx="3290047" cy="2364622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sr-Latn-BA" b="1" dirty="0"/>
                  <a:t>Grupni indeks fizičkog obima proizvodnje:</a:t>
                </a:r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sz="1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nary>
                        </m:den>
                      </m:f>
                      <m:r>
                        <a:rPr lang="sr-Latn-BA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sr-Latn-BA" dirty="0"/>
              </a:p>
              <a:p>
                <a:endParaRPr lang="sr-Latn-BA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sz="1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nary>
                        </m:den>
                      </m:f>
                      <m:r>
                        <a:rPr lang="sr-Latn-BA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sr-Latn-BA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34F8DDA-644D-4C85-B125-EED9FE2A03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7881" y="3247795"/>
                <a:ext cx="3290047" cy="2364622"/>
              </a:xfrm>
              <a:prstGeom prst="rect">
                <a:avLst/>
              </a:prstGeom>
              <a:blipFill>
                <a:blip r:embed="rId2"/>
                <a:stretch>
                  <a:fillRect l="-1107" t="-1282" r="-2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E45E4B-51F9-4087-9A0A-4473C6FF715F}"/>
                  </a:ext>
                </a:extLst>
              </p:cNvPr>
              <p:cNvSpPr txBox="1"/>
              <p:nvPr/>
            </p:nvSpPr>
            <p:spPr>
              <a:xfrm>
                <a:off x="529390" y="5862907"/>
                <a:ext cx="6266329" cy="951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sz="1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nary>
                        </m:den>
                      </m:f>
                      <m:r>
                        <a:rPr lang="sr-Latn-BA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3,7475</m:t>
                          </m:r>
                        </m:num>
                        <m:den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3,40</m:t>
                          </m:r>
                        </m:den>
                      </m:f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1,1022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0=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𝟏𝟏𝟎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𝟐𝟐</m:t>
                      </m:r>
                    </m:oMath>
                  </m:oMathPara>
                </a14:m>
                <a:endParaRPr lang="en-US" sz="1800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E45E4B-51F9-4087-9A0A-4473C6FF71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390" y="5862907"/>
                <a:ext cx="6266329" cy="9514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1862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F9E64-2ADA-49F5-80BE-998053DEB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41" y="394447"/>
            <a:ext cx="11196918" cy="6069106"/>
          </a:xfrm>
        </p:spPr>
        <p:txBody>
          <a:bodyPr/>
          <a:lstStyle/>
          <a:p>
            <a:pPr marL="114300" indent="0">
              <a:buNone/>
            </a:pPr>
            <a:r>
              <a:rPr lang="sr-Latn-BA" sz="2000" b="1" dirty="0">
                <a:solidFill>
                  <a:schemeClr val="accent1"/>
                </a:solidFill>
              </a:rPr>
              <a:t>b) </a:t>
            </a:r>
            <a:r>
              <a:rPr lang="en-US" sz="2000" b="1" dirty="0" err="1">
                <a:solidFill>
                  <a:schemeClr val="accent1"/>
                </a:solidFill>
              </a:rPr>
              <a:t>ako</a:t>
            </a:r>
            <a:r>
              <a:rPr lang="en-US" sz="2000" b="1" dirty="0">
                <a:solidFill>
                  <a:schemeClr val="accent1"/>
                </a:solidFill>
              </a:rPr>
              <a:t> je </a:t>
            </a:r>
            <a:r>
              <a:rPr lang="en-US" sz="2000" b="1" dirty="0" err="1">
                <a:solidFill>
                  <a:schemeClr val="accent1"/>
                </a:solidFill>
              </a:rPr>
              <a:t>vrijednost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proizvodnje</a:t>
            </a:r>
            <a:r>
              <a:rPr lang="en-US" sz="2000" b="1" dirty="0">
                <a:solidFill>
                  <a:schemeClr val="accent1"/>
                </a:solidFill>
              </a:rPr>
              <a:t> u </a:t>
            </a:r>
            <a:r>
              <a:rPr lang="en-US" sz="2000" b="1" dirty="0" err="1">
                <a:solidFill>
                  <a:schemeClr val="accent1"/>
                </a:solidFill>
              </a:rPr>
              <a:t>tekućem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periodu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kod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proizvoda</a:t>
            </a:r>
            <a:r>
              <a:rPr lang="en-US" sz="2000" b="1" dirty="0">
                <a:solidFill>
                  <a:schemeClr val="accent1"/>
                </a:solidFill>
              </a:rPr>
              <a:t> A </a:t>
            </a:r>
            <a:r>
              <a:rPr lang="en-US" sz="2000" b="1" dirty="0" err="1">
                <a:solidFill>
                  <a:schemeClr val="accent1"/>
                </a:solidFill>
              </a:rPr>
              <a:t>manja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nego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kod</a:t>
            </a:r>
            <a:r>
              <a:rPr lang="en-US" sz="2000" b="1" dirty="0">
                <a:solidFill>
                  <a:schemeClr val="accent1"/>
                </a:solidFill>
              </a:rPr>
              <a:t> </a:t>
            </a:r>
            <a:r>
              <a:rPr lang="en-US" sz="2000" b="1" dirty="0" err="1">
                <a:solidFill>
                  <a:schemeClr val="accent1"/>
                </a:solidFill>
              </a:rPr>
              <a:t>proizvoda</a:t>
            </a:r>
            <a:r>
              <a:rPr lang="en-US" sz="2000" b="1" dirty="0">
                <a:solidFill>
                  <a:schemeClr val="accent1"/>
                </a:solidFill>
              </a:rPr>
              <a:t> B za 10%, B </a:t>
            </a:r>
            <a:r>
              <a:rPr lang="en-US" sz="2000" b="1" dirty="0" err="1">
                <a:solidFill>
                  <a:schemeClr val="accent1"/>
                </a:solidFill>
              </a:rPr>
              <a:t>veća</a:t>
            </a:r>
            <a:r>
              <a:rPr lang="en-US" sz="2000" b="1" dirty="0">
                <a:solidFill>
                  <a:schemeClr val="accent1"/>
                </a:solidFill>
              </a:rPr>
              <a:t> od C za 5%</a:t>
            </a:r>
          </a:p>
          <a:p>
            <a:pPr marL="114300" lvl="0" indent="0">
              <a:buNone/>
            </a:pPr>
            <a:endParaRPr lang="sr-Latn-BA" sz="2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572F18C-F6D1-4938-BFE1-370888734E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661774"/>
              </p:ext>
            </p:extLst>
          </p:nvPr>
        </p:nvGraphicFramePr>
        <p:xfrm>
          <a:off x="1833518" y="1495598"/>
          <a:ext cx="8524963" cy="2233719"/>
        </p:xfrm>
        <a:graphic>
          <a:graphicData uri="http://schemas.openxmlformats.org/drawingml/2006/table">
            <a:tbl>
              <a:tblPr firstRow="1" firstCol="1" bandRow="1"/>
              <a:tblGrid>
                <a:gridCol w="1079595">
                  <a:extLst>
                    <a:ext uri="{9D8B030D-6E8A-4147-A177-3AD203B41FA5}">
                      <a16:colId xmlns:a16="http://schemas.microsoft.com/office/drawing/2014/main" val="4231585568"/>
                    </a:ext>
                  </a:extLst>
                </a:gridCol>
                <a:gridCol w="1079595">
                  <a:extLst>
                    <a:ext uri="{9D8B030D-6E8A-4147-A177-3AD203B41FA5}">
                      <a16:colId xmlns:a16="http://schemas.microsoft.com/office/drawing/2014/main" val="462555998"/>
                    </a:ext>
                  </a:extLst>
                </a:gridCol>
                <a:gridCol w="2901407">
                  <a:extLst>
                    <a:ext uri="{9D8B030D-6E8A-4147-A177-3AD203B41FA5}">
                      <a16:colId xmlns:a16="http://schemas.microsoft.com/office/drawing/2014/main" val="319179611"/>
                    </a:ext>
                  </a:extLst>
                </a:gridCol>
                <a:gridCol w="1732183">
                  <a:extLst>
                    <a:ext uri="{9D8B030D-6E8A-4147-A177-3AD203B41FA5}">
                      <a16:colId xmlns:a16="http://schemas.microsoft.com/office/drawing/2014/main" val="2375556389"/>
                    </a:ext>
                  </a:extLst>
                </a:gridCol>
                <a:gridCol w="1732183">
                  <a:extLst>
                    <a:ext uri="{9D8B030D-6E8A-4147-A177-3AD203B41FA5}">
                      <a16:colId xmlns:a16="http://schemas.microsoft.com/office/drawing/2014/main" val="3722816887"/>
                    </a:ext>
                  </a:extLst>
                </a:gridCol>
              </a:tblGrid>
              <a:tr h="61121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 err="1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Proizv</a:t>
                      </a:r>
                      <a:r>
                        <a:rPr lang="en-US" sz="1600" b="1" u="none" strike="noStrike" dirty="0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u="none" strike="noStrike" dirty="0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q1/q</a:t>
                      </a:r>
                      <a:r>
                        <a:rPr lang="sr-Latn-BA" sz="1600" b="1" u="none" strike="noStrike" dirty="0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0 </a:t>
                      </a:r>
                    </a:p>
                    <a:p>
                      <a:pPr algn="ctr" rtl="0" fontAlgn="ctr"/>
                      <a:r>
                        <a:rPr lang="sr-Latn-BA" sz="1600" b="1" u="none" strike="noStrike" dirty="0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(1)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q</a:t>
                      </a:r>
                      <a:r>
                        <a:rPr lang="sr-Latn-B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1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p</a:t>
                      </a:r>
                      <a:r>
                        <a:rPr lang="sr-Latn-B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1 </a:t>
                      </a:r>
                    </a:p>
                    <a:p>
                      <a:pPr algn="ctr" rtl="0" fontAlgn="ctr"/>
                      <a:r>
                        <a:rPr lang="sr-Latn-B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(2)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q0/q1</a:t>
                      </a:r>
                    </a:p>
                    <a:p>
                      <a:pPr algn="ctr" rtl="0" fontAlgn="ctr"/>
                      <a:r>
                        <a:rPr lang="sr-Latn-B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(3)=1/(1)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q0p1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(4)=(2)*(3)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22835509"/>
                  </a:ext>
                </a:extLst>
              </a:tr>
              <a:tr h="3855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1,15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0,90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0,8696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0,78264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05320199"/>
                  </a:ext>
                </a:extLst>
              </a:tr>
              <a:tr h="3855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1,2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1,00</a:t>
                      </a:r>
                      <a:endParaRPr lang="en-US" sz="16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0,8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333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0,8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333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20734732"/>
                  </a:ext>
                </a:extLst>
              </a:tr>
              <a:tr h="46587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0,98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0,9524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1,0204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0,9718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52521416"/>
                  </a:ext>
                </a:extLst>
              </a:tr>
              <a:tr h="38554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 </a:t>
                      </a:r>
                      <a:r>
                        <a:rPr lang="el-GR" sz="1600" b="1" u="none" strike="noStrike" dirty="0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Σ</a:t>
                      </a:r>
                      <a:r>
                        <a:rPr lang="en-US" sz="1600" b="1" u="none" strike="noStrike" dirty="0"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2,8524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ource Sans Pro" panose="020B0503030403020204" pitchFamily="34" charset="0"/>
                        </a:rPr>
                        <a:t>2,58774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48563073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D4F5B5B-F9A6-405A-B4E2-DDC0F3DFE62E}"/>
                  </a:ext>
                </a:extLst>
              </p:cNvPr>
              <p:cNvSpPr txBox="1"/>
              <p:nvPr/>
            </p:nvSpPr>
            <p:spPr>
              <a:xfrm>
                <a:off x="1833518" y="4216673"/>
                <a:ext cx="6266329" cy="9514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sz="1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p>
                      </m:sSubSup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sr-Latn-BA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nary>
                        </m:den>
                      </m:f>
                      <m:r>
                        <a:rPr lang="sr-Latn-BA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2,8524</m:t>
                          </m:r>
                        </m:num>
                        <m:den>
                          <m:r>
                            <a:rPr lang="sr-Latn-BA" sz="1800" b="0" i="1" smtClean="0">
                              <a:latin typeface="Cambria Math" panose="02040503050406030204" pitchFamily="18" charset="0"/>
                            </a:rPr>
                            <m:t>2,58774</m:t>
                          </m:r>
                        </m:den>
                      </m:f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𝟏𝟏𝟎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𝟐𝟑</m:t>
                      </m:r>
                    </m:oMath>
                  </m:oMathPara>
                </a14:m>
                <a:endParaRPr lang="en-US" sz="1800" b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D4F5B5B-F9A6-405A-B4E2-DDC0F3DFE6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3518" y="4216673"/>
                <a:ext cx="6266329" cy="9514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6784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69DEB-D3E7-4826-B9E2-9BEFB9973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Zadatak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ACD0F-F2BE-406D-B70E-D2DD96A429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6824" y="2279443"/>
            <a:ext cx="8218352" cy="4139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dirty="0"/>
              <a:t>Dati su podaci o kretanju BDP-a i </a:t>
            </a:r>
            <a:r>
              <a:rPr lang="sr-Latn-BA" sz="2000"/>
              <a:t>osnovnih sredstva </a:t>
            </a:r>
            <a:r>
              <a:rPr lang="sr-Latn-BA" sz="2000" dirty="0"/>
              <a:t>u periodu: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r>
              <a:rPr lang="sr-Latn-BA" sz="2000" dirty="0"/>
              <a:t>Indeks promjene BDP-a u periodu 2014-2020. je iznosio 104, a indeks promjene osnovnih sredstava 95.</a:t>
            </a:r>
          </a:p>
          <a:p>
            <a:pPr marL="0" indent="0">
              <a:buNone/>
            </a:pPr>
            <a:r>
              <a:rPr lang="sr-Latn-BA" sz="2000" dirty="0"/>
              <a:t>Izračunati kapitalni koeficijent u 2020. godini, ako je on u 2009. godini iznosio 1080.</a:t>
            </a:r>
          </a:p>
          <a:p>
            <a:pPr marL="0" indent="0">
              <a:buNone/>
            </a:pPr>
            <a:endParaRPr lang="sr-Latn-BA" sz="2400" dirty="0"/>
          </a:p>
          <a:p>
            <a:pPr marL="0" indent="0">
              <a:buNone/>
            </a:pPr>
            <a:endParaRPr lang="sr-Latn-BA" sz="2400" dirty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80E1FDC-7287-4C10-BB17-028BB9E7BF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073517"/>
              </p:ext>
            </p:extLst>
          </p:nvPr>
        </p:nvGraphicFramePr>
        <p:xfrm>
          <a:off x="1929874" y="2966913"/>
          <a:ext cx="833225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937">
                  <a:extLst>
                    <a:ext uri="{9D8B030D-6E8A-4147-A177-3AD203B41FA5}">
                      <a16:colId xmlns:a16="http://schemas.microsoft.com/office/drawing/2014/main" val="2599215195"/>
                    </a:ext>
                  </a:extLst>
                </a:gridCol>
                <a:gridCol w="1248663">
                  <a:extLst>
                    <a:ext uri="{9D8B030D-6E8A-4147-A177-3AD203B41FA5}">
                      <a16:colId xmlns:a16="http://schemas.microsoft.com/office/drawing/2014/main" val="1995995241"/>
                    </a:ext>
                  </a:extLst>
                </a:gridCol>
                <a:gridCol w="1248663">
                  <a:extLst>
                    <a:ext uri="{9D8B030D-6E8A-4147-A177-3AD203B41FA5}">
                      <a16:colId xmlns:a16="http://schemas.microsoft.com/office/drawing/2014/main" val="1053874764"/>
                    </a:ext>
                  </a:extLst>
                </a:gridCol>
                <a:gridCol w="1248663">
                  <a:extLst>
                    <a:ext uri="{9D8B030D-6E8A-4147-A177-3AD203B41FA5}">
                      <a16:colId xmlns:a16="http://schemas.microsoft.com/office/drawing/2014/main" val="3428302374"/>
                    </a:ext>
                  </a:extLst>
                </a:gridCol>
                <a:gridCol w="1248663">
                  <a:extLst>
                    <a:ext uri="{9D8B030D-6E8A-4147-A177-3AD203B41FA5}">
                      <a16:colId xmlns:a16="http://schemas.microsoft.com/office/drawing/2014/main" val="1927356426"/>
                    </a:ext>
                  </a:extLst>
                </a:gridCol>
                <a:gridCol w="1248663">
                  <a:extLst>
                    <a:ext uri="{9D8B030D-6E8A-4147-A177-3AD203B41FA5}">
                      <a16:colId xmlns:a16="http://schemas.microsoft.com/office/drawing/2014/main" val="15146470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Lančani indeksi</a:t>
                      </a:r>
                      <a:endParaRPr lang="en-US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904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2010.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2011.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2012.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2013.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2014.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774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b="1" dirty="0"/>
                        <a:t>Osnovna sredstva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1878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b="1" dirty="0"/>
                        <a:t>BDP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761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699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5">
                <a:extLst>
                  <a:ext uri="{FF2B5EF4-FFF2-40B4-BE49-F238E27FC236}">
                    <a16:creationId xmlns:a16="http://schemas.microsoft.com/office/drawing/2014/main" id="{4E1BFB65-A3AA-41E7-8D27-5C7F68E2EFC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96452" y="714375"/>
                <a:ext cx="6199095" cy="542925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14300" indent="0" algn="ctr">
                  <a:buFont typeface="Arial" panose="020B0604020202020204" pitchFamily="34" charset="0"/>
                  <a:buNone/>
                </a:pPr>
                <a:r>
                  <a:rPr lang="sr-Latn-BA" sz="2000" b="1" dirty="0"/>
                  <a:t>Kapitalni koeficijent</a:t>
                </a:r>
              </a:p>
              <a:p>
                <a:pPr marL="114300" indent="0" algn="ctr">
                  <a:buFont typeface="Arial" panose="020B0604020202020204" pitchFamily="34" charset="0"/>
                  <a:buNone/>
                </a:pPr>
                <a:endParaRPr lang="sr-Latn-BA" sz="2000" dirty="0"/>
              </a:p>
              <a:p>
                <a:pPr marL="114300" indent="0" algn="ctr">
                  <a:buFont typeface="Arial" panose="020B0604020202020204" pitchFamily="34" charset="0"/>
                  <a:buNone/>
                </a:pPr>
                <a:endParaRPr lang="en-US" sz="2000" dirty="0"/>
              </a:p>
              <a:p>
                <a:pPr marL="114300" indent="0" algn="ctr">
                  <a:buFont typeface="Arial" panose="020B0604020202020204" pitchFamily="34" charset="0"/>
                  <a:buNone/>
                </a:pPr>
                <a:endParaRPr lang="sr-Latn-BA" sz="2000" dirty="0"/>
              </a:p>
              <a:p>
                <a:pPr marL="114300" indent="0" algn="ctr">
                  <a:buFont typeface="Arial" panose="020B0604020202020204" pitchFamily="34" charset="0"/>
                  <a:buNone/>
                </a:pPr>
                <a:endParaRPr lang="sr-Latn-BA" sz="2000" dirty="0"/>
              </a:p>
              <a:p>
                <a:pPr marL="11430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b>
                      </m:sSub>
                      <m:r>
                        <a:rPr lang="sr-Latn-BA" sz="200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2009</m:t>
                          </m:r>
                        </m:sub>
                      </m:sSub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1∙0,99∙0,98∙0,97∙0,99</m:t>
                          </m:r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1,04∙1,03∙0,9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∙1,03∙1</m:t>
                          </m:r>
                        </m:den>
                      </m:f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0,95</m:t>
                          </m:r>
                        </m:num>
                        <m:den>
                          <m: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1,04</m:t>
                          </m:r>
                        </m:den>
                      </m:f>
                    </m:oMath>
                  </m:oMathPara>
                </a14:m>
                <a:endParaRPr lang="sr-Latn-BA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 algn="ctr">
                  <a:buFont typeface="Arial" panose="020B0604020202020204" pitchFamily="34" charset="0"/>
                  <a:buNone/>
                </a:pPr>
                <a:endParaRPr lang="sr-Latn-BA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20.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=1.080∙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0,885</m:t>
                          </m:r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1,1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𝟒𝟏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𝟒𝟕</m:t>
                      </m:r>
                    </m:oMath>
                  </m:oMathPara>
                </a14:m>
                <a:endParaRPr lang="sr-Latn-BA" sz="2000" b="1" dirty="0"/>
              </a:p>
              <a:p>
                <a:pPr marL="114300" indent="0" algn="ctr">
                  <a:buFont typeface="Arial" panose="020B0604020202020204" pitchFamily="34" charset="0"/>
                  <a:buNone/>
                </a:pPr>
                <a:endParaRPr lang="en-US" sz="2000" dirty="0"/>
              </a:p>
              <a:p>
                <a:pPr marL="114300" indent="0" algn="ctr">
                  <a:buFont typeface="Arial" panose="020B0604020202020204" pitchFamily="34" charset="0"/>
                  <a:buNone/>
                </a:pPr>
                <a:r>
                  <a:rPr lang="en-US" sz="2000" dirty="0" err="1"/>
                  <a:t>Kapitalni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koef</a:t>
                </a:r>
                <a:r>
                  <a:rPr lang="sr-Latn-BA" sz="2000" dirty="0"/>
                  <a:t>icijent</a:t>
                </a:r>
                <a:r>
                  <a:rPr lang="en-US" sz="2000" dirty="0"/>
                  <a:t> u 20</a:t>
                </a:r>
                <a:r>
                  <a:rPr lang="sr-Latn-BA" sz="2000" dirty="0"/>
                  <a:t>20</a:t>
                </a:r>
                <a:r>
                  <a:rPr lang="en-US" sz="2000" dirty="0"/>
                  <a:t>. </a:t>
                </a:r>
                <a:r>
                  <a:rPr lang="en-US" sz="2000" dirty="0" err="1"/>
                  <a:t>godini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iznosi</a:t>
                </a:r>
                <a:r>
                  <a:rPr lang="en-US" sz="2000" dirty="0"/>
                  <a:t> 8</a:t>
                </a:r>
                <a:r>
                  <a:rPr lang="sr-Latn-BA" sz="2000" dirty="0"/>
                  <a:t>41,47</a:t>
                </a:r>
                <a:r>
                  <a:rPr lang="en-US" dirty="0"/>
                  <a:t>.</a:t>
                </a:r>
              </a:p>
              <a:p>
                <a:pPr marL="114300" indent="0" algn="ctr">
                  <a:buFont typeface="Arial" panose="020B0604020202020204" pitchFamily="34" charset="0"/>
                  <a:buNone/>
                </a:pPr>
                <a:endParaRPr lang="en-US" dirty="0"/>
              </a:p>
              <a:p>
                <a:pPr marL="114300" indent="0" algn="ctr">
                  <a:buFont typeface="Arial" panose="020B0604020202020204" pitchFamily="34" charset="0"/>
                  <a:buNone/>
                </a:pPr>
                <a:endParaRPr lang="en-US" dirty="0"/>
              </a:p>
              <a:p>
                <a:pPr algn="ctr">
                  <a:buFont typeface="Wingdings" panose="05000000000000000000" pitchFamily="2" charset="2"/>
                  <a:buChar char="q"/>
                </a:pPr>
                <a:endParaRPr lang="sr-Latn-RS" dirty="0"/>
              </a:p>
              <a:p>
                <a:pPr algn="ctr">
                  <a:buFont typeface="Wingdings" panose="05000000000000000000" pitchFamily="2" charset="2"/>
                  <a:buChar char="q"/>
                </a:pPr>
                <a:endParaRPr lang="sr-Latn-RS" dirty="0"/>
              </a:p>
              <a:p>
                <a:pPr algn="ctr">
                  <a:buFont typeface="Wingdings" panose="05000000000000000000" pitchFamily="2" charset="2"/>
                  <a:buChar char="q"/>
                </a:pPr>
                <a:endParaRPr lang="sr-Latn-RS" dirty="0"/>
              </a:p>
            </p:txBody>
          </p:sp>
        </mc:Choice>
        <mc:Fallback xmlns="">
          <p:sp>
            <p:nvSpPr>
              <p:cNvPr id="4" name="Text Placeholder 5">
                <a:extLst>
                  <a:ext uri="{FF2B5EF4-FFF2-40B4-BE49-F238E27FC236}">
                    <a16:creationId xmlns:a16="http://schemas.microsoft.com/office/drawing/2014/main" id="{4E1BFB65-A3AA-41E7-8D27-5C7F68E2E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6452" y="714375"/>
                <a:ext cx="6199095" cy="5429250"/>
              </a:xfrm>
              <a:prstGeom prst="rect">
                <a:avLst/>
              </a:prstGeom>
              <a:blipFill>
                <a:blip r:embed="rId2"/>
                <a:stretch>
                  <a:fillRect t="-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62112DA-76CD-445A-9C89-9FBC31E79CB7}"/>
                  </a:ext>
                </a:extLst>
              </p:cNvPr>
              <p:cNvSpPr txBox="1"/>
              <p:nvPr/>
            </p:nvSpPr>
            <p:spPr>
              <a:xfrm>
                <a:off x="4392705" y="1568825"/>
                <a:ext cx="3406588" cy="616451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b="1" i="1" smtClean="0">
                              <a:latin typeface="Cambria Math" panose="02040503050406030204" pitchFamily="18" charset="0"/>
                            </a:rPr>
                            <m:t>𝑶𝒔𝒏𝒐𝒗𝒏𝒂</m:t>
                          </m:r>
                          <m:r>
                            <a:rPr lang="sr-Latn-BA" sz="18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800" b="1" i="1" smtClean="0">
                              <a:latin typeface="Cambria Math" panose="02040503050406030204" pitchFamily="18" charset="0"/>
                            </a:rPr>
                            <m:t>𝒔𝒓𝒆𝒅𝒔𝒕𝒗𝒂</m:t>
                          </m:r>
                        </m:num>
                        <m:den>
                          <m:r>
                            <a:rPr lang="sr-Latn-BA" sz="1800" b="1" i="1" smtClean="0">
                              <a:latin typeface="Cambria Math" panose="02040503050406030204" pitchFamily="18" charset="0"/>
                            </a:rPr>
                            <m:t>𝑩𝑫𝑷</m:t>
                          </m:r>
                        </m:den>
                      </m:f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62112DA-76CD-445A-9C89-9FBC31E79C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705" y="1568825"/>
                <a:ext cx="3406588" cy="6164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0482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8CC2D-E038-41DB-B91C-5BC27DEE9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4" y="656396"/>
            <a:ext cx="7729728" cy="1188720"/>
          </a:xfrm>
        </p:spPr>
        <p:txBody>
          <a:bodyPr/>
          <a:lstStyle/>
          <a:p>
            <a:r>
              <a:rPr lang="sr-Latn-BA" dirty="0"/>
              <a:t>ZADATAK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7A5B1-F63F-458B-AB85-5D98F21E5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7524" y="2234098"/>
            <a:ext cx="7576947" cy="4121878"/>
          </a:xfrm>
        </p:spPr>
        <p:txBody>
          <a:bodyPr/>
          <a:lstStyle/>
          <a:p>
            <a:pPr marL="0" indent="0">
              <a:buNone/>
            </a:pPr>
            <a:r>
              <a:rPr lang="sr-Latn-BA" sz="2000" dirty="0"/>
              <a:t>Dati su podaci o BDP-u i aktivnim osnovnim sredstvima u jednoj opštini:</a:t>
            </a:r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r>
              <a:rPr lang="sr-Latn-BA" sz="2000" dirty="0"/>
              <a:t>Izračunati marginalni kapitalni koeficijent u 2021. godini.</a:t>
            </a:r>
            <a:endParaRPr lang="en-US" sz="2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EA91A2C-CD77-412E-A7E4-02E511C404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23795"/>
              </p:ext>
            </p:extLst>
          </p:nvPr>
        </p:nvGraphicFramePr>
        <p:xfrm>
          <a:off x="2031997" y="3182517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63595022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77861070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64041132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48847184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154249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Osnovna sredstva (OS)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BDP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458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b="1" dirty="0"/>
                        <a:t>Godina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2020.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2021.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2020.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2021.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201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b="1" dirty="0"/>
                        <a:t>Iznos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25.670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25.800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20.110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22.450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420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739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5">
                <a:extLst>
                  <a:ext uri="{FF2B5EF4-FFF2-40B4-BE49-F238E27FC236}">
                    <a16:creationId xmlns:a16="http://schemas.microsoft.com/office/drawing/2014/main" id="{F09E34AA-DB26-498C-9953-3C37D9ADB81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85798" y="1177739"/>
                <a:ext cx="10078453" cy="389628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14300" indent="0" algn="ctr">
                  <a:buFont typeface="Arial" panose="020B0604020202020204" pitchFamily="34" charset="0"/>
                  <a:buNone/>
                </a:pPr>
                <a:r>
                  <a:rPr lang="sr-Latn-BA" sz="2000" b="1" dirty="0"/>
                  <a:t>Marginalni kapitalni koeficijent:</a:t>
                </a:r>
              </a:p>
              <a:p>
                <a:pPr marL="114300" indent="0">
                  <a:buFont typeface="Arial" panose="020B0604020202020204" pitchFamily="34" charset="0"/>
                  <a:buNone/>
                </a:pPr>
                <a:endParaRPr lang="sr-Latn-BA" sz="2000" dirty="0"/>
              </a:p>
              <a:p>
                <a:pPr marL="114300" indent="0" algn="just">
                  <a:buFont typeface="Arial" panose="020B0604020202020204" pitchFamily="34" charset="0"/>
                  <a:buNone/>
                </a:pPr>
                <a:endParaRPr lang="en-US" sz="2000" dirty="0"/>
              </a:p>
              <a:p>
                <a:pPr marL="114300" indent="0" algn="just">
                  <a:buFont typeface="Arial" panose="020B0604020202020204" pitchFamily="34" charset="0"/>
                  <a:buNone/>
                </a:pPr>
                <a:endParaRPr lang="sr-Latn-BA" sz="2000" dirty="0"/>
              </a:p>
              <a:p>
                <a:pPr marL="114300" indent="0" algn="just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𝑀𝐾</m:t>
                          </m:r>
                        </m:e>
                        <m:sub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sub>
                      </m:sSub>
                      <m:r>
                        <a:rPr lang="sr-Latn-BA" sz="20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  <m:t>𝑂𝑆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𝑂𝑆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  <m:t>𝐵𝐷𝑃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sub>
                          </m:sSub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sr-Latn-BA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𝐵𝐷𝑃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sub>
                          </m:sSub>
                        </m:den>
                      </m:f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25.800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25.670</m:t>
                          </m:r>
                        </m:num>
                        <m:den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22.450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20.110</m:t>
                          </m:r>
                        </m:den>
                      </m:f>
                      <m:r>
                        <a:rPr lang="sr-Latn-BA" sz="2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𝟎𝟓𝟔</m:t>
                      </m:r>
                    </m:oMath>
                  </m:oMathPara>
                </a14:m>
                <a:endParaRPr lang="en-US" sz="2000" b="1" dirty="0"/>
              </a:p>
              <a:p>
                <a:pPr marL="114300" indent="0" algn="just">
                  <a:buFont typeface="Arial" panose="020B0604020202020204" pitchFamily="34" charset="0"/>
                  <a:buNone/>
                </a:pPr>
                <a:endParaRPr lang="en-US" sz="2000" dirty="0"/>
              </a:p>
              <a:p>
                <a:pPr marL="114300" indent="0" algn="ctr">
                  <a:buFont typeface="Arial" panose="020B0604020202020204" pitchFamily="34" charset="0"/>
                  <a:buNone/>
                </a:pPr>
                <a:r>
                  <a:rPr lang="en-US" sz="2000" dirty="0" err="1"/>
                  <a:t>Marginalni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kapitalni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koef</a:t>
                </a:r>
                <a:r>
                  <a:rPr lang="en-US" sz="2000" dirty="0"/>
                  <a:t>. u </a:t>
                </a:r>
                <a:r>
                  <a:rPr lang="en-US" sz="2000" dirty="0" err="1"/>
                  <a:t>posmatranoj</a:t>
                </a:r>
                <a:r>
                  <a:rPr lang="en-US" sz="2000" dirty="0"/>
                  <a:t> </a:t>
                </a:r>
                <a:r>
                  <a:rPr lang="en-US" sz="2000" dirty="0" err="1"/>
                  <a:t>godini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iznosi</a:t>
                </a:r>
                <a:r>
                  <a:rPr lang="en-US" sz="2000" dirty="0"/>
                  <a:t> 0,</a:t>
                </a:r>
                <a:r>
                  <a:rPr lang="sr-Latn-BA" sz="2000" dirty="0"/>
                  <a:t>056</a:t>
                </a:r>
                <a:r>
                  <a:rPr lang="en-US" sz="2000" dirty="0"/>
                  <a:t>.</a:t>
                </a:r>
              </a:p>
              <a:p>
                <a:pPr marL="114300" indent="0">
                  <a:buFont typeface="Arial" panose="020B0604020202020204" pitchFamily="34" charset="0"/>
                  <a:buNone/>
                </a:pPr>
                <a:endParaRPr lang="en-US" dirty="0"/>
              </a:p>
              <a:p>
                <a:pPr marL="114300" indent="0">
                  <a:buFont typeface="Arial" panose="020B0604020202020204" pitchFamily="34" charset="0"/>
                  <a:buNone/>
                </a:pPr>
                <a:endParaRPr lang="sr-Latn-RS" dirty="0"/>
              </a:p>
              <a:p>
                <a:pPr>
                  <a:buFont typeface="Wingdings" panose="05000000000000000000" pitchFamily="2" charset="2"/>
                  <a:buChar char="q"/>
                </a:pPr>
                <a:endParaRPr lang="sr-Latn-RS" dirty="0"/>
              </a:p>
              <a:p>
                <a:pPr>
                  <a:buFont typeface="Wingdings" panose="05000000000000000000" pitchFamily="2" charset="2"/>
                  <a:buChar char="q"/>
                </a:pPr>
                <a:endParaRPr lang="sr-Latn-RS" dirty="0"/>
              </a:p>
            </p:txBody>
          </p:sp>
        </mc:Choice>
        <mc:Fallback xmlns="">
          <p:sp>
            <p:nvSpPr>
              <p:cNvPr id="4" name="Text Placeholder 5">
                <a:extLst>
                  <a:ext uri="{FF2B5EF4-FFF2-40B4-BE49-F238E27FC236}">
                    <a16:creationId xmlns:a16="http://schemas.microsoft.com/office/drawing/2014/main" id="{F09E34AA-DB26-498C-9953-3C37D9ADB8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98" y="1177739"/>
                <a:ext cx="10078453" cy="3896284"/>
              </a:xfrm>
              <a:prstGeom prst="rect">
                <a:avLst/>
              </a:prstGeom>
              <a:blipFill>
                <a:blip r:embed="rId2"/>
                <a:stretch>
                  <a:fillRect t="-7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D62BA1F-B1EB-48E9-8FD9-ADFBF7653C46}"/>
                  </a:ext>
                </a:extLst>
              </p:cNvPr>
              <p:cNvSpPr txBox="1"/>
              <p:nvPr/>
            </p:nvSpPr>
            <p:spPr>
              <a:xfrm>
                <a:off x="3985872" y="1828799"/>
                <a:ext cx="3478306" cy="61093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𝑴𝑲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sr-Latn-BA" sz="1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𝑶𝑺</m:t>
                          </m:r>
                        </m:num>
                        <m:den>
                          <m:r>
                            <a:rPr lang="sr-Latn-BA" sz="1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sr-Latn-BA" sz="1800" b="1" i="1" smtClean="0">
                              <a:latin typeface="Cambria Math" panose="02040503050406030204" pitchFamily="18" charset="0"/>
                            </a:rPr>
                            <m:t>𝑩𝑫𝑷</m:t>
                          </m:r>
                        </m:den>
                      </m:f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</m:t>
                          </m:r>
                        </m:num>
                        <m:den>
                          <m:r>
                            <a:rPr lang="sr-Latn-BA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sr-Latn-BA" sz="1800" b="1" i="1">
                              <a:latin typeface="Cambria Math" panose="02040503050406030204" pitchFamily="18" charset="0"/>
                            </a:rPr>
                            <m:t>𝑩𝑫𝑷</m:t>
                          </m:r>
                        </m:den>
                      </m:f>
                    </m:oMath>
                  </m:oMathPara>
                </a14:m>
                <a:endParaRPr lang="sr-Latn-BA" sz="18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D62BA1F-B1EB-48E9-8FD9-ADFBF7653C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5872" y="1828799"/>
                <a:ext cx="3478306" cy="61093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266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2993F-4B70-4FA8-8701-814FC29E2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ZADATAK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FB522-0234-4951-8D6F-36D9CDCF6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6935" y="2499520"/>
            <a:ext cx="8918127" cy="33937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dirty="0"/>
              <a:t>Dati su podaci o kretanju indeksa proizvodnje u nekom preduzeću u periodu od 2003. do 2020. godine: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r>
              <a:rPr lang="sr-Latn-BA" sz="2000" dirty="0"/>
              <a:t>Indeks proizvodnje za period 2003-2011. je iznosio 94. Izračunati indeks proizvodnje za period 2003-2020, ako je indeks proizvodnje u periodu 2014-2020. iznosio 103.</a:t>
            </a:r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BD6BA1A-4287-45A2-A4A7-FF9F624E73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356392"/>
              </p:ext>
            </p:extLst>
          </p:nvPr>
        </p:nvGraphicFramePr>
        <p:xfrm>
          <a:off x="2031997" y="3534112"/>
          <a:ext cx="8128001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4302433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81719421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56295940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67658303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611340891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4248526279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7624294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r-Latn-BA" b="1" dirty="0"/>
                        <a:t>Godina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2010.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2015.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7361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sr-Latn-BA" b="1" dirty="0"/>
                        <a:t>Lančani indeks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105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8718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084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5">
                <a:extLst>
                  <a:ext uri="{FF2B5EF4-FFF2-40B4-BE49-F238E27FC236}">
                    <a16:creationId xmlns:a16="http://schemas.microsoft.com/office/drawing/2014/main" id="{365B2F65-97CC-4488-992C-A08D05D16FC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543756" y="333329"/>
                <a:ext cx="5596218" cy="432210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14300" indent="0">
                  <a:buFont typeface="Arial" panose="020B0604020202020204" pitchFamily="34" charset="0"/>
                  <a:buNone/>
                </a:pPr>
                <a:r>
                  <a:rPr lang="sr-Latn-BA" sz="2000" dirty="0"/>
                  <a:t>Indeks proizvodnje za period 2003-2020. iznosi:</a:t>
                </a:r>
              </a:p>
              <a:p>
                <a:pPr marL="114300" indent="0">
                  <a:buFont typeface="Arial" panose="020B0604020202020204" pitchFamily="34" charset="0"/>
                  <a:buNone/>
                </a:pPr>
                <a:endParaRPr lang="sr-Latn-BA" sz="2000" dirty="0"/>
              </a:p>
              <a:p>
                <a:pPr marL="114300" indent="0" algn="just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2003</m:t>
                          </m:r>
                        </m:sub>
                        <m:sup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sr-Latn-BA" sz="20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2003</m:t>
                              </m:r>
                            </m:sub>
                            <m:sup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num>
                        <m:den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  <m:sup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bSup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  <m:sup>
                              <m:r>
                                <a:rPr lang="sr-Latn-BA" sz="2000" i="1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sr-Latn-BA" sz="200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bSup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</m:oMath>
                  </m:oMathPara>
                </a14:m>
                <a:endParaRPr lang="sr-Latn-BA" sz="2000" dirty="0"/>
              </a:p>
              <a:p>
                <a:pPr marL="114300" indent="0" algn="just">
                  <a:buFont typeface="Arial" panose="020B0604020202020204" pitchFamily="34" charset="0"/>
                  <a:buNone/>
                </a:pPr>
                <a:endParaRPr lang="en-US" sz="2000" dirty="0"/>
              </a:p>
              <a:p>
                <a:pPr marL="11430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2003</m:t>
                          </m:r>
                        </m:sub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bSup>
                      <m:r>
                        <a:rPr lang="sr-Latn-BA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94</m:t>
                          </m:r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99</m:t>
                          </m:r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98</m:t>
                          </m:r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102</m:t>
                          </m:r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f>
                        <m:f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000" i="1" smtClean="0">
                              <a:latin typeface="Cambria Math" panose="02040503050406030204" pitchFamily="18" charset="0"/>
                            </a:rPr>
                            <m:t>103</m:t>
                          </m:r>
                        </m:num>
                        <m:den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𝟗𝟓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𝟖𝟏</m:t>
                      </m:r>
                    </m:oMath>
                  </m:oMathPara>
                </a14:m>
                <a:endParaRPr lang="en-US" sz="2000" b="1" dirty="0"/>
              </a:p>
              <a:p>
                <a:pPr marL="114300" indent="0">
                  <a:buFont typeface="Arial" panose="020B0604020202020204" pitchFamily="34" charset="0"/>
                  <a:buNone/>
                </a:pPr>
                <a:endParaRPr lang="sr-Latn-BA" sz="2000" dirty="0"/>
              </a:p>
              <a:p>
                <a:pPr marL="114300" indent="0">
                  <a:buFont typeface="Arial" panose="020B0604020202020204" pitchFamily="34" charset="0"/>
                  <a:buNone/>
                </a:pPr>
                <a:endParaRPr lang="en-US" sz="2000" dirty="0"/>
              </a:p>
              <a:p>
                <a:pPr marL="114300" indent="0">
                  <a:buFont typeface="Arial" panose="020B0604020202020204" pitchFamily="34" charset="0"/>
                  <a:buNone/>
                </a:pPr>
                <a:endParaRPr lang="en-US" dirty="0"/>
              </a:p>
              <a:p>
                <a:pPr>
                  <a:buFont typeface="Wingdings" panose="05000000000000000000" pitchFamily="2" charset="2"/>
                  <a:buChar char="q"/>
                </a:pPr>
                <a:endParaRPr lang="sr-Latn-RS" dirty="0"/>
              </a:p>
              <a:p>
                <a:pPr>
                  <a:buFont typeface="Wingdings" panose="05000000000000000000" pitchFamily="2" charset="2"/>
                  <a:buChar char="q"/>
                </a:pPr>
                <a:endParaRPr lang="sr-Latn-RS" dirty="0"/>
              </a:p>
              <a:p>
                <a:pPr>
                  <a:buFont typeface="Wingdings" panose="05000000000000000000" pitchFamily="2" charset="2"/>
                  <a:buChar char="q"/>
                </a:pPr>
                <a:endParaRPr lang="sr-Latn-RS" dirty="0"/>
              </a:p>
            </p:txBody>
          </p:sp>
        </mc:Choice>
        <mc:Fallback xmlns="">
          <p:sp>
            <p:nvSpPr>
              <p:cNvPr id="4" name="Text Placeholder 5">
                <a:extLst>
                  <a:ext uri="{FF2B5EF4-FFF2-40B4-BE49-F238E27FC236}">
                    <a16:creationId xmlns:a16="http://schemas.microsoft.com/office/drawing/2014/main" id="{365B2F65-97CC-4488-992C-A08D05D16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3756" y="333329"/>
                <a:ext cx="5596218" cy="4322109"/>
              </a:xfrm>
              <a:prstGeom prst="rect">
                <a:avLst/>
              </a:prstGeom>
              <a:blipFill>
                <a:blip r:embed="rId2"/>
                <a:stretch>
                  <a:fillRect t="-846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909BD05-91A6-D999-464F-F92E00627EBB}"/>
              </a:ext>
            </a:extLst>
          </p:cNvPr>
          <p:cNvCxnSpPr/>
          <p:nvPr/>
        </p:nvCxnSpPr>
        <p:spPr>
          <a:xfrm>
            <a:off x="1504000" y="5423690"/>
            <a:ext cx="981776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C570834-8DF7-B688-6221-1AC492C31DC4}"/>
              </a:ext>
            </a:extLst>
          </p:cNvPr>
          <p:cNvCxnSpPr/>
          <p:nvPr/>
        </p:nvCxnSpPr>
        <p:spPr>
          <a:xfrm>
            <a:off x="1482335" y="5183886"/>
            <a:ext cx="0" cy="433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61BE504-9C6C-A28B-30FB-E9CC73031A95}"/>
              </a:ext>
            </a:extLst>
          </p:cNvPr>
          <p:cNvSpPr txBox="1"/>
          <p:nvPr/>
        </p:nvSpPr>
        <p:spPr>
          <a:xfrm>
            <a:off x="1182248" y="5672657"/>
            <a:ext cx="782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2003.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716185-CE91-EE8B-4650-B135E5594EC3}"/>
              </a:ext>
            </a:extLst>
          </p:cNvPr>
          <p:cNvSpPr txBox="1"/>
          <p:nvPr/>
        </p:nvSpPr>
        <p:spPr>
          <a:xfrm>
            <a:off x="4153263" y="5672657"/>
            <a:ext cx="782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2011.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DC3799-E4A5-8770-91BB-44A9F80E2E7D}"/>
              </a:ext>
            </a:extLst>
          </p:cNvPr>
          <p:cNvSpPr txBox="1"/>
          <p:nvPr/>
        </p:nvSpPr>
        <p:spPr>
          <a:xfrm>
            <a:off x="5322186" y="5672657"/>
            <a:ext cx="782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2012.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973D8C-374D-C17F-2E07-D82305542693}"/>
              </a:ext>
            </a:extLst>
          </p:cNvPr>
          <p:cNvSpPr txBox="1"/>
          <p:nvPr/>
        </p:nvSpPr>
        <p:spPr>
          <a:xfrm>
            <a:off x="6341865" y="5672657"/>
            <a:ext cx="782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2013.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878AF6-67D0-0096-98A1-319A35A68918}"/>
              </a:ext>
            </a:extLst>
          </p:cNvPr>
          <p:cNvSpPr txBox="1"/>
          <p:nvPr/>
        </p:nvSpPr>
        <p:spPr>
          <a:xfrm>
            <a:off x="7540633" y="5676791"/>
            <a:ext cx="782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2014.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52A62E-1F61-CF1B-18B8-76B22E2272EB}"/>
              </a:ext>
            </a:extLst>
          </p:cNvPr>
          <p:cNvSpPr txBox="1"/>
          <p:nvPr/>
        </p:nvSpPr>
        <p:spPr>
          <a:xfrm>
            <a:off x="10930561" y="5719792"/>
            <a:ext cx="782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2020.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9CC416-A57D-9649-3F92-8347B8A71026}"/>
              </a:ext>
            </a:extLst>
          </p:cNvPr>
          <p:cNvSpPr txBox="1"/>
          <p:nvPr/>
        </p:nvSpPr>
        <p:spPr>
          <a:xfrm>
            <a:off x="2714122" y="4842164"/>
            <a:ext cx="782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94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8E111C-CD5B-4C11-9444-C2EBEF5848F6}"/>
              </a:ext>
            </a:extLst>
          </p:cNvPr>
          <p:cNvSpPr txBox="1"/>
          <p:nvPr/>
        </p:nvSpPr>
        <p:spPr>
          <a:xfrm>
            <a:off x="4805295" y="4837541"/>
            <a:ext cx="782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99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625F16-0A2D-F913-A1A9-EB7AD6F7EC0C}"/>
              </a:ext>
            </a:extLst>
          </p:cNvPr>
          <p:cNvSpPr txBox="1"/>
          <p:nvPr/>
        </p:nvSpPr>
        <p:spPr>
          <a:xfrm>
            <a:off x="6010846" y="4837541"/>
            <a:ext cx="782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98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F300341-0B13-75A1-FE32-ACDB9EA632E1}"/>
              </a:ext>
            </a:extLst>
          </p:cNvPr>
          <p:cNvSpPr txBox="1"/>
          <p:nvPr/>
        </p:nvSpPr>
        <p:spPr>
          <a:xfrm>
            <a:off x="7216397" y="4845545"/>
            <a:ext cx="782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102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0B4979-C16C-01F6-7E6E-9D05F8C50871}"/>
              </a:ext>
            </a:extLst>
          </p:cNvPr>
          <p:cNvSpPr txBox="1"/>
          <p:nvPr/>
        </p:nvSpPr>
        <p:spPr>
          <a:xfrm>
            <a:off x="9210755" y="4810833"/>
            <a:ext cx="782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103</a:t>
            </a:r>
            <a:endParaRPr lang="en-US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19A76DD-0F44-D1F2-8C7E-9D78DF01AA12}"/>
              </a:ext>
            </a:extLst>
          </p:cNvPr>
          <p:cNvCxnSpPr/>
          <p:nvPr/>
        </p:nvCxnSpPr>
        <p:spPr>
          <a:xfrm>
            <a:off x="4413561" y="5214877"/>
            <a:ext cx="0" cy="433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7399AAF-8CD8-0D69-66E6-653473E69549}"/>
              </a:ext>
            </a:extLst>
          </p:cNvPr>
          <p:cNvCxnSpPr/>
          <p:nvPr/>
        </p:nvCxnSpPr>
        <p:spPr>
          <a:xfrm>
            <a:off x="5617295" y="5180165"/>
            <a:ext cx="0" cy="433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24E474D-718A-AA49-1E02-66FDC9442C6D}"/>
              </a:ext>
            </a:extLst>
          </p:cNvPr>
          <p:cNvCxnSpPr/>
          <p:nvPr/>
        </p:nvCxnSpPr>
        <p:spPr>
          <a:xfrm>
            <a:off x="6775345" y="5180165"/>
            <a:ext cx="0" cy="433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0531EE9-1FF2-58DC-8376-B3A72EC10C55}"/>
              </a:ext>
            </a:extLst>
          </p:cNvPr>
          <p:cNvCxnSpPr/>
          <p:nvPr/>
        </p:nvCxnSpPr>
        <p:spPr>
          <a:xfrm>
            <a:off x="7891052" y="5214877"/>
            <a:ext cx="0" cy="433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6C2A089-8C54-3B8C-371B-CB6B971A5A5A}"/>
              </a:ext>
            </a:extLst>
          </p:cNvPr>
          <p:cNvCxnSpPr/>
          <p:nvPr/>
        </p:nvCxnSpPr>
        <p:spPr>
          <a:xfrm>
            <a:off x="11315729" y="5180165"/>
            <a:ext cx="0" cy="433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ight Brace 34">
            <a:extLst>
              <a:ext uri="{FF2B5EF4-FFF2-40B4-BE49-F238E27FC236}">
                <a16:creationId xmlns:a16="http://schemas.microsoft.com/office/drawing/2014/main" id="{55E14790-77FE-7E7C-3F79-57287F4AFE1A}"/>
              </a:ext>
            </a:extLst>
          </p:cNvPr>
          <p:cNvSpPr/>
          <p:nvPr/>
        </p:nvSpPr>
        <p:spPr>
          <a:xfrm rot="16200000">
            <a:off x="5865617" y="-477498"/>
            <a:ext cx="1064991" cy="9833389"/>
          </a:xfrm>
          <a:prstGeom prst="rightBrac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r-Latn-B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1BF67FB-0EB6-4805-FA71-5868549A1D66}"/>
                  </a:ext>
                </a:extLst>
              </p:cNvPr>
              <p:cNvSpPr txBox="1"/>
              <p:nvPr/>
            </p:nvSpPr>
            <p:spPr>
              <a:xfrm>
                <a:off x="5771764" y="3528336"/>
                <a:ext cx="1444633" cy="389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1800" b="1" i="1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sr-Latn-BA" sz="1800" b="1" i="1" smtClean="0">
                              <a:latin typeface="Cambria Math" panose="02040503050406030204" pitchFamily="18" charset="0"/>
                            </a:rPr>
                            <m:t>𝟐𝟎𝟎𝟑</m:t>
                          </m:r>
                        </m:sub>
                        <m:sup>
                          <m:r>
                            <a:rPr lang="sr-Latn-BA" sz="1800" b="1" i="1">
                              <a:latin typeface="Cambria Math" panose="02040503050406030204" pitchFamily="18" charset="0"/>
                            </a:rPr>
                            <m:t>𝟐𝟎</m:t>
                          </m:r>
                          <m:r>
                            <a:rPr lang="sr-Latn-BA" sz="1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sr-Latn-BA" sz="1800" b="1" i="1"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bSup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1BF67FB-0EB6-4805-FA71-5868549A1D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764" y="3528336"/>
                <a:ext cx="1444633" cy="389850"/>
              </a:xfrm>
              <a:prstGeom prst="rect">
                <a:avLst/>
              </a:prstGeom>
              <a:blipFill>
                <a:blip r:embed="rId3"/>
                <a:stretch>
                  <a:fillRect b="-1563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9564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067E3-CA59-4379-811C-3E53CDAE5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5" y="725412"/>
            <a:ext cx="7729728" cy="1188720"/>
          </a:xfrm>
        </p:spPr>
        <p:txBody>
          <a:bodyPr/>
          <a:lstStyle/>
          <a:p>
            <a:r>
              <a:rPr lang="sr-Latn-BA" dirty="0"/>
              <a:t>ZADATAK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1166A-A152-4630-ADC2-55CAE55B1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6387" y="2393576"/>
            <a:ext cx="8579224" cy="4222377"/>
          </a:xfrm>
        </p:spPr>
        <p:txBody>
          <a:bodyPr/>
          <a:lstStyle/>
          <a:p>
            <a:pPr marL="0" indent="0">
              <a:buNone/>
            </a:pPr>
            <a:r>
              <a:rPr lang="sr-Latn-BA" sz="2000" dirty="0"/>
              <a:t>Dati su podaci o kretanju BDP-a i broja stanovnika u Republici Srpskoj u periodu od 2016. do 2021. godine: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r>
              <a:rPr lang="sr-Latn-BA" sz="2000" dirty="0"/>
              <a:t>Izračunati BDP po glavi stanovnika u 2021. godini, ako je on u 2015. godini iznosio 7.937 KM po glavi stanovnika.</a:t>
            </a:r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C8539F4-3CA9-45FB-9052-1F3C764E1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315018"/>
              </p:ext>
            </p:extLst>
          </p:nvPr>
        </p:nvGraphicFramePr>
        <p:xfrm>
          <a:off x="1953766" y="3352465"/>
          <a:ext cx="8284467" cy="1673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063">
                  <a:extLst>
                    <a:ext uri="{9D8B030D-6E8A-4147-A177-3AD203B41FA5}">
                      <a16:colId xmlns:a16="http://schemas.microsoft.com/office/drawing/2014/main" val="1220493561"/>
                    </a:ext>
                  </a:extLst>
                </a:gridCol>
                <a:gridCol w="1122734">
                  <a:extLst>
                    <a:ext uri="{9D8B030D-6E8A-4147-A177-3AD203B41FA5}">
                      <a16:colId xmlns:a16="http://schemas.microsoft.com/office/drawing/2014/main" val="35997420"/>
                    </a:ext>
                  </a:extLst>
                </a:gridCol>
                <a:gridCol w="1122734">
                  <a:extLst>
                    <a:ext uri="{9D8B030D-6E8A-4147-A177-3AD203B41FA5}">
                      <a16:colId xmlns:a16="http://schemas.microsoft.com/office/drawing/2014/main" val="390728154"/>
                    </a:ext>
                  </a:extLst>
                </a:gridCol>
                <a:gridCol w="1122734">
                  <a:extLst>
                    <a:ext uri="{9D8B030D-6E8A-4147-A177-3AD203B41FA5}">
                      <a16:colId xmlns:a16="http://schemas.microsoft.com/office/drawing/2014/main" val="1407244194"/>
                    </a:ext>
                  </a:extLst>
                </a:gridCol>
                <a:gridCol w="1122734">
                  <a:extLst>
                    <a:ext uri="{9D8B030D-6E8A-4147-A177-3AD203B41FA5}">
                      <a16:colId xmlns:a16="http://schemas.microsoft.com/office/drawing/2014/main" val="44443363"/>
                    </a:ext>
                  </a:extLst>
                </a:gridCol>
                <a:gridCol w="1122734">
                  <a:extLst>
                    <a:ext uri="{9D8B030D-6E8A-4147-A177-3AD203B41FA5}">
                      <a16:colId xmlns:a16="http://schemas.microsoft.com/office/drawing/2014/main" val="1803236159"/>
                    </a:ext>
                  </a:extLst>
                </a:gridCol>
                <a:gridCol w="1122734">
                  <a:extLst>
                    <a:ext uri="{9D8B030D-6E8A-4147-A177-3AD203B41FA5}">
                      <a16:colId xmlns:a16="http://schemas.microsoft.com/office/drawing/2014/main" val="3255994951"/>
                    </a:ext>
                  </a:extLst>
                </a:gridCol>
              </a:tblGrid>
              <a:tr h="4657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Lančani indeksi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094894"/>
                  </a:ext>
                </a:extLst>
              </a:tr>
              <a:tr h="465730">
                <a:tc>
                  <a:txBody>
                    <a:bodyPr/>
                    <a:lstStyle/>
                    <a:p>
                      <a:r>
                        <a:rPr lang="sr-Latn-BA" b="1" dirty="0"/>
                        <a:t>Godina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2016.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2017.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2018.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2019.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2020.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b="1" dirty="0"/>
                        <a:t>2021.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4899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b="1" dirty="0"/>
                        <a:t>BDP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104,6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104,6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106,0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105,1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98,9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112,3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870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b="1" dirty="0"/>
                        <a:t>Stanovništvo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99,6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99,6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99,6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99,5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99,5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99,3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0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696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5">
                <a:extLst>
                  <a:ext uri="{FF2B5EF4-FFF2-40B4-BE49-F238E27FC236}">
                    <a16:creationId xmlns:a16="http://schemas.microsoft.com/office/drawing/2014/main" id="{210E6880-D424-45CB-964E-E11D368DC1C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57517" y="299198"/>
                <a:ext cx="8933329" cy="152960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1430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𝐵𝐷𝑃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𝑝𝑒𝑟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𝑐𝑎𝑝𝑖𝑡𝑎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2021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𝐵𝐷𝑃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.</m:t>
                          </m:r>
                        </m:e>
                        <m:sub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2015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1,04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∙1,0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46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1,06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∙1,0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51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0,989∙1,123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0,99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∙0,996</m:t>
                          </m:r>
                          <m:r>
                            <a:rPr lang="sr-Latn-B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0,996∙0,99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∙0,995</m:t>
                          </m:r>
                          <m:r>
                            <a:rPr lang="sr-Latn-B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0,99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sr-Latn-BA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 algn="just">
                  <a:buNone/>
                </a:pPr>
                <a:endParaRPr lang="sr-Latn-BA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11430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𝐵𝐷𝑃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𝑝𝑒𝑟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𝑐𝑎𝑝𝑖𝑡𝑎</m:t>
                          </m:r>
                        </m:e>
                        <m:sub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2021</m:t>
                          </m:r>
                        </m:sub>
                      </m:sSub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7.937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35378</m:t>
                          </m:r>
                        </m:num>
                        <m:den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7135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𝟏𝟏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𝟎𝟔𝟐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sr-Latn-BA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𝑲𝑴</m:t>
                      </m:r>
                    </m:oMath>
                  </m:oMathPara>
                </a14:m>
                <a:endParaRPr lang="en-US" b="1" dirty="0"/>
              </a:p>
              <a:p>
                <a:pPr marL="114300" indent="0" algn="just">
                  <a:buFont typeface="Arial" panose="020B0604020202020204" pitchFamily="34" charset="0"/>
                  <a:buNone/>
                </a:pPr>
                <a:endParaRPr lang="sr-Latn-BA" dirty="0"/>
              </a:p>
              <a:p>
                <a:pPr marL="114300" indent="0">
                  <a:buFont typeface="Arial" panose="020B0604020202020204" pitchFamily="34" charset="0"/>
                  <a:buNone/>
                </a:pPr>
                <a:endParaRPr lang="en-US" dirty="0"/>
              </a:p>
              <a:p>
                <a:pPr>
                  <a:buFont typeface="Wingdings" panose="05000000000000000000" pitchFamily="2" charset="2"/>
                  <a:buChar char="q"/>
                </a:pPr>
                <a:endParaRPr lang="sr-Latn-RS" dirty="0"/>
              </a:p>
              <a:p>
                <a:pPr>
                  <a:buFont typeface="Wingdings" panose="05000000000000000000" pitchFamily="2" charset="2"/>
                  <a:buChar char="q"/>
                </a:pPr>
                <a:endParaRPr lang="sr-Latn-RS" dirty="0"/>
              </a:p>
              <a:p>
                <a:pPr>
                  <a:buFont typeface="Wingdings" panose="05000000000000000000" pitchFamily="2" charset="2"/>
                  <a:buChar char="q"/>
                </a:pPr>
                <a:endParaRPr lang="sr-Latn-RS" dirty="0"/>
              </a:p>
            </p:txBody>
          </p:sp>
        </mc:Choice>
        <mc:Fallback xmlns="">
          <p:sp>
            <p:nvSpPr>
              <p:cNvPr id="4" name="Text Placeholder 5">
                <a:extLst>
                  <a:ext uri="{FF2B5EF4-FFF2-40B4-BE49-F238E27FC236}">
                    <a16:creationId xmlns:a16="http://schemas.microsoft.com/office/drawing/2014/main" id="{210E6880-D424-45CB-964E-E11D368DC1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17" y="299198"/>
                <a:ext cx="8933329" cy="15296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356A5A0-7551-4ACB-86CC-6EE52F4095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565818"/>
              </p:ext>
            </p:extLst>
          </p:nvPr>
        </p:nvGraphicFramePr>
        <p:xfrm>
          <a:off x="7969624" y="1977837"/>
          <a:ext cx="4034117" cy="458096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674358">
                  <a:extLst>
                    <a:ext uri="{9D8B030D-6E8A-4147-A177-3AD203B41FA5}">
                      <a16:colId xmlns:a16="http://schemas.microsoft.com/office/drawing/2014/main" val="3084916500"/>
                    </a:ext>
                  </a:extLst>
                </a:gridCol>
                <a:gridCol w="1059710">
                  <a:extLst>
                    <a:ext uri="{9D8B030D-6E8A-4147-A177-3AD203B41FA5}">
                      <a16:colId xmlns:a16="http://schemas.microsoft.com/office/drawing/2014/main" val="1413521800"/>
                    </a:ext>
                  </a:extLst>
                </a:gridCol>
                <a:gridCol w="1168087">
                  <a:extLst>
                    <a:ext uri="{9D8B030D-6E8A-4147-A177-3AD203B41FA5}">
                      <a16:colId xmlns:a16="http://schemas.microsoft.com/office/drawing/2014/main" val="692329140"/>
                    </a:ext>
                  </a:extLst>
                </a:gridCol>
                <a:gridCol w="1131962">
                  <a:extLst>
                    <a:ext uri="{9D8B030D-6E8A-4147-A177-3AD203B41FA5}">
                      <a16:colId xmlns:a16="http://schemas.microsoft.com/office/drawing/2014/main" val="2167428017"/>
                    </a:ext>
                  </a:extLst>
                </a:gridCol>
              </a:tblGrid>
              <a:tr h="62405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 </a:t>
                      </a:r>
                      <a:r>
                        <a:rPr lang="en-US" sz="1500" b="1" u="none" strike="noStrike" dirty="0" err="1">
                          <a:effectLst/>
                        </a:rPr>
                        <a:t>Godina</a:t>
                      </a:r>
                      <a:r>
                        <a:rPr lang="en-US" sz="1500" b="1" u="none" strike="noStrike" dirty="0">
                          <a:effectLst/>
                        </a:rPr>
                        <a:t> 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 BDP </a:t>
                      </a:r>
                      <a:endParaRPr lang="sr-Latn-BA" sz="1500" b="1" u="none" strike="noStrike" dirty="0">
                        <a:effectLst/>
                      </a:endParaRPr>
                    </a:p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(000 KM) 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 </a:t>
                      </a:r>
                      <a:r>
                        <a:rPr lang="en-US" sz="1500" b="1" u="none" strike="noStrike" dirty="0" err="1">
                          <a:effectLst/>
                        </a:rPr>
                        <a:t>Broj</a:t>
                      </a:r>
                      <a:r>
                        <a:rPr lang="en-US" sz="1500" b="1" u="none" strike="noStrike" dirty="0">
                          <a:effectLst/>
                        </a:rPr>
                        <a:t> </a:t>
                      </a:r>
                      <a:r>
                        <a:rPr lang="en-US" sz="1500" b="1" u="none" strike="noStrike" dirty="0" err="1">
                          <a:effectLst/>
                        </a:rPr>
                        <a:t>stanovnika</a:t>
                      </a:r>
                      <a:r>
                        <a:rPr lang="en-US" sz="1500" b="1" u="none" strike="noStrike" dirty="0">
                          <a:effectLst/>
                        </a:rPr>
                        <a:t> 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 BDP per capita 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41779440"/>
                  </a:ext>
                </a:extLst>
              </a:tr>
              <a:tr h="565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 2015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9.224.129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1.162.164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7.937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6994700"/>
                  </a:ext>
                </a:extLst>
              </a:tr>
              <a:tr h="565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 2016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9.650.962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1.157.516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8.338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63869714"/>
                  </a:ext>
                </a:extLst>
              </a:tr>
              <a:tr h="565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 2017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10.099.280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1.153.017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8.759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93373916"/>
                  </a:ext>
                </a:extLst>
              </a:tr>
              <a:tr h="565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 2018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10.701.007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1.147.902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9.322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65527666"/>
                  </a:ext>
                </a:extLst>
              </a:tr>
              <a:tr h="565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 2019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11.251.324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1.142.495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9.848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67087479"/>
                  </a:ext>
                </a:extLst>
              </a:tr>
              <a:tr h="565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 2020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11.131.849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1.136.274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9.797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80324244"/>
                  </a:ext>
                </a:extLst>
              </a:tr>
              <a:tr h="5652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u="none" strike="noStrike" dirty="0">
                          <a:effectLst/>
                        </a:rPr>
                        <a:t> 2021 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12.501.722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1.128.309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>
                          <a:effectLst/>
                        </a:rPr>
                        <a:t>11.080 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117764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27B6836-686C-400F-91C7-04F31825346D}"/>
              </a:ext>
            </a:extLst>
          </p:cNvPr>
          <p:cNvSpPr txBox="1"/>
          <p:nvPr/>
        </p:nvSpPr>
        <p:spPr>
          <a:xfrm>
            <a:off x="7888941" y="6584728"/>
            <a:ext cx="37382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000" dirty="0"/>
              <a:t>Izvor: Zavod za Statistiku RS</a:t>
            </a:r>
            <a:endParaRPr lang="en-US" sz="100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8E49F6D-174E-4992-998C-0135330888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7312692"/>
              </p:ext>
            </p:extLst>
          </p:nvPr>
        </p:nvGraphicFramePr>
        <p:xfrm>
          <a:off x="564775" y="2846295"/>
          <a:ext cx="6777319" cy="2980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841185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672</TotalTime>
  <Words>606</Words>
  <Application>Microsoft Office PowerPoint</Application>
  <PresentationFormat>Widescreen</PresentationFormat>
  <Paragraphs>285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Cambria Math</vt:lpstr>
      <vt:lpstr>Corbel</vt:lpstr>
      <vt:lpstr>Gill Sans MT</vt:lpstr>
      <vt:lpstr>Source Sans Pro</vt:lpstr>
      <vt:lpstr>Wingdings</vt:lpstr>
      <vt:lpstr>Parcel</vt:lpstr>
      <vt:lpstr>STATISTIKA PROIZVODNJE</vt:lpstr>
      <vt:lpstr>Zadatak 1</vt:lpstr>
      <vt:lpstr>PowerPoint Presentation</vt:lpstr>
      <vt:lpstr>ZADATAK 2</vt:lpstr>
      <vt:lpstr>PowerPoint Presentation</vt:lpstr>
      <vt:lpstr>ZADATAK 3</vt:lpstr>
      <vt:lpstr>PowerPoint Presentation</vt:lpstr>
      <vt:lpstr>ZADATAK 4</vt:lpstr>
      <vt:lpstr>PowerPoint Presentation</vt:lpstr>
      <vt:lpstr>ZADATAK 5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 PROIZVODNJE</dc:title>
  <dc:creator>Marić, Milica</dc:creator>
  <cp:lastModifiedBy>Milica</cp:lastModifiedBy>
  <cp:revision>39</cp:revision>
  <dcterms:created xsi:type="dcterms:W3CDTF">2022-12-12T12:23:36Z</dcterms:created>
  <dcterms:modified xsi:type="dcterms:W3CDTF">2023-12-20T08:51:51Z</dcterms:modified>
</cp:coreProperties>
</file>