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73" r:id="rId12"/>
    <p:sldId id="266" r:id="rId13"/>
    <p:sldId id="267" r:id="rId14"/>
    <p:sldId id="277" r:id="rId15"/>
    <p:sldId id="268" r:id="rId16"/>
    <p:sldId id="269" r:id="rId17"/>
    <p:sldId id="270" r:id="rId18"/>
    <p:sldId id="271" r:id="rId19"/>
    <p:sldId id="275" r:id="rId20"/>
    <p:sldId id="278" r:id="rId21"/>
    <p:sldId id="279" r:id="rId22"/>
    <p:sldId id="280" r:id="rId23"/>
    <p:sldId id="281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39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8C2D7-5D99-48D4-86D8-AEDBDA5A1186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0CDF25-75D2-4ABC-894D-BC6CF0E87B60}">
      <dgm:prSet phldrT="[Text]"/>
      <dgm:spPr/>
      <dgm:t>
        <a:bodyPr/>
        <a:lstStyle/>
        <a:p>
          <a:r>
            <a:rPr lang="sr-Cyrl-BA" dirty="0" smtClean="0"/>
            <a:t>Најзначајније разлике између МРС 39 и МСФИ 9</a:t>
          </a:r>
          <a:endParaRPr lang="en-US" dirty="0"/>
        </a:p>
      </dgm:t>
    </dgm:pt>
    <dgm:pt modelId="{7CFB18C9-1042-4426-B087-3346C64B555C}" type="parTrans" cxnId="{CFE76525-66A1-47E0-BBA4-C434641F1CAB}">
      <dgm:prSet/>
      <dgm:spPr/>
      <dgm:t>
        <a:bodyPr/>
        <a:lstStyle/>
        <a:p>
          <a:endParaRPr lang="en-US"/>
        </a:p>
      </dgm:t>
    </dgm:pt>
    <dgm:pt modelId="{EF592956-3B76-4FAA-8375-877EE651DE91}" type="sibTrans" cxnId="{CFE76525-66A1-47E0-BBA4-C434641F1CAB}">
      <dgm:prSet/>
      <dgm:spPr/>
      <dgm:t>
        <a:bodyPr/>
        <a:lstStyle/>
        <a:p>
          <a:endParaRPr lang="en-US"/>
        </a:p>
      </dgm:t>
    </dgm:pt>
    <dgm:pt modelId="{1F623412-B3B0-41AE-9733-F1C0E48B8979}">
      <dgm:prSet phldrT="[Text]"/>
      <dgm:spPr/>
      <dgm:t>
        <a:bodyPr/>
        <a:lstStyle/>
        <a:p>
          <a:r>
            <a:rPr lang="sr-Cyrl-BA" dirty="0" smtClean="0"/>
            <a:t>Класификација финансијске имовине</a:t>
          </a:r>
          <a:endParaRPr lang="en-US" dirty="0"/>
        </a:p>
      </dgm:t>
    </dgm:pt>
    <dgm:pt modelId="{AB81C14F-41AB-4882-ACC6-33D2FCA64705}" type="parTrans" cxnId="{C5FEE4C4-9680-41D5-96AA-B9C205AEAB09}">
      <dgm:prSet/>
      <dgm:spPr/>
      <dgm:t>
        <a:bodyPr/>
        <a:lstStyle/>
        <a:p>
          <a:endParaRPr lang="en-US"/>
        </a:p>
      </dgm:t>
    </dgm:pt>
    <dgm:pt modelId="{7D4A03E4-3126-4D7B-ACF0-A989C688E6D3}" type="sibTrans" cxnId="{C5FEE4C4-9680-41D5-96AA-B9C205AEAB09}">
      <dgm:prSet/>
      <dgm:spPr/>
      <dgm:t>
        <a:bodyPr/>
        <a:lstStyle/>
        <a:p>
          <a:endParaRPr lang="en-US"/>
        </a:p>
      </dgm:t>
    </dgm:pt>
    <dgm:pt modelId="{CA5FE28F-435E-4600-BD13-A7F87AC3740C}">
      <dgm:prSet phldrT="[Text]"/>
      <dgm:spPr/>
      <dgm:t>
        <a:bodyPr/>
        <a:lstStyle/>
        <a:p>
          <a:r>
            <a:rPr lang="sr-Cyrl-BA" dirty="0" smtClean="0"/>
            <a:t>Настали или очекивани кредитни губици </a:t>
          </a:r>
          <a:endParaRPr lang="en-US" dirty="0"/>
        </a:p>
      </dgm:t>
    </dgm:pt>
    <dgm:pt modelId="{5F2FCE44-3232-41C9-A6E7-2CAB568D905F}" type="parTrans" cxnId="{3F96C0EB-54F4-4F93-A148-3D7BF10FDA43}">
      <dgm:prSet/>
      <dgm:spPr/>
      <dgm:t>
        <a:bodyPr/>
        <a:lstStyle/>
        <a:p>
          <a:endParaRPr lang="en-US"/>
        </a:p>
      </dgm:t>
    </dgm:pt>
    <dgm:pt modelId="{88341C62-1F8A-4542-AC11-E41B2D4DF805}" type="sibTrans" cxnId="{3F96C0EB-54F4-4F93-A148-3D7BF10FDA43}">
      <dgm:prSet/>
      <dgm:spPr/>
      <dgm:t>
        <a:bodyPr/>
        <a:lstStyle/>
        <a:p>
          <a:endParaRPr lang="en-US"/>
        </a:p>
      </dgm:t>
    </dgm:pt>
    <dgm:pt modelId="{366DD94C-9388-41BE-A785-91AD1532C7CE}" type="pres">
      <dgm:prSet presAssocID="{7DA8C2D7-5D99-48D4-86D8-AEDBDA5A118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1DAC58-07F3-4BD8-8576-146716326494}" type="pres">
      <dgm:prSet presAssocID="{FB0CDF25-75D2-4ABC-894D-BC6CF0E87B60}" presName="centerShape" presStyleLbl="node0" presStyleIdx="0" presStyleCnt="1"/>
      <dgm:spPr/>
      <dgm:t>
        <a:bodyPr/>
        <a:lstStyle/>
        <a:p>
          <a:endParaRPr lang="en-US"/>
        </a:p>
      </dgm:t>
    </dgm:pt>
    <dgm:pt modelId="{49C0C67D-4FF0-4298-BD26-27F819E17A13}" type="pres">
      <dgm:prSet presAssocID="{AB81C14F-41AB-4882-ACC6-33D2FCA64705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E6673EC0-470A-4FA1-BA06-B85CD565C0F5}" type="pres">
      <dgm:prSet presAssocID="{1F623412-B3B0-41AE-9733-F1C0E48B897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4D289-3C31-4778-9CD5-684725E9FC62}" type="pres">
      <dgm:prSet presAssocID="{5F2FCE44-3232-41C9-A6E7-2CAB568D905F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D279F90C-DE48-4F22-B627-60666B4C84CA}" type="pres">
      <dgm:prSet presAssocID="{CA5FE28F-435E-4600-BD13-A7F87AC3740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4DC615-6B4E-4A9D-9FD8-0B319B8C0CEF}" type="presOf" srcId="{5F2FCE44-3232-41C9-A6E7-2CAB568D905F}" destId="{52D4D289-3C31-4778-9CD5-684725E9FC62}" srcOrd="0" destOrd="0" presId="urn:microsoft.com/office/officeart/2005/8/layout/radial4"/>
    <dgm:cxn modelId="{C5FEE4C4-9680-41D5-96AA-B9C205AEAB09}" srcId="{FB0CDF25-75D2-4ABC-894D-BC6CF0E87B60}" destId="{1F623412-B3B0-41AE-9733-F1C0E48B8979}" srcOrd="0" destOrd="0" parTransId="{AB81C14F-41AB-4882-ACC6-33D2FCA64705}" sibTransId="{7D4A03E4-3126-4D7B-ACF0-A989C688E6D3}"/>
    <dgm:cxn modelId="{CA122762-E0F5-4B7D-A1F7-0F765A82C6A4}" type="presOf" srcId="{CA5FE28F-435E-4600-BD13-A7F87AC3740C}" destId="{D279F90C-DE48-4F22-B627-60666B4C84CA}" srcOrd="0" destOrd="0" presId="urn:microsoft.com/office/officeart/2005/8/layout/radial4"/>
    <dgm:cxn modelId="{052EA0ED-5638-4C04-9CE0-077E51A3E84E}" type="presOf" srcId="{7DA8C2D7-5D99-48D4-86D8-AEDBDA5A1186}" destId="{366DD94C-9388-41BE-A785-91AD1532C7CE}" srcOrd="0" destOrd="0" presId="urn:microsoft.com/office/officeart/2005/8/layout/radial4"/>
    <dgm:cxn modelId="{E15AD514-ACEB-4EAD-9716-BE94971B567A}" type="presOf" srcId="{FB0CDF25-75D2-4ABC-894D-BC6CF0E87B60}" destId="{DE1DAC58-07F3-4BD8-8576-146716326494}" srcOrd="0" destOrd="0" presId="urn:microsoft.com/office/officeart/2005/8/layout/radial4"/>
    <dgm:cxn modelId="{3F96C0EB-54F4-4F93-A148-3D7BF10FDA43}" srcId="{FB0CDF25-75D2-4ABC-894D-BC6CF0E87B60}" destId="{CA5FE28F-435E-4600-BD13-A7F87AC3740C}" srcOrd="1" destOrd="0" parTransId="{5F2FCE44-3232-41C9-A6E7-2CAB568D905F}" sibTransId="{88341C62-1F8A-4542-AC11-E41B2D4DF805}"/>
    <dgm:cxn modelId="{CFE76525-66A1-47E0-BBA4-C434641F1CAB}" srcId="{7DA8C2D7-5D99-48D4-86D8-AEDBDA5A1186}" destId="{FB0CDF25-75D2-4ABC-894D-BC6CF0E87B60}" srcOrd="0" destOrd="0" parTransId="{7CFB18C9-1042-4426-B087-3346C64B555C}" sibTransId="{EF592956-3B76-4FAA-8375-877EE651DE91}"/>
    <dgm:cxn modelId="{81C68C25-46B1-431D-B0B5-A44222F1121B}" type="presOf" srcId="{AB81C14F-41AB-4882-ACC6-33D2FCA64705}" destId="{49C0C67D-4FF0-4298-BD26-27F819E17A13}" srcOrd="0" destOrd="0" presId="urn:microsoft.com/office/officeart/2005/8/layout/radial4"/>
    <dgm:cxn modelId="{86395EBE-7C28-4066-BD30-9B8BB4F30D4C}" type="presOf" srcId="{1F623412-B3B0-41AE-9733-F1C0E48B8979}" destId="{E6673EC0-470A-4FA1-BA06-B85CD565C0F5}" srcOrd="0" destOrd="0" presId="urn:microsoft.com/office/officeart/2005/8/layout/radial4"/>
    <dgm:cxn modelId="{ECEA3ED4-7C98-4FF9-95C9-D5D7C70DF329}" type="presParOf" srcId="{366DD94C-9388-41BE-A785-91AD1532C7CE}" destId="{DE1DAC58-07F3-4BD8-8576-146716326494}" srcOrd="0" destOrd="0" presId="urn:microsoft.com/office/officeart/2005/8/layout/radial4"/>
    <dgm:cxn modelId="{5332934F-6BD6-4B08-8A10-BBD131486B15}" type="presParOf" srcId="{366DD94C-9388-41BE-A785-91AD1532C7CE}" destId="{49C0C67D-4FF0-4298-BD26-27F819E17A13}" srcOrd="1" destOrd="0" presId="urn:microsoft.com/office/officeart/2005/8/layout/radial4"/>
    <dgm:cxn modelId="{06F4406D-63AE-4FAB-88BC-DF57C6472BBC}" type="presParOf" srcId="{366DD94C-9388-41BE-A785-91AD1532C7CE}" destId="{E6673EC0-470A-4FA1-BA06-B85CD565C0F5}" srcOrd="2" destOrd="0" presId="urn:microsoft.com/office/officeart/2005/8/layout/radial4"/>
    <dgm:cxn modelId="{6D111C74-3D90-44C5-8293-CBB8A553E0E3}" type="presParOf" srcId="{366DD94C-9388-41BE-A785-91AD1532C7CE}" destId="{52D4D289-3C31-4778-9CD5-684725E9FC62}" srcOrd="3" destOrd="0" presId="urn:microsoft.com/office/officeart/2005/8/layout/radial4"/>
    <dgm:cxn modelId="{2EB612B3-B6FE-4C0E-833C-92092441A86F}" type="presParOf" srcId="{366DD94C-9388-41BE-A785-91AD1532C7CE}" destId="{D279F90C-DE48-4F22-B627-60666B4C84C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1F593-CC08-4B30-825D-99CBE2230217}" type="doc">
      <dgm:prSet loTypeId="urn:microsoft.com/office/officeart/2005/8/layout/chevron2" loCatId="process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C78C585-7767-4B15-962F-5A8E50C20AE8}">
      <dgm:prSet phldrT="[Text]"/>
      <dgm:spPr/>
      <dgm:t>
        <a:bodyPr/>
        <a:lstStyle/>
        <a:p>
          <a:r>
            <a:rPr lang="sr-Cyrl-BA" dirty="0" smtClean="0"/>
            <a:t>1.</a:t>
          </a:r>
          <a:endParaRPr lang="en-US" dirty="0"/>
        </a:p>
      </dgm:t>
    </dgm:pt>
    <dgm:pt modelId="{DF5AA248-1D64-4D9F-8EC5-99C8CCD0FB75}" type="parTrans" cxnId="{02DBE2F5-FC86-418D-A644-3CD4080EAE25}">
      <dgm:prSet/>
      <dgm:spPr/>
      <dgm:t>
        <a:bodyPr/>
        <a:lstStyle/>
        <a:p>
          <a:endParaRPr lang="en-US"/>
        </a:p>
      </dgm:t>
    </dgm:pt>
    <dgm:pt modelId="{5C31F219-6FF9-4A4D-AD90-640B40927857}" type="sibTrans" cxnId="{02DBE2F5-FC86-418D-A644-3CD4080EAE25}">
      <dgm:prSet/>
      <dgm:spPr/>
      <dgm:t>
        <a:bodyPr/>
        <a:lstStyle/>
        <a:p>
          <a:endParaRPr lang="en-US"/>
        </a:p>
      </dgm:t>
    </dgm:pt>
    <dgm:pt modelId="{5CA39BF8-9C03-4A21-9B64-648F20B0B8C3}">
      <dgm:prSet phldrT="[Text]"/>
      <dgm:spPr/>
      <dgm:t>
        <a:bodyPr/>
        <a:lstStyle/>
        <a:p>
          <a:r>
            <a:rPr lang="sr-Cyrl-BA" dirty="0" smtClean="0"/>
            <a:t>Финансијска имовина по амортизованом трошку</a:t>
          </a:r>
          <a:endParaRPr lang="en-US" dirty="0"/>
        </a:p>
      </dgm:t>
    </dgm:pt>
    <dgm:pt modelId="{481CDE62-542A-4D1E-BD75-93C43E093893}" type="parTrans" cxnId="{03540635-009A-4D48-8FB7-61EE66B0B514}">
      <dgm:prSet/>
      <dgm:spPr/>
      <dgm:t>
        <a:bodyPr/>
        <a:lstStyle/>
        <a:p>
          <a:endParaRPr lang="en-US"/>
        </a:p>
      </dgm:t>
    </dgm:pt>
    <dgm:pt modelId="{FC3B65A5-589C-42AB-BE37-02FDE52DF847}" type="sibTrans" cxnId="{03540635-009A-4D48-8FB7-61EE66B0B514}">
      <dgm:prSet/>
      <dgm:spPr/>
      <dgm:t>
        <a:bodyPr/>
        <a:lstStyle/>
        <a:p>
          <a:endParaRPr lang="en-US"/>
        </a:p>
      </dgm:t>
    </dgm:pt>
    <dgm:pt modelId="{7DC0A21B-B786-4D6F-B488-10878028B0F1}">
      <dgm:prSet phldrT="[Text]"/>
      <dgm:spPr/>
      <dgm:t>
        <a:bodyPr/>
        <a:lstStyle/>
        <a:p>
          <a:r>
            <a:rPr lang="sr-Cyrl-BA" dirty="0" smtClean="0"/>
            <a:t>2.</a:t>
          </a:r>
          <a:endParaRPr lang="en-US" dirty="0"/>
        </a:p>
      </dgm:t>
    </dgm:pt>
    <dgm:pt modelId="{59269A56-2E0F-4328-8DF4-B850ADD72840}" type="parTrans" cxnId="{8B98181F-C2D2-48BD-86D5-77815970E24A}">
      <dgm:prSet/>
      <dgm:spPr/>
      <dgm:t>
        <a:bodyPr/>
        <a:lstStyle/>
        <a:p>
          <a:endParaRPr lang="en-US"/>
        </a:p>
      </dgm:t>
    </dgm:pt>
    <dgm:pt modelId="{4C79EDB4-ECCD-4D4D-8922-50973829A113}" type="sibTrans" cxnId="{8B98181F-C2D2-48BD-86D5-77815970E24A}">
      <dgm:prSet/>
      <dgm:spPr/>
      <dgm:t>
        <a:bodyPr/>
        <a:lstStyle/>
        <a:p>
          <a:endParaRPr lang="en-US"/>
        </a:p>
      </dgm:t>
    </dgm:pt>
    <dgm:pt modelId="{E508CB0E-E1D4-42BD-9DDA-216704264B14}">
      <dgm:prSet phldrT="[Text]"/>
      <dgm:spPr/>
      <dgm:t>
        <a:bodyPr/>
        <a:lstStyle/>
        <a:p>
          <a:r>
            <a:rPr lang="sr-Cyrl-BA" dirty="0" smtClean="0"/>
            <a:t>Финансијска имовина по фер вриједности кроз остали укупни резултат</a:t>
          </a:r>
          <a:endParaRPr lang="en-US" dirty="0"/>
        </a:p>
      </dgm:t>
    </dgm:pt>
    <dgm:pt modelId="{0923BCF1-6EC1-4843-9692-A69DDBB0459B}" type="parTrans" cxnId="{56124A61-7594-4A3F-AA67-870DB51A99C0}">
      <dgm:prSet/>
      <dgm:spPr/>
      <dgm:t>
        <a:bodyPr/>
        <a:lstStyle/>
        <a:p>
          <a:endParaRPr lang="en-US"/>
        </a:p>
      </dgm:t>
    </dgm:pt>
    <dgm:pt modelId="{724D24FE-9902-4E2C-8E7F-DA51BC923DC1}" type="sibTrans" cxnId="{56124A61-7594-4A3F-AA67-870DB51A99C0}">
      <dgm:prSet/>
      <dgm:spPr/>
      <dgm:t>
        <a:bodyPr/>
        <a:lstStyle/>
        <a:p>
          <a:endParaRPr lang="en-US"/>
        </a:p>
      </dgm:t>
    </dgm:pt>
    <dgm:pt modelId="{4F587635-411A-4662-AB51-3F046109B1E3}">
      <dgm:prSet phldrT="[Text]"/>
      <dgm:spPr/>
      <dgm:t>
        <a:bodyPr/>
        <a:lstStyle/>
        <a:p>
          <a:r>
            <a:rPr lang="sr-Cyrl-BA" dirty="0" smtClean="0"/>
            <a:t>3.</a:t>
          </a:r>
          <a:endParaRPr lang="en-US" dirty="0"/>
        </a:p>
      </dgm:t>
    </dgm:pt>
    <dgm:pt modelId="{23676B2E-5828-41D7-AE7D-9340C5933FDF}" type="parTrans" cxnId="{115DA37A-ED2E-400B-8E7C-136DCF02E2B4}">
      <dgm:prSet/>
      <dgm:spPr/>
      <dgm:t>
        <a:bodyPr/>
        <a:lstStyle/>
        <a:p>
          <a:endParaRPr lang="en-US"/>
        </a:p>
      </dgm:t>
    </dgm:pt>
    <dgm:pt modelId="{E19F1E36-BC13-4A31-B768-466BE8A83A96}" type="sibTrans" cxnId="{115DA37A-ED2E-400B-8E7C-136DCF02E2B4}">
      <dgm:prSet/>
      <dgm:spPr/>
      <dgm:t>
        <a:bodyPr/>
        <a:lstStyle/>
        <a:p>
          <a:endParaRPr lang="en-US"/>
        </a:p>
      </dgm:t>
    </dgm:pt>
    <dgm:pt modelId="{0B7C4858-3F0E-48A0-8A63-F1D47B6C0C5E}">
      <dgm:prSet phldrT="[Text]"/>
      <dgm:spPr/>
      <dgm:t>
        <a:bodyPr/>
        <a:lstStyle/>
        <a:p>
          <a:r>
            <a:rPr lang="sr-Cyrl-BA" dirty="0" smtClean="0"/>
            <a:t>Финансијска имовина по фер вриједности кроз биланс успјеха</a:t>
          </a:r>
          <a:endParaRPr lang="en-US" dirty="0"/>
        </a:p>
      </dgm:t>
    </dgm:pt>
    <dgm:pt modelId="{0FBFE516-C997-4A64-B104-37BFF2D4D486}" type="parTrans" cxnId="{BF7362A0-CF04-4550-B58F-5A4F0C5D259E}">
      <dgm:prSet/>
      <dgm:spPr/>
      <dgm:t>
        <a:bodyPr/>
        <a:lstStyle/>
        <a:p>
          <a:endParaRPr lang="en-US"/>
        </a:p>
      </dgm:t>
    </dgm:pt>
    <dgm:pt modelId="{295DDDC9-AE58-411A-BFBA-18BE53D18953}" type="sibTrans" cxnId="{BF7362A0-CF04-4550-B58F-5A4F0C5D259E}">
      <dgm:prSet/>
      <dgm:spPr/>
      <dgm:t>
        <a:bodyPr/>
        <a:lstStyle/>
        <a:p>
          <a:endParaRPr lang="en-US"/>
        </a:p>
      </dgm:t>
    </dgm:pt>
    <dgm:pt modelId="{1CFAE6CB-FF5C-44C7-B929-558879645D47}" type="pres">
      <dgm:prSet presAssocID="{CDE1F593-CC08-4B30-825D-99CBE22302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9D7ABF-BED7-44FF-AAD7-7A39EB68418C}" type="pres">
      <dgm:prSet presAssocID="{5C78C585-7767-4B15-962F-5A8E50C20AE8}" presName="composite" presStyleCnt="0"/>
      <dgm:spPr/>
    </dgm:pt>
    <dgm:pt modelId="{94B52DD5-9E30-4C1A-9FFB-96FD3ECEDA0B}" type="pres">
      <dgm:prSet presAssocID="{5C78C585-7767-4B15-962F-5A8E50C20AE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16155-61F8-4C9F-8980-55A452098869}" type="pres">
      <dgm:prSet presAssocID="{5C78C585-7767-4B15-962F-5A8E50C20AE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D78B3-7365-4934-9FD5-50226974FA82}" type="pres">
      <dgm:prSet presAssocID="{5C31F219-6FF9-4A4D-AD90-640B40927857}" presName="sp" presStyleCnt="0"/>
      <dgm:spPr/>
    </dgm:pt>
    <dgm:pt modelId="{C0B2FE9D-A966-4EDA-BF89-CBD1BE163EF8}" type="pres">
      <dgm:prSet presAssocID="{7DC0A21B-B786-4D6F-B488-10878028B0F1}" presName="composite" presStyleCnt="0"/>
      <dgm:spPr/>
    </dgm:pt>
    <dgm:pt modelId="{BF857F39-908B-4063-80FF-049783A55A2A}" type="pres">
      <dgm:prSet presAssocID="{7DC0A21B-B786-4D6F-B488-10878028B0F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D623B-4A0B-4609-954A-CF0D2B34E598}" type="pres">
      <dgm:prSet presAssocID="{7DC0A21B-B786-4D6F-B488-10878028B0F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E35ED-4C34-44CD-A0E3-7342906E24DD}" type="pres">
      <dgm:prSet presAssocID="{4C79EDB4-ECCD-4D4D-8922-50973829A113}" presName="sp" presStyleCnt="0"/>
      <dgm:spPr/>
    </dgm:pt>
    <dgm:pt modelId="{306F21C7-1E63-4081-991F-E3E5A1A3460D}" type="pres">
      <dgm:prSet presAssocID="{4F587635-411A-4662-AB51-3F046109B1E3}" presName="composite" presStyleCnt="0"/>
      <dgm:spPr/>
    </dgm:pt>
    <dgm:pt modelId="{670C79C5-2292-450E-A3A7-D3348310BFCA}" type="pres">
      <dgm:prSet presAssocID="{4F587635-411A-4662-AB51-3F046109B1E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84500-2271-49CF-B6E0-575A0C0BFD19}" type="pres">
      <dgm:prSet presAssocID="{4F587635-411A-4662-AB51-3F046109B1E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DBE2F5-FC86-418D-A644-3CD4080EAE25}" srcId="{CDE1F593-CC08-4B30-825D-99CBE2230217}" destId="{5C78C585-7767-4B15-962F-5A8E50C20AE8}" srcOrd="0" destOrd="0" parTransId="{DF5AA248-1D64-4D9F-8EC5-99C8CCD0FB75}" sibTransId="{5C31F219-6FF9-4A4D-AD90-640B40927857}"/>
    <dgm:cxn modelId="{03540635-009A-4D48-8FB7-61EE66B0B514}" srcId="{5C78C585-7767-4B15-962F-5A8E50C20AE8}" destId="{5CA39BF8-9C03-4A21-9B64-648F20B0B8C3}" srcOrd="0" destOrd="0" parTransId="{481CDE62-542A-4D1E-BD75-93C43E093893}" sibTransId="{FC3B65A5-589C-42AB-BE37-02FDE52DF847}"/>
    <dgm:cxn modelId="{159843DB-AE5D-427E-8098-5C6A3689F80C}" type="presOf" srcId="{4F587635-411A-4662-AB51-3F046109B1E3}" destId="{670C79C5-2292-450E-A3A7-D3348310BFCA}" srcOrd="0" destOrd="0" presId="urn:microsoft.com/office/officeart/2005/8/layout/chevron2"/>
    <dgm:cxn modelId="{BF7362A0-CF04-4550-B58F-5A4F0C5D259E}" srcId="{4F587635-411A-4662-AB51-3F046109B1E3}" destId="{0B7C4858-3F0E-48A0-8A63-F1D47B6C0C5E}" srcOrd="0" destOrd="0" parTransId="{0FBFE516-C997-4A64-B104-37BFF2D4D486}" sibTransId="{295DDDC9-AE58-411A-BFBA-18BE53D18953}"/>
    <dgm:cxn modelId="{56124A61-7594-4A3F-AA67-870DB51A99C0}" srcId="{7DC0A21B-B786-4D6F-B488-10878028B0F1}" destId="{E508CB0E-E1D4-42BD-9DDA-216704264B14}" srcOrd="0" destOrd="0" parTransId="{0923BCF1-6EC1-4843-9692-A69DDBB0459B}" sibTransId="{724D24FE-9902-4E2C-8E7F-DA51BC923DC1}"/>
    <dgm:cxn modelId="{199B5AAE-62B6-42C8-9074-E3E04CBD409B}" type="presOf" srcId="{CDE1F593-CC08-4B30-825D-99CBE2230217}" destId="{1CFAE6CB-FF5C-44C7-B929-558879645D47}" srcOrd="0" destOrd="0" presId="urn:microsoft.com/office/officeart/2005/8/layout/chevron2"/>
    <dgm:cxn modelId="{F16BE9E7-0A17-4724-848C-79AE2FCEAB56}" type="presOf" srcId="{0B7C4858-3F0E-48A0-8A63-F1D47B6C0C5E}" destId="{C8684500-2271-49CF-B6E0-575A0C0BFD19}" srcOrd="0" destOrd="0" presId="urn:microsoft.com/office/officeart/2005/8/layout/chevron2"/>
    <dgm:cxn modelId="{115DA37A-ED2E-400B-8E7C-136DCF02E2B4}" srcId="{CDE1F593-CC08-4B30-825D-99CBE2230217}" destId="{4F587635-411A-4662-AB51-3F046109B1E3}" srcOrd="2" destOrd="0" parTransId="{23676B2E-5828-41D7-AE7D-9340C5933FDF}" sibTransId="{E19F1E36-BC13-4A31-B768-466BE8A83A96}"/>
    <dgm:cxn modelId="{53B84B9B-727F-4C53-AC3A-3194388AEE12}" type="presOf" srcId="{5CA39BF8-9C03-4A21-9B64-648F20B0B8C3}" destId="{76E16155-61F8-4C9F-8980-55A452098869}" srcOrd="0" destOrd="0" presId="urn:microsoft.com/office/officeart/2005/8/layout/chevron2"/>
    <dgm:cxn modelId="{B9626828-099F-46F8-A22D-E551225513F1}" type="presOf" srcId="{7DC0A21B-B786-4D6F-B488-10878028B0F1}" destId="{BF857F39-908B-4063-80FF-049783A55A2A}" srcOrd="0" destOrd="0" presId="urn:microsoft.com/office/officeart/2005/8/layout/chevron2"/>
    <dgm:cxn modelId="{F2A19980-2C05-4CD2-AB42-258BF866A3A4}" type="presOf" srcId="{5C78C585-7767-4B15-962F-5A8E50C20AE8}" destId="{94B52DD5-9E30-4C1A-9FFB-96FD3ECEDA0B}" srcOrd="0" destOrd="0" presId="urn:microsoft.com/office/officeart/2005/8/layout/chevron2"/>
    <dgm:cxn modelId="{8B98181F-C2D2-48BD-86D5-77815970E24A}" srcId="{CDE1F593-CC08-4B30-825D-99CBE2230217}" destId="{7DC0A21B-B786-4D6F-B488-10878028B0F1}" srcOrd="1" destOrd="0" parTransId="{59269A56-2E0F-4328-8DF4-B850ADD72840}" sibTransId="{4C79EDB4-ECCD-4D4D-8922-50973829A113}"/>
    <dgm:cxn modelId="{D74C58D6-85A7-4550-A3F9-240DD2D49182}" type="presOf" srcId="{E508CB0E-E1D4-42BD-9DDA-216704264B14}" destId="{3C9D623B-4A0B-4609-954A-CF0D2B34E598}" srcOrd="0" destOrd="0" presId="urn:microsoft.com/office/officeart/2005/8/layout/chevron2"/>
    <dgm:cxn modelId="{BCC7CDC1-82E1-4341-8BA7-05C5043C9C1A}" type="presParOf" srcId="{1CFAE6CB-FF5C-44C7-B929-558879645D47}" destId="{CA9D7ABF-BED7-44FF-AAD7-7A39EB68418C}" srcOrd="0" destOrd="0" presId="urn:microsoft.com/office/officeart/2005/8/layout/chevron2"/>
    <dgm:cxn modelId="{686BC405-D55D-4792-B157-5C3E92FDA302}" type="presParOf" srcId="{CA9D7ABF-BED7-44FF-AAD7-7A39EB68418C}" destId="{94B52DD5-9E30-4C1A-9FFB-96FD3ECEDA0B}" srcOrd="0" destOrd="0" presId="urn:microsoft.com/office/officeart/2005/8/layout/chevron2"/>
    <dgm:cxn modelId="{A2704604-135A-4B7A-9783-0F50DB71C61B}" type="presParOf" srcId="{CA9D7ABF-BED7-44FF-AAD7-7A39EB68418C}" destId="{76E16155-61F8-4C9F-8980-55A452098869}" srcOrd="1" destOrd="0" presId="urn:microsoft.com/office/officeart/2005/8/layout/chevron2"/>
    <dgm:cxn modelId="{AAC8B584-FAE3-4DFB-9FFF-CAB408D4CB27}" type="presParOf" srcId="{1CFAE6CB-FF5C-44C7-B929-558879645D47}" destId="{A1DD78B3-7365-4934-9FD5-50226974FA82}" srcOrd="1" destOrd="0" presId="urn:microsoft.com/office/officeart/2005/8/layout/chevron2"/>
    <dgm:cxn modelId="{27628B76-6379-4EB8-8530-9DDC6F7845FA}" type="presParOf" srcId="{1CFAE6CB-FF5C-44C7-B929-558879645D47}" destId="{C0B2FE9D-A966-4EDA-BF89-CBD1BE163EF8}" srcOrd="2" destOrd="0" presId="urn:microsoft.com/office/officeart/2005/8/layout/chevron2"/>
    <dgm:cxn modelId="{9E5E881F-6C31-4044-BC4D-5249E9F38EC6}" type="presParOf" srcId="{C0B2FE9D-A966-4EDA-BF89-CBD1BE163EF8}" destId="{BF857F39-908B-4063-80FF-049783A55A2A}" srcOrd="0" destOrd="0" presId="urn:microsoft.com/office/officeart/2005/8/layout/chevron2"/>
    <dgm:cxn modelId="{0894BEC6-06FF-4A46-BF39-515B6434BCE4}" type="presParOf" srcId="{C0B2FE9D-A966-4EDA-BF89-CBD1BE163EF8}" destId="{3C9D623B-4A0B-4609-954A-CF0D2B34E598}" srcOrd="1" destOrd="0" presId="urn:microsoft.com/office/officeart/2005/8/layout/chevron2"/>
    <dgm:cxn modelId="{57E5C2C8-2501-44BB-BB6F-363BE233B256}" type="presParOf" srcId="{1CFAE6CB-FF5C-44C7-B929-558879645D47}" destId="{82CE35ED-4C34-44CD-A0E3-7342906E24DD}" srcOrd="3" destOrd="0" presId="urn:microsoft.com/office/officeart/2005/8/layout/chevron2"/>
    <dgm:cxn modelId="{129807D7-9601-4071-A8D5-895C98F99D56}" type="presParOf" srcId="{1CFAE6CB-FF5C-44C7-B929-558879645D47}" destId="{306F21C7-1E63-4081-991F-E3E5A1A3460D}" srcOrd="4" destOrd="0" presId="urn:microsoft.com/office/officeart/2005/8/layout/chevron2"/>
    <dgm:cxn modelId="{B249C282-40CB-45B0-9448-6E99EE2B562D}" type="presParOf" srcId="{306F21C7-1E63-4081-991F-E3E5A1A3460D}" destId="{670C79C5-2292-450E-A3A7-D3348310BFCA}" srcOrd="0" destOrd="0" presId="urn:microsoft.com/office/officeart/2005/8/layout/chevron2"/>
    <dgm:cxn modelId="{BE72794A-9F25-426C-96C5-1D89BF21025E}" type="presParOf" srcId="{306F21C7-1E63-4081-991F-E3E5A1A3460D}" destId="{C8684500-2271-49CF-B6E0-575A0C0BFD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461445-809C-4E74-8002-DBA281845068}" type="doc">
      <dgm:prSet loTypeId="urn:microsoft.com/office/officeart/2005/8/layout/hierarchy4" loCatId="relationship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9AC155E0-E965-4578-8874-4548E53877C6}">
      <dgm:prSet phldrT="[Text]"/>
      <dgm:spPr/>
      <dgm:t>
        <a:bodyPr/>
        <a:lstStyle/>
        <a:p>
          <a:r>
            <a:rPr lang="sr-Cyrl-BA" dirty="0" smtClean="0"/>
            <a:t>Пословни модели</a:t>
          </a:r>
          <a:endParaRPr lang="en-US" dirty="0"/>
        </a:p>
      </dgm:t>
    </dgm:pt>
    <dgm:pt modelId="{304E885D-299A-4928-A82D-5F6ED89CF7E0}" type="parTrans" cxnId="{9122BA07-2BB0-44D2-8AC3-227B7A6246AA}">
      <dgm:prSet/>
      <dgm:spPr/>
      <dgm:t>
        <a:bodyPr/>
        <a:lstStyle/>
        <a:p>
          <a:endParaRPr lang="en-US"/>
        </a:p>
      </dgm:t>
    </dgm:pt>
    <dgm:pt modelId="{D8A83D63-3C73-4815-8972-2D412446CF3C}" type="sibTrans" cxnId="{9122BA07-2BB0-44D2-8AC3-227B7A6246AA}">
      <dgm:prSet/>
      <dgm:spPr/>
      <dgm:t>
        <a:bodyPr/>
        <a:lstStyle/>
        <a:p>
          <a:endParaRPr lang="en-US"/>
        </a:p>
      </dgm:t>
    </dgm:pt>
    <dgm:pt modelId="{9B668E09-50F1-4FBC-8F1C-6C6341778603}">
      <dgm:prSet phldrT="[Text]"/>
      <dgm:spPr/>
      <dgm:t>
        <a:bodyPr/>
        <a:lstStyle/>
        <a:p>
          <a:r>
            <a:rPr lang="sr-Cyrl-BA" dirty="0" smtClean="0"/>
            <a:t>Држање ради наплате уговорених новчаних токова</a:t>
          </a:r>
          <a:endParaRPr lang="en-US" dirty="0"/>
        </a:p>
      </dgm:t>
    </dgm:pt>
    <dgm:pt modelId="{CEDC7833-CAC3-408A-B226-A946863693A8}" type="parTrans" cxnId="{88C3A2A7-9F63-4CD4-9B73-8302A4C840A1}">
      <dgm:prSet/>
      <dgm:spPr/>
      <dgm:t>
        <a:bodyPr/>
        <a:lstStyle/>
        <a:p>
          <a:endParaRPr lang="en-US"/>
        </a:p>
      </dgm:t>
    </dgm:pt>
    <dgm:pt modelId="{0E7E625F-4578-4CFE-BA92-59EC86481921}" type="sibTrans" cxnId="{88C3A2A7-9F63-4CD4-9B73-8302A4C840A1}">
      <dgm:prSet/>
      <dgm:spPr/>
      <dgm:t>
        <a:bodyPr/>
        <a:lstStyle/>
        <a:p>
          <a:endParaRPr lang="en-US"/>
        </a:p>
      </dgm:t>
    </dgm:pt>
    <dgm:pt modelId="{E36872D0-F9E3-4E51-AFAE-16434076D271}">
      <dgm:prSet phldrT="[Text]"/>
      <dgm:spPr/>
      <dgm:t>
        <a:bodyPr/>
        <a:lstStyle/>
        <a:p>
          <a:r>
            <a:rPr lang="sr-Cyrl-BA" dirty="0" smtClean="0"/>
            <a:t>Држање ради трговања</a:t>
          </a:r>
          <a:endParaRPr lang="en-US" dirty="0"/>
        </a:p>
      </dgm:t>
    </dgm:pt>
    <dgm:pt modelId="{F9B52AFE-5056-4243-B52B-5E92E52F9F82}" type="parTrans" cxnId="{A78C59C6-9A5E-42C3-834E-3167D78A03C8}">
      <dgm:prSet/>
      <dgm:spPr/>
      <dgm:t>
        <a:bodyPr/>
        <a:lstStyle/>
        <a:p>
          <a:endParaRPr lang="en-US"/>
        </a:p>
      </dgm:t>
    </dgm:pt>
    <dgm:pt modelId="{BE06F238-59CB-4A95-BC01-C0BB8669811B}" type="sibTrans" cxnId="{A78C59C6-9A5E-42C3-834E-3167D78A03C8}">
      <dgm:prSet/>
      <dgm:spPr/>
      <dgm:t>
        <a:bodyPr/>
        <a:lstStyle/>
        <a:p>
          <a:endParaRPr lang="en-US"/>
        </a:p>
      </dgm:t>
    </dgm:pt>
    <dgm:pt modelId="{F4698859-9AB1-4F86-BB6D-BB2D48D039BF}">
      <dgm:prSet/>
      <dgm:spPr/>
      <dgm:t>
        <a:bodyPr/>
        <a:lstStyle/>
        <a:p>
          <a:r>
            <a:rPr lang="sr-Cyrl-BA" smtClean="0"/>
            <a:t>Комбинација</a:t>
          </a:r>
          <a:endParaRPr lang="en-US" dirty="0"/>
        </a:p>
      </dgm:t>
    </dgm:pt>
    <dgm:pt modelId="{BBA7EF6D-28EF-48CC-AE56-4CE53C18921A}" type="parTrans" cxnId="{9F72221E-042E-4147-B79C-495863CD35C1}">
      <dgm:prSet/>
      <dgm:spPr/>
      <dgm:t>
        <a:bodyPr/>
        <a:lstStyle/>
        <a:p>
          <a:endParaRPr lang="en-US"/>
        </a:p>
      </dgm:t>
    </dgm:pt>
    <dgm:pt modelId="{89B9B03A-A128-4286-9963-1BA80EABEC9A}" type="sibTrans" cxnId="{9F72221E-042E-4147-B79C-495863CD35C1}">
      <dgm:prSet/>
      <dgm:spPr/>
      <dgm:t>
        <a:bodyPr/>
        <a:lstStyle/>
        <a:p>
          <a:endParaRPr lang="en-US"/>
        </a:p>
      </dgm:t>
    </dgm:pt>
    <dgm:pt modelId="{AA300BA6-61D7-4E0D-A756-36AAB65383DA}" type="pres">
      <dgm:prSet presAssocID="{DB461445-809C-4E74-8002-DBA28184506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732530A-5999-4FA3-8A57-B88E7E7F1A6D}" type="pres">
      <dgm:prSet presAssocID="{9AC155E0-E965-4578-8874-4548E53877C6}" presName="vertOne" presStyleCnt="0"/>
      <dgm:spPr/>
    </dgm:pt>
    <dgm:pt modelId="{5B099E79-3CD5-4A17-AEE6-28615B601144}" type="pres">
      <dgm:prSet presAssocID="{9AC155E0-E965-4578-8874-4548E53877C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FCC7BB-DF8A-44C5-8BE5-782855A2882D}" type="pres">
      <dgm:prSet presAssocID="{9AC155E0-E965-4578-8874-4548E53877C6}" presName="parTransOne" presStyleCnt="0"/>
      <dgm:spPr/>
    </dgm:pt>
    <dgm:pt modelId="{848EB145-3CBF-4EDC-96BC-C6B2D8A9F32D}" type="pres">
      <dgm:prSet presAssocID="{9AC155E0-E965-4578-8874-4548E53877C6}" presName="horzOne" presStyleCnt="0"/>
      <dgm:spPr/>
    </dgm:pt>
    <dgm:pt modelId="{5983E114-1A9C-4032-8EFE-CE5BFF01D018}" type="pres">
      <dgm:prSet presAssocID="{9B668E09-50F1-4FBC-8F1C-6C6341778603}" presName="vertTwo" presStyleCnt="0"/>
      <dgm:spPr/>
    </dgm:pt>
    <dgm:pt modelId="{FF4AEEB0-8383-4655-806E-34F884185EB0}" type="pres">
      <dgm:prSet presAssocID="{9B668E09-50F1-4FBC-8F1C-6C6341778603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20286B-70F8-4FDD-ADF0-4B88EB3D26A5}" type="pres">
      <dgm:prSet presAssocID="{9B668E09-50F1-4FBC-8F1C-6C6341778603}" presName="horzTwo" presStyleCnt="0"/>
      <dgm:spPr/>
    </dgm:pt>
    <dgm:pt modelId="{1A0585A2-B5C8-4457-B982-770EA069FE68}" type="pres">
      <dgm:prSet presAssocID="{0E7E625F-4578-4CFE-BA92-59EC86481921}" presName="sibSpaceTwo" presStyleCnt="0"/>
      <dgm:spPr/>
    </dgm:pt>
    <dgm:pt modelId="{EC675A04-8D07-4E41-8C29-409593D6983D}" type="pres">
      <dgm:prSet presAssocID="{E36872D0-F9E3-4E51-AFAE-16434076D271}" presName="vertTwo" presStyleCnt="0"/>
      <dgm:spPr/>
    </dgm:pt>
    <dgm:pt modelId="{29086EEC-1E45-4643-B166-CEBD44BDAB2C}" type="pres">
      <dgm:prSet presAssocID="{E36872D0-F9E3-4E51-AFAE-16434076D271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82E31F-558F-4D8C-8CE5-90DCC5D1E3B5}" type="pres">
      <dgm:prSet presAssocID="{E36872D0-F9E3-4E51-AFAE-16434076D271}" presName="horzTwo" presStyleCnt="0"/>
      <dgm:spPr/>
    </dgm:pt>
    <dgm:pt modelId="{400E7A40-E77A-442E-8F7D-D44E55CB543E}" type="pres">
      <dgm:prSet presAssocID="{BE06F238-59CB-4A95-BC01-C0BB8669811B}" presName="sibSpaceTwo" presStyleCnt="0"/>
      <dgm:spPr/>
    </dgm:pt>
    <dgm:pt modelId="{D101072E-9DB8-4CBF-9B8E-0435DEE4834B}" type="pres">
      <dgm:prSet presAssocID="{F4698859-9AB1-4F86-BB6D-BB2D48D039BF}" presName="vertTwo" presStyleCnt="0"/>
      <dgm:spPr/>
    </dgm:pt>
    <dgm:pt modelId="{5D588702-3538-4F44-B6DD-800F912456E6}" type="pres">
      <dgm:prSet presAssocID="{F4698859-9AB1-4F86-BB6D-BB2D48D039BF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433463-9101-4866-B831-3B749C40994D}" type="pres">
      <dgm:prSet presAssocID="{F4698859-9AB1-4F86-BB6D-BB2D48D039BF}" presName="horzTwo" presStyleCnt="0"/>
      <dgm:spPr/>
    </dgm:pt>
  </dgm:ptLst>
  <dgm:cxnLst>
    <dgm:cxn modelId="{FB0717B5-A255-4269-9EEC-0A35ED81F500}" type="presOf" srcId="{E36872D0-F9E3-4E51-AFAE-16434076D271}" destId="{29086EEC-1E45-4643-B166-CEBD44BDAB2C}" srcOrd="0" destOrd="0" presId="urn:microsoft.com/office/officeart/2005/8/layout/hierarchy4"/>
    <dgm:cxn modelId="{9F72221E-042E-4147-B79C-495863CD35C1}" srcId="{9AC155E0-E965-4578-8874-4548E53877C6}" destId="{F4698859-9AB1-4F86-BB6D-BB2D48D039BF}" srcOrd="2" destOrd="0" parTransId="{BBA7EF6D-28EF-48CC-AE56-4CE53C18921A}" sibTransId="{89B9B03A-A128-4286-9963-1BA80EABEC9A}"/>
    <dgm:cxn modelId="{88C3A2A7-9F63-4CD4-9B73-8302A4C840A1}" srcId="{9AC155E0-E965-4578-8874-4548E53877C6}" destId="{9B668E09-50F1-4FBC-8F1C-6C6341778603}" srcOrd="0" destOrd="0" parTransId="{CEDC7833-CAC3-408A-B226-A946863693A8}" sibTransId="{0E7E625F-4578-4CFE-BA92-59EC86481921}"/>
    <dgm:cxn modelId="{3A73372D-E5FB-40EF-B2A7-EE7C6B662268}" type="presOf" srcId="{9AC155E0-E965-4578-8874-4548E53877C6}" destId="{5B099E79-3CD5-4A17-AEE6-28615B601144}" srcOrd="0" destOrd="0" presId="urn:microsoft.com/office/officeart/2005/8/layout/hierarchy4"/>
    <dgm:cxn modelId="{ECA2B675-39A0-4A58-BEA1-A69032B15E91}" type="presOf" srcId="{F4698859-9AB1-4F86-BB6D-BB2D48D039BF}" destId="{5D588702-3538-4F44-B6DD-800F912456E6}" srcOrd="0" destOrd="0" presId="urn:microsoft.com/office/officeart/2005/8/layout/hierarchy4"/>
    <dgm:cxn modelId="{A78C59C6-9A5E-42C3-834E-3167D78A03C8}" srcId="{9AC155E0-E965-4578-8874-4548E53877C6}" destId="{E36872D0-F9E3-4E51-AFAE-16434076D271}" srcOrd="1" destOrd="0" parTransId="{F9B52AFE-5056-4243-B52B-5E92E52F9F82}" sibTransId="{BE06F238-59CB-4A95-BC01-C0BB8669811B}"/>
    <dgm:cxn modelId="{7F27DEA7-6B15-422D-B2E0-DDF0C9085F40}" type="presOf" srcId="{DB461445-809C-4E74-8002-DBA281845068}" destId="{AA300BA6-61D7-4E0D-A756-36AAB65383DA}" srcOrd="0" destOrd="0" presId="urn:microsoft.com/office/officeart/2005/8/layout/hierarchy4"/>
    <dgm:cxn modelId="{9122BA07-2BB0-44D2-8AC3-227B7A6246AA}" srcId="{DB461445-809C-4E74-8002-DBA281845068}" destId="{9AC155E0-E965-4578-8874-4548E53877C6}" srcOrd="0" destOrd="0" parTransId="{304E885D-299A-4928-A82D-5F6ED89CF7E0}" sibTransId="{D8A83D63-3C73-4815-8972-2D412446CF3C}"/>
    <dgm:cxn modelId="{F740562A-E318-41DB-A4E6-F87CA92C8EFA}" type="presOf" srcId="{9B668E09-50F1-4FBC-8F1C-6C6341778603}" destId="{FF4AEEB0-8383-4655-806E-34F884185EB0}" srcOrd="0" destOrd="0" presId="urn:microsoft.com/office/officeart/2005/8/layout/hierarchy4"/>
    <dgm:cxn modelId="{CD04B8E2-DE93-4EE4-A60C-B8AD136C29B0}" type="presParOf" srcId="{AA300BA6-61D7-4E0D-A756-36AAB65383DA}" destId="{8732530A-5999-4FA3-8A57-B88E7E7F1A6D}" srcOrd="0" destOrd="0" presId="urn:microsoft.com/office/officeart/2005/8/layout/hierarchy4"/>
    <dgm:cxn modelId="{AB1E52E5-15D8-4037-ACE3-9753930BA371}" type="presParOf" srcId="{8732530A-5999-4FA3-8A57-B88E7E7F1A6D}" destId="{5B099E79-3CD5-4A17-AEE6-28615B601144}" srcOrd="0" destOrd="0" presId="urn:microsoft.com/office/officeart/2005/8/layout/hierarchy4"/>
    <dgm:cxn modelId="{66293622-5503-4C3F-8B5D-EEC1EC5D60EF}" type="presParOf" srcId="{8732530A-5999-4FA3-8A57-B88E7E7F1A6D}" destId="{9AFCC7BB-DF8A-44C5-8BE5-782855A2882D}" srcOrd="1" destOrd="0" presId="urn:microsoft.com/office/officeart/2005/8/layout/hierarchy4"/>
    <dgm:cxn modelId="{4B0424E1-7430-443E-9F77-6EE8702279FE}" type="presParOf" srcId="{8732530A-5999-4FA3-8A57-B88E7E7F1A6D}" destId="{848EB145-3CBF-4EDC-96BC-C6B2D8A9F32D}" srcOrd="2" destOrd="0" presId="urn:microsoft.com/office/officeart/2005/8/layout/hierarchy4"/>
    <dgm:cxn modelId="{F6C8D2B5-19CB-47B4-9D04-D80FF48F6D0F}" type="presParOf" srcId="{848EB145-3CBF-4EDC-96BC-C6B2D8A9F32D}" destId="{5983E114-1A9C-4032-8EFE-CE5BFF01D018}" srcOrd="0" destOrd="0" presId="urn:microsoft.com/office/officeart/2005/8/layout/hierarchy4"/>
    <dgm:cxn modelId="{F109AA00-0A23-4771-8E49-CC2162C8EB83}" type="presParOf" srcId="{5983E114-1A9C-4032-8EFE-CE5BFF01D018}" destId="{FF4AEEB0-8383-4655-806E-34F884185EB0}" srcOrd="0" destOrd="0" presId="urn:microsoft.com/office/officeart/2005/8/layout/hierarchy4"/>
    <dgm:cxn modelId="{83217D94-5D76-46A6-8AFB-BE817932C792}" type="presParOf" srcId="{5983E114-1A9C-4032-8EFE-CE5BFF01D018}" destId="{6220286B-70F8-4FDD-ADF0-4B88EB3D26A5}" srcOrd="1" destOrd="0" presId="urn:microsoft.com/office/officeart/2005/8/layout/hierarchy4"/>
    <dgm:cxn modelId="{53B024B6-31D4-424B-8616-2FE4F4A3EE35}" type="presParOf" srcId="{848EB145-3CBF-4EDC-96BC-C6B2D8A9F32D}" destId="{1A0585A2-B5C8-4457-B982-770EA069FE68}" srcOrd="1" destOrd="0" presId="urn:microsoft.com/office/officeart/2005/8/layout/hierarchy4"/>
    <dgm:cxn modelId="{C7899315-EF11-4216-8FAF-54F69CDFE467}" type="presParOf" srcId="{848EB145-3CBF-4EDC-96BC-C6B2D8A9F32D}" destId="{EC675A04-8D07-4E41-8C29-409593D6983D}" srcOrd="2" destOrd="0" presId="urn:microsoft.com/office/officeart/2005/8/layout/hierarchy4"/>
    <dgm:cxn modelId="{A8F07F9A-945B-4370-85C3-B43090DB50AD}" type="presParOf" srcId="{EC675A04-8D07-4E41-8C29-409593D6983D}" destId="{29086EEC-1E45-4643-B166-CEBD44BDAB2C}" srcOrd="0" destOrd="0" presId="urn:microsoft.com/office/officeart/2005/8/layout/hierarchy4"/>
    <dgm:cxn modelId="{483B4FB9-CF35-47D3-9EC3-2B5A7CFCD846}" type="presParOf" srcId="{EC675A04-8D07-4E41-8C29-409593D6983D}" destId="{1682E31F-558F-4D8C-8CE5-90DCC5D1E3B5}" srcOrd="1" destOrd="0" presId="urn:microsoft.com/office/officeart/2005/8/layout/hierarchy4"/>
    <dgm:cxn modelId="{F8B90A6B-3BE5-4CF9-8718-4CD8FDEF84E2}" type="presParOf" srcId="{848EB145-3CBF-4EDC-96BC-C6B2D8A9F32D}" destId="{400E7A40-E77A-442E-8F7D-D44E55CB543E}" srcOrd="3" destOrd="0" presId="urn:microsoft.com/office/officeart/2005/8/layout/hierarchy4"/>
    <dgm:cxn modelId="{4B2EC653-34F7-4318-9363-4C43901F8505}" type="presParOf" srcId="{848EB145-3CBF-4EDC-96BC-C6B2D8A9F32D}" destId="{D101072E-9DB8-4CBF-9B8E-0435DEE4834B}" srcOrd="4" destOrd="0" presId="urn:microsoft.com/office/officeart/2005/8/layout/hierarchy4"/>
    <dgm:cxn modelId="{A43F238A-F72A-49B3-BDE7-7DD47DD34096}" type="presParOf" srcId="{D101072E-9DB8-4CBF-9B8E-0435DEE4834B}" destId="{5D588702-3538-4F44-B6DD-800F912456E6}" srcOrd="0" destOrd="0" presId="urn:microsoft.com/office/officeart/2005/8/layout/hierarchy4"/>
    <dgm:cxn modelId="{244FF45A-8F14-4A88-AE05-C438080B93CC}" type="presParOf" srcId="{D101072E-9DB8-4CBF-9B8E-0435DEE4834B}" destId="{32433463-9101-4866-B831-3B749C40994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DAC58-07F3-4BD8-8576-146716326494}">
      <dsp:nvSpPr>
        <dsp:cNvPr id="0" name=""/>
        <dsp:cNvSpPr/>
      </dsp:nvSpPr>
      <dsp:spPr>
        <a:xfrm>
          <a:off x="2781299" y="2266729"/>
          <a:ext cx="2565400" cy="2565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200" kern="1200" dirty="0" smtClean="0"/>
            <a:t>Најзначајније разлике између МРС 39 и МСФИ 9</a:t>
          </a:r>
          <a:endParaRPr lang="en-US" sz="2200" kern="1200" dirty="0"/>
        </a:p>
      </dsp:txBody>
      <dsp:txXfrm>
        <a:off x="3156993" y="2642423"/>
        <a:ext cx="1814012" cy="1814012"/>
      </dsp:txXfrm>
    </dsp:sp>
    <dsp:sp modelId="{49C0C67D-4FF0-4298-BD26-27F819E17A13}">
      <dsp:nvSpPr>
        <dsp:cNvPr id="0" name=""/>
        <dsp:cNvSpPr/>
      </dsp:nvSpPr>
      <dsp:spPr>
        <a:xfrm rot="12900000">
          <a:off x="1038216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73EC0-470A-4FA1-BA06-B85CD565C0F5}">
      <dsp:nvSpPr>
        <dsp:cNvPr id="0" name=""/>
        <dsp:cNvSpPr/>
      </dsp:nvSpPr>
      <dsp:spPr>
        <a:xfrm>
          <a:off x="6219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500" kern="1200" dirty="0" smtClean="0"/>
            <a:t>Класификација финансијске имовине</a:t>
          </a:r>
          <a:endParaRPr lang="en-US" sz="2500" kern="1200" dirty="0"/>
        </a:p>
      </dsp:txBody>
      <dsp:txXfrm>
        <a:off x="63324" y="643642"/>
        <a:ext cx="2322920" cy="1835494"/>
      </dsp:txXfrm>
    </dsp:sp>
    <dsp:sp modelId="{52D4D289-3C31-4778-9CD5-684725E9FC62}">
      <dsp:nvSpPr>
        <dsp:cNvPr id="0" name=""/>
        <dsp:cNvSpPr/>
      </dsp:nvSpPr>
      <dsp:spPr>
        <a:xfrm rot="19500000">
          <a:off x="5026525" y="1787538"/>
          <a:ext cx="2063257" cy="7311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79F90C-DE48-4F22-B627-60666B4C84CA}">
      <dsp:nvSpPr>
        <dsp:cNvPr id="0" name=""/>
        <dsp:cNvSpPr/>
      </dsp:nvSpPr>
      <dsp:spPr>
        <a:xfrm>
          <a:off x="5684650" y="586537"/>
          <a:ext cx="2437130" cy="1949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500" kern="1200" dirty="0" smtClean="0"/>
            <a:t>Настали или очекивани кредитни губици </a:t>
          </a:r>
          <a:endParaRPr lang="en-US" sz="2500" kern="1200" dirty="0"/>
        </a:p>
      </dsp:txBody>
      <dsp:txXfrm>
        <a:off x="5741755" y="643642"/>
        <a:ext cx="2322920" cy="1835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52DD5-9E30-4C1A-9FFB-96FD3ECEDA0B}">
      <dsp:nvSpPr>
        <dsp:cNvPr id="0" name=""/>
        <dsp:cNvSpPr/>
      </dsp:nvSpPr>
      <dsp:spPr>
        <a:xfrm rot="5400000">
          <a:off x="-221951" y="223738"/>
          <a:ext cx="1479674" cy="1035771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3000" kern="1200" dirty="0" smtClean="0"/>
            <a:t>1.</a:t>
          </a:r>
          <a:endParaRPr lang="en-US" sz="3000" kern="1200" dirty="0"/>
        </a:p>
      </dsp:txBody>
      <dsp:txXfrm rot="-5400000">
        <a:off x="1" y="519673"/>
        <a:ext cx="1035771" cy="443903"/>
      </dsp:txXfrm>
    </dsp:sp>
    <dsp:sp modelId="{76E16155-61F8-4C9F-8980-55A452098869}">
      <dsp:nvSpPr>
        <dsp:cNvPr id="0" name=""/>
        <dsp:cNvSpPr/>
      </dsp:nvSpPr>
      <dsp:spPr>
        <a:xfrm rot="5400000">
          <a:off x="5066191" y="-4028632"/>
          <a:ext cx="961788" cy="90226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BA" sz="3000" kern="1200" dirty="0" smtClean="0"/>
            <a:t>Финансијска имовина по амортизованом трошку</a:t>
          </a:r>
          <a:endParaRPr lang="en-US" sz="3000" kern="1200" dirty="0"/>
        </a:p>
      </dsp:txBody>
      <dsp:txXfrm rot="-5400000">
        <a:off x="1035772" y="48738"/>
        <a:ext cx="8975677" cy="867886"/>
      </dsp:txXfrm>
    </dsp:sp>
    <dsp:sp modelId="{BF857F39-908B-4063-80FF-049783A55A2A}">
      <dsp:nvSpPr>
        <dsp:cNvPr id="0" name=""/>
        <dsp:cNvSpPr/>
      </dsp:nvSpPr>
      <dsp:spPr>
        <a:xfrm rot="5400000">
          <a:off x="-221951" y="1507764"/>
          <a:ext cx="1479674" cy="1035771"/>
        </a:xfrm>
        <a:prstGeom prst="chevron">
          <a:avLst/>
        </a:prstGeom>
        <a:solidFill>
          <a:schemeClr val="accent1">
            <a:shade val="50000"/>
            <a:hueOff val="-379322"/>
            <a:satOff val="-20163"/>
            <a:lumOff val="31845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3000" kern="1200" dirty="0" smtClean="0"/>
            <a:t>2.</a:t>
          </a:r>
          <a:endParaRPr lang="en-US" sz="3000" kern="1200" dirty="0"/>
        </a:p>
      </dsp:txBody>
      <dsp:txXfrm rot="-5400000">
        <a:off x="1" y="1803699"/>
        <a:ext cx="1035771" cy="443903"/>
      </dsp:txXfrm>
    </dsp:sp>
    <dsp:sp modelId="{3C9D623B-4A0B-4609-954A-CF0D2B34E598}">
      <dsp:nvSpPr>
        <dsp:cNvPr id="0" name=""/>
        <dsp:cNvSpPr/>
      </dsp:nvSpPr>
      <dsp:spPr>
        <a:xfrm rot="5400000">
          <a:off x="5066191" y="-2744607"/>
          <a:ext cx="961788" cy="90226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BA" sz="3000" kern="1200" dirty="0" smtClean="0"/>
            <a:t>Финансијска имовина по фер вриједности кроз остали укупни резултат</a:t>
          </a:r>
          <a:endParaRPr lang="en-US" sz="3000" kern="1200" dirty="0"/>
        </a:p>
      </dsp:txBody>
      <dsp:txXfrm rot="-5400000">
        <a:off x="1035772" y="1332763"/>
        <a:ext cx="8975677" cy="867886"/>
      </dsp:txXfrm>
    </dsp:sp>
    <dsp:sp modelId="{670C79C5-2292-450E-A3A7-D3348310BFCA}">
      <dsp:nvSpPr>
        <dsp:cNvPr id="0" name=""/>
        <dsp:cNvSpPr/>
      </dsp:nvSpPr>
      <dsp:spPr>
        <a:xfrm rot="5400000">
          <a:off x="-221951" y="2791789"/>
          <a:ext cx="1479674" cy="1035771"/>
        </a:xfrm>
        <a:prstGeom prst="chevron">
          <a:avLst/>
        </a:prstGeom>
        <a:solidFill>
          <a:schemeClr val="accent1">
            <a:shade val="50000"/>
            <a:hueOff val="-379322"/>
            <a:satOff val="-20163"/>
            <a:lumOff val="31845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3000" kern="1200" dirty="0" smtClean="0"/>
            <a:t>3.</a:t>
          </a:r>
          <a:endParaRPr lang="en-US" sz="3000" kern="1200" dirty="0"/>
        </a:p>
      </dsp:txBody>
      <dsp:txXfrm rot="-5400000">
        <a:off x="1" y="3087724"/>
        <a:ext cx="1035771" cy="443903"/>
      </dsp:txXfrm>
    </dsp:sp>
    <dsp:sp modelId="{C8684500-2271-49CF-B6E0-575A0C0BFD19}">
      <dsp:nvSpPr>
        <dsp:cNvPr id="0" name=""/>
        <dsp:cNvSpPr/>
      </dsp:nvSpPr>
      <dsp:spPr>
        <a:xfrm rot="5400000">
          <a:off x="5066191" y="-1460581"/>
          <a:ext cx="961788" cy="90226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BA" sz="3000" kern="1200" dirty="0" smtClean="0"/>
            <a:t>Финансијска имовина по фер вриједности кроз биланс успјеха</a:t>
          </a:r>
          <a:endParaRPr lang="en-US" sz="3000" kern="1200" dirty="0"/>
        </a:p>
      </dsp:txBody>
      <dsp:txXfrm rot="-5400000">
        <a:off x="1035772" y="2616789"/>
        <a:ext cx="8975677" cy="867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99E79-3CD5-4A17-AEE6-28615B601144}">
      <dsp:nvSpPr>
        <dsp:cNvPr id="0" name=""/>
        <dsp:cNvSpPr/>
      </dsp:nvSpPr>
      <dsp:spPr>
        <a:xfrm>
          <a:off x="3614" y="933"/>
          <a:ext cx="10051170" cy="1893112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6500" kern="1200" dirty="0" smtClean="0"/>
            <a:t>Пословни модели</a:t>
          </a:r>
          <a:endParaRPr lang="en-US" sz="6500" kern="1200" dirty="0"/>
        </a:p>
      </dsp:txBody>
      <dsp:txXfrm>
        <a:off x="59061" y="56380"/>
        <a:ext cx="9940276" cy="1782218"/>
      </dsp:txXfrm>
    </dsp:sp>
    <dsp:sp modelId="{FF4AEEB0-8383-4655-806E-34F884185EB0}">
      <dsp:nvSpPr>
        <dsp:cNvPr id="0" name=""/>
        <dsp:cNvSpPr/>
      </dsp:nvSpPr>
      <dsp:spPr>
        <a:xfrm>
          <a:off x="3614" y="2157253"/>
          <a:ext cx="3172717" cy="189311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900" kern="1200" dirty="0" smtClean="0"/>
            <a:t>Држање ради наплате уговорених новчаних токова</a:t>
          </a:r>
          <a:endParaRPr lang="en-US" sz="2900" kern="1200" dirty="0"/>
        </a:p>
      </dsp:txBody>
      <dsp:txXfrm>
        <a:off x="59061" y="2212700"/>
        <a:ext cx="3061823" cy="1782218"/>
      </dsp:txXfrm>
    </dsp:sp>
    <dsp:sp modelId="{29086EEC-1E45-4643-B166-CEBD44BDAB2C}">
      <dsp:nvSpPr>
        <dsp:cNvPr id="0" name=""/>
        <dsp:cNvSpPr/>
      </dsp:nvSpPr>
      <dsp:spPr>
        <a:xfrm>
          <a:off x="3442841" y="2157253"/>
          <a:ext cx="3172717" cy="189311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900" kern="1200" dirty="0" smtClean="0"/>
            <a:t>Држање ради трговања</a:t>
          </a:r>
          <a:endParaRPr lang="en-US" sz="2900" kern="1200" dirty="0"/>
        </a:p>
      </dsp:txBody>
      <dsp:txXfrm>
        <a:off x="3498288" y="2212700"/>
        <a:ext cx="3061823" cy="1782218"/>
      </dsp:txXfrm>
    </dsp:sp>
    <dsp:sp modelId="{5D588702-3538-4F44-B6DD-800F912456E6}">
      <dsp:nvSpPr>
        <dsp:cNvPr id="0" name=""/>
        <dsp:cNvSpPr/>
      </dsp:nvSpPr>
      <dsp:spPr>
        <a:xfrm>
          <a:off x="6882067" y="2157253"/>
          <a:ext cx="3172717" cy="189311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2900" kern="1200" smtClean="0"/>
            <a:t>Комбинација</a:t>
          </a:r>
          <a:endParaRPr lang="en-US" sz="2900" kern="1200" dirty="0"/>
        </a:p>
      </dsp:txBody>
      <dsp:txXfrm>
        <a:off x="6937514" y="2212700"/>
        <a:ext cx="3061823" cy="1782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9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4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0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2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8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8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1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8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097894-2177-44CD-9E01-27C2EC57FDC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F4E01BE-869A-419A-8779-2C6CABB99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sz="7200" dirty="0" smtClean="0"/>
              <a:t>МСФИ </a:t>
            </a:r>
            <a:r>
              <a:rPr lang="sr-Latn-BA" sz="7200" dirty="0" smtClean="0"/>
              <a:t>9</a:t>
            </a:r>
            <a:r>
              <a:rPr lang="sr-Cyrl-BA" sz="7200" dirty="0" smtClean="0"/>
              <a:t> – Финансијски инструменти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93461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snovni elementi MSFI 9 – Financijski instrumenti | Kopun Grou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05" y="-36726"/>
            <a:ext cx="8267056" cy="689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7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7" r="1544"/>
          <a:stretch/>
        </p:blipFill>
        <p:spPr bwMode="auto">
          <a:xfrm>
            <a:off x="1318880" y="63374"/>
            <a:ext cx="9237462" cy="671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1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dirty="0" smtClean="0"/>
              <a:t>Финансијска имовина по амортизованом трошку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Улагања која се држе до доспијећа</a:t>
            </a:r>
          </a:p>
          <a:p>
            <a:r>
              <a:rPr lang="sr-Cyrl-BA" sz="2800" dirty="0" smtClean="0"/>
              <a:t>Два услова за признавање:</a:t>
            </a:r>
          </a:p>
          <a:p>
            <a:pPr lvl="1"/>
            <a:r>
              <a:rPr lang="sr-Cyrl-BA" sz="2600" dirty="0" smtClean="0"/>
              <a:t>Да се средство држи у оквиру пословног модела чији је циљ наплата уговорних токова готовине</a:t>
            </a:r>
          </a:p>
          <a:p>
            <a:pPr lvl="1"/>
            <a:r>
              <a:rPr lang="sr-Cyrl-BA" sz="2600" dirty="0" smtClean="0"/>
              <a:t>Да услови уговора на назначене датуме узрокују новчане токове који се односе искључиво на отплату главнице и камату </a:t>
            </a:r>
          </a:p>
          <a:p>
            <a:r>
              <a:rPr lang="sr-Cyrl-BA" sz="2800" dirty="0" smtClean="0"/>
              <a:t>Обвезнице које се држе до доспијећа, депозити...</a:t>
            </a:r>
          </a:p>
          <a:p>
            <a:r>
              <a:rPr lang="sr-Cyrl-BA" sz="2800" dirty="0" smtClean="0"/>
              <a:t>Власничке ХОВ?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24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Почетно признавање по фер вриједности увећаној за трансакционе трошкове </a:t>
            </a:r>
          </a:p>
          <a:p>
            <a:r>
              <a:rPr lang="sr-Cyrl-BA" sz="2800" dirty="0" smtClean="0"/>
              <a:t>Накнадно вредновање по амортизованој вриједности примјеном ефективне каматне стопе</a:t>
            </a:r>
          </a:p>
        </p:txBody>
      </p:sp>
      <p:sp>
        <p:nvSpPr>
          <p:cNvPr id="4" name="Cloud 3"/>
          <p:cNvSpPr/>
          <p:nvPr/>
        </p:nvSpPr>
        <p:spPr>
          <a:xfrm rot="662598">
            <a:off x="6937147" y="4267076"/>
            <a:ext cx="3879209" cy="236750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75561" y="5011441"/>
            <a:ext cx="2208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„Чиста“ и „прљава“ цијена обвезнице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7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90176"/>
              </p:ext>
            </p:extLst>
          </p:nvPr>
        </p:nvGraphicFramePr>
        <p:xfrm>
          <a:off x="914400" y="2908399"/>
          <a:ext cx="100584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Година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Вриједност</a:t>
                      </a:r>
                      <a:r>
                        <a:rPr lang="sr-Cyrl-BA" sz="1400" baseline="0" dirty="0" smtClean="0"/>
                        <a:t> обвезнице на почетку године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Камата</a:t>
                      </a:r>
                      <a:r>
                        <a:rPr lang="sr-Cyrl-BA" sz="1400" baseline="0" dirty="0" smtClean="0"/>
                        <a:t> (примјеном ЕКС)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Камата (примјеном купонске стопе)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Амортизација дисконта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Вриједност обвезнице на крају године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400" dirty="0" smtClean="0"/>
                        <a:t>(a)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400" dirty="0" smtClean="0"/>
                        <a:t>(b)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400" dirty="0" smtClean="0"/>
                        <a:t>(c)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400" dirty="0" smtClean="0"/>
                        <a:t>(d)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400" dirty="0" smtClean="0"/>
                        <a:t>(e)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2016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939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2017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952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2018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966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2019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982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982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dirty="0" smtClean="0"/>
                        <a:t>1000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BA" sz="1400" b="1" dirty="0" smtClean="0"/>
                        <a:t>Укупно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b="1" dirty="0" smtClean="0"/>
                        <a:t>500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1400" b="1" dirty="0" smtClean="0"/>
                        <a:t>72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5350" y="419100"/>
            <a:ext cx="101917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u="sng" dirty="0" smtClean="0"/>
              <a:t>Примјер</a:t>
            </a:r>
            <a:r>
              <a:rPr lang="sr-Cyrl-BA" dirty="0" smtClean="0"/>
              <a:t>: Емитоване су и продате обвезнице са сљедећим карактеристикама:</a:t>
            </a:r>
          </a:p>
          <a:p>
            <a:r>
              <a:rPr lang="sr-Cyrl-BA" dirty="0" smtClean="0"/>
              <a:t>Главница (номинални износ) = 1000 КМ, купонска стопа = 10%, продајна цијена = 928 КМ, ефективна каматна стопа (ЕКС) = 12%, рок доспијећа = 5 година, исплата камате једном годишње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BA" dirty="0" smtClean="0"/>
              <a:t>Дисконт = главница – продајна цијена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BA" dirty="0" smtClean="0"/>
              <a:t>Исплата камате = главница * купонска стопа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BA" dirty="0" smtClean="0"/>
              <a:t>Трошак камате = вриједност обвезнице * ЕКС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BA" dirty="0" smtClean="0"/>
              <a:t>Амортизација дисконта = трошак камате – исплата камате </a:t>
            </a:r>
          </a:p>
          <a:p>
            <a:r>
              <a:rPr lang="sr-Cyrl-BA" dirty="0" smtClean="0"/>
              <a:t>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820025" y="6105525"/>
            <a:ext cx="400050" cy="39052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43625" y="6402973"/>
            <a:ext cx="1743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1600" dirty="0" smtClean="0"/>
              <a:t>Укупан дисконт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753475" y="2428875"/>
            <a:ext cx="1133475" cy="134302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401175" y="1973848"/>
            <a:ext cx="971550" cy="35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/>
              <a:t>(b</a:t>
            </a:r>
            <a:r>
              <a:rPr lang="sr-Latn-BA" sz="1600" dirty="0" smtClean="0"/>
              <a:t>)</a:t>
            </a:r>
            <a:r>
              <a:rPr lang="sr-Cyrl-BA" sz="1600" dirty="0" smtClean="0"/>
              <a:t> - </a:t>
            </a:r>
            <a:r>
              <a:rPr lang="sr-Latn-BA" sz="1600" dirty="0"/>
              <a:t>(c</a:t>
            </a:r>
            <a:r>
              <a:rPr lang="sr-Latn-BA" sz="1600" dirty="0" smtClean="0"/>
              <a:t>)</a:t>
            </a:r>
            <a:r>
              <a:rPr lang="sr-Cyrl-BA" sz="1600" dirty="0" smtClean="0"/>
              <a:t> 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0591800" y="2705100"/>
            <a:ext cx="857250" cy="106680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020425" y="2253749"/>
            <a:ext cx="971550" cy="35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 smtClean="0"/>
              <a:t>(a)</a:t>
            </a:r>
            <a:r>
              <a:rPr lang="sr-Cyrl-BA" sz="1600" dirty="0" smtClean="0"/>
              <a:t> </a:t>
            </a:r>
            <a:r>
              <a:rPr lang="sr-Latn-BA" sz="1600" dirty="0" smtClean="0"/>
              <a:t>+</a:t>
            </a:r>
            <a:r>
              <a:rPr lang="sr-Cyrl-BA" sz="1600" dirty="0" smtClean="0"/>
              <a:t> </a:t>
            </a:r>
            <a:r>
              <a:rPr lang="sr-Latn-BA" sz="1600" dirty="0" smtClean="0"/>
              <a:t>(d)</a:t>
            </a:r>
            <a:r>
              <a:rPr lang="sr-Cyrl-BA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1048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51282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sr-Cyrl-BA" sz="4000" dirty="0" smtClean="0"/>
              <a:t>Финансијска имовина по фер вриједности кроз остали </a:t>
            </a:r>
            <a:br>
              <a:rPr lang="sr-Cyrl-BA" sz="4000" dirty="0" smtClean="0"/>
            </a:br>
            <a:r>
              <a:rPr lang="sr-Cyrl-BA" sz="4000" dirty="0" smtClean="0"/>
              <a:t>укупни резултат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245233"/>
            <a:ext cx="9617202" cy="4050792"/>
          </a:xfrm>
        </p:spPr>
        <p:txBody>
          <a:bodyPr>
            <a:normAutofit/>
          </a:bodyPr>
          <a:lstStyle/>
          <a:p>
            <a:r>
              <a:rPr lang="sr-Cyrl-BA" sz="2800" dirty="0" smtClean="0"/>
              <a:t>Финансијска имовина расположива за продају</a:t>
            </a:r>
          </a:p>
          <a:p>
            <a:r>
              <a:rPr lang="sr-Cyrl-BA" sz="2800" dirty="0" smtClean="0"/>
              <a:t>Не планира се продаја ових финансијских инструмената у кратком року, али се могу продати уколико се укаже потреба</a:t>
            </a:r>
          </a:p>
          <a:p>
            <a:r>
              <a:rPr lang="sr-Cyrl-BA" sz="2800" dirty="0" smtClean="0"/>
              <a:t>Средство се држи </a:t>
            </a:r>
            <a:r>
              <a:rPr lang="sr-Cyrl-BA" sz="2800" dirty="0"/>
              <a:t>у оквиру пословног модела чији је циљ </a:t>
            </a:r>
            <a:r>
              <a:rPr lang="sr-Cyrl-BA" sz="2800" dirty="0" smtClean="0"/>
              <a:t>наплата </a:t>
            </a:r>
            <a:r>
              <a:rPr lang="sr-Cyrl-BA" sz="2800" dirty="0"/>
              <a:t>уговорних токова </a:t>
            </a:r>
            <a:r>
              <a:rPr lang="sr-Cyrl-BA" sz="2800" dirty="0" smtClean="0"/>
              <a:t>готовине и продаја</a:t>
            </a:r>
            <a:endParaRPr lang="sr-Cyrl-BA" sz="2800" dirty="0"/>
          </a:p>
        </p:txBody>
      </p:sp>
    </p:spTree>
    <p:extLst>
      <p:ext uri="{BB962C8B-B14F-4D97-AF65-F5344CB8AC3E}">
        <p14:creationId xmlns:p14="http://schemas.microsoft.com/office/powerpoint/2010/main" val="28747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Почетно признавање по фер вриједности коригованој за трансакционе трошкове</a:t>
            </a:r>
          </a:p>
          <a:p>
            <a:r>
              <a:rPr lang="sr-Cyrl-BA" sz="2800" dirty="0" smtClean="0"/>
              <a:t>Накнадно признавање по фер вриједности </a:t>
            </a:r>
          </a:p>
          <a:p>
            <a:pPr lvl="1"/>
            <a:r>
              <a:rPr lang="sr-Cyrl-BA" sz="2600" dirty="0" smtClean="0"/>
              <a:t>Разлика се признаје у билансу стања – остали укупни резултат или ревалоризационе резерве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345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BA" sz="4400" dirty="0" smtClean="0"/>
              <a:t>Финансијска имовина по фер вриједности кроз биланс успјеха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Финансијска имовина која се држи ради трговања</a:t>
            </a:r>
            <a:endParaRPr lang="sr-Latn-BA" sz="2800" dirty="0" smtClean="0"/>
          </a:p>
          <a:p>
            <a:r>
              <a:rPr lang="sr-Cyrl-BA" sz="2800" dirty="0" smtClean="0"/>
              <a:t>Почетно признавање по фер вриједности, без трансакционих трошкова који се признају као расход периода у билансу успјеха</a:t>
            </a:r>
          </a:p>
          <a:p>
            <a:r>
              <a:rPr lang="sr-Cyrl-BA" sz="2800" dirty="0" smtClean="0"/>
              <a:t>Накнадно вредновање по фер вриједности</a:t>
            </a:r>
          </a:p>
          <a:p>
            <a:pPr lvl="1"/>
            <a:r>
              <a:rPr lang="sr-Cyrl-BA" sz="2600" dirty="0" smtClean="0"/>
              <a:t>Разлике се признају у билансу успјеха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605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BA" sz="4400" dirty="0" smtClean="0"/>
              <a:t>Умањење вриједности финансијске имовине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Очекивани кредитни губици</a:t>
            </a:r>
          </a:p>
          <a:p>
            <a:pPr lvl="1"/>
            <a:r>
              <a:rPr lang="sr-Cyrl-BA" sz="2600" dirty="0" smtClean="0"/>
              <a:t>Кредитни ризик</a:t>
            </a:r>
          </a:p>
          <a:p>
            <a:r>
              <a:rPr lang="sr-Cyrl-BA" sz="2800" dirty="0" smtClean="0"/>
              <a:t>За разлику од МРС 39, </a:t>
            </a:r>
            <a:r>
              <a:rPr lang="ru-RU" sz="2800" dirty="0"/>
              <a:t>модел очекиваних кредитних губитака захтијева процјену могућих губитака од умањења вриједности </a:t>
            </a:r>
            <a:r>
              <a:rPr lang="ru-RU" sz="2800" dirty="0" smtClean="0"/>
              <a:t>финансијских </a:t>
            </a:r>
            <a:r>
              <a:rPr lang="ru-RU" sz="2800" dirty="0"/>
              <a:t>инструмената </a:t>
            </a:r>
            <a:r>
              <a:rPr lang="ru-RU" sz="2800" b="1" dirty="0"/>
              <a:t>прије</a:t>
            </a:r>
            <a:r>
              <a:rPr lang="ru-RU" sz="2800" dirty="0"/>
              <a:t> погоршања </a:t>
            </a:r>
            <a:r>
              <a:rPr lang="ru-RU" sz="2800" dirty="0" smtClean="0"/>
              <a:t>финансијске </a:t>
            </a:r>
            <a:r>
              <a:rPr lang="ru-RU" sz="2800" dirty="0"/>
              <a:t>и кредитне способности </a:t>
            </a:r>
            <a:r>
              <a:rPr lang="ru-RU" sz="2800" dirty="0" smtClean="0"/>
              <a:t>дужника</a:t>
            </a:r>
          </a:p>
          <a:p>
            <a:pPr lvl="1"/>
            <a:r>
              <a:rPr lang="ru-RU" sz="2600" dirty="0" smtClean="0"/>
              <a:t>Кредити, обвезнице, потраживања...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271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BA" dirty="0" smtClean="0"/>
          </a:p>
          <a:p>
            <a:endParaRPr lang="sr-Cyrl-BA" dirty="0"/>
          </a:p>
          <a:p>
            <a:r>
              <a:rPr lang="sr-Cyrl-BA" sz="3200" dirty="0" smtClean="0"/>
              <a:t>Примјер: финансијски извјештаји </a:t>
            </a:r>
            <a:r>
              <a:rPr lang="sr-Latn-BA" sz="3200" dirty="0" smtClean="0"/>
              <a:t>UniCredit bank </a:t>
            </a:r>
            <a:r>
              <a:rPr lang="sr-Cyrl-BA" sz="3200" dirty="0" smtClean="0"/>
              <a:t>а.д. Бања Лука за 2018. годину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42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мсфи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МСФИ 9 је замијенио МРС 39</a:t>
            </a:r>
          </a:p>
          <a:p>
            <a:r>
              <a:rPr lang="sr-Cyrl-BA" sz="2800" dirty="0" smtClean="0"/>
              <a:t>Потреба за измјенама у начину финансијског извјештавања након глобалне финансијске кризе 2008. године – нагласак на класификацији и вредновању финансијских инструмената</a:t>
            </a:r>
          </a:p>
          <a:p>
            <a:r>
              <a:rPr lang="sr-Cyrl-BA" sz="2800" dirty="0" smtClean="0"/>
              <a:t>МСФИ 9 је ступио на снагу 1.1.2018. године</a:t>
            </a:r>
            <a:r>
              <a:rPr lang="sr-Latn-BA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4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638175"/>
            <a:ext cx="9760077" cy="5772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600" b="1" dirty="0" smtClean="0"/>
              <a:t>ЗАДАТАК</a:t>
            </a:r>
            <a:r>
              <a:rPr lang="sr-Cyrl-BA" sz="2600" dirty="0" smtClean="0"/>
              <a:t>: На </a:t>
            </a:r>
            <a:r>
              <a:rPr lang="sr-Cyrl-BA" sz="2600" dirty="0"/>
              <a:t>берзи је дана </a:t>
            </a:r>
            <a:r>
              <a:rPr lang="sr-Cyrl-BA" sz="2600" dirty="0" smtClean="0"/>
              <a:t>1.12.2021. </a:t>
            </a:r>
            <a:r>
              <a:rPr lang="sr-Cyrl-BA" sz="2600" dirty="0"/>
              <a:t>године купљено 10.000 корпоративних обвезница које су класификоване као финансијска имовина по фер вриједности кроз биланс успјеха. Вриједност трансакције је износила 17.000 КМ, провизија берзанског посредника 300 КМ, а провизија берзе 130 КМ. Истог дана купљено је и 3.000 акција другог емитента које су класификоване као финансијска имовина по фер вриједности кроз остали укупни резултат. Вриједност трансакције је износила 28.000 КМ, провизија берзанског посредника 510 КМ, а провизија берзе 210 КМ. </a:t>
            </a:r>
            <a:endParaRPr lang="sr-Cyrl-BA" sz="2600" dirty="0" smtClean="0"/>
          </a:p>
          <a:p>
            <a:pPr marL="0" indent="0">
              <a:buNone/>
            </a:pPr>
            <a:r>
              <a:rPr lang="sr-Cyrl-BA" sz="2600" dirty="0" smtClean="0"/>
              <a:t>По </a:t>
            </a:r>
            <a:r>
              <a:rPr lang="sr-Cyrl-BA" sz="2600" dirty="0"/>
              <a:t>којим вриједностима ће поменуте хартије од вриједности бити евидентиране у билансу стања и какав ће утицај њихово накнадно вредновање имати на биланс стања и биланс успјеха овог предузећа?</a:t>
            </a:r>
            <a:endParaRPr lang="sr-Cyrl-BA" sz="2600" dirty="0" smtClean="0"/>
          </a:p>
        </p:txBody>
      </p:sp>
    </p:spTree>
    <p:extLst>
      <p:ext uri="{BB962C8B-B14F-4D97-AF65-F5344CB8AC3E}">
        <p14:creationId xmlns:p14="http://schemas.microsoft.com/office/powerpoint/2010/main" val="11141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638175"/>
            <a:ext cx="10303002" cy="553402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sr-Cyrl-BA" sz="2800" b="1" dirty="0" smtClean="0"/>
              <a:t>ЗАДАТАК</a:t>
            </a:r>
            <a:r>
              <a:rPr lang="sr-Cyrl-BA" sz="2800" dirty="0" smtClean="0"/>
              <a:t>: </a:t>
            </a:r>
            <a:r>
              <a:rPr lang="sr-Cyrl-BA" sz="2800" dirty="0"/>
              <a:t>Предузеће је </a:t>
            </a:r>
            <a:r>
              <a:rPr lang="sr-Cyrl-BA" sz="2800" dirty="0" smtClean="0"/>
              <a:t>купило </a:t>
            </a:r>
            <a:r>
              <a:rPr lang="sr-Cyrl-BA" sz="2800" dirty="0"/>
              <a:t>100 акција </a:t>
            </a:r>
            <a:r>
              <a:rPr lang="sr-Cyrl-BA" sz="2800" dirty="0" smtClean="0"/>
              <a:t>компаније „А</a:t>
            </a:r>
            <a:r>
              <a:rPr lang="sr-Cyrl-BA" sz="2800" dirty="0"/>
              <a:t>“ за 15.000 КМ, 200 акција компаније </a:t>
            </a:r>
            <a:r>
              <a:rPr lang="sr-Cyrl-BA" sz="2800" dirty="0" smtClean="0"/>
              <a:t>„</a:t>
            </a:r>
            <a:r>
              <a:rPr lang="sr-Cyrl-BA" sz="2800" dirty="0"/>
              <a:t>С“ за 17.000 КМ и 350 акција компаније </a:t>
            </a:r>
            <a:r>
              <a:rPr lang="sr-Cyrl-BA" sz="2800" dirty="0" smtClean="0"/>
              <a:t>„</a:t>
            </a:r>
            <a:r>
              <a:rPr lang="sr-Cyrl-BA" sz="2800" dirty="0"/>
              <a:t>Њ“ за 25.000 КМ. Акције компаније </a:t>
            </a:r>
            <a:r>
              <a:rPr lang="sr-Cyrl-BA" sz="2800" dirty="0" smtClean="0"/>
              <a:t>„</a:t>
            </a:r>
            <a:r>
              <a:rPr lang="sr-Cyrl-BA" sz="2800" dirty="0"/>
              <a:t>А“ су </a:t>
            </a:r>
            <a:r>
              <a:rPr lang="sr-Cyrl-BA" sz="2800" dirty="0" smtClean="0"/>
              <a:t>класификоване </a:t>
            </a:r>
            <a:r>
              <a:rPr lang="sr-Cyrl-BA" sz="2800" dirty="0"/>
              <a:t>као финансијски инструменти по фер вриједности на дан биланса, док су акције компаније </a:t>
            </a:r>
            <a:r>
              <a:rPr lang="sr-Cyrl-BA" sz="2800" dirty="0" smtClean="0"/>
              <a:t>„</a:t>
            </a:r>
            <a:r>
              <a:rPr lang="sr-Cyrl-BA" sz="2800" dirty="0"/>
              <a:t>С“ </a:t>
            </a:r>
            <a:r>
              <a:rPr lang="sr-Cyrl-BA" sz="2800" dirty="0" smtClean="0"/>
              <a:t>класификоване </a:t>
            </a:r>
            <a:r>
              <a:rPr lang="sr-Cyrl-BA" sz="2800" dirty="0"/>
              <a:t>као финансијски инструменти по фер вриједности кроз остали резултат. Куповином акција компаније </a:t>
            </a:r>
            <a:r>
              <a:rPr lang="sr-Cyrl-BA" sz="2800" dirty="0" smtClean="0"/>
              <a:t>„</a:t>
            </a:r>
            <a:r>
              <a:rPr lang="sr-Cyrl-BA" sz="2800" dirty="0"/>
              <a:t>Њ“ стечено је 60% капитала чиме је </a:t>
            </a:r>
            <a:r>
              <a:rPr lang="sr-Cyrl-BA" sz="2800" dirty="0" smtClean="0"/>
              <a:t>наше предузеће постало </a:t>
            </a:r>
            <a:r>
              <a:rPr lang="sr-Cyrl-BA" sz="2800" dirty="0"/>
              <a:t>већински власник, те </a:t>
            </a:r>
            <a:r>
              <a:rPr lang="sr-Cyrl-BA" sz="2800" dirty="0" smtClean="0"/>
              <a:t>одлучил</a:t>
            </a:r>
            <a:r>
              <a:rPr lang="sr-Latn-BA" sz="2800" dirty="0" smtClean="0"/>
              <a:t>o</a:t>
            </a:r>
            <a:r>
              <a:rPr lang="sr-Cyrl-BA" sz="2800" dirty="0" smtClean="0"/>
              <a:t> </a:t>
            </a:r>
            <a:r>
              <a:rPr lang="sr-Cyrl-BA" sz="2800" dirty="0"/>
              <a:t>да улагања води по набавној вриједности. На дан биланса фер вриједност наведених акција је како слиједи: </a:t>
            </a:r>
            <a:endParaRPr lang="en-US" sz="2800" dirty="0"/>
          </a:p>
          <a:p>
            <a:pPr lvl="0"/>
            <a:r>
              <a:rPr lang="sr-Cyrl-BA" sz="2800" dirty="0"/>
              <a:t>акције </a:t>
            </a:r>
            <a:r>
              <a:rPr lang="sr-Cyrl-BA" sz="2800" dirty="0" smtClean="0"/>
              <a:t>предузећа „А</a:t>
            </a:r>
            <a:r>
              <a:rPr lang="sr-Cyrl-BA" sz="2800" dirty="0"/>
              <a:t>“ 160 КМ по </a:t>
            </a:r>
            <a:r>
              <a:rPr lang="sr-Cyrl-BA" sz="2800" dirty="0" smtClean="0"/>
              <a:t>акцији</a:t>
            </a:r>
            <a:r>
              <a:rPr lang="sr-Cyrl-BA" sz="2800" dirty="0"/>
              <a:t>;</a:t>
            </a:r>
            <a:endParaRPr lang="en-US" sz="2800" dirty="0"/>
          </a:p>
          <a:p>
            <a:pPr lvl="0"/>
            <a:r>
              <a:rPr lang="sr-Cyrl-BA" sz="2800" dirty="0"/>
              <a:t>акције </a:t>
            </a:r>
            <a:r>
              <a:rPr lang="sr-Cyrl-BA" sz="2800" dirty="0"/>
              <a:t>предузећа „</a:t>
            </a:r>
            <a:r>
              <a:rPr lang="sr-Cyrl-BA" sz="2800" dirty="0"/>
              <a:t>С“ 86 КМ по акцији, и</a:t>
            </a:r>
            <a:endParaRPr lang="en-US" sz="2800" dirty="0"/>
          </a:p>
          <a:p>
            <a:pPr lvl="0"/>
            <a:r>
              <a:rPr lang="sr-Cyrl-BA" sz="2800" dirty="0"/>
              <a:t>акције </a:t>
            </a:r>
            <a:r>
              <a:rPr lang="sr-Cyrl-BA" sz="2800" dirty="0"/>
              <a:t>предузећа „</a:t>
            </a:r>
            <a:r>
              <a:rPr lang="sr-Cyrl-BA" sz="2800" dirty="0"/>
              <a:t>Њ“ 75 КМ по акцији.</a:t>
            </a:r>
            <a:endParaRPr lang="en-US" sz="2800" dirty="0"/>
          </a:p>
          <a:p>
            <a:pPr marL="0" indent="0">
              <a:buNone/>
            </a:pPr>
            <a:r>
              <a:rPr lang="sr-Cyrl-BA" sz="2800" dirty="0"/>
              <a:t>Израчунајте накнадну вриједност наведених инструменета на дан 31.12. те </a:t>
            </a:r>
            <a:r>
              <a:rPr lang="sr-Cyrl-BA" sz="2800" dirty="0" smtClean="0"/>
              <a:t>обј</a:t>
            </a:r>
            <a:r>
              <a:rPr lang="sr-Cyrl-BA" sz="2800" dirty="0"/>
              <a:t>а</a:t>
            </a:r>
            <a:r>
              <a:rPr lang="sr-Cyrl-BA" sz="2800" dirty="0" smtClean="0"/>
              <a:t>сните </a:t>
            </a:r>
            <a:r>
              <a:rPr lang="sr-Cyrl-BA" sz="2800" dirty="0"/>
              <a:t>утицај на биланс стања и биланс успјеха.</a:t>
            </a:r>
            <a:endParaRPr lang="sr-Cyrl-BA" sz="2800" dirty="0" smtClean="0"/>
          </a:p>
        </p:txBody>
      </p:sp>
    </p:spTree>
    <p:extLst>
      <p:ext uri="{BB962C8B-B14F-4D97-AF65-F5344CB8AC3E}">
        <p14:creationId xmlns:p14="http://schemas.microsoft.com/office/powerpoint/2010/main" val="87499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638175"/>
            <a:ext cx="9988677" cy="5534025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sr-Cyrl-BA" sz="2800" b="1" dirty="0" smtClean="0"/>
              <a:t>ЗАДАТАК</a:t>
            </a:r>
            <a:r>
              <a:rPr lang="sr-Cyrl-BA" sz="2800" dirty="0" smtClean="0"/>
              <a:t>:</a:t>
            </a:r>
          </a:p>
          <a:p>
            <a:pPr marL="0" lvl="0" indent="0">
              <a:buNone/>
            </a:pPr>
            <a:r>
              <a:rPr lang="ru-RU" sz="2800" dirty="0" smtClean="0"/>
              <a:t>Линеарна </a:t>
            </a:r>
            <a:r>
              <a:rPr lang="ru-RU" sz="2800" dirty="0"/>
              <a:t>метода амортизације дисконта   </a:t>
            </a:r>
          </a:p>
          <a:p>
            <a:pPr marL="0" lvl="0" indent="0">
              <a:buNone/>
            </a:pPr>
            <a:r>
              <a:rPr lang="ru-RU" sz="2800" dirty="0" smtClean="0"/>
              <a:t>Пословни субјекат “Марс” </a:t>
            </a:r>
            <a:r>
              <a:rPr lang="ru-RU" sz="2800" dirty="0"/>
              <a:t>купио је </a:t>
            </a:r>
            <a:r>
              <a:rPr lang="ru-RU" sz="2800" dirty="0" smtClean="0"/>
              <a:t>01.01.2020. године </a:t>
            </a:r>
            <a:r>
              <a:rPr lang="ru-RU" sz="2800" dirty="0"/>
              <a:t>сто обвезница </a:t>
            </a:r>
            <a:r>
              <a:rPr lang="ru-RU" sz="2800" dirty="0" smtClean="0"/>
              <a:t>чија </a:t>
            </a:r>
            <a:r>
              <a:rPr lang="ru-RU" sz="2800" dirty="0"/>
              <a:t>је номинална вриједност </a:t>
            </a:r>
            <a:r>
              <a:rPr lang="ru-RU" sz="2800" dirty="0" smtClean="0"/>
              <a:t>1000 КМ по обвезници, доспијеће за </a:t>
            </a:r>
            <a:r>
              <a:rPr lang="ru-RU" sz="2800" dirty="0"/>
              <a:t>пет </a:t>
            </a:r>
            <a:r>
              <a:rPr lang="ru-RU" sz="2800" dirty="0" smtClean="0"/>
              <a:t>година, а каматна стопа 9% </a:t>
            </a:r>
            <a:r>
              <a:rPr lang="sr-Cyrl-BA" sz="2800" dirty="0" smtClean="0"/>
              <a:t>р.а.</a:t>
            </a:r>
            <a:r>
              <a:rPr lang="ru-RU" sz="2800" dirty="0" smtClean="0"/>
              <a:t> “Марс”  </a:t>
            </a:r>
            <a:r>
              <a:rPr lang="ru-RU" sz="2800" dirty="0"/>
              <a:t>је ове обвезнице платио 892 </a:t>
            </a:r>
            <a:r>
              <a:rPr lang="ru-RU" sz="2800" dirty="0" smtClean="0"/>
              <a:t>КМ по обвезници</a:t>
            </a:r>
            <a:r>
              <a:rPr lang="ru-RU" sz="2800" dirty="0"/>
              <a:t>. Камате се обрачунавају једном годишње и то 31.12. а главница се </a:t>
            </a:r>
            <a:r>
              <a:rPr lang="ru-RU" sz="2800" dirty="0" smtClean="0"/>
              <a:t>враћа </a:t>
            </a:r>
            <a:r>
              <a:rPr lang="ru-RU" sz="2800" dirty="0"/>
              <a:t>на крају пете године</a:t>
            </a:r>
            <a:r>
              <a:rPr lang="ru-RU" sz="2800" dirty="0" smtClean="0"/>
              <a:t>. Приказати амортизацију дисконта примјеном линеарне методе амортизације.</a:t>
            </a:r>
            <a:endParaRPr lang="ru-RU" sz="2800" dirty="0"/>
          </a:p>
          <a:p>
            <a:pPr marL="0" lvl="0" indent="0">
              <a:buNone/>
            </a:pPr>
            <a:endParaRPr lang="ru-RU" sz="2800" dirty="0"/>
          </a:p>
          <a:p>
            <a:pPr marL="0" lvl="0" indent="0">
              <a:buNone/>
            </a:pPr>
            <a:r>
              <a:rPr lang="ru-RU" sz="2800" dirty="0" smtClean="0"/>
              <a:t>Линеарна </a:t>
            </a:r>
            <a:r>
              <a:rPr lang="ru-RU" sz="2800" dirty="0"/>
              <a:t>метода амортизације премије </a:t>
            </a:r>
          </a:p>
          <a:p>
            <a:pPr marL="0" lvl="0" indent="0">
              <a:buNone/>
            </a:pPr>
            <a:r>
              <a:rPr lang="ru-RU" sz="2800" dirty="0" smtClean="0"/>
              <a:t>Пословни субјекат “Марс” </a:t>
            </a:r>
            <a:r>
              <a:rPr lang="ru-RU" sz="2800" dirty="0"/>
              <a:t>купио је </a:t>
            </a:r>
            <a:r>
              <a:rPr lang="ru-RU" sz="2800" dirty="0" smtClean="0"/>
              <a:t>01.01.2020</a:t>
            </a:r>
            <a:r>
              <a:rPr lang="ru-RU" sz="2800" dirty="0"/>
              <a:t>. сто обвезница </a:t>
            </a:r>
            <a:r>
              <a:rPr lang="ru-RU" sz="2800" dirty="0" smtClean="0"/>
              <a:t>чија </a:t>
            </a:r>
            <a:r>
              <a:rPr lang="ru-RU" sz="2800" dirty="0"/>
              <a:t>је номинална вриједност </a:t>
            </a:r>
            <a:r>
              <a:rPr lang="ru-RU" sz="2800" dirty="0" smtClean="0"/>
              <a:t>1000 КМ по обвезници, доспијеће за </a:t>
            </a:r>
            <a:r>
              <a:rPr lang="ru-RU" sz="2800" dirty="0"/>
              <a:t>десет </a:t>
            </a:r>
            <a:r>
              <a:rPr lang="ru-RU" sz="2800" dirty="0" smtClean="0"/>
              <a:t>година, а каматна стопа 8% р.а. “Јупитер”  </a:t>
            </a:r>
            <a:r>
              <a:rPr lang="ru-RU" sz="2800" dirty="0"/>
              <a:t>је ове обвезнице платио </a:t>
            </a:r>
            <a:r>
              <a:rPr lang="ru-RU" sz="2800" dirty="0" smtClean="0"/>
              <a:t> 1071,07 КМ по обвезници</a:t>
            </a:r>
            <a:r>
              <a:rPr lang="ru-RU" sz="2800" dirty="0"/>
              <a:t>. Камате се обрачунавају полугодишње и то </a:t>
            </a:r>
            <a:r>
              <a:rPr lang="ru-RU" sz="2800" dirty="0" smtClean="0"/>
              <a:t>30.06</a:t>
            </a:r>
            <a:r>
              <a:rPr lang="ru-RU" sz="2800" dirty="0"/>
              <a:t>. и 31.12. а главница се </a:t>
            </a:r>
            <a:r>
              <a:rPr lang="ru-RU" sz="2800" dirty="0" smtClean="0"/>
              <a:t>враћа </a:t>
            </a:r>
            <a:r>
              <a:rPr lang="ru-RU" sz="2800" dirty="0"/>
              <a:t>на крају десете године</a:t>
            </a:r>
            <a:r>
              <a:rPr lang="ru-RU" sz="2800" dirty="0" smtClean="0"/>
              <a:t>.</a:t>
            </a:r>
            <a:r>
              <a:rPr lang="ru-RU" sz="2800" dirty="0"/>
              <a:t> Приказати амортизацију </a:t>
            </a:r>
            <a:r>
              <a:rPr lang="ru-RU" sz="2800" dirty="0" smtClean="0"/>
              <a:t>премије примјеном </a:t>
            </a:r>
            <a:r>
              <a:rPr lang="ru-RU" sz="2800" dirty="0"/>
              <a:t>линеарне методе </a:t>
            </a:r>
            <a:r>
              <a:rPr lang="ru-RU" sz="2800" dirty="0" smtClean="0"/>
              <a:t>амортизације.</a:t>
            </a:r>
            <a:endParaRPr lang="sr-Cyrl-BA" sz="2800" dirty="0" smtClean="0"/>
          </a:p>
        </p:txBody>
      </p:sp>
    </p:spTree>
    <p:extLst>
      <p:ext uri="{BB962C8B-B14F-4D97-AF65-F5344CB8AC3E}">
        <p14:creationId xmlns:p14="http://schemas.microsoft.com/office/powerpoint/2010/main" val="344422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638175"/>
            <a:ext cx="10179399" cy="553402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sr-Cyrl-BA" sz="2800" b="1" dirty="0" smtClean="0"/>
              <a:t>ЗАДАТАК</a:t>
            </a:r>
            <a:r>
              <a:rPr lang="sr-Cyrl-BA" sz="2800" dirty="0" smtClean="0"/>
              <a:t>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 smtClean="0"/>
              <a:t>Амортизација </a:t>
            </a:r>
            <a:r>
              <a:rPr lang="ru-RU" sz="2600" dirty="0"/>
              <a:t>дисконта методом </a:t>
            </a:r>
            <a:r>
              <a:rPr lang="ru-RU" sz="2600" dirty="0" smtClean="0"/>
              <a:t>ефективне каматне стопе </a:t>
            </a:r>
            <a:endParaRPr lang="ru-RU" sz="26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 smtClean="0"/>
              <a:t>Пословни субјекат “Јупитер” </a:t>
            </a:r>
            <a:r>
              <a:rPr lang="ru-RU" sz="2600" dirty="0"/>
              <a:t>купио је </a:t>
            </a:r>
            <a:r>
              <a:rPr lang="ru-RU" sz="2600" dirty="0" smtClean="0"/>
              <a:t>01.01.2020</a:t>
            </a:r>
            <a:r>
              <a:rPr lang="ru-RU" sz="2600" dirty="0"/>
              <a:t>. сто обвезница </a:t>
            </a:r>
            <a:r>
              <a:rPr lang="ru-RU" sz="2600" dirty="0" smtClean="0"/>
              <a:t>чија </a:t>
            </a:r>
            <a:r>
              <a:rPr lang="ru-RU" sz="2600" dirty="0"/>
              <a:t>је номинална вриједност </a:t>
            </a:r>
            <a:r>
              <a:rPr lang="ru-RU" sz="2600" dirty="0" smtClean="0"/>
              <a:t>1000 КМ по обвезници </a:t>
            </a:r>
            <a:r>
              <a:rPr lang="ru-RU" sz="2600" dirty="0"/>
              <a:t>на пет година </a:t>
            </a:r>
            <a:r>
              <a:rPr lang="ru-RU" sz="2600" dirty="0" smtClean="0"/>
              <a:t>са </a:t>
            </a:r>
            <a:r>
              <a:rPr lang="ru-RU" sz="2600" dirty="0"/>
              <a:t>каматом од </a:t>
            </a:r>
            <a:r>
              <a:rPr lang="ru-RU" sz="2600" dirty="0" smtClean="0"/>
              <a:t>9% р.а. “Јупитер”  </a:t>
            </a:r>
            <a:r>
              <a:rPr lang="ru-RU" sz="2600" dirty="0"/>
              <a:t>је ове обвезнице платио 892 </a:t>
            </a:r>
            <a:r>
              <a:rPr lang="ru-RU" sz="2600" dirty="0" smtClean="0"/>
              <a:t>КМ по обвезници</a:t>
            </a:r>
            <a:r>
              <a:rPr lang="ru-RU" sz="2600" dirty="0"/>
              <a:t>. Камате се обрачунавају једном годишње и то 31.12. а главница се </a:t>
            </a:r>
            <a:r>
              <a:rPr lang="ru-RU" sz="2600" dirty="0" smtClean="0"/>
              <a:t>враћа </a:t>
            </a:r>
            <a:r>
              <a:rPr lang="ru-RU" sz="2600" dirty="0"/>
              <a:t>на крају пете године</a:t>
            </a:r>
            <a:r>
              <a:rPr lang="ru-RU" sz="2600" dirty="0" smtClean="0"/>
              <a:t>. Ефективна каматна стопа износи 12% р.а</a:t>
            </a:r>
            <a:r>
              <a:rPr lang="ru-RU" sz="2600" dirty="0"/>
              <a:t>. Приказати амортизацију дисконта </a:t>
            </a:r>
            <a:r>
              <a:rPr lang="ru-RU" sz="2600" dirty="0" smtClean="0"/>
              <a:t>примјеном методе ЕКС.</a:t>
            </a:r>
            <a:endParaRPr lang="ru-RU" sz="26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sz="26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 smtClean="0"/>
              <a:t>Амортизација </a:t>
            </a:r>
            <a:r>
              <a:rPr lang="ru-RU" sz="2600" dirty="0"/>
              <a:t>премије методом </a:t>
            </a:r>
            <a:r>
              <a:rPr lang="ru-RU" sz="2600" dirty="0" smtClean="0"/>
              <a:t>ефективне каматне стопе </a:t>
            </a:r>
            <a:endParaRPr lang="ru-RU" sz="26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 smtClean="0"/>
              <a:t>Пословни субјекат “Јупитер” </a:t>
            </a:r>
            <a:r>
              <a:rPr lang="ru-RU" sz="2600" dirty="0"/>
              <a:t>купио је </a:t>
            </a:r>
            <a:r>
              <a:rPr lang="ru-RU" sz="2600" dirty="0" smtClean="0"/>
              <a:t>01.01.2020</a:t>
            </a:r>
            <a:r>
              <a:rPr lang="ru-RU" sz="2600" dirty="0"/>
              <a:t>. сто обвезница </a:t>
            </a:r>
            <a:r>
              <a:rPr lang="ru-RU" sz="2600" dirty="0" smtClean="0"/>
              <a:t>чија </a:t>
            </a:r>
            <a:r>
              <a:rPr lang="ru-RU" sz="2600" dirty="0"/>
              <a:t>је номинална </a:t>
            </a:r>
            <a:r>
              <a:rPr lang="ru-RU" sz="2600" dirty="0" smtClean="0"/>
              <a:t>вриједност </a:t>
            </a:r>
            <a:r>
              <a:rPr lang="ru-RU" sz="2600" dirty="0"/>
              <a:t>1000 </a:t>
            </a:r>
            <a:r>
              <a:rPr lang="ru-RU" sz="2600" dirty="0" smtClean="0"/>
              <a:t>КМ по обвезници </a:t>
            </a:r>
            <a:r>
              <a:rPr lang="ru-RU" sz="2600" dirty="0"/>
              <a:t>на десет година </a:t>
            </a:r>
            <a:r>
              <a:rPr lang="ru-RU" sz="2600" dirty="0" smtClean="0"/>
              <a:t>са </a:t>
            </a:r>
            <a:r>
              <a:rPr lang="ru-RU" sz="2600" dirty="0"/>
              <a:t>каматом од 8 % </a:t>
            </a:r>
            <a:r>
              <a:rPr lang="ru-RU" sz="2600" dirty="0" smtClean="0"/>
              <a:t>р.а. “Јупитер”  </a:t>
            </a:r>
            <a:r>
              <a:rPr lang="ru-RU" sz="2600" dirty="0"/>
              <a:t>је ове обвезнице платио 1 071,07 </a:t>
            </a:r>
            <a:r>
              <a:rPr lang="ru-RU" sz="2600" dirty="0" smtClean="0"/>
              <a:t>КМ по обвезници</a:t>
            </a:r>
            <a:r>
              <a:rPr lang="ru-RU" sz="2600" dirty="0"/>
              <a:t>. Камате се обрачунавају полугодишње и то 30. 06. и 31.12. а главница се </a:t>
            </a:r>
            <a:r>
              <a:rPr lang="ru-RU" sz="2600" dirty="0" smtClean="0"/>
              <a:t>враћа </a:t>
            </a:r>
            <a:r>
              <a:rPr lang="ru-RU" sz="2600" dirty="0"/>
              <a:t>на крају десете године</a:t>
            </a:r>
            <a:r>
              <a:rPr lang="ru-RU" sz="2600" dirty="0" smtClean="0"/>
              <a:t>. Ефективна каматна стопа износи 7% р.а. </a:t>
            </a:r>
            <a:r>
              <a:rPr lang="ru-RU" sz="2600" dirty="0"/>
              <a:t>Приказати амортизацију </a:t>
            </a:r>
            <a:r>
              <a:rPr lang="ru-RU" sz="2600" dirty="0" smtClean="0"/>
              <a:t>премије примјеном </a:t>
            </a:r>
            <a:r>
              <a:rPr lang="ru-RU" sz="2600" dirty="0"/>
              <a:t>методе </a:t>
            </a:r>
            <a:r>
              <a:rPr lang="ru-RU" sz="2600" dirty="0" smtClean="0"/>
              <a:t>ЕКС.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599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endParaRPr lang="sr-Cyrl-BA" dirty="0"/>
          </a:p>
          <a:p>
            <a:pPr marL="0" indent="0" algn="ctr">
              <a:buNone/>
            </a:pPr>
            <a:r>
              <a:rPr lang="sr-Cyrl-BA" sz="4400" b="1" dirty="0" smtClean="0"/>
              <a:t>ХВАЛА НА ПАЖЊИ!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321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8427539"/>
              </p:ext>
            </p:extLst>
          </p:nvPr>
        </p:nvGraphicFramePr>
        <p:xfrm>
          <a:off x="1996374" y="95717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93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Циљ </a:t>
            </a:r>
            <a:r>
              <a:rPr lang="ru-RU" sz="2800" dirty="0" smtClean="0"/>
              <a:t>МСФИ 9 је </a:t>
            </a:r>
            <a:r>
              <a:rPr lang="ru-RU" sz="2800" dirty="0"/>
              <a:t>утврдити начела за финансијско извјештавање о финансијској имовини и финансијским обавезама које ће представљати релевантне и корисне информације корисницима финансијских извјештаја за њихову процјену износа, времена и несигурности будућих новчаних токова субјекта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53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Финансијски инструмент се може дефинисати као уговор који има за посљедицу настанак финансијске имовине са једне стране и финансијске обавезе са друге стране</a:t>
            </a:r>
          </a:p>
          <a:p>
            <a:r>
              <a:rPr lang="sr-Cyrl-BA" sz="2800" dirty="0" smtClean="0"/>
              <a:t>Ентитет признаје финансијско средство тек када постане једна од страна на коју се односе уговорне одредбе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08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798" y="408432"/>
            <a:ext cx="10058400" cy="1609344"/>
          </a:xfrm>
        </p:spPr>
        <p:txBody>
          <a:bodyPr/>
          <a:lstStyle/>
          <a:p>
            <a:pPr algn="ctr"/>
            <a:r>
              <a:rPr lang="sr-Cyrl-BA" dirty="0" smtClean="0"/>
              <a:t>Класификација финансијске имовине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98697"/>
              </p:ext>
            </p:extLst>
          </p:nvPr>
        </p:nvGraphicFramePr>
        <p:xfrm>
          <a:off x="1069848" y="23114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31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800" dirty="0"/>
          </a:p>
          <a:p>
            <a:r>
              <a:rPr lang="ru-RU" sz="3200" dirty="0" smtClean="0"/>
              <a:t>На </a:t>
            </a:r>
            <a:r>
              <a:rPr lang="ru-RU" sz="3200" dirty="0"/>
              <a:t>основу чега вршимо класификацију </a:t>
            </a:r>
            <a:r>
              <a:rPr lang="ru-RU" sz="3200" dirty="0" smtClean="0"/>
              <a:t>  финансијске </a:t>
            </a:r>
            <a:r>
              <a:rPr lang="ru-RU" sz="3200" dirty="0"/>
              <a:t>имовине?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26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Оцјена пословног модела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548187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89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4800" dirty="0" smtClean="0"/>
              <a:t>Карактеристике уговорних новчаних токова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2800" dirty="0" smtClean="0"/>
              <a:t>Да ли се новчани токови односе само на наплату главнице и камате (</a:t>
            </a:r>
            <a:r>
              <a:rPr lang="en-US" sz="2800" dirty="0"/>
              <a:t>Solely Payments of Principal </a:t>
            </a:r>
            <a:r>
              <a:rPr lang="en-US" sz="2800" dirty="0" smtClean="0"/>
              <a:t>and</a:t>
            </a:r>
            <a:r>
              <a:rPr lang="sr-Cyrl-BA" sz="2800" dirty="0" smtClean="0"/>
              <a:t> </a:t>
            </a:r>
            <a:r>
              <a:rPr lang="en-US" sz="2800" dirty="0" smtClean="0"/>
              <a:t>Interest</a:t>
            </a:r>
            <a:r>
              <a:rPr lang="sr-Cyrl-BA" sz="2800" dirty="0" smtClean="0"/>
              <a:t> - </a:t>
            </a:r>
            <a:r>
              <a:rPr lang="en-US" sz="2800" dirty="0" smtClean="0"/>
              <a:t>SPPI</a:t>
            </a:r>
            <a:r>
              <a:rPr lang="sr-Cyrl-BA" sz="2800" dirty="0" smtClean="0"/>
              <a:t>) или не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65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870</TotalTime>
  <Words>1247</Words>
  <Application>Microsoft Office PowerPoint</Application>
  <PresentationFormat>Widescreen</PresentationFormat>
  <Paragraphs>133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Cambria</vt:lpstr>
      <vt:lpstr>Rockwell</vt:lpstr>
      <vt:lpstr>Rockwell Condensed</vt:lpstr>
      <vt:lpstr>Wingdings</vt:lpstr>
      <vt:lpstr>Wood Type</vt:lpstr>
      <vt:lpstr>МСФИ 9 – Финансијски инструменти</vt:lpstr>
      <vt:lpstr>мсфи 9</vt:lpstr>
      <vt:lpstr>PowerPoint Presentation</vt:lpstr>
      <vt:lpstr>PowerPoint Presentation</vt:lpstr>
      <vt:lpstr>PowerPoint Presentation</vt:lpstr>
      <vt:lpstr>Класификација финансијске имовине</vt:lpstr>
      <vt:lpstr>PowerPoint Presentation</vt:lpstr>
      <vt:lpstr>Оцјена пословног модела</vt:lpstr>
      <vt:lpstr>Карактеристике уговорних новчаних токова</vt:lpstr>
      <vt:lpstr>PowerPoint Presentation</vt:lpstr>
      <vt:lpstr>PowerPoint Presentation</vt:lpstr>
      <vt:lpstr>Финансијска имовина по амортизованом трошку</vt:lpstr>
      <vt:lpstr>PowerPoint Presentation</vt:lpstr>
      <vt:lpstr>PowerPoint Presentation</vt:lpstr>
      <vt:lpstr>Финансијска имовина по фер вриједности кроз остали  укупни резултат</vt:lpstr>
      <vt:lpstr>PowerPoint Presentation</vt:lpstr>
      <vt:lpstr>Финансијска имовина по фер вриједности кроз биланс успјеха</vt:lpstr>
      <vt:lpstr>Умањење вриједности финансијске имовине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MSFI 9</dc:title>
  <dc:creator>Microsoft account</dc:creator>
  <cp:lastModifiedBy>AK</cp:lastModifiedBy>
  <cp:revision>85</cp:revision>
  <dcterms:created xsi:type="dcterms:W3CDTF">2020-12-09T20:09:17Z</dcterms:created>
  <dcterms:modified xsi:type="dcterms:W3CDTF">2021-12-14T15:24:31Z</dcterms:modified>
</cp:coreProperties>
</file>