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9" r:id="rId2"/>
    <p:sldId id="261" r:id="rId3"/>
    <p:sldId id="276" r:id="rId4"/>
    <p:sldId id="260" r:id="rId5"/>
    <p:sldId id="257" r:id="rId6"/>
    <p:sldId id="258" r:id="rId7"/>
    <p:sldId id="262" r:id="rId8"/>
    <p:sldId id="263" r:id="rId9"/>
    <p:sldId id="277"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14" y="24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934AB8A-812D-485D-87C6-24A27161A01C}" type="doc">
      <dgm:prSet loTypeId="urn:microsoft.com/office/officeart/2005/8/layout/hList1" loCatId="list" qsTypeId="urn:microsoft.com/office/officeart/2005/8/quickstyle/3d1" qsCatId="3D" csTypeId="urn:microsoft.com/office/officeart/2005/8/colors/accent1_2" csCatId="accent1" phldr="1"/>
      <dgm:spPr/>
      <dgm:t>
        <a:bodyPr/>
        <a:lstStyle/>
        <a:p>
          <a:endParaRPr lang="en-US"/>
        </a:p>
      </dgm:t>
    </dgm:pt>
    <dgm:pt modelId="{E79B32DD-5256-4345-89DA-37F6E25A5836}">
      <dgm:prSet phldrT="[Text]" custT="1"/>
      <dgm:spPr/>
      <dgm:t>
        <a:bodyPr/>
        <a:lstStyle/>
        <a:p>
          <a:r>
            <a:rPr lang="sr-Cyrl-BA" sz="3500" b="1" dirty="0" smtClean="0">
              <a:latin typeface="Times New Roman" pitchFamily="18" charset="0"/>
              <a:cs typeface="Times New Roman" pitchFamily="18" charset="0"/>
            </a:rPr>
            <a:t>Фундаменталне</a:t>
          </a:r>
          <a:endParaRPr lang="en-US" sz="3500" b="1" dirty="0">
            <a:latin typeface="Times New Roman" pitchFamily="18" charset="0"/>
            <a:cs typeface="Times New Roman" pitchFamily="18" charset="0"/>
          </a:endParaRPr>
        </a:p>
      </dgm:t>
    </dgm:pt>
    <dgm:pt modelId="{8FD4BC47-7AE9-49AF-8FE1-94FD8144E16D}" type="parTrans" cxnId="{C773E35C-4E82-48E6-AEBB-C1C9FF7DDD92}">
      <dgm:prSet/>
      <dgm:spPr/>
      <dgm:t>
        <a:bodyPr/>
        <a:lstStyle/>
        <a:p>
          <a:endParaRPr lang="en-US"/>
        </a:p>
      </dgm:t>
    </dgm:pt>
    <dgm:pt modelId="{998CE2ED-67DA-476F-A076-B96AF467974E}" type="sibTrans" cxnId="{C773E35C-4E82-48E6-AEBB-C1C9FF7DDD92}">
      <dgm:prSet/>
      <dgm:spPr/>
      <dgm:t>
        <a:bodyPr/>
        <a:lstStyle/>
        <a:p>
          <a:endParaRPr lang="en-US"/>
        </a:p>
      </dgm:t>
    </dgm:pt>
    <dgm:pt modelId="{5BB488EF-7778-49A1-8399-1FBDE9D5B360}">
      <dgm:prSet phldrT="[Text]" custT="1"/>
      <dgm:spPr/>
      <dgm:t>
        <a:bodyPr/>
        <a:lstStyle/>
        <a:p>
          <a:r>
            <a:rPr lang="sr-Cyrl-BA" sz="3200" dirty="0" smtClean="0">
              <a:latin typeface="Times New Roman" pitchFamily="18" charset="0"/>
              <a:cs typeface="Times New Roman" pitchFamily="18" charset="0"/>
            </a:rPr>
            <a:t>релевантност</a:t>
          </a:r>
          <a:endParaRPr lang="en-US" sz="3200" dirty="0">
            <a:latin typeface="Times New Roman" pitchFamily="18" charset="0"/>
            <a:cs typeface="Times New Roman" pitchFamily="18" charset="0"/>
          </a:endParaRPr>
        </a:p>
      </dgm:t>
    </dgm:pt>
    <dgm:pt modelId="{22FBAA72-66FF-4ED2-BDBC-B75D9A60CA93}" type="parTrans" cxnId="{13C89661-8C6E-4707-8B36-44CECF4FD9B3}">
      <dgm:prSet/>
      <dgm:spPr/>
      <dgm:t>
        <a:bodyPr/>
        <a:lstStyle/>
        <a:p>
          <a:endParaRPr lang="en-US"/>
        </a:p>
      </dgm:t>
    </dgm:pt>
    <dgm:pt modelId="{07C6321D-6B68-466E-B9C5-0717332833B1}" type="sibTrans" cxnId="{13C89661-8C6E-4707-8B36-44CECF4FD9B3}">
      <dgm:prSet/>
      <dgm:spPr/>
      <dgm:t>
        <a:bodyPr/>
        <a:lstStyle/>
        <a:p>
          <a:endParaRPr lang="en-US"/>
        </a:p>
      </dgm:t>
    </dgm:pt>
    <dgm:pt modelId="{3012050E-6995-4D3D-999A-F2E9D23B7330}">
      <dgm:prSet phldrT="[Text]" custT="1"/>
      <dgm:spPr/>
      <dgm:t>
        <a:bodyPr/>
        <a:lstStyle/>
        <a:p>
          <a:r>
            <a:rPr lang="sr-Cyrl-BA" sz="3200" dirty="0" err="1" smtClean="0">
              <a:latin typeface="Times New Roman" pitchFamily="18" charset="0"/>
              <a:cs typeface="Times New Roman" pitchFamily="18" charset="0"/>
            </a:rPr>
            <a:t>вјеродостојно</a:t>
          </a:r>
          <a:r>
            <a:rPr lang="sr-Cyrl-BA" sz="3200" dirty="0" smtClean="0">
              <a:latin typeface="Times New Roman" pitchFamily="18" charset="0"/>
              <a:cs typeface="Times New Roman" pitchFamily="18" charset="0"/>
            </a:rPr>
            <a:t> представљање</a:t>
          </a:r>
          <a:endParaRPr lang="en-US" sz="3200" dirty="0">
            <a:latin typeface="Times New Roman" pitchFamily="18" charset="0"/>
            <a:cs typeface="Times New Roman" pitchFamily="18" charset="0"/>
          </a:endParaRPr>
        </a:p>
      </dgm:t>
    </dgm:pt>
    <dgm:pt modelId="{F0429D1F-80E8-446A-A6D4-4603322FAF49}" type="parTrans" cxnId="{B9A69CFB-102F-4C76-8420-F65A9218712C}">
      <dgm:prSet/>
      <dgm:spPr/>
      <dgm:t>
        <a:bodyPr/>
        <a:lstStyle/>
        <a:p>
          <a:endParaRPr lang="en-US"/>
        </a:p>
      </dgm:t>
    </dgm:pt>
    <dgm:pt modelId="{03F77CC0-416D-43D0-A268-A44774E75D7D}" type="sibTrans" cxnId="{B9A69CFB-102F-4C76-8420-F65A9218712C}">
      <dgm:prSet/>
      <dgm:spPr/>
      <dgm:t>
        <a:bodyPr/>
        <a:lstStyle/>
        <a:p>
          <a:endParaRPr lang="en-US"/>
        </a:p>
      </dgm:t>
    </dgm:pt>
    <dgm:pt modelId="{BE913AF1-F50A-460D-AF72-1227FCD4E0C4}">
      <dgm:prSet phldrT="[Text]" custT="1"/>
      <dgm:spPr/>
      <dgm:t>
        <a:bodyPr/>
        <a:lstStyle/>
        <a:p>
          <a:r>
            <a:rPr lang="sr-Cyrl-BA" sz="3500" b="1" dirty="0" err="1" smtClean="0">
              <a:latin typeface="Times New Roman" pitchFamily="18" charset="0"/>
              <a:cs typeface="Times New Roman" pitchFamily="18" charset="0"/>
            </a:rPr>
            <a:t>Унапређујуће</a:t>
          </a:r>
          <a:endParaRPr lang="en-US" sz="3500" b="1" dirty="0">
            <a:latin typeface="Times New Roman" pitchFamily="18" charset="0"/>
            <a:cs typeface="Times New Roman" pitchFamily="18" charset="0"/>
          </a:endParaRPr>
        </a:p>
      </dgm:t>
    </dgm:pt>
    <dgm:pt modelId="{FE8B3FDA-72C6-4F96-BAA9-E59024C8A990}" type="parTrans" cxnId="{846EC218-74D3-4742-8D73-EC740F06A0FC}">
      <dgm:prSet/>
      <dgm:spPr/>
      <dgm:t>
        <a:bodyPr/>
        <a:lstStyle/>
        <a:p>
          <a:endParaRPr lang="en-US"/>
        </a:p>
      </dgm:t>
    </dgm:pt>
    <dgm:pt modelId="{671DA112-E440-40A0-A0F7-8FA1894A6F7C}" type="sibTrans" cxnId="{846EC218-74D3-4742-8D73-EC740F06A0FC}">
      <dgm:prSet/>
      <dgm:spPr/>
      <dgm:t>
        <a:bodyPr/>
        <a:lstStyle/>
        <a:p>
          <a:endParaRPr lang="en-US"/>
        </a:p>
      </dgm:t>
    </dgm:pt>
    <dgm:pt modelId="{518613BF-5A05-4666-B4C8-608922F10335}">
      <dgm:prSet phldrT="[Text]" custT="1"/>
      <dgm:spPr/>
      <dgm:t>
        <a:bodyPr/>
        <a:lstStyle/>
        <a:p>
          <a:r>
            <a:rPr lang="sr-Cyrl-BA" sz="3200" dirty="0" err="1" smtClean="0">
              <a:latin typeface="Times New Roman" pitchFamily="18" charset="0"/>
              <a:cs typeface="Times New Roman" pitchFamily="18" charset="0"/>
            </a:rPr>
            <a:t>упоредивост</a:t>
          </a:r>
          <a:endParaRPr lang="en-US" sz="3200" dirty="0">
            <a:latin typeface="Times New Roman" pitchFamily="18" charset="0"/>
            <a:cs typeface="Times New Roman" pitchFamily="18" charset="0"/>
          </a:endParaRPr>
        </a:p>
      </dgm:t>
    </dgm:pt>
    <dgm:pt modelId="{38566CBA-BBA6-4FA7-990E-D83950356DBF}" type="parTrans" cxnId="{5076F35F-9B37-4FB3-A040-A54409940F8F}">
      <dgm:prSet/>
      <dgm:spPr/>
      <dgm:t>
        <a:bodyPr/>
        <a:lstStyle/>
        <a:p>
          <a:endParaRPr lang="en-US"/>
        </a:p>
      </dgm:t>
    </dgm:pt>
    <dgm:pt modelId="{F72E9199-D880-48A6-8469-5CE7D8167C2B}" type="sibTrans" cxnId="{5076F35F-9B37-4FB3-A040-A54409940F8F}">
      <dgm:prSet/>
      <dgm:spPr/>
      <dgm:t>
        <a:bodyPr/>
        <a:lstStyle/>
        <a:p>
          <a:endParaRPr lang="en-US"/>
        </a:p>
      </dgm:t>
    </dgm:pt>
    <dgm:pt modelId="{74B50E3E-2D3C-4092-8966-DFBAAA8A029E}">
      <dgm:prSet phldrT="[Text]" custT="1"/>
      <dgm:spPr/>
      <dgm:t>
        <a:bodyPr/>
        <a:lstStyle/>
        <a:p>
          <a:r>
            <a:rPr lang="sr-Cyrl-BA" sz="3200" dirty="0" err="1" smtClean="0">
              <a:latin typeface="Times New Roman" pitchFamily="18" charset="0"/>
              <a:cs typeface="Times New Roman" pitchFamily="18" charset="0"/>
            </a:rPr>
            <a:t>провјерљивост</a:t>
          </a:r>
          <a:endParaRPr lang="en-US" sz="3200" dirty="0">
            <a:latin typeface="Times New Roman" pitchFamily="18" charset="0"/>
            <a:cs typeface="Times New Roman" pitchFamily="18" charset="0"/>
          </a:endParaRPr>
        </a:p>
      </dgm:t>
    </dgm:pt>
    <dgm:pt modelId="{83BDAFDE-221C-4E12-B6A5-0B081005B402}" type="parTrans" cxnId="{F7805220-1D22-403B-9CDD-B06FE04B2C39}">
      <dgm:prSet/>
      <dgm:spPr/>
      <dgm:t>
        <a:bodyPr/>
        <a:lstStyle/>
        <a:p>
          <a:endParaRPr lang="en-US"/>
        </a:p>
      </dgm:t>
    </dgm:pt>
    <dgm:pt modelId="{E9BD08F6-2969-4A05-9338-405BF4D75C93}" type="sibTrans" cxnId="{F7805220-1D22-403B-9CDD-B06FE04B2C39}">
      <dgm:prSet/>
      <dgm:spPr/>
      <dgm:t>
        <a:bodyPr/>
        <a:lstStyle/>
        <a:p>
          <a:endParaRPr lang="en-US"/>
        </a:p>
      </dgm:t>
    </dgm:pt>
    <dgm:pt modelId="{A33F03DC-A3AA-49CA-AD42-ACFB801EF0A7}">
      <dgm:prSet custT="1"/>
      <dgm:spPr/>
      <dgm:t>
        <a:bodyPr/>
        <a:lstStyle/>
        <a:p>
          <a:r>
            <a:rPr lang="sr-Cyrl-BA" sz="3200" dirty="0" err="1" smtClean="0">
              <a:latin typeface="Times New Roman" pitchFamily="18" charset="0"/>
              <a:cs typeface="Times New Roman" pitchFamily="18" charset="0"/>
            </a:rPr>
            <a:t>благовременост</a:t>
          </a:r>
          <a:endParaRPr lang="en-US" sz="3200" dirty="0">
            <a:latin typeface="Times New Roman" pitchFamily="18" charset="0"/>
            <a:cs typeface="Times New Roman" pitchFamily="18" charset="0"/>
          </a:endParaRPr>
        </a:p>
      </dgm:t>
    </dgm:pt>
    <dgm:pt modelId="{6E240CA7-0011-4A18-A118-4221F12F23B6}" type="parTrans" cxnId="{C9C36765-99F3-4AC7-8498-082F922B6789}">
      <dgm:prSet/>
      <dgm:spPr/>
      <dgm:t>
        <a:bodyPr/>
        <a:lstStyle/>
        <a:p>
          <a:endParaRPr lang="en-US"/>
        </a:p>
      </dgm:t>
    </dgm:pt>
    <dgm:pt modelId="{63A26298-88FE-4825-9FE6-C05B05A7161C}" type="sibTrans" cxnId="{C9C36765-99F3-4AC7-8498-082F922B6789}">
      <dgm:prSet/>
      <dgm:spPr/>
      <dgm:t>
        <a:bodyPr/>
        <a:lstStyle/>
        <a:p>
          <a:endParaRPr lang="en-US"/>
        </a:p>
      </dgm:t>
    </dgm:pt>
    <dgm:pt modelId="{C8DF3728-D9D2-421B-BA7C-62E86A87FC8F}">
      <dgm:prSet custT="1"/>
      <dgm:spPr/>
      <dgm:t>
        <a:bodyPr/>
        <a:lstStyle/>
        <a:p>
          <a:r>
            <a:rPr lang="sr-Cyrl-BA" sz="3200" dirty="0" smtClean="0">
              <a:latin typeface="Times New Roman" pitchFamily="18" charset="0"/>
              <a:cs typeface="Times New Roman" pitchFamily="18" charset="0"/>
            </a:rPr>
            <a:t>р</a:t>
          </a:r>
          <a:r>
            <a:rPr lang="sr-Latn-BA" sz="3200" dirty="0" smtClean="0">
              <a:latin typeface="Times New Roman" pitchFamily="18" charset="0"/>
              <a:cs typeface="Times New Roman" pitchFamily="18" charset="0"/>
            </a:rPr>
            <a:t>a</a:t>
          </a:r>
          <a:r>
            <a:rPr lang="sr-Cyrl-BA" sz="3200" dirty="0" smtClean="0">
              <a:latin typeface="Times New Roman" pitchFamily="18" charset="0"/>
              <a:cs typeface="Times New Roman" pitchFamily="18" charset="0"/>
            </a:rPr>
            <a:t>зумљивост</a:t>
          </a:r>
          <a:endParaRPr lang="en-US" sz="3200" dirty="0">
            <a:latin typeface="Times New Roman" pitchFamily="18" charset="0"/>
            <a:cs typeface="Times New Roman" pitchFamily="18" charset="0"/>
          </a:endParaRPr>
        </a:p>
      </dgm:t>
    </dgm:pt>
    <dgm:pt modelId="{2AEDAD3F-DBD9-4116-85E1-CBFDED13523B}" type="parTrans" cxnId="{768E54DC-F1A3-4AB7-8F21-3C7266DF12F9}">
      <dgm:prSet/>
      <dgm:spPr/>
      <dgm:t>
        <a:bodyPr/>
        <a:lstStyle/>
        <a:p>
          <a:endParaRPr lang="en-US"/>
        </a:p>
      </dgm:t>
    </dgm:pt>
    <dgm:pt modelId="{D6C83669-879E-4E9F-B33A-EE9793A9DADC}" type="sibTrans" cxnId="{768E54DC-F1A3-4AB7-8F21-3C7266DF12F9}">
      <dgm:prSet/>
      <dgm:spPr/>
      <dgm:t>
        <a:bodyPr/>
        <a:lstStyle/>
        <a:p>
          <a:endParaRPr lang="en-US"/>
        </a:p>
      </dgm:t>
    </dgm:pt>
    <dgm:pt modelId="{9C984734-3C3F-478C-8EB5-65EBAEBDA916}" type="pres">
      <dgm:prSet presAssocID="{A934AB8A-812D-485D-87C6-24A27161A01C}" presName="Name0" presStyleCnt="0">
        <dgm:presLayoutVars>
          <dgm:dir/>
          <dgm:animLvl val="lvl"/>
          <dgm:resizeHandles val="exact"/>
        </dgm:presLayoutVars>
      </dgm:prSet>
      <dgm:spPr/>
      <dgm:t>
        <a:bodyPr/>
        <a:lstStyle/>
        <a:p>
          <a:endParaRPr lang="en-US"/>
        </a:p>
      </dgm:t>
    </dgm:pt>
    <dgm:pt modelId="{C9A4DB4C-8F0C-498F-BEAD-6326CC22BFE9}" type="pres">
      <dgm:prSet presAssocID="{E79B32DD-5256-4345-89DA-37F6E25A5836}" presName="composite" presStyleCnt="0"/>
      <dgm:spPr/>
    </dgm:pt>
    <dgm:pt modelId="{235181EC-7EB6-4E6A-8BA8-8FFB1C2C7B96}" type="pres">
      <dgm:prSet presAssocID="{E79B32DD-5256-4345-89DA-37F6E25A5836}" presName="parTx" presStyleLbl="alignNode1" presStyleIdx="0" presStyleCnt="2" custScaleX="100273">
        <dgm:presLayoutVars>
          <dgm:chMax val="0"/>
          <dgm:chPref val="0"/>
          <dgm:bulletEnabled val="1"/>
        </dgm:presLayoutVars>
      </dgm:prSet>
      <dgm:spPr/>
      <dgm:t>
        <a:bodyPr/>
        <a:lstStyle/>
        <a:p>
          <a:endParaRPr lang="en-US"/>
        </a:p>
      </dgm:t>
    </dgm:pt>
    <dgm:pt modelId="{B76E196E-BAE3-4480-A069-1A3982C55D10}" type="pres">
      <dgm:prSet presAssocID="{E79B32DD-5256-4345-89DA-37F6E25A5836}" presName="desTx" presStyleLbl="alignAccFollowNode1" presStyleIdx="0" presStyleCnt="2">
        <dgm:presLayoutVars>
          <dgm:bulletEnabled val="1"/>
        </dgm:presLayoutVars>
      </dgm:prSet>
      <dgm:spPr/>
      <dgm:t>
        <a:bodyPr/>
        <a:lstStyle/>
        <a:p>
          <a:endParaRPr lang="en-US"/>
        </a:p>
      </dgm:t>
    </dgm:pt>
    <dgm:pt modelId="{A1B5FFDE-D14A-4B2C-A53A-847E896C3700}" type="pres">
      <dgm:prSet presAssocID="{998CE2ED-67DA-476F-A076-B96AF467974E}" presName="space" presStyleCnt="0"/>
      <dgm:spPr/>
    </dgm:pt>
    <dgm:pt modelId="{D27E103D-95CB-435B-86C7-4C09AC315C2A}" type="pres">
      <dgm:prSet presAssocID="{BE913AF1-F50A-460D-AF72-1227FCD4E0C4}" presName="composite" presStyleCnt="0"/>
      <dgm:spPr/>
    </dgm:pt>
    <dgm:pt modelId="{16C3BC7C-5454-4DA7-800B-D8368CE5929B}" type="pres">
      <dgm:prSet presAssocID="{BE913AF1-F50A-460D-AF72-1227FCD4E0C4}" presName="parTx" presStyleLbl="alignNode1" presStyleIdx="1" presStyleCnt="2">
        <dgm:presLayoutVars>
          <dgm:chMax val="0"/>
          <dgm:chPref val="0"/>
          <dgm:bulletEnabled val="1"/>
        </dgm:presLayoutVars>
      </dgm:prSet>
      <dgm:spPr/>
      <dgm:t>
        <a:bodyPr/>
        <a:lstStyle/>
        <a:p>
          <a:endParaRPr lang="en-US"/>
        </a:p>
      </dgm:t>
    </dgm:pt>
    <dgm:pt modelId="{E6EDE848-CFB7-4181-9E66-47E5CC7D92CE}" type="pres">
      <dgm:prSet presAssocID="{BE913AF1-F50A-460D-AF72-1227FCD4E0C4}" presName="desTx" presStyleLbl="alignAccFollowNode1" presStyleIdx="1" presStyleCnt="2">
        <dgm:presLayoutVars>
          <dgm:bulletEnabled val="1"/>
        </dgm:presLayoutVars>
      </dgm:prSet>
      <dgm:spPr/>
      <dgm:t>
        <a:bodyPr/>
        <a:lstStyle/>
        <a:p>
          <a:endParaRPr lang="en-US"/>
        </a:p>
      </dgm:t>
    </dgm:pt>
  </dgm:ptLst>
  <dgm:cxnLst>
    <dgm:cxn modelId="{5076F35F-9B37-4FB3-A040-A54409940F8F}" srcId="{BE913AF1-F50A-460D-AF72-1227FCD4E0C4}" destId="{518613BF-5A05-4666-B4C8-608922F10335}" srcOrd="0" destOrd="0" parTransId="{38566CBA-BBA6-4FA7-990E-D83950356DBF}" sibTransId="{F72E9199-D880-48A6-8469-5CE7D8167C2B}"/>
    <dgm:cxn modelId="{846EC218-74D3-4742-8D73-EC740F06A0FC}" srcId="{A934AB8A-812D-485D-87C6-24A27161A01C}" destId="{BE913AF1-F50A-460D-AF72-1227FCD4E0C4}" srcOrd="1" destOrd="0" parTransId="{FE8B3FDA-72C6-4F96-BAA9-E59024C8A990}" sibTransId="{671DA112-E440-40A0-A0F7-8FA1894A6F7C}"/>
    <dgm:cxn modelId="{C773E35C-4E82-48E6-AEBB-C1C9FF7DDD92}" srcId="{A934AB8A-812D-485D-87C6-24A27161A01C}" destId="{E79B32DD-5256-4345-89DA-37F6E25A5836}" srcOrd="0" destOrd="0" parTransId="{8FD4BC47-7AE9-49AF-8FE1-94FD8144E16D}" sibTransId="{998CE2ED-67DA-476F-A076-B96AF467974E}"/>
    <dgm:cxn modelId="{C9C36765-99F3-4AC7-8498-082F922B6789}" srcId="{BE913AF1-F50A-460D-AF72-1227FCD4E0C4}" destId="{A33F03DC-A3AA-49CA-AD42-ACFB801EF0A7}" srcOrd="2" destOrd="0" parTransId="{6E240CA7-0011-4A18-A118-4221F12F23B6}" sibTransId="{63A26298-88FE-4825-9FE6-C05B05A7161C}"/>
    <dgm:cxn modelId="{D6910D0A-7E68-495D-BAC7-12E0DFFF6E0F}" type="presOf" srcId="{5BB488EF-7778-49A1-8399-1FBDE9D5B360}" destId="{B76E196E-BAE3-4480-A069-1A3982C55D10}" srcOrd="0" destOrd="0" presId="urn:microsoft.com/office/officeart/2005/8/layout/hList1"/>
    <dgm:cxn modelId="{13C89661-8C6E-4707-8B36-44CECF4FD9B3}" srcId="{E79B32DD-5256-4345-89DA-37F6E25A5836}" destId="{5BB488EF-7778-49A1-8399-1FBDE9D5B360}" srcOrd="0" destOrd="0" parTransId="{22FBAA72-66FF-4ED2-BDBC-B75D9A60CA93}" sibTransId="{07C6321D-6B68-466E-B9C5-0717332833B1}"/>
    <dgm:cxn modelId="{D4992287-E37F-4582-AB45-3A6D6DA9691B}" type="presOf" srcId="{A33F03DC-A3AA-49CA-AD42-ACFB801EF0A7}" destId="{E6EDE848-CFB7-4181-9E66-47E5CC7D92CE}" srcOrd="0" destOrd="2" presId="urn:microsoft.com/office/officeart/2005/8/layout/hList1"/>
    <dgm:cxn modelId="{768E54DC-F1A3-4AB7-8F21-3C7266DF12F9}" srcId="{BE913AF1-F50A-460D-AF72-1227FCD4E0C4}" destId="{C8DF3728-D9D2-421B-BA7C-62E86A87FC8F}" srcOrd="3" destOrd="0" parTransId="{2AEDAD3F-DBD9-4116-85E1-CBFDED13523B}" sibTransId="{D6C83669-879E-4E9F-B33A-EE9793A9DADC}"/>
    <dgm:cxn modelId="{190FF3DD-A204-43A9-B332-174937ACEAB5}" type="presOf" srcId="{3012050E-6995-4D3D-999A-F2E9D23B7330}" destId="{B76E196E-BAE3-4480-A069-1A3982C55D10}" srcOrd="0" destOrd="1" presId="urn:microsoft.com/office/officeart/2005/8/layout/hList1"/>
    <dgm:cxn modelId="{B9A69CFB-102F-4C76-8420-F65A9218712C}" srcId="{E79B32DD-5256-4345-89DA-37F6E25A5836}" destId="{3012050E-6995-4D3D-999A-F2E9D23B7330}" srcOrd="1" destOrd="0" parTransId="{F0429D1F-80E8-446A-A6D4-4603322FAF49}" sibTransId="{03F77CC0-416D-43D0-A268-A44774E75D7D}"/>
    <dgm:cxn modelId="{5CEFD4E6-3310-4E65-80F0-7949880F0FCC}" type="presOf" srcId="{A934AB8A-812D-485D-87C6-24A27161A01C}" destId="{9C984734-3C3F-478C-8EB5-65EBAEBDA916}" srcOrd="0" destOrd="0" presId="urn:microsoft.com/office/officeart/2005/8/layout/hList1"/>
    <dgm:cxn modelId="{D54487B7-7587-4CE9-874E-99D5A9FF7D59}" type="presOf" srcId="{E79B32DD-5256-4345-89DA-37F6E25A5836}" destId="{235181EC-7EB6-4E6A-8BA8-8FFB1C2C7B96}" srcOrd="0" destOrd="0" presId="urn:microsoft.com/office/officeart/2005/8/layout/hList1"/>
    <dgm:cxn modelId="{A5D49927-5F8E-45A4-BB43-B9392ACA60CD}" type="presOf" srcId="{74B50E3E-2D3C-4092-8966-DFBAAA8A029E}" destId="{E6EDE848-CFB7-4181-9E66-47E5CC7D92CE}" srcOrd="0" destOrd="1" presId="urn:microsoft.com/office/officeart/2005/8/layout/hList1"/>
    <dgm:cxn modelId="{F90542A2-2598-437C-B3B5-772C6CDEA7CB}" type="presOf" srcId="{518613BF-5A05-4666-B4C8-608922F10335}" destId="{E6EDE848-CFB7-4181-9E66-47E5CC7D92CE}" srcOrd="0" destOrd="0" presId="urn:microsoft.com/office/officeart/2005/8/layout/hList1"/>
    <dgm:cxn modelId="{F7805220-1D22-403B-9CDD-B06FE04B2C39}" srcId="{BE913AF1-F50A-460D-AF72-1227FCD4E0C4}" destId="{74B50E3E-2D3C-4092-8966-DFBAAA8A029E}" srcOrd="1" destOrd="0" parTransId="{83BDAFDE-221C-4E12-B6A5-0B081005B402}" sibTransId="{E9BD08F6-2969-4A05-9338-405BF4D75C93}"/>
    <dgm:cxn modelId="{62BE9E4E-1527-4310-9383-9F8E1F811CD8}" type="presOf" srcId="{BE913AF1-F50A-460D-AF72-1227FCD4E0C4}" destId="{16C3BC7C-5454-4DA7-800B-D8368CE5929B}" srcOrd="0" destOrd="0" presId="urn:microsoft.com/office/officeart/2005/8/layout/hList1"/>
    <dgm:cxn modelId="{1F364701-11D3-4176-948A-5C415461B583}" type="presOf" srcId="{C8DF3728-D9D2-421B-BA7C-62E86A87FC8F}" destId="{E6EDE848-CFB7-4181-9E66-47E5CC7D92CE}" srcOrd="0" destOrd="3" presId="urn:microsoft.com/office/officeart/2005/8/layout/hList1"/>
    <dgm:cxn modelId="{9A19C244-509D-4D19-BD3E-D78C51CFC34C}" type="presParOf" srcId="{9C984734-3C3F-478C-8EB5-65EBAEBDA916}" destId="{C9A4DB4C-8F0C-498F-BEAD-6326CC22BFE9}" srcOrd="0" destOrd="0" presId="urn:microsoft.com/office/officeart/2005/8/layout/hList1"/>
    <dgm:cxn modelId="{CE2282D6-9DD0-4964-9C6F-9E6977DA4F18}" type="presParOf" srcId="{C9A4DB4C-8F0C-498F-BEAD-6326CC22BFE9}" destId="{235181EC-7EB6-4E6A-8BA8-8FFB1C2C7B96}" srcOrd="0" destOrd="0" presId="urn:microsoft.com/office/officeart/2005/8/layout/hList1"/>
    <dgm:cxn modelId="{C962962B-B7DD-4F3A-9362-3E0676BE876D}" type="presParOf" srcId="{C9A4DB4C-8F0C-498F-BEAD-6326CC22BFE9}" destId="{B76E196E-BAE3-4480-A069-1A3982C55D10}" srcOrd="1" destOrd="0" presId="urn:microsoft.com/office/officeart/2005/8/layout/hList1"/>
    <dgm:cxn modelId="{DD181330-EE67-4028-88DD-3B4253E1D9EC}" type="presParOf" srcId="{9C984734-3C3F-478C-8EB5-65EBAEBDA916}" destId="{A1B5FFDE-D14A-4B2C-A53A-847E896C3700}" srcOrd="1" destOrd="0" presId="urn:microsoft.com/office/officeart/2005/8/layout/hList1"/>
    <dgm:cxn modelId="{CB8D3BFC-DC69-44AC-B2E3-44D6B568805C}" type="presParOf" srcId="{9C984734-3C3F-478C-8EB5-65EBAEBDA916}" destId="{D27E103D-95CB-435B-86C7-4C09AC315C2A}" srcOrd="2" destOrd="0" presId="urn:microsoft.com/office/officeart/2005/8/layout/hList1"/>
    <dgm:cxn modelId="{3E83BCA6-1839-4815-8A5B-89E20EE59D14}" type="presParOf" srcId="{D27E103D-95CB-435B-86C7-4C09AC315C2A}" destId="{16C3BC7C-5454-4DA7-800B-D8368CE5929B}" srcOrd="0" destOrd="0" presId="urn:microsoft.com/office/officeart/2005/8/layout/hList1"/>
    <dgm:cxn modelId="{82445EC4-8256-428B-A995-6537B3FB1E11}" type="presParOf" srcId="{D27E103D-95CB-435B-86C7-4C09AC315C2A}" destId="{E6EDE848-CFB7-4181-9E66-47E5CC7D92CE}"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35181EC-7EB6-4E6A-8BA8-8FFB1C2C7B96}">
      <dsp:nvSpPr>
        <dsp:cNvPr id="0" name=""/>
        <dsp:cNvSpPr/>
      </dsp:nvSpPr>
      <dsp:spPr>
        <a:xfrm>
          <a:off x="3369" y="60099"/>
          <a:ext cx="3812379" cy="1520800"/>
        </a:xfrm>
        <a:prstGeom prst="rect">
          <a:avLst/>
        </a:prstGeom>
        <a:solidFill>
          <a:schemeClr val="accent1">
            <a:hueOff val="0"/>
            <a:satOff val="0"/>
            <a:lumOff val="0"/>
            <a:alphaOff val="0"/>
          </a:schemeClr>
        </a:solidFill>
        <a:ln w="10000" cap="flat" cmpd="sng" algn="ctr">
          <a:solidFill>
            <a:schemeClr val="accent1">
              <a:hueOff val="0"/>
              <a:satOff val="0"/>
              <a:lumOff val="0"/>
              <a:alphaOff val="0"/>
            </a:schemeClr>
          </a:solidFill>
          <a:prstDash val="solid"/>
        </a:ln>
        <a:effectLst>
          <a:outerShdw blurRad="38100" dist="30000" dir="5400000" rotWithShape="0">
            <a:srgbClr val="000000">
              <a:alpha val="4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txBody>
        <a:bodyPr spcFirstLastPara="0" vert="horz" wrap="square" lIns="248920" tIns="142240" rIns="248920" bIns="142240" numCol="1" spcCol="1270" anchor="ctr" anchorCtr="0">
          <a:noAutofit/>
        </a:bodyPr>
        <a:lstStyle/>
        <a:p>
          <a:pPr lvl="0" algn="ctr" defTabSz="1555750">
            <a:lnSpc>
              <a:spcPct val="90000"/>
            </a:lnSpc>
            <a:spcBef>
              <a:spcPct val="0"/>
            </a:spcBef>
            <a:spcAft>
              <a:spcPct val="35000"/>
            </a:spcAft>
          </a:pPr>
          <a:r>
            <a:rPr lang="sr-Cyrl-BA" sz="3500" b="1" kern="1200" dirty="0" smtClean="0">
              <a:latin typeface="Times New Roman" pitchFamily="18" charset="0"/>
              <a:cs typeface="Times New Roman" pitchFamily="18" charset="0"/>
            </a:rPr>
            <a:t>Фундаменталне</a:t>
          </a:r>
          <a:endParaRPr lang="en-US" sz="3500" b="1" kern="1200" dirty="0">
            <a:latin typeface="Times New Roman" pitchFamily="18" charset="0"/>
            <a:cs typeface="Times New Roman" pitchFamily="18" charset="0"/>
          </a:endParaRPr>
        </a:p>
      </dsp:txBody>
      <dsp:txXfrm>
        <a:off x="3369" y="60099"/>
        <a:ext cx="3812379" cy="1520800"/>
      </dsp:txXfrm>
    </dsp:sp>
    <dsp:sp modelId="{B76E196E-BAE3-4480-A069-1A3982C55D10}">
      <dsp:nvSpPr>
        <dsp:cNvPr id="0" name=""/>
        <dsp:cNvSpPr/>
      </dsp:nvSpPr>
      <dsp:spPr>
        <a:xfrm>
          <a:off x="8559" y="1580900"/>
          <a:ext cx="3802000" cy="2854800"/>
        </a:xfrm>
        <a:prstGeom prst="rect">
          <a:avLst/>
        </a:prstGeom>
        <a:solidFill>
          <a:schemeClr val="accent1">
            <a:alpha val="90000"/>
            <a:tint val="40000"/>
            <a:hueOff val="0"/>
            <a:satOff val="0"/>
            <a:lumOff val="0"/>
            <a:alphaOff val="0"/>
          </a:schemeClr>
        </a:solidFill>
        <a:ln w="10000" cap="flat" cmpd="sng" algn="ctr">
          <a:solidFill>
            <a:schemeClr val="accent1">
              <a:alpha val="90000"/>
              <a:tint val="40000"/>
              <a:hueOff val="0"/>
              <a:satOff val="0"/>
              <a:lumOff val="0"/>
              <a:alphaOff val="0"/>
            </a:schemeClr>
          </a:solidFill>
          <a:prstDash val="solid"/>
        </a:ln>
        <a:effectLst>
          <a:outerShdw blurRad="38100" dist="30000" dir="5400000" rotWithShape="0">
            <a:srgbClr val="000000">
              <a:alpha val="4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70688" tIns="170688" rIns="227584" bIns="256032" numCol="1" spcCol="1270" anchor="t" anchorCtr="0">
          <a:noAutofit/>
        </a:bodyPr>
        <a:lstStyle/>
        <a:p>
          <a:pPr marL="285750" lvl="1" indent="-285750" algn="l" defTabSz="1422400">
            <a:lnSpc>
              <a:spcPct val="90000"/>
            </a:lnSpc>
            <a:spcBef>
              <a:spcPct val="0"/>
            </a:spcBef>
            <a:spcAft>
              <a:spcPct val="15000"/>
            </a:spcAft>
            <a:buChar char="••"/>
          </a:pPr>
          <a:r>
            <a:rPr lang="sr-Cyrl-BA" sz="3200" kern="1200" dirty="0" smtClean="0">
              <a:latin typeface="Times New Roman" pitchFamily="18" charset="0"/>
              <a:cs typeface="Times New Roman" pitchFamily="18" charset="0"/>
            </a:rPr>
            <a:t>релевантност</a:t>
          </a:r>
          <a:endParaRPr lang="en-US" sz="3200" kern="1200" dirty="0">
            <a:latin typeface="Times New Roman" pitchFamily="18" charset="0"/>
            <a:cs typeface="Times New Roman" pitchFamily="18" charset="0"/>
          </a:endParaRPr>
        </a:p>
        <a:p>
          <a:pPr marL="285750" lvl="1" indent="-285750" algn="l" defTabSz="1422400">
            <a:lnSpc>
              <a:spcPct val="90000"/>
            </a:lnSpc>
            <a:spcBef>
              <a:spcPct val="0"/>
            </a:spcBef>
            <a:spcAft>
              <a:spcPct val="15000"/>
            </a:spcAft>
            <a:buChar char="••"/>
          </a:pPr>
          <a:r>
            <a:rPr lang="sr-Cyrl-BA" sz="3200" kern="1200" dirty="0" err="1" smtClean="0">
              <a:latin typeface="Times New Roman" pitchFamily="18" charset="0"/>
              <a:cs typeface="Times New Roman" pitchFamily="18" charset="0"/>
            </a:rPr>
            <a:t>вјеродостојно</a:t>
          </a:r>
          <a:r>
            <a:rPr lang="sr-Cyrl-BA" sz="3200" kern="1200" dirty="0" smtClean="0">
              <a:latin typeface="Times New Roman" pitchFamily="18" charset="0"/>
              <a:cs typeface="Times New Roman" pitchFamily="18" charset="0"/>
            </a:rPr>
            <a:t> представљање</a:t>
          </a:r>
          <a:endParaRPr lang="en-US" sz="3200" kern="1200" dirty="0">
            <a:latin typeface="Times New Roman" pitchFamily="18" charset="0"/>
            <a:cs typeface="Times New Roman" pitchFamily="18" charset="0"/>
          </a:endParaRPr>
        </a:p>
      </dsp:txBody>
      <dsp:txXfrm>
        <a:off x="8559" y="1580900"/>
        <a:ext cx="3802000" cy="2854800"/>
      </dsp:txXfrm>
    </dsp:sp>
    <dsp:sp modelId="{16C3BC7C-5454-4DA7-800B-D8368CE5929B}">
      <dsp:nvSpPr>
        <dsp:cNvPr id="0" name=""/>
        <dsp:cNvSpPr/>
      </dsp:nvSpPr>
      <dsp:spPr>
        <a:xfrm>
          <a:off x="4348029" y="60099"/>
          <a:ext cx="3802000" cy="1520800"/>
        </a:xfrm>
        <a:prstGeom prst="rect">
          <a:avLst/>
        </a:prstGeom>
        <a:solidFill>
          <a:schemeClr val="accent1">
            <a:hueOff val="0"/>
            <a:satOff val="0"/>
            <a:lumOff val="0"/>
            <a:alphaOff val="0"/>
          </a:schemeClr>
        </a:solidFill>
        <a:ln w="10000" cap="flat" cmpd="sng" algn="ctr">
          <a:solidFill>
            <a:schemeClr val="accent1">
              <a:hueOff val="0"/>
              <a:satOff val="0"/>
              <a:lumOff val="0"/>
              <a:alphaOff val="0"/>
            </a:schemeClr>
          </a:solidFill>
          <a:prstDash val="solid"/>
        </a:ln>
        <a:effectLst>
          <a:outerShdw blurRad="38100" dist="30000" dir="5400000" rotWithShape="0">
            <a:srgbClr val="000000">
              <a:alpha val="4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txBody>
        <a:bodyPr spcFirstLastPara="0" vert="horz" wrap="square" lIns="248920" tIns="142240" rIns="248920" bIns="142240" numCol="1" spcCol="1270" anchor="ctr" anchorCtr="0">
          <a:noAutofit/>
        </a:bodyPr>
        <a:lstStyle/>
        <a:p>
          <a:pPr lvl="0" algn="ctr" defTabSz="1555750">
            <a:lnSpc>
              <a:spcPct val="90000"/>
            </a:lnSpc>
            <a:spcBef>
              <a:spcPct val="0"/>
            </a:spcBef>
            <a:spcAft>
              <a:spcPct val="35000"/>
            </a:spcAft>
          </a:pPr>
          <a:r>
            <a:rPr lang="sr-Cyrl-BA" sz="3500" b="1" kern="1200" dirty="0" err="1" smtClean="0">
              <a:latin typeface="Times New Roman" pitchFamily="18" charset="0"/>
              <a:cs typeface="Times New Roman" pitchFamily="18" charset="0"/>
            </a:rPr>
            <a:t>Унапређујуће</a:t>
          </a:r>
          <a:endParaRPr lang="en-US" sz="3500" b="1" kern="1200" dirty="0">
            <a:latin typeface="Times New Roman" pitchFamily="18" charset="0"/>
            <a:cs typeface="Times New Roman" pitchFamily="18" charset="0"/>
          </a:endParaRPr>
        </a:p>
      </dsp:txBody>
      <dsp:txXfrm>
        <a:off x="4348029" y="60099"/>
        <a:ext cx="3802000" cy="1520800"/>
      </dsp:txXfrm>
    </dsp:sp>
    <dsp:sp modelId="{E6EDE848-CFB7-4181-9E66-47E5CC7D92CE}">
      <dsp:nvSpPr>
        <dsp:cNvPr id="0" name=""/>
        <dsp:cNvSpPr/>
      </dsp:nvSpPr>
      <dsp:spPr>
        <a:xfrm>
          <a:off x="4348029" y="1580900"/>
          <a:ext cx="3802000" cy="2854800"/>
        </a:xfrm>
        <a:prstGeom prst="rect">
          <a:avLst/>
        </a:prstGeom>
        <a:solidFill>
          <a:schemeClr val="accent1">
            <a:alpha val="90000"/>
            <a:tint val="40000"/>
            <a:hueOff val="0"/>
            <a:satOff val="0"/>
            <a:lumOff val="0"/>
            <a:alphaOff val="0"/>
          </a:schemeClr>
        </a:solidFill>
        <a:ln w="10000" cap="flat" cmpd="sng" algn="ctr">
          <a:solidFill>
            <a:schemeClr val="accent1">
              <a:alpha val="90000"/>
              <a:tint val="40000"/>
              <a:hueOff val="0"/>
              <a:satOff val="0"/>
              <a:lumOff val="0"/>
              <a:alphaOff val="0"/>
            </a:schemeClr>
          </a:solidFill>
          <a:prstDash val="solid"/>
        </a:ln>
        <a:effectLst>
          <a:outerShdw blurRad="38100" dist="30000" dir="5400000" rotWithShape="0">
            <a:srgbClr val="000000">
              <a:alpha val="4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70688" tIns="170688" rIns="227584" bIns="256032" numCol="1" spcCol="1270" anchor="t" anchorCtr="0">
          <a:noAutofit/>
        </a:bodyPr>
        <a:lstStyle/>
        <a:p>
          <a:pPr marL="285750" lvl="1" indent="-285750" algn="l" defTabSz="1422400">
            <a:lnSpc>
              <a:spcPct val="90000"/>
            </a:lnSpc>
            <a:spcBef>
              <a:spcPct val="0"/>
            </a:spcBef>
            <a:spcAft>
              <a:spcPct val="15000"/>
            </a:spcAft>
            <a:buChar char="••"/>
          </a:pPr>
          <a:r>
            <a:rPr lang="sr-Cyrl-BA" sz="3200" kern="1200" dirty="0" err="1" smtClean="0">
              <a:latin typeface="Times New Roman" pitchFamily="18" charset="0"/>
              <a:cs typeface="Times New Roman" pitchFamily="18" charset="0"/>
            </a:rPr>
            <a:t>упоредивост</a:t>
          </a:r>
          <a:endParaRPr lang="en-US" sz="3200" kern="1200" dirty="0">
            <a:latin typeface="Times New Roman" pitchFamily="18" charset="0"/>
            <a:cs typeface="Times New Roman" pitchFamily="18" charset="0"/>
          </a:endParaRPr>
        </a:p>
        <a:p>
          <a:pPr marL="285750" lvl="1" indent="-285750" algn="l" defTabSz="1422400">
            <a:lnSpc>
              <a:spcPct val="90000"/>
            </a:lnSpc>
            <a:spcBef>
              <a:spcPct val="0"/>
            </a:spcBef>
            <a:spcAft>
              <a:spcPct val="15000"/>
            </a:spcAft>
            <a:buChar char="••"/>
          </a:pPr>
          <a:r>
            <a:rPr lang="sr-Cyrl-BA" sz="3200" kern="1200" dirty="0" err="1" smtClean="0">
              <a:latin typeface="Times New Roman" pitchFamily="18" charset="0"/>
              <a:cs typeface="Times New Roman" pitchFamily="18" charset="0"/>
            </a:rPr>
            <a:t>провјерљивост</a:t>
          </a:r>
          <a:endParaRPr lang="en-US" sz="3200" kern="1200" dirty="0">
            <a:latin typeface="Times New Roman" pitchFamily="18" charset="0"/>
            <a:cs typeface="Times New Roman" pitchFamily="18" charset="0"/>
          </a:endParaRPr>
        </a:p>
        <a:p>
          <a:pPr marL="285750" lvl="1" indent="-285750" algn="l" defTabSz="1422400">
            <a:lnSpc>
              <a:spcPct val="90000"/>
            </a:lnSpc>
            <a:spcBef>
              <a:spcPct val="0"/>
            </a:spcBef>
            <a:spcAft>
              <a:spcPct val="15000"/>
            </a:spcAft>
            <a:buChar char="••"/>
          </a:pPr>
          <a:r>
            <a:rPr lang="sr-Cyrl-BA" sz="3200" kern="1200" dirty="0" err="1" smtClean="0">
              <a:latin typeface="Times New Roman" pitchFamily="18" charset="0"/>
              <a:cs typeface="Times New Roman" pitchFamily="18" charset="0"/>
            </a:rPr>
            <a:t>благовременост</a:t>
          </a:r>
          <a:endParaRPr lang="en-US" sz="3200" kern="1200" dirty="0">
            <a:latin typeface="Times New Roman" pitchFamily="18" charset="0"/>
            <a:cs typeface="Times New Roman" pitchFamily="18" charset="0"/>
          </a:endParaRPr>
        </a:p>
        <a:p>
          <a:pPr marL="285750" lvl="1" indent="-285750" algn="l" defTabSz="1422400">
            <a:lnSpc>
              <a:spcPct val="90000"/>
            </a:lnSpc>
            <a:spcBef>
              <a:spcPct val="0"/>
            </a:spcBef>
            <a:spcAft>
              <a:spcPct val="15000"/>
            </a:spcAft>
            <a:buChar char="••"/>
          </a:pPr>
          <a:r>
            <a:rPr lang="sr-Cyrl-BA" sz="3200" kern="1200" dirty="0" smtClean="0">
              <a:latin typeface="Times New Roman" pitchFamily="18" charset="0"/>
              <a:cs typeface="Times New Roman" pitchFamily="18" charset="0"/>
            </a:rPr>
            <a:t>р</a:t>
          </a:r>
          <a:r>
            <a:rPr lang="sr-Latn-BA" sz="3200" kern="1200" dirty="0" smtClean="0">
              <a:latin typeface="Times New Roman" pitchFamily="18" charset="0"/>
              <a:cs typeface="Times New Roman" pitchFamily="18" charset="0"/>
            </a:rPr>
            <a:t>a</a:t>
          </a:r>
          <a:r>
            <a:rPr lang="sr-Cyrl-BA" sz="3200" kern="1200" dirty="0" smtClean="0">
              <a:latin typeface="Times New Roman" pitchFamily="18" charset="0"/>
              <a:cs typeface="Times New Roman" pitchFamily="18" charset="0"/>
            </a:rPr>
            <a:t>зумљивост</a:t>
          </a:r>
          <a:endParaRPr lang="en-US" sz="3200" kern="1200" dirty="0">
            <a:latin typeface="Times New Roman" pitchFamily="18" charset="0"/>
            <a:cs typeface="Times New Roman" pitchFamily="18" charset="0"/>
          </a:endParaRPr>
        </a:p>
      </dsp:txBody>
      <dsp:txXfrm>
        <a:off x="4348029" y="1580900"/>
        <a:ext cx="3802000" cy="2854800"/>
      </dsp:txXfrm>
    </dsp:sp>
  </dsp:spTree>
</dsp:drawing>
</file>

<file path=ppt/diagrams/layout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409994D4-1436-41E3-9FAE-58061EDCAA57}" type="datetimeFigureOut">
              <a:rPr lang="en-US" smtClean="0"/>
              <a:t>10/29/2021</a:t>
            </a:fld>
            <a:endParaRPr lang="en-US"/>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US"/>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45C12D2A-AA21-4E37-A1CC-059CAD3A99C4}"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09994D4-1436-41E3-9FAE-58061EDCAA57}" type="datetimeFigureOut">
              <a:rPr lang="en-US" smtClean="0"/>
              <a:t>10/29/2021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C12D2A-AA21-4E37-A1CC-059CAD3A99C4}"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409994D4-1436-41E3-9FAE-58061EDCAA57}" type="datetimeFigureOut">
              <a:rPr lang="en-US" smtClean="0"/>
              <a:t>10/29/2021</a:t>
            </a:fld>
            <a:endParaRPr lang="en-US"/>
          </a:p>
        </p:txBody>
      </p:sp>
      <p:sp>
        <p:nvSpPr>
          <p:cNvPr id="5" name="Footer Placeholder 4"/>
          <p:cNvSpPr>
            <a:spLocks noGrp="1"/>
          </p:cNvSpPr>
          <p:nvPr>
            <p:ph type="ftr" sz="quarter" idx="11"/>
          </p:nvPr>
        </p:nvSpPr>
        <p:spPr>
          <a:xfrm>
            <a:off x="457201" y="6248207"/>
            <a:ext cx="5573483" cy="365125"/>
          </a:xfrm>
        </p:spPr>
        <p:txBody>
          <a:bodyPr/>
          <a:lstStyle/>
          <a:p>
            <a:endParaRPr lang="en-US"/>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45C12D2A-AA21-4E37-A1CC-059CAD3A99C4}"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409994D4-1436-41E3-9FAE-58061EDCAA57}" type="datetimeFigureOut">
              <a:rPr lang="en-US" smtClean="0"/>
              <a:t>10/29/2021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45C12D2A-AA21-4E37-A1CC-059CAD3A99C4}" type="slidenum">
              <a:rPr lang="en-US" smtClean="0"/>
              <a:t>‹#›</a:t>
            </a:fld>
            <a:endParaRPr lang="en-US"/>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409994D4-1436-41E3-9FAE-58061EDCAA57}" type="datetimeFigureOut">
              <a:rPr lang="en-US" smtClean="0"/>
              <a:t>10/29/2021</a:t>
            </a:fld>
            <a:endParaRPr lang="en-US"/>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45C12D2A-AA21-4E37-A1CC-059CAD3A99C4}" type="slidenum">
              <a:rPr lang="en-US" smtClean="0"/>
              <a:t>‹#›</a:t>
            </a:fld>
            <a:endParaRPr lang="en-US"/>
          </a:p>
        </p:txBody>
      </p:sp>
      <p:sp>
        <p:nvSpPr>
          <p:cNvPr id="14" name="Footer Placeholder 13"/>
          <p:cNvSpPr>
            <a:spLocks noGrp="1"/>
          </p:cNvSpPr>
          <p:nvPr>
            <p:ph type="ftr" sz="quarter" idx="12"/>
          </p:nvPr>
        </p:nvSpPr>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409994D4-1436-41E3-9FAE-58061EDCAA57}" type="datetimeFigureOut">
              <a:rPr lang="en-US" smtClean="0"/>
              <a:t>10/29/2021</a:t>
            </a:fld>
            <a:endParaRPr lang="en-US"/>
          </a:p>
        </p:txBody>
      </p:sp>
      <p:sp>
        <p:nvSpPr>
          <p:cNvPr id="10" name="Slide Number Placeholder 9"/>
          <p:cNvSpPr>
            <a:spLocks noGrp="1"/>
          </p:cNvSpPr>
          <p:nvPr>
            <p:ph type="sldNum" sz="quarter" idx="16"/>
          </p:nvPr>
        </p:nvSpPr>
        <p:spPr/>
        <p:txBody>
          <a:bodyPr rtlCol="0"/>
          <a:lstStyle/>
          <a:p>
            <a:fld id="{45C12D2A-AA21-4E37-A1CC-059CAD3A99C4}" type="slidenum">
              <a:rPr lang="en-US" smtClean="0"/>
              <a:t>‹#›</a:t>
            </a:fld>
            <a:endParaRPr lang="en-US"/>
          </a:p>
        </p:txBody>
      </p:sp>
      <p:sp>
        <p:nvSpPr>
          <p:cNvPr id="12" name="Footer Placeholder 11"/>
          <p:cNvSpPr>
            <a:spLocks noGrp="1"/>
          </p:cNvSpPr>
          <p:nvPr>
            <p:ph type="ftr" sz="quarter" idx="17"/>
          </p:nvPr>
        </p:nvSpPr>
        <p:spPr/>
        <p:txBody>
          <a:bodyPr rtlCol="0"/>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409994D4-1436-41E3-9FAE-58061EDCAA57}" type="datetimeFigureOut">
              <a:rPr lang="en-US" smtClean="0"/>
              <a:t>10/29/2021</a:t>
            </a:fld>
            <a:endParaRPr lang="en-US"/>
          </a:p>
        </p:txBody>
      </p:sp>
      <p:sp>
        <p:nvSpPr>
          <p:cNvPr id="12" name="Slide Number Placeholder 11"/>
          <p:cNvSpPr>
            <a:spLocks noGrp="1"/>
          </p:cNvSpPr>
          <p:nvPr>
            <p:ph type="sldNum" sz="quarter" idx="16"/>
          </p:nvPr>
        </p:nvSpPr>
        <p:spPr/>
        <p:txBody>
          <a:bodyPr rtlCol="0"/>
          <a:lstStyle/>
          <a:p>
            <a:fld id="{45C12D2A-AA21-4E37-A1CC-059CAD3A99C4}" type="slidenum">
              <a:rPr lang="en-US" smtClean="0"/>
              <a:t>‹#›</a:t>
            </a:fld>
            <a:endParaRPr lang="en-US"/>
          </a:p>
        </p:txBody>
      </p:sp>
      <p:sp>
        <p:nvSpPr>
          <p:cNvPr id="14" name="Footer Placeholder 13"/>
          <p:cNvSpPr>
            <a:spLocks noGrp="1"/>
          </p:cNvSpPr>
          <p:nvPr>
            <p:ph type="ftr" sz="quarter" idx="17"/>
          </p:nvPr>
        </p:nvSpPr>
        <p:spPr/>
        <p:txBody>
          <a:bodyPr rtlCol="0"/>
          <a:lstStyle/>
          <a:p>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409994D4-1436-41E3-9FAE-58061EDCAA57}" type="datetimeFigureOut">
              <a:rPr lang="en-US" smtClean="0"/>
              <a:t>10/29/2021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45C12D2A-AA21-4E37-A1CC-059CAD3A99C4}"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09994D4-1436-41E3-9FAE-58061EDCAA57}" type="datetimeFigureOut">
              <a:rPr lang="en-US" smtClean="0"/>
              <a:t>10/29/2021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45C12D2A-AA21-4E37-A1CC-059CAD3A99C4}"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409994D4-1436-41E3-9FAE-58061EDCAA57}" type="datetimeFigureOut">
              <a:rPr lang="en-US" smtClean="0"/>
              <a:t>10/29/2021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45C12D2A-AA21-4E37-A1CC-059CAD3A99C4}" type="slidenum">
              <a:rPr lang="en-US" smtClean="0"/>
              <a:t>‹#›</a:t>
            </a:fld>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409994D4-1436-41E3-9FAE-58061EDCAA57}" type="datetimeFigureOut">
              <a:rPr lang="en-US" smtClean="0"/>
              <a:t>10/29/2021</a:t>
            </a:fld>
            <a:endParaRPr lang="en-US"/>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45C12D2A-AA21-4E37-A1CC-059CAD3A99C4}" type="slidenum">
              <a:rPr lang="en-US" smtClean="0"/>
              <a:t>‹#›</a:t>
            </a:fld>
            <a:endParaRPr lang="en-US"/>
          </a:p>
        </p:txBody>
      </p:sp>
      <p:sp>
        <p:nvSpPr>
          <p:cNvPr id="14" name="Footer Placeholder 13"/>
          <p:cNvSpPr>
            <a:spLocks noGrp="1"/>
          </p:cNvSpPr>
          <p:nvPr>
            <p:ph type="ftr" sz="quarter" idx="12"/>
          </p:nvPr>
        </p:nvSpPr>
        <p:spPr>
          <a:xfrm>
            <a:off x="1600200" y="6248206"/>
            <a:ext cx="4572000" cy="365125"/>
          </a:xfrm>
        </p:spPr>
        <p:txBody>
          <a:bodyPr rtlCol="0"/>
          <a:lstStyle/>
          <a:p>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409994D4-1436-41E3-9FAE-58061EDCAA57}" type="datetimeFigureOut">
              <a:rPr lang="en-US" smtClean="0"/>
              <a:t>10/29/2021</a:t>
            </a:fld>
            <a:endParaRPr lang="en-US"/>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US"/>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45C12D2A-AA21-4E37-A1CC-059CAD3A99C4}"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4572000"/>
            <a:ext cx="9144000" cy="1447800"/>
          </a:xfrm>
        </p:spPr>
        <p:txBody>
          <a:bodyPr>
            <a:normAutofit/>
          </a:bodyPr>
          <a:lstStyle/>
          <a:p>
            <a:pPr algn="ctr">
              <a:lnSpc>
                <a:spcPts val="4300"/>
              </a:lnSpc>
            </a:pPr>
            <a:r>
              <a:rPr lang="sr-Cyrl-RS" sz="3800" b="1" dirty="0" smtClean="0">
                <a:latin typeface="Times New Roman" pitchFamily="18" charset="0"/>
                <a:cs typeface="Times New Roman" pitchFamily="18" charset="0"/>
              </a:rPr>
              <a:t>Теорија и политика биланса </a:t>
            </a:r>
            <a:br>
              <a:rPr lang="sr-Cyrl-RS" sz="3800" b="1" dirty="0" smtClean="0">
                <a:latin typeface="Times New Roman" pitchFamily="18" charset="0"/>
                <a:cs typeface="Times New Roman" pitchFamily="18" charset="0"/>
              </a:rPr>
            </a:br>
            <a:r>
              <a:rPr lang="sr-Cyrl-RS" sz="3600" dirty="0" err="1" smtClean="0">
                <a:latin typeface="Times New Roman" pitchFamily="18" charset="0"/>
                <a:cs typeface="Times New Roman" pitchFamily="18" charset="0"/>
              </a:rPr>
              <a:t>вјежбе</a:t>
            </a:r>
            <a:r>
              <a:rPr lang="sr-Cyrl-RS" sz="3600" dirty="0" smtClean="0">
                <a:latin typeface="Times New Roman" pitchFamily="18" charset="0"/>
                <a:cs typeface="Times New Roman" pitchFamily="18" charset="0"/>
              </a:rPr>
              <a:t> </a:t>
            </a:r>
            <a:r>
              <a:rPr lang="sr-Latn-BA" sz="3600" dirty="0" smtClean="0">
                <a:latin typeface="Times New Roman" pitchFamily="18" charset="0"/>
                <a:cs typeface="Times New Roman" pitchFamily="18" charset="0"/>
              </a:rPr>
              <a:t>2</a:t>
            </a:r>
            <a:endParaRPr lang="en-US" sz="3800" dirty="0">
              <a:latin typeface="Times New Roman" pitchFamily="18" charset="0"/>
              <a:cs typeface="Times New Roman" pitchFamily="18" charset="0"/>
            </a:endParaRPr>
          </a:p>
        </p:txBody>
      </p:sp>
      <p:sp>
        <p:nvSpPr>
          <p:cNvPr id="3" name="Subtitle 2"/>
          <p:cNvSpPr>
            <a:spLocks noGrp="1"/>
          </p:cNvSpPr>
          <p:nvPr>
            <p:ph type="subTitle" idx="1"/>
          </p:nvPr>
        </p:nvSpPr>
        <p:spPr/>
        <p:txBody>
          <a:bodyPr/>
          <a:lstStyle/>
          <a:p>
            <a:pPr algn="r"/>
            <a:r>
              <a:rPr lang="sr-Cyrl-RS" dirty="0" smtClean="0">
                <a:latin typeface="Times New Roman" pitchFamily="18" charset="0"/>
                <a:cs typeface="Times New Roman" pitchFamily="18" charset="0"/>
              </a:rPr>
              <a:t>Александра Крчмар, ма </a:t>
            </a:r>
            <a:endParaRPr lang="en-US" dirty="0">
              <a:latin typeface="Times New Roman" pitchFamily="18" charset="0"/>
              <a:cs typeface="Times New Roman" pitchFamily="18" charset="0"/>
            </a:endParaRP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243408"/>
            <a:ext cx="9144000" cy="5112568"/>
          </a:xfrm>
          <a:prstGeom prst="rect">
            <a:avLst/>
          </a:prstGeom>
        </p:spPr>
      </p:pic>
    </p:spTree>
    <p:extLst>
      <p:ext uri="{BB962C8B-B14F-4D97-AF65-F5344CB8AC3E}">
        <p14:creationId xmlns:p14="http://schemas.microsoft.com/office/powerpoint/2010/main" val="246741555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28600"/>
            <a:ext cx="8496944" cy="990600"/>
          </a:xfrm>
        </p:spPr>
        <p:txBody>
          <a:bodyPr>
            <a:normAutofit fontScale="90000"/>
          </a:bodyPr>
          <a:lstStyle/>
          <a:p>
            <a:pPr algn="ctr"/>
            <a:r>
              <a:rPr lang="sr-Cyrl-BA" dirty="0" smtClean="0">
                <a:latin typeface="Times New Roman" pitchFamily="18" charset="0"/>
                <a:cs typeface="Times New Roman" pitchFamily="18" charset="0"/>
              </a:rPr>
              <a:t>2. Квалитативне карактеристике корисних финансијских информација</a:t>
            </a:r>
            <a:endParaRPr lang="en-US" dirty="0">
              <a:latin typeface="Times New Roman" pitchFamily="18" charset="0"/>
              <a:cs typeface="Times New Roman" pitchFamily="18" charset="0"/>
            </a:endParaRPr>
          </a:p>
        </p:txBody>
      </p:sp>
      <p:sp>
        <p:nvSpPr>
          <p:cNvPr id="3" name="Content Placeholder 2"/>
          <p:cNvSpPr>
            <a:spLocks noGrp="1"/>
          </p:cNvSpPr>
          <p:nvPr>
            <p:ph sz="quarter" idx="1"/>
          </p:nvPr>
        </p:nvSpPr>
        <p:spPr>
          <a:xfrm>
            <a:off x="612648" y="1600200"/>
            <a:ext cx="8153400" cy="4925144"/>
          </a:xfrm>
        </p:spPr>
        <p:txBody>
          <a:bodyPr>
            <a:normAutofit/>
          </a:bodyPr>
          <a:lstStyle/>
          <a:p>
            <a:r>
              <a:rPr lang="ru-RU" dirty="0">
                <a:latin typeface="Times New Roman" pitchFamily="18" charset="0"/>
                <a:cs typeface="Times New Roman" pitchFamily="18" charset="0"/>
              </a:rPr>
              <a:t>Квалитативне карактеристике корисних финансијских информација </a:t>
            </a:r>
            <a:r>
              <a:rPr lang="ru-RU" dirty="0" smtClean="0">
                <a:latin typeface="Times New Roman" pitchFamily="18" charset="0"/>
                <a:cs typeface="Times New Roman" pitchFamily="18" charset="0"/>
              </a:rPr>
              <a:t>идентификују </a:t>
            </a:r>
            <a:r>
              <a:rPr lang="ru-RU" dirty="0">
                <a:latin typeface="Times New Roman" pitchFamily="18" charset="0"/>
                <a:cs typeface="Times New Roman" pitchFamily="18" charset="0"/>
              </a:rPr>
              <a:t>информације које су </a:t>
            </a:r>
            <a:r>
              <a:rPr lang="ru-RU" b="1" dirty="0" smtClean="0">
                <a:latin typeface="Times New Roman" pitchFamily="18" charset="0"/>
                <a:cs typeface="Times New Roman" pitchFamily="18" charset="0"/>
              </a:rPr>
              <a:t>вјероватно </a:t>
            </a:r>
            <a:r>
              <a:rPr lang="ru-RU" b="1" dirty="0">
                <a:latin typeface="Times New Roman" pitchFamily="18" charset="0"/>
                <a:cs typeface="Times New Roman" pitchFamily="18" charset="0"/>
              </a:rPr>
              <a:t>најкорисније </a:t>
            </a:r>
            <a:r>
              <a:rPr lang="ru-RU" dirty="0">
                <a:latin typeface="Times New Roman" pitchFamily="18" charset="0"/>
                <a:cs typeface="Times New Roman" pitchFamily="18" charset="0"/>
              </a:rPr>
              <a:t>постојећим и потенцијалним инвеститорима, зајмодавцима и осталим </a:t>
            </a:r>
            <a:r>
              <a:rPr lang="ru-RU" dirty="0" smtClean="0">
                <a:latin typeface="Times New Roman" pitchFamily="18" charset="0"/>
                <a:cs typeface="Times New Roman" pitchFamily="18" charset="0"/>
              </a:rPr>
              <a:t>повјериоцима </a:t>
            </a:r>
            <a:r>
              <a:rPr lang="ru-RU" dirty="0">
                <a:latin typeface="Times New Roman" pitchFamily="18" charset="0"/>
                <a:cs typeface="Times New Roman" pitchFamily="18" charset="0"/>
              </a:rPr>
              <a:t>за доношење одлука о </a:t>
            </a:r>
            <a:r>
              <a:rPr lang="ru-RU" dirty="0" smtClean="0">
                <a:latin typeface="Times New Roman" pitchFamily="18" charset="0"/>
                <a:cs typeface="Times New Roman" pitchFamily="18" charset="0"/>
              </a:rPr>
              <a:t>извјештајном </a:t>
            </a:r>
            <a:r>
              <a:rPr lang="ru-RU" dirty="0">
                <a:latin typeface="Times New Roman" pitchFamily="18" charset="0"/>
                <a:cs typeface="Times New Roman" pitchFamily="18" charset="0"/>
              </a:rPr>
              <a:t>ентитету на основу информација у његовом финансијском </a:t>
            </a:r>
            <a:r>
              <a:rPr lang="ru-RU" dirty="0" smtClean="0">
                <a:latin typeface="Times New Roman" pitchFamily="18" charset="0"/>
                <a:cs typeface="Times New Roman" pitchFamily="18" charset="0"/>
              </a:rPr>
              <a:t>извјештају </a:t>
            </a:r>
            <a:r>
              <a:rPr lang="ru-RU" dirty="0">
                <a:latin typeface="Times New Roman" pitchFamily="18" charset="0"/>
                <a:cs typeface="Times New Roman" pitchFamily="18" charset="0"/>
              </a:rPr>
              <a:t>(финансијске информације</a:t>
            </a:r>
            <a:r>
              <a:rPr lang="ru-RU" dirty="0" smtClean="0">
                <a:latin typeface="Times New Roman" pitchFamily="18" charset="0"/>
                <a:cs typeface="Times New Roman" pitchFamily="18" charset="0"/>
              </a:rPr>
              <a:t>).</a:t>
            </a:r>
          </a:p>
          <a:p>
            <a:pPr marL="0" indent="0">
              <a:buNone/>
            </a:pPr>
            <a:endParaRPr lang="ru-RU"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193835091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612648" y="1600200"/>
            <a:ext cx="8207824" cy="4495800"/>
          </a:xfrm>
        </p:spPr>
        <p:txBody>
          <a:bodyPr>
            <a:normAutofit lnSpcReduction="10000"/>
          </a:bodyPr>
          <a:lstStyle/>
          <a:p>
            <a:r>
              <a:rPr lang="ru-RU" dirty="0">
                <a:latin typeface="Times New Roman" pitchFamily="18" charset="0"/>
                <a:cs typeface="Times New Roman" pitchFamily="18" charset="0"/>
              </a:rPr>
              <a:t>Финансијски </a:t>
            </a:r>
            <a:r>
              <a:rPr lang="ru-RU" dirty="0" smtClean="0">
                <a:latin typeface="Times New Roman" pitchFamily="18" charset="0"/>
                <a:cs typeface="Times New Roman" pitchFamily="18" charset="0"/>
              </a:rPr>
              <a:t>извјештаји </a:t>
            </a:r>
            <a:r>
              <a:rPr lang="ru-RU" dirty="0">
                <a:latin typeface="Times New Roman" pitchFamily="18" charset="0"/>
                <a:cs typeface="Times New Roman" pitchFamily="18" charset="0"/>
              </a:rPr>
              <a:t>пружају информације </a:t>
            </a:r>
            <a:r>
              <a:rPr lang="ru-RU" dirty="0" smtClean="0">
                <a:latin typeface="Times New Roman" pitchFamily="18" charset="0"/>
                <a:cs typeface="Times New Roman" pitchFamily="18" charset="0"/>
              </a:rPr>
              <a:t>о:</a:t>
            </a:r>
          </a:p>
          <a:p>
            <a:pPr lvl="1"/>
            <a:r>
              <a:rPr lang="ru-RU" dirty="0" smtClean="0">
                <a:latin typeface="Times New Roman" pitchFamily="18" charset="0"/>
                <a:cs typeface="Times New Roman" pitchFamily="18" charset="0"/>
              </a:rPr>
              <a:t>економским </a:t>
            </a:r>
            <a:r>
              <a:rPr lang="ru-RU" dirty="0">
                <a:latin typeface="Times New Roman" pitchFamily="18" charset="0"/>
                <a:cs typeface="Times New Roman" pitchFamily="18" charset="0"/>
              </a:rPr>
              <a:t>ресурсима </a:t>
            </a:r>
            <a:r>
              <a:rPr lang="ru-RU" dirty="0" smtClean="0">
                <a:latin typeface="Times New Roman" pitchFamily="18" charset="0"/>
                <a:cs typeface="Times New Roman" pitchFamily="18" charset="0"/>
              </a:rPr>
              <a:t>извјештајног </a:t>
            </a:r>
            <a:r>
              <a:rPr lang="ru-RU" dirty="0">
                <a:latin typeface="Times New Roman" pitchFamily="18" charset="0"/>
                <a:cs typeface="Times New Roman" pitchFamily="18" charset="0"/>
              </a:rPr>
              <a:t>ентитета, </a:t>
            </a:r>
            <a:endParaRPr lang="ru-RU" dirty="0" smtClean="0">
              <a:latin typeface="Times New Roman" pitchFamily="18" charset="0"/>
              <a:cs typeface="Times New Roman" pitchFamily="18" charset="0"/>
            </a:endParaRPr>
          </a:p>
          <a:p>
            <a:pPr lvl="1"/>
            <a:r>
              <a:rPr lang="ru-RU" dirty="0" smtClean="0">
                <a:latin typeface="Times New Roman" pitchFamily="18" charset="0"/>
                <a:cs typeface="Times New Roman" pitchFamily="18" charset="0"/>
              </a:rPr>
              <a:t>захтјевима </a:t>
            </a:r>
            <a:r>
              <a:rPr lang="ru-RU" dirty="0">
                <a:latin typeface="Times New Roman" pitchFamily="18" charset="0"/>
                <a:cs typeface="Times New Roman" pitchFamily="18" charset="0"/>
              </a:rPr>
              <a:t>других страна у односу на </a:t>
            </a:r>
            <a:r>
              <a:rPr lang="ru-RU" dirty="0" smtClean="0">
                <a:latin typeface="Times New Roman" pitchFamily="18" charset="0"/>
                <a:cs typeface="Times New Roman" pitchFamily="18" charset="0"/>
              </a:rPr>
              <a:t>извјештајни </a:t>
            </a:r>
            <a:r>
              <a:rPr lang="ru-RU" dirty="0">
                <a:latin typeface="Times New Roman" pitchFamily="18" charset="0"/>
                <a:cs typeface="Times New Roman" pitchFamily="18" charset="0"/>
              </a:rPr>
              <a:t>ентитет и </a:t>
            </a:r>
            <a:endParaRPr lang="ru-RU" dirty="0" smtClean="0">
              <a:latin typeface="Times New Roman" pitchFamily="18" charset="0"/>
              <a:cs typeface="Times New Roman" pitchFamily="18" charset="0"/>
            </a:endParaRPr>
          </a:p>
          <a:p>
            <a:pPr lvl="1"/>
            <a:r>
              <a:rPr lang="ru-RU" dirty="0" smtClean="0">
                <a:latin typeface="Times New Roman" pitchFamily="18" charset="0"/>
                <a:cs typeface="Times New Roman" pitchFamily="18" charset="0"/>
              </a:rPr>
              <a:t>ефектима </a:t>
            </a:r>
            <a:r>
              <a:rPr lang="ru-RU" dirty="0">
                <a:latin typeface="Times New Roman" pitchFamily="18" charset="0"/>
                <a:cs typeface="Times New Roman" pitchFamily="18" charset="0"/>
              </a:rPr>
              <a:t>трансакција и других догађаја и околности које </a:t>
            </a:r>
            <a:r>
              <a:rPr lang="ru-RU" dirty="0" smtClean="0">
                <a:latin typeface="Times New Roman" pitchFamily="18" charset="0"/>
                <a:cs typeface="Times New Roman" pitchFamily="18" charset="0"/>
              </a:rPr>
              <a:t>мијењају </a:t>
            </a:r>
            <a:r>
              <a:rPr lang="ru-RU" dirty="0">
                <a:latin typeface="Times New Roman" pitchFamily="18" charset="0"/>
                <a:cs typeface="Times New Roman" pitchFamily="18" charset="0"/>
              </a:rPr>
              <a:t>те ресурсе и </a:t>
            </a:r>
            <a:r>
              <a:rPr lang="ru-RU" dirty="0" smtClean="0">
                <a:latin typeface="Times New Roman" pitchFamily="18" charset="0"/>
                <a:cs typeface="Times New Roman" pitchFamily="18" charset="0"/>
              </a:rPr>
              <a:t>захт</a:t>
            </a:r>
            <a:r>
              <a:rPr lang="sr-Latn-BA" dirty="0" smtClean="0">
                <a:latin typeface="Times New Roman" pitchFamily="18" charset="0"/>
                <a:cs typeface="Times New Roman" pitchFamily="18" charset="0"/>
              </a:rPr>
              <a:t>j</a:t>
            </a:r>
            <a:r>
              <a:rPr lang="ru-RU" dirty="0" smtClean="0">
                <a:latin typeface="Times New Roman" pitchFamily="18" charset="0"/>
                <a:cs typeface="Times New Roman" pitchFamily="18" charset="0"/>
              </a:rPr>
              <a:t>еве</a:t>
            </a:r>
            <a:r>
              <a:rPr lang="ru-RU" dirty="0">
                <a:latin typeface="Times New Roman" pitchFamily="18" charset="0"/>
                <a:cs typeface="Times New Roman" pitchFamily="18" charset="0"/>
              </a:rPr>
              <a:t>. </a:t>
            </a:r>
            <a:endParaRPr lang="ru-RU" dirty="0" smtClean="0">
              <a:latin typeface="Times New Roman" pitchFamily="18" charset="0"/>
              <a:cs typeface="Times New Roman" pitchFamily="18" charset="0"/>
            </a:endParaRPr>
          </a:p>
          <a:p>
            <a:pPr marL="365760" lvl="1" indent="0">
              <a:buNone/>
            </a:pPr>
            <a:endParaRPr lang="ru-RU" dirty="0" smtClean="0">
              <a:latin typeface="Times New Roman" pitchFamily="18" charset="0"/>
              <a:cs typeface="Times New Roman" pitchFamily="18" charset="0"/>
            </a:endParaRPr>
          </a:p>
          <a:p>
            <a:r>
              <a:rPr lang="ru-RU" dirty="0" smtClean="0">
                <a:latin typeface="Times New Roman" pitchFamily="18" charset="0"/>
                <a:cs typeface="Times New Roman" pitchFamily="18" charset="0"/>
              </a:rPr>
              <a:t>Поред тога, могу да садрже</a:t>
            </a:r>
            <a:r>
              <a:rPr lang="sr-Latn-BA" dirty="0" smtClean="0">
                <a:latin typeface="Times New Roman" pitchFamily="18" charset="0"/>
                <a:cs typeface="Times New Roman" pitchFamily="18" charset="0"/>
              </a:rPr>
              <a:t>			      </a:t>
            </a:r>
            <a:r>
              <a:rPr lang="ru-RU" dirty="0" smtClean="0">
                <a:latin typeface="Times New Roman" pitchFamily="18" charset="0"/>
                <a:cs typeface="Times New Roman" pitchFamily="18" charset="0"/>
              </a:rPr>
              <a:t> и неке информације </a:t>
            </a:r>
            <a:r>
              <a:rPr lang="ru-RU" dirty="0">
                <a:latin typeface="Times New Roman" pitchFamily="18" charset="0"/>
                <a:cs typeface="Times New Roman" pitchFamily="18" charset="0"/>
              </a:rPr>
              <a:t>које </a:t>
            </a:r>
            <a:r>
              <a:rPr lang="ru-RU" dirty="0" smtClean="0">
                <a:latin typeface="Times New Roman" pitchFamily="18" charset="0"/>
                <a:cs typeface="Times New Roman" pitchFamily="18" charset="0"/>
              </a:rPr>
              <a:t>се</a:t>
            </a:r>
            <a:r>
              <a:rPr lang="sr-Latn-BA" dirty="0">
                <a:latin typeface="Times New Roman" pitchFamily="18" charset="0"/>
                <a:cs typeface="Times New Roman" pitchFamily="18" charset="0"/>
              </a:rPr>
              <a:t>	</a:t>
            </a:r>
            <a:r>
              <a:rPr lang="sr-Latn-BA" dirty="0" smtClean="0">
                <a:latin typeface="Times New Roman" pitchFamily="18" charset="0"/>
                <a:cs typeface="Times New Roman" pitchFamily="18" charset="0"/>
              </a:rPr>
              <a:t>			</a:t>
            </a:r>
            <a:r>
              <a:rPr lang="ru-RU" dirty="0" smtClean="0">
                <a:latin typeface="Times New Roman" pitchFamily="18" charset="0"/>
                <a:cs typeface="Times New Roman" pitchFamily="18" charset="0"/>
              </a:rPr>
              <a:t> односе на</a:t>
            </a:r>
            <a:r>
              <a:rPr lang="sr-Latn-BA" dirty="0" smtClean="0">
                <a:latin typeface="Times New Roman" pitchFamily="18" charset="0"/>
                <a:cs typeface="Times New Roman" pitchFamily="18" charset="0"/>
              </a:rPr>
              <a:t> </a:t>
            </a:r>
            <a:r>
              <a:rPr lang="ru-RU" dirty="0" smtClean="0">
                <a:latin typeface="Times New Roman" pitchFamily="18" charset="0"/>
                <a:cs typeface="Times New Roman" pitchFamily="18" charset="0"/>
              </a:rPr>
              <a:t>будућност</a:t>
            </a:r>
            <a:r>
              <a:rPr lang="ru-RU" dirty="0">
                <a:latin typeface="Times New Roman" pitchFamily="18" charset="0"/>
                <a:cs typeface="Times New Roman" pitchFamily="18" charset="0"/>
              </a:rPr>
              <a:t>.</a:t>
            </a:r>
            <a:endParaRPr lang="en-US" dirty="0">
              <a:latin typeface="Times New Roman" pitchFamily="18" charset="0"/>
              <a:cs typeface="Times New Roman" pitchFamily="18" charset="0"/>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167518" y="4869160"/>
            <a:ext cx="1732436" cy="1722062"/>
          </a:xfrm>
          <a:prstGeom prst="rect">
            <a:avLst/>
          </a:prstGeom>
        </p:spPr>
      </p:pic>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796136" y="4509120"/>
            <a:ext cx="1732436" cy="1722062"/>
          </a:xfrm>
          <a:prstGeom prst="rect">
            <a:avLst/>
          </a:prstGeom>
        </p:spPr>
      </p:pic>
    </p:spTree>
    <p:extLst>
      <p:ext uri="{BB962C8B-B14F-4D97-AF65-F5344CB8AC3E}">
        <p14:creationId xmlns:p14="http://schemas.microsoft.com/office/powerpoint/2010/main" val="367837203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sr-Cyrl-BA" dirty="0" smtClean="0">
                <a:latin typeface="Times New Roman" pitchFamily="18" charset="0"/>
                <a:cs typeface="Times New Roman" pitchFamily="18" charset="0"/>
              </a:rPr>
              <a:t>Квалитативне карактеристике</a:t>
            </a:r>
            <a:endParaRPr lang="en-US" dirty="0">
              <a:latin typeface="Times New Roman" pitchFamily="18" charset="0"/>
              <a:cs typeface="Times New Roman" pitchFamily="18" charset="0"/>
            </a:endParaRPr>
          </a:p>
        </p:txBody>
      </p:sp>
      <p:graphicFrame>
        <p:nvGraphicFramePr>
          <p:cNvPr id="6" name="Content Placeholder 5"/>
          <p:cNvGraphicFramePr>
            <a:graphicFrameLocks noGrp="1"/>
          </p:cNvGraphicFramePr>
          <p:nvPr>
            <p:ph sz="quarter" idx="1"/>
            <p:extLst>
              <p:ext uri="{D42A27DB-BD31-4B8C-83A1-F6EECF244321}">
                <p14:modId xmlns:p14="http://schemas.microsoft.com/office/powerpoint/2010/main" val="1430750715"/>
              </p:ext>
            </p:extLst>
          </p:nvPr>
        </p:nvGraphicFramePr>
        <p:xfrm>
          <a:off x="612775" y="1600200"/>
          <a:ext cx="8153400" cy="4495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641325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sr-Cyrl-BA" dirty="0">
                <a:latin typeface="Times New Roman" pitchFamily="18" charset="0"/>
                <a:cs typeface="Times New Roman" pitchFamily="18" charset="0"/>
              </a:rPr>
              <a:t>Фундаменталне квалитативне карактеристике</a:t>
            </a:r>
            <a:endParaRPr lang="en-US" dirty="0">
              <a:latin typeface="Times New Roman" pitchFamily="18" charset="0"/>
              <a:cs typeface="Times New Roman" pitchFamily="18" charset="0"/>
            </a:endParaRPr>
          </a:p>
        </p:txBody>
      </p:sp>
      <p:sp>
        <p:nvSpPr>
          <p:cNvPr id="3" name="Content Placeholder 2"/>
          <p:cNvSpPr>
            <a:spLocks noGrp="1"/>
          </p:cNvSpPr>
          <p:nvPr>
            <p:ph sz="quarter" idx="1"/>
          </p:nvPr>
        </p:nvSpPr>
        <p:spPr/>
        <p:txBody>
          <a:bodyPr/>
          <a:lstStyle/>
          <a:p>
            <a:r>
              <a:rPr lang="ru-RU" b="1" dirty="0">
                <a:latin typeface="Times New Roman" pitchFamily="18" charset="0"/>
                <a:cs typeface="Times New Roman" pitchFamily="18" charset="0"/>
              </a:rPr>
              <a:t>Релевантна</a:t>
            </a:r>
            <a:r>
              <a:rPr lang="ru-RU" dirty="0">
                <a:latin typeface="Times New Roman" pitchFamily="18" charset="0"/>
                <a:cs typeface="Times New Roman" pitchFamily="18" charset="0"/>
              </a:rPr>
              <a:t> финансијска информација </a:t>
            </a:r>
            <a:r>
              <a:rPr lang="ru-RU" dirty="0" smtClean="0">
                <a:latin typeface="Times New Roman" pitchFamily="18" charset="0"/>
                <a:cs typeface="Times New Roman" pitchFamily="18" charset="0"/>
              </a:rPr>
              <a:t>је она која може </a:t>
            </a:r>
            <a:r>
              <a:rPr lang="ru-RU" dirty="0">
                <a:latin typeface="Times New Roman" pitchFamily="18" charset="0"/>
                <a:cs typeface="Times New Roman" pitchFamily="18" charset="0"/>
              </a:rPr>
              <a:t>направити разлику у одлукама које корисници </a:t>
            </a:r>
            <a:r>
              <a:rPr lang="ru-RU" dirty="0" smtClean="0">
                <a:latin typeface="Times New Roman" pitchFamily="18" charset="0"/>
                <a:cs typeface="Times New Roman" pitchFamily="18" charset="0"/>
              </a:rPr>
              <a:t>доносе.</a:t>
            </a:r>
          </a:p>
          <a:p>
            <a:endParaRPr lang="ru-RU" dirty="0">
              <a:latin typeface="Times New Roman" pitchFamily="18" charset="0"/>
              <a:cs typeface="Times New Roman" pitchFamily="18" charset="0"/>
            </a:endParaRPr>
          </a:p>
          <a:p>
            <a:r>
              <a:rPr lang="ru-RU" b="1" dirty="0" smtClean="0">
                <a:latin typeface="Times New Roman" pitchFamily="18" charset="0"/>
                <a:cs typeface="Times New Roman" pitchFamily="18" charset="0"/>
              </a:rPr>
              <a:t>Вјеродостојно представљена </a:t>
            </a:r>
            <a:r>
              <a:rPr lang="ru-RU" dirty="0" smtClean="0">
                <a:latin typeface="Times New Roman" pitchFamily="18" charset="0"/>
                <a:cs typeface="Times New Roman" pitchFamily="18" charset="0"/>
              </a:rPr>
              <a:t>финансијска </a:t>
            </a:r>
            <a:r>
              <a:rPr lang="ru-RU" dirty="0">
                <a:latin typeface="Times New Roman" pitchFamily="18" charset="0"/>
                <a:cs typeface="Times New Roman" pitchFamily="18" charset="0"/>
              </a:rPr>
              <a:t>информација је </a:t>
            </a:r>
            <a:r>
              <a:rPr lang="ru-RU" dirty="0" smtClean="0">
                <a:latin typeface="Times New Roman" pitchFamily="18" charset="0"/>
                <a:cs typeface="Times New Roman" pitchFamily="18" charset="0"/>
              </a:rPr>
              <a:t>приказана:</a:t>
            </a:r>
          </a:p>
          <a:p>
            <a:pPr lvl="1"/>
            <a:r>
              <a:rPr lang="ru-RU" dirty="0" smtClean="0">
                <a:latin typeface="Times New Roman" pitchFamily="18" charset="0"/>
                <a:cs typeface="Times New Roman" pitchFamily="18" charset="0"/>
              </a:rPr>
              <a:t>потпуно,</a:t>
            </a:r>
          </a:p>
          <a:p>
            <a:pPr lvl="1"/>
            <a:r>
              <a:rPr lang="ru-RU" dirty="0" smtClean="0">
                <a:latin typeface="Times New Roman" pitchFamily="18" charset="0"/>
                <a:cs typeface="Times New Roman" pitchFamily="18" charset="0"/>
              </a:rPr>
              <a:t>неутрално и</a:t>
            </a:r>
          </a:p>
          <a:p>
            <a:pPr lvl="1"/>
            <a:r>
              <a:rPr lang="ru-RU" dirty="0" smtClean="0">
                <a:latin typeface="Times New Roman" pitchFamily="18" charset="0"/>
                <a:cs typeface="Times New Roman" pitchFamily="18" charset="0"/>
              </a:rPr>
              <a:t>без грешака.</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137769807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sr-Cyrl-BA" dirty="0" err="1" smtClean="0">
                <a:latin typeface="Times New Roman" pitchFamily="18" charset="0"/>
                <a:cs typeface="Times New Roman" pitchFamily="18" charset="0"/>
              </a:rPr>
              <a:t>Унапређујуће</a:t>
            </a:r>
            <a:r>
              <a:rPr lang="sr-Cyrl-BA" dirty="0" smtClean="0">
                <a:latin typeface="Times New Roman" pitchFamily="18" charset="0"/>
                <a:cs typeface="Times New Roman" pitchFamily="18" charset="0"/>
              </a:rPr>
              <a:t> квалитативне </a:t>
            </a:r>
            <a:r>
              <a:rPr lang="sr-Cyrl-BA" dirty="0">
                <a:latin typeface="Times New Roman" pitchFamily="18" charset="0"/>
                <a:cs typeface="Times New Roman" pitchFamily="18" charset="0"/>
              </a:rPr>
              <a:t>карактеристике</a:t>
            </a:r>
            <a:endParaRPr lang="en-US" dirty="0"/>
          </a:p>
        </p:txBody>
      </p:sp>
      <p:sp>
        <p:nvSpPr>
          <p:cNvPr id="3" name="Content Placeholder 2"/>
          <p:cNvSpPr>
            <a:spLocks noGrp="1"/>
          </p:cNvSpPr>
          <p:nvPr>
            <p:ph sz="quarter" idx="1"/>
          </p:nvPr>
        </p:nvSpPr>
        <p:spPr>
          <a:xfrm>
            <a:off x="612648" y="1600200"/>
            <a:ext cx="8153400" cy="4997152"/>
          </a:xfrm>
        </p:spPr>
        <p:txBody>
          <a:bodyPr>
            <a:normAutofit fontScale="92500" lnSpcReduction="10000"/>
          </a:bodyPr>
          <a:lstStyle/>
          <a:p>
            <a:r>
              <a:rPr lang="sr-Cyrl-BA" b="1" dirty="0" err="1" smtClean="0">
                <a:latin typeface="Times New Roman" pitchFamily="18" charset="0"/>
                <a:cs typeface="Times New Roman" pitchFamily="18" charset="0"/>
              </a:rPr>
              <a:t>Упоредивост</a:t>
            </a:r>
            <a:r>
              <a:rPr lang="sr-Cyrl-BA" dirty="0" smtClean="0">
                <a:latin typeface="Times New Roman" pitchFamily="18" charset="0"/>
                <a:cs typeface="Times New Roman" pitchFamily="18" charset="0"/>
              </a:rPr>
              <a:t> </a:t>
            </a:r>
            <a:r>
              <a:rPr lang="ru-RU" dirty="0">
                <a:latin typeface="Times New Roman" pitchFamily="18" charset="0"/>
                <a:cs typeface="Times New Roman" pitchFamily="18" charset="0"/>
              </a:rPr>
              <a:t>је </a:t>
            </a:r>
            <a:r>
              <a:rPr lang="ru-RU" dirty="0" smtClean="0">
                <a:latin typeface="Times New Roman" pitchFamily="18" charset="0"/>
                <a:cs typeface="Times New Roman" pitchFamily="18" charset="0"/>
              </a:rPr>
              <a:t>карактеристика </a:t>
            </a:r>
            <a:r>
              <a:rPr lang="ru-RU" dirty="0">
                <a:latin typeface="Times New Roman" pitchFamily="18" charset="0"/>
                <a:cs typeface="Times New Roman" pitchFamily="18" charset="0"/>
              </a:rPr>
              <a:t>која дозвољава корисницима да одреде и </a:t>
            </a:r>
            <a:r>
              <a:rPr lang="ru-RU" dirty="0" smtClean="0">
                <a:latin typeface="Times New Roman" pitchFamily="18" charset="0"/>
                <a:cs typeface="Times New Roman" pitchFamily="18" charset="0"/>
              </a:rPr>
              <a:t>разумију </a:t>
            </a:r>
            <a:r>
              <a:rPr lang="ru-RU" dirty="0">
                <a:latin typeface="Times New Roman" pitchFamily="18" charset="0"/>
                <a:cs typeface="Times New Roman" pitchFamily="18" charset="0"/>
              </a:rPr>
              <a:t>сличности и разлике између </a:t>
            </a:r>
            <a:r>
              <a:rPr lang="ru-RU" dirty="0" smtClean="0">
                <a:latin typeface="Times New Roman" pitchFamily="18" charset="0"/>
                <a:cs typeface="Times New Roman" pitchFamily="18" charset="0"/>
              </a:rPr>
              <a:t>одређених ставки.</a:t>
            </a:r>
          </a:p>
          <a:p>
            <a:r>
              <a:rPr lang="ru-RU" b="1" dirty="0" smtClean="0">
                <a:latin typeface="Times New Roman" pitchFamily="18" charset="0"/>
                <a:cs typeface="Times New Roman" pitchFamily="18" charset="0"/>
              </a:rPr>
              <a:t>Провјерљивост</a:t>
            </a:r>
            <a:r>
              <a:rPr lang="ru-RU" dirty="0" smtClean="0">
                <a:latin typeface="Times New Roman" pitchFamily="18" charset="0"/>
                <a:cs typeface="Times New Roman" pitchFamily="18" charset="0"/>
              </a:rPr>
              <a:t> </a:t>
            </a:r>
            <a:r>
              <a:rPr lang="ru-RU" dirty="0">
                <a:latin typeface="Times New Roman" pitchFamily="18" charset="0"/>
                <a:cs typeface="Times New Roman" pitchFamily="18" charset="0"/>
              </a:rPr>
              <a:t>корисницима пружа </a:t>
            </a:r>
            <a:r>
              <a:rPr lang="ru-RU" dirty="0" smtClean="0">
                <a:latin typeface="Times New Roman" pitchFamily="18" charset="0"/>
                <a:cs typeface="Times New Roman" pitchFamily="18" charset="0"/>
              </a:rPr>
              <a:t>увјерење </a:t>
            </a:r>
            <a:r>
              <a:rPr lang="ru-RU" dirty="0">
                <a:latin typeface="Times New Roman" pitchFamily="18" charset="0"/>
                <a:cs typeface="Times New Roman" pitchFamily="18" charset="0"/>
              </a:rPr>
              <a:t>да информације </a:t>
            </a:r>
            <a:r>
              <a:rPr lang="ru-RU" dirty="0" smtClean="0">
                <a:latin typeface="Times New Roman" pitchFamily="18" charset="0"/>
                <a:cs typeface="Times New Roman" pitchFamily="18" charset="0"/>
              </a:rPr>
              <a:t>вјеродостојно </a:t>
            </a:r>
            <a:r>
              <a:rPr lang="ru-RU" dirty="0">
                <a:latin typeface="Times New Roman" pitchFamily="18" charset="0"/>
                <a:cs typeface="Times New Roman" pitchFamily="18" charset="0"/>
              </a:rPr>
              <a:t>представљају економски </a:t>
            </a:r>
            <a:r>
              <a:rPr lang="ru-RU" dirty="0" smtClean="0">
                <a:latin typeface="Times New Roman" pitchFamily="18" charset="0"/>
                <a:cs typeface="Times New Roman" pitchFamily="18" charset="0"/>
              </a:rPr>
              <a:t>феномен.</a:t>
            </a:r>
          </a:p>
          <a:p>
            <a:r>
              <a:rPr lang="ru-RU" b="1" dirty="0" smtClean="0">
                <a:latin typeface="Times New Roman" pitchFamily="18" charset="0"/>
                <a:cs typeface="Times New Roman" pitchFamily="18" charset="0"/>
              </a:rPr>
              <a:t>Благовременост</a:t>
            </a:r>
            <a:r>
              <a:rPr lang="ru-RU" dirty="0" smtClean="0">
                <a:latin typeface="Times New Roman" pitchFamily="18" charset="0"/>
                <a:cs typeface="Times New Roman" pitchFamily="18" charset="0"/>
              </a:rPr>
              <a:t> значи </a:t>
            </a:r>
            <a:r>
              <a:rPr lang="ru-RU" dirty="0">
                <a:latin typeface="Times New Roman" pitchFamily="18" charset="0"/>
                <a:cs typeface="Times New Roman" pitchFamily="18" charset="0"/>
              </a:rPr>
              <a:t>да су информације благовремено доступне доносиоцима одлука тако да могу да утичу на њихове одлуке</a:t>
            </a:r>
            <a:r>
              <a:rPr lang="ru-RU" dirty="0" smtClean="0">
                <a:latin typeface="Times New Roman" pitchFamily="18" charset="0"/>
                <a:cs typeface="Times New Roman" pitchFamily="18" charset="0"/>
              </a:rPr>
              <a:t>.</a:t>
            </a:r>
          </a:p>
          <a:p>
            <a:r>
              <a:rPr lang="ru-RU" b="1" dirty="0" smtClean="0">
                <a:latin typeface="Times New Roman" pitchFamily="18" charset="0"/>
                <a:cs typeface="Times New Roman" pitchFamily="18" charset="0"/>
              </a:rPr>
              <a:t>Разумљиве</a:t>
            </a:r>
            <a:r>
              <a:rPr lang="ru-RU" dirty="0" smtClean="0">
                <a:latin typeface="Times New Roman" pitchFamily="18" charset="0"/>
                <a:cs typeface="Times New Roman" pitchFamily="18" charset="0"/>
              </a:rPr>
              <a:t> информације су оне које </a:t>
            </a:r>
            <a:r>
              <a:rPr lang="sr-Cyrl-BA" dirty="0" smtClean="0">
                <a:latin typeface="Times New Roman" pitchFamily="18" charset="0"/>
                <a:cs typeface="Times New Roman" pitchFamily="18" charset="0"/>
              </a:rPr>
              <a:t>су </a:t>
            </a:r>
            <a:r>
              <a:rPr lang="ru-RU" dirty="0" smtClean="0">
                <a:latin typeface="Times New Roman" pitchFamily="18" charset="0"/>
                <a:cs typeface="Times New Roman" pitchFamily="18" charset="0"/>
              </a:rPr>
              <a:t>класификоване, описане и презентоване на јасан и сажет начин.</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418929896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normAutofit/>
          </a:bodyPr>
          <a:lstStyle/>
          <a:p>
            <a:pPr marL="0" indent="0" algn="ctr">
              <a:buNone/>
            </a:pPr>
            <a:r>
              <a:rPr lang="sr-Latn-BA" sz="2800" dirty="0" smtClean="0">
                <a:latin typeface="Times New Roman" pitchFamily="18" charset="0"/>
                <a:cs typeface="Times New Roman" pitchFamily="18" charset="0"/>
              </a:rPr>
              <a:t>A</a:t>
            </a:r>
            <a:r>
              <a:rPr lang="sr-Cyrl-BA" sz="2800" dirty="0" smtClean="0">
                <a:latin typeface="Times New Roman" pitchFamily="18" charset="0"/>
                <a:cs typeface="Times New Roman" pitchFamily="18" charset="0"/>
              </a:rPr>
              <a:t>нализа </a:t>
            </a:r>
            <a:r>
              <a:rPr lang="sr-Cyrl-BA" sz="2800" dirty="0">
                <a:latin typeface="Times New Roman" pitchFamily="18" charset="0"/>
                <a:cs typeface="Times New Roman" pitchFamily="18" charset="0"/>
              </a:rPr>
              <a:t>квалитативних </a:t>
            </a:r>
            <a:r>
              <a:rPr lang="ru-RU" sz="2800" dirty="0" smtClean="0">
                <a:latin typeface="Times New Roman" pitchFamily="18" charset="0"/>
                <a:cs typeface="Times New Roman" pitchFamily="18" charset="0"/>
              </a:rPr>
              <a:t>карактеристика </a:t>
            </a:r>
            <a:r>
              <a:rPr lang="ru-RU" sz="2800" dirty="0">
                <a:latin typeface="Times New Roman" pitchFamily="18" charset="0"/>
                <a:cs typeface="Times New Roman" pitchFamily="18" charset="0"/>
              </a:rPr>
              <a:t>корисних финансијских информација </a:t>
            </a:r>
            <a:r>
              <a:rPr lang="sr-Cyrl-BA" sz="2800" dirty="0" smtClean="0">
                <a:latin typeface="Times New Roman" pitchFamily="18" charset="0"/>
                <a:cs typeface="Times New Roman" pitchFamily="18" charset="0"/>
              </a:rPr>
              <a:t>емитената са Бањалучке берзе</a:t>
            </a:r>
            <a:r>
              <a:rPr lang="sr-Latn-BA" sz="2800" dirty="0" smtClean="0">
                <a:latin typeface="Times New Roman" pitchFamily="18" charset="0"/>
                <a:cs typeface="Times New Roman" pitchFamily="18" charset="0"/>
              </a:rPr>
              <a:t> (</a:t>
            </a:r>
            <a:r>
              <a:rPr lang="sr-Cyrl-BA" sz="2800" dirty="0" smtClean="0">
                <a:latin typeface="Times New Roman" pitchFamily="18" charset="0"/>
                <a:cs typeface="Times New Roman" pitchFamily="18" charset="0"/>
              </a:rPr>
              <a:t>финансијски извјештаји емитента Чајавец Мега а.д. Бања Лука за 2019. годину</a:t>
            </a:r>
            <a:r>
              <a:rPr lang="sr-Latn-BA" sz="2800" dirty="0" smtClean="0">
                <a:latin typeface="Times New Roman" pitchFamily="18" charset="0"/>
                <a:cs typeface="Times New Roman" pitchFamily="18" charset="0"/>
              </a:rPr>
              <a:t>)</a:t>
            </a:r>
            <a:endParaRPr lang="en-US" sz="2800" dirty="0">
              <a:latin typeface="Times New Roman" pitchFamily="18" charset="0"/>
              <a:cs typeface="Times New Roman" pitchFamily="18"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57439" y="3645024"/>
            <a:ext cx="4863817" cy="2775237"/>
          </a:xfrm>
          <a:prstGeom prst="rect">
            <a:avLst/>
          </a:prstGeom>
        </p:spPr>
      </p:pic>
      <p:sp>
        <p:nvSpPr>
          <p:cNvPr id="5" name="Title 1"/>
          <p:cNvSpPr>
            <a:spLocks noGrp="1"/>
          </p:cNvSpPr>
          <p:nvPr>
            <p:ph type="title"/>
          </p:nvPr>
        </p:nvSpPr>
        <p:spPr>
          <a:xfrm>
            <a:off x="612648" y="228600"/>
            <a:ext cx="8153400" cy="990600"/>
          </a:xfrm>
        </p:spPr>
        <p:txBody>
          <a:bodyPr>
            <a:normAutofit/>
          </a:bodyPr>
          <a:lstStyle/>
          <a:p>
            <a:pPr algn="ctr"/>
            <a:r>
              <a:rPr lang="sr-Cyrl-BA" dirty="0" smtClean="0">
                <a:latin typeface="Times New Roman" pitchFamily="18" charset="0"/>
                <a:cs typeface="Times New Roman" pitchFamily="18" charset="0"/>
              </a:rPr>
              <a:t>Задатак - </a:t>
            </a:r>
            <a:r>
              <a:rPr lang="sr-Latn-BA" dirty="0" smtClean="0">
                <a:latin typeface="Times New Roman" pitchFamily="18" charset="0"/>
                <a:cs typeface="Times New Roman" pitchFamily="18" charset="0"/>
              </a:rPr>
              <a:t>buzz </a:t>
            </a:r>
            <a:r>
              <a:rPr lang="sr-Cyrl-BA" dirty="0" smtClean="0">
                <a:latin typeface="Times New Roman" pitchFamily="18" charset="0"/>
                <a:cs typeface="Times New Roman" pitchFamily="18" charset="0"/>
              </a:rPr>
              <a:t>групе</a:t>
            </a:r>
            <a:endParaRPr lang="en-US" dirty="0"/>
          </a:p>
        </p:txBody>
      </p:sp>
    </p:spTree>
    <p:extLst>
      <p:ext uri="{BB962C8B-B14F-4D97-AF65-F5344CB8AC3E}">
        <p14:creationId xmlns:p14="http://schemas.microsoft.com/office/powerpoint/2010/main" val="114661663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sr-Cyrl-BA" sz="4000" dirty="0">
                <a:latin typeface="Times New Roman" pitchFamily="18" charset="0"/>
                <a:cs typeface="Times New Roman" pitchFamily="18" charset="0"/>
              </a:rPr>
              <a:t>3. Елементи финансијских извјештаја</a:t>
            </a:r>
            <a:endParaRPr lang="en-US" sz="4000" dirty="0">
              <a:latin typeface="Times New Roman" pitchFamily="18" charset="0"/>
              <a:cs typeface="Times New Roman" pitchFamily="18" charset="0"/>
            </a:endParaRPr>
          </a:p>
        </p:txBody>
      </p:sp>
      <p:sp>
        <p:nvSpPr>
          <p:cNvPr id="3" name="Content Placeholder 2"/>
          <p:cNvSpPr>
            <a:spLocks noGrp="1"/>
          </p:cNvSpPr>
          <p:nvPr>
            <p:ph sz="quarter" idx="1"/>
          </p:nvPr>
        </p:nvSpPr>
        <p:spPr/>
        <p:txBody>
          <a:bodyPr/>
          <a:lstStyle/>
          <a:p>
            <a:r>
              <a:rPr lang="sr-Cyrl-BA" dirty="0" smtClean="0">
                <a:latin typeface="Times New Roman" pitchFamily="18" charset="0"/>
                <a:cs typeface="Times New Roman" pitchFamily="18" charset="0"/>
              </a:rPr>
              <a:t>Основна претпоставка приликом сачињавања финансијских извјештаја јесте </a:t>
            </a:r>
            <a:r>
              <a:rPr lang="sr-Cyrl-BA" b="1" dirty="0" smtClean="0">
                <a:latin typeface="Times New Roman" pitchFamily="18" charset="0"/>
                <a:cs typeface="Times New Roman" pitchFamily="18" charset="0"/>
              </a:rPr>
              <a:t>сталност пословања</a:t>
            </a:r>
            <a:r>
              <a:rPr lang="sr-Cyrl-BA" dirty="0" smtClean="0">
                <a:latin typeface="Times New Roman" pitchFamily="18" charset="0"/>
                <a:cs typeface="Times New Roman" pitchFamily="18" charset="0"/>
              </a:rPr>
              <a:t> </a:t>
            </a:r>
            <a:r>
              <a:rPr lang="sr-Cyrl-BA" dirty="0" err="1" smtClean="0">
                <a:latin typeface="Times New Roman" pitchFamily="18" charset="0"/>
                <a:cs typeface="Times New Roman" pitchFamily="18" charset="0"/>
              </a:rPr>
              <a:t>извјештајног</a:t>
            </a:r>
            <a:r>
              <a:rPr lang="sr-Cyrl-BA" dirty="0" smtClean="0">
                <a:latin typeface="Times New Roman" pitchFamily="18" charset="0"/>
                <a:cs typeface="Times New Roman" pitchFamily="18" charset="0"/>
              </a:rPr>
              <a:t> ентитета.</a:t>
            </a:r>
          </a:p>
          <a:p>
            <a:pPr marL="0" indent="0">
              <a:buNone/>
            </a:pPr>
            <a:endParaRPr lang="sr-Cyrl-BA" dirty="0" smtClean="0">
              <a:latin typeface="Times New Roman" pitchFamily="18" charset="0"/>
              <a:cs typeface="Times New Roman" pitchFamily="18" charset="0"/>
            </a:endParaRPr>
          </a:p>
          <a:p>
            <a:r>
              <a:rPr lang="ru-RU" dirty="0" smtClean="0">
                <a:latin typeface="Times New Roman" pitchFamily="18" charset="0"/>
                <a:cs typeface="Times New Roman" pitchFamily="18" charset="0"/>
              </a:rPr>
              <a:t>Елементи </a:t>
            </a:r>
            <a:r>
              <a:rPr lang="ru-RU" dirty="0">
                <a:latin typeface="Times New Roman" pitchFamily="18" charset="0"/>
                <a:cs typeface="Times New Roman" pitchFamily="18" charset="0"/>
              </a:rPr>
              <a:t>финансијских извештаја су финансијски учинци трансакција и других догађаја сврстани у групе према њиховим економским обележјима.</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15924064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normAutofit/>
          </a:bodyPr>
          <a:lstStyle/>
          <a:p>
            <a:r>
              <a:rPr lang="sr-Cyrl-BA" dirty="0" smtClean="0">
                <a:latin typeface="Times New Roman" pitchFamily="18" charset="0"/>
                <a:cs typeface="Times New Roman" pitchFamily="18" charset="0"/>
              </a:rPr>
              <a:t>Основни елементи </a:t>
            </a:r>
            <a:r>
              <a:rPr lang="sr-Cyrl-BA" dirty="0">
                <a:latin typeface="Times New Roman" pitchFamily="18" charset="0"/>
                <a:cs typeface="Times New Roman" pitchFamily="18" charset="0"/>
              </a:rPr>
              <a:t>финансијских </a:t>
            </a:r>
            <a:r>
              <a:rPr lang="sr-Cyrl-BA" dirty="0" smtClean="0">
                <a:latin typeface="Times New Roman" pitchFamily="18" charset="0"/>
                <a:cs typeface="Times New Roman" pitchFamily="18" charset="0"/>
              </a:rPr>
              <a:t>извјештаја су:</a:t>
            </a:r>
          </a:p>
          <a:p>
            <a:pPr lvl="1"/>
            <a:r>
              <a:rPr lang="sr-Cyrl-BA" dirty="0" smtClean="0">
                <a:latin typeface="Times New Roman" pitchFamily="18" charset="0"/>
                <a:cs typeface="Times New Roman" pitchFamily="18" charset="0"/>
              </a:rPr>
              <a:t>имовина</a:t>
            </a:r>
          </a:p>
          <a:p>
            <a:pPr lvl="1"/>
            <a:r>
              <a:rPr lang="sr-Cyrl-BA" dirty="0" smtClean="0">
                <a:latin typeface="Times New Roman" pitchFamily="18" charset="0"/>
                <a:cs typeface="Times New Roman" pitchFamily="18" charset="0"/>
              </a:rPr>
              <a:t>обавезе</a:t>
            </a:r>
          </a:p>
          <a:p>
            <a:pPr lvl="1"/>
            <a:r>
              <a:rPr lang="sr-Cyrl-BA" dirty="0" smtClean="0">
                <a:latin typeface="Times New Roman" pitchFamily="18" charset="0"/>
                <a:cs typeface="Times New Roman" pitchFamily="18" charset="0"/>
              </a:rPr>
              <a:t>капитал</a:t>
            </a:r>
          </a:p>
          <a:p>
            <a:pPr lvl="1"/>
            <a:r>
              <a:rPr lang="sr-Cyrl-BA" dirty="0" smtClean="0">
                <a:latin typeface="Times New Roman" pitchFamily="18" charset="0"/>
                <a:cs typeface="Times New Roman" pitchFamily="18" charset="0"/>
              </a:rPr>
              <a:t>приходи</a:t>
            </a:r>
          </a:p>
          <a:p>
            <a:pPr lvl="1"/>
            <a:r>
              <a:rPr lang="sr-Cyrl-BA" dirty="0" smtClean="0">
                <a:latin typeface="Times New Roman" pitchFamily="18" charset="0"/>
                <a:cs typeface="Times New Roman" pitchFamily="18" charset="0"/>
              </a:rPr>
              <a:t>расходи </a:t>
            </a:r>
            <a:endParaRPr lang="en-US" dirty="0">
              <a:latin typeface="Times New Roman" pitchFamily="18" charset="0"/>
              <a:cs typeface="Times New Roman" pitchFamily="18" charset="0"/>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987824" y="2564904"/>
            <a:ext cx="5771094" cy="3849274"/>
          </a:xfrm>
          <a:prstGeom prst="rect">
            <a:avLst/>
          </a:prstGeom>
        </p:spPr>
      </p:pic>
    </p:spTree>
    <p:extLst>
      <p:ext uri="{BB962C8B-B14F-4D97-AF65-F5344CB8AC3E}">
        <p14:creationId xmlns:p14="http://schemas.microsoft.com/office/powerpoint/2010/main" val="252474548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sr-Cyrl-BA" dirty="0" smtClean="0">
                <a:latin typeface="Times New Roman" pitchFamily="18" charset="0"/>
                <a:cs typeface="Times New Roman" pitchFamily="18" charset="0"/>
              </a:rPr>
              <a:t>4. Концепт капитала и одржања капитала</a:t>
            </a:r>
            <a:endParaRPr lang="en-US" dirty="0">
              <a:latin typeface="Times New Roman" pitchFamily="18" charset="0"/>
              <a:cs typeface="Times New Roman" pitchFamily="18" charset="0"/>
            </a:endParaRPr>
          </a:p>
        </p:txBody>
      </p:sp>
      <p:sp>
        <p:nvSpPr>
          <p:cNvPr id="3" name="Content Placeholder 2"/>
          <p:cNvSpPr>
            <a:spLocks noGrp="1"/>
          </p:cNvSpPr>
          <p:nvPr>
            <p:ph sz="quarter" idx="1"/>
          </p:nvPr>
        </p:nvSpPr>
        <p:spPr/>
        <p:txBody>
          <a:bodyPr/>
          <a:lstStyle/>
          <a:p>
            <a:r>
              <a:rPr lang="sr-Cyrl-BA" dirty="0" smtClean="0">
                <a:latin typeface="Times New Roman" pitchFamily="18" charset="0"/>
                <a:cs typeface="Times New Roman" pitchFamily="18" charset="0"/>
              </a:rPr>
              <a:t>Финансијски концепт капитала*</a:t>
            </a:r>
          </a:p>
          <a:p>
            <a:pPr lvl="1"/>
            <a:r>
              <a:rPr lang="sr-Cyrl-BA" dirty="0" smtClean="0">
                <a:latin typeface="Times New Roman" pitchFamily="18" charset="0"/>
                <a:cs typeface="Times New Roman" pitchFamily="18" charset="0"/>
              </a:rPr>
              <a:t>Капитал = нето имовина</a:t>
            </a:r>
          </a:p>
          <a:p>
            <a:pPr marL="365760" lvl="1" indent="0">
              <a:buNone/>
            </a:pPr>
            <a:endParaRPr lang="sr-Cyrl-BA" dirty="0" smtClean="0">
              <a:latin typeface="Times New Roman" pitchFamily="18" charset="0"/>
              <a:cs typeface="Times New Roman" pitchFamily="18" charset="0"/>
            </a:endParaRPr>
          </a:p>
          <a:p>
            <a:r>
              <a:rPr lang="sr-Cyrl-BA" dirty="0" smtClean="0">
                <a:latin typeface="Times New Roman" pitchFamily="18" charset="0"/>
                <a:cs typeface="Times New Roman" pitchFamily="18" charset="0"/>
              </a:rPr>
              <a:t>Физички концепт капитала</a:t>
            </a:r>
          </a:p>
          <a:p>
            <a:pPr lvl="1"/>
            <a:r>
              <a:rPr lang="ru-RU" dirty="0" smtClean="0">
                <a:latin typeface="Times New Roman" pitchFamily="18" charset="0"/>
                <a:cs typeface="Times New Roman" pitchFamily="18" charset="0"/>
              </a:rPr>
              <a:t>Капитал = производни капацитет </a:t>
            </a:r>
            <a:r>
              <a:rPr lang="ru-RU" dirty="0">
                <a:latin typeface="Times New Roman" pitchFamily="18" charset="0"/>
                <a:cs typeface="Times New Roman" pitchFamily="18" charset="0"/>
              </a:rPr>
              <a:t>ентитета на основу, на </a:t>
            </a:r>
            <a:r>
              <a:rPr lang="ru-RU" dirty="0" smtClean="0">
                <a:latin typeface="Times New Roman" pitchFamily="18" charset="0"/>
                <a:cs typeface="Times New Roman" pitchFamily="18" charset="0"/>
              </a:rPr>
              <a:t>примјер</a:t>
            </a:r>
            <a:r>
              <a:rPr lang="ru-RU" dirty="0">
                <a:latin typeface="Times New Roman" pitchFamily="18" charset="0"/>
                <a:cs typeface="Times New Roman" pitchFamily="18" charset="0"/>
              </a:rPr>
              <a:t>, јединица производа на дан</a:t>
            </a:r>
            <a:endParaRPr lang="sr-Cyrl-BA"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83112005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ru-RU" dirty="0">
                <a:latin typeface="Times New Roman" pitchFamily="18" charset="0"/>
                <a:cs typeface="Times New Roman" pitchFamily="18" charset="0"/>
              </a:rPr>
              <a:t>Одржање финансијског капитала</a:t>
            </a:r>
            <a:endParaRPr lang="en-US" dirty="0">
              <a:latin typeface="Times New Roman" pitchFamily="18" charset="0"/>
              <a:cs typeface="Times New Roman" pitchFamily="18" charset="0"/>
            </a:endParaRPr>
          </a:p>
        </p:txBody>
      </p:sp>
      <p:sp>
        <p:nvSpPr>
          <p:cNvPr id="3" name="Content Placeholder 2"/>
          <p:cNvSpPr>
            <a:spLocks noGrp="1"/>
          </p:cNvSpPr>
          <p:nvPr>
            <p:ph sz="quarter" idx="1"/>
          </p:nvPr>
        </p:nvSpPr>
        <p:spPr/>
        <p:txBody>
          <a:bodyPr/>
          <a:lstStyle/>
          <a:p>
            <a:r>
              <a:rPr lang="ru-RU" dirty="0" smtClean="0">
                <a:latin typeface="Times New Roman" pitchFamily="18" charset="0"/>
                <a:cs typeface="Times New Roman" pitchFamily="18" charset="0"/>
              </a:rPr>
              <a:t>У </a:t>
            </a:r>
            <a:r>
              <a:rPr lang="ru-RU" dirty="0">
                <a:latin typeface="Times New Roman" pitchFamily="18" charset="0"/>
                <a:cs typeface="Times New Roman" pitchFamily="18" charset="0"/>
              </a:rPr>
              <a:t>складу са овим концептом, добитак је једино зарађен ако финансијски (или новчани) износ нето имовине на крају периода превазилази финансијски (или новчани) износ нето имовине на почетку периода, након изузећа сваке </a:t>
            </a:r>
            <a:r>
              <a:rPr lang="ru-RU" dirty="0" smtClean="0">
                <a:latin typeface="Times New Roman" pitchFamily="18" charset="0"/>
                <a:cs typeface="Times New Roman" pitchFamily="18" charset="0"/>
              </a:rPr>
              <a:t>расподјеле </a:t>
            </a:r>
            <a:r>
              <a:rPr lang="ru-RU" dirty="0">
                <a:latin typeface="Times New Roman" pitchFamily="18" charset="0"/>
                <a:cs typeface="Times New Roman" pitchFamily="18" charset="0"/>
              </a:rPr>
              <a:t>према или уплата од стране власника у току периода.</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9978091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sr-Cyrl-BA" dirty="0" smtClean="0">
                <a:latin typeface="Times New Roman" pitchFamily="18" charset="0"/>
                <a:cs typeface="Times New Roman" pitchFamily="18" charset="0"/>
              </a:rPr>
              <a:t>Финансијско извјештавање</a:t>
            </a:r>
            <a:endParaRPr lang="en-US" dirty="0">
              <a:latin typeface="Times New Roman" pitchFamily="18" charset="0"/>
              <a:cs typeface="Times New Roman" pitchFamily="18" charset="0"/>
            </a:endParaRPr>
          </a:p>
        </p:txBody>
      </p:sp>
      <p:sp>
        <p:nvSpPr>
          <p:cNvPr id="3" name="Content Placeholder 2"/>
          <p:cNvSpPr>
            <a:spLocks noGrp="1"/>
          </p:cNvSpPr>
          <p:nvPr>
            <p:ph sz="quarter" idx="1"/>
          </p:nvPr>
        </p:nvSpPr>
        <p:spPr>
          <a:xfrm>
            <a:off x="612648" y="1600200"/>
            <a:ext cx="8279832" cy="4495800"/>
          </a:xfrm>
        </p:spPr>
        <p:txBody>
          <a:bodyPr/>
          <a:lstStyle/>
          <a:p>
            <a:r>
              <a:rPr lang="ru-RU" dirty="0">
                <a:latin typeface="Times New Roman" pitchFamily="18" charset="0"/>
                <a:cs typeface="Times New Roman" pitchFamily="18" charset="0"/>
              </a:rPr>
              <a:t>Многи ентитети широм </a:t>
            </a:r>
            <a:r>
              <a:rPr lang="ru-RU" dirty="0" smtClean="0">
                <a:latin typeface="Times New Roman" pitchFamily="18" charset="0"/>
                <a:cs typeface="Times New Roman" pitchFamily="18" charset="0"/>
              </a:rPr>
              <a:t>свијета </a:t>
            </a:r>
            <a:r>
              <a:rPr lang="ru-RU" dirty="0">
                <a:latin typeface="Times New Roman" pitchFamily="18" charset="0"/>
                <a:cs typeface="Times New Roman" pitchFamily="18" charset="0"/>
              </a:rPr>
              <a:t>припремају и презентују финансијске </a:t>
            </a:r>
            <a:r>
              <a:rPr lang="ru-RU" dirty="0" smtClean="0">
                <a:latin typeface="Times New Roman" pitchFamily="18" charset="0"/>
                <a:cs typeface="Times New Roman" pitchFamily="18" charset="0"/>
              </a:rPr>
              <a:t>извештаје, али међу њима често постоје разлике:</a:t>
            </a:r>
          </a:p>
          <a:p>
            <a:pPr lvl="1"/>
            <a:r>
              <a:rPr lang="sr-Cyrl-BA" dirty="0" smtClean="0">
                <a:latin typeface="Times New Roman" pitchFamily="18" charset="0"/>
                <a:cs typeface="Times New Roman" pitchFamily="18" charset="0"/>
              </a:rPr>
              <a:t>у </a:t>
            </a:r>
            <a:r>
              <a:rPr lang="sr-Cyrl-BA" dirty="0">
                <a:latin typeface="Times New Roman" pitchFamily="18" charset="0"/>
                <a:cs typeface="Times New Roman" pitchFamily="18" charset="0"/>
              </a:rPr>
              <a:t>дефиницијама елемената финансијских </a:t>
            </a:r>
            <a:r>
              <a:rPr lang="sr-Cyrl-BA" dirty="0" smtClean="0">
                <a:latin typeface="Times New Roman" pitchFamily="18" charset="0"/>
                <a:cs typeface="Times New Roman" pitchFamily="18" charset="0"/>
              </a:rPr>
              <a:t>извештаја,</a:t>
            </a:r>
          </a:p>
          <a:p>
            <a:pPr lvl="1"/>
            <a:r>
              <a:rPr lang="sr-Cyrl-BA" dirty="0">
                <a:latin typeface="Times New Roman" pitchFamily="18" charset="0"/>
                <a:cs typeface="Times New Roman" pitchFamily="18" charset="0"/>
              </a:rPr>
              <a:t>у</a:t>
            </a:r>
            <a:r>
              <a:rPr lang="sr-Cyrl-BA" dirty="0" smtClean="0">
                <a:latin typeface="Times New Roman" pitchFamily="18" charset="0"/>
                <a:cs typeface="Times New Roman" pitchFamily="18" charset="0"/>
              </a:rPr>
              <a:t> критеријима за признавање позиција у финансијским извјештајима,</a:t>
            </a:r>
          </a:p>
          <a:p>
            <a:pPr lvl="1"/>
            <a:r>
              <a:rPr lang="sr-Cyrl-BA" dirty="0" smtClean="0">
                <a:latin typeface="Times New Roman" pitchFamily="18" charset="0"/>
                <a:cs typeface="Times New Roman" pitchFamily="18" charset="0"/>
              </a:rPr>
              <a:t>у начину и условима објављивања финансијских извјештаја и сл.</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25915695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sr-Cyrl-BA" dirty="0">
                <a:latin typeface="Times New Roman" pitchFamily="18" charset="0"/>
                <a:cs typeface="Times New Roman" pitchFamily="18" charset="0"/>
              </a:rPr>
              <a:t>Одржање физичког капитала</a:t>
            </a:r>
            <a:endParaRPr lang="en-US" dirty="0">
              <a:latin typeface="Times New Roman" pitchFamily="18" charset="0"/>
              <a:cs typeface="Times New Roman" pitchFamily="18" charset="0"/>
            </a:endParaRPr>
          </a:p>
        </p:txBody>
      </p:sp>
      <p:sp>
        <p:nvSpPr>
          <p:cNvPr id="3" name="Content Placeholder 2"/>
          <p:cNvSpPr>
            <a:spLocks noGrp="1"/>
          </p:cNvSpPr>
          <p:nvPr>
            <p:ph sz="quarter" idx="1"/>
          </p:nvPr>
        </p:nvSpPr>
        <p:spPr/>
        <p:txBody>
          <a:bodyPr/>
          <a:lstStyle/>
          <a:p>
            <a:r>
              <a:rPr lang="ru-RU" dirty="0">
                <a:latin typeface="Times New Roman" pitchFamily="18" charset="0"/>
                <a:cs typeface="Times New Roman" pitchFamily="18" charset="0"/>
              </a:rPr>
              <a:t>У складу са овим концептом, добитак је једино остварен ако физички производни капацитет (или оперативни капацитет) ентитета (или ресурса или средстава потребних за постизање тог капацитета) на крају периода превазилази физички производни капацитет на почетку периода, након изузећа сваке расподеле према или уплата од стране власника у току </a:t>
            </a:r>
            <a:r>
              <a:rPr lang="ru-RU" dirty="0" smtClean="0">
                <a:latin typeface="Times New Roman" pitchFamily="18" charset="0"/>
                <a:cs typeface="Times New Roman" pitchFamily="18" charset="0"/>
              </a:rPr>
              <a:t>периода.</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220252007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lstStyle/>
          <a:p>
            <a:pPr marL="0" indent="0">
              <a:buNone/>
            </a:pPr>
            <a:endParaRPr lang="sr-Cyrl-BA" dirty="0" smtClean="0"/>
          </a:p>
          <a:p>
            <a:pPr marL="0" indent="0">
              <a:buNone/>
            </a:pPr>
            <a:endParaRPr lang="sr-Cyrl-BA" dirty="0" smtClean="0"/>
          </a:p>
          <a:p>
            <a:pPr marL="0" indent="0">
              <a:buNone/>
            </a:pPr>
            <a:endParaRPr lang="sr-Cyrl-BA" dirty="0"/>
          </a:p>
          <a:p>
            <a:pPr marL="0" indent="0" algn="ctr">
              <a:buNone/>
            </a:pPr>
            <a:r>
              <a:rPr lang="sr-Cyrl-BA" sz="4400" b="1" dirty="0" smtClean="0">
                <a:latin typeface="Times New Roman" pitchFamily="18" charset="0"/>
                <a:cs typeface="Times New Roman" pitchFamily="18" charset="0"/>
              </a:rPr>
              <a:t>ХВАЛА НА ПАЖЊИ!</a:t>
            </a:r>
            <a:endParaRPr lang="en-US" sz="4400" b="1" dirty="0">
              <a:latin typeface="Times New Roman" pitchFamily="18" charset="0"/>
              <a:cs typeface="Times New Roman" pitchFamily="18" charset="0"/>
            </a:endParaRPr>
          </a:p>
        </p:txBody>
      </p:sp>
    </p:spTree>
    <p:extLst>
      <p:ext uri="{BB962C8B-B14F-4D97-AF65-F5344CB8AC3E}">
        <p14:creationId xmlns:p14="http://schemas.microsoft.com/office/powerpoint/2010/main" val="21771224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612648" y="1600200"/>
            <a:ext cx="8351840" cy="4495800"/>
          </a:xfrm>
        </p:spPr>
        <p:txBody>
          <a:bodyPr/>
          <a:lstStyle/>
          <a:p>
            <a:endParaRPr lang="sr-Cyrl-BA" dirty="0" smtClean="0">
              <a:latin typeface="Times New Roman" panose="02020603050405020304" pitchFamily="18" charset="0"/>
              <a:cs typeface="Times New Roman" panose="02020603050405020304" pitchFamily="18" charset="0"/>
            </a:endParaRPr>
          </a:p>
          <a:p>
            <a:endParaRPr lang="sr-Cyrl-BA" dirty="0">
              <a:latin typeface="Times New Roman" panose="02020603050405020304" pitchFamily="18" charset="0"/>
              <a:cs typeface="Times New Roman" panose="02020603050405020304" pitchFamily="18" charset="0"/>
            </a:endParaRPr>
          </a:p>
          <a:p>
            <a:endParaRPr lang="sr-Cyrl-BA" dirty="0" smtClean="0">
              <a:latin typeface="Times New Roman" panose="02020603050405020304" pitchFamily="18" charset="0"/>
              <a:cs typeface="Times New Roman" panose="02020603050405020304" pitchFamily="18" charset="0"/>
            </a:endParaRPr>
          </a:p>
          <a:p>
            <a:r>
              <a:rPr lang="sr-Cyrl-BA" dirty="0" smtClean="0">
                <a:latin typeface="Times New Roman" panose="02020603050405020304" pitchFamily="18" charset="0"/>
                <a:cs typeface="Times New Roman" panose="02020603050405020304" pitchFamily="18" charset="0"/>
              </a:rPr>
              <a:t>Дискусија: сличности и разлике између пуних стандарда и стандарда за мале и средње ентитете</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783397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sr-Cyrl-BA" dirty="0" smtClean="0">
                <a:latin typeface="Times New Roman" pitchFamily="18" charset="0"/>
                <a:cs typeface="Times New Roman" pitchFamily="18" charset="0"/>
              </a:rPr>
              <a:t>Стандардизација </a:t>
            </a:r>
            <a:br>
              <a:rPr lang="sr-Cyrl-BA" dirty="0" smtClean="0">
                <a:latin typeface="Times New Roman" pitchFamily="18" charset="0"/>
                <a:cs typeface="Times New Roman" pitchFamily="18" charset="0"/>
              </a:rPr>
            </a:br>
            <a:r>
              <a:rPr lang="sr-Cyrl-BA" dirty="0" smtClean="0">
                <a:latin typeface="Times New Roman" pitchFamily="18" charset="0"/>
                <a:cs typeface="Times New Roman" pitchFamily="18" charset="0"/>
              </a:rPr>
              <a:t>финансијског извјештавања</a:t>
            </a:r>
            <a:endParaRPr lang="en-US" dirty="0">
              <a:latin typeface="Times New Roman" pitchFamily="18" charset="0"/>
              <a:cs typeface="Times New Roman" pitchFamily="18" charset="0"/>
            </a:endParaRPr>
          </a:p>
        </p:txBody>
      </p:sp>
      <p:sp>
        <p:nvSpPr>
          <p:cNvPr id="3" name="Content Placeholder 2"/>
          <p:cNvSpPr>
            <a:spLocks noGrp="1"/>
          </p:cNvSpPr>
          <p:nvPr>
            <p:ph sz="quarter" idx="1"/>
          </p:nvPr>
        </p:nvSpPr>
        <p:spPr/>
        <p:txBody>
          <a:bodyPr/>
          <a:lstStyle/>
          <a:p>
            <a:r>
              <a:rPr lang="ru-RU" dirty="0">
                <a:latin typeface="Times New Roman" pitchFamily="18" charset="0"/>
                <a:cs typeface="Times New Roman" pitchFamily="18" charset="0"/>
              </a:rPr>
              <a:t>Тешкоће у рјешавању појединих рачуноводствених питања довеле су до потребе развоја концептулног оквира или </a:t>
            </a:r>
            <a:r>
              <a:rPr lang="ru-RU" dirty="0" smtClean="0">
                <a:latin typeface="Times New Roman" pitchFamily="18" charset="0"/>
                <a:cs typeface="Times New Roman" pitchFamily="18" charset="0"/>
              </a:rPr>
              <a:t>сета </a:t>
            </a:r>
            <a:r>
              <a:rPr lang="ru-RU" dirty="0">
                <a:latin typeface="Times New Roman" pitchFamily="18" charset="0"/>
                <a:cs typeface="Times New Roman" pitchFamily="18" charset="0"/>
              </a:rPr>
              <a:t>принципа на којима се темеље рачуноводствени стандарди и </a:t>
            </a:r>
            <a:r>
              <a:rPr lang="ru-RU" dirty="0" smtClean="0">
                <a:latin typeface="Times New Roman" pitchFamily="18" charset="0"/>
                <a:cs typeface="Times New Roman" pitchFamily="18" charset="0"/>
              </a:rPr>
              <a:t>који пружају </a:t>
            </a:r>
            <a:r>
              <a:rPr lang="ru-RU" dirty="0">
                <a:latin typeface="Times New Roman" pitchFamily="18" charset="0"/>
                <a:cs typeface="Times New Roman" pitchFamily="18" charset="0"/>
              </a:rPr>
              <a:t>смјернице рачуновођама у областима </a:t>
            </a:r>
            <a:r>
              <a:rPr lang="ru-RU" dirty="0" smtClean="0">
                <a:latin typeface="Times New Roman" pitchFamily="18" charset="0"/>
                <a:cs typeface="Times New Roman" pitchFamily="18" charset="0"/>
              </a:rPr>
              <a:t>у којим ови </a:t>
            </a:r>
            <a:r>
              <a:rPr lang="ru-RU" dirty="0">
                <a:latin typeface="Times New Roman" pitchFamily="18" charset="0"/>
                <a:cs typeface="Times New Roman" pitchFamily="18" charset="0"/>
              </a:rPr>
              <a:t>стандарди не постоје.</a:t>
            </a:r>
          </a:p>
          <a:p>
            <a:pPr marL="0" indent="0">
              <a:buNone/>
            </a:pPr>
            <a:endParaRPr lang="en-US" dirty="0"/>
          </a:p>
        </p:txBody>
      </p:sp>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l="7791" t="10225" r="6147" b="13082"/>
          <a:stretch/>
        </p:blipFill>
        <p:spPr>
          <a:xfrm>
            <a:off x="2088106" y="4380930"/>
            <a:ext cx="5131559" cy="2279177"/>
          </a:xfrm>
          <a:prstGeom prst="rect">
            <a:avLst/>
          </a:prstGeom>
        </p:spPr>
      </p:pic>
    </p:spTree>
    <p:extLst>
      <p:ext uri="{BB962C8B-B14F-4D97-AF65-F5344CB8AC3E}">
        <p14:creationId xmlns:p14="http://schemas.microsoft.com/office/powerpoint/2010/main" val="302350212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ru-RU" dirty="0">
                <a:latin typeface="Times New Roman" pitchFamily="18" charset="0"/>
                <a:cs typeface="Times New Roman" pitchFamily="18" charset="0"/>
              </a:rPr>
              <a:t>Концептуални </a:t>
            </a:r>
            <a:r>
              <a:rPr lang="ru-RU" dirty="0" smtClean="0">
                <a:latin typeface="Times New Roman" pitchFamily="18" charset="0"/>
                <a:cs typeface="Times New Roman" pitchFamily="18" charset="0"/>
              </a:rPr>
              <a:t>оквир</a:t>
            </a:r>
            <a:endParaRPr lang="en-US" dirty="0">
              <a:latin typeface="Times New Roman" pitchFamily="18" charset="0"/>
              <a:cs typeface="Times New Roman" pitchFamily="18" charset="0"/>
            </a:endParaRPr>
          </a:p>
        </p:txBody>
      </p:sp>
      <p:sp>
        <p:nvSpPr>
          <p:cNvPr id="3" name="Content Placeholder 2"/>
          <p:cNvSpPr>
            <a:spLocks noGrp="1"/>
          </p:cNvSpPr>
          <p:nvPr>
            <p:ph sz="quarter" idx="1"/>
          </p:nvPr>
        </p:nvSpPr>
        <p:spPr>
          <a:xfrm>
            <a:off x="612648" y="1600200"/>
            <a:ext cx="8207824" cy="4781128"/>
          </a:xfrm>
        </p:spPr>
        <p:txBody>
          <a:bodyPr>
            <a:normAutofit fontScale="85000" lnSpcReduction="20000"/>
          </a:bodyPr>
          <a:lstStyle/>
          <a:p>
            <a:r>
              <a:rPr lang="ru-RU" dirty="0" smtClean="0">
                <a:latin typeface="Times New Roman" pitchFamily="18" charset="0"/>
                <a:cs typeface="Times New Roman" pitchFamily="18" charset="0"/>
              </a:rPr>
              <a:t>Концептуални </a:t>
            </a:r>
            <a:r>
              <a:rPr lang="ru-RU" dirty="0">
                <a:latin typeface="Times New Roman" pitchFamily="18" charset="0"/>
                <a:cs typeface="Times New Roman" pitchFamily="18" charset="0"/>
              </a:rPr>
              <a:t>оквир </a:t>
            </a:r>
            <a:r>
              <a:rPr lang="ru-RU" dirty="0" smtClean="0">
                <a:latin typeface="Times New Roman" pitchFamily="18" charset="0"/>
                <a:cs typeface="Times New Roman" pitchFamily="18" charset="0"/>
              </a:rPr>
              <a:t>за финансијско </a:t>
            </a:r>
            <a:r>
              <a:rPr lang="ru-RU" dirty="0">
                <a:latin typeface="Times New Roman" pitchFamily="18" charset="0"/>
                <a:cs typeface="Times New Roman" pitchFamily="18" charset="0"/>
              </a:rPr>
              <a:t>изв</a:t>
            </a:r>
            <a:r>
              <a:rPr lang="sr-Cyrl-BA" dirty="0">
                <a:latin typeface="Times New Roman" pitchFamily="18" charset="0"/>
                <a:cs typeface="Times New Roman" pitchFamily="18" charset="0"/>
              </a:rPr>
              <a:t>ј</a:t>
            </a:r>
            <a:r>
              <a:rPr lang="ru-RU" dirty="0">
                <a:latin typeface="Times New Roman" pitchFamily="18" charset="0"/>
                <a:cs typeface="Times New Roman" pitchFamily="18" charset="0"/>
              </a:rPr>
              <a:t>ештавање </a:t>
            </a:r>
            <a:r>
              <a:rPr lang="ru-RU" dirty="0" smtClean="0">
                <a:latin typeface="Times New Roman" pitchFamily="18" charset="0"/>
                <a:cs typeface="Times New Roman" pitchFamily="18" charset="0"/>
              </a:rPr>
              <a:t>је издат у </a:t>
            </a:r>
            <a:r>
              <a:rPr lang="ru-RU" dirty="0">
                <a:latin typeface="Times New Roman" pitchFamily="18" charset="0"/>
                <a:cs typeface="Times New Roman" pitchFamily="18" charset="0"/>
              </a:rPr>
              <a:t>септембру 2010. </a:t>
            </a:r>
            <a:r>
              <a:rPr lang="ru-RU" dirty="0" smtClean="0">
                <a:latin typeface="Times New Roman" pitchFamily="18" charset="0"/>
                <a:cs typeface="Times New Roman" pitchFamily="18" charset="0"/>
              </a:rPr>
              <a:t>године од стране Одбора </a:t>
            </a:r>
            <a:r>
              <a:rPr lang="ru-RU" dirty="0">
                <a:latin typeface="Times New Roman" pitchFamily="18" charset="0"/>
                <a:cs typeface="Times New Roman" pitchFamily="18" charset="0"/>
              </a:rPr>
              <a:t>за међународне рачуноводствене стандарде </a:t>
            </a:r>
            <a:r>
              <a:rPr lang="ru-RU" dirty="0" smtClean="0">
                <a:latin typeface="Times New Roman" pitchFamily="18" charset="0"/>
                <a:cs typeface="Times New Roman" pitchFamily="18" charset="0"/>
              </a:rPr>
              <a:t>(</a:t>
            </a:r>
            <a:r>
              <a:rPr lang="en-US" dirty="0">
                <a:latin typeface="Times New Roman" pitchFamily="18" charset="0"/>
                <a:cs typeface="Times New Roman" pitchFamily="18" charset="0"/>
              </a:rPr>
              <a:t>International Accounting Standards </a:t>
            </a:r>
            <a:r>
              <a:rPr lang="en-US" dirty="0" smtClean="0">
                <a:latin typeface="Times New Roman" pitchFamily="18" charset="0"/>
                <a:cs typeface="Times New Roman" pitchFamily="18" charset="0"/>
              </a:rPr>
              <a:t>Board</a:t>
            </a:r>
            <a:r>
              <a:rPr lang="sr-Cyrl-BA" dirty="0" smtClean="0">
                <a:latin typeface="Times New Roman" pitchFamily="18" charset="0"/>
                <a:cs typeface="Times New Roman" pitchFamily="18" charset="0"/>
              </a:rPr>
              <a:t> - </a:t>
            </a:r>
            <a:r>
              <a:rPr lang="ru-RU" dirty="0" smtClean="0">
                <a:latin typeface="Times New Roman" pitchFamily="18" charset="0"/>
                <a:cs typeface="Times New Roman" pitchFamily="18" charset="0"/>
              </a:rPr>
              <a:t>IASB). </a:t>
            </a:r>
          </a:p>
          <a:p>
            <a:r>
              <a:rPr lang="ru-RU" dirty="0">
                <a:latin typeface="Times New Roman" pitchFamily="18" charset="0"/>
                <a:cs typeface="Times New Roman" pitchFamily="18" charset="0"/>
              </a:rPr>
              <a:t>Основна сврха </a:t>
            </a:r>
            <a:r>
              <a:rPr lang="ru-RU" dirty="0" smtClean="0">
                <a:latin typeface="Times New Roman" pitchFamily="18" charset="0"/>
                <a:cs typeface="Times New Roman" pitchFamily="18" charset="0"/>
              </a:rPr>
              <a:t>концептуалног оквира је:</a:t>
            </a:r>
          </a:p>
          <a:p>
            <a:pPr lvl="1"/>
            <a:r>
              <a:rPr lang="ru-RU" dirty="0" smtClean="0">
                <a:latin typeface="Times New Roman" pitchFamily="18" charset="0"/>
                <a:cs typeface="Times New Roman" pitchFamily="18" charset="0"/>
              </a:rPr>
              <a:t>пружање </a:t>
            </a:r>
            <a:r>
              <a:rPr lang="ru-RU" dirty="0">
                <a:latin typeface="Times New Roman" pitchFamily="18" charset="0"/>
                <a:cs typeface="Times New Roman" pitchFamily="18" charset="0"/>
              </a:rPr>
              <a:t>трајне и стручне основе за формулисање </a:t>
            </a:r>
            <a:r>
              <a:rPr lang="ru-RU" dirty="0" smtClean="0">
                <a:latin typeface="Times New Roman" pitchFamily="18" charset="0"/>
                <a:cs typeface="Times New Roman" pitchFamily="18" charset="0"/>
              </a:rPr>
              <a:t>МРС/МСФИ,</a:t>
            </a:r>
          </a:p>
          <a:p>
            <a:pPr lvl="1"/>
            <a:r>
              <a:rPr lang="ru-RU" dirty="0" smtClean="0">
                <a:latin typeface="Times New Roman" pitchFamily="18" charset="0"/>
                <a:cs typeface="Times New Roman" pitchFamily="18" charset="0"/>
              </a:rPr>
              <a:t>пружање </a:t>
            </a:r>
            <a:r>
              <a:rPr lang="ru-RU" dirty="0">
                <a:latin typeface="Times New Roman" pitchFamily="18" charset="0"/>
                <a:cs typeface="Times New Roman" pitchFamily="18" charset="0"/>
              </a:rPr>
              <a:t>трајне и стручне основе за доношење законских прописа у земљама које не </a:t>
            </a:r>
            <a:r>
              <a:rPr lang="ru-RU" dirty="0" smtClean="0">
                <a:latin typeface="Times New Roman" pitchFamily="18" charset="0"/>
                <a:cs typeface="Times New Roman" pitchFamily="18" charset="0"/>
              </a:rPr>
              <a:t>примјењују МРС/МСФИ,</a:t>
            </a:r>
          </a:p>
          <a:p>
            <a:pPr lvl="1"/>
            <a:r>
              <a:rPr lang="ru-RU" dirty="0" smtClean="0">
                <a:latin typeface="Times New Roman" pitchFamily="18" charset="0"/>
                <a:cs typeface="Times New Roman" pitchFamily="18" charset="0"/>
              </a:rPr>
              <a:t>пружање </a:t>
            </a:r>
            <a:r>
              <a:rPr lang="ru-RU" dirty="0">
                <a:latin typeface="Times New Roman" pitchFamily="18" charset="0"/>
                <a:cs typeface="Times New Roman" pitchFamily="18" charset="0"/>
              </a:rPr>
              <a:t>помоћи састављачима финансијских </a:t>
            </a:r>
            <a:r>
              <a:rPr lang="ru-RU" dirty="0" smtClean="0">
                <a:latin typeface="Times New Roman" pitchFamily="18" charset="0"/>
                <a:cs typeface="Times New Roman" pitchFamily="18" charset="0"/>
              </a:rPr>
              <a:t>извјештаја </a:t>
            </a:r>
            <a:r>
              <a:rPr lang="ru-RU" dirty="0">
                <a:latin typeface="Times New Roman" pitchFamily="18" charset="0"/>
                <a:cs typeface="Times New Roman" pitchFamily="18" charset="0"/>
              </a:rPr>
              <a:t>приликом </a:t>
            </a:r>
            <a:r>
              <a:rPr lang="ru-RU" dirty="0" smtClean="0">
                <a:latin typeface="Times New Roman" pitchFamily="18" charset="0"/>
                <a:cs typeface="Times New Roman" pitchFamily="18" charset="0"/>
              </a:rPr>
              <a:t>разумијевања </a:t>
            </a:r>
            <a:r>
              <a:rPr lang="ru-RU" dirty="0">
                <a:latin typeface="Times New Roman" pitchFamily="18" charset="0"/>
                <a:cs typeface="Times New Roman" pitchFamily="18" charset="0"/>
              </a:rPr>
              <a:t>и тумачења стандарда, као и приликом избора алтернативног стандарда у случају непостојања оригиналног стандарда за одређену </a:t>
            </a:r>
            <a:r>
              <a:rPr lang="ru-RU" dirty="0" smtClean="0">
                <a:latin typeface="Times New Roman" pitchFamily="18" charset="0"/>
                <a:cs typeface="Times New Roman" pitchFamily="18" charset="0"/>
              </a:rPr>
              <a:t>трансакцију,</a:t>
            </a:r>
          </a:p>
          <a:p>
            <a:pPr lvl="1"/>
            <a:r>
              <a:rPr lang="ru-RU" dirty="0" smtClean="0">
                <a:latin typeface="Times New Roman" pitchFamily="18" charset="0"/>
                <a:cs typeface="Times New Roman" pitchFamily="18" charset="0"/>
              </a:rPr>
              <a:t>пружање </a:t>
            </a:r>
            <a:r>
              <a:rPr lang="ru-RU" dirty="0">
                <a:latin typeface="Times New Roman" pitchFamily="18" charset="0"/>
                <a:cs typeface="Times New Roman" pitchFamily="18" charset="0"/>
              </a:rPr>
              <a:t>помоћи корисницима у </a:t>
            </a:r>
            <a:r>
              <a:rPr lang="ru-RU" dirty="0" smtClean="0">
                <a:latin typeface="Times New Roman" pitchFamily="18" charset="0"/>
                <a:cs typeface="Times New Roman" pitchFamily="18" charset="0"/>
              </a:rPr>
              <a:t>разумијевању </a:t>
            </a:r>
            <a:r>
              <a:rPr lang="ru-RU" dirty="0">
                <a:latin typeface="Times New Roman" pitchFamily="18" charset="0"/>
                <a:cs typeface="Times New Roman" pitchFamily="18" charset="0"/>
              </a:rPr>
              <a:t>полазне тачке од које се пошло приликом формулисања </a:t>
            </a:r>
            <a:r>
              <a:rPr lang="ru-RU" dirty="0" smtClean="0">
                <a:latin typeface="Times New Roman" pitchFamily="18" charset="0"/>
                <a:cs typeface="Times New Roman" pitchFamily="18" charset="0"/>
              </a:rPr>
              <a:t>стандарда</a:t>
            </a:r>
            <a:r>
              <a:rPr lang="sr-Cyrl-BA" dirty="0" smtClean="0">
                <a:latin typeface="Times New Roman" pitchFamily="18" charset="0"/>
                <a:cs typeface="Times New Roman" pitchFamily="18" charset="0"/>
              </a:rPr>
              <a:t>.</a:t>
            </a:r>
            <a:endParaRPr lang="ru-RU" dirty="0">
              <a:latin typeface="Times New Roman" pitchFamily="18" charset="0"/>
              <a:cs typeface="Times New Roman" pitchFamily="18" charset="0"/>
            </a:endParaRPr>
          </a:p>
        </p:txBody>
      </p:sp>
    </p:spTree>
    <p:extLst>
      <p:ext uri="{BB962C8B-B14F-4D97-AF65-F5344CB8AC3E}">
        <p14:creationId xmlns:p14="http://schemas.microsoft.com/office/powerpoint/2010/main" val="322528791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ru-RU" dirty="0">
                <a:latin typeface="Times New Roman" pitchFamily="18" charset="0"/>
                <a:cs typeface="Times New Roman" pitchFamily="18" charset="0"/>
              </a:rPr>
              <a:t>Концептуални оквир</a:t>
            </a:r>
            <a:endParaRPr lang="en-US" dirty="0"/>
          </a:p>
        </p:txBody>
      </p:sp>
      <p:sp>
        <p:nvSpPr>
          <p:cNvPr id="3" name="Content Placeholder 2"/>
          <p:cNvSpPr>
            <a:spLocks noGrp="1"/>
          </p:cNvSpPr>
          <p:nvPr>
            <p:ph sz="quarter" idx="1"/>
          </p:nvPr>
        </p:nvSpPr>
        <p:spPr/>
        <p:txBody>
          <a:bodyPr/>
          <a:lstStyle/>
          <a:p>
            <a:r>
              <a:rPr lang="ru-RU" dirty="0">
                <a:latin typeface="Times New Roman" pitchFamily="18" charset="0"/>
                <a:cs typeface="Times New Roman" pitchFamily="18" charset="0"/>
              </a:rPr>
              <a:t>Концепутални оквир није </a:t>
            </a:r>
            <a:r>
              <a:rPr lang="sr-Cyrl-BA" dirty="0" smtClean="0">
                <a:latin typeface="Times New Roman" pitchFamily="18" charset="0"/>
                <a:cs typeface="Times New Roman" pitchFamily="18" charset="0"/>
              </a:rPr>
              <a:t>МСФИ </a:t>
            </a:r>
            <a:r>
              <a:rPr lang="ru-RU" dirty="0" smtClean="0">
                <a:latin typeface="Times New Roman" pitchFamily="18" charset="0"/>
                <a:cs typeface="Times New Roman" pitchFamily="18" charset="0"/>
              </a:rPr>
              <a:t>и </a:t>
            </a:r>
            <a:r>
              <a:rPr lang="ru-RU" dirty="0">
                <a:latin typeface="Times New Roman" pitchFamily="18" charset="0"/>
                <a:cs typeface="Times New Roman" pitchFamily="18" charset="0"/>
              </a:rPr>
              <a:t>стога не дефинише стандарде поводом било </a:t>
            </a:r>
            <a:r>
              <a:rPr lang="ru-RU" dirty="0" smtClean="0">
                <a:latin typeface="Times New Roman" pitchFamily="18" charset="0"/>
                <a:cs typeface="Times New Roman" pitchFamily="18" charset="0"/>
              </a:rPr>
              <a:t>којег одмјеравања или</a:t>
            </a:r>
            <a:r>
              <a:rPr lang="sr-Latn-BA" dirty="0" smtClean="0">
                <a:latin typeface="Times New Roman" pitchFamily="18" charset="0"/>
                <a:cs typeface="Times New Roman" pitchFamily="18" charset="0"/>
              </a:rPr>
              <a:t> </a:t>
            </a:r>
            <a:r>
              <a:rPr lang="ru-RU" dirty="0" smtClean="0">
                <a:latin typeface="Times New Roman" pitchFamily="18" charset="0"/>
                <a:cs typeface="Times New Roman" pitchFamily="18" charset="0"/>
              </a:rPr>
              <a:t>об</a:t>
            </a:r>
            <a:r>
              <a:rPr lang="sr-Latn-BA" dirty="0" smtClean="0">
                <a:latin typeface="Times New Roman" pitchFamily="18" charset="0"/>
                <a:cs typeface="Times New Roman" pitchFamily="18" charset="0"/>
              </a:rPr>
              <a:t>j</a:t>
            </a:r>
            <a:r>
              <a:rPr lang="ru-RU" dirty="0" smtClean="0">
                <a:latin typeface="Times New Roman" pitchFamily="18" charset="0"/>
                <a:cs typeface="Times New Roman" pitchFamily="18" charset="0"/>
              </a:rPr>
              <a:t>елодањивања.</a:t>
            </a:r>
          </a:p>
          <a:p>
            <a:r>
              <a:rPr lang="ru-RU" dirty="0">
                <a:latin typeface="Times New Roman" pitchFamily="18" charset="0"/>
                <a:cs typeface="Times New Roman" pitchFamily="18" charset="0"/>
              </a:rPr>
              <a:t>У случајевима када постоји </a:t>
            </a:r>
            <a:r>
              <a:rPr lang="ru-RU" dirty="0" smtClean="0">
                <a:latin typeface="Times New Roman" pitchFamily="18" charset="0"/>
                <a:cs typeface="Times New Roman" pitchFamily="18" charset="0"/>
              </a:rPr>
              <a:t>неслагање између </a:t>
            </a:r>
            <a:r>
              <a:rPr lang="sr-Cyrl-BA" dirty="0" smtClean="0">
                <a:latin typeface="Times New Roman" pitchFamily="18" charset="0"/>
                <a:cs typeface="Times New Roman" pitchFamily="18" charset="0"/>
              </a:rPr>
              <a:t>МСФИ </a:t>
            </a:r>
            <a:r>
              <a:rPr lang="ru-RU" dirty="0" smtClean="0">
                <a:latin typeface="Times New Roman" pitchFamily="18" charset="0"/>
                <a:cs typeface="Times New Roman" pitchFamily="18" charset="0"/>
              </a:rPr>
              <a:t>и </a:t>
            </a:r>
            <a:r>
              <a:rPr lang="ru-RU" dirty="0">
                <a:latin typeface="Times New Roman" pitchFamily="18" charset="0"/>
                <a:cs typeface="Times New Roman" pitchFamily="18" charset="0"/>
              </a:rPr>
              <a:t>Концепуталног </a:t>
            </a:r>
            <a:r>
              <a:rPr lang="ru-RU" dirty="0" smtClean="0">
                <a:latin typeface="Times New Roman" pitchFamily="18" charset="0"/>
                <a:cs typeface="Times New Roman" pitchFamily="18" charset="0"/>
              </a:rPr>
              <a:t>оквира, примјењује се МСФИ (</a:t>
            </a:r>
            <a:r>
              <a:rPr lang="en-US" i="1" dirty="0" err="1" smtClean="0">
                <a:latin typeface="Times New Roman" pitchFamily="18" charset="0"/>
                <a:cs typeface="Times New Roman" pitchFamily="18" charset="0"/>
              </a:rPr>
              <a:t>lex</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specialis</a:t>
            </a:r>
            <a:r>
              <a:rPr lang="ru-RU" dirty="0" smtClean="0">
                <a:latin typeface="Times New Roman" pitchFamily="18" charset="0"/>
                <a:cs typeface="Times New Roman" pitchFamily="18" charset="0"/>
              </a:rPr>
              <a:t>)</a:t>
            </a:r>
            <a:r>
              <a:rPr lang="en-US" dirty="0" smtClean="0">
                <a:latin typeface="Times New Roman" pitchFamily="18" charset="0"/>
                <a:cs typeface="Times New Roman" pitchFamily="18" charset="0"/>
              </a:rPr>
              <a:t>, </a:t>
            </a:r>
            <a:r>
              <a:rPr lang="sr-Cyrl-BA" dirty="0" smtClean="0">
                <a:latin typeface="Times New Roman" pitchFamily="18" charset="0"/>
                <a:cs typeface="Times New Roman" pitchFamily="18" charset="0"/>
              </a:rPr>
              <a:t>али ће се у будућности тежити елиминисању свих уочених разлика.</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330116997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ru-RU" dirty="0">
                <a:latin typeface="Times New Roman" pitchFamily="18" charset="0"/>
                <a:cs typeface="Times New Roman" pitchFamily="18" charset="0"/>
              </a:rPr>
              <a:t>Концептуални оквир</a:t>
            </a:r>
            <a:endParaRPr lang="en-US" dirty="0"/>
          </a:p>
        </p:txBody>
      </p:sp>
      <p:sp>
        <p:nvSpPr>
          <p:cNvPr id="3" name="Content Placeholder 2"/>
          <p:cNvSpPr>
            <a:spLocks noGrp="1"/>
          </p:cNvSpPr>
          <p:nvPr>
            <p:ph sz="quarter" idx="1"/>
          </p:nvPr>
        </p:nvSpPr>
        <p:spPr>
          <a:xfrm>
            <a:off x="612648" y="1600200"/>
            <a:ext cx="8153400" cy="3989040"/>
          </a:xfrm>
        </p:spPr>
        <p:txBody>
          <a:bodyPr>
            <a:normAutofit/>
          </a:bodyPr>
          <a:lstStyle/>
          <a:p>
            <a:r>
              <a:rPr lang="sr-Cyrl-BA" sz="3200" dirty="0">
                <a:latin typeface="Times New Roman" pitchFamily="18" charset="0"/>
                <a:cs typeface="Times New Roman" pitchFamily="18" charset="0"/>
              </a:rPr>
              <a:t>Концептуални оквир се бави: </a:t>
            </a:r>
            <a:endParaRPr lang="sr-Cyrl-BA" sz="3200" dirty="0" smtClean="0">
              <a:latin typeface="Times New Roman" pitchFamily="18" charset="0"/>
              <a:cs typeface="Times New Roman" pitchFamily="18" charset="0"/>
            </a:endParaRPr>
          </a:p>
          <a:p>
            <a:pPr lvl="1"/>
            <a:r>
              <a:rPr lang="sr-Cyrl-BA" sz="2800" dirty="0" smtClean="0">
                <a:latin typeface="Times New Roman" pitchFamily="18" charset="0"/>
                <a:cs typeface="Times New Roman" pitchFamily="18" charset="0"/>
              </a:rPr>
              <a:t>циљем </a:t>
            </a:r>
            <a:r>
              <a:rPr lang="sr-Cyrl-BA" sz="2800" dirty="0">
                <a:latin typeface="Times New Roman" pitchFamily="18" charset="0"/>
                <a:cs typeface="Times New Roman" pitchFamily="18" charset="0"/>
              </a:rPr>
              <a:t>финансијског </a:t>
            </a:r>
            <a:r>
              <a:rPr lang="sr-Cyrl-BA" sz="2800" dirty="0" smtClean="0">
                <a:latin typeface="Times New Roman" pitchFamily="18" charset="0"/>
                <a:cs typeface="Times New Roman" pitchFamily="18" charset="0"/>
              </a:rPr>
              <a:t>извјештавања,</a:t>
            </a:r>
          </a:p>
          <a:p>
            <a:pPr lvl="1"/>
            <a:r>
              <a:rPr lang="sr-Cyrl-BA" sz="2800" dirty="0" smtClean="0">
                <a:latin typeface="Times New Roman" pitchFamily="18" charset="0"/>
                <a:cs typeface="Times New Roman" pitchFamily="18" charset="0"/>
              </a:rPr>
              <a:t>квалитативним особинама корисних </a:t>
            </a:r>
            <a:r>
              <a:rPr lang="sr-Cyrl-BA" sz="2800" dirty="0">
                <a:latin typeface="Times New Roman" pitchFamily="18" charset="0"/>
                <a:cs typeface="Times New Roman" pitchFamily="18" charset="0"/>
              </a:rPr>
              <a:t>финансијских </a:t>
            </a:r>
            <a:r>
              <a:rPr lang="sr-Cyrl-BA" sz="2800" dirty="0" smtClean="0">
                <a:latin typeface="Times New Roman" pitchFamily="18" charset="0"/>
                <a:cs typeface="Times New Roman" pitchFamily="18" charset="0"/>
              </a:rPr>
              <a:t>информација,</a:t>
            </a:r>
          </a:p>
          <a:p>
            <a:pPr lvl="1"/>
            <a:r>
              <a:rPr lang="sr-Cyrl-BA" sz="2800" dirty="0" smtClean="0">
                <a:latin typeface="Times New Roman" pitchFamily="18" charset="0"/>
                <a:cs typeface="Times New Roman" pitchFamily="18" charset="0"/>
              </a:rPr>
              <a:t>дефиницијом</a:t>
            </a:r>
            <a:r>
              <a:rPr lang="sr-Cyrl-BA" sz="2800" dirty="0">
                <a:latin typeface="Times New Roman" pitchFamily="18" charset="0"/>
                <a:cs typeface="Times New Roman" pitchFamily="18" charset="0"/>
              </a:rPr>
              <a:t>, признавањем и </a:t>
            </a:r>
            <a:r>
              <a:rPr lang="sr-Cyrl-BA" sz="2800" dirty="0" smtClean="0">
                <a:latin typeface="Times New Roman" pitchFamily="18" charset="0"/>
                <a:cs typeface="Times New Roman" pitchFamily="18" charset="0"/>
              </a:rPr>
              <a:t>одмјеравањем </a:t>
            </a:r>
            <a:r>
              <a:rPr lang="sr-Cyrl-BA" sz="2800" dirty="0">
                <a:latin typeface="Times New Roman" pitchFamily="18" charset="0"/>
                <a:cs typeface="Times New Roman" pitchFamily="18" charset="0"/>
              </a:rPr>
              <a:t>елемената од којих су сачињени финансијски </a:t>
            </a:r>
            <a:r>
              <a:rPr lang="sr-Cyrl-BA" sz="2800" dirty="0" smtClean="0">
                <a:latin typeface="Times New Roman" pitchFamily="18" charset="0"/>
                <a:cs typeface="Times New Roman" pitchFamily="18" charset="0"/>
              </a:rPr>
              <a:t>извештаји </a:t>
            </a:r>
            <a:r>
              <a:rPr lang="sr-Cyrl-BA" sz="2800" dirty="0">
                <a:latin typeface="Times New Roman" pitchFamily="18" charset="0"/>
                <a:cs typeface="Times New Roman" pitchFamily="18" charset="0"/>
              </a:rPr>
              <a:t>и </a:t>
            </a:r>
            <a:endParaRPr lang="sr-Cyrl-BA" sz="2800" dirty="0" smtClean="0">
              <a:latin typeface="Times New Roman" pitchFamily="18" charset="0"/>
              <a:cs typeface="Times New Roman" pitchFamily="18" charset="0"/>
            </a:endParaRPr>
          </a:p>
          <a:p>
            <a:pPr lvl="1"/>
            <a:r>
              <a:rPr lang="sr-Cyrl-BA" sz="2800" dirty="0" smtClean="0">
                <a:latin typeface="Times New Roman" pitchFamily="18" charset="0"/>
                <a:cs typeface="Times New Roman" pitchFamily="18" charset="0"/>
              </a:rPr>
              <a:t>концептима капитала </a:t>
            </a:r>
            <a:r>
              <a:rPr lang="sr-Cyrl-BA" sz="2800" dirty="0">
                <a:latin typeface="Times New Roman" pitchFamily="18" charset="0"/>
                <a:cs typeface="Times New Roman" pitchFamily="18" charset="0"/>
              </a:rPr>
              <a:t>и одржања капитала.</a:t>
            </a:r>
            <a:endParaRPr lang="en-US" sz="2800" dirty="0">
              <a:latin typeface="Times New Roman" pitchFamily="18" charset="0"/>
              <a:cs typeface="Times New Roman" pitchFamily="18" charset="0"/>
            </a:endParaRPr>
          </a:p>
        </p:txBody>
      </p:sp>
    </p:spTree>
    <p:extLst>
      <p:ext uri="{BB962C8B-B14F-4D97-AF65-F5344CB8AC3E}">
        <p14:creationId xmlns:p14="http://schemas.microsoft.com/office/powerpoint/2010/main" val="287156891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ru-RU" dirty="0" smtClean="0">
                <a:latin typeface="Times New Roman" pitchFamily="18" charset="0"/>
                <a:cs typeface="Times New Roman" pitchFamily="18" charset="0"/>
              </a:rPr>
              <a:t>1. Циљ </a:t>
            </a:r>
            <a:r>
              <a:rPr lang="ru-RU" dirty="0">
                <a:latin typeface="Times New Roman" pitchFamily="18" charset="0"/>
                <a:cs typeface="Times New Roman" pitchFamily="18" charset="0"/>
              </a:rPr>
              <a:t>финансијског </a:t>
            </a:r>
            <a:r>
              <a:rPr lang="ru-RU" dirty="0" smtClean="0">
                <a:latin typeface="Times New Roman" pitchFamily="18" charset="0"/>
                <a:cs typeface="Times New Roman" pitchFamily="18" charset="0"/>
              </a:rPr>
              <a:t>извјештавања </a:t>
            </a:r>
            <a:r>
              <a:rPr lang="ru-RU" dirty="0">
                <a:latin typeface="Times New Roman" pitchFamily="18" charset="0"/>
                <a:cs typeface="Times New Roman" pitchFamily="18" charset="0"/>
              </a:rPr>
              <a:t>опште </a:t>
            </a:r>
            <a:r>
              <a:rPr lang="ru-RU" dirty="0" smtClean="0">
                <a:latin typeface="Times New Roman" pitchFamily="18" charset="0"/>
                <a:cs typeface="Times New Roman" pitchFamily="18" charset="0"/>
              </a:rPr>
              <a:t>намјене</a:t>
            </a:r>
            <a:endParaRPr lang="en-US" dirty="0">
              <a:latin typeface="Times New Roman" pitchFamily="18" charset="0"/>
              <a:cs typeface="Times New Roman" pitchFamily="18" charset="0"/>
            </a:endParaRPr>
          </a:p>
        </p:txBody>
      </p:sp>
      <p:sp>
        <p:nvSpPr>
          <p:cNvPr id="3" name="Content Placeholder 2"/>
          <p:cNvSpPr>
            <a:spLocks noGrp="1"/>
          </p:cNvSpPr>
          <p:nvPr>
            <p:ph sz="quarter" idx="1"/>
          </p:nvPr>
        </p:nvSpPr>
        <p:spPr/>
        <p:txBody>
          <a:bodyPr/>
          <a:lstStyle/>
          <a:p>
            <a:r>
              <a:rPr lang="sr-Cyrl-BA" dirty="0">
                <a:latin typeface="Times New Roman" pitchFamily="18" charset="0"/>
                <a:cs typeface="Times New Roman" pitchFamily="18" charset="0"/>
              </a:rPr>
              <a:t>Циљ финансијског </a:t>
            </a:r>
            <a:r>
              <a:rPr lang="sr-Cyrl-BA" dirty="0" smtClean="0">
                <a:latin typeface="Times New Roman" pitchFamily="18" charset="0"/>
                <a:cs typeface="Times New Roman" pitchFamily="18" charset="0"/>
              </a:rPr>
              <a:t>извјештавања </a:t>
            </a:r>
            <a:r>
              <a:rPr lang="sr-Cyrl-BA" dirty="0">
                <a:latin typeface="Times New Roman" pitchFamily="18" charset="0"/>
                <a:cs typeface="Times New Roman" pitchFamily="18" charset="0"/>
              </a:rPr>
              <a:t>опште </a:t>
            </a:r>
            <a:r>
              <a:rPr lang="sr-Cyrl-BA" dirty="0" err="1" smtClean="0">
                <a:latin typeface="Times New Roman" pitchFamily="18" charset="0"/>
                <a:cs typeface="Times New Roman" pitchFamily="18" charset="0"/>
              </a:rPr>
              <a:t>намјене</a:t>
            </a:r>
            <a:r>
              <a:rPr lang="sr-Cyrl-BA" dirty="0" smtClean="0">
                <a:latin typeface="Times New Roman" pitchFamily="18" charset="0"/>
                <a:cs typeface="Times New Roman" pitchFamily="18" charset="0"/>
              </a:rPr>
              <a:t> </a:t>
            </a:r>
            <a:r>
              <a:rPr lang="sr-Cyrl-BA" dirty="0">
                <a:latin typeface="Times New Roman" pitchFamily="18" charset="0"/>
                <a:cs typeface="Times New Roman" pitchFamily="18" charset="0"/>
              </a:rPr>
              <a:t>је пружање финансијских информација о </a:t>
            </a:r>
            <a:r>
              <a:rPr lang="sr-Cyrl-BA" dirty="0" err="1" smtClean="0">
                <a:latin typeface="Times New Roman" pitchFamily="18" charset="0"/>
                <a:cs typeface="Times New Roman" pitchFamily="18" charset="0"/>
              </a:rPr>
              <a:t>извјештајном</a:t>
            </a:r>
            <a:r>
              <a:rPr lang="sr-Cyrl-BA" dirty="0" smtClean="0">
                <a:latin typeface="Times New Roman" pitchFamily="18" charset="0"/>
                <a:cs typeface="Times New Roman" pitchFamily="18" charset="0"/>
              </a:rPr>
              <a:t> </a:t>
            </a:r>
            <a:r>
              <a:rPr lang="sr-Cyrl-BA" dirty="0" err="1">
                <a:latin typeface="Times New Roman" pitchFamily="18" charset="0"/>
                <a:cs typeface="Times New Roman" pitchFamily="18" charset="0"/>
              </a:rPr>
              <a:t>ентитету</a:t>
            </a:r>
            <a:r>
              <a:rPr lang="sr-Cyrl-BA" dirty="0">
                <a:latin typeface="Times New Roman" pitchFamily="18" charset="0"/>
                <a:cs typeface="Times New Roman" pitchFamily="18" charset="0"/>
              </a:rPr>
              <a:t> које су корисне постојећим и потенцијалним инвеститорима, зајмодавцима и другим </a:t>
            </a:r>
            <a:r>
              <a:rPr lang="sr-Cyrl-BA" dirty="0" smtClean="0">
                <a:latin typeface="Times New Roman" pitchFamily="18" charset="0"/>
                <a:cs typeface="Times New Roman" pitchFamily="18" charset="0"/>
              </a:rPr>
              <a:t>повјериоцима </a:t>
            </a:r>
            <a:r>
              <a:rPr lang="sr-Cyrl-BA" dirty="0">
                <a:latin typeface="Times New Roman" pitchFamily="18" charset="0"/>
                <a:cs typeface="Times New Roman" pitchFamily="18" charset="0"/>
              </a:rPr>
              <a:t>приликом доношења одлука о </a:t>
            </a:r>
            <a:r>
              <a:rPr lang="sr-Cyrl-BA" dirty="0" err="1" smtClean="0">
                <a:latin typeface="Times New Roman" pitchFamily="18" charset="0"/>
                <a:cs typeface="Times New Roman" pitchFamily="18" charset="0"/>
              </a:rPr>
              <a:t>обезбјеђивању</a:t>
            </a:r>
            <a:r>
              <a:rPr lang="sr-Cyrl-BA" dirty="0" smtClean="0">
                <a:latin typeface="Times New Roman" pitchFamily="18" charset="0"/>
                <a:cs typeface="Times New Roman" pitchFamily="18" charset="0"/>
              </a:rPr>
              <a:t> </a:t>
            </a:r>
            <a:r>
              <a:rPr lang="sr-Cyrl-BA" dirty="0">
                <a:latin typeface="Times New Roman" pitchFamily="18" charset="0"/>
                <a:cs typeface="Times New Roman" pitchFamily="18" charset="0"/>
              </a:rPr>
              <a:t>ресурса </a:t>
            </a:r>
            <a:r>
              <a:rPr lang="sr-Cyrl-BA" dirty="0" err="1">
                <a:latin typeface="Times New Roman" pitchFamily="18" charset="0"/>
                <a:cs typeface="Times New Roman" pitchFamily="18" charset="0"/>
              </a:rPr>
              <a:t>ентитету</a:t>
            </a:r>
            <a:r>
              <a:rPr lang="sr-Cyrl-BA" dirty="0" smtClean="0">
                <a:latin typeface="Times New Roman" pitchFamily="18" charset="0"/>
                <a:cs typeface="Times New Roman" pitchFamily="18" charset="0"/>
              </a:rPr>
              <a:t>.</a:t>
            </a:r>
          </a:p>
          <a:p>
            <a:pPr marL="0" indent="0">
              <a:buNone/>
            </a:pPr>
            <a:endParaRPr lang="sr-Cyrl-BA" dirty="0" smtClean="0">
              <a:latin typeface="Times New Roman" pitchFamily="18" charset="0"/>
              <a:cs typeface="Times New Roman" pitchFamily="18" charset="0"/>
            </a:endParaRPr>
          </a:p>
          <a:p>
            <a:r>
              <a:rPr lang="sr-Cyrl-BA" dirty="0" smtClean="0">
                <a:latin typeface="Times New Roman" pitchFamily="18" charset="0"/>
                <a:cs typeface="Times New Roman" pitchFamily="18" charset="0"/>
              </a:rPr>
              <a:t>Зашто финансијски извјештаји </a:t>
            </a:r>
            <a:r>
              <a:rPr lang="sr-Cyrl-BA" b="1" dirty="0" smtClean="0">
                <a:latin typeface="Times New Roman" pitchFamily="18" charset="0"/>
                <a:cs typeface="Times New Roman" pitchFamily="18" charset="0"/>
              </a:rPr>
              <a:t>опште </a:t>
            </a:r>
            <a:r>
              <a:rPr lang="sr-Cyrl-BA" b="1" dirty="0" err="1" smtClean="0">
                <a:latin typeface="Times New Roman" pitchFamily="18" charset="0"/>
                <a:cs typeface="Times New Roman" pitchFamily="18" charset="0"/>
              </a:rPr>
              <a:t>намјене</a:t>
            </a:r>
            <a:r>
              <a:rPr lang="sr-Cyrl-BA" dirty="0" smtClean="0">
                <a:latin typeface="Times New Roman" pitchFamily="18" charset="0"/>
                <a:cs typeface="Times New Roman" pitchFamily="18" charset="0"/>
              </a:rPr>
              <a:t>?</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14164391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612648" y="1600200"/>
            <a:ext cx="8153400" cy="4997152"/>
          </a:xfrm>
        </p:spPr>
        <p:txBody>
          <a:bodyPr>
            <a:normAutofit lnSpcReduction="10000"/>
          </a:bodyPr>
          <a:lstStyle/>
          <a:p>
            <a:r>
              <a:rPr lang="ru-RU" dirty="0" smtClean="0">
                <a:latin typeface="Times New Roman" pitchFamily="18" charset="0"/>
                <a:cs typeface="Times New Roman" pitchFamily="18" charset="0"/>
              </a:rPr>
              <a:t>Намјена </a:t>
            </a:r>
            <a:r>
              <a:rPr lang="ru-RU" dirty="0">
                <a:latin typeface="Times New Roman" pitchFamily="18" charset="0"/>
                <a:cs typeface="Times New Roman" pitchFamily="18" charset="0"/>
              </a:rPr>
              <a:t>финансијских </a:t>
            </a:r>
            <a:r>
              <a:rPr lang="ru-RU" dirty="0" smtClean="0">
                <a:latin typeface="Times New Roman" pitchFamily="18" charset="0"/>
                <a:cs typeface="Times New Roman" pitchFamily="18" charset="0"/>
              </a:rPr>
              <a:t>извјештаја </a:t>
            </a:r>
            <a:r>
              <a:rPr lang="ru-RU" dirty="0">
                <a:latin typeface="Times New Roman" pitchFamily="18" charset="0"/>
                <a:cs typeface="Times New Roman" pitchFamily="18" charset="0"/>
              </a:rPr>
              <a:t>опште </a:t>
            </a:r>
            <a:r>
              <a:rPr lang="ru-RU" dirty="0" smtClean="0">
                <a:latin typeface="Times New Roman" pitchFamily="18" charset="0"/>
                <a:cs typeface="Times New Roman" pitchFamily="18" charset="0"/>
              </a:rPr>
              <a:t>намјене </a:t>
            </a:r>
            <a:r>
              <a:rPr lang="ru-RU" dirty="0">
                <a:latin typeface="Times New Roman" pitchFamily="18" charset="0"/>
                <a:cs typeface="Times New Roman" pitchFamily="18" charset="0"/>
              </a:rPr>
              <a:t>није да </a:t>
            </a:r>
            <a:r>
              <a:rPr lang="ru-RU" b="1" i="1" dirty="0">
                <a:latin typeface="Times New Roman" pitchFamily="18" charset="0"/>
                <a:cs typeface="Times New Roman" pitchFamily="18" charset="0"/>
              </a:rPr>
              <a:t>покаже</a:t>
            </a:r>
            <a:r>
              <a:rPr lang="ru-RU" dirty="0">
                <a:latin typeface="Times New Roman" pitchFamily="18" charset="0"/>
                <a:cs typeface="Times New Roman" pitchFamily="18" charset="0"/>
              </a:rPr>
              <a:t> </a:t>
            </a:r>
            <a:r>
              <a:rPr lang="ru-RU" dirty="0" smtClean="0">
                <a:latin typeface="Times New Roman" pitchFamily="18" charset="0"/>
                <a:cs typeface="Times New Roman" pitchFamily="18" charset="0"/>
              </a:rPr>
              <a:t>вриједност извјештајног </a:t>
            </a:r>
            <a:r>
              <a:rPr lang="ru-RU" dirty="0">
                <a:latin typeface="Times New Roman" pitchFamily="18" charset="0"/>
                <a:cs typeface="Times New Roman" pitchFamily="18" charset="0"/>
              </a:rPr>
              <a:t>ентитета; </a:t>
            </a:r>
            <a:r>
              <a:rPr lang="ru-RU" dirty="0" smtClean="0">
                <a:latin typeface="Times New Roman" pitchFamily="18" charset="0"/>
                <a:cs typeface="Times New Roman" pitchFamily="18" charset="0"/>
              </a:rPr>
              <a:t>они, међутим</a:t>
            </a:r>
            <a:r>
              <a:rPr lang="ru-RU" dirty="0">
                <a:latin typeface="Times New Roman" pitchFamily="18" charset="0"/>
                <a:cs typeface="Times New Roman" pitchFamily="18" charset="0"/>
              </a:rPr>
              <a:t>, пружају информације у циљу помоћи постојећим и потенцијалним </a:t>
            </a:r>
            <a:r>
              <a:rPr lang="ru-RU" dirty="0" smtClean="0">
                <a:latin typeface="Times New Roman" pitchFamily="18" charset="0"/>
                <a:cs typeface="Times New Roman" pitchFamily="18" charset="0"/>
              </a:rPr>
              <a:t>инвеститорима, зајмодавцима </a:t>
            </a:r>
            <a:r>
              <a:rPr lang="ru-RU" dirty="0">
                <a:latin typeface="Times New Roman" pitchFamily="18" charset="0"/>
                <a:cs typeface="Times New Roman" pitchFamily="18" charset="0"/>
              </a:rPr>
              <a:t>и другим </a:t>
            </a:r>
            <a:r>
              <a:rPr lang="ru-RU" dirty="0" smtClean="0">
                <a:latin typeface="Times New Roman" pitchFamily="18" charset="0"/>
                <a:cs typeface="Times New Roman" pitchFamily="18" charset="0"/>
              </a:rPr>
              <a:t>повјериоцима </a:t>
            </a:r>
            <a:r>
              <a:rPr lang="ru-RU" dirty="0">
                <a:latin typeface="Times New Roman" pitchFamily="18" charset="0"/>
                <a:cs typeface="Times New Roman" pitchFamily="18" charset="0"/>
              </a:rPr>
              <a:t>да </a:t>
            </a:r>
            <a:r>
              <a:rPr lang="ru-RU" b="1" i="1" dirty="0" smtClean="0">
                <a:latin typeface="Times New Roman" pitchFamily="18" charset="0"/>
                <a:cs typeface="Times New Roman" pitchFamily="18" charset="0"/>
              </a:rPr>
              <a:t>процијене</a:t>
            </a:r>
            <a:r>
              <a:rPr lang="ru-RU" dirty="0" smtClean="0">
                <a:latin typeface="Times New Roman" pitchFamily="18" charset="0"/>
                <a:cs typeface="Times New Roman" pitchFamily="18" charset="0"/>
              </a:rPr>
              <a:t> вриједност извјештајног ентитета.</a:t>
            </a:r>
          </a:p>
          <a:p>
            <a:pPr marL="0" indent="0">
              <a:buNone/>
            </a:pPr>
            <a:endParaRPr lang="ru-RU" dirty="0" smtClean="0">
              <a:latin typeface="Times New Roman" pitchFamily="18" charset="0"/>
              <a:cs typeface="Times New Roman" pitchFamily="18" charset="0"/>
            </a:endParaRPr>
          </a:p>
          <a:p>
            <a:r>
              <a:rPr lang="ru-RU" dirty="0">
                <a:latin typeface="Times New Roman" pitchFamily="18" charset="0"/>
                <a:cs typeface="Times New Roman" pitchFamily="18" charset="0"/>
              </a:rPr>
              <a:t>Финансијски </a:t>
            </a:r>
            <a:r>
              <a:rPr lang="ru-RU" dirty="0" smtClean="0">
                <a:latin typeface="Times New Roman" pitchFamily="18" charset="0"/>
                <a:cs typeface="Times New Roman" pitchFamily="18" charset="0"/>
              </a:rPr>
              <a:t>извјештаји </a:t>
            </a:r>
            <a:r>
              <a:rPr lang="ru-RU" dirty="0">
                <a:latin typeface="Times New Roman" pitchFamily="18" charset="0"/>
                <a:cs typeface="Times New Roman" pitchFamily="18" charset="0"/>
              </a:rPr>
              <a:t>су у великој </a:t>
            </a:r>
            <a:r>
              <a:rPr lang="ru-RU" dirty="0" smtClean="0">
                <a:latin typeface="Times New Roman" pitchFamily="18" charset="0"/>
                <a:cs typeface="Times New Roman" pitchFamily="18" charset="0"/>
              </a:rPr>
              <a:t>мјери </a:t>
            </a:r>
            <a:r>
              <a:rPr lang="ru-RU" dirty="0">
                <a:latin typeface="Times New Roman" pitchFamily="18" charset="0"/>
                <a:cs typeface="Times New Roman" pitchFamily="18" charset="0"/>
              </a:rPr>
              <a:t>засновани на </a:t>
            </a:r>
            <a:r>
              <a:rPr lang="ru-RU" dirty="0" smtClean="0">
                <a:latin typeface="Times New Roman" pitchFamily="18" charset="0"/>
                <a:cs typeface="Times New Roman" pitchFamily="18" charset="0"/>
              </a:rPr>
              <a:t>процјенама</a:t>
            </a:r>
            <a:r>
              <a:rPr lang="ru-RU" dirty="0">
                <a:latin typeface="Times New Roman" pitchFamily="18" charset="0"/>
                <a:cs typeface="Times New Roman" pitchFamily="18" charset="0"/>
              </a:rPr>
              <a:t>, просуђивањима и моделима, а не на егзактним описима. </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51137232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Custom 2">
      <a:dk1>
        <a:sysClr val="windowText" lastClr="000000"/>
      </a:dk1>
      <a:lt1>
        <a:sysClr val="window" lastClr="FFFFFF"/>
      </a:lt1>
      <a:dk2>
        <a:srgbClr val="5A6378"/>
      </a:dk2>
      <a:lt2>
        <a:srgbClr val="D4D4D6"/>
      </a:lt2>
      <a:accent1>
        <a:srgbClr val="CF5A1B"/>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436</TotalTime>
  <Words>815</Words>
  <Application>Microsoft Office PowerPoint</Application>
  <PresentationFormat>On-screen Show (4:3)</PresentationFormat>
  <Paragraphs>91</Paragraphs>
  <Slides>21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21</vt:i4>
      </vt:variant>
    </vt:vector>
  </HeadingPairs>
  <TitlesOfParts>
    <vt:vector size="27" baseType="lpstr">
      <vt:lpstr>Calibri</vt:lpstr>
      <vt:lpstr>Times New Roman</vt:lpstr>
      <vt:lpstr>Tw Cen MT</vt:lpstr>
      <vt:lpstr>Wingdings</vt:lpstr>
      <vt:lpstr>Wingdings 2</vt:lpstr>
      <vt:lpstr>Median</vt:lpstr>
      <vt:lpstr>Теорија и политика биланса  вјежбе 2</vt:lpstr>
      <vt:lpstr>Финансијско извјештавање</vt:lpstr>
      <vt:lpstr>PowerPoint Presentation</vt:lpstr>
      <vt:lpstr>Стандардизација  финансијског извјештавања</vt:lpstr>
      <vt:lpstr>Концептуални оквир</vt:lpstr>
      <vt:lpstr>Концептуални оквир</vt:lpstr>
      <vt:lpstr>Концептуални оквир</vt:lpstr>
      <vt:lpstr>1. Циљ финансијског извјештавања опште намјене</vt:lpstr>
      <vt:lpstr>PowerPoint Presentation</vt:lpstr>
      <vt:lpstr>2. Квалитативне карактеристике корисних финансијских информација</vt:lpstr>
      <vt:lpstr>PowerPoint Presentation</vt:lpstr>
      <vt:lpstr>Квалитативне карактеристике</vt:lpstr>
      <vt:lpstr>Фундаменталне квалитативне карактеристике</vt:lpstr>
      <vt:lpstr>Унапређујуће квалитативне карактеристике</vt:lpstr>
      <vt:lpstr>Задатак - buzz групе</vt:lpstr>
      <vt:lpstr>3. Елементи финансијских извјештаја</vt:lpstr>
      <vt:lpstr>PowerPoint Presentation</vt:lpstr>
      <vt:lpstr>4. Концепт капитала и одржања капитала</vt:lpstr>
      <vt:lpstr>Одржање финансијског капитала</vt:lpstr>
      <vt:lpstr>Одржање физичког капитала</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c:creator>
  <cp:lastModifiedBy>AK</cp:lastModifiedBy>
  <cp:revision>86</cp:revision>
  <dcterms:created xsi:type="dcterms:W3CDTF">2020-11-10T19:37:52Z</dcterms:created>
  <dcterms:modified xsi:type="dcterms:W3CDTF">2021-10-29T10:35:18Z</dcterms:modified>
</cp:coreProperties>
</file>