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48" r:id="rId2"/>
    <p:sldId id="343" r:id="rId3"/>
    <p:sldId id="418" r:id="rId4"/>
    <p:sldId id="419" r:id="rId5"/>
    <p:sldId id="399" r:id="rId6"/>
    <p:sldId id="420" r:id="rId7"/>
    <p:sldId id="400" r:id="rId8"/>
    <p:sldId id="345" r:id="rId9"/>
    <p:sldId id="421" r:id="rId10"/>
    <p:sldId id="422" r:id="rId11"/>
    <p:sldId id="423" r:id="rId12"/>
    <p:sldId id="424" r:id="rId13"/>
    <p:sldId id="425" r:id="rId14"/>
    <p:sldId id="344" r:id="rId15"/>
    <p:sldId id="410" r:id="rId16"/>
    <p:sldId id="364" r:id="rId17"/>
    <p:sldId id="363" r:id="rId18"/>
    <p:sldId id="429" r:id="rId19"/>
    <p:sldId id="362" r:id="rId20"/>
    <p:sldId id="386" r:id="rId21"/>
    <p:sldId id="361" r:id="rId22"/>
    <p:sldId id="404" r:id="rId23"/>
    <p:sldId id="405" r:id="rId24"/>
    <p:sldId id="365" r:id="rId25"/>
    <p:sldId id="366" r:id="rId26"/>
    <p:sldId id="430" r:id="rId27"/>
    <p:sldId id="367" r:id="rId28"/>
    <p:sldId id="431" r:id="rId29"/>
    <p:sldId id="368" r:id="rId30"/>
    <p:sldId id="432" r:id="rId31"/>
    <p:sldId id="369" r:id="rId32"/>
    <p:sldId id="433" r:id="rId33"/>
    <p:sldId id="401" r:id="rId34"/>
    <p:sldId id="402" r:id="rId35"/>
    <p:sldId id="403" r:id="rId36"/>
    <p:sldId id="349" r:id="rId37"/>
    <p:sldId id="350" r:id="rId38"/>
    <p:sldId id="351" r:id="rId39"/>
    <p:sldId id="352" r:id="rId40"/>
    <p:sldId id="356" r:id="rId41"/>
    <p:sldId id="357" r:id="rId42"/>
    <p:sldId id="358" r:id="rId43"/>
    <p:sldId id="359" r:id="rId44"/>
    <p:sldId id="360" r:id="rId45"/>
    <p:sldId id="411" r:id="rId46"/>
    <p:sldId id="387" r:id="rId47"/>
    <p:sldId id="390" r:id="rId48"/>
    <p:sldId id="426" r:id="rId49"/>
    <p:sldId id="428" r:id="rId50"/>
    <p:sldId id="427" r:id="rId51"/>
    <p:sldId id="413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8000" b="1"/>
              <a:t>Буџет</a:t>
            </a:r>
            <a:endParaRPr lang="en-US" sz="8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248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2. Буџет као правни </a:t>
            </a:r>
            <a:r>
              <a:rPr lang="ru-RU" b="1" dirty="0" smtClean="0"/>
              <a:t>акт</a:t>
            </a:r>
          </a:p>
          <a:p>
            <a:endParaRPr lang="ru-RU" b="1" dirty="0"/>
          </a:p>
          <a:p>
            <a:r>
              <a:rPr lang="ru-RU" dirty="0"/>
              <a:t>Буџет има и правну снагу, јер се након припреме и расправе у институцијама власти доноси у форми закона. </a:t>
            </a:r>
            <a:endParaRPr lang="sr-Latn-BA" dirty="0" smtClean="0"/>
          </a:p>
          <a:p>
            <a:endParaRPr lang="sr-Latn-BA" dirty="0"/>
          </a:p>
          <a:p>
            <a:r>
              <a:rPr lang="ru-RU" dirty="0" smtClean="0"/>
              <a:t>То </a:t>
            </a:r>
            <a:r>
              <a:rPr lang="ru-RU" dirty="0"/>
              <a:t>значи да сваки буџет </a:t>
            </a:r>
            <a:r>
              <a:rPr lang="ru-RU" b="1" dirty="0"/>
              <a:t>обавезује државне органе</a:t>
            </a:r>
            <a:r>
              <a:rPr lang="ru-RU" dirty="0"/>
              <a:t>, </a:t>
            </a:r>
            <a:r>
              <a:rPr lang="ru-RU" b="1" dirty="0"/>
              <a:t>институције и буџетске кориснике </a:t>
            </a:r>
            <a:r>
              <a:rPr lang="ru-RU" dirty="0"/>
              <a:t>да се придржавају планираних прихода и одобрених расхода. </a:t>
            </a:r>
            <a:endParaRPr lang="sr-Latn-BA" dirty="0" smtClean="0"/>
          </a:p>
          <a:p>
            <a:endParaRPr lang="sr-Latn-BA" dirty="0"/>
          </a:p>
          <a:p>
            <a:r>
              <a:rPr lang="ru-RU" dirty="0" smtClean="0"/>
              <a:t>Као </a:t>
            </a:r>
            <a:r>
              <a:rPr lang="ru-RU" dirty="0"/>
              <a:t>правни акт, буџет представља основу за финансијско пословање државе у једној буџетској години, а његово извршење прати се кроз званичне контролне механизме – владу, министарства финансија, ревизорске институције и парламент. </a:t>
            </a:r>
            <a:endParaRPr lang="sr-Latn-BA" dirty="0" smtClean="0"/>
          </a:p>
          <a:p>
            <a:endParaRPr lang="sr-Latn-BA" dirty="0"/>
          </a:p>
          <a:p>
            <a:r>
              <a:rPr lang="ru-RU" dirty="0" smtClean="0"/>
              <a:t>Будући </a:t>
            </a:r>
            <a:r>
              <a:rPr lang="ru-RU" dirty="0"/>
              <a:t>да је усвојен као закон, он обавезује све кориснике јавних средстава и гарантује правну сигурност у фискалној политици.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3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b="1" dirty="0"/>
              <a:t>3. Буџет као политички </a:t>
            </a:r>
            <a:r>
              <a:rPr lang="ru-RU" b="1" dirty="0" smtClean="0"/>
              <a:t>акт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Буџет је и политички документ, јер одражава приоритете владе и политичке програме који се спроводе у одређеној години. </a:t>
            </a:r>
            <a:endParaRPr lang="sr-Latn-BA" dirty="0" smtClean="0"/>
          </a:p>
          <a:p>
            <a:pPr algn="just"/>
            <a:endParaRPr lang="sr-Latn-BA" dirty="0"/>
          </a:p>
          <a:p>
            <a:pPr algn="just"/>
            <a:r>
              <a:rPr lang="ru-RU" dirty="0" smtClean="0"/>
              <a:t>У </a:t>
            </a:r>
            <a:r>
              <a:rPr lang="ru-RU" dirty="0"/>
              <a:t>њему се могу </a:t>
            </a:r>
            <a:r>
              <a:rPr lang="ru-RU" dirty="0" smtClean="0"/>
              <a:t>вид</a:t>
            </a:r>
            <a:r>
              <a:rPr lang="sr-Latn-BA" dirty="0" smtClean="0"/>
              <a:t>j</a:t>
            </a:r>
            <a:r>
              <a:rPr lang="ru-RU" dirty="0" smtClean="0"/>
              <a:t>ети </a:t>
            </a:r>
            <a:r>
              <a:rPr lang="ru-RU" dirty="0"/>
              <a:t>ставови власти о томе која подручја заслужују веће финансирање, а која мање</a:t>
            </a:r>
            <a:r>
              <a:rPr lang="ru-RU" dirty="0" smtClean="0"/>
              <a:t>.</a:t>
            </a:r>
            <a:endParaRPr lang="sr-Latn-BA" dirty="0" smtClean="0"/>
          </a:p>
          <a:p>
            <a:pPr algn="just"/>
            <a:endParaRPr lang="sr-Latn-BA" dirty="0"/>
          </a:p>
          <a:p>
            <a:pPr algn="just"/>
            <a:r>
              <a:rPr lang="ru-RU" dirty="0" smtClean="0"/>
              <a:t>Посебно </a:t>
            </a:r>
            <a:r>
              <a:rPr lang="ru-RU" dirty="0"/>
              <a:t>је видљива пореска политика: одлука о томе које порезе треба повећати или смањити, које олакшице увести и како </a:t>
            </a:r>
            <a:r>
              <a:rPr lang="ru-RU" dirty="0" smtClean="0"/>
              <a:t>распод</a:t>
            </a:r>
            <a:r>
              <a:rPr lang="sr-Cyrl-BA" dirty="0" smtClean="0"/>
              <a:t>иј</a:t>
            </a:r>
            <a:r>
              <a:rPr lang="ru-RU" dirty="0" smtClean="0"/>
              <a:t>елити </a:t>
            </a:r>
            <a:r>
              <a:rPr lang="ru-RU" dirty="0"/>
              <a:t>терет финансирања </a:t>
            </a:r>
            <a:r>
              <a:rPr lang="ru-RU" dirty="0" smtClean="0"/>
              <a:t>државе.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Због </a:t>
            </a:r>
            <a:r>
              <a:rPr lang="ru-RU" dirty="0"/>
              <a:t>тога се каже да је буџет одраз политичке </a:t>
            </a:r>
            <a:r>
              <a:rPr lang="ru-RU" dirty="0" smtClean="0"/>
              <a:t>идеологије: </a:t>
            </a:r>
            <a:r>
              <a:rPr lang="ru-RU" dirty="0"/>
              <a:t>социјалне, либералне, конзервативне или неке треће </a:t>
            </a:r>
            <a:r>
              <a:rPr lang="ru-RU" dirty="0" smtClean="0"/>
              <a:t>јер </a:t>
            </a:r>
            <a:r>
              <a:rPr lang="ru-RU" dirty="0"/>
              <a:t>свака власт преко буџета спроводи свој програм.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7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8887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4. Буџет као инструмент економске </a:t>
            </a:r>
            <a:r>
              <a:rPr lang="ru-RU" b="1" dirty="0" smtClean="0"/>
              <a:t>политике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Буџет има значајну улогу у обликовању економске активности једне земље.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Кроз </a:t>
            </a:r>
            <a:r>
              <a:rPr lang="ru-RU" dirty="0"/>
              <a:t>јавне приходе и јавне расходе држава утиче на агрегатну тражњу, односно укупну потрошњу у економији.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Ако </a:t>
            </a:r>
            <a:r>
              <a:rPr lang="ru-RU" dirty="0"/>
              <a:t>се повећају јавни расходи, расте тражња, а тиме и економска активност. Ако се јавни расходи смање, долази до оштрог смањења тражње. Стога је буџет средство којим се могу покретати инвестиције, подржавати привредни раст, утицати на стабилност </a:t>
            </a:r>
            <a:r>
              <a:rPr lang="ru-RU" dirty="0" smtClean="0"/>
              <a:t>цијена </a:t>
            </a:r>
            <a:r>
              <a:rPr lang="ru-RU" dirty="0"/>
              <a:t>и сузбијати рецесија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Пажљивим </a:t>
            </a:r>
            <a:r>
              <a:rPr lang="ru-RU" dirty="0"/>
              <a:t>планирањем буџета држава подржава дугорочне циљеве економског развоја, као што су улагање у инфраструктуру, истраживање и развој или подстицање домаће производње.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6019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5. Буџет као инструмент социјалне </a:t>
            </a:r>
            <a:r>
              <a:rPr lang="ru-RU" b="1" dirty="0" smtClean="0"/>
              <a:t>политике</a:t>
            </a:r>
          </a:p>
          <a:p>
            <a:endParaRPr lang="ru-RU" b="1" dirty="0"/>
          </a:p>
          <a:p>
            <a:r>
              <a:rPr lang="ru-RU" dirty="0"/>
              <a:t>Буџет служи и као средство </a:t>
            </a:r>
            <a:r>
              <a:rPr lang="ru-RU" dirty="0" smtClean="0"/>
              <a:t>прерасподјеле </a:t>
            </a:r>
            <a:r>
              <a:rPr lang="ru-RU" dirty="0"/>
              <a:t>дохотка и ублажавања социјалних разлика у друштву.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Кроз </a:t>
            </a:r>
            <a:r>
              <a:rPr lang="ru-RU" dirty="0"/>
              <a:t>јавне расходе финансирају се здравство, образовање, социјална заштита, пензије, програми подршке незапосленима и друге услуге које држава </a:t>
            </a:r>
            <a:r>
              <a:rPr lang="ru-RU" dirty="0" smtClean="0"/>
              <a:t>обезбјеђује </a:t>
            </a:r>
            <a:r>
              <a:rPr lang="ru-RU" dirty="0"/>
              <a:t>грађанима.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овај начин стварају се услови за изградњу социјалне инфраструктуре, али и за постизање праведније </a:t>
            </a:r>
            <a:r>
              <a:rPr lang="ru-RU" dirty="0" smtClean="0"/>
              <a:t>расподјеле </a:t>
            </a:r>
            <a:r>
              <a:rPr lang="ru-RU" dirty="0"/>
              <a:t>дохотка.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Држава </a:t>
            </a:r>
            <a:r>
              <a:rPr lang="ru-RU" dirty="0"/>
              <a:t>путем буџета преноси средства од економски снажнијих ка социјално угроженим групама, чиме умањује разлике и ствара стабилније, социјално одговорно друштво.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8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183880" cy="1051560"/>
          </a:xfrm>
        </p:spPr>
        <p:txBody>
          <a:bodyPr/>
          <a:lstStyle/>
          <a:p>
            <a:r>
              <a:rPr lang="sr-Cyrl-BA"/>
              <a:t>Буџетска процедура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>
            <a:normAutofit/>
          </a:bodyPr>
          <a:lstStyle/>
          <a:p>
            <a:pPr algn="just"/>
            <a:endParaRPr lang="sr-Cyrl-BA" dirty="0" smtClean="0"/>
          </a:p>
          <a:p>
            <a:r>
              <a:rPr lang="sr-Cyrl-BA" dirty="0" smtClean="0"/>
              <a:t>Израда </a:t>
            </a:r>
            <a:r>
              <a:rPr lang="sr-Cyrl-BA" dirty="0"/>
              <a:t>буџета</a:t>
            </a:r>
            <a:endParaRPr lang="ru-RU" sz="2400" dirty="0"/>
          </a:p>
          <a:p>
            <a:r>
              <a:rPr lang="sr-Cyrl-BA" dirty="0" smtClean="0"/>
              <a:t>Доношење </a:t>
            </a:r>
            <a:r>
              <a:rPr lang="sr-Cyrl-BA" dirty="0"/>
              <a:t>буџета</a:t>
            </a:r>
            <a:endParaRPr lang="sr-Cyrl-BA" sz="2400" dirty="0"/>
          </a:p>
          <a:p>
            <a:r>
              <a:rPr lang="sr-Cyrl-BA" dirty="0" smtClean="0"/>
              <a:t>Извршавање </a:t>
            </a:r>
            <a:r>
              <a:rPr lang="sr-Cyrl-BA" dirty="0"/>
              <a:t>буџета</a:t>
            </a:r>
            <a:endParaRPr lang="sr-Cyrl-BA" sz="2400" dirty="0"/>
          </a:p>
          <a:p>
            <a:pPr algn="just"/>
            <a:r>
              <a:rPr lang="sr-Cyrl-BA" dirty="0" smtClean="0"/>
              <a:t>Контрола </a:t>
            </a:r>
            <a:r>
              <a:rPr lang="sr-Cyrl-BA" dirty="0"/>
              <a:t>буџета</a:t>
            </a:r>
            <a:endParaRPr lang="en-US" sz="2400" dirty="0"/>
          </a:p>
        </p:txBody>
      </p:sp>
      <p:pic>
        <p:nvPicPr>
          <p:cNvPr id="2050" name="Picture 2" descr="What is Budgeting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5479"/>
          <a:stretch/>
        </p:blipFill>
        <p:spPr bwMode="auto">
          <a:xfrm>
            <a:off x="3810000" y="2971800"/>
            <a:ext cx="533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sr-Latn-BA" dirty="0" smtClean="0"/>
              <a:t>1. </a:t>
            </a:r>
            <a:r>
              <a:rPr lang="sr-Cyrl-BA" dirty="0" smtClean="0"/>
              <a:t>Израда </a:t>
            </a:r>
            <a:r>
              <a:rPr lang="sr-Cyrl-BA" dirty="0"/>
              <a:t>буџета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Састоји се </a:t>
            </a:r>
            <a:r>
              <a:rPr lang="sr-Cyrl-BA" dirty="0" smtClean="0"/>
              <a:t>из</a:t>
            </a:r>
            <a:r>
              <a:rPr lang="sr-Latn-BA" dirty="0" smtClean="0"/>
              <a:t>:</a:t>
            </a:r>
          </a:p>
          <a:p>
            <a:pPr lvl="1"/>
            <a:r>
              <a:rPr lang="ru-RU" dirty="0" smtClean="0"/>
              <a:t>буџетске </a:t>
            </a:r>
            <a:r>
              <a:rPr lang="ru-RU" dirty="0"/>
              <a:t>иницијативе, </a:t>
            </a:r>
            <a:endParaRPr lang="sr-Latn-BA" dirty="0" smtClean="0"/>
          </a:p>
          <a:p>
            <a:pPr lvl="1"/>
            <a:r>
              <a:rPr lang="sr-Cyrl-BA" dirty="0" smtClean="0"/>
              <a:t>планира</a:t>
            </a:r>
            <a:r>
              <a:rPr lang="ru-RU" dirty="0"/>
              <a:t>ња прихода и расхода, и</a:t>
            </a:r>
            <a:endParaRPr lang="sr-Latn-BA" dirty="0" smtClean="0"/>
          </a:p>
          <a:p>
            <a:pPr lvl="1"/>
            <a:r>
              <a:rPr lang="ru-RU" dirty="0" smtClean="0"/>
              <a:t>израде </a:t>
            </a:r>
            <a:r>
              <a:rPr lang="ru-RU" dirty="0"/>
              <a:t>приједлога буџета.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7363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Министарство </a:t>
            </a:r>
            <a:r>
              <a:rPr lang="ru-RU" dirty="0">
                <a:solidFill>
                  <a:srgbClr val="FF0000"/>
                </a:solidFill>
              </a:rPr>
              <a:t>финансија даје иницијативу </a:t>
            </a:r>
            <a:r>
              <a:rPr lang="ru-RU" dirty="0"/>
              <a:t>за састављање буџета. Издају се општа упутства са подацима о броју и структури запослених, материјалним трошковима, средствима за текуће и нове инвестиције и слично</a:t>
            </a:r>
          </a:p>
          <a:p>
            <a:pPr algn="just"/>
            <a:endParaRPr lang="ru-RU" dirty="0"/>
          </a:p>
          <a:p>
            <a:pPr algn="just"/>
            <a:r>
              <a:rPr lang="sr-Cyrl-BA" dirty="0" smtClean="0">
                <a:solidFill>
                  <a:srgbClr val="FF0000"/>
                </a:solidFill>
              </a:rPr>
              <a:t>Планирање</a:t>
            </a:r>
            <a:r>
              <a:rPr lang="sr-Cyrl-BA" dirty="0" smtClean="0"/>
              <a:t> - </a:t>
            </a:r>
            <a:r>
              <a:rPr lang="ru-RU" dirty="0" smtClean="0"/>
              <a:t>На </a:t>
            </a:r>
            <a:r>
              <a:rPr lang="ru-RU" dirty="0"/>
              <a:t>страни јавних прихода предлагачи су финансијски органи а на страни расхода то су корисници буџетских средстава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Усаглашен </a:t>
            </a:r>
            <a:r>
              <a:rPr lang="ru-RU" dirty="0">
                <a:solidFill>
                  <a:srgbClr val="FF0000"/>
                </a:solidFill>
              </a:rPr>
              <a:t>нацрт буџета </a:t>
            </a:r>
            <a:r>
              <a:rPr lang="ru-RU" dirty="0"/>
              <a:t>садржи предрачун прихода и расхода и образложења, и подноси се </a:t>
            </a:r>
            <a:r>
              <a:rPr lang="ru-RU" dirty="0" smtClean="0"/>
              <a:t>Влади </a:t>
            </a:r>
            <a:r>
              <a:rPr lang="ru-RU" dirty="0"/>
              <a:t>која утврђује </a:t>
            </a:r>
            <a:r>
              <a:rPr lang="ru-RU" dirty="0">
                <a:solidFill>
                  <a:srgbClr val="FF0000"/>
                </a:solidFill>
              </a:rPr>
              <a:t>приједлог буџета</a:t>
            </a:r>
          </a:p>
          <a:p>
            <a:pPr algn="just"/>
            <a:endParaRPr lang="ru-RU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838200"/>
          </a:xfrm>
        </p:spPr>
        <p:txBody>
          <a:bodyPr/>
          <a:lstStyle/>
          <a:p>
            <a:pPr algn="ctr"/>
            <a:r>
              <a:rPr lang="sr-Latn-BA" dirty="0" smtClean="0"/>
              <a:t>2. </a:t>
            </a:r>
            <a:r>
              <a:rPr lang="sr-Cyrl-BA" dirty="0" smtClean="0"/>
              <a:t>Доношење </a:t>
            </a:r>
            <a:r>
              <a:rPr lang="sr-Cyrl-BA" dirty="0"/>
              <a:t>буџета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126736"/>
          </a:xfrm>
        </p:spPr>
        <p:txBody>
          <a:bodyPr>
            <a:normAutofit lnSpcReduction="10000"/>
          </a:bodyPr>
          <a:lstStyle/>
          <a:p>
            <a:r>
              <a:rPr lang="sr-Cyrl-BA" dirty="0"/>
              <a:t>Према процедури доношења законских аката</a:t>
            </a:r>
          </a:p>
          <a:p>
            <a:pPr>
              <a:buNone/>
            </a:pPr>
            <a:endParaRPr lang="sr-Cyrl-BA" dirty="0"/>
          </a:p>
          <a:p>
            <a:r>
              <a:rPr lang="sr-Cyrl-BA" dirty="0"/>
              <a:t>расправа Парламента о нацрту буџета </a:t>
            </a:r>
            <a:r>
              <a:rPr lang="sr-Latn-BA" dirty="0" smtClean="0"/>
              <a:t>-</a:t>
            </a:r>
            <a:r>
              <a:rPr lang="sr-Cyrl-BA" dirty="0" smtClean="0"/>
              <a:t> </a:t>
            </a:r>
            <a:r>
              <a:rPr lang="sr-Cyrl-BA" dirty="0"/>
              <a:t>у начелу и према појединачним ставкама</a:t>
            </a:r>
          </a:p>
          <a:p>
            <a:endParaRPr lang="sr-Cyrl-BA" dirty="0"/>
          </a:p>
          <a:p>
            <a:r>
              <a:rPr lang="sr-Cyrl-BA" dirty="0"/>
              <a:t>Уграђују се евентуалне измјене и допуне</a:t>
            </a:r>
          </a:p>
          <a:p>
            <a:endParaRPr lang="sr-Cyrl-BA" dirty="0"/>
          </a:p>
          <a:p>
            <a:r>
              <a:rPr lang="sr-Cyrl-BA" dirty="0"/>
              <a:t>Усвојени буџет се састоји од општег и посебног дијела</a:t>
            </a:r>
          </a:p>
          <a:p>
            <a:endParaRPr lang="sr-Cyrl-BA" dirty="0"/>
          </a:p>
          <a:p>
            <a:r>
              <a:rPr lang="sr-Cyrl-BA" dirty="0"/>
              <a:t>Доноси се прије почетка године на коју се односи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7642" t="8442" r="10035" b="13381"/>
          <a:stretch/>
        </p:blipFill>
        <p:spPr bwMode="auto">
          <a:xfrm>
            <a:off x="0" y="457200"/>
            <a:ext cx="91440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012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</p:spPr>
        <p:txBody>
          <a:bodyPr/>
          <a:lstStyle/>
          <a:p>
            <a:r>
              <a:rPr lang="sr-Latn-BA" dirty="0" smtClean="0"/>
              <a:t>3. </a:t>
            </a:r>
            <a:r>
              <a:rPr lang="sr-Cyrl-BA" dirty="0" smtClean="0"/>
              <a:t>Извршавање </a:t>
            </a:r>
            <a:r>
              <a:rPr lang="sr-Cyrl-BA" dirty="0"/>
              <a:t>буџета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050536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/>
              <a:t>Подразумијева прикупљање јавних прихода и финансирање јавних расхода буџетских корисника</a:t>
            </a:r>
          </a:p>
          <a:p>
            <a:pPr>
              <a:buNone/>
            </a:pPr>
            <a:endParaRPr lang="sr-Cyrl-BA" dirty="0"/>
          </a:p>
          <a:p>
            <a:r>
              <a:rPr lang="sr-Cyrl-BA" dirty="0"/>
              <a:t>преко институције Трезора која врши:</a:t>
            </a:r>
          </a:p>
          <a:p>
            <a:pPr lvl="1"/>
            <a:r>
              <a:rPr lang="sr-Cyrl-CS" sz="2400" b="1" dirty="0">
                <a:solidFill>
                  <a:schemeClr val="tx1"/>
                </a:solidFill>
              </a:rPr>
              <a:t>Финансијско планирање </a:t>
            </a:r>
            <a:r>
              <a:rPr lang="sr-Cyrl-CS" sz="2400" dirty="0"/>
              <a:t>– пројектовање и праћење прилива укупних примања и текућих прихода на рачун трезора</a:t>
            </a:r>
            <a:endParaRPr lang="en-US" sz="2400" dirty="0"/>
          </a:p>
          <a:p>
            <a:pPr lvl="1"/>
            <a:r>
              <a:rPr lang="sr-Cyrl-CS" sz="2400" b="1" dirty="0">
                <a:solidFill>
                  <a:schemeClr val="tx1"/>
                </a:solidFill>
              </a:rPr>
              <a:t>Управљање готовинским средствима </a:t>
            </a:r>
            <a:r>
              <a:rPr lang="sr-Cyrl-CS" sz="2400" dirty="0"/>
              <a:t>које подразумијева да се ради обезбјеђивања ликвидности за плаћање користе расположива средства на консолидованом рачуну и да се евентуални вишак ликвидних средстава пласира уз </a:t>
            </a:r>
            <a:r>
              <a:rPr lang="sr-Cyrl-CS" sz="2400" dirty="0" smtClean="0"/>
              <a:t>камату</a:t>
            </a:r>
          </a:p>
          <a:p>
            <a:pPr lvl="2"/>
            <a:r>
              <a:rPr lang="sr-Cyrl-CS" dirty="0" smtClean="0"/>
              <a:t>Поступци за примање/наплату преко банака</a:t>
            </a:r>
          </a:p>
          <a:p>
            <a:pPr lvl="2"/>
            <a:r>
              <a:rPr lang="sr-Cyrl-CS" dirty="0" smtClean="0"/>
              <a:t>Управљање ликвидношћу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sr-Cyrl-BA"/>
              <a:t>БУЏЕТ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7217"/>
            <a:ext cx="4205410" cy="4724400"/>
          </a:xfrm>
        </p:spPr>
        <p:txBody>
          <a:bodyPr>
            <a:normAutofit/>
          </a:bodyPr>
          <a:lstStyle/>
          <a:p>
            <a:endParaRPr lang="sr-Cyrl-BA" dirty="0"/>
          </a:p>
          <a:p>
            <a:r>
              <a:rPr lang="sr-Latn-BA" i="1" dirty="0"/>
              <a:t>Bulga</a:t>
            </a:r>
            <a:r>
              <a:rPr lang="sr-Latn-BA" dirty="0"/>
              <a:t> – </a:t>
            </a:r>
            <a:r>
              <a:rPr lang="sr-Cyrl-BA" dirty="0"/>
              <a:t>кожна торба</a:t>
            </a:r>
          </a:p>
          <a:p>
            <a:pPr>
              <a:buNone/>
            </a:pPr>
            <a:endParaRPr lang="sr-Cyrl-BA" dirty="0"/>
          </a:p>
          <a:p>
            <a:r>
              <a:rPr lang="sr-Cyrl-BA" sz="2500" dirty="0"/>
              <a:t>Систематизован и у цифрама изражен преглед државних прихода и расхода за финансирање економских и социјалних функција државе</a:t>
            </a:r>
          </a:p>
        </p:txBody>
      </p:sp>
      <p:pic>
        <p:nvPicPr>
          <p:cNvPr id="1026" name="Picture 2" descr="WHAT IS A BUDGET? WHAT ARE THE BENEFITS OF BUDGET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8464"/>
            <a:ext cx="4565650" cy="37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83936"/>
          </a:xfrm>
        </p:spPr>
        <p:txBody>
          <a:bodyPr>
            <a:normAutofit/>
          </a:bodyPr>
          <a:lstStyle/>
          <a:p>
            <a:pPr lvl="1"/>
            <a:r>
              <a:rPr lang="sr-Cyrl-CS" sz="2200" b="1" dirty="0">
                <a:solidFill>
                  <a:schemeClr val="tx1"/>
                </a:solidFill>
              </a:rPr>
              <a:t>Благовремена контрола расхода </a:t>
            </a:r>
            <a:endParaRPr lang="sr-Cyrl-CS" sz="2200" b="1" dirty="0" smtClean="0">
              <a:solidFill>
                <a:schemeClr val="tx1"/>
              </a:solidFill>
            </a:endParaRPr>
          </a:p>
          <a:p>
            <a:pPr lvl="2" algn="just"/>
            <a:r>
              <a:rPr lang="sr-Cyrl-CS" sz="2000" dirty="0" smtClean="0">
                <a:solidFill>
                  <a:schemeClr val="accent6">
                    <a:lumMod val="75000"/>
                  </a:schemeClr>
                </a:solidFill>
              </a:rPr>
              <a:t>Контрола преузимања обавеза од стране буџетских корисника, пријем поручених и доби</a:t>
            </a:r>
            <a:r>
              <a:rPr lang="sr-Latn-BA" sz="20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sr-Cyrl-CS" sz="2000" dirty="0" smtClean="0">
                <a:solidFill>
                  <a:schemeClr val="accent6">
                    <a:lumMod val="75000"/>
                  </a:schemeClr>
                </a:solidFill>
              </a:rPr>
              <a:t>ених производа, услуга и сл.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  <a:p>
            <a:pPr lvl="1"/>
            <a:r>
              <a:rPr lang="sr-Cyrl-CS" sz="2200" b="1" dirty="0">
                <a:solidFill>
                  <a:schemeClr val="tx1"/>
                </a:solidFill>
              </a:rPr>
              <a:t>Управљање дугом </a:t>
            </a:r>
            <a:endParaRPr lang="sr-Cyrl-CS" sz="2200" b="1" dirty="0" smtClean="0">
              <a:solidFill>
                <a:schemeClr val="tx1"/>
              </a:solidFill>
            </a:endParaRPr>
          </a:p>
          <a:p>
            <a:pPr lvl="2" algn="just"/>
            <a:r>
              <a:rPr lang="sr-Cyrl-CS" sz="2000" dirty="0" smtClean="0">
                <a:solidFill>
                  <a:schemeClr val="accent6">
                    <a:lumMod val="75000"/>
                  </a:schemeClr>
                </a:solidFill>
              </a:rPr>
              <a:t>Вођење рачуна о рочности и стању дуговања, повраћају датих средстава на зајам...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  <a:p>
            <a:pPr lvl="1"/>
            <a:r>
              <a:rPr lang="sr-Cyrl-CS" sz="2200" b="1" dirty="0">
                <a:solidFill>
                  <a:schemeClr val="tx1"/>
                </a:solidFill>
              </a:rPr>
              <a:t>Буџетско рачуноводство и извјештавање</a:t>
            </a:r>
            <a:endParaRPr lang="en-US" sz="2200" b="1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lvl="1"/>
            <a:r>
              <a:rPr lang="sr-Cyrl-CS" sz="2200" b="1" dirty="0">
                <a:solidFill>
                  <a:schemeClr val="tx1"/>
                </a:solidFill>
              </a:rPr>
              <a:t>Управљање финансијским информационим системом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sr-Latn-BA" dirty="0" smtClean="0"/>
              <a:t>4. </a:t>
            </a:r>
            <a:r>
              <a:rPr lang="sr-Cyrl-BA" dirty="0" smtClean="0"/>
              <a:t>Контрола </a:t>
            </a:r>
            <a:r>
              <a:rPr lang="sr-Cyrl-BA" dirty="0"/>
              <a:t>буџета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2057400"/>
            <a:ext cx="8458200" cy="323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BA" dirty="0"/>
              <a:t>у свим фазама и на свим нивоима органа који учествују у извршењу буџета:</a:t>
            </a:r>
          </a:p>
          <a:p>
            <a:pPr lvl="1" algn="just"/>
            <a:r>
              <a:rPr lang="sr-Cyrl-BA" dirty="0"/>
              <a:t>Управна или административна контрола</a:t>
            </a:r>
          </a:p>
          <a:p>
            <a:pPr lvl="1" algn="just"/>
            <a:r>
              <a:rPr lang="sr-Cyrl-BA" dirty="0" smtClean="0"/>
              <a:t>Институционална </a:t>
            </a:r>
            <a:r>
              <a:rPr lang="sr-Cyrl-BA" dirty="0"/>
              <a:t>или финансијска контрола</a:t>
            </a:r>
          </a:p>
          <a:p>
            <a:pPr lvl="1" algn="just"/>
            <a:r>
              <a:rPr lang="sr-Cyrl-BA" dirty="0" smtClean="0"/>
              <a:t>Политичка </a:t>
            </a:r>
            <a:r>
              <a:rPr lang="sr-Cyrl-BA" dirty="0"/>
              <a:t>или парламентарна контрола</a:t>
            </a:r>
          </a:p>
          <a:p>
            <a:pPr lvl="1" algn="just"/>
            <a:endParaRPr lang="sr-Cyrl-BA" dirty="0"/>
          </a:p>
          <a:p>
            <a:pPr lvl="1"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77" y="685800"/>
            <a:ext cx="8229600" cy="1066800"/>
          </a:xfrm>
        </p:spPr>
        <p:txBody>
          <a:bodyPr/>
          <a:lstStyle/>
          <a:p>
            <a:r>
              <a:rPr lang="sr-Cyrl-BA" dirty="0" smtClean="0"/>
              <a:t>Контрола буџета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76" y="1784838"/>
            <a:ext cx="8812823" cy="489813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US" dirty="0" err="1">
                <a:latin typeface="+mj-lt"/>
              </a:rPr>
              <a:t>Да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је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фискална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стратегија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одговарајућа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>
                <a:latin typeface="+mj-lt"/>
              </a:rPr>
              <a:t>Да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је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буџетска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потрошња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приуштива</a:t>
            </a:r>
            <a:r>
              <a:rPr lang="en-US" dirty="0">
                <a:latin typeface="+mj-lt"/>
              </a:rPr>
              <a:t> и </a:t>
            </a:r>
            <a:r>
              <a:rPr lang="en-US" dirty="0" err="1">
                <a:latin typeface="+mj-lt"/>
              </a:rPr>
              <a:t>да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ниво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планиране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потрошње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може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покрити</a:t>
            </a:r>
            <a:r>
              <a:rPr lang="en-US" dirty="0">
                <a:latin typeface="+mj-lt"/>
              </a:rPr>
              <a:t>” </a:t>
            </a:r>
            <a:r>
              <a:rPr lang="en-US" dirty="0" err="1">
                <a:latin typeface="+mj-lt"/>
              </a:rPr>
              <a:t>планираним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приходима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>
                <a:latin typeface="+mj-lt"/>
              </a:rPr>
              <a:t>Да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поре</a:t>
            </a:r>
            <a:r>
              <a:rPr lang="sr-Cyrl-BA" dirty="0">
                <a:latin typeface="+mj-lt"/>
              </a:rPr>
              <a:t>ск</a:t>
            </a:r>
            <a:r>
              <a:rPr lang="en-US" dirty="0">
                <a:latin typeface="+mj-lt"/>
              </a:rPr>
              <a:t>е </a:t>
            </a:r>
            <a:r>
              <a:rPr lang="en-US" dirty="0" err="1">
                <a:latin typeface="+mj-lt"/>
              </a:rPr>
              <a:t>стопе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превисоке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+mj-lt"/>
              </a:rPr>
              <a:t>Да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остварују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циљеви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потрошње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>
                <a:latin typeface="+mj-lt"/>
              </a:rPr>
              <a:t>Постоје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јефтинији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начини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да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постигну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исти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резултати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+mj-lt"/>
              </a:rPr>
              <a:t>Да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нове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препоруке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потрошње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реалистичне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+mj-lt"/>
              </a:rPr>
              <a:t>Да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влада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мјери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резултате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својих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програма</a:t>
            </a:r>
            <a:r>
              <a:rPr lang="en-US" dirty="0">
                <a:latin typeface="+mj-lt"/>
              </a:rPr>
              <a:t> и </a:t>
            </a:r>
            <a:r>
              <a:rPr lang="en-US" dirty="0" err="1">
                <a:latin typeface="+mj-lt"/>
              </a:rPr>
              <a:t>услуга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+mj-lt"/>
              </a:rPr>
              <a:t>Да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министри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директори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завода</a:t>
            </a:r>
            <a:r>
              <a:rPr lang="en-US" dirty="0">
                <a:latin typeface="+mj-lt"/>
              </a:rPr>
              <a:t> и </a:t>
            </a:r>
            <a:r>
              <a:rPr lang="en-US" dirty="0" err="1">
                <a:latin typeface="+mj-lt"/>
              </a:rPr>
              <a:t>агенција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или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менаџери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програма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држе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одговорним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за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неуспјех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предложених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програма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+mj-lt"/>
              </a:rPr>
              <a:t>Да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учинак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владе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службено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процјењује</a:t>
            </a:r>
            <a:r>
              <a:rPr lang="en-US" dirty="0">
                <a:latin typeface="+mj-lt"/>
              </a:rPr>
              <a:t>? </a:t>
            </a:r>
          </a:p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+mj-lt"/>
              </a:rPr>
              <a:t>Да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ли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успостављени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процеси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за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откривање</a:t>
            </a:r>
            <a:r>
              <a:rPr lang="en-US" dirty="0">
                <a:latin typeface="+mj-lt"/>
              </a:rPr>
              <a:t> и </a:t>
            </a:r>
            <a:r>
              <a:rPr lang="en-US" dirty="0" err="1">
                <a:latin typeface="+mj-lt"/>
              </a:rPr>
              <a:t>превенцују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корупције</a:t>
            </a:r>
            <a:r>
              <a:rPr lang="en-US" dirty="0">
                <a:latin typeface="+mj-lt"/>
              </a:rPr>
              <a:t>?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506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202936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BA" dirty="0"/>
              <a:t>Управна или административна контрола</a:t>
            </a:r>
          </a:p>
          <a:p>
            <a:pPr lvl="1" algn="just"/>
            <a:r>
              <a:rPr lang="sr-Cyrl-BA" dirty="0"/>
              <a:t>Контрола нижег управног органа од стране вишег управног органа (интерна контрола</a:t>
            </a:r>
            <a:r>
              <a:rPr lang="sr-Cyrl-BA" dirty="0" smtClean="0"/>
              <a:t>)</a:t>
            </a:r>
          </a:p>
          <a:p>
            <a:pPr lvl="1" algn="just"/>
            <a:endParaRPr lang="sr-Cyrl-BA" dirty="0"/>
          </a:p>
          <a:p>
            <a:pPr algn="just"/>
            <a:r>
              <a:rPr lang="sr-Cyrl-BA" dirty="0"/>
              <a:t>Институционална или финансијска контрола</a:t>
            </a:r>
          </a:p>
          <a:p>
            <a:pPr lvl="1" algn="just"/>
            <a:r>
              <a:rPr lang="sr-Cyrl-BA" dirty="0"/>
              <a:t>Независна од органа државне управе и врши је буџетска инспекција при </a:t>
            </a:r>
            <a:r>
              <a:rPr lang="sr-Cyrl-BA" dirty="0" smtClean="0"/>
              <a:t>Мин.финансија</a:t>
            </a:r>
            <a:r>
              <a:rPr lang="sr-Latn-BA" dirty="0" smtClean="0"/>
              <a:t> </a:t>
            </a:r>
            <a:r>
              <a:rPr lang="sr-Cyrl-BA" dirty="0" smtClean="0"/>
              <a:t>или ревизорска кућа</a:t>
            </a:r>
          </a:p>
          <a:p>
            <a:pPr lvl="1" algn="just"/>
            <a:endParaRPr lang="sr-Cyrl-BA" dirty="0"/>
          </a:p>
          <a:p>
            <a:pPr algn="just"/>
            <a:r>
              <a:rPr lang="sr-Cyrl-BA" dirty="0"/>
              <a:t>Политичка или парламентарна контрола</a:t>
            </a:r>
          </a:p>
          <a:p>
            <a:pPr lvl="1" algn="just"/>
            <a:r>
              <a:rPr lang="sr-Cyrl-BA" dirty="0"/>
              <a:t>Врши је Парламент који је донио буџет - поредећи податке из извршења, са планираним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2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algn="ctr"/>
            <a:r>
              <a:rPr lang="sr-Cyrl-BA"/>
              <a:t>Ванбуџетске институције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21936"/>
          </a:xfrm>
        </p:spPr>
        <p:txBody>
          <a:bodyPr>
            <a:normAutofit/>
          </a:bodyPr>
          <a:lstStyle/>
          <a:p>
            <a:pPr algn="just"/>
            <a:r>
              <a:rPr lang="sr-Cyrl-BA" sz="2600" dirty="0"/>
              <a:t>Ширење функција савремене државе и јачање децентрализације, отвара могућност финансирања јавних ф-ја и преко ванбуџетских институција </a:t>
            </a:r>
            <a:r>
              <a:rPr lang="sr-Cyrl-BA" sz="2600" dirty="0" smtClean="0"/>
              <a:t>као </a:t>
            </a:r>
            <a:r>
              <a:rPr lang="sr-Cyrl-BA" sz="2600" dirty="0" smtClean="0">
                <a:solidFill>
                  <a:schemeClr val="accent6">
                    <a:lumMod val="75000"/>
                  </a:schemeClr>
                </a:solidFill>
              </a:rPr>
              <a:t>инструмента финансирања ЈР</a:t>
            </a:r>
            <a:r>
              <a:rPr lang="sr-Cyrl-BA" sz="2600" dirty="0" smtClean="0"/>
              <a:t>. </a:t>
            </a:r>
            <a:endParaRPr lang="sr-Cyrl-BA" sz="2600" dirty="0"/>
          </a:p>
          <a:p>
            <a:pPr marL="109728" indent="0">
              <a:buNone/>
            </a:pPr>
            <a:endParaRPr lang="sr-Cyrl-BA" dirty="0"/>
          </a:p>
          <a:p>
            <a:r>
              <a:rPr lang="sr-Cyrl-BA" dirty="0"/>
              <a:t>Постоје:</a:t>
            </a:r>
          </a:p>
          <a:p>
            <a:r>
              <a:rPr lang="sr-Cyrl-BA" b="1" dirty="0"/>
              <a:t>Финансијски програми</a:t>
            </a:r>
            <a:endParaRPr lang="en-US" b="1" dirty="0"/>
          </a:p>
          <a:p>
            <a:r>
              <a:rPr lang="sr-Cyrl-BA" b="1" dirty="0"/>
              <a:t>Посебни рачуни и подрачуни</a:t>
            </a:r>
            <a:endParaRPr lang="en-US" dirty="0"/>
          </a:p>
          <a:p>
            <a:r>
              <a:rPr lang="sr-Cyrl-BA" b="1" dirty="0"/>
              <a:t>Буџетски фондови</a:t>
            </a:r>
            <a:endParaRPr lang="en-US" dirty="0"/>
          </a:p>
          <a:p>
            <a:r>
              <a:rPr lang="sr-Cyrl-BA" b="1" dirty="0"/>
              <a:t>Финансијски планови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sr-Cyrl-BA" b="1"/>
              <a:t>Финансијски програм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55336"/>
          </a:xfrm>
        </p:spPr>
        <p:txBody>
          <a:bodyPr>
            <a:normAutofit fontScale="85000" lnSpcReduction="10000"/>
          </a:bodyPr>
          <a:lstStyle/>
          <a:p>
            <a:r>
              <a:rPr lang="sr-Cyrl-BA" dirty="0" smtClean="0"/>
              <a:t>Финансирање </a:t>
            </a:r>
            <a:r>
              <a:rPr lang="sr-Cyrl-BA" dirty="0"/>
              <a:t>ЈР који трају дуже од  једне буџетске године тј. за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финансирање вишегодишњих ЈР. </a:t>
            </a:r>
            <a:endParaRPr lang="sr-Cyrl-BA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r-Cyrl-BA" dirty="0"/>
          </a:p>
          <a:p>
            <a:pPr algn="just"/>
            <a:r>
              <a:rPr lang="sr-Cyrl-BA" dirty="0" smtClean="0"/>
              <a:t>Средства </a:t>
            </a:r>
            <a:r>
              <a:rPr lang="sr-Cyrl-BA" dirty="0"/>
              <a:t>потребна за </a:t>
            </a:r>
            <a:r>
              <a:rPr lang="sr-Cyrl-BA" dirty="0" smtClean="0"/>
              <a:t>финансијски програм обезбјеђују </a:t>
            </a:r>
            <a:r>
              <a:rPr lang="sr-Cyrl-BA" dirty="0"/>
              <a:t>се на одређеном нивоу државне власти -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из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намјенских прихода одређеног јавноправног субјекта </a:t>
            </a:r>
          </a:p>
          <a:p>
            <a:endParaRPr lang="sr-Cyrl-BA" dirty="0" smtClean="0"/>
          </a:p>
          <a:p>
            <a:pPr algn="just"/>
            <a:r>
              <a:rPr lang="sr-Cyrl-BA" dirty="0" smtClean="0"/>
              <a:t>Неутрошена буџетска или </a:t>
            </a:r>
            <a:r>
              <a:rPr lang="sr-Cyrl-BA" dirty="0"/>
              <a:t>сопствена средства за финансирање расхода  преко ФП преносе се у наредну годину. </a:t>
            </a:r>
            <a:endParaRPr lang="en-US" dirty="0"/>
          </a:p>
          <a:p>
            <a:endParaRPr lang="en-US" dirty="0"/>
          </a:p>
          <a:p>
            <a:pPr algn="just"/>
            <a:r>
              <a:rPr lang="sr-Cyrl-BA" dirty="0"/>
              <a:t>Кад се заврши финансирање вишегодишњег ЈР, орган надлежан за извршење ФП утврђује приједлог завршног рачуна кога доставља парламенту на усвајање.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172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Примјер: Фонд за заштиту животне средине </a:t>
            </a:r>
          </a:p>
          <a:p>
            <a:pPr marL="109728" indent="0">
              <a:buNone/>
            </a:pPr>
            <a:endParaRPr lang="ru-RU" b="1" dirty="0" smtClean="0"/>
          </a:p>
          <a:p>
            <a:pPr marL="109728" indent="0">
              <a:buNone/>
            </a:pPr>
            <a:r>
              <a:rPr lang="ru-RU" b="1" dirty="0" smtClean="0"/>
              <a:t>Статус </a:t>
            </a:r>
            <a:r>
              <a:rPr lang="ru-RU" b="1" dirty="0"/>
              <a:t>ванбуџетске институције</a:t>
            </a:r>
          </a:p>
          <a:p>
            <a:pPr marL="109728" indent="0">
              <a:buNone/>
            </a:pPr>
            <a:r>
              <a:rPr lang="ru-RU" dirty="0"/>
              <a:t>Еко-фонд је </a:t>
            </a:r>
            <a:r>
              <a:rPr lang="ru-RU" b="1" dirty="0"/>
              <a:t>ванбуџетска институција</a:t>
            </a:r>
            <a:r>
              <a:rPr lang="ru-RU" dirty="0"/>
              <a:t> јер:</a:t>
            </a:r>
          </a:p>
          <a:p>
            <a:pPr lvl="1"/>
            <a:r>
              <a:rPr lang="ru-RU" dirty="0"/>
              <a:t>није директни корисник буџета,</a:t>
            </a:r>
          </a:p>
          <a:p>
            <a:pPr lvl="1"/>
            <a:r>
              <a:rPr lang="ru-RU" dirty="0"/>
              <a:t>има сопствене намјенске приходе,</a:t>
            </a:r>
          </a:p>
          <a:p>
            <a:pPr lvl="1"/>
            <a:r>
              <a:rPr lang="ru-RU" dirty="0"/>
              <a:t>послује преко посебних финансијских програма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  <a:p>
            <a:r>
              <a:rPr lang="sr-Cyrl-BA" b="1" dirty="0"/>
              <a:t>Финансирање вишегодишњих јавних расхода</a:t>
            </a:r>
          </a:p>
          <a:p>
            <a:pPr marL="109728" indent="0">
              <a:buNone/>
            </a:pPr>
            <a:r>
              <a:rPr lang="sr-Cyrl-BA" dirty="0" smtClean="0"/>
              <a:t>Еко-фонд </a:t>
            </a:r>
            <a:r>
              <a:rPr lang="sr-Cyrl-BA" dirty="0"/>
              <a:t>финансира </a:t>
            </a:r>
            <a:r>
              <a:rPr lang="sr-Cyrl-BA" b="1" dirty="0"/>
              <a:t>вишегодишње јавне расходе</a:t>
            </a:r>
            <a:r>
              <a:rPr lang="sr-Cyrl-BA" dirty="0"/>
              <a:t>, нпр:</a:t>
            </a:r>
          </a:p>
          <a:p>
            <a:pPr lvl="1"/>
            <a:r>
              <a:rPr lang="sr-Cyrl-BA" dirty="0"/>
              <a:t>изградњу и санацију постројења за пречишћавање отпадних вода,</a:t>
            </a:r>
          </a:p>
          <a:p>
            <a:pPr lvl="1"/>
            <a:r>
              <a:rPr lang="sr-Cyrl-BA" dirty="0"/>
              <a:t>дугорочне пројекте управљања отпадом,</a:t>
            </a:r>
          </a:p>
          <a:p>
            <a:pPr lvl="1"/>
            <a:r>
              <a:rPr lang="sr-Cyrl-BA" dirty="0"/>
              <a:t>енергетску ефикасност јавних објеката.</a:t>
            </a:r>
          </a:p>
          <a:p>
            <a:r>
              <a:rPr lang="sr-Cyrl-BA" dirty="0"/>
              <a:t>Ови пројекти трају </a:t>
            </a:r>
            <a:r>
              <a:rPr lang="sr-Cyrl-BA" b="1" dirty="0"/>
              <a:t>дуже од једне буџетске године</a:t>
            </a:r>
            <a:r>
              <a:rPr lang="sr-Cyrl-BA" dirty="0"/>
              <a:t>, па се финансирају путем </a:t>
            </a:r>
            <a:r>
              <a:rPr lang="sr-Cyrl-BA" b="1" dirty="0"/>
              <a:t>финансијског програма</a:t>
            </a:r>
            <a:r>
              <a:rPr lang="sr-Cyrl-BA" dirty="0" smtClean="0"/>
              <a:t>.</a:t>
            </a:r>
          </a:p>
          <a:p>
            <a:pPr marL="109728" indent="0">
              <a:buNone/>
            </a:pPr>
            <a:endParaRPr lang="ru-RU" b="1" dirty="0" smtClean="0"/>
          </a:p>
          <a:p>
            <a:pPr marL="109728" indent="0">
              <a:buNone/>
            </a:pPr>
            <a:r>
              <a:rPr lang="ru-RU" b="1" dirty="0" smtClean="0"/>
              <a:t>Пренос </a:t>
            </a:r>
            <a:r>
              <a:rPr lang="ru-RU" b="1" dirty="0"/>
              <a:t>неутрошених средстава</a:t>
            </a:r>
          </a:p>
          <a:p>
            <a:r>
              <a:rPr lang="ru-RU" dirty="0"/>
              <a:t>У складу са правилима:</a:t>
            </a:r>
          </a:p>
          <a:p>
            <a:pPr lvl="1"/>
            <a:r>
              <a:rPr lang="ru-RU" b="1" dirty="0"/>
              <a:t>неутрошена буџетска или сопствена средства</a:t>
            </a:r>
            <a:r>
              <a:rPr lang="ru-RU" dirty="0"/>
              <a:t> намјењена за финансирање расхода преко ФП</a:t>
            </a:r>
          </a:p>
          <a:p>
            <a:pPr lvl="1"/>
            <a:r>
              <a:rPr lang="ru-RU" b="1" dirty="0"/>
              <a:t>преносе се у наредну годину</a:t>
            </a:r>
            <a:r>
              <a:rPr lang="ru-RU" dirty="0" smtClean="0"/>
              <a:t>, јер </a:t>
            </a:r>
            <a:r>
              <a:rPr lang="ru-RU" dirty="0"/>
              <a:t>је ријеч о </a:t>
            </a:r>
            <a:r>
              <a:rPr lang="ru-RU" b="1" dirty="0"/>
              <a:t>вишегодишњем финансијском програму</a:t>
            </a:r>
            <a:r>
              <a:rPr lang="ru-RU" dirty="0"/>
              <a:t>.</a:t>
            </a:r>
          </a:p>
          <a:p>
            <a:pPr marL="109728" indent="0">
              <a:buNone/>
            </a:pPr>
            <a:endParaRPr lang="sr-Cyrl-BA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r-Cyrl-BA" b="1"/>
              <a:t>Посебни рачуни и подрачуни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 fontScale="92500" lnSpcReduction="20000"/>
          </a:bodyPr>
          <a:lstStyle/>
          <a:p>
            <a:r>
              <a:rPr lang="sr-Cyrl-BA" dirty="0"/>
              <a:t>За финансирање ЈР, прије свега друштвених </a:t>
            </a:r>
            <a:r>
              <a:rPr lang="sr-Cyrl-BA" dirty="0" smtClean="0"/>
              <a:t>дјелатности. </a:t>
            </a:r>
            <a:endParaRPr lang="en-US" dirty="0"/>
          </a:p>
          <a:p>
            <a:endParaRPr lang="sr-Cyrl-BA" dirty="0"/>
          </a:p>
          <a:p>
            <a:r>
              <a:rPr lang="sr-Cyrl-BA" dirty="0"/>
              <a:t>Посебан начин прикупљања и кориштења средстава и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заобилажење круте буџетске процедуре</a:t>
            </a:r>
            <a:r>
              <a:rPr lang="sr-Cyrl-BA" dirty="0"/>
              <a:t>.</a:t>
            </a:r>
            <a:endParaRPr lang="en-US" dirty="0"/>
          </a:p>
          <a:p>
            <a:endParaRPr lang="sr-Cyrl-BA" dirty="0"/>
          </a:p>
          <a:p>
            <a:pPr algn="just"/>
            <a:r>
              <a:rPr lang="sr-Cyrl-BA" dirty="0"/>
              <a:t>Јавља се као потреба да се одређеним државним органима уступе одређена буџетска средства за финансирање ЈР и у потреби да се уплате обавезних партиципација за коришћење услуга јавних служби врше директно на посебан рачун а не на рачун буџета. </a:t>
            </a:r>
            <a:endParaRPr lang="en-US" dirty="0"/>
          </a:p>
          <a:p>
            <a:endParaRPr lang="sr-Cyrl-BA" dirty="0"/>
          </a:p>
          <a:p>
            <a:pPr algn="just"/>
            <a:r>
              <a:rPr lang="sr-Cyrl-BA" dirty="0"/>
              <a:t>Прије свега преко уведених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партиципација за здравство, образовање и културу</a:t>
            </a:r>
            <a:r>
              <a:rPr lang="sr-Cyrl-BA" dirty="0"/>
              <a:t>. Отварају се код надлежног министарства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867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Примјер такве ванбуџетске институције је </a:t>
            </a:r>
            <a:r>
              <a:rPr lang="ru-RU" b="1" dirty="0"/>
              <a:t>Фонд здравственог осигурања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Он </a:t>
            </a:r>
            <a:r>
              <a:rPr lang="ru-RU" dirty="0"/>
              <a:t>служи за финансирање јавних расхода у области друштвених </a:t>
            </a:r>
            <a:r>
              <a:rPr lang="ru-RU" dirty="0" smtClean="0"/>
              <a:t>дјелатности - здравства</a:t>
            </a:r>
            <a:r>
              <a:rPr lang="ru-RU" dirty="0"/>
              <a:t>, и има посебан начин прикупљања и коришћења средстава, чиме се заобилази крута буџетска процедура.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Средства </a:t>
            </a:r>
            <a:r>
              <a:rPr lang="ru-RU" dirty="0"/>
              <a:t>се обезбјеђују тако што се дио буџетских средстава уступа фонду, а обавезне партиципације грађана за коришћење услуга здравствених установа уплаћују се директно на посебан рачун фонда, а не на рачун буџета.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Сличан </a:t>
            </a:r>
            <a:r>
              <a:rPr lang="ru-RU" dirty="0"/>
              <a:t>принцип се примјењује и код партиципација у образовању и </a:t>
            </a:r>
            <a:r>
              <a:rPr lang="ru-RU" dirty="0" smtClean="0"/>
              <a:t>култури.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1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BA" b="1"/>
              <a:t>Буџетски фондови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50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BA" dirty="0" smtClean="0"/>
              <a:t>Ванбуџутески инструмент </a:t>
            </a:r>
            <a:r>
              <a:rPr lang="sr-Cyrl-BA" dirty="0"/>
              <a:t>финансирања ЈР прије свега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дјелатности јавних предузећа </a:t>
            </a:r>
            <a:r>
              <a:rPr lang="sr-Cyrl-BA" dirty="0"/>
              <a:t>за чије се финансирање користе кредитна средства или врши пласман средстава који захтијева посебан начин евидентирања и коришћења.</a:t>
            </a:r>
          </a:p>
          <a:p>
            <a:endParaRPr lang="sr-Cyrl-BA" dirty="0"/>
          </a:p>
          <a:p>
            <a:r>
              <a:rPr lang="sr-Cyrl-BA" dirty="0"/>
              <a:t>Циљ је подстицање развоја привредних дјелатности од општег интереса за привреду и друштво. </a:t>
            </a:r>
          </a:p>
          <a:p>
            <a:endParaRPr lang="sr-Cyrl-BA" dirty="0"/>
          </a:p>
          <a:p>
            <a:r>
              <a:rPr lang="sr-Cyrl-BA" dirty="0"/>
              <a:t>Приходи БФ у потпуности припадају одговарајућим фондовима и који се остварују као средства из буџета и </a:t>
            </a:r>
            <a:r>
              <a:rPr lang="sr-Cyrl-BA" dirty="0" smtClean="0"/>
              <a:t>посебних намјенских средстава</a:t>
            </a:r>
            <a:r>
              <a:rPr lang="sr-Cyrl-BA" dirty="0"/>
              <a:t>, као и повраћај ранијих кредитних пласмана.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62000"/>
          </a:xfrm>
        </p:spPr>
        <p:txBody>
          <a:bodyPr/>
          <a:lstStyle/>
          <a:p>
            <a:r>
              <a:rPr lang="sr-Cyrl-BA" dirty="0" smtClean="0"/>
              <a:t>Еволуција буџета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25112"/>
          </a:xfrm>
        </p:spPr>
        <p:txBody>
          <a:bodyPr/>
          <a:lstStyle/>
          <a:p>
            <a:r>
              <a:rPr lang="ru-RU" dirty="0"/>
              <a:t>Старе цивилизације, попут Египта, Месопотамије, Кине и Индије, </a:t>
            </a:r>
            <a:r>
              <a:rPr lang="ru-RU" dirty="0" smtClean="0"/>
              <a:t>б</a:t>
            </a:r>
            <a:r>
              <a:rPr lang="sr-Cyrl-BA" dirty="0" smtClean="0"/>
              <a:t>иљ</a:t>
            </a:r>
            <a:r>
              <a:rPr lang="ru-RU" dirty="0" smtClean="0"/>
              <a:t>ежиле </a:t>
            </a:r>
            <a:r>
              <a:rPr lang="ru-RU" dirty="0"/>
              <a:t>су приходе од пореза и трошкове за градњу храмова, одржавање војске и функционисање државе.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Ове </a:t>
            </a:r>
            <a:r>
              <a:rPr lang="ru-RU" dirty="0"/>
              <a:t>ране евиденције представљале су зачетак каснијег буџетског планирања, иако нису имале форму модерног државног документа.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50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172200"/>
          </a:xfrm>
        </p:spPr>
        <p:txBody>
          <a:bodyPr>
            <a:normAutofit lnSpcReduction="10000"/>
          </a:bodyPr>
          <a:lstStyle/>
          <a:p>
            <a:r>
              <a:rPr lang="ru-RU" sz="2100" dirty="0" smtClean="0"/>
              <a:t>Примјер: Буџетски </a:t>
            </a:r>
            <a:r>
              <a:rPr lang="ru-RU" sz="2100" dirty="0"/>
              <a:t>фонд за путну инфраструктуру, који је функционално везан за </a:t>
            </a:r>
            <a:r>
              <a:rPr lang="ru-RU" sz="2100" b="1" dirty="0"/>
              <a:t>ЈП </a:t>
            </a:r>
            <a:r>
              <a:rPr lang="ru-RU" sz="2100" b="1" dirty="0" smtClean="0"/>
              <a:t>„</a:t>
            </a:r>
            <a:r>
              <a:rPr lang="ru-RU" sz="2100" b="1" dirty="0"/>
              <a:t>Аутопутеви Републике Српске“</a:t>
            </a:r>
            <a:r>
              <a:rPr lang="ru-RU" sz="2100" dirty="0"/>
              <a:t>, представља ванбуџетски инструмент финансирања јавних расхода у области саобраћаја. </a:t>
            </a:r>
            <a:endParaRPr lang="ru-RU" sz="2100" dirty="0" smtClean="0"/>
          </a:p>
          <a:p>
            <a:endParaRPr lang="ru-RU" sz="2100" dirty="0"/>
          </a:p>
          <a:p>
            <a:r>
              <a:rPr lang="ru-RU" sz="2100" dirty="0" smtClean="0"/>
              <a:t>Он </a:t>
            </a:r>
            <a:r>
              <a:rPr lang="ru-RU" sz="2100" dirty="0"/>
              <a:t>се користи прије свега за финансирање дјелатности јавних предузећа која обављају послове од општег интереса, као што су изградња, реконструкција, одржавање и управљање </a:t>
            </a:r>
            <a:r>
              <a:rPr lang="ru-RU" sz="2100" dirty="0" smtClean="0"/>
              <a:t>путевима...</a:t>
            </a:r>
          </a:p>
          <a:p>
            <a:endParaRPr lang="ru-RU" sz="2100" dirty="0"/>
          </a:p>
          <a:p>
            <a:r>
              <a:rPr lang="ru-RU" sz="2100" dirty="0"/>
              <a:t>Посебност овог фонда је што се за финансирање користе </a:t>
            </a:r>
            <a:r>
              <a:rPr lang="ru-RU" sz="2100" b="1" dirty="0"/>
              <a:t>кредитна средства, зајмови међународних финансијских институција, емисије обвезница и други облици пласмана</a:t>
            </a:r>
            <a:r>
              <a:rPr lang="ru-RU" sz="2100" dirty="0"/>
              <a:t>, што захтијева посебан начин евидентирања и коришћења средстава, изван редовне буџетске процедуре. </a:t>
            </a:r>
            <a:endParaRPr lang="ru-RU" sz="2100" dirty="0" smtClean="0"/>
          </a:p>
          <a:p>
            <a:endParaRPr lang="ru-RU" sz="2100" dirty="0"/>
          </a:p>
          <a:p>
            <a:r>
              <a:rPr lang="ru-RU" sz="2100" dirty="0" smtClean="0"/>
              <a:t>Управо </a:t>
            </a:r>
            <a:r>
              <a:rPr lang="ru-RU" sz="2100" dirty="0"/>
              <a:t>због дугорочног карактера ових пројеката и великог обима улагања, класични годишњи буџет није довољно флексибилан</a:t>
            </a:r>
            <a:r>
              <a:rPr lang="ru-RU" sz="2100" dirty="0" smtClean="0"/>
              <a:t>.</a:t>
            </a:r>
          </a:p>
          <a:p>
            <a:endParaRPr lang="ru-RU" sz="2100" dirty="0" smtClean="0"/>
          </a:p>
          <a:p>
            <a:r>
              <a:rPr lang="ru-RU" sz="2100" dirty="0"/>
              <a:t>Приходи буџетског фонда у потпуности припадају </a:t>
            </a:r>
            <a:r>
              <a:rPr lang="ru-RU" sz="2100" dirty="0" smtClean="0"/>
              <a:t>фонду.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64832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Финансијски планови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50536"/>
          </a:xfrm>
        </p:spPr>
        <p:txBody>
          <a:bodyPr>
            <a:normAutofit fontScale="85000" lnSpcReduction="20000"/>
          </a:bodyPr>
          <a:lstStyle/>
          <a:p>
            <a:r>
              <a:rPr lang="sr-Cyrl-BA" sz="2900" dirty="0">
                <a:solidFill>
                  <a:schemeClr val="accent6">
                    <a:lumMod val="75000"/>
                  </a:schemeClr>
                </a:solidFill>
              </a:rPr>
              <a:t>Финансирање организација обавезног социјалног осигурања. </a:t>
            </a:r>
            <a:endParaRPr lang="en-US" sz="29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r-Cyrl-BA" dirty="0"/>
          </a:p>
          <a:p>
            <a:pPr algn="just"/>
            <a:r>
              <a:rPr lang="sr-Cyrl-BA" dirty="0"/>
              <a:t>Свака од тих </a:t>
            </a:r>
            <a:r>
              <a:rPr lang="sr-Cyrl-BA" dirty="0" smtClean="0"/>
              <a:t>организација у </a:t>
            </a:r>
            <a:r>
              <a:rPr lang="sr-Cyrl-BA" dirty="0"/>
              <a:t>ФП исказује своје приходе и расходе. Приходи и расходи за обавезно </a:t>
            </a:r>
            <a:r>
              <a:rPr lang="sr-Cyrl-BA" dirty="0" smtClean="0"/>
              <a:t>социјално осигурање се </a:t>
            </a:r>
            <a:r>
              <a:rPr lang="sr-Cyrl-BA" dirty="0"/>
              <a:t>одвојено приказују од прих. и расх. за добровољно и допунско </a:t>
            </a:r>
            <a:r>
              <a:rPr lang="sr-Cyrl-BA" dirty="0" smtClean="0"/>
              <a:t>социјално </a:t>
            </a:r>
            <a:r>
              <a:rPr lang="sr-Cyrl-BA" dirty="0"/>
              <a:t>осигурање и морају бити уравнотежени.</a:t>
            </a:r>
            <a:endParaRPr lang="en-US" dirty="0"/>
          </a:p>
          <a:p>
            <a:endParaRPr lang="sr-Cyrl-BA" dirty="0"/>
          </a:p>
          <a:p>
            <a:pPr algn="just"/>
            <a:r>
              <a:rPr lang="sr-Cyrl-BA" dirty="0"/>
              <a:t>ФП и његов завршни рачун доноси скупштина организације а процедура је слична буџетској процедури.</a:t>
            </a:r>
            <a:endParaRPr lang="en-US" dirty="0"/>
          </a:p>
          <a:p>
            <a:endParaRPr lang="sr-Cyrl-BA" dirty="0"/>
          </a:p>
          <a:p>
            <a:pPr algn="just"/>
            <a:r>
              <a:rPr lang="sr-Cyrl-BA" dirty="0"/>
              <a:t> Главни ЈП остварује се </a:t>
            </a:r>
            <a:r>
              <a:rPr lang="sr-Cyrl-BA" dirty="0">
                <a:solidFill>
                  <a:schemeClr val="accent6">
                    <a:lumMod val="75000"/>
                  </a:schemeClr>
                </a:solidFill>
              </a:rPr>
              <a:t>плаћањем доприноса </a:t>
            </a:r>
            <a:r>
              <a:rPr lang="sr-Cyrl-BA" dirty="0"/>
              <a:t>и </a:t>
            </a:r>
            <a:r>
              <a:rPr lang="sr-Cyrl-BA" dirty="0" smtClean="0"/>
              <a:t>других одговарајућих </a:t>
            </a:r>
            <a:r>
              <a:rPr lang="sr-Cyrl-BA" dirty="0"/>
              <a:t>средстава из буџета.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960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Примјер ванбуџетске институције која послује путем </a:t>
            </a:r>
            <a:r>
              <a:rPr lang="ru-RU" b="1" dirty="0"/>
              <a:t>финансијских планова</a:t>
            </a:r>
            <a:r>
              <a:rPr lang="ru-RU" dirty="0"/>
              <a:t> је </a:t>
            </a:r>
            <a:r>
              <a:rPr lang="ru-RU" b="1" dirty="0"/>
              <a:t>Фонд пензијског и инвалидског осигурања (Фонд ПИО)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Он </a:t>
            </a:r>
            <a:r>
              <a:rPr lang="ru-RU" dirty="0"/>
              <a:t>финансира обавезно социјално осигурање, при чему у свом финансијском плану </a:t>
            </a:r>
            <a:r>
              <a:rPr lang="ru-RU" b="1" dirty="0"/>
              <a:t>посебно исказује </a:t>
            </a:r>
            <a:r>
              <a:rPr lang="ru-RU" dirty="0"/>
              <a:t>приходе и расходе обавезног пензијског и инвалидског осигурања, одвојено од прихода и расхода добровољног и допунског осигурања, који морају бити уравнотежени.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Финансијски </a:t>
            </a:r>
            <a:r>
              <a:rPr lang="ru-RU" dirty="0"/>
              <a:t>план и његов завршни рачун доноси скупштина Фонда ПИО, по процедури сличној буџетској.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Основни </a:t>
            </a:r>
            <a:r>
              <a:rPr lang="ru-RU" dirty="0"/>
              <a:t>јавни приходи фонда остварују се углавном плаћањем доприноса за пензијско и инвалидско осигурање, уз могућност допунских средстава из буџета.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685800"/>
          </a:xfrm>
        </p:spPr>
        <p:txBody>
          <a:bodyPr>
            <a:noAutofit/>
          </a:bodyPr>
          <a:lstStyle/>
          <a:p>
            <a:r>
              <a:rPr lang="sr-Cyrl-BA" sz="3000" b="1" dirty="0" smtClean="0"/>
              <a:t>П</a:t>
            </a:r>
            <a:r>
              <a:rPr lang="en-US" sz="3000" b="1" dirty="0" err="1" smtClean="0"/>
              <a:t>рограмско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буџетирање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5053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US" dirty="0" err="1" smtClean="0"/>
              <a:t>Програмско</a:t>
            </a:r>
            <a:r>
              <a:rPr lang="en-US" dirty="0" smtClean="0"/>
              <a:t> </a:t>
            </a:r>
            <a:r>
              <a:rPr lang="en-US" dirty="0" err="1"/>
              <a:t>буџетирање</a:t>
            </a:r>
            <a:r>
              <a:rPr lang="en-US" dirty="0"/>
              <a:t>,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буџетирање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према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резултатима</a:t>
            </a:r>
            <a:r>
              <a:rPr lang="en-US" dirty="0"/>
              <a:t> </a:t>
            </a:r>
            <a:r>
              <a:rPr lang="en-US" dirty="0" err="1" smtClean="0"/>
              <a:t>је</a:t>
            </a:r>
            <a:r>
              <a:rPr lang="sr-Cyrl-BA" dirty="0" smtClean="0"/>
              <a:t> </a:t>
            </a:r>
            <a:r>
              <a:rPr lang="en-US" dirty="0" err="1" smtClean="0"/>
              <a:t>додјељивање</a:t>
            </a:r>
            <a:r>
              <a:rPr lang="en-US" dirty="0" smtClean="0"/>
              <a:t> </a:t>
            </a:r>
            <a:r>
              <a:rPr lang="en-US" dirty="0" err="1"/>
              <a:t>буџетских</a:t>
            </a:r>
            <a:r>
              <a:rPr lang="en-US" dirty="0"/>
              <a:t> </a:t>
            </a:r>
            <a:r>
              <a:rPr lang="en-US" dirty="0" err="1"/>
              <a:t>средстава</a:t>
            </a:r>
            <a:r>
              <a:rPr lang="en-US" dirty="0"/>
              <a:t> у </a:t>
            </a:r>
            <a:r>
              <a:rPr lang="en-US" dirty="0" err="1"/>
              <a:t>складу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учинком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или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резултатима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институција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sr-Cyrl-BA" dirty="0" smtClean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sr-Cyrl-BA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r>
              <a:rPr lang="en-US" dirty="0" err="1" smtClean="0"/>
              <a:t>Дакле</a:t>
            </a:r>
            <a:r>
              <a:rPr lang="en-US" dirty="0"/>
              <a:t>,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буџетских</a:t>
            </a:r>
            <a:r>
              <a:rPr lang="en-US" dirty="0"/>
              <a:t> </a:t>
            </a:r>
            <a:r>
              <a:rPr lang="en-US" dirty="0" err="1"/>
              <a:t>корисника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тражи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подносе</a:t>
            </a:r>
            <a:r>
              <a:rPr lang="en-US" dirty="0"/>
              <a:t> </a:t>
            </a:r>
            <a:r>
              <a:rPr lang="en-US" dirty="0" err="1"/>
              <a:t>информације</a:t>
            </a:r>
            <a:r>
              <a:rPr lang="en-US" dirty="0"/>
              <a:t> о </a:t>
            </a:r>
            <a:r>
              <a:rPr lang="en-US" dirty="0" err="1"/>
              <a:t>својим</a:t>
            </a:r>
            <a:r>
              <a:rPr lang="en-US" dirty="0"/>
              <a:t> </a:t>
            </a:r>
            <a:r>
              <a:rPr lang="en-US" dirty="0" err="1"/>
              <a:t>програмима</a:t>
            </a:r>
            <a:r>
              <a:rPr lang="en-US" dirty="0"/>
              <a:t>, </a:t>
            </a:r>
            <a:r>
              <a:rPr lang="en-US" dirty="0" err="1" smtClean="0"/>
              <a:t>активностима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циљевима</a:t>
            </a:r>
            <a:r>
              <a:rPr lang="en-US" dirty="0"/>
              <a:t> и у </a:t>
            </a:r>
            <a:r>
              <a:rPr lang="en-US" dirty="0" err="1"/>
              <a:t>складу</a:t>
            </a:r>
            <a:r>
              <a:rPr lang="en-US" dirty="0"/>
              <a:t> с </a:t>
            </a:r>
            <a:r>
              <a:rPr lang="en-US" dirty="0" err="1"/>
              <a:t>тим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доносе</a:t>
            </a:r>
            <a:r>
              <a:rPr lang="en-US" dirty="0"/>
              <a:t> </a:t>
            </a:r>
            <a:r>
              <a:rPr lang="en-US" dirty="0" err="1"/>
              <a:t>одлуке</a:t>
            </a:r>
            <a:r>
              <a:rPr lang="en-US" dirty="0"/>
              <a:t> о </a:t>
            </a:r>
            <a:r>
              <a:rPr lang="en-US" dirty="0" err="1"/>
              <a:t>додјељивању</a:t>
            </a:r>
            <a:r>
              <a:rPr lang="en-US" dirty="0"/>
              <a:t> </a:t>
            </a:r>
            <a:r>
              <a:rPr lang="en-US" dirty="0" err="1"/>
              <a:t>средстава</a:t>
            </a:r>
            <a:r>
              <a:rPr lang="en-US" dirty="0"/>
              <a:t>. </a:t>
            </a:r>
            <a:endParaRPr lang="sr-Cyrl-BA" dirty="0" smtClean="0"/>
          </a:p>
          <a:p>
            <a:pPr marL="109728" indent="0" algn="just">
              <a:buNone/>
            </a:pPr>
            <a:endParaRPr lang="sr-Cyrl-BA" dirty="0"/>
          </a:p>
          <a:p>
            <a:pPr marL="109728" indent="0" algn="just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Циљ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оваквог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начина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израде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буџета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је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побољшање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ефикасно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сти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буџетске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потрошње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5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31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Дакле</a:t>
            </a:r>
            <a:r>
              <a:rPr lang="en-US" dirty="0"/>
              <a:t>, </a:t>
            </a:r>
            <a:r>
              <a:rPr lang="en-US" dirty="0" err="1"/>
              <a:t>програмско</a:t>
            </a:r>
            <a:r>
              <a:rPr lang="en-US" dirty="0"/>
              <a:t> </a:t>
            </a:r>
            <a:r>
              <a:rPr lang="en-US" dirty="0" err="1"/>
              <a:t>буџетирање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буџетирање</a:t>
            </a:r>
            <a:r>
              <a:rPr lang="en-US" dirty="0"/>
              <a:t> </a:t>
            </a:r>
            <a:r>
              <a:rPr lang="en-US" dirty="0" err="1"/>
              <a:t>засновано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резултатима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процес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ко­јем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се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средства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распоређују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основу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постављених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циљева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и/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или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резултата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који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се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требају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постићи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потрошњом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тих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средстава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sr-Cyrl-BA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r-Cyrl-BA" dirty="0"/>
          </a:p>
          <a:p>
            <a:pPr algn="just"/>
            <a:r>
              <a:rPr lang="en-US" dirty="0" err="1" smtClean="0"/>
              <a:t>Појам</a:t>
            </a:r>
            <a:r>
              <a:rPr lang="en-US" dirty="0" smtClean="0"/>
              <a:t> </a:t>
            </a:r>
            <a:r>
              <a:rPr lang="en-US" dirty="0"/>
              <a:t>„</a:t>
            </a:r>
            <a:r>
              <a:rPr lang="en-US" dirty="0" err="1"/>
              <a:t>програм</a:t>
            </a:r>
            <a:r>
              <a:rPr lang="en-US" dirty="0"/>
              <a:t>“ </a:t>
            </a:r>
            <a:r>
              <a:rPr lang="en-US" dirty="0" err="1"/>
              <a:t>подразумијева</a:t>
            </a:r>
            <a:r>
              <a:rPr lang="en-US" dirty="0"/>
              <a:t> </a:t>
            </a:r>
            <a:r>
              <a:rPr lang="en-US" dirty="0" err="1" smtClean="0"/>
              <a:t>групи</a:t>
            </a:r>
            <a:r>
              <a:rPr lang="sr-Cyrl-BA" dirty="0" smtClean="0"/>
              <a:t>с</a:t>
            </a:r>
            <a:r>
              <a:rPr lang="en-US" dirty="0" err="1" smtClean="0"/>
              <a:t>ање</a:t>
            </a:r>
            <a:r>
              <a:rPr lang="en-US" dirty="0" smtClean="0"/>
              <a:t> </a:t>
            </a:r>
            <a:r>
              <a:rPr lang="en-US" dirty="0" err="1"/>
              <a:t>сличних</a:t>
            </a:r>
            <a:r>
              <a:rPr lang="en-US" dirty="0"/>
              <a:t> </a:t>
            </a:r>
            <a:r>
              <a:rPr lang="en-US" dirty="0" err="1"/>
              <a:t>услу­га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унутар</a:t>
            </a:r>
            <a:r>
              <a:rPr lang="en-US" dirty="0"/>
              <a:t> </a:t>
            </a:r>
            <a:r>
              <a:rPr lang="en-US" dirty="0" err="1"/>
              <a:t>буџетског</a:t>
            </a:r>
            <a:r>
              <a:rPr lang="en-US" dirty="0"/>
              <a:t> </a:t>
            </a:r>
            <a:r>
              <a:rPr lang="en-US" dirty="0" err="1"/>
              <a:t>корисника</a:t>
            </a:r>
            <a:r>
              <a:rPr lang="en-US" dirty="0"/>
              <a:t>, а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имају</a:t>
            </a:r>
            <a:r>
              <a:rPr lang="en-US" dirty="0"/>
              <a:t> </a:t>
            </a:r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стратешки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оперативни</a:t>
            </a:r>
            <a:r>
              <a:rPr lang="en-US" dirty="0"/>
              <a:t> </a:t>
            </a:r>
            <a:r>
              <a:rPr lang="en-US" dirty="0" err="1"/>
              <a:t>циљ</a:t>
            </a:r>
            <a:r>
              <a:rPr lang="en-US" dirty="0"/>
              <a:t>. </a:t>
            </a:r>
            <a:endParaRPr lang="sr-Cyrl-BA" dirty="0" smtClean="0"/>
          </a:p>
          <a:p>
            <a:pPr algn="just"/>
            <a:endParaRPr lang="sr-Cyrl-BA" dirty="0"/>
          </a:p>
          <a:p>
            <a:pPr algn="just"/>
            <a:r>
              <a:rPr lang="en-US" dirty="0" err="1" smtClean="0"/>
              <a:t>Овакав</a:t>
            </a:r>
            <a:r>
              <a:rPr lang="en-US" dirty="0" smtClean="0"/>
              <a:t> </a:t>
            </a:r>
            <a:r>
              <a:rPr lang="en-US" dirty="0" err="1"/>
              <a:t>приступ</a:t>
            </a:r>
            <a:r>
              <a:rPr lang="en-US" dirty="0"/>
              <a:t> </a:t>
            </a:r>
            <a:r>
              <a:rPr lang="en-US" dirty="0" err="1"/>
              <a:t>омогућава</a:t>
            </a:r>
            <a:r>
              <a:rPr lang="en-US" dirty="0"/>
              <a:t> </a:t>
            </a:r>
            <a:r>
              <a:rPr lang="en-US" dirty="0" err="1"/>
              <a:t>буџетским</a:t>
            </a:r>
            <a:r>
              <a:rPr lang="en-US" dirty="0"/>
              <a:t> </a:t>
            </a:r>
            <a:r>
              <a:rPr lang="en-US" dirty="0" err="1"/>
              <a:t>корисницима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 smtClean="0"/>
              <a:t>групи</a:t>
            </a:r>
            <a:r>
              <a:rPr lang="sr-Cyrl-BA" dirty="0" smtClean="0"/>
              <a:t>ш</a:t>
            </a:r>
            <a:r>
              <a:rPr lang="en-US" dirty="0" smtClean="0"/>
              <a:t>у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у </a:t>
            </a:r>
            <a:r>
              <a:rPr lang="en-US" dirty="0" err="1"/>
              <a:t>низ</a:t>
            </a:r>
            <a:r>
              <a:rPr lang="en-US" dirty="0"/>
              <a:t> </a:t>
            </a:r>
            <a:r>
              <a:rPr lang="en-US" dirty="0" err="1"/>
              <a:t>програма</a:t>
            </a:r>
            <a:r>
              <a:rPr lang="en-US" dirty="0"/>
              <a:t>, а </a:t>
            </a:r>
            <a:r>
              <a:rPr lang="en-US" dirty="0" err="1"/>
              <a:t>сваки</a:t>
            </a:r>
            <a:r>
              <a:rPr lang="en-US" dirty="0"/>
              <a:t> </a:t>
            </a:r>
            <a:r>
              <a:rPr lang="en-US" dirty="0" err="1"/>
              <a:t>програм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 smtClean="0"/>
              <a:t>дефини</a:t>
            </a:r>
            <a:r>
              <a:rPr lang="sr-Cyrl-BA" dirty="0" smtClean="0"/>
              <a:t>с</a:t>
            </a:r>
            <a:r>
              <a:rPr lang="en-US" dirty="0" err="1" smtClean="0"/>
              <a:t>ане</a:t>
            </a:r>
            <a:r>
              <a:rPr lang="en-US" dirty="0" smtClean="0"/>
              <a:t> </a:t>
            </a:r>
            <a:r>
              <a:rPr lang="en-US" dirty="0" err="1"/>
              <a:t>оперативне</a:t>
            </a:r>
            <a:r>
              <a:rPr lang="en-US" dirty="0"/>
              <a:t> </a:t>
            </a:r>
            <a:r>
              <a:rPr lang="en-US" dirty="0" err="1"/>
              <a:t>циљеве</a:t>
            </a:r>
            <a:r>
              <a:rPr lang="en-US" dirty="0"/>
              <a:t> и </a:t>
            </a:r>
            <a:r>
              <a:rPr lang="en-US" dirty="0" err="1"/>
              <a:t>жељене</a:t>
            </a:r>
            <a:r>
              <a:rPr lang="en-US" dirty="0"/>
              <a:t> </a:t>
            </a:r>
            <a:r>
              <a:rPr lang="en-US" dirty="0" err="1"/>
              <a:t>резултате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89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програмско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буџетирање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разликује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класичног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буџетирања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610600" cy="4898136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 smtClean="0">
                <a:latin typeface="+mj-lt"/>
              </a:rPr>
              <a:t>Традиционални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процес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планирања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буџета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расподјељује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средства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бази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улазних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елемената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тј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процјењује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средства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по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економским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категоријама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колико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средстава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је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потребно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за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плате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колико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за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материјалне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трошкове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итд</a:t>
            </a:r>
            <a:r>
              <a:rPr lang="en-US" sz="2200" dirty="0">
                <a:latin typeface="+mj-lt"/>
              </a:rPr>
              <a:t>.). </a:t>
            </a:r>
            <a:endParaRPr lang="sr-Cyrl-BA" sz="2200" dirty="0" smtClean="0">
              <a:latin typeface="+mj-lt"/>
            </a:endParaRPr>
          </a:p>
          <a:p>
            <a:endParaRPr lang="sr-Cyrl-BA" sz="2200" dirty="0">
              <a:latin typeface="+mj-lt"/>
            </a:endParaRPr>
          </a:p>
          <a:p>
            <a:pPr algn="just"/>
            <a:r>
              <a:rPr lang="en-US" sz="2200" dirty="0" err="1" smtClean="0">
                <a:latin typeface="+mj-lt"/>
              </a:rPr>
              <a:t>Програмско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буџетирање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даље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садржи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те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информације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али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омогућава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да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основу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дефинисаних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програма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ак­тивности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доносе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одлуке</a:t>
            </a:r>
            <a:r>
              <a:rPr lang="en-US" sz="2200" dirty="0">
                <a:latin typeface="+mj-lt"/>
              </a:rPr>
              <a:t> о </a:t>
            </a:r>
            <a:r>
              <a:rPr lang="en-US" sz="2200" dirty="0" err="1">
                <a:latin typeface="+mj-lt"/>
              </a:rPr>
              <a:t>расподјели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буџетских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средстава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које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заснивају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циљевима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политика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жељеним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резултатима</a:t>
            </a:r>
            <a:r>
              <a:rPr lang="en-US" sz="2200" dirty="0">
                <a:latin typeface="+mj-lt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148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5400" b="1" i="1"/>
              <a:t>БУЏЕТСКА НАЧЕЛА</a:t>
            </a:r>
            <a:endParaRPr lang="en-US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BA" b="1" i="1"/>
              <a:t>БУЏЕТСКА НАЧЕЛА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sr-Latn-CS" dirty="0"/>
              <a:t>Буџетска начела су:</a:t>
            </a:r>
            <a:br>
              <a:rPr lang="sr-Latn-CS" dirty="0"/>
            </a:br>
            <a:endParaRPr lang="sr-Cyrl-BA" dirty="0"/>
          </a:p>
          <a:p>
            <a:pPr marL="514350" indent="-514350">
              <a:buNone/>
              <a:defRPr/>
            </a:pPr>
            <a:r>
              <a:rPr lang="sr-Cyrl-BA" dirty="0"/>
              <a:t>	</a:t>
            </a:r>
            <a:r>
              <a:rPr lang="sr-Latn-CS" dirty="0"/>
              <a:t>Принцип потпуности</a:t>
            </a:r>
            <a:br>
              <a:rPr lang="sr-Latn-CS" dirty="0"/>
            </a:br>
            <a:r>
              <a:rPr lang="sr-Latn-CS" dirty="0"/>
              <a:t>Начело јединства буџета</a:t>
            </a:r>
            <a:br>
              <a:rPr lang="sr-Latn-CS" dirty="0"/>
            </a:br>
            <a:r>
              <a:rPr lang="sr-Latn-CS" dirty="0"/>
              <a:t>Принцип реалности</a:t>
            </a:r>
            <a:br>
              <a:rPr lang="sr-Latn-CS" dirty="0"/>
            </a:br>
            <a:r>
              <a:rPr lang="sr-Cyrl-BA" dirty="0"/>
              <a:t>Н</a:t>
            </a:r>
            <a:r>
              <a:rPr lang="sr-Latn-CS" dirty="0"/>
              <a:t>ачело специјализације</a:t>
            </a:r>
            <a:br>
              <a:rPr lang="sr-Latn-CS" dirty="0"/>
            </a:br>
            <a:r>
              <a:rPr lang="sr-Cyrl-BA" dirty="0"/>
              <a:t>Н</a:t>
            </a:r>
            <a:r>
              <a:rPr lang="sr-Latn-CS" dirty="0"/>
              <a:t>ачело равнотеже</a:t>
            </a:r>
            <a:br>
              <a:rPr lang="sr-Latn-CS" dirty="0"/>
            </a:br>
            <a:r>
              <a:rPr lang="sr-Cyrl-BA" dirty="0"/>
              <a:t>Н</a:t>
            </a:r>
            <a:r>
              <a:rPr lang="sr-Latn-CS" dirty="0"/>
              <a:t>ачело једногодишњости</a:t>
            </a:r>
            <a:br>
              <a:rPr lang="sr-Latn-CS" dirty="0"/>
            </a:br>
            <a:r>
              <a:rPr lang="sr-Cyrl-BA" dirty="0"/>
              <a:t>Н</a:t>
            </a:r>
            <a:r>
              <a:rPr lang="sr-Latn-CS" dirty="0"/>
              <a:t>ачело </a:t>
            </a:r>
            <a:r>
              <a:rPr lang="sr-Cyrl-BA" dirty="0"/>
              <a:t>транспарентности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85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/>
            </a:r>
            <a:br>
              <a:rPr lang="sr-Latn-BA" dirty="0"/>
            </a:br>
            <a:r>
              <a:rPr lang="sr-Latn-BA" dirty="0"/>
              <a:t/>
            </a:r>
            <a:br>
              <a:rPr lang="sr-Latn-BA" dirty="0"/>
            </a:br>
            <a:r>
              <a:rPr lang="sr-Cyrl-BA" sz="4000" dirty="0"/>
              <a:t>Начело потпуности</a:t>
            </a:r>
            <a:r>
              <a:rPr lang="sr-Latn-BA" dirty="0"/>
              <a:t/>
            </a:r>
            <a:br>
              <a:rPr lang="sr-Latn-BA" dirty="0"/>
            </a:br>
            <a:r>
              <a:rPr lang="sr-Latn-BA" dirty="0"/>
              <a:t/>
            </a:r>
            <a:br>
              <a:rPr lang="sr-Latn-B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517136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sr-Latn-CS" dirty="0"/>
              <a:t>Принцип потпуности представља захт</a:t>
            </a:r>
            <a:r>
              <a:rPr lang="sr-Cyrl-BA" dirty="0"/>
              <a:t>ј</a:t>
            </a:r>
            <a:r>
              <a:rPr lang="sr-Latn-CS" dirty="0"/>
              <a:t>ев да се у буџет </a:t>
            </a:r>
            <a:r>
              <a:rPr lang="sr-Latn-CS" dirty="0">
                <a:solidFill>
                  <a:srgbClr val="FF0000"/>
                </a:solidFill>
              </a:rPr>
              <a:t>унесу у пуним износима </a:t>
            </a:r>
            <a:r>
              <a:rPr lang="sr-Latn-CS" dirty="0"/>
              <a:t>сви </a:t>
            </a:r>
            <a:r>
              <a:rPr lang="sr-Cyrl-CS" dirty="0" smtClean="0"/>
              <a:t>планирани </a:t>
            </a:r>
            <a:r>
              <a:rPr lang="sr-Latn-CS" dirty="0" smtClean="0"/>
              <a:t>приходи </a:t>
            </a:r>
            <a:r>
              <a:rPr lang="sr-Latn-CS" dirty="0"/>
              <a:t>и </a:t>
            </a:r>
            <a:r>
              <a:rPr lang="sr-Latn-CS" dirty="0" smtClean="0"/>
              <a:t>расходи</a:t>
            </a:r>
            <a:r>
              <a:rPr lang="sr-Cyrl-CS" dirty="0" smtClean="0"/>
              <a:t>.</a:t>
            </a:r>
          </a:p>
          <a:p>
            <a:pPr>
              <a:buNone/>
              <a:defRPr/>
            </a:pPr>
            <a:r>
              <a:rPr lang="sr-Latn-CS" dirty="0"/>
              <a:t/>
            </a:r>
            <a:br>
              <a:rPr lang="sr-Latn-CS" dirty="0"/>
            </a:br>
            <a:r>
              <a:rPr lang="ru-RU" b="1" dirty="0"/>
              <a:t>Примјер: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Порези, таксе, казне и приходи од концесија морају бити приказани у буџету, као и плате у јавном сектору, социјална давања и инвестиције.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Начело буџетског јединства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sr-Latn-CS" dirty="0"/>
              <a:t>Сви приходи и расходи у буџету треба да се </a:t>
            </a:r>
            <a:r>
              <a:rPr lang="sr-Latn-CS" dirty="0">
                <a:solidFill>
                  <a:srgbClr val="FF0000"/>
                </a:solidFill>
              </a:rPr>
              <a:t>искажу у једном једином </a:t>
            </a:r>
            <a:r>
              <a:rPr lang="sr-Latn-CS" dirty="0" smtClean="0">
                <a:solidFill>
                  <a:srgbClr val="FF0000"/>
                </a:solidFill>
              </a:rPr>
              <a:t>акту</a:t>
            </a:r>
            <a:r>
              <a:rPr lang="sr-Cyrl-C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  <a:defRPr/>
            </a:pPr>
            <a:r>
              <a:rPr lang="sr-Latn-CS" dirty="0"/>
              <a:t/>
            </a:r>
            <a:br>
              <a:rPr lang="sr-Latn-CS" dirty="0"/>
            </a:br>
            <a:endParaRPr lang="sr-Cyrl-BA" dirty="0" smtClean="0"/>
          </a:p>
          <a:p>
            <a:pPr>
              <a:buNone/>
              <a:defRPr/>
            </a:pPr>
            <a:r>
              <a:rPr lang="sr-Latn-CS" dirty="0" smtClean="0"/>
              <a:t>Буџет </a:t>
            </a:r>
            <a:r>
              <a:rPr lang="sr-Latn-CS" dirty="0"/>
              <a:t>треба да </a:t>
            </a:r>
            <a:r>
              <a:rPr lang="sr-Latn-CS" dirty="0" smtClean="0"/>
              <a:t>буде </a:t>
            </a:r>
            <a:r>
              <a:rPr lang="sr-Latn-CS" dirty="0"/>
              <a:t>јединствен </a:t>
            </a:r>
            <a:r>
              <a:rPr lang="sr-Latn-CS" dirty="0" smtClean="0"/>
              <a:t>акт</a:t>
            </a:r>
            <a:r>
              <a:rPr lang="sr-Cyrl-CS" dirty="0" smtClean="0"/>
              <a:t> који о</a:t>
            </a:r>
            <a:r>
              <a:rPr lang="sr-Latn-CS" dirty="0" smtClean="0"/>
              <a:t>безб</a:t>
            </a:r>
            <a:r>
              <a:rPr lang="sr-Cyrl-BA" dirty="0"/>
              <a:t>ј</a:t>
            </a:r>
            <a:r>
              <a:rPr lang="sr-Latn-CS" dirty="0"/>
              <a:t>еђује већу прегледност буџета и олакшава спровођење </a:t>
            </a:r>
            <a:r>
              <a:rPr lang="sr-Latn-CS" dirty="0" smtClean="0"/>
              <a:t>контроле</a:t>
            </a:r>
            <a:r>
              <a:rPr lang="sr-Cyrl-CS" dirty="0" smtClean="0"/>
              <a:t>.</a:t>
            </a:r>
            <a:r>
              <a:rPr lang="sr-Latn-CS" dirty="0"/>
              <a:t/>
            </a:r>
            <a:br>
              <a:rPr lang="sr-Latn-CS" dirty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533400"/>
            <a:ext cx="8839200" cy="3352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Модеран буџет настаје у Енглеској након </a:t>
            </a:r>
            <a:r>
              <a:rPr lang="ru-RU" dirty="0" smtClean="0"/>
              <a:t>револуције </a:t>
            </a:r>
            <a:r>
              <a:rPr lang="ru-RU" dirty="0"/>
              <a:t>1688. године, када парламент преузима надзор над финансијама краљевства. </a:t>
            </a:r>
            <a:r>
              <a:rPr lang="ru-RU" dirty="0" smtClean="0"/>
              <a:t>Од </a:t>
            </a:r>
            <a:r>
              <a:rPr lang="ru-RU" dirty="0"/>
              <a:t>тог тренутка јавља се потреба да влада представља </a:t>
            </a:r>
            <a:r>
              <a:rPr lang="ru-RU" dirty="0">
                <a:solidFill>
                  <a:srgbClr val="FF0000"/>
                </a:solidFill>
              </a:rPr>
              <a:t>јасне и транспарентне финансијске планове</a:t>
            </a:r>
            <a:r>
              <a:rPr lang="ru-RU" dirty="0"/>
              <a:t>, што постаје темељ савременог буџетског система.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Први </a:t>
            </a:r>
            <a:r>
              <a:rPr lang="ru-RU" dirty="0"/>
              <a:t>писани буџети у облику познатом данас појављују се у 18. </a:t>
            </a:r>
            <a:r>
              <a:rPr lang="ru-RU" dirty="0" smtClean="0"/>
              <a:t>вијеку</a:t>
            </a:r>
            <a:r>
              <a:rPr lang="ru-RU" dirty="0"/>
              <a:t>, када се прецизно приказују очекивани приходи и планирани државни расходи.</a:t>
            </a:r>
            <a:endParaRPr lang="en-US" dirty="0"/>
          </a:p>
        </p:txBody>
      </p:sp>
      <p:pic>
        <p:nvPicPr>
          <p:cNvPr id="1028" name="Picture 4" descr="Private benefits, public vices: Railways and logrolling in the 19th century  British Parliament | CE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901440"/>
            <a:ext cx="5318125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US Budget – A Glimpse into the Past | Inside Ada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24458"/>
          <a:stretch/>
        </p:blipFill>
        <p:spPr bwMode="auto">
          <a:xfrm>
            <a:off x="5581650" y="3901440"/>
            <a:ext cx="3409949" cy="28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55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/>
              <a:t/>
            </a:r>
            <a:br>
              <a:rPr lang="sr-Latn-BA"/>
            </a:br>
            <a:r>
              <a:rPr lang="sr-Cyrl-BA" sz="3600"/>
              <a:t/>
            </a:r>
            <a:br>
              <a:rPr lang="sr-Cyrl-BA" sz="3600"/>
            </a:br>
            <a:r>
              <a:rPr lang="sr-Cyrl-BA" sz="3600"/>
              <a:t>Принцип реалности</a:t>
            </a:r>
            <a:br>
              <a:rPr lang="sr-Cyrl-BA" sz="3600"/>
            </a:br>
            <a:r>
              <a:rPr lang="sr-Latn-BA" dirty="0"/>
              <a:t/>
            </a:r>
            <a:br>
              <a:rPr lang="sr-Latn-BA" dirty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rgbClr val="FF0000"/>
                </a:solidFill>
              </a:rPr>
              <a:t>Предвиђање прихода и расхода треба да буде </a:t>
            </a:r>
            <a:r>
              <a:rPr lang="sr-Latn-CS" dirty="0" smtClean="0">
                <a:solidFill>
                  <a:srgbClr val="FF0000"/>
                </a:solidFill>
              </a:rPr>
              <a:t>реално</a:t>
            </a:r>
            <a:r>
              <a:rPr lang="sr-Cyrl-BA" dirty="0" smtClean="0">
                <a:solidFill>
                  <a:srgbClr val="FF0000"/>
                </a:solidFill>
              </a:rPr>
              <a:t> и објективно</a:t>
            </a:r>
            <a:r>
              <a:rPr lang="sr-Cyrl-C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sr-Latn-CS" dirty="0"/>
              <a:t/>
            </a:r>
            <a:br>
              <a:rPr lang="sr-Latn-CS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Ако се очекује 100 милиона КМ прихода од пореза, у буџету не треба планирати 150 милиона ради „боље слике“.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>Начело специјализације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593336"/>
          </a:xfrm>
        </p:spPr>
        <p:txBody>
          <a:bodyPr>
            <a:normAutofit fontScale="92500" lnSpcReduction="20000"/>
          </a:bodyPr>
          <a:lstStyle/>
          <a:p>
            <a:endParaRPr lang="sr-Cyrl-CS" dirty="0" smtClean="0"/>
          </a:p>
          <a:p>
            <a:r>
              <a:rPr lang="sr-Latn-CS" dirty="0" smtClean="0"/>
              <a:t>Начело </a:t>
            </a:r>
            <a:r>
              <a:rPr lang="sr-Latn-CS" dirty="0"/>
              <a:t>специјализације представља императив да приходи и расходи у буџету треба да буду </a:t>
            </a:r>
            <a:r>
              <a:rPr lang="sr-Cyrl-CS" dirty="0" smtClean="0"/>
              <a:t>унесени </a:t>
            </a:r>
            <a:r>
              <a:rPr lang="sr-Latn-CS" dirty="0" smtClean="0">
                <a:solidFill>
                  <a:srgbClr val="FF0000"/>
                </a:solidFill>
              </a:rPr>
              <a:t>на </a:t>
            </a:r>
            <a:r>
              <a:rPr lang="sr-Latn-CS" dirty="0">
                <a:solidFill>
                  <a:srgbClr val="FF0000"/>
                </a:solidFill>
              </a:rPr>
              <a:t>бази </a:t>
            </a:r>
            <a:r>
              <a:rPr lang="sr-Cyrl-BA" dirty="0">
                <a:solidFill>
                  <a:srgbClr val="FF0000"/>
                </a:solidFill>
              </a:rPr>
              <a:t>једне </a:t>
            </a:r>
            <a:r>
              <a:rPr lang="sr-Latn-CS" dirty="0">
                <a:solidFill>
                  <a:srgbClr val="FF0000"/>
                </a:solidFill>
              </a:rPr>
              <a:t>одређене спецификације</a:t>
            </a:r>
            <a:r>
              <a:rPr lang="sr-Latn-CS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> Средства су намјењена </a:t>
            </a:r>
            <a:r>
              <a:rPr lang="ru-RU" b="1" dirty="0"/>
              <a:t>тачно одређеној сврси</a:t>
            </a:r>
            <a:r>
              <a:rPr lang="ru-RU" dirty="0"/>
              <a:t> и не могу се трошити произвољно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Примјер: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Новац планиран за изградњу школе не може се користити за куповину службених аутомобила.</a:t>
            </a:r>
          </a:p>
          <a:p>
            <a:pPr>
              <a:buNone/>
            </a:pPr>
            <a:r>
              <a:rPr lang="sr-Latn-CS" dirty="0"/>
              <a:t/>
            </a:r>
            <a:br>
              <a:rPr lang="sr-Latn-CS" dirty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/>
              <a:t/>
            </a:r>
            <a:br>
              <a:rPr lang="sr-Latn-BA"/>
            </a:br>
            <a:r>
              <a:rPr lang="sr-Cyrl-BA" sz="3600"/>
              <a:t/>
            </a:r>
            <a:br>
              <a:rPr lang="sr-Cyrl-BA" sz="3600"/>
            </a:br>
            <a:r>
              <a:rPr lang="sr-Cyrl-BA" sz="3600"/>
              <a:t>Начело равнотеже буџета</a:t>
            </a:r>
            <a:br>
              <a:rPr lang="sr-Cyrl-BA" sz="3600"/>
            </a:br>
            <a:r>
              <a:rPr lang="sr-Latn-BA" dirty="0"/>
              <a:t/>
            </a:r>
            <a:br>
              <a:rPr lang="sr-Latn-B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sr-Latn-CS"/>
              <a:t>Под начелом равнотеже буџета мисли се на захт</a:t>
            </a:r>
            <a:r>
              <a:rPr lang="sr-Cyrl-BA"/>
              <a:t>ј</a:t>
            </a:r>
            <a:r>
              <a:rPr lang="sr-Latn-CS"/>
              <a:t>ев </a:t>
            </a:r>
            <a:r>
              <a:rPr lang="sr-Latn-CS">
                <a:solidFill>
                  <a:srgbClr val="FF0000"/>
                </a:solidFill>
              </a:rPr>
              <a:t>да приходи и расходи у буџету буду </a:t>
            </a:r>
            <a:r>
              <a:rPr lang="sr-Latn-CS" smtClean="0">
                <a:solidFill>
                  <a:srgbClr val="FF0000"/>
                </a:solidFill>
              </a:rPr>
              <a:t>уравнотежени</a:t>
            </a:r>
            <a:r>
              <a:rPr lang="sr-Cyrl-CS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  <a:defRPr/>
            </a:pPr>
            <a:r>
              <a:rPr lang="sr-Latn-CS"/>
              <a:t/>
            </a:r>
            <a:br>
              <a:rPr lang="sr-Latn-CS"/>
            </a:br>
            <a:r>
              <a:rPr lang="sr-Latn-CS"/>
              <a:t>Вишак расхода-буџетски дефицит</a:t>
            </a:r>
            <a:br>
              <a:rPr lang="sr-Latn-CS"/>
            </a:br>
            <a:r>
              <a:rPr lang="sr-Latn-CS"/>
              <a:t>Вишак прихода-буџетски суфицит</a:t>
            </a:r>
            <a:br>
              <a:rPr lang="sr-Latn-CS"/>
            </a:br>
            <a:r>
              <a:rPr lang="sr-Latn-BA" b="1" dirty="0"/>
              <a:t/>
            </a:r>
            <a:br>
              <a:rPr lang="sr-Latn-BA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defRPr/>
            </a:pPr>
            <a:r>
              <a:rPr lang="sr-Latn-BA"/>
              <a:t/>
            </a:r>
            <a:br>
              <a:rPr lang="sr-Latn-BA"/>
            </a:br>
            <a:r>
              <a:rPr lang="sr-Latn-CS" sz="3600"/>
              <a:t> </a:t>
            </a:r>
            <a:r>
              <a:rPr lang="sr-Cyrl-BA" sz="3600"/>
              <a:t>Н</a:t>
            </a:r>
            <a:r>
              <a:rPr lang="sr-Latn-CS" sz="3600"/>
              <a:t>ачело једногодишњости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Буџет се односи на </a:t>
            </a:r>
            <a:r>
              <a:rPr lang="sr-Latn-CS" dirty="0">
                <a:solidFill>
                  <a:srgbClr val="FF0000"/>
                </a:solidFill>
              </a:rPr>
              <a:t>једногодишњи период </a:t>
            </a:r>
            <a:r>
              <a:rPr lang="sr-Latn-CS" dirty="0"/>
              <a:t>(оптималн</a:t>
            </a:r>
            <a:r>
              <a:rPr lang="sr-Cyrl-BA" dirty="0"/>
              <a:t>о</a:t>
            </a:r>
            <a:r>
              <a:rPr lang="sr-Latn-CS" dirty="0"/>
              <a:t> трајање буџета</a:t>
            </a:r>
            <a:r>
              <a:rPr lang="sr-Latn-CS" dirty="0" smtClean="0"/>
              <a:t>)</a:t>
            </a:r>
            <a:r>
              <a:rPr lang="sr-Cyrl-CS" dirty="0" smtClean="0"/>
              <a:t>.</a:t>
            </a:r>
          </a:p>
          <a:p>
            <a:pPr>
              <a:buNone/>
            </a:pPr>
            <a:r>
              <a:rPr lang="sr-Latn-CS" dirty="0"/>
              <a:t/>
            </a:r>
            <a:br>
              <a:rPr lang="sr-Latn-CS" dirty="0"/>
            </a:br>
            <a:r>
              <a:rPr lang="sr-Latn-CS" dirty="0"/>
              <a:t>Краћи периоди не би могли да обезб</a:t>
            </a:r>
            <a:r>
              <a:rPr lang="sr-Cyrl-BA" dirty="0"/>
              <a:t>иј</a:t>
            </a:r>
            <a:r>
              <a:rPr lang="sr-Latn-CS" dirty="0"/>
              <a:t>еде правилно распоређивање и утврђивање </a:t>
            </a:r>
            <a:r>
              <a:rPr lang="sr-Latn-CS" dirty="0" smtClean="0"/>
              <a:t>средстава</a:t>
            </a:r>
            <a:r>
              <a:rPr lang="sr-Cyrl-CS" dirty="0" smtClean="0"/>
              <a:t>.</a:t>
            </a:r>
            <a:r>
              <a:rPr lang="sr-Latn-CS" dirty="0"/>
              <a:t/>
            </a:r>
            <a:br>
              <a:rPr lang="sr-Latn-CS" dirty="0"/>
            </a:br>
            <a:r>
              <a:rPr lang="sr-Latn-CS" dirty="0"/>
              <a:t>Дужи периоди би умањили могућност реалног </a:t>
            </a:r>
            <a:r>
              <a:rPr lang="sr-Latn-CS" dirty="0" smtClean="0"/>
              <a:t>сагледавања</a:t>
            </a:r>
            <a:r>
              <a:rPr lang="sr-Cyrl-CS" dirty="0" smtClean="0"/>
              <a:t>.</a:t>
            </a:r>
          </a:p>
          <a:p>
            <a:pPr>
              <a:buNone/>
            </a:pPr>
            <a:r>
              <a:rPr lang="ru-RU" dirty="0"/>
              <a:t>Буџет за 2025. годину важи од 1. јануара до 31. децембра 2025.</a:t>
            </a:r>
            <a:r>
              <a:rPr lang="sr-Latn-CS" dirty="0"/>
              <a:t/>
            </a:r>
            <a:br>
              <a:rPr lang="sr-Latn-CS" dirty="0"/>
            </a:b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dirty="0"/>
              <a:t>Начело транспарентности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517136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/>
              <a:t>Буџет треба да буде јавни акт, што значи да </a:t>
            </a:r>
            <a:r>
              <a:rPr lang="sr-Latn-CS" dirty="0" smtClean="0"/>
              <a:t>најшири </a:t>
            </a:r>
            <a:r>
              <a:rPr lang="sr-Latn-CS" dirty="0"/>
              <a:t>слојеви </a:t>
            </a:r>
            <a:r>
              <a:rPr lang="sr-Cyrl-CS" dirty="0" smtClean="0"/>
              <a:t>становништва </a:t>
            </a:r>
            <a:r>
              <a:rPr lang="sr-Latn-CS" dirty="0" smtClean="0"/>
              <a:t>треба </a:t>
            </a:r>
            <a:r>
              <a:rPr lang="sr-Latn-CS" dirty="0"/>
              <a:t>да дођу до </a:t>
            </a:r>
            <a:r>
              <a:rPr lang="sr-Latn-CS" dirty="0">
                <a:solidFill>
                  <a:srgbClr val="FF0000"/>
                </a:solidFill>
              </a:rPr>
              <a:t>информација</a:t>
            </a:r>
            <a:r>
              <a:rPr lang="sr-Latn-CS" dirty="0"/>
              <a:t> о приходима и расходима државе</a:t>
            </a:r>
            <a:r>
              <a:rPr lang="sr-Latn-CS" dirty="0" smtClean="0"/>
              <a:t>.</a:t>
            </a:r>
            <a:endParaRPr lang="sr-Cyrl-CS" dirty="0" smtClean="0"/>
          </a:p>
          <a:p>
            <a:endParaRPr lang="sr-Cyrl-CS" dirty="0" smtClean="0"/>
          </a:p>
          <a:p>
            <a:r>
              <a:rPr lang="sr-Latn-CS" dirty="0" smtClean="0"/>
              <a:t>Упознавање </a:t>
            </a:r>
            <a:r>
              <a:rPr lang="sr-Latn-CS" dirty="0"/>
              <a:t>јавности са буџетом почиње у моменту његовог предлагања представничком </a:t>
            </a:r>
            <a:r>
              <a:rPr lang="sr-Latn-CS" dirty="0" smtClean="0"/>
              <a:t>т</a:t>
            </a:r>
            <a:r>
              <a:rPr lang="sr-Cyrl-CS" dirty="0" smtClean="0"/>
              <a:t>иј</a:t>
            </a:r>
            <a:r>
              <a:rPr lang="sr-Latn-CS" dirty="0" smtClean="0"/>
              <a:t>елу.</a:t>
            </a:r>
            <a:endParaRPr lang="sr-Cyrl-BA" dirty="0" smtClean="0"/>
          </a:p>
          <a:p>
            <a:endParaRPr lang="sr-Cyrl-BA" dirty="0"/>
          </a:p>
          <a:p>
            <a:r>
              <a:rPr lang="ru-RU" dirty="0"/>
              <a:t>Буџет се објављује на званичној веб-страници владе и грађани могу видјети на шта се троши јавни новац.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sr-Cyrl-CS" dirty="0"/>
              <a:t>Буџет Европске уније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409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CS" dirty="0"/>
              <a:t>Фискална политика Европске уније, за разлику од фискалне политике националних држава, бави се </a:t>
            </a:r>
            <a:r>
              <a:rPr lang="sr-Cyrl-BA" dirty="0"/>
              <a:t>б</a:t>
            </a:r>
            <a:r>
              <a:rPr lang="sr-Cyrl-CS" dirty="0"/>
              <a:t>уџетом Европске уније, односно буџетским приходима и расходима са аспекта финансијског израза специфичних и сложених односа између држава чланица и Европске уније</a:t>
            </a:r>
            <a:r>
              <a:rPr lang="sr-Cyrl-CS" dirty="0" smtClean="0"/>
              <a:t>.</a:t>
            </a:r>
            <a:endParaRPr lang="sr-Latn-BA" dirty="0" smtClean="0"/>
          </a:p>
          <a:p>
            <a:pPr algn="just"/>
            <a:endParaRPr lang="sr-Latn-BA" dirty="0" smtClean="0"/>
          </a:p>
          <a:p>
            <a:pPr algn="just"/>
            <a:r>
              <a:rPr lang="sr-Cyrl-CS" dirty="0" smtClean="0"/>
              <a:t>Буџет </a:t>
            </a:r>
            <a:r>
              <a:rPr lang="sr-Cyrl-CS" dirty="0"/>
              <a:t>ЕУ је веома специфичан и посебан како по својој улози тако и по начину прикупљања и трошења буџетских средстава. </a:t>
            </a:r>
            <a:endParaRPr lang="sr-Latn-BA" dirty="0" smtClean="0"/>
          </a:p>
          <a:p>
            <a:pPr algn="just"/>
            <a:endParaRPr lang="sr-Latn-BA" dirty="0"/>
          </a:p>
          <a:p>
            <a:pPr algn="just"/>
            <a:r>
              <a:rPr lang="sr-Cyrl-CS" dirty="0" smtClean="0"/>
              <a:t>Он </a:t>
            </a:r>
            <a:r>
              <a:rPr lang="sr-Cyrl-CS" dirty="0"/>
              <a:t>се разликује не само у односу на мјесто и улогу буџета у оквиру појединих држава, већ и у односу на улогу разних међународних организација.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97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31536"/>
          </a:xfrm>
        </p:spPr>
        <p:txBody>
          <a:bodyPr>
            <a:normAutofit/>
          </a:bodyPr>
          <a:lstStyle/>
          <a:p>
            <a:r>
              <a:rPr lang="sr-Cyrl-BA" dirty="0" smtClean="0"/>
              <a:t>У </a:t>
            </a:r>
            <a:r>
              <a:rPr lang="sr-Cyrl-BA" dirty="0"/>
              <a:t>поређењу са класичним фискалним системима, </a:t>
            </a:r>
            <a:r>
              <a:rPr lang="sr-Cyrl-BA" dirty="0" smtClean="0"/>
              <a:t>буџетски </a:t>
            </a:r>
            <a:r>
              <a:rPr lang="sr-Cyrl-BA" dirty="0"/>
              <a:t>систем ЕУ </a:t>
            </a:r>
            <a:r>
              <a:rPr lang="sr-Cyrl-BA" dirty="0" smtClean="0"/>
              <a:t>специфичан </a:t>
            </a:r>
            <a:r>
              <a:rPr lang="sr-Cyrl-BA" dirty="0"/>
              <a:t>је у сљедећим елементима:</a:t>
            </a:r>
            <a:endParaRPr lang="en-US" dirty="0"/>
          </a:p>
          <a:p>
            <a:pPr lvl="1"/>
            <a:r>
              <a:rPr lang="sr-Cyrl-CS" dirty="0" smtClean="0"/>
              <a:t>Буџет </a:t>
            </a:r>
            <a:r>
              <a:rPr lang="sr-Cyrl-CS" dirty="0"/>
              <a:t>ЕУ не учествује у стабилизацији цикличних кретања,</a:t>
            </a:r>
            <a:endParaRPr lang="en-US" dirty="0"/>
          </a:p>
          <a:p>
            <a:pPr lvl="1"/>
            <a:r>
              <a:rPr lang="sr-Cyrl-CS" dirty="0"/>
              <a:t>Не постоје заједнички аутоматски стабилизатори који би прорадили у случају економских шокова и</a:t>
            </a:r>
            <a:endParaRPr lang="en-US" dirty="0"/>
          </a:p>
          <a:p>
            <a:pPr lvl="1"/>
            <a:r>
              <a:rPr lang="sr-Cyrl-CS" dirty="0"/>
              <a:t>Стабилизацијска фискална политика усмјерена је ка циљевима Европске монетарне уније, односно стабилности цијена и минималној стопи инфлације. </a:t>
            </a:r>
            <a:endParaRPr lang="en-US" dirty="0"/>
          </a:p>
          <a:p>
            <a:endParaRPr lang="sr-Cyrl-CS" dirty="0"/>
          </a:p>
          <a:p>
            <a:endParaRPr lang="sr-Cyrl-C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/>
          </a:bodyPr>
          <a:lstStyle/>
          <a:p>
            <a:r>
              <a:rPr lang="sr-Cyrl-CS" dirty="0"/>
              <a:t>У поређењу са класичним националним буџетима неколико основних специфичних особина буџета ЕУ: </a:t>
            </a:r>
          </a:p>
          <a:p>
            <a:pPr lvl="1"/>
            <a:r>
              <a:rPr lang="sr-Cyrl-CS" dirty="0"/>
              <a:t>1) приходовна и расходовна страна буџета ЕУ разликују се од буџета националних држава; </a:t>
            </a:r>
          </a:p>
          <a:p>
            <a:pPr lvl="1"/>
            <a:r>
              <a:rPr lang="sr-Cyrl-CS" dirty="0"/>
              <a:t>2) буџет ЕУ је релативно мали у односу на величину економија које покрива; </a:t>
            </a:r>
          </a:p>
          <a:p>
            <a:pPr lvl="1"/>
            <a:r>
              <a:rPr lang="sr-Cyrl-CS" dirty="0"/>
              <a:t>3) </a:t>
            </a:r>
            <a:r>
              <a:rPr lang="sr-Cyrl-CS" dirty="0" smtClean="0"/>
              <a:t>строжије </a:t>
            </a:r>
            <a:r>
              <a:rPr lang="sr-Cyrl-CS" dirty="0"/>
              <a:t>и чвршће је регулисан, из чега произлази чињеница да је строго избалансиран; </a:t>
            </a:r>
          </a:p>
          <a:p>
            <a:pPr lvl="1"/>
            <a:r>
              <a:rPr lang="sr-Cyrl-CS" dirty="0"/>
              <a:t>4) из њега је изузето задуживање, али и посуђивање средстава корисницима буџета.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405263"/>
              </p:ext>
            </p:extLst>
          </p:nvPr>
        </p:nvGraphicFramePr>
        <p:xfrm>
          <a:off x="381000" y="838202"/>
          <a:ext cx="8534400" cy="57619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868314693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922394280"/>
                    </a:ext>
                  </a:extLst>
                </a:gridCol>
              </a:tblGrid>
              <a:tr h="479718">
                <a:tc>
                  <a:txBody>
                    <a:bodyPr/>
                    <a:lstStyle/>
                    <a:p>
                      <a:r>
                        <a:rPr lang="sr-Cyrl-BA" sz="1800" dirty="0"/>
                        <a:t>Сектор / Политичко подручје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 smtClean="0"/>
                        <a:t>Обавезе/ ЈР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3394440403"/>
                  </a:ext>
                </a:extLst>
              </a:tr>
              <a:tr h="840839">
                <a:tc>
                  <a:txBody>
                    <a:bodyPr/>
                    <a:lstStyle/>
                    <a:p>
                      <a:r>
                        <a:rPr lang="ru-RU" sz="1800" dirty="0"/>
                        <a:t>Једно тржиште, иновације и </a:t>
                      </a:r>
                      <a:r>
                        <a:rPr lang="ru-RU" sz="1800" dirty="0" smtClean="0"/>
                        <a:t>дигитализација</a:t>
                      </a:r>
                      <a:endParaRPr lang="ru-RU" sz="1800" dirty="0"/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€21 480,1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689174816"/>
                  </a:ext>
                </a:extLst>
              </a:tr>
              <a:tr h="479718">
                <a:tc>
                  <a:txBody>
                    <a:bodyPr/>
                    <a:lstStyle/>
                    <a:p>
                      <a:r>
                        <a:rPr lang="sr-Cyrl-BA" sz="1800"/>
                        <a:t>Кохезија, отпорност и вриједности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€77 980,2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555932570"/>
                  </a:ext>
                </a:extLst>
              </a:tr>
              <a:tr h="840839">
                <a:tc>
                  <a:txBody>
                    <a:bodyPr/>
                    <a:lstStyle/>
                    <a:p>
                      <a:r>
                        <a:rPr lang="ru-RU" sz="1800"/>
                        <a:t>Природни ресурси и животна средина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€56 731,3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1387375750"/>
                  </a:ext>
                </a:extLst>
              </a:tr>
              <a:tr h="479718">
                <a:tc>
                  <a:txBody>
                    <a:bodyPr/>
                    <a:lstStyle/>
                    <a:p>
                      <a:r>
                        <a:rPr lang="sr-Cyrl-BA" sz="1800"/>
                        <a:t>Миграција и управљање границама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€4 791,1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3805915750"/>
                  </a:ext>
                </a:extLst>
              </a:tr>
              <a:tr h="479718">
                <a:tc>
                  <a:txBody>
                    <a:bodyPr/>
                    <a:lstStyle/>
                    <a:p>
                      <a:r>
                        <a:rPr lang="sr-Cyrl-BA" sz="1800"/>
                        <a:t>Безбједност и одбрана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€2 632,6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2912012776"/>
                  </a:ext>
                </a:extLst>
              </a:tr>
              <a:tr h="840839">
                <a:tc>
                  <a:txBody>
                    <a:bodyPr/>
                    <a:lstStyle/>
                    <a:p>
                      <a:r>
                        <a:rPr lang="sr-Cyrl-BA" sz="1800"/>
                        <a:t>Сусједство и спољни односи (</a:t>
                      </a:r>
                      <a:r>
                        <a:rPr lang="en-US" sz="1800"/>
                        <a:t>Neighbourhood &amp; world)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€16 308,2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2881233127"/>
                  </a:ext>
                </a:extLst>
              </a:tr>
              <a:tr h="479718">
                <a:tc>
                  <a:txBody>
                    <a:bodyPr/>
                    <a:lstStyle/>
                    <a:p>
                      <a:r>
                        <a:rPr lang="sr-Cyrl-BA" sz="1800"/>
                        <a:t>Европска јавна администрација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€12 845,0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1899079429"/>
                  </a:ext>
                </a:extLst>
              </a:tr>
              <a:tr h="840839">
                <a:tc>
                  <a:txBody>
                    <a:bodyPr/>
                    <a:lstStyle/>
                    <a:p>
                      <a:r>
                        <a:rPr lang="ru-RU" sz="1800"/>
                        <a:t>Специјални инструменти (резерве, хитни фондови и слично)</a:t>
                      </a:r>
                    </a:p>
                  </a:txBody>
                  <a:tcPr marL="90091" marR="90091" marT="45045" marB="45045" anchor="ctr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€6 669,9 </a:t>
                      </a:r>
                      <a:r>
                        <a:rPr lang="sr-Cyrl-BA" sz="1800" dirty="0" smtClean="0"/>
                        <a:t>млн</a:t>
                      </a:r>
                      <a:endParaRPr lang="en-US" sz="1800" dirty="0"/>
                    </a:p>
                  </a:txBody>
                  <a:tcPr marL="90091" marR="90091" marT="45045" marB="45045" anchor="ctr"/>
                </a:tc>
                <a:extLst>
                  <a:ext uri="{0D108BD9-81ED-4DB2-BD59-A6C34878D82A}">
                    <a16:rowId xmlns:a16="http://schemas.microsoft.com/office/drawing/2014/main" val="389605579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2685"/>
              </p:ext>
            </p:extLst>
          </p:nvPr>
        </p:nvGraphicFramePr>
        <p:xfrm>
          <a:off x="1371600" y="152400"/>
          <a:ext cx="6096000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155288335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БУЏЕТ ЕУ ЗА 2025. ГОДИНУ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5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84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04800"/>
            <a:ext cx="4800600" cy="64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2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У 20. </a:t>
            </a:r>
            <a:r>
              <a:rPr lang="ru-RU" dirty="0" smtClean="0"/>
              <a:t>вијеку </a:t>
            </a:r>
            <a:r>
              <a:rPr lang="ru-RU" dirty="0"/>
              <a:t>буџет прераста у главно средство економске политике.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Са </a:t>
            </a:r>
            <a:r>
              <a:rPr lang="ru-RU" dirty="0"/>
              <a:t>развојем јавних служби, социјалних програма и економских криза, буџет </a:t>
            </a:r>
            <a:r>
              <a:rPr lang="ru-RU" dirty="0">
                <a:solidFill>
                  <a:srgbClr val="FF0000"/>
                </a:solidFill>
              </a:rPr>
              <a:t>добија улогу инструмента планирања, стабилизације и управљања државним развојем.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Савремени </a:t>
            </a:r>
            <a:r>
              <a:rPr lang="ru-RU" dirty="0"/>
              <a:t>буџети више нису само табела прихода и расхода, већ сложени документи који одражавају </a:t>
            </a:r>
            <a:r>
              <a:rPr lang="ru-RU" dirty="0">
                <a:solidFill>
                  <a:srgbClr val="FF0000"/>
                </a:solidFill>
              </a:rPr>
              <a:t>приоритете једне државе </a:t>
            </a:r>
            <a:r>
              <a:rPr lang="ru-RU" dirty="0"/>
              <a:t>и начин на који она управља својим ресурсима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Буџет </a:t>
            </a:r>
            <a:r>
              <a:rPr lang="ru-RU" dirty="0"/>
              <a:t>је алат који претвара владине политике у програме и услуге за грађане. 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73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304800"/>
            <a:ext cx="85344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Главни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буџета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обиму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иде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сектор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Кохезија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отпорност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вриједности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sr-Latn-B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укључује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регионални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развој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солидарност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социјалну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економску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кохезију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B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Значајна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средства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опредјељена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Природне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ресурсе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животну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средину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указује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посвећеност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ЕУ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темама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екологије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пољопривреде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одрживог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развоја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B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Иновације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дигитализација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јединствено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тржиште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(Single market, innovation and digital)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такође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заузимају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мјесто</a:t>
            </a:r>
            <a:r>
              <a:rPr lang="sr-Latn-BA" altLang="en-US" sz="1800" dirty="0">
                <a:latin typeface="Arial" panose="020B0604020202020204" pitchFamily="34" charset="0"/>
              </a:rPr>
              <a:t>,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одражава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савремену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оријентацију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ЕУ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технолошки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економски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развој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B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Мањи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стални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издаци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намијењени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безбједност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одбрану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миграцију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управљање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границама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администрацију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специјалне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фондове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100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355336"/>
          </a:xfrm>
        </p:spPr>
        <p:txBody>
          <a:bodyPr/>
          <a:lstStyle/>
          <a:p>
            <a:pPr algn="just"/>
            <a:r>
              <a:rPr lang="ru-RU" dirty="0"/>
              <a:t>Ови износи одражавају посвећеност ЕУ приоритетима као што су економски раст, дигитална трансформација, заштита животне средине и јачање </a:t>
            </a:r>
            <a:r>
              <a:rPr lang="ru-RU" dirty="0" smtClean="0"/>
              <a:t>безбједности.</a:t>
            </a:r>
          </a:p>
          <a:p>
            <a:pPr algn="just"/>
            <a:endParaRPr lang="ru-RU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49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r-Cyrl-CS"/>
              <a:t>Х</a:t>
            </a:r>
            <a:r>
              <a:rPr lang="sr-Cyrl-RS"/>
              <a:t>вала на пажњи!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50773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Пошто </a:t>
            </a:r>
            <a:r>
              <a:rPr lang="ru-RU" dirty="0"/>
              <a:t>су владина средства увијек ограничена, односно захтјеви грађана за услугама превазилазе расположива средства, владе морају да доносе </a:t>
            </a:r>
            <a:r>
              <a:rPr lang="ru-RU" b="1" dirty="0"/>
              <a:t>одлуке о приоритетима потрошње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Буџет објашњава </a:t>
            </a:r>
            <a:r>
              <a:rPr lang="ru-RU" dirty="0">
                <a:solidFill>
                  <a:srgbClr val="FF0000"/>
                </a:solidFill>
              </a:rPr>
              <a:t>на који начин се троши новац пореских обвезника</a:t>
            </a:r>
            <a:r>
              <a:rPr lang="ru-RU" dirty="0"/>
              <a:t>, те треба да буду представљени и резултати ове потрошње.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Приказани резултати омогућавају пореским обвезницима да закључе да ли се њихова средства паметно троше и да ли владине одлуке доносе „вриједност за новац“.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6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69352"/>
              </p:ext>
            </p:extLst>
          </p:nvPr>
        </p:nvGraphicFramePr>
        <p:xfrm>
          <a:off x="457200" y="1295400"/>
          <a:ext cx="8229600" cy="44957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88333115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045702909"/>
                    </a:ext>
                  </a:extLst>
                </a:gridCol>
              </a:tblGrid>
              <a:tr h="1630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ОДРЖАВАЊЕ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ФИНАНСИЈСКЕ ДИСЦИПЛИНЕ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Одржавање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потрошње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оквиру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ограничења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07641"/>
                  </a:ext>
                </a:extLst>
              </a:tr>
              <a:tr h="163066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ПРОМОВИ</a:t>
                      </a:r>
                      <a:r>
                        <a:rPr kumimoji="0" lang="sr-Cyrl-BA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АЊЕ </a:t>
                      </a:r>
                    </a:p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СТРАТЕШКИХ ПРИОРИТЕТА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Расподјела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потрошња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подручјима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највише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доприносе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остварењу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циљева</a:t>
                      </a:r>
                      <a:r>
                        <a:rPr kumimoji="0" lang="en-US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48165"/>
                  </a:ext>
                </a:extLst>
              </a:tr>
              <a:tr h="108206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ВРИЈЕДНОСТ ЗА НОВАЦ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sr-Cyrl-BA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Ефикасн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и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дјелотворно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кориштење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остварење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стратешких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приоритета</a:t>
                      </a:r>
                      <a:r>
                        <a:rPr kumimoji="0"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5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0352"/>
            <a:ext cx="8534400" cy="6022848"/>
          </a:xfrm>
        </p:spPr>
        <p:txBody>
          <a:bodyPr>
            <a:normAutofit/>
          </a:bodyPr>
          <a:lstStyle/>
          <a:p>
            <a:endParaRPr lang="sr-Cyrl-BA" u="sng" dirty="0"/>
          </a:p>
          <a:p>
            <a:pPr>
              <a:buNone/>
            </a:pPr>
            <a:r>
              <a:rPr lang="sr-Cyrl-BA" u="sng" dirty="0"/>
              <a:t>Буџет се може посматрати као</a:t>
            </a:r>
            <a:r>
              <a:rPr lang="sr-Cyrl-BA" dirty="0"/>
              <a:t>:</a:t>
            </a:r>
          </a:p>
          <a:p>
            <a:endParaRPr lang="sr-Cyrl-BA" dirty="0"/>
          </a:p>
          <a:p>
            <a:r>
              <a:rPr lang="sr-Cyrl-BA" dirty="0"/>
              <a:t>Предмет финансијске анализе – </a:t>
            </a:r>
            <a:r>
              <a:rPr lang="sr-Cyrl-BA" sz="2000" dirty="0"/>
              <a:t>рачунски израз ЈП и ЈР, обим и структура</a:t>
            </a:r>
          </a:p>
          <a:p>
            <a:r>
              <a:rPr lang="sr-Cyrl-BA" dirty="0"/>
              <a:t>Правни акт – </a:t>
            </a:r>
            <a:r>
              <a:rPr lang="sr-Cyrl-BA" sz="2000" dirty="0"/>
              <a:t>након процедуре израде и усвајања, доноси се у форми закона; буџ.корисници и влада</a:t>
            </a:r>
          </a:p>
          <a:p>
            <a:r>
              <a:rPr lang="sr-Cyrl-BA" dirty="0"/>
              <a:t>Политички акт – </a:t>
            </a:r>
            <a:r>
              <a:rPr lang="sr-Cyrl-BA" sz="2000" dirty="0"/>
              <a:t>саставни дио политичког програма посебно пореске политике</a:t>
            </a:r>
          </a:p>
          <a:p>
            <a:r>
              <a:rPr lang="sr-Cyrl-BA" dirty="0"/>
              <a:t>Инструмент економске политике – </a:t>
            </a:r>
            <a:r>
              <a:rPr lang="sr-Cyrl-BA" sz="2000" dirty="0"/>
              <a:t>политиком ЈП на агрегатну тражњу, а ЈР циљеви ек.раста</a:t>
            </a:r>
          </a:p>
          <a:p>
            <a:r>
              <a:rPr lang="sr-Cyrl-BA" dirty="0"/>
              <a:t>Инструмент социјалне политике – </a:t>
            </a:r>
            <a:r>
              <a:rPr lang="sr-Cyrl-BA" sz="2200" dirty="0"/>
              <a:t>посредством буџета врши се прерасподјела дохотка и стварају услови за изградњу социјалне инфраструктуре</a:t>
            </a:r>
            <a:endParaRPr lang="en-US" sz="2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533400"/>
            <a:ext cx="8915400" cy="62484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100" b="1" dirty="0"/>
              <a:t>1. Буџет као предмет финансијске </a:t>
            </a:r>
            <a:r>
              <a:rPr lang="ru-RU" sz="2100" b="1" dirty="0" smtClean="0"/>
              <a:t>анализе</a:t>
            </a:r>
          </a:p>
          <a:p>
            <a:pPr marL="109728" indent="0">
              <a:buNone/>
            </a:pPr>
            <a:endParaRPr lang="ru-RU" sz="2100" b="1" dirty="0"/>
          </a:p>
          <a:p>
            <a:pPr algn="just"/>
            <a:r>
              <a:rPr lang="ru-RU" sz="2100" dirty="0"/>
              <a:t>Буџет представља најважнији документ у финансијској анализи јавног сектора, јер садржи рачунски израз укупних јавних прихода и јавних расхода. </a:t>
            </a:r>
            <a:endParaRPr lang="sr-Latn-BA" sz="2100" dirty="0" smtClean="0"/>
          </a:p>
          <a:p>
            <a:pPr algn="just"/>
            <a:endParaRPr lang="sr-Latn-BA" sz="2100" dirty="0"/>
          </a:p>
          <a:p>
            <a:pPr algn="just"/>
            <a:r>
              <a:rPr lang="ru-RU" sz="2100" dirty="0" smtClean="0"/>
              <a:t>То </a:t>
            </a:r>
            <a:r>
              <a:rPr lang="ru-RU" sz="2100" dirty="0"/>
              <a:t>значи да буџет показује одакле држава прикупља средства (порези, таксе, донације, кредити) и на шта их троши (образовање, здравство, инфраструктура, администрација</a:t>
            </a:r>
            <a:r>
              <a:rPr lang="ru-RU" sz="2100" dirty="0" smtClean="0"/>
              <a:t>).</a:t>
            </a:r>
            <a:endParaRPr lang="sr-Latn-BA" sz="2100" dirty="0" smtClean="0"/>
          </a:p>
          <a:p>
            <a:pPr algn="just"/>
            <a:endParaRPr lang="sr-Latn-BA" sz="2100" dirty="0"/>
          </a:p>
          <a:p>
            <a:pPr algn="just"/>
            <a:r>
              <a:rPr lang="ru-RU" sz="2100" dirty="0" smtClean="0"/>
              <a:t>Анализом </a:t>
            </a:r>
            <a:r>
              <a:rPr lang="ru-RU" sz="2100" dirty="0"/>
              <a:t>буџета могу се </a:t>
            </a:r>
            <a:r>
              <a:rPr lang="ru-RU" sz="2100" dirty="0" smtClean="0"/>
              <a:t>утврдити</a:t>
            </a:r>
            <a:r>
              <a:rPr lang="sr-Latn-BA" sz="2100" dirty="0" smtClean="0"/>
              <a:t>:</a:t>
            </a:r>
          </a:p>
          <a:p>
            <a:pPr lvl="1" algn="just"/>
            <a:r>
              <a:rPr lang="ru-RU" sz="2100" dirty="0" smtClean="0"/>
              <a:t>обим </a:t>
            </a:r>
            <a:r>
              <a:rPr lang="ru-RU" sz="2100" dirty="0"/>
              <a:t>јавних финансија, </a:t>
            </a:r>
            <a:endParaRPr lang="sr-Latn-BA" sz="2100" dirty="0" smtClean="0"/>
          </a:p>
          <a:p>
            <a:pPr lvl="1" algn="just"/>
            <a:r>
              <a:rPr lang="ru-RU" sz="2100" dirty="0" smtClean="0"/>
              <a:t>структура </a:t>
            </a:r>
            <a:r>
              <a:rPr lang="ru-RU" sz="2100" dirty="0"/>
              <a:t>пореских прихода, </a:t>
            </a:r>
            <a:endParaRPr lang="sr-Latn-BA" sz="2100" dirty="0" smtClean="0"/>
          </a:p>
          <a:p>
            <a:pPr lvl="1" algn="just"/>
            <a:r>
              <a:rPr lang="ru-RU" sz="2100" dirty="0" smtClean="0"/>
              <a:t>приоритети </a:t>
            </a:r>
            <a:r>
              <a:rPr lang="ru-RU" sz="2100" dirty="0"/>
              <a:t>државне потрошње, као и </a:t>
            </a:r>
            <a:endParaRPr lang="sr-Latn-BA" sz="2100" dirty="0" smtClean="0"/>
          </a:p>
          <a:p>
            <a:pPr lvl="1" algn="just"/>
            <a:r>
              <a:rPr lang="ru-RU" sz="2100" dirty="0" smtClean="0"/>
              <a:t>финансијска </a:t>
            </a:r>
            <a:r>
              <a:rPr lang="ru-RU" sz="2100" dirty="0"/>
              <a:t>одрживост. </a:t>
            </a:r>
            <a:endParaRPr lang="sr-Latn-BA" sz="2100" dirty="0" smtClean="0"/>
          </a:p>
          <a:p>
            <a:pPr marL="411480" lvl="1" indent="0" algn="just">
              <a:buNone/>
            </a:pPr>
            <a:endParaRPr lang="sr-Latn-BA" sz="2100" dirty="0" smtClean="0"/>
          </a:p>
          <a:p>
            <a:pPr marL="365760" lvl="1" indent="-256032" algn="just">
              <a:buClr>
                <a:schemeClr val="accent3"/>
              </a:buClr>
              <a:buFont typeface="Georgia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Буџет је, дакле, основни документ помоћу кога економисти процењују ефикасност и стабилност јавних финансија.</a:t>
            </a:r>
          </a:p>
          <a:p>
            <a:pPr lvl="1" algn="just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4837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1658</TotalTime>
  <Words>2974</Words>
  <Application>Microsoft Office PowerPoint</Application>
  <PresentationFormat>On-screen Show (4:3)</PresentationFormat>
  <Paragraphs>331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Буџет</vt:lpstr>
      <vt:lpstr>БУЏЕТ</vt:lpstr>
      <vt:lpstr>Еволуција буџета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Буџетска процедура</vt:lpstr>
      <vt:lpstr>1. Израда буџета</vt:lpstr>
      <vt:lpstr>PowerPoint Presentation</vt:lpstr>
      <vt:lpstr>2. Доношење буџета</vt:lpstr>
      <vt:lpstr>PowerPoint Presentation</vt:lpstr>
      <vt:lpstr>3. Извршавање буџета</vt:lpstr>
      <vt:lpstr>PowerPoint Presentation</vt:lpstr>
      <vt:lpstr>4. Контрола буџета</vt:lpstr>
      <vt:lpstr>Контрола буџета</vt:lpstr>
      <vt:lpstr>PowerPoint Presentation</vt:lpstr>
      <vt:lpstr>Ванбуџетске институције</vt:lpstr>
      <vt:lpstr>Финансијски програм </vt:lpstr>
      <vt:lpstr>PowerPoint Presentation</vt:lpstr>
      <vt:lpstr>Посебни рачуни и подрачуни </vt:lpstr>
      <vt:lpstr>PowerPoint Presentation</vt:lpstr>
      <vt:lpstr>Буџетски фондови </vt:lpstr>
      <vt:lpstr>PowerPoint Presentation</vt:lpstr>
      <vt:lpstr>Финансијски планови </vt:lpstr>
      <vt:lpstr>PowerPoint Presentation</vt:lpstr>
      <vt:lpstr>Програмско буџетирање</vt:lpstr>
      <vt:lpstr>PowerPoint Presentation</vt:lpstr>
      <vt:lpstr>Како се програмско буџетирање разликује од  „класичног“ буџетирања?  </vt:lpstr>
      <vt:lpstr>БУЏЕТСКА НАЧЕЛА</vt:lpstr>
      <vt:lpstr>БУЏЕТСКА НАЧЕЛА</vt:lpstr>
      <vt:lpstr>  Начело потпуности  </vt:lpstr>
      <vt:lpstr>Начело буџетског јединства</vt:lpstr>
      <vt:lpstr>  Принцип реалности  </vt:lpstr>
      <vt:lpstr> Начело специјализације</vt:lpstr>
      <vt:lpstr>  Начело равнотеже буџета  </vt:lpstr>
      <vt:lpstr>  Начело једногодишњости  </vt:lpstr>
      <vt:lpstr>Начело транспарентности</vt:lpstr>
      <vt:lpstr>Буџет Европске уније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Класификације јавних расхода</dc:title>
  <dc:creator>Branka</dc:creator>
  <cp:lastModifiedBy>Branka</cp:lastModifiedBy>
  <cp:revision>283</cp:revision>
  <dcterms:created xsi:type="dcterms:W3CDTF">2006-08-16T00:00:00Z</dcterms:created>
  <dcterms:modified xsi:type="dcterms:W3CDTF">2025-12-17T11:35:03Z</dcterms:modified>
</cp:coreProperties>
</file>