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2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309" r:id="rId10"/>
    <p:sldId id="292" r:id="rId11"/>
    <p:sldId id="308" r:id="rId12"/>
    <p:sldId id="293" r:id="rId13"/>
    <p:sldId id="294" r:id="rId14"/>
    <p:sldId id="295" r:id="rId15"/>
    <p:sldId id="296" r:id="rId16"/>
    <p:sldId id="297" r:id="rId17"/>
    <p:sldId id="291" r:id="rId18"/>
    <p:sldId id="299" r:id="rId19"/>
    <p:sldId id="300" r:id="rId20"/>
    <p:sldId id="301" r:id="rId21"/>
    <p:sldId id="303" r:id="rId22"/>
    <p:sldId id="302" r:id="rId23"/>
    <p:sldId id="304" r:id="rId24"/>
    <p:sldId id="305" r:id="rId25"/>
    <p:sldId id="306" r:id="rId26"/>
    <p:sldId id="307" r:id="rId27"/>
    <p:sldId id="271" r:id="rId28"/>
    <p:sldId id="272" r:id="rId29"/>
    <p:sldId id="273" r:id="rId30"/>
    <p:sldId id="274" r:id="rId31"/>
    <p:sldId id="276" r:id="rId32"/>
    <p:sldId id="283" r:id="rId33"/>
    <p:sldId id="285" r:id="rId34"/>
    <p:sldId id="286" r:id="rId35"/>
    <p:sldId id="287" r:id="rId36"/>
    <p:sldId id="288" r:id="rId37"/>
    <p:sldId id="289" r:id="rId38"/>
    <p:sldId id="290" r:id="rId39"/>
    <p:sldId id="310" r:id="rId40"/>
    <p:sldId id="270" r:id="rId4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>
      <p:cViewPr varScale="1">
        <p:scale>
          <a:sx n="106" d="100"/>
          <a:sy n="106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3B5FDCD-4C12-2248-88AA-A0AF2DB3D5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A056A11-B9C8-D548-BF64-65114E0261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B0E63131-8F65-FF47-9E1D-8061329453B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7A609DC-4FB1-3E4D-A7FB-CB179CE127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RS" altLang="sr-Latn-RS" noProof="0"/>
              <a:t>Click to edit Master text styles</a:t>
            </a:r>
          </a:p>
          <a:p>
            <a:pPr lvl="1"/>
            <a:r>
              <a:rPr lang="sr-Latn-RS" altLang="sr-Latn-RS" noProof="0"/>
              <a:t>Second level</a:t>
            </a:r>
          </a:p>
          <a:p>
            <a:pPr lvl="2"/>
            <a:r>
              <a:rPr lang="sr-Latn-RS" altLang="sr-Latn-RS" noProof="0"/>
              <a:t>Third level</a:t>
            </a:r>
          </a:p>
          <a:p>
            <a:pPr lvl="3"/>
            <a:r>
              <a:rPr lang="sr-Latn-RS" altLang="sr-Latn-RS" noProof="0"/>
              <a:t>Fourth level</a:t>
            </a:r>
          </a:p>
          <a:p>
            <a:pPr lvl="4"/>
            <a:r>
              <a:rPr lang="sr-Latn-RS" altLang="sr-Latn-R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0050D96C-BC97-FF43-AD3F-41C614BD80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3357E323-EA14-4247-A9A6-4A978941D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BD57EC-9E30-7D4A-BDFA-BB5ADFDAFB51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Чувар мјеста за слику на слајду 1">
            <a:extLst>
              <a:ext uri="{FF2B5EF4-FFF2-40B4-BE49-F238E27FC236}">
                <a16:creationId xmlns:a16="http://schemas.microsoft.com/office/drawing/2014/main" id="{3F82CFD3-9B23-8E42-BC9A-276D68D78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Чувар мјеста за напомене 2">
            <a:extLst>
              <a:ext uri="{FF2B5EF4-FFF2-40B4-BE49-F238E27FC236}">
                <a16:creationId xmlns:a16="http://schemas.microsoft.com/office/drawing/2014/main" id="{5233E9EA-7838-4844-B9E5-A30408782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Чувар мјеста за број слајда 3">
            <a:extLst>
              <a:ext uri="{FF2B5EF4-FFF2-40B4-BE49-F238E27FC236}">
                <a16:creationId xmlns:a16="http://schemas.microsoft.com/office/drawing/2014/main" id="{AE36583E-B752-194D-81EA-90E0E2838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F9AF7C04-2028-C540-AF51-E50D774B9B38}" type="slidenum">
              <a:rPr lang="sr-Latn-RS" altLang="sr-Latn-RS" smtClean="0">
                <a:latin typeface="Calibri" panose="020F0502020204030204" pitchFamily="34" charset="0"/>
              </a:rPr>
              <a:pPr/>
              <a:t>19</a:t>
            </a:fld>
            <a:endParaRPr lang="sr-Latn-RS" altLang="sr-Latn-R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D7B743B-98A4-F042-97F5-49943A41E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60B9A0C0-261F-8643-ACC0-33F736ADABE4}" type="slidenum">
              <a:rPr lang="en-US" altLang="sr-Latn-RS" smtClean="0">
                <a:latin typeface="Calibri" panose="020F0502020204030204" pitchFamily="34" charset="0"/>
              </a:rPr>
              <a:pPr/>
              <a:t>35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73C2C84-8B0C-FC4D-9E97-EB0A3E2076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D169728-80EE-9847-8761-311650EB50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C3C397F-E137-014C-AD5B-EFA69A63AD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E1D19D19-5F5C-AE46-830D-A6920008EF5F}" type="slidenum">
              <a:rPr lang="en-US" altLang="sr-Latn-RS" smtClean="0">
                <a:latin typeface="Calibri" panose="020F0502020204030204" pitchFamily="34" charset="0"/>
              </a:rPr>
              <a:pPr/>
              <a:t>36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378E44DA-62FD-2340-8E2D-BC99DBD769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8A9DE40-406E-7D45-8BF8-4C8D92D71D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3AFC01B1-AE5A-0B45-967D-1C2F91B03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8EEBE6AC-4320-0E48-B074-9F690DE66254}" type="slidenum">
              <a:rPr lang="en-US" altLang="sr-Latn-RS" smtClean="0">
                <a:latin typeface="Calibri" panose="020F0502020204030204" pitchFamily="34" charset="0"/>
              </a:rPr>
              <a:pPr/>
              <a:t>37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18EE990-CE5B-4A46-B98F-00E926E866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DCD1C633-7692-3A49-A2D7-53BF4C6AF12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FE403E8-37E2-7441-83D9-57A2E31B7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CE767ABD-F756-DB4B-84B6-D674AFB30EE8}" type="slidenum">
              <a:rPr lang="en-US" altLang="sr-Latn-RS" smtClean="0">
                <a:latin typeface="Calibri" panose="020F0502020204030204" pitchFamily="34" charset="0"/>
              </a:rPr>
              <a:pPr/>
              <a:t>38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AAF767E-0DD9-F04A-A6D0-C47C1883DB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5A277E11-83A3-3F4C-9BC2-16C669A813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1AA8D09-6A87-D940-9EF1-6FADC91C3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4D9578FE-C141-2E47-B8E0-6EE1C5320270}" type="slidenum">
              <a:rPr lang="en-US" altLang="sr-Latn-RS" smtClean="0">
                <a:latin typeface="Calibri" panose="020F0502020204030204" pitchFamily="34" charset="0"/>
              </a:rPr>
              <a:pPr/>
              <a:t>27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472209D-2352-054F-8674-9A2D3E834D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05217A4-0037-1844-B4D7-41E5339361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1B33C3E-01DF-8942-ACAC-AA2243B44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6689B09A-FAC9-7A4E-B428-1D2D73AA24F9}" type="slidenum">
              <a:rPr lang="en-US" altLang="sr-Latn-RS" smtClean="0">
                <a:latin typeface="Calibri" panose="020F0502020204030204" pitchFamily="34" charset="0"/>
              </a:rPr>
              <a:pPr/>
              <a:t>28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909BDEF-0EC5-D040-B6CE-AC9347E5BC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65CC0F0-AE2D-4240-8275-48A9746604F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D8C543C-F111-CF43-85E6-B5933B97A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03CDDB0D-735C-B449-BC4D-5E2452FAB97F}" type="slidenum">
              <a:rPr lang="en-US" altLang="sr-Latn-RS" smtClean="0">
                <a:latin typeface="Calibri" panose="020F0502020204030204" pitchFamily="34" charset="0"/>
              </a:rPr>
              <a:pPr/>
              <a:t>29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A7E79B7-135D-B54E-827C-70CE911EB4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FD3E2AF-9D28-CD41-8784-A13B601F6F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82C6839-06CF-F845-9D5F-DDA0096ECF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30183391-ECBA-7C4B-BAEA-6C088C2AEEFA}" type="slidenum">
              <a:rPr lang="en-US" altLang="sr-Latn-RS" smtClean="0">
                <a:latin typeface="Calibri" panose="020F0502020204030204" pitchFamily="34" charset="0"/>
              </a:rPr>
              <a:pPr/>
              <a:t>30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6A51FF9-A35D-144E-A69A-D3B1962B3F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9C447A9-C308-8645-9267-FC4D8FDA0E8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5372BB2-D8A7-4E49-B8B8-C553814FF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3211EA57-EFFB-EF47-8396-2E5EFA29AC24}" type="slidenum">
              <a:rPr lang="en-US" altLang="sr-Latn-RS" smtClean="0">
                <a:latin typeface="Calibri" panose="020F0502020204030204" pitchFamily="34" charset="0"/>
              </a:rPr>
              <a:pPr/>
              <a:t>31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51C0AF0-FEE3-3F46-B625-350B00C7BA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BFC5A87-4B88-B24A-8EBE-48607199EA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906D526-B191-A64F-996C-98D6DE938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F454E044-0AA7-B54E-886C-8C620CEE8101}" type="slidenum">
              <a:rPr lang="en-US" altLang="sr-Latn-RS" smtClean="0">
                <a:latin typeface="Calibri" panose="020F0502020204030204" pitchFamily="34" charset="0"/>
              </a:rPr>
              <a:pPr/>
              <a:t>32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EA0F247-F9D1-8743-BCC2-D0AB167E58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5C8E6D8-8C45-C341-91ED-6AD331D151B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069E9D6-FA4C-F14C-9006-CE796772C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1D90BF39-3E0A-5947-8BF5-53761168AE2D}" type="slidenum">
              <a:rPr lang="en-US" altLang="sr-Latn-RS" smtClean="0">
                <a:latin typeface="Calibri" panose="020F0502020204030204" pitchFamily="34" charset="0"/>
              </a:rPr>
              <a:pPr/>
              <a:t>33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9C1DF10-8308-6740-AFB9-26DD3BAD95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14E761A-E5BD-7645-A228-1B82F7D733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961F64C-BEFD-6347-A324-0835D789E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35FD7349-19DA-964B-A92B-411E960D59A2}" type="slidenum">
              <a:rPr lang="en-US" altLang="sr-Latn-RS" smtClean="0">
                <a:latin typeface="Calibri" panose="020F0502020204030204" pitchFamily="34" charset="0"/>
              </a:rPr>
              <a:pPr/>
              <a:t>34</a:t>
            </a:fld>
            <a:endParaRPr lang="en-US" altLang="sr-Latn-RS">
              <a:latin typeface="Calibri" panose="020F050202020403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E1DBB63-28CB-364F-BB1C-C33A0FF438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EC4EB9F-713D-214D-8980-4CDD12ABA0A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AC3908-ED4F-9B43-8EDE-79DE0873FCB7}"/>
              </a:ext>
            </a:extLst>
          </p:cNvPr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592A5-4EFC-2A4C-B4CE-72EA08509618}"/>
              </a:ext>
            </a:extLst>
          </p:cNvPr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0D0A0AD-400F-334E-AC88-61D354D6AF24}"/>
              </a:ext>
            </a:extLst>
          </p:cNvPr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06F249E2-28EF-C446-92F9-58472341AA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947524C9-7520-3347-AFAD-617EF0B5F6BF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4627F3CE-940A-4341-9A1C-3E86957A4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E2683BE-5352-AC44-995B-CD7A79F7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D381973-B98C-B645-B6E8-8AC912A2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6ED8244-F515-424F-89D4-1FB9B681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40836E5-14DB-DD4D-AB82-1C349B94A54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484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AA930-FBE8-074B-A487-070AA734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15EB6-FBD2-1C4D-A82E-D67677F1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1D1C9-EDD5-614D-B090-13F71DCA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C437-FBD3-0B4C-B872-3B30A34AC67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5624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522D6-692F-8A4B-B80F-F67B4678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56E5A-35EE-C940-A53E-9651A52A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461EF-F13D-684B-BD68-3E533E0C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C0D2-EB5D-9043-A170-74ED2D85CD7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43557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 rtlCol="0">
            <a:normAutofit/>
          </a:bodyPr>
          <a:lstStyle/>
          <a:p>
            <a:pPr lvl="0"/>
            <a:endParaRPr lang="sr-Cyrl-R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DE507-497F-A743-8B52-E2C3CD38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CF959-21A5-C84F-AFCF-AFB1F717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8F782-F8F6-4B43-8A95-8F2F79DB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BA53A-653D-AB41-AEC6-2D8200D4C1F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52600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B181A-2EE3-964A-AD19-503DB93A71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7388" y="6486525"/>
            <a:ext cx="7745412" cy="371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5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3715F-2D57-5D4E-8221-F7761CB3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35273-7DB6-2F49-94BE-FE063AA1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478E3-A102-894A-9ABD-938D4ACC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33CA-C6B1-EB40-8A22-9B06E28C5E4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8812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8A15FD-041B-0D4D-B20F-FBBA394F738A}"/>
              </a:ext>
            </a:extLst>
          </p:cNvPr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91511D87-F7DB-E94E-8D13-A117DD8112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BFFEAE75-CC39-4245-AFCD-16858052410F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1E2ABFD9-94A4-0A4F-86E3-ECA72129C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7EFEB1B-B8EB-2E44-9AAB-8FDD7D35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8C2893-5860-C344-81FB-74315A29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2435E8-0FA8-2246-984A-0F58CD7F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7AEDE30F-440A-BF4F-B70F-E17E78FD871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8991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27FE38-EC88-264B-834B-D4B550AF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D404F0-B8A2-1348-B3F2-99AD8977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40A638-6FB0-8649-9B11-9B7F715E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E42C-6A58-8847-8429-099CF8958D4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0456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287367-0F73-1E4C-920B-CB4EC823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22CE02-9FA7-8840-8B8F-E0495E53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559FE0-1096-154A-9C73-AE9A50C3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5867-C11B-7447-944F-2A737544DF5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2222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BAD26F-8C20-1740-9606-757F40D1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67D68D-D56E-D942-B55C-FD570A36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4886C6-9107-A148-B61A-AC435894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6F9A-A468-1542-BEC4-C080AC54E7A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970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A132FD-3F82-A241-9F9A-A6E93832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00BFBE-6E6C-434F-B40D-FF24F64B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E20097-E856-CF4E-8AE6-34E08D67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6819-FB7F-9C44-AF6F-28B025226C1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7874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0BE4CB-8ACC-2448-B8E9-AC19A46536DD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16D8A3C6-8143-4A4E-941F-CDA4EB5CBA2F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95B18A24-159E-4047-A2E6-D458605F7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F3672D0D-0E6F-F74A-8E5E-95739F8D10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0B136D2-8A50-FD4C-98E4-C1D6B4CE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14DFB5D-C69A-9647-A122-D8FA6BB4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5984AF-C1AB-D140-8E1C-D846AECD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C93F-5A60-414B-B25F-000C14291D2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3168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FEBA7E-0C1C-054A-AC1E-71195689453D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2AF03696-7ADB-A54A-8236-8CFC1FDC1422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58368BE9-292F-A64E-9C06-4F376E02F6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232D65EA-68B0-0843-A6F7-FD283CEF71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CC01D750-F635-B64D-98D3-9396B7BD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638D256-BBA3-034B-BE26-4F33037D68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EA9F-7E31-2E42-8348-11C3CA8E339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1928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>
            <a:extLst>
              <a:ext uri="{FF2B5EF4-FFF2-40B4-BE49-F238E27FC236}">
                <a16:creationId xmlns:a16="http://schemas.microsoft.com/office/drawing/2014/main" id="{FF82670C-78A5-7B4E-B4F4-DCB329B8D020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0A2AAA-9467-0E4E-88B7-8694651CD3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4DAC18C8-20EA-EC4B-8119-8C0B83A724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B44DA-C4FA-7A41-B3E3-7075B86D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FDF78-EEB4-5F4E-AEEA-677ABC2C31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081C7-5470-014A-BE4D-B7DA92BCB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D4050-F160-2642-933E-2795C4789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6304D-FB86-AA48-AE65-C8443C269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>
                <a:solidFill>
                  <a:srgbClr val="FFFFFF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4D56A9FC-04A4-6A47-9470-ED2F2E9364A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7" r:id="rId2"/>
    <p:sldLayoutId id="2147483745" r:id="rId3"/>
    <p:sldLayoutId id="2147483738" r:id="rId4"/>
    <p:sldLayoutId id="2147483739" r:id="rId5"/>
    <p:sldLayoutId id="2147483740" r:id="rId6"/>
    <p:sldLayoutId id="2147483741" r:id="rId7"/>
    <p:sldLayoutId id="2147483746" r:id="rId8"/>
    <p:sldLayoutId id="2147483747" r:id="rId9"/>
    <p:sldLayoutId id="2147483742" r:id="rId10"/>
    <p:sldLayoutId id="2147483743" r:id="rId11"/>
    <p:sldLayoutId id="2147483748" r:id="rId12"/>
    <p:sldLayoutId id="214748374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6"/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emf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extLst>
              <a:ext uri="{FF2B5EF4-FFF2-40B4-BE49-F238E27FC236}">
                <a16:creationId xmlns:a16="http://schemas.microsoft.com/office/drawing/2014/main" id="{92DC9D66-714C-2543-BE15-FD3331DF31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r-Latn-RS" dirty="0"/>
              <a:t>Prihod preduzeća</a:t>
            </a:r>
            <a:endParaRPr lang="en-US" altLang="sr-Latn-R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50422AE-37C4-5941-9FF6-FF845C5625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01688" y="4389438"/>
            <a:ext cx="5919787" cy="10699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l-SI" altLang="sr-Latn-RS" dirty="0"/>
              <a:t>Ukup</a:t>
            </a:r>
            <a:r>
              <a:rPr lang="en-US" altLang="sr-Latn-RS" dirty="0" err="1"/>
              <a:t>ni</a:t>
            </a:r>
            <a:r>
              <a:rPr lang="en-US" altLang="sr-Latn-RS" dirty="0"/>
              <a:t>, p</a:t>
            </a:r>
            <a:r>
              <a:rPr lang="sl-SI" altLang="sr-Latn-RS" dirty="0"/>
              <a:t>ros</a:t>
            </a:r>
            <a:r>
              <a:rPr lang="sr-Cyrl-RS" altLang="sr-Latn-RS" dirty="0"/>
              <a:t>ј</a:t>
            </a:r>
            <a:r>
              <a:rPr lang="sl-SI" altLang="sr-Latn-RS" dirty="0"/>
              <a:t>eč</a:t>
            </a:r>
            <a:r>
              <a:rPr lang="en-US" altLang="sr-Latn-RS" dirty="0" err="1"/>
              <a:t>ni</a:t>
            </a:r>
            <a:r>
              <a:rPr lang="sr-Cyrl-RS" altLang="sr-Latn-RS" dirty="0"/>
              <a:t> </a:t>
            </a:r>
            <a:r>
              <a:rPr lang="sr-Latn-BA" altLang="sr-Latn-RS" dirty="0"/>
              <a:t>i</a:t>
            </a:r>
            <a:r>
              <a:rPr lang="en-US" altLang="sr-Latn-RS" dirty="0"/>
              <a:t> </a:t>
            </a:r>
            <a:r>
              <a:rPr lang="en-US" altLang="sr-Latn-RS" dirty="0" err="1"/>
              <a:t>marginalni</a:t>
            </a:r>
            <a:r>
              <a:rPr lang="sl-SI" altLang="sr-Latn-RS" dirty="0"/>
              <a:t> prihod.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sr-Latn-RS" dirty="0"/>
              <a:t>Tra</a:t>
            </a:r>
            <a:r>
              <a:rPr lang="sr-Latn-BA" altLang="sr-Latn-RS" dirty="0"/>
              <a:t>žnja, cjenovna elastičnost tražnje i prihod.</a:t>
            </a:r>
            <a:endParaRPr lang="en-US" altLang="sr-Latn-RS" dirty="0"/>
          </a:p>
        </p:txBody>
      </p:sp>
      <p:sp>
        <p:nvSpPr>
          <p:cNvPr id="9220" name="Rectangle 11">
            <a:extLst>
              <a:ext uri="{FF2B5EF4-FFF2-40B4-BE49-F238E27FC236}">
                <a16:creationId xmlns:a16="http://schemas.microsoft.com/office/drawing/2014/main" id="{1D6FF30B-9789-254F-8773-9A46F3B81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D32947BF-03E6-7147-921D-A1B4D2FF96D8}" type="slidenum">
              <a:rPr lang="en-US" altLang="sr-Latn-RS" smtClean="0">
                <a:solidFill>
                  <a:srgbClr val="FFFFFF"/>
                </a:solidFill>
              </a:rPr>
              <a:pPr/>
              <a:t>1</a:t>
            </a:fld>
            <a:endParaRPr lang="en-US" altLang="sr-Latn-R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63FD3B6-03D6-0E45-8B0E-802B5295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305800" cy="102964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BA" altLang="en-US" dirty="0">
                <a:ea typeface="ＭＳ Ｐゴシック" panose="020B0600070205080204" pitchFamily="34" charset="-128"/>
              </a:rPr>
              <a:t>KRIVA TRAŽNJE – horizontalna kriva tražnje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134C4E3-A240-3F49-9ACE-5666B01A51D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8013" y="1789113"/>
            <a:ext cx="7772400" cy="4114800"/>
          </a:xfrm>
        </p:spPr>
        <p:txBody>
          <a:bodyPr/>
          <a:lstStyle/>
          <a:p>
            <a:pPr algn="just" eaLnBrk="1" hangingPunct="1"/>
            <a:r>
              <a:rPr lang="sr-Latn-BA" altLang="en-US">
                <a:ea typeface="ＭＳ Ｐゴシック" panose="020B0600070205080204" pitchFamily="34" charset="-128"/>
              </a:rPr>
              <a:t>Horizontalna kriva tražnje podrazumjieva da preduzeće može da proda svaku količinu proizvoda, koju proizvede, po cijeni koje je zadata a osnovu odnosa ponude i tražnje na samom tržištiu. </a:t>
            </a:r>
          </a:p>
          <a:p>
            <a:pPr algn="just" eaLnBrk="1" hangingPunct="1"/>
            <a:r>
              <a:rPr lang="sr-Latn-BA" altLang="en-US">
                <a:ea typeface="ＭＳ Ｐゴシック" panose="020B0600070205080204" pitchFamily="34" charset="-128"/>
              </a:rPr>
              <a:t>Kriva tražnje ima konstantna nagib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18436" name="Group 41">
            <a:extLst>
              <a:ext uri="{FF2B5EF4-FFF2-40B4-BE49-F238E27FC236}">
                <a16:creationId xmlns:a16="http://schemas.microsoft.com/office/drawing/2014/main" id="{AD8FC67D-65C8-2141-9313-E5BD76E2FBF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351338"/>
            <a:ext cx="4092575" cy="1997075"/>
            <a:chOff x="1008" y="768"/>
            <a:chExt cx="3526" cy="3379"/>
          </a:xfrm>
        </p:grpSpPr>
        <p:grpSp>
          <p:nvGrpSpPr>
            <p:cNvPr id="18439" name="Group 42">
              <a:extLst>
                <a:ext uri="{FF2B5EF4-FFF2-40B4-BE49-F238E27FC236}">
                  <a16:creationId xmlns:a16="http://schemas.microsoft.com/office/drawing/2014/main" id="{9D57F2C6-ADCF-B646-BE96-22740D1D3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768"/>
              <a:ext cx="3526" cy="3379"/>
              <a:chOff x="1008" y="768"/>
              <a:chExt cx="3526" cy="3379"/>
            </a:xfrm>
          </p:grpSpPr>
          <p:sp>
            <p:nvSpPr>
              <p:cNvPr id="18442" name="Line 43">
                <a:extLst>
                  <a:ext uri="{FF2B5EF4-FFF2-40B4-BE49-F238E27FC236}">
                    <a16:creationId xmlns:a16="http://schemas.microsoft.com/office/drawing/2014/main" id="{C959CA86-302A-694E-9A7A-B327A5360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913"/>
                <a:ext cx="0" cy="24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3" name="Line 44">
                <a:extLst>
                  <a:ext uri="{FF2B5EF4-FFF2-40B4-BE49-F238E27FC236}">
                    <a16:creationId xmlns:a16="http://schemas.microsoft.com/office/drawing/2014/main" id="{1048535F-88FF-0648-ABF0-4AA60DEEB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4" name="Text Box 45">
                <a:extLst>
                  <a:ext uri="{FF2B5EF4-FFF2-40B4-BE49-F238E27FC236}">
                    <a16:creationId xmlns:a16="http://schemas.microsoft.com/office/drawing/2014/main" id="{72CD5B7E-4E65-F84B-8648-FCEE8B7DE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768"/>
                <a:ext cx="148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445" name="Text Box 46">
                <a:extLst>
                  <a:ext uri="{FF2B5EF4-FFF2-40B4-BE49-F238E27FC236}">
                    <a16:creationId xmlns:a16="http://schemas.microsoft.com/office/drawing/2014/main" id="{7EECD657-C114-5B47-A8BD-B6F7899718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3470"/>
                <a:ext cx="319" cy="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9pPr>
              </a:lstStyle>
              <a:p>
                <a:r>
                  <a:rPr lang="sr-Latn-BA" altLang="en-US" sz="200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Q</a:t>
                </a:r>
                <a:endParaRPr lang="en-US" altLang="en-US" sz="24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8440" name="Line 47">
              <a:extLst>
                <a:ext uri="{FF2B5EF4-FFF2-40B4-BE49-F238E27FC236}">
                  <a16:creationId xmlns:a16="http://schemas.microsoft.com/office/drawing/2014/main" id="{2C020661-BB90-8A4A-B16E-C77E9E3019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1" y="1428"/>
              <a:ext cx="2893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Text Box 48">
              <a:extLst>
                <a:ext uri="{FF2B5EF4-FFF2-40B4-BE49-F238E27FC236}">
                  <a16:creationId xmlns:a16="http://schemas.microsoft.com/office/drawing/2014/main" id="{955988E0-9811-BF4A-BA09-89A4CE9F7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975"/>
              <a:ext cx="148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7109" name="Text Box 49">
            <a:extLst>
              <a:ext uri="{FF2B5EF4-FFF2-40B4-BE49-F238E27FC236}">
                <a16:creationId xmlns:a16="http://schemas.microsoft.com/office/drawing/2014/main" id="{EB62217B-23DB-F24A-A429-16FB248EA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50" y="4705350"/>
            <a:ext cx="609600" cy="396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8" name="Text Box 50">
            <a:extLst>
              <a:ext uri="{FF2B5EF4-FFF2-40B4-BE49-F238E27FC236}">
                <a16:creationId xmlns:a16="http://schemas.microsoft.com/office/drawing/2014/main" id="{B5CF8CC3-3663-4245-A734-1F64E05E2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013" y="4414838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BA" altLang="en-US" sz="2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E1159D0-1161-304E-A098-6EA81987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BA" altLang="en-US" dirty="0">
                <a:ea typeface="ＭＳ Ｐゴシック" panose="020B0600070205080204" pitchFamily="34" charset="-128"/>
              </a:rPr>
              <a:t>KRIVA TRAŽNJE – opadajuća kriva tražnje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00E7EC8-7632-2B4D-A74F-F389522290E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8013" y="1789113"/>
            <a:ext cx="7772400" cy="4114800"/>
          </a:xfrm>
        </p:spPr>
        <p:txBody>
          <a:bodyPr/>
          <a:lstStyle/>
          <a:p>
            <a:pPr algn="just" eaLnBrk="1" hangingPunct="1">
              <a:defRPr/>
            </a:pPr>
            <a:r>
              <a:rPr lang="sr-Latn-BA" altLang="en-US" dirty="0">
                <a:ea typeface="ＭＳ Ｐゴシック" panose="020B0600070205080204" pitchFamily="34" charset="-128"/>
              </a:rPr>
              <a:t>Kriva tražnje prikazuje količinu dobra koje se može kupiti za različite cijene dobra, pri čemu su ostali faktori tražnje konstantni.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endParaRPr lang="sr-Latn-BA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sr-Latn-BA" altLang="en-US" dirty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sr-Latn-BA" altLang="en-US" i="1" dirty="0">
                <a:ea typeface="ＭＳ Ｐゴシック" panose="020B0600070205080204" pitchFamily="34" charset="-128"/>
              </a:rPr>
              <a:t>Zakon tražnje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defRPr/>
            </a:pPr>
            <a:r>
              <a:rPr lang="sr-Latn-BA" altLang="en-US" dirty="0">
                <a:ea typeface="ＭＳ Ｐゴシック" panose="020B0600070205080204" pitchFamily="34" charset="-128"/>
              </a:rPr>
              <a:t>Kriva tražnje ima negativan nagib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19460" name="Group 41">
            <a:extLst>
              <a:ext uri="{FF2B5EF4-FFF2-40B4-BE49-F238E27FC236}">
                <a16:creationId xmlns:a16="http://schemas.microsoft.com/office/drawing/2014/main" id="{ADD6AEA3-2CB7-E940-AAC9-3A9ED2040399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343400"/>
            <a:ext cx="4092575" cy="1997075"/>
            <a:chOff x="1008" y="768"/>
            <a:chExt cx="3526" cy="3379"/>
          </a:xfrm>
        </p:grpSpPr>
        <p:grpSp>
          <p:nvGrpSpPr>
            <p:cNvPr id="19463" name="Group 42">
              <a:extLst>
                <a:ext uri="{FF2B5EF4-FFF2-40B4-BE49-F238E27FC236}">
                  <a16:creationId xmlns:a16="http://schemas.microsoft.com/office/drawing/2014/main" id="{1C92CD00-53E5-3242-A7CD-E8FF7D0C9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768"/>
              <a:ext cx="3526" cy="3379"/>
              <a:chOff x="1008" y="768"/>
              <a:chExt cx="3526" cy="3379"/>
            </a:xfrm>
          </p:grpSpPr>
          <p:sp>
            <p:nvSpPr>
              <p:cNvPr id="19466" name="Line 43">
                <a:extLst>
                  <a:ext uri="{FF2B5EF4-FFF2-40B4-BE49-F238E27FC236}">
                    <a16:creationId xmlns:a16="http://schemas.microsoft.com/office/drawing/2014/main" id="{C12888CB-AA30-AD4F-8EB4-2571803FE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913"/>
                <a:ext cx="0" cy="24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7" name="Line 44">
                <a:extLst>
                  <a:ext uri="{FF2B5EF4-FFF2-40B4-BE49-F238E27FC236}">
                    <a16:creationId xmlns:a16="http://schemas.microsoft.com/office/drawing/2014/main" id="{F90E2740-C260-1D43-96E4-F1F98105D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8" name="Text Box 45">
                <a:extLst>
                  <a:ext uri="{FF2B5EF4-FFF2-40B4-BE49-F238E27FC236}">
                    <a16:creationId xmlns:a16="http://schemas.microsoft.com/office/drawing/2014/main" id="{C942F80F-3377-6D47-A8C4-CA9720A812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768"/>
                <a:ext cx="148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469" name="Text Box 46">
                <a:extLst>
                  <a:ext uri="{FF2B5EF4-FFF2-40B4-BE49-F238E27FC236}">
                    <a16:creationId xmlns:a16="http://schemas.microsoft.com/office/drawing/2014/main" id="{E7789CFF-C126-F349-B4BE-7CAC476B39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3470"/>
                <a:ext cx="319" cy="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9pPr>
              </a:lstStyle>
              <a:p>
                <a:r>
                  <a:rPr lang="sr-Latn-BA" altLang="en-US" sz="200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Q</a:t>
                </a:r>
                <a:endParaRPr lang="en-US" altLang="en-US" sz="24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9464" name="Line 47">
              <a:extLst>
                <a:ext uri="{FF2B5EF4-FFF2-40B4-BE49-F238E27FC236}">
                  <a16:creationId xmlns:a16="http://schemas.microsoft.com/office/drawing/2014/main" id="{8E908DC4-155A-FB48-9741-0C35D2555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1" y="1428"/>
              <a:ext cx="2209" cy="196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Text Box 48">
              <a:extLst>
                <a:ext uri="{FF2B5EF4-FFF2-40B4-BE49-F238E27FC236}">
                  <a16:creationId xmlns:a16="http://schemas.microsoft.com/office/drawing/2014/main" id="{60686798-3D66-2C48-9DBA-63BE6E5B9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975"/>
              <a:ext cx="148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7109" name="Text Box 49">
            <a:extLst>
              <a:ext uri="{FF2B5EF4-FFF2-40B4-BE49-F238E27FC236}">
                <a16:creationId xmlns:a16="http://schemas.microsoft.com/office/drawing/2014/main" id="{DA6E4159-2B4F-964E-A375-B12208BB1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49875"/>
            <a:ext cx="609600" cy="396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62" name="Text Box 50">
            <a:extLst>
              <a:ext uri="{FF2B5EF4-FFF2-40B4-BE49-F238E27FC236}">
                <a16:creationId xmlns:a16="http://schemas.microsoft.com/office/drawing/2014/main" id="{EF521A91-E868-8A46-B70E-731CF7D0A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013" y="4414838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BA" altLang="en-US" sz="2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CBC1C3E-5EAE-A048-B6E3-34FD41095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sr-Latn-BA" altLang="en-US" dirty="0">
                <a:ea typeface="ＭＳ Ｐゴシック" panose="020B0600070205080204" pitchFamily="34" charset="-128"/>
              </a:rPr>
              <a:t>Determinante tražnje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D515DC05-D731-AF43-A1FF-BE4BA8572507}"/>
              </a:ext>
            </a:extLst>
          </p:cNvPr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762000" y="2500313"/>
          <a:ext cx="33528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Clip" r:id="rId3" imgW="6324600" imgH="3835400" progId="MS_ClipArt_Gallery.2">
                  <p:embed/>
                </p:oleObj>
              </mc:Choice>
              <mc:Fallback>
                <p:oleObj name="Clip" r:id="rId3" imgW="6324600" imgH="3835400" progId="MS_ClipArt_Gallery.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00313"/>
                        <a:ext cx="3352800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7" name="Rectangle 3">
            <a:extLst>
              <a:ext uri="{FF2B5EF4-FFF2-40B4-BE49-F238E27FC236}">
                <a16:creationId xmlns:a16="http://schemas.microsoft.com/office/drawing/2014/main" id="{4B529F49-FA34-C54A-B070-CE6694EE709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148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Prihod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r-Latn-B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Normalna dobra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r-Latn-B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Inferiorna dobra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B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Cijene povezanih dobara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r-Latn-B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Cijene supstituta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r-Latn-B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Cijene komplementarnih dobara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B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Preferencije potrošača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B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Populacija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B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Očekivanja potrošača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B003AC7-D1FA-BD43-8F90-958B9635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sr-Latn-BA" altLang="en-US" dirty="0">
                <a:ea typeface="ＭＳ Ｐゴシック" panose="020B0600070205080204" pitchFamily="34" charset="-128"/>
              </a:rPr>
              <a:t>Kriva tražnje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547973E4-25AA-6342-A707-8CA3533DD1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Opšta jednačina krive tražnje glasi: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en-US" sz="2800" baseline="-25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sz="28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f(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800" baseline="-25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sz="2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r-Latn-B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H)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en-US" sz="2000" baseline="-25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sz="20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sr-Latn-B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potraživana količina dobra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000" baseline="-25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sr-Latn-B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cijena dobra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sr-Latn-B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cijena povezanog dobra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sr-Latn-B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supstitut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sr-Latn-B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komplementarno dobro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r-Latn-B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sr-Latn-B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prihod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sr-Latn-B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normalno dobro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sr-Latn-B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inferiorno dobro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 = </a:t>
            </a:r>
            <a:r>
              <a:rPr lang="sr-Latn-B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bilo koja druga varijabla koja može da utiče na tražnju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4AC4BB9-EA3D-2147-AD9C-140A8FB5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altLang="en-US" sz="4000" dirty="0">
                <a:ea typeface="ＭＳ Ｐゴシック" panose="020B0600070205080204" pitchFamily="34" charset="-128"/>
              </a:rPr>
              <a:t>Inverzna kriva tražnje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6A0E3B9-87F8-764E-9F50-F6852A713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BA" altLang="en-US" sz="3600">
                <a:ea typeface="ＭＳ Ｐゴシック" panose="020B0600070205080204" pitchFamily="34" charset="-128"/>
              </a:rPr>
              <a:t>Cijena predstavlja funkciju potraživane količine.</a:t>
            </a:r>
            <a:endParaRPr lang="en-US" altLang="en-US" sz="3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sr-Latn-BA" altLang="en-US" sz="3600">
                <a:ea typeface="ＭＳ Ｐゴシック" panose="020B0600070205080204" pitchFamily="34" charset="-128"/>
              </a:rPr>
              <a:t>Primjer</a:t>
            </a:r>
            <a:r>
              <a:rPr lang="en-US" altLang="en-US" sz="3600">
                <a:ea typeface="ＭＳ Ｐゴシック" panose="020B0600070205080204" pitchFamily="34" charset="-128"/>
              </a:rPr>
              <a:t>:</a:t>
            </a:r>
          </a:p>
          <a:p>
            <a:pPr lvl="1" eaLnBrk="1" hangingPunct="1"/>
            <a:r>
              <a:rPr lang="sr-Latn-BA" altLang="en-US">
                <a:ea typeface="ＭＳ Ｐゴシック" panose="020B0600070205080204" pitchFamily="34" charset="-128"/>
              </a:rPr>
              <a:t>Kriva tražnje: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Q</a:t>
            </a:r>
            <a:r>
              <a:rPr lang="en-US" altLang="en-US" baseline="-25000">
                <a:ea typeface="ＭＳ Ｐゴシック" panose="020B0600070205080204" pitchFamily="34" charset="-128"/>
              </a:rPr>
              <a:t>x</a:t>
            </a:r>
            <a:r>
              <a:rPr lang="en-US" altLang="en-US" baseline="30000">
                <a:ea typeface="ＭＳ Ｐゴシック" panose="020B0600070205080204" pitchFamily="34" charset="-128"/>
              </a:rPr>
              <a:t>d </a:t>
            </a:r>
            <a:r>
              <a:rPr lang="en-US" altLang="en-US">
                <a:ea typeface="ＭＳ Ｐゴシック" panose="020B0600070205080204" pitchFamily="34" charset="-128"/>
              </a:rPr>
              <a:t>= 10 – 2P</a:t>
            </a:r>
            <a:r>
              <a:rPr lang="en-US" altLang="en-US" baseline="-25000">
                <a:ea typeface="ＭＳ Ｐゴシック" panose="020B0600070205080204" pitchFamily="34" charset="-128"/>
              </a:rPr>
              <a:t>x </a:t>
            </a:r>
          </a:p>
          <a:p>
            <a:pPr lvl="1" eaLnBrk="1" hangingPunct="1"/>
            <a:r>
              <a:rPr lang="sr-Latn-BA" altLang="en-US">
                <a:ea typeface="ＭＳ Ｐゴシック" panose="020B0600070205080204" pitchFamily="34" charset="-128"/>
              </a:rPr>
              <a:t>Inverzna kriva tražnje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2P</a:t>
            </a:r>
            <a:r>
              <a:rPr lang="en-US" altLang="en-US" baseline="-25000">
                <a:ea typeface="ＭＳ Ｐゴシック" panose="020B0600070205080204" pitchFamily="34" charset="-128"/>
              </a:rPr>
              <a:t>x </a:t>
            </a:r>
            <a:r>
              <a:rPr lang="en-US" altLang="en-US">
                <a:ea typeface="ＭＳ Ｐゴシック" panose="020B0600070205080204" pitchFamily="34" charset="-128"/>
              </a:rPr>
              <a:t>= 10 – Q</a:t>
            </a:r>
            <a:r>
              <a:rPr lang="en-US" altLang="en-US" baseline="-25000">
                <a:ea typeface="ＭＳ Ｐゴシック" panose="020B0600070205080204" pitchFamily="34" charset="-128"/>
              </a:rPr>
              <a:t>x</a:t>
            </a:r>
            <a:r>
              <a:rPr lang="en-US" altLang="en-US" baseline="30000">
                <a:ea typeface="ＭＳ Ｐゴシック" panose="020B0600070205080204" pitchFamily="34" charset="-128"/>
              </a:rPr>
              <a:t>d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P</a:t>
            </a:r>
            <a:r>
              <a:rPr lang="en-US" altLang="en-US" baseline="-25000">
                <a:ea typeface="ＭＳ Ｐゴシック" panose="020B0600070205080204" pitchFamily="34" charset="-128"/>
              </a:rPr>
              <a:t>x </a:t>
            </a:r>
            <a:r>
              <a:rPr lang="en-US" altLang="en-US">
                <a:ea typeface="ＭＳ Ｐゴシック" panose="020B0600070205080204" pitchFamily="34" charset="-128"/>
              </a:rPr>
              <a:t>= 5 – 0.5Q</a:t>
            </a:r>
            <a:r>
              <a:rPr lang="en-US" altLang="en-US" baseline="-25000">
                <a:ea typeface="ＭＳ Ｐゴシック" panose="020B0600070205080204" pitchFamily="34" charset="-128"/>
              </a:rPr>
              <a:t>x</a:t>
            </a:r>
            <a:r>
              <a:rPr lang="en-US" altLang="en-US" baseline="30000">
                <a:ea typeface="ＭＳ Ｐゴシック" panose="020B0600070205080204" pitchFamily="34" charset="-128"/>
              </a:rPr>
              <a:t>d</a:t>
            </a:r>
            <a:endParaRPr lang="en-US" altLang="en-US" sz="2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A438D88-7F41-6C45-B938-AAE316B0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sr-Latn-BA" altLang="en-US" dirty="0">
                <a:ea typeface="ＭＳ Ｐゴシック" panose="020B0600070205080204" pitchFamily="34" charset="-128"/>
              </a:rPr>
              <a:t>Promjena potraživane količine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23555" name="Group 4">
            <a:extLst>
              <a:ext uri="{FF2B5EF4-FFF2-40B4-BE49-F238E27FC236}">
                <a16:creationId xmlns:a16="http://schemas.microsoft.com/office/drawing/2014/main" id="{5A0FAB0C-8D7C-A444-A4BD-A2A819A3F020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219200"/>
            <a:ext cx="5497513" cy="4618038"/>
            <a:chOff x="1008" y="768"/>
            <a:chExt cx="3463" cy="2909"/>
          </a:xfrm>
        </p:grpSpPr>
        <p:sp>
          <p:nvSpPr>
            <p:cNvPr id="23575" name="Line 5">
              <a:extLst>
                <a:ext uri="{FF2B5EF4-FFF2-40B4-BE49-F238E27FC236}">
                  <a16:creationId xmlns:a16="http://schemas.microsoft.com/office/drawing/2014/main" id="{D9349410-3810-0F4D-96C5-5CBDC6ED7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912"/>
              <a:ext cx="0" cy="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Line 6">
              <a:extLst>
                <a:ext uri="{FF2B5EF4-FFF2-40B4-BE49-F238E27FC236}">
                  <a16:creationId xmlns:a16="http://schemas.microsoft.com/office/drawing/2014/main" id="{2FD0FB98-A5CF-DB45-B334-288F13B53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40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Text Box 7">
              <a:extLst>
                <a:ext uri="{FF2B5EF4-FFF2-40B4-BE49-F238E27FC236}">
                  <a16:creationId xmlns:a16="http://schemas.microsoft.com/office/drawing/2014/main" id="{B0EB4D04-02F3-3244-81BC-59CED23D3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76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r>
                <a:rPr lang="sr-Latn-BA" altLang="en-US" sz="240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P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578" name="Text Box 8">
              <a:extLst>
                <a:ext uri="{FF2B5EF4-FFF2-40B4-BE49-F238E27FC236}">
                  <a16:creationId xmlns:a16="http://schemas.microsoft.com/office/drawing/2014/main" id="{1B260615-2942-C146-93AF-AFA937CB2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" y="3386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r>
                <a:rPr lang="sr-Latn-BA" altLang="en-US" sz="240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Q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3556" name="Line 9">
            <a:extLst>
              <a:ext uri="{FF2B5EF4-FFF2-40B4-BE49-F238E27FC236}">
                <a16:creationId xmlns:a16="http://schemas.microsoft.com/office/drawing/2014/main" id="{E7028A89-8EF2-4B44-B053-69E42A64F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981200"/>
            <a:ext cx="3733800" cy="34290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10">
            <a:extLst>
              <a:ext uri="{FF2B5EF4-FFF2-40B4-BE49-F238E27FC236}">
                <a16:creationId xmlns:a16="http://schemas.microsoft.com/office/drawing/2014/main" id="{724965EC-3A32-1241-9F4B-C4D221D2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7244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145440" name="Group 32">
            <a:extLst>
              <a:ext uri="{FF2B5EF4-FFF2-40B4-BE49-F238E27FC236}">
                <a16:creationId xmlns:a16="http://schemas.microsoft.com/office/drawing/2014/main" id="{22051F91-46DF-0249-84B7-2D43C7F28361}"/>
              </a:ext>
            </a:extLst>
          </p:cNvPr>
          <p:cNvGrpSpPr>
            <a:grpSpLocks/>
          </p:cNvGrpSpPr>
          <p:nvPr/>
        </p:nvGrpSpPr>
        <p:grpSpPr bwMode="auto">
          <a:xfrm>
            <a:off x="3336925" y="2819400"/>
            <a:ext cx="336550" cy="3013075"/>
            <a:chOff x="2102" y="1776"/>
            <a:chExt cx="212" cy="1898"/>
          </a:xfrm>
        </p:grpSpPr>
        <p:sp>
          <p:nvSpPr>
            <p:cNvPr id="23573" name="Line 12">
              <a:extLst>
                <a:ext uri="{FF2B5EF4-FFF2-40B4-BE49-F238E27FC236}">
                  <a16:creationId xmlns:a16="http://schemas.microsoft.com/office/drawing/2014/main" id="{6174A722-FF46-854C-9443-A50763A3F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776"/>
              <a:ext cx="0" cy="163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Text Box 13">
              <a:extLst>
                <a:ext uri="{FF2B5EF4-FFF2-40B4-BE49-F238E27FC236}">
                  <a16:creationId xmlns:a16="http://schemas.microsoft.com/office/drawing/2014/main" id="{24108BA8-A6D2-174F-933E-949920506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2" y="338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r>
                <a:rPr lang="en-US" altLang="en-US" sz="2400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4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45442" name="Group 34">
            <a:extLst>
              <a:ext uri="{FF2B5EF4-FFF2-40B4-BE49-F238E27FC236}">
                <a16:creationId xmlns:a16="http://schemas.microsoft.com/office/drawing/2014/main" id="{A213C0BC-80DD-5B44-A8E4-CF576CF413A1}"/>
              </a:ext>
            </a:extLst>
          </p:cNvPr>
          <p:cNvGrpSpPr>
            <a:grpSpLocks/>
          </p:cNvGrpSpPr>
          <p:nvPr/>
        </p:nvGrpSpPr>
        <p:grpSpPr bwMode="auto">
          <a:xfrm>
            <a:off x="4403725" y="3810000"/>
            <a:ext cx="336550" cy="2022475"/>
            <a:chOff x="2774" y="2400"/>
            <a:chExt cx="212" cy="1274"/>
          </a:xfrm>
        </p:grpSpPr>
        <p:sp>
          <p:nvSpPr>
            <p:cNvPr id="23571" name="Line 15">
              <a:extLst>
                <a:ext uri="{FF2B5EF4-FFF2-40B4-BE49-F238E27FC236}">
                  <a16:creationId xmlns:a16="http://schemas.microsoft.com/office/drawing/2014/main" id="{E04CCA0A-8CE2-FD4A-B5B2-B52052EA8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00"/>
              <a:ext cx="0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Text Box 16">
              <a:extLst>
                <a:ext uri="{FF2B5EF4-FFF2-40B4-BE49-F238E27FC236}">
                  <a16:creationId xmlns:a16="http://schemas.microsoft.com/office/drawing/2014/main" id="{47AE3934-232A-ED4A-8C17-302609DB6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" y="338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7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45441" name="Group 33">
            <a:extLst>
              <a:ext uri="{FF2B5EF4-FFF2-40B4-BE49-F238E27FC236}">
                <a16:creationId xmlns:a16="http://schemas.microsoft.com/office/drawing/2014/main" id="{3E620907-7D44-2640-9F03-974B4FFF197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581400"/>
            <a:ext cx="2438400" cy="457200"/>
            <a:chOff x="1344" y="2256"/>
            <a:chExt cx="1536" cy="288"/>
          </a:xfrm>
        </p:grpSpPr>
        <p:sp>
          <p:nvSpPr>
            <p:cNvPr id="23569" name="Text Box 23">
              <a:extLst>
                <a:ext uri="{FF2B5EF4-FFF2-40B4-BE49-F238E27FC236}">
                  <a16:creationId xmlns:a16="http://schemas.microsoft.com/office/drawing/2014/main" id="{059BD4AD-877E-114B-ACCC-97224DD85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25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6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570" name="Line 24">
              <a:extLst>
                <a:ext uri="{FF2B5EF4-FFF2-40B4-BE49-F238E27FC236}">
                  <a16:creationId xmlns:a16="http://schemas.microsoft.com/office/drawing/2014/main" id="{EC9F9C4A-E8D5-3C4C-B2A7-C41D3917B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400"/>
              <a:ext cx="12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45" name="Group 37">
            <a:extLst>
              <a:ext uri="{FF2B5EF4-FFF2-40B4-BE49-F238E27FC236}">
                <a16:creationId xmlns:a16="http://schemas.microsoft.com/office/drawing/2014/main" id="{A6282F9E-D2B9-8142-963F-6587B70C4E0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866900"/>
            <a:ext cx="5181600" cy="1371600"/>
            <a:chOff x="2256" y="1104"/>
            <a:chExt cx="3264" cy="864"/>
          </a:xfrm>
        </p:grpSpPr>
        <p:sp>
          <p:nvSpPr>
            <p:cNvPr id="23567" name="Text Box 27">
              <a:extLst>
                <a:ext uri="{FF2B5EF4-FFF2-40B4-BE49-F238E27FC236}">
                  <a16:creationId xmlns:a16="http://schemas.microsoft.com/office/drawing/2014/main" id="{32F1621B-6865-4246-AF8D-7F9952C44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104"/>
              <a:ext cx="32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66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A</a:t>
              </a:r>
              <a:r>
                <a:rPr lang="en-US" altLang="en-US" sz="240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 to 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B</a:t>
              </a:r>
              <a:r>
                <a:rPr lang="en-US" altLang="en-US" sz="240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:  </a:t>
              </a:r>
              <a:r>
                <a:rPr lang="sr-Latn-BA" altLang="en-US" sz="240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Povećanje potraživane količine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568" name="Line 28">
              <a:extLst>
                <a:ext uri="{FF2B5EF4-FFF2-40B4-BE49-F238E27FC236}">
                  <a16:creationId xmlns:a16="http://schemas.microsoft.com/office/drawing/2014/main" id="{674A3E92-6A85-3A44-853C-E097B1B72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84"/>
              <a:ext cx="38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446" name="Text Box 38">
            <a:extLst>
              <a:ext uri="{FF2B5EF4-FFF2-40B4-BE49-F238E27FC236}">
                <a16:creationId xmlns:a16="http://schemas.microsoft.com/office/drawing/2014/main" id="{08A4C0E9-428D-5442-9F60-60011A1CC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725" y="34194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B</a:t>
            </a:r>
          </a:p>
        </p:txBody>
      </p:sp>
      <p:grpSp>
        <p:nvGrpSpPr>
          <p:cNvPr id="145439" name="Group 31">
            <a:extLst>
              <a:ext uri="{FF2B5EF4-FFF2-40B4-BE49-F238E27FC236}">
                <a16:creationId xmlns:a16="http://schemas.microsoft.com/office/drawing/2014/main" id="{EA4EFD9D-2F71-9348-813F-FCD41837E139}"/>
              </a:ext>
            </a:extLst>
          </p:cNvPr>
          <p:cNvGrpSpPr>
            <a:grpSpLocks/>
          </p:cNvGrpSpPr>
          <p:nvPr/>
        </p:nvGrpSpPr>
        <p:grpSpPr bwMode="auto">
          <a:xfrm>
            <a:off x="2041525" y="2632075"/>
            <a:ext cx="1387475" cy="457200"/>
            <a:chOff x="1286" y="1658"/>
            <a:chExt cx="874" cy="288"/>
          </a:xfrm>
        </p:grpSpPr>
        <p:sp>
          <p:nvSpPr>
            <p:cNvPr id="23565" name="Line 18">
              <a:extLst>
                <a:ext uri="{FF2B5EF4-FFF2-40B4-BE49-F238E27FC236}">
                  <a16:creationId xmlns:a16="http://schemas.microsoft.com/office/drawing/2014/main" id="{8E31777A-35CC-F045-9DE7-F3738332E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776"/>
              <a:ext cx="57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Text Box 19">
              <a:extLst>
                <a:ext uri="{FF2B5EF4-FFF2-40B4-BE49-F238E27FC236}">
                  <a16:creationId xmlns:a16="http://schemas.microsoft.com/office/drawing/2014/main" id="{0329AF5C-4101-7946-83A6-EC013E125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" y="165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r>
                <a:rPr lang="en-US" altLang="en-US" sz="2400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10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45447" name="Text Box 39">
            <a:extLst>
              <a:ext uri="{FF2B5EF4-FFF2-40B4-BE49-F238E27FC236}">
                <a16:creationId xmlns:a16="http://schemas.microsoft.com/office/drawing/2014/main" id="{C8D66B17-872B-104E-A6C3-30397934F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8" y="243205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46" grpId="0"/>
      <p:bldP spid="1454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7">
            <a:extLst>
              <a:ext uri="{FF2B5EF4-FFF2-40B4-BE49-F238E27FC236}">
                <a16:creationId xmlns:a16="http://schemas.microsoft.com/office/drawing/2014/main" id="{CA63828D-6509-8947-824F-40990838B2C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295400"/>
            <a:ext cx="5497513" cy="4618038"/>
            <a:chOff x="1008" y="768"/>
            <a:chExt cx="3463" cy="2909"/>
          </a:xfrm>
        </p:grpSpPr>
        <p:grpSp>
          <p:nvGrpSpPr>
            <p:cNvPr id="24594" name="Group 8">
              <a:extLst>
                <a:ext uri="{FF2B5EF4-FFF2-40B4-BE49-F238E27FC236}">
                  <a16:creationId xmlns:a16="http://schemas.microsoft.com/office/drawing/2014/main" id="{9A0C7E3A-379F-B240-A196-214D98050E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768"/>
              <a:ext cx="3463" cy="2909"/>
              <a:chOff x="1008" y="768"/>
              <a:chExt cx="3463" cy="2909"/>
            </a:xfrm>
          </p:grpSpPr>
          <p:sp>
            <p:nvSpPr>
              <p:cNvPr id="24597" name="Line 9">
                <a:extLst>
                  <a:ext uri="{FF2B5EF4-FFF2-40B4-BE49-F238E27FC236}">
                    <a16:creationId xmlns:a16="http://schemas.microsoft.com/office/drawing/2014/main" id="{CFEBCFDA-31A0-DD47-ADA1-99366BF19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912"/>
                <a:ext cx="0" cy="2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Line 10">
                <a:extLst>
                  <a:ext uri="{FF2B5EF4-FFF2-40B4-BE49-F238E27FC236}">
                    <a16:creationId xmlns:a16="http://schemas.microsoft.com/office/drawing/2014/main" id="{4EBEA644-B966-BC4E-A4EA-04C955D90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Text Box 11">
                <a:extLst>
                  <a:ext uri="{FF2B5EF4-FFF2-40B4-BE49-F238E27FC236}">
                    <a16:creationId xmlns:a16="http://schemas.microsoft.com/office/drawing/2014/main" id="{D91A35AD-39D6-F14F-8404-803E4644E4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768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9pPr>
              </a:lstStyle>
              <a:p>
                <a:r>
                  <a:rPr lang="sr-Latn-BA" altLang="en-US" sz="240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P</a:t>
                </a:r>
                <a:endParaRPr lang="en-US" altLang="en-US" sz="24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600" name="Text Box 12">
                <a:extLst>
                  <a:ext uri="{FF2B5EF4-FFF2-40B4-BE49-F238E27FC236}">
                    <a16:creationId xmlns:a16="http://schemas.microsoft.com/office/drawing/2014/main" id="{57004A0E-84E2-974A-8213-EF1340C49C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4" y="3386"/>
                <a:ext cx="25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ockwell" panose="02060603020205020403" pitchFamily="18" charset="77"/>
                  </a:defRPr>
                </a:lvl9pPr>
              </a:lstStyle>
              <a:p>
                <a:r>
                  <a:rPr lang="sr-Latn-BA" altLang="en-US" sz="240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Q</a:t>
                </a:r>
                <a:endParaRPr lang="en-US" altLang="en-US" sz="24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4595" name="Line 13">
              <a:extLst>
                <a:ext uri="{FF2B5EF4-FFF2-40B4-BE49-F238E27FC236}">
                  <a16:creationId xmlns:a16="http://schemas.microsoft.com/office/drawing/2014/main" id="{083669CD-382F-8344-B96A-460719D3E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248"/>
              <a:ext cx="2208" cy="196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Text Box 14">
              <a:extLst>
                <a:ext uri="{FF2B5EF4-FFF2-40B4-BE49-F238E27FC236}">
                  <a16:creationId xmlns:a16="http://schemas.microsoft.com/office/drawing/2014/main" id="{1AE3865D-943E-CF41-9FC5-9F0ECF6EA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976"/>
              <a:ext cx="3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r>
                <a:rPr lang="en-US" altLang="en-US" sz="2400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D</a:t>
              </a:r>
              <a:r>
                <a:rPr lang="en-US" altLang="en-US" sz="240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0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46470" name="Group 38">
            <a:extLst>
              <a:ext uri="{FF2B5EF4-FFF2-40B4-BE49-F238E27FC236}">
                <a16:creationId xmlns:a16="http://schemas.microsoft.com/office/drawing/2014/main" id="{609BA7E5-FEDC-1745-B721-B0FAD954519F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676400"/>
            <a:ext cx="4384675" cy="2555875"/>
            <a:chOff x="1776" y="1056"/>
            <a:chExt cx="2762" cy="1610"/>
          </a:xfrm>
        </p:grpSpPr>
        <p:sp>
          <p:nvSpPr>
            <p:cNvPr id="24592" name="Line 16">
              <a:extLst>
                <a:ext uri="{FF2B5EF4-FFF2-40B4-BE49-F238E27FC236}">
                  <a16:creationId xmlns:a16="http://schemas.microsoft.com/office/drawing/2014/main" id="{43546E8F-DFDA-854A-8CFD-ABD7E0F37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056"/>
              <a:ext cx="2400" cy="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Text Box 17">
              <a:extLst>
                <a:ext uri="{FF2B5EF4-FFF2-40B4-BE49-F238E27FC236}">
                  <a16:creationId xmlns:a16="http://schemas.microsoft.com/office/drawing/2014/main" id="{2420AE22-5708-5A47-9A68-93611A841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" y="2378"/>
              <a:ext cx="3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D</a:t>
              </a:r>
              <a:r>
                <a:rPr lang="en-US" altLang="en-US" sz="24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1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46469" name="Group 37">
            <a:extLst>
              <a:ext uri="{FF2B5EF4-FFF2-40B4-BE49-F238E27FC236}">
                <a16:creationId xmlns:a16="http://schemas.microsoft.com/office/drawing/2014/main" id="{0EC29248-C953-1D4A-AAA0-ABA28CF00B68}"/>
              </a:ext>
            </a:extLst>
          </p:cNvPr>
          <p:cNvGrpSpPr>
            <a:grpSpLocks/>
          </p:cNvGrpSpPr>
          <p:nvPr/>
        </p:nvGrpSpPr>
        <p:grpSpPr bwMode="auto">
          <a:xfrm>
            <a:off x="2041525" y="3317875"/>
            <a:ext cx="3825875" cy="457200"/>
            <a:chOff x="1286" y="2090"/>
            <a:chExt cx="2410" cy="288"/>
          </a:xfrm>
        </p:grpSpPr>
        <p:sp>
          <p:nvSpPr>
            <p:cNvPr id="24590" name="Text Box 20">
              <a:extLst>
                <a:ext uri="{FF2B5EF4-FFF2-40B4-BE49-F238E27FC236}">
                  <a16:creationId xmlns:a16="http://schemas.microsoft.com/office/drawing/2014/main" id="{22D4EF97-4624-9047-9D00-5E56BF010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" y="2090"/>
              <a:ext cx="2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24591" name="Line 21">
              <a:extLst>
                <a:ext uri="{FF2B5EF4-FFF2-40B4-BE49-F238E27FC236}">
                  <a16:creationId xmlns:a16="http://schemas.microsoft.com/office/drawing/2014/main" id="{7C336AE2-A7E8-2042-82A9-792A4B0BC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256"/>
              <a:ext cx="211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6458" name="Group 26">
            <a:extLst>
              <a:ext uri="{FF2B5EF4-FFF2-40B4-BE49-F238E27FC236}">
                <a16:creationId xmlns:a16="http://schemas.microsoft.com/office/drawing/2014/main" id="{71F29E5C-BE62-C743-83FB-68C280D0C1CD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581400"/>
            <a:ext cx="327025" cy="2286000"/>
            <a:chOff x="2592" y="2256"/>
            <a:chExt cx="206" cy="1440"/>
          </a:xfrm>
        </p:grpSpPr>
        <p:sp>
          <p:nvSpPr>
            <p:cNvPr id="24588" name="Line 27">
              <a:extLst>
                <a:ext uri="{FF2B5EF4-FFF2-40B4-BE49-F238E27FC236}">
                  <a16:creationId xmlns:a16="http://schemas.microsoft.com/office/drawing/2014/main" id="{05F88454-C158-5A4D-A6A1-68C325AFA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256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Text Box 28">
              <a:extLst>
                <a:ext uri="{FF2B5EF4-FFF2-40B4-BE49-F238E27FC236}">
                  <a16:creationId xmlns:a16="http://schemas.microsoft.com/office/drawing/2014/main" id="{643C135C-5CFE-134F-94A2-B6AB17893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408"/>
              <a:ext cx="2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7</a:t>
              </a:r>
            </a:p>
          </p:txBody>
        </p:sp>
      </p:grpSp>
      <p:sp>
        <p:nvSpPr>
          <p:cNvPr id="146462" name="Text Box 30">
            <a:extLst>
              <a:ext uri="{FF2B5EF4-FFF2-40B4-BE49-F238E27FC236}">
                <a16:creationId xmlns:a16="http://schemas.microsoft.com/office/drawing/2014/main" id="{1D74C831-40F3-3A45-A1F4-80B7ADFA1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47800"/>
            <a:ext cx="419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to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en-US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 </a:t>
            </a:r>
            <a:r>
              <a:rPr lang="sr-Latn-BA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Pomak (povećanje) (krive) tražnje </a:t>
            </a: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2231" name="Rectangle 31">
            <a:extLst>
              <a:ext uri="{FF2B5EF4-FFF2-40B4-BE49-F238E27FC236}">
                <a16:creationId xmlns:a16="http://schemas.microsoft.com/office/drawing/2014/main" id="{7F33ED99-F1ED-8B49-8256-5CAF3B55BC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7738" y="422275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sr-Latn-BA" altLang="en-US" dirty="0">
                <a:ea typeface="ＭＳ Ｐゴシック" panose="020B0600070205080204" pitchFamily="34" charset="-128"/>
              </a:rPr>
              <a:t>Pomak krive tražnje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146468" name="Group 36">
            <a:extLst>
              <a:ext uri="{FF2B5EF4-FFF2-40B4-BE49-F238E27FC236}">
                <a16:creationId xmlns:a16="http://schemas.microsoft.com/office/drawing/2014/main" id="{DFA50DE2-C08B-3F49-B7BE-9BA9803BBA51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3581400"/>
            <a:ext cx="469900" cy="2286000"/>
            <a:chOff x="3558" y="2256"/>
            <a:chExt cx="296" cy="1440"/>
          </a:xfrm>
        </p:grpSpPr>
        <p:sp>
          <p:nvSpPr>
            <p:cNvPr id="24586" name="Line 6">
              <a:extLst>
                <a:ext uri="{FF2B5EF4-FFF2-40B4-BE49-F238E27FC236}">
                  <a16:creationId xmlns:a16="http://schemas.microsoft.com/office/drawing/2014/main" id="{6EC98201-212F-E844-9CFE-34A1B5D17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256"/>
              <a:ext cx="0" cy="12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35">
              <a:extLst>
                <a:ext uri="{FF2B5EF4-FFF2-40B4-BE49-F238E27FC236}">
                  <a16:creationId xmlns:a16="http://schemas.microsoft.com/office/drawing/2014/main" id="{10DC55EC-F6E0-8A45-9C40-08948C98D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8" y="3408"/>
              <a:ext cx="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13</a:t>
              </a:r>
              <a:endPara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4585" name="Line 28">
            <a:extLst>
              <a:ext uri="{FF2B5EF4-FFF2-40B4-BE49-F238E27FC236}">
                <a16:creationId xmlns:a16="http://schemas.microsoft.com/office/drawing/2014/main" id="{552972F5-207E-F448-BE99-B6C9FBC8A2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63963" y="2846388"/>
            <a:ext cx="601662" cy="168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6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>
            <a:extLst>
              <a:ext uri="{FF2B5EF4-FFF2-40B4-BE49-F238E27FC236}">
                <a16:creationId xmlns:a16="http://schemas.microsoft.com/office/drawing/2014/main" id="{7A39B936-E578-574B-B124-030F0B7AD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sr-Latn-BA" altLang="en-US"/>
              <a:t>Iz opšteg oblika funkcije ukupnog prihoda izvode se alternativni oblici funkcije ukupnog prihoda:</a:t>
            </a:r>
            <a:endParaRPr lang="en-US" altLang="en-US"/>
          </a:p>
          <a:p>
            <a:pPr eaLnBrk="1" hangingPunct="1"/>
            <a:r>
              <a:rPr lang="sr-Latn-BA" altLang="en-US" sz="2400"/>
              <a:t>linearna funkcija ukupnog prihoda</a:t>
            </a:r>
            <a:r>
              <a:rPr lang="en-US" altLang="en-US" sz="2400"/>
              <a:t> (P=a)</a:t>
            </a:r>
            <a:r>
              <a:rPr lang="sr-Latn-BA" altLang="en-US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sr-Latn-BA" altLang="en-US"/>
              <a:t>		</a:t>
            </a:r>
            <a:r>
              <a:rPr lang="sr-Latn-BA" altLang="en-US" sz="2400"/>
              <a:t>TR=P*Q</a:t>
            </a:r>
            <a:r>
              <a:rPr lang="en-US" altLang="en-US" sz="2400"/>
              <a:t>=a*Q</a:t>
            </a:r>
            <a:r>
              <a:rPr lang="sr-Latn-BA" altLang="en-US" sz="2400"/>
              <a:t> – proizilazi iz slučaja  horizontalne krive tražnje (</a:t>
            </a:r>
            <a:r>
              <a:rPr lang="sr-Latn-BA" altLang="en-US" sz="2400" i="1">
                <a:solidFill>
                  <a:srgbClr val="FF0000"/>
                </a:solidFill>
              </a:rPr>
              <a:t>savršena konkurencija)</a:t>
            </a:r>
          </a:p>
          <a:p>
            <a:pPr algn="ctr" eaLnBrk="1" hangingPunct="1">
              <a:buFont typeface="Wingdings" pitchFamily="2" charset="2"/>
              <a:buNone/>
            </a:pPr>
            <a:endParaRPr lang="sr-Latn-BA" altLang="en-US" sz="2400" i="1">
              <a:solidFill>
                <a:srgbClr val="FF0000"/>
              </a:solidFill>
            </a:endParaRPr>
          </a:p>
          <a:p>
            <a:pPr eaLnBrk="1" hangingPunct="1"/>
            <a:r>
              <a:rPr lang="sr-Latn-BA" altLang="en-US" sz="2400"/>
              <a:t>kvadratna funkcija ukupnog prihoda</a:t>
            </a:r>
            <a:r>
              <a:rPr lang="en-US" altLang="en-US" sz="2400"/>
              <a:t> (P=a-b*Q)</a:t>
            </a:r>
            <a:endParaRPr lang="sr-Latn-BA" altLang="en-US" sz="2400"/>
          </a:p>
          <a:p>
            <a:pPr algn="ctr" eaLnBrk="1" hangingPunct="1">
              <a:buFont typeface="Wingdings" pitchFamily="2" charset="2"/>
              <a:buNone/>
            </a:pPr>
            <a:r>
              <a:rPr lang="sr-Latn-BA" altLang="en-US"/>
              <a:t>		</a:t>
            </a:r>
            <a:r>
              <a:rPr lang="sr-Latn-BA" altLang="en-US" sz="2400"/>
              <a:t>TR=P*Q</a:t>
            </a:r>
            <a:r>
              <a:rPr lang="en-US" altLang="en-US" sz="2400"/>
              <a:t>=(a-b*Q)*Q=a*Q</a:t>
            </a:r>
            <a:r>
              <a:rPr lang="sr-Latn-BA" altLang="en-US" sz="2400"/>
              <a:t> </a:t>
            </a:r>
            <a:r>
              <a:rPr lang="en-US" altLang="en-US" sz="2400"/>
              <a:t>– b</a:t>
            </a:r>
            <a:r>
              <a:rPr lang="en-US" altLang="en-US" sz="2400">
                <a:latin typeface="Monotype Corsiva" panose="03010101010201010101" pitchFamily="66" charset="0"/>
              </a:rPr>
              <a:t>* </a:t>
            </a:r>
            <a:r>
              <a:rPr lang="sr-Latn-BA" altLang="en-US" sz="2400"/>
              <a:t>Q</a:t>
            </a:r>
            <a:r>
              <a:rPr lang="sr-Latn-BA" altLang="en-US" sz="2400" baseline="30000"/>
              <a:t>2 </a:t>
            </a:r>
            <a:r>
              <a:rPr lang="sr-Latn-BA" altLang="en-US" sz="2400"/>
              <a:t>- proizilazi iz slučaja opadajuće krive tražnje (</a:t>
            </a:r>
            <a:r>
              <a:rPr lang="sr-Latn-BA" altLang="en-US" sz="2400" i="1">
                <a:solidFill>
                  <a:srgbClr val="FF0000"/>
                </a:solidFill>
              </a:rPr>
              <a:t>monopol)</a:t>
            </a:r>
            <a:endParaRPr lang="en-US" altLang="en-US" sz="2400" i="1" baseline="30000">
              <a:solidFill>
                <a:srgbClr val="FF0000"/>
              </a:solidFill>
            </a:endParaRPr>
          </a:p>
          <a:p>
            <a:pPr eaLnBrk="1" hangingPunct="1"/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B9DD86-7E72-A24F-8888-A97F9CD4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Ukupan prihod</a:t>
            </a:r>
            <a:endParaRPr lang="en-US" dirty="0"/>
          </a:p>
        </p:txBody>
      </p:sp>
    </p:spTree>
  </p:cSld>
  <p:clrMapOvr>
    <a:masterClrMapping/>
  </p:clrMapOvr>
  <p:transition spd="slow" advTm="10047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962E03-80ED-0444-A80E-2E25D7AC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Ukupan prihod – savršena konkurencija</a:t>
            </a:r>
            <a:endParaRPr lang="en-US" dirty="0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4B2E63A6-B080-1248-A593-BB3F5503FC9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2" t="35661" r="38490" b="33463"/>
          <a:stretch>
            <a:fillRect/>
          </a:stretch>
        </p:blipFill>
        <p:spPr>
          <a:xfrm>
            <a:off x="457200" y="1755775"/>
            <a:ext cx="5410200" cy="4697413"/>
          </a:xfrm>
        </p:spPr>
      </p:pic>
      <p:pic>
        <p:nvPicPr>
          <p:cNvPr id="26628" name="Picture 3">
            <a:extLst>
              <a:ext uri="{FF2B5EF4-FFF2-40B4-BE49-F238E27FC236}">
                <a16:creationId xmlns:a16="http://schemas.microsoft.com/office/drawing/2014/main" id="{AF0504E2-0C65-7C43-9DEF-93678AC70A7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4727" r="58823" b="19679"/>
          <a:stretch>
            <a:fillRect/>
          </a:stretch>
        </p:blipFill>
        <p:spPr>
          <a:xfrm>
            <a:off x="6121400" y="1755775"/>
            <a:ext cx="2622550" cy="44529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647F59-E2F1-6F48-95BC-AAABEAD975B6}"/>
              </a:ext>
            </a:extLst>
          </p:cNvPr>
          <p:cNvSpPr txBox="1"/>
          <p:nvPr/>
        </p:nvSpPr>
        <p:spPr>
          <a:xfrm>
            <a:off x="7772400" y="1828800"/>
            <a:ext cx="685800" cy="338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r-Latn-BA" sz="1600" b="1" dirty="0">
                <a:latin typeface="Rockwell" panose="02060603020205020403" pitchFamily="18" charset="0"/>
              </a:rPr>
              <a:t>TR</a:t>
            </a:r>
            <a:endParaRPr lang="en-US" sz="1600" b="1" dirty="0">
              <a:latin typeface="Rockwell" panose="02060603020205020403" pitchFamily="18" charset="0"/>
            </a:endParaRPr>
          </a:p>
        </p:txBody>
      </p:sp>
    </p:spTree>
  </p:cSld>
  <p:clrMapOvr>
    <a:masterClrMapping/>
  </p:clrMapOvr>
  <p:transition spd="slow" advTm="34647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66CAE2-2295-F04C-B8FF-65F499A1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Ukupan prihod – monopol</a:t>
            </a:r>
            <a:endParaRPr lang="en-US" dirty="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8FF5026C-35DC-644B-B8C7-3B6E0889450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31953" r="35185" b="31815"/>
          <a:stretch>
            <a:fillRect/>
          </a:stretch>
        </p:blipFill>
        <p:spPr>
          <a:xfrm>
            <a:off x="498475" y="1787525"/>
            <a:ext cx="4953000" cy="4648200"/>
          </a:xfrm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5D7EF0E5-C488-2043-902B-2ACEE38EBB6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48318" r="60001" b="29068"/>
          <a:stretch>
            <a:fillRect/>
          </a:stretch>
        </p:blipFill>
        <p:spPr>
          <a:xfrm>
            <a:off x="5562600" y="1787525"/>
            <a:ext cx="2663825" cy="4430713"/>
          </a:xfrm>
        </p:spPr>
      </p:pic>
      <p:pic>
        <p:nvPicPr>
          <p:cNvPr id="27653" name="Audio 1">
            <a:hlinkClick r:id="" action="ppaction://media"/>
            <a:extLst>
              <a:ext uri="{FF2B5EF4-FFF2-40B4-BE49-F238E27FC236}">
                <a16:creationId xmlns:a16="http://schemas.microsoft.com/office/drawing/2014/main" id="{53859869-F358-9741-925A-06419C93D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416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82902F08-8FC7-7C4F-BD46-41CCB95F1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r-Latn-RS"/>
              <a:t>Prihod</a:t>
            </a:r>
            <a:endParaRPr lang="en-US" altLang="sr-Latn-R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DA6A376-157A-5742-813D-1003060AB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2093913"/>
            <a:ext cx="7772400" cy="4051300"/>
          </a:xfrm>
        </p:spPr>
        <p:txBody>
          <a:bodyPr/>
          <a:lstStyle/>
          <a:p>
            <a:pPr algn="just" eaLnBrk="1" hangingPunct="1"/>
            <a:r>
              <a:rPr lang="sl-SI" altLang="sr-Latn-RS" sz="2400"/>
              <a:t>Preduzeće stvara prihod na tržištu, prodajom dobara i usluga, koje potrošači traže </a:t>
            </a:r>
          </a:p>
          <a:p>
            <a:pPr algn="just" eaLnBrk="1" hangingPunct="1"/>
            <a:r>
              <a:rPr lang="sl-SI" altLang="sr-Latn-RS" sz="2400"/>
              <a:t>Prihod zavisi od tržišne tražnje</a:t>
            </a:r>
          </a:p>
          <a:p>
            <a:pPr algn="just" eaLnBrk="1" hangingPunct="1"/>
            <a:r>
              <a:rPr lang="sl-SI" altLang="sr-Latn-RS" sz="2400"/>
              <a:t>Tražena količina dobra je za preduzeće količina dobara koje može da ponudi, proda i da ostvari prihod</a:t>
            </a:r>
          </a:p>
          <a:p>
            <a:pPr algn="just" eaLnBrk="1" hangingPunct="1"/>
            <a:r>
              <a:rPr lang="sl-SI" altLang="sr-Latn-RS" sz="2400"/>
              <a:t>Prihod direktno zavisi od tržišne tražnje i pokazuje sposobnost preduzeća da ponudi proizvode koje potrošači žele da kupe</a:t>
            </a:r>
            <a:endParaRPr lang="en-US" altLang="sr-Latn-RS" sz="2400"/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64079442-C1A9-6C46-BD6F-9B7E425FB6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7BFFE7BE-9F88-704C-977D-FA2B25F57CC6}" type="slidenum">
              <a:rPr lang="en-US" altLang="sr-Latn-RS" smtClean="0">
                <a:solidFill>
                  <a:srgbClr val="FFFFFF"/>
                </a:solidFill>
              </a:rPr>
              <a:pPr/>
              <a:t>2</a:t>
            </a:fld>
            <a:endParaRPr lang="en-US" altLang="sr-Latn-R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3EB180-6E42-E74D-AC87-79875BE394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752600"/>
            <a:ext cx="8153400" cy="4648200"/>
          </a:xfrm>
          <a:blipFill>
            <a:blip r:embed="rId2"/>
            <a:stretch>
              <a:fillRect l="-299" t="-1575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412058-4BA0-D84E-8B2C-4D6825AD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Prosječan prihod</a:t>
            </a:r>
            <a:endParaRPr lang="en-US" dirty="0"/>
          </a:p>
        </p:txBody>
      </p:sp>
      <p:pic>
        <p:nvPicPr>
          <p:cNvPr id="29700" name="Audio 9">
            <a:hlinkClick r:id="" action="ppaction://media"/>
            <a:extLst>
              <a:ext uri="{FF2B5EF4-FFF2-40B4-BE49-F238E27FC236}">
                <a16:creationId xmlns:a16="http://schemas.microsoft.com/office/drawing/2014/main" id="{13FC9C8B-DF77-2C48-A823-9FA878934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8107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278F30-91F0-0143-BEA9-D8C47A7C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Prosječan prihod- savršena konkurencija</a:t>
            </a:r>
            <a:endParaRPr lang="en-US" dirty="0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2691797C-EE81-6E4C-A9BF-90B79CC995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2" t="44720" r="33908" b="23289"/>
          <a:stretch>
            <a:fillRect/>
          </a:stretch>
        </p:blipFill>
        <p:spPr>
          <a:xfrm>
            <a:off x="762000" y="1828800"/>
            <a:ext cx="6794500" cy="4068763"/>
          </a:xfrm>
        </p:spPr>
      </p:pic>
      <p:pic>
        <p:nvPicPr>
          <p:cNvPr id="30724" name="Audio 1">
            <a:hlinkClick r:id="" action="ppaction://media"/>
            <a:extLst>
              <a:ext uri="{FF2B5EF4-FFF2-40B4-BE49-F238E27FC236}">
                <a16:creationId xmlns:a16="http://schemas.microsoft.com/office/drawing/2014/main" id="{85A0B13A-A0E7-8C42-B210-179DE75D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5543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B1EE3E-5B62-A046-B031-7BB5C74A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Prosječan prihod- monopol</a:t>
            </a:r>
            <a:endParaRPr lang="en-US" dirty="0"/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DD08942A-6344-554E-B3A2-FC95D05683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27885" r="34856" b="38443"/>
          <a:stretch>
            <a:fillRect/>
          </a:stretch>
        </p:blipFill>
        <p:spPr>
          <a:xfrm>
            <a:off x="685800" y="1752600"/>
            <a:ext cx="6934200" cy="3962400"/>
          </a:xfrm>
        </p:spPr>
      </p:pic>
      <p:pic>
        <p:nvPicPr>
          <p:cNvPr id="31748" name="Audio 1">
            <a:hlinkClick r:id="" action="ppaction://media"/>
            <a:extLst>
              <a:ext uri="{FF2B5EF4-FFF2-40B4-BE49-F238E27FC236}">
                <a16:creationId xmlns:a16="http://schemas.microsoft.com/office/drawing/2014/main" id="{42B80DE3-531A-7A4A-BBB5-104C4CC07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6552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42163B-E6AF-BC4C-88FD-0FF3E60943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46364" y="914400"/>
            <a:ext cx="8569036" cy="5410200"/>
          </a:xfrm>
          <a:blipFill>
            <a:blip r:embed="rId2"/>
            <a:stretch>
              <a:fillRect l="-356" t="-1239" r="-1067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E94FC7-4AD9-2845-9355-E2F20D99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Latn-BA" dirty="0"/>
              <a:t>Granični prihod</a:t>
            </a:r>
            <a:endParaRPr lang="en-US" dirty="0"/>
          </a:p>
        </p:txBody>
      </p:sp>
    </p:spTree>
  </p:cSld>
  <p:clrMapOvr>
    <a:masterClrMapping/>
  </p:clrMapOvr>
  <p:transition spd="slow" advTm="102919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BB3F74-EDB0-D84A-B89A-A8CB099D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Granični prihod-savršena konkurencija</a:t>
            </a:r>
            <a:endParaRPr lang="en-US" dirty="0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ABB5AC15-7200-3E4A-BA2F-03A5732264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7" t="48825" r="35023" b="17503"/>
          <a:stretch>
            <a:fillRect/>
          </a:stretch>
        </p:blipFill>
        <p:spPr>
          <a:xfrm>
            <a:off x="914400" y="1752600"/>
            <a:ext cx="6667500" cy="3810000"/>
          </a:xfrm>
        </p:spPr>
      </p:pic>
      <p:pic>
        <p:nvPicPr>
          <p:cNvPr id="33796" name="Audio 1">
            <a:hlinkClick r:id="" action="ppaction://media"/>
            <a:extLst>
              <a:ext uri="{FF2B5EF4-FFF2-40B4-BE49-F238E27FC236}">
                <a16:creationId xmlns:a16="http://schemas.microsoft.com/office/drawing/2014/main" id="{2F349703-EA22-AA45-88EF-AC53B900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2077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33CFA8-60B3-B64D-A535-E9964970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Granični prihod-monopol</a:t>
            </a:r>
            <a:endParaRPr lang="en-US" dirty="0"/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3A68CA24-CD06-5A4D-9304-CFF2B61E57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7987" r="32014" b="26657"/>
          <a:stretch>
            <a:fillRect/>
          </a:stretch>
        </p:blipFill>
        <p:spPr>
          <a:xfrm>
            <a:off x="1143000" y="1676400"/>
            <a:ext cx="7010400" cy="3932238"/>
          </a:xfrm>
        </p:spPr>
      </p:pic>
      <p:pic>
        <p:nvPicPr>
          <p:cNvPr id="34820" name="Audio 1">
            <a:hlinkClick r:id="" action="ppaction://media"/>
            <a:extLst>
              <a:ext uri="{FF2B5EF4-FFF2-40B4-BE49-F238E27FC236}">
                <a16:creationId xmlns:a16="http://schemas.microsoft.com/office/drawing/2014/main" id="{B6E4AA8D-1CD9-8743-9698-D9074765B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2386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C406BA83-D56E-9D49-944C-853FFBDE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P, TR, AR I MR U MONOPOLU I SAV</a:t>
            </a:r>
            <a:r>
              <a:rPr lang="sr-Latn-BA" dirty="0"/>
              <a:t>RŠ</a:t>
            </a:r>
            <a:r>
              <a:rPr lang="en-US" dirty="0"/>
              <a:t>ENOJ KONKURENCIJ</a:t>
            </a:r>
            <a:r>
              <a:rPr lang="sr-Latn-BA" dirty="0"/>
              <a:t>I</a:t>
            </a:r>
            <a:endParaRPr lang="en-US" dirty="0"/>
          </a:p>
        </p:txBody>
      </p:sp>
      <p:pic>
        <p:nvPicPr>
          <p:cNvPr id="35843" name="Чувар мјеста за садржај 5">
            <a:extLst>
              <a:ext uri="{FF2B5EF4-FFF2-40B4-BE49-F238E27FC236}">
                <a16:creationId xmlns:a16="http://schemas.microsoft.com/office/drawing/2014/main" id="{C4BCE15A-D9E5-9B43-BF2E-4F12287A42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6" t="13480" r="25665" b="39497"/>
          <a:stretch>
            <a:fillRect/>
          </a:stretch>
        </p:blipFill>
        <p:spPr>
          <a:xfrm>
            <a:off x="1752600" y="2057400"/>
            <a:ext cx="4724400" cy="4541838"/>
          </a:xfrm>
        </p:spPr>
      </p:pic>
      <p:sp>
        <p:nvSpPr>
          <p:cNvPr id="35844" name="Чувар мјеста за број слајда 3">
            <a:extLst>
              <a:ext uri="{FF2B5EF4-FFF2-40B4-BE49-F238E27FC236}">
                <a16:creationId xmlns:a16="http://schemas.microsoft.com/office/drawing/2014/main" id="{C7CE7074-334D-6C4A-917C-6A3F61D96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970E2207-7275-D844-99BB-E52CA710F509}" type="slidenum">
              <a:rPr lang="en-US" altLang="sr-Latn-RS" smtClean="0">
                <a:solidFill>
                  <a:srgbClr val="FFFFFF"/>
                </a:solidFill>
              </a:rPr>
              <a:pPr/>
              <a:t>26</a:t>
            </a:fld>
            <a:endParaRPr lang="en-US" altLang="sr-Latn-R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412D9B73-4CCF-2E4C-A792-B8408BF3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810000"/>
            <a:ext cx="7848600" cy="2043113"/>
          </a:xfrm>
        </p:spPr>
        <p:txBody>
          <a:bodyPr/>
          <a:lstStyle/>
          <a:p>
            <a:pPr algn="just" eaLnBrk="1" hangingPunct="1"/>
            <a:r>
              <a:rPr lang="en-US" altLang="sr-Latn-RS" sz="3000" i="1">
                <a:latin typeface="Times New Roman" panose="02020603050405020304" pitchFamily="18" charset="0"/>
              </a:rPr>
              <a:t>P</a:t>
            </a:r>
            <a:r>
              <a:rPr lang="en-US" altLang="sr-Latn-RS" sz="3000"/>
              <a:t> i </a:t>
            </a:r>
            <a:r>
              <a:rPr lang="en-US" altLang="sr-Latn-RS" sz="3000" i="1">
                <a:latin typeface="Times New Roman" panose="02020603050405020304" pitchFamily="18" charset="0"/>
              </a:rPr>
              <a:t>Q</a:t>
            </a:r>
            <a:r>
              <a:rPr lang="en-US" altLang="sr-Latn-RS" sz="3000"/>
              <a:t> se nalaze u inverznom odnosu po osnovu djelovanja </a:t>
            </a:r>
            <a:r>
              <a:rPr lang="sr-Latn-BA" altLang="sr-Latn-RS" sz="3000"/>
              <a:t>zakona tražnje usljed čega pokazatelj </a:t>
            </a:r>
            <a:r>
              <a:rPr lang="en-US" altLang="sr-Latn-RS" sz="3000" i="1">
                <a:latin typeface="Times New Roman" panose="02020603050405020304" pitchFamily="18" charset="0"/>
              </a:rPr>
              <a:t>E</a:t>
            </a:r>
            <a:r>
              <a:rPr lang="en-US" altLang="sr-Latn-RS" sz="3000"/>
              <a:t> </a:t>
            </a:r>
            <a:r>
              <a:rPr lang="sr-Latn-BA" altLang="sr-Latn-RS" sz="3000"/>
              <a:t>uvijek ima negativnu vrijednost </a:t>
            </a:r>
            <a:endParaRPr lang="en-US" altLang="sr-Latn-RS" sz="3000"/>
          </a:p>
          <a:p>
            <a:pPr lvl="1" algn="just" eaLnBrk="1" hangingPunct="1"/>
            <a:r>
              <a:rPr lang="sr-Latn-BA" altLang="sr-Latn-RS" sz="2600"/>
              <a:t>Što je veća apsolutna vrijednost pokazatelja E, veća je osjetljivost kupaca na promjenu cijene dobra.</a:t>
            </a:r>
            <a:r>
              <a:rPr lang="en-US" altLang="sr-Latn-RS" sz="2600"/>
              <a:t> </a:t>
            </a:r>
          </a:p>
        </p:txBody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641EC0CD-ABD1-474B-ACE9-E6A7F79F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sr-Latn-RS" dirty="0"/>
              <a:t>CJENOVNA ELASTI</a:t>
            </a:r>
            <a:r>
              <a:rPr lang="sr-Latn-BA" altLang="sr-Latn-RS" dirty="0"/>
              <a:t>čnost tražnje </a:t>
            </a:r>
            <a:r>
              <a:rPr lang="en-US" altLang="sr-Latn-RS" dirty="0"/>
              <a:t>(E)</a:t>
            </a:r>
          </a:p>
        </p:txBody>
      </p:sp>
      <p:pic>
        <p:nvPicPr>
          <p:cNvPr id="36868" name="Picture 6">
            <a:extLst>
              <a:ext uri="{FF2B5EF4-FFF2-40B4-BE49-F238E27FC236}">
                <a16:creationId xmlns:a16="http://schemas.microsoft.com/office/drawing/2014/main" id="{7D7CADFF-1765-0848-B09C-2FA759C11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46363"/>
            <a:ext cx="17748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31" name="Rectangle 7">
            <a:extLst>
              <a:ext uri="{FF2B5EF4-FFF2-40B4-BE49-F238E27FC236}">
                <a16:creationId xmlns:a16="http://schemas.microsoft.com/office/drawing/2014/main" id="{9EEB235C-D790-624B-8FF6-7CF18A69D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676400"/>
            <a:ext cx="7848600" cy="16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sr-Latn-RS" sz="3000">
                <a:latin typeface="Arial" panose="020B0604020202020204" pitchFamily="34" charset="0"/>
              </a:rPr>
              <a:t>Pokazatelj osjetljivosti potro</a:t>
            </a:r>
            <a:r>
              <a:rPr lang="sr-Latn-BA" altLang="sr-Latn-RS" sz="3000">
                <a:latin typeface="Arial" panose="020B0604020202020204" pitchFamily="34" charset="0"/>
              </a:rPr>
              <a:t>šača </a:t>
            </a:r>
            <a:r>
              <a:rPr lang="en-US" altLang="sr-Latn-RS" sz="3000">
                <a:latin typeface="Arial" panose="020B0604020202020204" pitchFamily="34" charset="0"/>
              </a:rPr>
              <a:t>na promjene cijene dobra.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5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5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 build="p" bldLvl="2" autoUpdateAnimBg="0"/>
      <p:bldP spid="385031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4554B153-BBD9-8344-A74B-D47693820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5992813" y="6272213"/>
            <a:ext cx="2454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r"/>
            <a:r>
              <a:rPr lang="en-US" altLang="sr-Latn-RS" sz="1000" b="0">
                <a:solidFill>
                  <a:srgbClr val="69240C"/>
                </a:solidFill>
              </a:rPr>
              <a:t>6-</a:t>
            </a:r>
            <a:fld id="{321BAA43-4197-F848-83DB-47D1C2E57F88}" type="slidenum">
              <a:rPr lang="en-US" altLang="sr-Latn-RS" sz="1000" b="0" smtClean="0">
                <a:solidFill>
                  <a:srgbClr val="69240C"/>
                </a:solidFill>
              </a:rPr>
              <a:pPr algn="r"/>
              <a:t>28</a:t>
            </a:fld>
            <a:endParaRPr lang="en-US" altLang="sr-Latn-RS" sz="1000" b="0">
              <a:solidFill>
                <a:srgbClr val="69240C"/>
              </a:solidFill>
            </a:endParaRPr>
          </a:p>
        </p:txBody>
      </p:sp>
      <p:sp>
        <p:nvSpPr>
          <p:cNvPr id="387074" name="Rectangle 2">
            <a:extLst>
              <a:ext uri="{FF2B5EF4-FFF2-40B4-BE49-F238E27FC236}">
                <a16:creationId xmlns:a16="http://schemas.microsoft.com/office/drawing/2014/main" id="{7792EEF3-D83B-3548-9003-B897B3667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73338"/>
            <a:ext cx="7772400" cy="1609344"/>
          </a:xfrm>
        </p:spPr>
        <p:txBody>
          <a:bodyPr/>
          <a:lstStyle/>
          <a:p>
            <a:pPr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sr-Latn-BA" altLang="sr-Latn-RS" dirty="0"/>
              <a:t>Cjenovna elastičnost tražnje </a:t>
            </a:r>
            <a:r>
              <a:rPr lang="en-US" altLang="sr-Latn-RS" dirty="0"/>
              <a:t>(E)</a:t>
            </a:r>
            <a:endParaRPr lang="en-US" altLang="sr-Latn-RS" sz="3400" dirty="0"/>
          </a:p>
        </p:txBody>
      </p:sp>
      <p:graphicFrame>
        <p:nvGraphicFramePr>
          <p:cNvPr id="387075" name="Group 3">
            <a:extLst>
              <a:ext uri="{FF2B5EF4-FFF2-40B4-BE49-F238E27FC236}">
                <a16:creationId xmlns:a16="http://schemas.microsoft.com/office/drawing/2014/main" id="{AA0E2B65-A568-9A4C-A0B6-069E5A52CD51}"/>
              </a:ext>
            </a:extLst>
          </p:cNvPr>
          <p:cNvGraphicFramePr>
            <a:graphicFrameLocks noGrp="1"/>
          </p:cNvGraphicFramePr>
          <p:nvPr/>
        </p:nvGraphicFramePr>
        <p:xfrm>
          <a:off x="642938" y="1533525"/>
          <a:ext cx="7804150" cy="4987925"/>
        </p:xfrm>
        <a:graphic>
          <a:graphicData uri="http://schemas.openxmlformats.org/drawingml/2006/table">
            <a:tbl>
              <a:tblPr/>
              <a:tblGrid>
                <a:gridCol w="2913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3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</a:rPr>
                        <a:t>Tip elastičnosti tražnje</a:t>
                      </a:r>
                      <a:endParaRPr kumimoji="0" lang="en-US" altLang="sr-Latn-R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</a:rPr>
                        <a:t>Odnos promjena veličina Q i P</a:t>
                      </a:r>
                      <a:endParaRPr kumimoji="0" lang="en-US" altLang="sr-Latn-R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BA" altLang="sr-Latn-RS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 </a:t>
                      </a:r>
                      <a:r>
                        <a:rPr kumimoji="0" lang="en-US" altLang="sr-Latn-R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</a:t>
                      </a:r>
                      <a:r>
                        <a:rPr kumimoji="0" lang="en-US" altLang="sr-Latn-RS" sz="3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E</a:t>
                      </a:r>
                      <a:r>
                        <a:rPr kumimoji="0" lang="en-US" altLang="sr-Latn-R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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Elastična tražnja</a:t>
                      </a:r>
                      <a:endParaRPr kumimoji="0" lang="en-US" altLang="sr-Latn-R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3000" b="0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  <a:sym typeface="Symbol" panose="05050102010706020507" pitchFamily="18" charset="2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3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Jedinično elastična tražnja</a:t>
                      </a:r>
                      <a:endParaRPr kumimoji="0" lang="en-US" altLang="sr-Latn-R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3000" b="1" i="0" u="none" strike="noStrike" cap="none" normalizeH="0" baseline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3000" b="0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  <a:sym typeface="Symbol" panose="05050102010706020507" pitchFamily="18" charset="2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Neelastična tražnja</a:t>
                      </a:r>
                      <a:endParaRPr kumimoji="0" lang="en-US" altLang="sr-Latn-R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  <a:sym typeface="Symbol" panose="05050102010706020507" pitchFamily="18" charset="2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7097" name="Picture 25">
            <a:extLst>
              <a:ext uri="{FF2B5EF4-FFF2-40B4-BE49-F238E27FC236}">
                <a16:creationId xmlns:a16="http://schemas.microsoft.com/office/drawing/2014/main" id="{CB365E94-78DB-044A-8061-4664C993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40088"/>
            <a:ext cx="2589213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98" name="Picture 26">
            <a:extLst>
              <a:ext uri="{FF2B5EF4-FFF2-40B4-BE49-F238E27FC236}">
                <a16:creationId xmlns:a16="http://schemas.microsoft.com/office/drawing/2014/main" id="{88041CF7-9B2E-4849-AE28-5EED2F4B3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10088"/>
            <a:ext cx="2589213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99" name="Picture 27">
            <a:extLst>
              <a:ext uri="{FF2B5EF4-FFF2-40B4-BE49-F238E27FC236}">
                <a16:creationId xmlns:a16="http://schemas.microsoft.com/office/drawing/2014/main" id="{420C0935-2FFD-484E-8434-777C56E0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81675"/>
            <a:ext cx="2589213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100" name="Picture 28">
            <a:extLst>
              <a:ext uri="{FF2B5EF4-FFF2-40B4-BE49-F238E27FC236}">
                <a16:creationId xmlns:a16="http://schemas.microsoft.com/office/drawing/2014/main" id="{56AE8024-5E67-B641-8D81-1135177E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3354388"/>
            <a:ext cx="12112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101" name="Picture 29">
            <a:extLst>
              <a:ext uri="{FF2B5EF4-FFF2-40B4-BE49-F238E27FC236}">
                <a16:creationId xmlns:a16="http://schemas.microsoft.com/office/drawing/2014/main" id="{6DCCB763-2FD8-4D49-93F2-964698C8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02163"/>
            <a:ext cx="12112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102" name="Picture 30">
            <a:extLst>
              <a:ext uri="{FF2B5EF4-FFF2-40B4-BE49-F238E27FC236}">
                <a16:creationId xmlns:a16="http://schemas.microsoft.com/office/drawing/2014/main" id="{4259A420-53AE-5740-B18F-7C1BF0B6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99138"/>
            <a:ext cx="12096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52047BE2-9D98-C54B-81B3-F012F116C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sr-Latn-RS" dirty="0"/>
              <a:t>Cjenovna elastičnost tražnje </a:t>
            </a:r>
            <a:r>
              <a:rPr lang="en-US" altLang="sr-Latn-RS" dirty="0"/>
              <a:t>(E)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C24A7EBB-E125-E649-B5E6-21F64E794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altLang="sr-Latn-RS" sz="3000" dirty="0"/>
              <a:t>P</a:t>
            </a:r>
            <a:r>
              <a:rPr lang="sr-Latn-BA" altLang="sr-Latn-RS" sz="3000" dirty="0"/>
              <a:t>rocentualna promjena potraživane količine se može predvidjeti za tu procentualnu promjenu cijene na način:       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sr-Latn-BA" altLang="sr-Latn-RS" sz="3000" b="1" i="1" dirty="0">
                <a:latin typeface="Times New Roman" panose="02020603050405020304" pitchFamily="18" charset="0"/>
              </a:rPr>
              <a:t>                          </a:t>
            </a:r>
            <a:r>
              <a:rPr lang="en-US" altLang="sr-Latn-RS" sz="3200" b="1" i="1" dirty="0">
                <a:latin typeface="Times New Roman" panose="02020603050405020304" pitchFamily="18" charset="0"/>
              </a:rPr>
              <a:t>%</a:t>
            </a:r>
            <a:r>
              <a:rPr lang="en-US" altLang="sr-Latn-RS" sz="32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sr-Latn-RS" sz="3200" b="1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altLang="sr-Latn-RS" sz="3200" b="1" i="1" baseline="-25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sr-Latn-RS" sz="3200" b="1" dirty="0">
                <a:latin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sr-Latn-RS" sz="3200" b="1" i="1" dirty="0">
                <a:latin typeface="Times New Roman" panose="02020603050405020304" pitchFamily="18" charset="0"/>
              </a:rPr>
              <a:t>%</a:t>
            </a:r>
            <a:r>
              <a:rPr lang="en-US" altLang="sr-Latn-RS" sz="32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sr-Latn-RS" sz="32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sr-Latn-RS" sz="3200" b="1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sr-Latn-RS" sz="2500" dirty="0">
                <a:latin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sr-Latn-RS" sz="2500" b="1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sr-Latn-RS" sz="32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E</a:t>
            </a:r>
            <a:endParaRPr lang="en-US" altLang="sr-Latn-RS" sz="3200" dirty="0"/>
          </a:p>
          <a:p>
            <a:pPr algn="just" eaLnBrk="1" hangingPunct="1">
              <a:defRPr/>
            </a:pPr>
            <a:r>
              <a:rPr lang="en-US" altLang="sr-Latn-RS" sz="3000" dirty="0"/>
              <a:t>P</a:t>
            </a:r>
            <a:r>
              <a:rPr lang="sr-Latn-BA" altLang="sr-Latn-RS" sz="3000" dirty="0"/>
              <a:t>rocentualna promjena cijene se može predvidjeti radi postizanja promjene potraživane količine na način: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r-Latn-BA" altLang="sr-Latn-R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                        </a:t>
            </a:r>
            <a:r>
              <a:rPr lang="en-US" altLang="sr-Latn-RS" sz="2800" b="1" i="1" dirty="0">
                <a:latin typeface="Times New Roman" panose="02020603050405020304" pitchFamily="18" charset="0"/>
              </a:rPr>
              <a:t>% </a:t>
            </a:r>
            <a:r>
              <a:rPr lang="en-US" altLang="sr-Latn-RS" sz="32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sr-Latn-RS" sz="32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sr-Latn-RS" sz="3200" b="1" dirty="0">
                <a:latin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sr-Latn-RS" sz="3200" b="1" i="1" dirty="0">
                <a:latin typeface="Times New Roman" panose="02020603050405020304" pitchFamily="18" charset="0"/>
              </a:rPr>
              <a:t>%</a:t>
            </a:r>
            <a:r>
              <a:rPr lang="en-US" altLang="sr-Latn-RS" sz="32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sr-Latn-RS" sz="3200" b="1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altLang="sr-Latn-RS" sz="3200" b="1" i="1" baseline="-25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sr-Latn-RS" sz="3200" b="1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÷</a:t>
            </a:r>
            <a:r>
              <a:rPr lang="en-US" altLang="sr-Latn-RS" sz="3200" b="1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sr-Latn-RS" sz="32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DD17090E-53ED-9E4D-9A44-C1A52B290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r-Latn-RS"/>
              <a:t>Ukupan prihod</a:t>
            </a:r>
            <a:endParaRPr lang="en-US" altLang="sr-Latn-R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28F7AB-FD62-BC48-90C3-DC1334E1B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sl-SI" altLang="sr-Latn-RS"/>
              <a:t>Ukupan prihod je ukupna realizovana količina proizvoda i usluga, ili</a:t>
            </a:r>
          </a:p>
          <a:p>
            <a:pPr algn="just" eaLnBrk="1" hangingPunct="1"/>
            <a:r>
              <a:rPr lang="sl-SI" altLang="sr-Latn-RS"/>
              <a:t>Ukupna suma novca, koju preduzeće ostvaruje prodajom proizvoda i usluga</a:t>
            </a:r>
          </a:p>
          <a:p>
            <a:pPr algn="just" eaLnBrk="1" hangingPunct="1"/>
            <a:r>
              <a:rPr lang="sl-SI" altLang="sr-Latn-RS"/>
              <a:t>Ukupan prihod (</a:t>
            </a:r>
            <a:r>
              <a:rPr lang="sr-Cyrl-RS" altLang="sr-Latn-RS"/>
              <a:t>Т</a:t>
            </a:r>
            <a:r>
              <a:rPr lang="en-US" altLang="sr-Latn-RS"/>
              <a:t>R</a:t>
            </a:r>
            <a:r>
              <a:rPr lang="sl-SI" altLang="sr-Latn-RS"/>
              <a:t>) je proizvod ukupne količine proizvoda (Q) i c</a:t>
            </a:r>
            <a:r>
              <a:rPr lang="en-US" altLang="sr-Latn-RS"/>
              <a:t>ij</a:t>
            </a:r>
            <a:r>
              <a:rPr lang="sl-SI" altLang="sr-Latn-RS"/>
              <a:t>ene po jednom proizvodu, odnosno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sr-Latn-RS"/>
              <a:t>TR</a:t>
            </a:r>
            <a:r>
              <a:rPr lang="sl-SI" altLang="sr-Latn-RS"/>
              <a:t> = Q x </a:t>
            </a:r>
            <a:r>
              <a:rPr lang="en-US" altLang="sr-Latn-RS"/>
              <a:t>P</a:t>
            </a:r>
          </a:p>
        </p:txBody>
      </p:sp>
      <p:sp>
        <p:nvSpPr>
          <p:cNvPr id="11268" name="Slide Number Placeholder 5">
            <a:extLst>
              <a:ext uri="{FF2B5EF4-FFF2-40B4-BE49-F238E27FC236}">
                <a16:creationId xmlns:a16="http://schemas.microsoft.com/office/drawing/2014/main" id="{394CD180-2597-1D4F-B3E9-2859011C6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C52FBFAA-7360-E44C-B16B-AC45C35ECD47}" type="slidenum">
              <a:rPr lang="en-US" altLang="sr-Latn-RS" smtClean="0">
                <a:solidFill>
                  <a:srgbClr val="FFFFFF"/>
                </a:solidFill>
              </a:rPr>
              <a:pPr/>
              <a:t>3</a:t>
            </a:fld>
            <a:endParaRPr lang="en-US" altLang="sr-Latn-R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6A6CD928-C9AB-2D49-B41A-011B32D2F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963" y="1077125"/>
            <a:ext cx="8001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sr-Latn-RS" dirty="0"/>
              <a:t>Cjenovna elastičnost tražnje </a:t>
            </a:r>
            <a:r>
              <a:rPr lang="en-US" altLang="sr-Latn-RS" dirty="0"/>
              <a:t>(E)</a:t>
            </a:r>
            <a:r>
              <a:rPr lang="sr-Latn-BA" altLang="sr-Latn-RS" dirty="0"/>
              <a:t> i</a:t>
            </a:r>
            <a:r>
              <a:rPr lang="en-US" altLang="sr-Latn-RS" dirty="0"/>
              <a:t> </a:t>
            </a:r>
            <a:r>
              <a:rPr lang="sr-Latn-BA" altLang="sr-Latn-RS" dirty="0"/>
              <a:t>ukupni prihod</a:t>
            </a:r>
            <a:endParaRPr lang="en-US" altLang="sr-Latn-RS" dirty="0"/>
          </a:p>
        </p:txBody>
      </p:sp>
      <p:graphicFrame>
        <p:nvGraphicFramePr>
          <p:cNvPr id="391171" name="Group 3">
            <a:extLst>
              <a:ext uri="{FF2B5EF4-FFF2-40B4-BE49-F238E27FC236}">
                <a16:creationId xmlns:a16="http://schemas.microsoft.com/office/drawing/2014/main" id="{6A39A42D-E8B6-0A47-8411-3E1F9ADCAB7E}"/>
              </a:ext>
            </a:extLst>
          </p:cNvPr>
          <p:cNvGraphicFramePr>
            <a:graphicFrameLocks noGrp="1"/>
          </p:cNvGraphicFramePr>
          <p:nvPr/>
        </p:nvGraphicFramePr>
        <p:xfrm>
          <a:off x="554038" y="2487613"/>
          <a:ext cx="8229600" cy="3517900"/>
        </p:xfrm>
        <a:graphic>
          <a:graphicData uri="http://schemas.openxmlformats.org/drawingml/2006/table">
            <a:tbl>
              <a:tblPr/>
              <a:tblGrid>
                <a:gridCol w="135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4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77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</a:rPr>
                        <a:t>Elastična </a:t>
                      </a:r>
                      <a:endParaRPr kumimoji="0" lang="en-US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sr-Latn-BA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</a:rPr>
                        <a:t> uticaj</a:t>
                      </a:r>
                      <a:r>
                        <a:rPr kumimoji="0" lang="en-US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sr-Latn-BA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</a:rPr>
                        <a:t>preovladava</a:t>
                      </a:r>
                      <a:endParaRPr kumimoji="0" lang="en-US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</a:rPr>
                        <a:t>Jedinično elast.</a:t>
                      </a:r>
                      <a:endParaRPr kumimoji="0" lang="en-US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</a:rPr>
                        <a:t>Nema preovlađujućeg uticaja</a:t>
                      </a:r>
                      <a:endParaRPr kumimoji="0" lang="en-US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Neelastična</a:t>
                      </a:r>
                      <a:endParaRPr kumimoji="0" lang="en-US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kumimoji="0" lang="sr-Latn-BA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uticaj preovladava</a:t>
                      </a:r>
                      <a:endParaRPr kumimoji="0" lang="en-US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raste</a:t>
                      </a:r>
                      <a:endParaRPr kumimoji="0" lang="en-US" altLang="sr-Latn-R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200" b="1" i="0" u="none" strike="noStrike" cap="none" normalizeH="0" baseline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200" b="0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6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opada</a:t>
                      </a:r>
                      <a:endParaRPr kumimoji="0" lang="en-US" altLang="sr-Latn-R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200" b="0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200" b="1" i="0" u="none" strike="noStrike" cap="none" normalizeH="0" baseline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1193" name="Text Box 25">
            <a:extLst>
              <a:ext uri="{FF2B5EF4-FFF2-40B4-BE49-F238E27FC236}">
                <a16:creationId xmlns:a16="http://schemas.microsoft.com/office/drawing/2014/main" id="{A1AD7365-D770-FF4C-B923-BF01F007D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4243388"/>
            <a:ext cx="169386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 sz="2200">
                <a:solidFill>
                  <a:srgbClr val="3C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 </a:t>
            </a:r>
            <a:r>
              <a:rPr lang="sr-Latn-BA" altLang="sr-Latn-RS" sz="2200">
                <a:solidFill>
                  <a:srgbClr val="3C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opada</a:t>
            </a:r>
            <a:endParaRPr lang="en-US" altLang="sr-Latn-RS" sz="2200">
              <a:solidFill>
                <a:srgbClr val="3C3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194" name="Text Box 26">
            <a:extLst>
              <a:ext uri="{FF2B5EF4-FFF2-40B4-BE49-F238E27FC236}">
                <a16:creationId xmlns:a16="http://schemas.microsoft.com/office/drawing/2014/main" id="{2D2589B1-844C-A44B-893D-BEE1695E9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5314950"/>
            <a:ext cx="14874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 sz="2200">
                <a:solidFill>
                  <a:srgbClr val="3C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 </a:t>
            </a:r>
            <a:r>
              <a:rPr lang="sr-Latn-BA" altLang="sr-Latn-RS" sz="2200">
                <a:solidFill>
                  <a:srgbClr val="3C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raste</a:t>
            </a:r>
            <a:endParaRPr lang="en-US" altLang="sr-Latn-RS" sz="2200">
              <a:solidFill>
                <a:srgbClr val="3C3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195" name="Text Box 27">
            <a:extLst>
              <a:ext uri="{FF2B5EF4-FFF2-40B4-BE49-F238E27FC236}">
                <a16:creationId xmlns:a16="http://schemas.microsoft.com/office/drawing/2014/main" id="{282EEA7F-051D-7C4A-A222-D6C3779E4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4270375"/>
            <a:ext cx="23526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BA" altLang="sr-Latn-RS" sz="2200">
                <a:solidFill>
                  <a:srgbClr val="3C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 promjene </a:t>
            </a:r>
            <a:r>
              <a:rPr lang="en-US" altLang="sr-Latn-RS" sz="2200">
                <a:solidFill>
                  <a:srgbClr val="3C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 </a:t>
            </a:r>
          </a:p>
        </p:txBody>
      </p:sp>
      <p:sp>
        <p:nvSpPr>
          <p:cNvPr id="391196" name="Text Box 28">
            <a:extLst>
              <a:ext uri="{FF2B5EF4-FFF2-40B4-BE49-F238E27FC236}">
                <a16:creationId xmlns:a16="http://schemas.microsoft.com/office/drawing/2014/main" id="{267977CC-A189-E346-A040-C5151F878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5189538"/>
            <a:ext cx="25146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BA" altLang="sr-Latn-RS" sz="2200">
                <a:solidFill>
                  <a:srgbClr val="3C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 promjene </a:t>
            </a:r>
            <a:r>
              <a:rPr lang="en-US" altLang="sr-Latn-RS" sz="2200">
                <a:solidFill>
                  <a:srgbClr val="3C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 </a:t>
            </a:r>
          </a:p>
        </p:txBody>
      </p:sp>
      <p:sp>
        <p:nvSpPr>
          <p:cNvPr id="391197" name="Text Box 29">
            <a:extLst>
              <a:ext uri="{FF2B5EF4-FFF2-40B4-BE49-F238E27FC236}">
                <a16:creationId xmlns:a16="http://schemas.microsoft.com/office/drawing/2014/main" id="{9D78023B-27B2-2841-ADBE-7BF2CFD54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4291013"/>
            <a:ext cx="159226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 sz="2200">
                <a:solidFill>
                  <a:srgbClr val="3C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 </a:t>
            </a:r>
            <a:r>
              <a:rPr lang="sr-Latn-BA" altLang="sr-Latn-RS" sz="2200">
                <a:solidFill>
                  <a:srgbClr val="3C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raste</a:t>
            </a:r>
            <a:endParaRPr lang="en-US" altLang="sr-Latn-RS" sz="2200">
              <a:solidFill>
                <a:srgbClr val="3C3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198" name="Text Box 30">
            <a:extLst>
              <a:ext uri="{FF2B5EF4-FFF2-40B4-BE49-F238E27FC236}">
                <a16:creationId xmlns:a16="http://schemas.microsoft.com/office/drawing/2014/main" id="{D47312F2-A462-6947-911D-A64D72D40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5184775"/>
            <a:ext cx="14414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 sz="2200">
                <a:solidFill>
                  <a:srgbClr val="3C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 </a:t>
            </a:r>
            <a:r>
              <a:rPr lang="sr-Latn-BA" altLang="sr-Latn-RS" sz="2200">
                <a:solidFill>
                  <a:srgbClr val="3C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opada</a:t>
            </a:r>
            <a:endParaRPr lang="en-US" altLang="sr-Latn-RS" sz="2200">
              <a:solidFill>
                <a:srgbClr val="3C3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39" name="Picture 31">
            <a:extLst>
              <a:ext uri="{FF2B5EF4-FFF2-40B4-BE49-F238E27FC236}">
                <a16:creationId xmlns:a16="http://schemas.microsoft.com/office/drawing/2014/main" id="{79BBCA70-0D27-8C4B-A6DA-05F36BB60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835275"/>
            <a:ext cx="1914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40" name="Picture 32">
            <a:extLst>
              <a:ext uri="{FF2B5EF4-FFF2-40B4-BE49-F238E27FC236}">
                <a16:creationId xmlns:a16="http://schemas.microsoft.com/office/drawing/2014/main" id="{80ECDFD5-6DE7-BA4A-B93C-F2F43599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836863"/>
            <a:ext cx="1914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41" name="Picture 33">
            <a:extLst>
              <a:ext uri="{FF2B5EF4-FFF2-40B4-BE49-F238E27FC236}">
                <a16:creationId xmlns:a16="http://schemas.microsoft.com/office/drawing/2014/main" id="{171C6218-6893-B24B-80C9-5BA06AC81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36863"/>
            <a:ext cx="18748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93" grpId="0" autoUpdateAnimBg="0"/>
      <p:bldP spid="391194" grpId="0" autoUpdateAnimBg="0"/>
      <p:bldP spid="391195" grpId="0" autoUpdateAnimBg="0"/>
      <p:bldP spid="391196" grpId="0" autoUpdateAnimBg="0"/>
      <p:bldP spid="391197" grpId="0" autoUpdateAnimBg="0"/>
      <p:bldP spid="39119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>
            <a:extLst>
              <a:ext uri="{FF2B5EF4-FFF2-40B4-BE49-F238E27FC236}">
                <a16:creationId xmlns:a16="http://schemas.microsoft.com/office/drawing/2014/main" id="{29272131-2160-4B43-A317-7815191B0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9524" y="788987"/>
            <a:ext cx="7620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sr-Latn-RS" sz="3600" dirty="0"/>
              <a:t>Izračunavanje cjenovne elastičnosti tražnje</a:t>
            </a:r>
            <a:endParaRPr lang="en-US" altLang="sr-Latn-RS" sz="3600" dirty="0"/>
          </a:p>
        </p:txBody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BFE5D549-5C70-3448-96BB-274EC7570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BA" altLang="sr-Latn-RS"/>
              <a:t>Cjenovna elastičnost tražnje se izračunava kao proizvod nagiba tražnje</a:t>
            </a:r>
            <a:r>
              <a:rPr lang="en-US" altLang="sr-Latn-RS"/>
              <a:t> (</a:t>
            </a:r>
            <a:r>
              <a:rPr lang="en-US" altLang="sr-Latn-RS" i="1">
                <a:latin typeface="Times New Roman" panose="02020603050405020304" pitchFamily="18" charset="0"/>
                <a:sym typeface="Symbol" pitchFamily="2" charset="2"/>
              </a:rPr>
              <a:t>Q/P</a:t>
            </a:r>
            <a:r>
              <a:rPr lang="en-US" altLang="sr-Latn-RS">
                <a:sym typeface="Symbol" pitchFamily="2" charset="2"/>
              </a:rPr>
              <a:t>)</a:t>
            </a:r>
            <a:r>
              <a:rPr lang="en-US" altLang="sr-Latn-RS"/>
              <a:t> </a:t>
            </a:r>
            <a:r>
              <a:rPr lang="sr-Latn-BA" altLang="sr-Latn-RS"/>
              <a:t> i racija/odnosa P i Q </a:t>
            </a:r>
            <a:r>
              <a:rPr lang="en-US" altLang="sr-Latn-RS"/>
              <a:t>(</a:t>
            </a:r>
            <a:r>
              <a:rPr lang="en-US" altLang="sr-Latn-RS" i="1">
                <a:latin typeface="Times New Roman" panose="02020603050405020304" pitchFamily="18" charset="0"/>
              </a:rPr>
              <a:t>P/Q</a:t>
            </a:r>
            <a:r>
              <a:rPr lang="en-US" altLang="sr-Latn-RS"/>
              <a:t>)</a:t>
            </a:r>
          </a:p>
        </p:txBody>
      </p:sp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AE25BD88-B996-6D44-9EE4-A43CF23A56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" y="12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Equation" r:id="rId4" imgW="2628900" imgH="4102100" progId="Equation.DSMT4">
                  <p:embed/>
                </p:oleObj>
              </mc:Choice>
              <mc:Fallback>
                <p:oleObj name="Equation" r:id="rId4" imgW="2628900" imgH="410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5269" name="Picture 5">
            <a:extLst>
              <a:ext uri="{FF2B5EF4-FFF2-40B4-BE49-F238E27FC236}">
                <a16:creationId xmlns:a16="http://schemas.microsoft.com/office/drawing/2014/main" id="{03CF5EA0-5AA1-4648-B4D9-240FE4695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491038"/>
            <a:ext cx="17748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5270" name="Picture 6">
            <a:extLst>
              <a:ext uri="{FF2B5EF4-FFF2-40B4-BE49-F238E27FC236}">
                <a16:creationId xmlns:a16="http://schemas.microsoft.com/office/drawing/2014/main" id="{CF225553-0F20-5745-8BDE-82A285D89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3903663"/>
            <a:ext cx="2198687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5271" name="Picture 7">
            <a:extLst>
              <a:ext uri="{FF2B5EF4-FFF2-40B4-BE49-F238E27FC236}">
                <a16:creationId xmlns:a16="http://schemas.microsoft.com/office/drawing/2014/main" id="{E534C2FE-A152-5844-8C2D-B7B7CA733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4473575"/>
            <a:ext cx="179228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F8A5FD22-7972-5E40-977B-D9D4D18A7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08630"/>
            <a:ext cx="7620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sr-Latn-RS" sz="3600" dirty="0"/>
              <a:t>E</a:t>
            </a:r>
            <a:r>
              <a:rPr lang="sr-Latn-BA" altLang="sr-Latn-RS" sz="3600" dirty="0"/>
              <a:t>lastičnost</a:t>
            </a:r>
            <a:r>
              <a:rPr lang="en-US" altLang="sr-Latn-RS" sz="3600" dirty="0"/>
              <a:t> (</a:t>
            </a:r>
            <a:r>
              <a:rPr lang="sr-Latn-BA" altLang="sr-Latn-RS" sz="3600" dirty="0"/>
              <a:t>generalno</a:t>
            </a:r>
            <a:r>
              <a:rPr lang="en-US" altLang="sr-Latn-RS" sz="3600" dirty="0"/>
              <a:t>) </a:t>
            </a:r>
            <a:r>
              <a:rPr lang="sr-Latn-BA" altLang="sr-Latn-RS" sz="3600" dirty="0"/>
              <a:t>varira duž krive tražnje</a:t>
            </a:r>
            <a:endParaRPr lang="en-US" altLang="sr-Latn-RS" sz="3600" dirty="0"/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7EA0C326-A953-2747-BDED-A707673AE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BA" altLang="sr-Latn-RS" sz="2800"/>
              <a:t>Za linearnu krivu tražnje</a:t>
            </a:r>
            <a:r>
              <a:rPr lang="en-US" altLang="sr-Latn-RS" sz="2800"/>
              <a:t>, </a:t>
            </a:r>
            <a:r>
              <a:rPr lang="sr-Latn-BA" altLang="sr-Latn-RS" sz="2800"/>
              <a:t>P</a:t>
            </a:r>
            <a:r>
              <a:rPr lang="en-US" altLang="sr-Latn-RS" sz="2800"/>
              <a:t> </a:t>
            </a:r>
            <a:r>
              <a:rPr lang="sr-Latn-BA" altLang="sr-Latn-RS" sz="2800"/>
              <a:t>i</a:t>
            </a:r>
            <a:r>
              <a:rPr lang="en-US" altLang="sr-Latn-RS" sz="2800"/>
              <a:t> </a:t>
            </a:r>
            <a:r>
              <a:rPr lang="en-US" altLang="sr-Latn-RS" sz="3000">
                <a:latin typeface="Times New Roman" panose="02020603050405020304" pitchFamily="18" charset="0"/>
                <a:sym typeface="Symbol" pitchFamily="2" charset="2"/>
              </a:rPr>
              <a:t></a:t>
            </a:r>
            <a:r>
              <a:rPr lang="en-US" altLang="sr-Latn-RS" sz="3000" i="1">
                <a:latin typeface="Times New Roman" panose="02020603050405020304" pitchFamily="18" charset="0"/>
                <a:sym typeface="Symbol" pitchFamily="2" charset="2"/>
              </a:rPr>
              <a:t>E</a:t>
            </a:r>
            <a:r>
              <a:rPr lang="en-US" altLang="sr-Latn-RS" sz="3000">
                <a:latin typeface="Times New Roman" panose="02020603050405020304" pitchFamily="18" charset="0"/>
                <a:sym typeface="Symbol" pitchFamily="2" charset="2"/>
              </a:rPr>
              <a:t></a:t>
            </a:r>
            <a:r>
              <a:rPr lang="sr-Latn-BA" altLang="sr-Latn-RS" sz="2800">
                <a:sym typeface="Symbol" pitchFamily="2" charset="2"/>
              </a:rPr>
              <a:t>variraju direktno</a:t>
            </a:r>
            <a:endParaRPr lang="en-US" altLang="sr-Latn-RS" sz="2800">
              <a:sym typeface="Symbol" pitchFamily="2" charset="2"/>
            </a:endParaRPr>
          </a:p>
          <a:p>
            <a:pPr lvl="1" eaLnBrk="1" hangingPunct="1"/>
            <a:r>
              <a:rPr lang="sr-Latn-BA" altLang="sr-Latn-RS" sz="2600">
                <a:sym typeface="Symbol" pitchFamily="2" charset="2"/>
              </a:rPr>
              <a:t>Što je viša P, veća je elastičnost tražnje</a:t>
            </a:r>
          </a:p>
          <a:p>
            <a:pPr lvl="1" eaLnBrk="1" hangingPunct="1"/>
            <a:r>
              <a:rPr lang="sr-Latn-BA" altLang="sr-Latn-RS" sz="2600">
                <a:sym typeface="Symbol" pitchFamily="2" charset="2"/>
              </a:rPr>
              <a:t>Što je niža P, elastičnost tražnje je sve manja</a:t>
            </a:r>
          </a:p>
          <a:p>
            <a:pPr lvl="1" eaLnBrk="1" hangingPunct="1"/>
            <a:endParaRPr lang="en-US" alt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>
            <a:extLst>
              <a:ext uri="{FF2B5EF4-FFF2-40B4-BE49-F238E27FC236}">
                <a16:creationId xmlns:a16="http://schemas.microsoft.com/office/drawing/2014/main" id="{075BBE76-33D1-8E4A-AED4-EBCB82733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522288"/>
            <a:ext cx="7620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sr-Latn-RS" sz="3600" dirty="0"/>
              <a:t>Marginalni prihod</a:t>
            </a:r>
            <a:endParaRPr lang="en-US" altLang="sr-Latn-RS" sz="3600" dirty="0"/>
          </a:p>
        </p:txBody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1275B804-9DAF-3B4D-91F1-533F9BA54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sr-Latn-BA" altLang="sr-Latn-RS" sz="3200"/>
              <a:t>Marginalni prihod </a:t>
            </a:r>
            <a:r>
              <a:rPr lang="en-US" altLang="sr-Latn-RS" sz="3200">
                <a:latin typeface="Times New Roman" panose="02020603050405020304" pitchFamily="18" charset="0"/>
              </a:rPr>
              <a:t>(</a:t>
            </a:r>
            <a:r>
              <a:rPr lang="en-US" altLang="sr-Latn-RS" sz="3200" i="1">
                <a:latin typeface="Times New Roman" panose="02020603050405020304" pitchFamily="18" charset="0"/>
              </a:rPr>
              <a:t>MR</a:t>
            </a:r>
            <a:r>
              <a:rPr lang="en-US" altLang="sr-Latn-RS" sz="3200">
                <a:latin typeface="Times New Roman" panose="02020603050405020304" pitchFamily="18" charset="0"/>
              </a:rPr>
              <a:t>)</a:t>
            </a:r>
            <a:r>
              <a:rPr lang="en-US" altLang="sr-Latn-RS" sz="3200"/>
              <a:t> </a:t>
            </a:r>
            <a:r>
              <a:rPr lang="sr-Latn-BA" altLang="sr-Latn-RS" sz="3200"/>
              <a:t>pre</a:t>
            </a:r>
            <a:r>
              <a:rPr lang="en-US" altLang="sr-Latn-RS" sz="3200"/>
              <a:t>dst</a:t>
            </a:r>
            <a:r>
              <a:rPr lang="sr-Latn-BA" altLang="sr-Latn-RS" sz="3200"/>
              <a:t>avlja promjenu ukupnog prihoda TR po jedinici promjene autputa Q</a:t>
            </a:r>
          </a:p>
          <a:p>
            <a:pPr algn="just" eaLnBrk="1" hangingPunct="1"/>
            <a:r>
              <a:rPr lang="sr-Latn-BA" altLang="sr-Latn-RS" sz="3200"/>
              <a:t>S obzirom da </a:t>
            </a:r>
            <a:r>
              <a:rPr lang="en-US" altLang="sr-Latn-RS" sz="3200" i="1">
                <a:latin typeface="Times New Roman" panose="02020603050405020304" pitchFamily="18" charset="0"/>
              </a:rPr>
              <a:t>MR</a:t>
            </a:r>
            <a:r>
              <a:rPr lang="sr-Latn-BA" altLang="sr-Latn-RS" sz="3200" i="1">
                <a:latin typeface="Times New Roman" panose="02020603050405020304" pitchFamily="18" charset="0"/>
              </a:rPr>
              <a:t> </a:t>
            </a:r>
            <a:r>
              <a:rPr lang="en-US" altLang="sr-Latn-RS" sz="3200"/>
              <a:t>m</a:t>
            </a:r>
            <a:r>
              <a:rPr lang="sr-Latn-BA" altLang="sr-Latn-RS" sz="3200"/>
              <a:t>jeri stopu promjene TR kako se mijenja Q, MR je nagib krive TR</a:t>
            </a:r>
            <a:endParaRPr lang="en-US" altLang="sr-Latn-RS"/>
          </a:p>
        </p:txBody>
      </p:sp>
      <p:graphicFrame>
        <p:nvGraphicFramePr>
          <p:cNvPr id="49156" name="Object 4">
            <a:extLst>
              <a:ext uri="{FF2B5EF4-FFF2-40B4-BE49-F238E27FC236}">
                <a16:creationId xmlns:a16="http://schemas.microsoft.com/office/drawing/2014/main" id="{612781D0-9D06-6047-BF65-4E427B658D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" y="12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4" imgW="2628900" imgH="4102100" progId="Equation.DSMT4">
                  <p:embed/>
                </p:oleObj>
              </mc:Choice>
              <mc:Fallback>
                <p:oleObj name="Equation" r:id="rId4" imgW="2628900" imgH="410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3701" name="Picture 5">
            <a:extLst>
              <a:ext uri="{FF2B5EF4-FFF2-40B4-BE49-F238E27FC236}">
                <a16:creationId xmlns:a16="http://schemas.microsoft.com/office/drawing/2014/main" id="{8FC58717-B276-984E-8451-BD593F24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5264150"/>
            <a:ext cx="2132013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1592F69B-0F6A-4A46-8B2A-41EA5359F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522288"/>
            <a:ext cx="7620000" cy="838200"/>
          </a:xfrm>
        </p:spPr>
        <p:txBody>
          <a:bodyPr/>
          <a:lstStyle/>
          <a:p>
            <a:pPr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sr-Latn-BA" altLang="sr-Latn-RS" dirty="0"/>
              <a:t>Tražnja i mariginalni prihod</a:t>
            </a:r>
            <a:endParaRPr lang="en-US" altLang="sr-Latn-RS" sz="3400" dirty="0"/>
          </a:p>
        </p:txBody>
      </p:sp>
      <p:graphicFrame>
        <p:nvGraphicFramePr>
          <p:cNvPr id="415747" name="Group 3">
            <a:extLst>
              <a:ext uri="{FF2B5EF4-FFF2-40B4-BE49-F238E27FC236}">
                <a16:creationId xmlns:a16="http://schemas.microsoft.com/office/drawing/2014/main" id="{BE0D4442-9D21-C548-9829-F32C92898291}"/>
              </a:ext>
            </a:extLst>
          </p:cNvPr>
          <p:cNvGraphicFramePr>
            <a:graphicFrameLocks noGrp="1"/>
          </p:cNvGraphicFramePr>
          <p:nvPr/>
        </p:nvGraphicFramePr>
        <p:xfrm>
          <a:off x="835025" y="1703388"/>
          <a:ext cx="8013700" cy="4632325"/>
        </p:xfrm>
        <a:graphic>
          <a:graphicData uri="http://schemas.openxmlformats.org/drawingml/2006/table">
            <a:tbl>
              <a:tblPr/>
              <a:tblGrid>
                <a:gridCol w="222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600" b="1" i="1" u="none" strike="noStrike" cap="none" normalizeH="0" baseline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Times New Roman" panose="02020603050405020304" pitchFamily="18" charset="0"/>
                        </a:rPr>
                        <a:t>TR = P </a:t>
                      </a:r>
                      <a:r>
                        <a:rPr kumimoji="0" lang="en-US" altLang="sr-Latn-RS" sz="2600" b="1" i="1" u="none" strike="noStrike" cap="none" normalizeH="0" baseline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kumimoji="0" lang="en-US" altLang="sr-Latn-RS" sz="2600" b="1" i="1" u="none" strike="noStrike" cap="none" normalizeH="0" baseline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Times New Roman" panose="02020603050405020304" pitchFamily="18" charset="0"/>
                        </a:rPr>
                        <a:t> Q</a:t>
                      </a:r>
                      <a:r>
                        <a:rPr kumimoji="0" lang="en-US" altLang="sr-Latn-R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600" b="1" i="1" u="none" strike="noStrike" cap="none" normalizeH="0" baseline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Times New Roman" panose="02020603050405020304" pitchFamily="18" charset="0"/>
                        </a:rPr>
                        <a:t>MR = </a:t>
                      </a:r>
                      <a:r>
                        <a:rPr kumimoji="0" lang="en-US" altLang="sr-Latn-RS" sz="2600" b="1" i="1" u="none" strike="noStrike" cap="none" normalizeH="0" baseline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TR/Q</a:t>
                      </a:r>
                      <a:endParaRPr kumimoji="0" lang="en-US" altLang="sr-Latn-RS" sz="2600" b="1" i="1" u="none" strike="noStrike" cap="none" normalizeH="0" baseline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kumimoji="0" lang="en-US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4.50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  4.00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  3.50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  3.10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  2.80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  2.40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  2.00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  1.50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15799" name="Text Box 55">
            <a:extLst>
              <a:ext uri="{FF2B5EF4-FFF2-40B4-BE49-F238E27FC236}">
                <a16:creationId xmlns:a16="http://schemas.microsoft.com/office/drawing/2014/main" id="{EBFEEEA5-BB24-EB49-9F65-BC104777E9E6}"/>
              </a:ext>
            </a:extLst>
          </p:cNvPr>
          <p:cNvSpPr>
            <a:spLocks/>
          </p:cNvSpPr>
          <p:nvPr>
            <p:ph type="body" idx="1"/>
          </p:nvPr>
        </p:nvSpPr>
        <p:spPr>
          <a:xfrm>
            <a:off x="4908550" y="2233613"/>
            <a:ext cx="1355725" cy="4492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Latn-BA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   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0</a:t>
            </a:r>
            <a:r>
              <a:rPr lang="en-US" altLang="sr-Latn-RS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00" name="Text Box 56">
            <a:extLst>
              <a:ext uri="{FF2B5EF4-FFF2-40B4-BE49-F238E27FC236}">
                <a16:creationId xmlns:a16="http://schemas.microsoft.com/office/drawing/2014/main" id="{257423F0-7635-6D47-A124-34AB78A38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2743200"/>
            <a:ext cx="13557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400">
                <a:solidFill>
                  <a:schemeClr val="bg1"/>
                </a:solidFill>
                <a:latin typeface="Comic Sans MS" panose="030F0902030302020204" pitchFamily="66" charset="0"/>
              </a:rPr>
              <a:t>$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4.00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01" name="Text Box 57">
            <a:extLst>
              <a:ext uri="{FF2B5EF4-FFF2-40B4-BE49-F238E27FC236}">
                <a16:creationId xmlns:a16="http://schemas.microsoft.com/office/drawing/2014/main" id="{CD59EFDF-A10D-E541-B919-A28567DE6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3267075"/>
            <a:ext cx="13557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400">
                <a:solidFill>
                  <a:schemeClr val="bg1"/>
                </a:solidFill>
                <a:latin typeface="Comic Sans MS" panose="030F0902030302020204" pitchFamily="66" charset="0"/>
              </a:rPr>
              <a:t>$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7.00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02" name="Text Box 58">
            <a:extLst>
              <a:ext uri="{FF2B5EF4-FFF2-40B4-BE49-F238E27FC236}">
                <a16:creationId xmlns:a16="http://schemas.microsoft.com/office/drawing/2014/main" id="{DEAFB913-27B2-D34E-AD61-EB5D48F6E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0" y="3776663"/>
            <a:ext cx="13557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400">
                <a:solidFill>
                  <a:schemeClr val="bg1"/>
                </a:solidFill>
                <a:latin typeface="Comic Sans MS" panose="030F0902030302020204" pitchFamily="66" charset="0"/>
              </a:rPr>
              <a:t>$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9.30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03" name="Text Box 59">
            <a:extLst>
              <a:ext uri="{FF2B5EF4-FFF2-40B4-BE49-F238E27FC236}">
                <a16:creationId xmlns:a16="http://schemas.microsoft.com/office/drawing/2014/main" id="{8BB9CE4A-079C-4B4D-B8ED-3DD16F3CA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4300538"/>
            <a:ext cx="13557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400">
                <a:solidFill>
                  <a:schemeClr val="bg1"/>
                </a:solidFill>
                <a:latin typeface="Comic Sans MS" panose="030F0902030302020204" pitchFamily="66" charset="0"/>
              </a:rPr>
              <a:t>$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11.20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04" name="Text Box 60">
            <a:extLst>
              <a:ext uri="{FF2B5EF4-FFF2-40B4-BE49-F238E27FC236}">
                <a16:creationId xmlns:a16="http://schemas.microsoft.com/office/drawing/2014/main" id="{ACD0F60E-591C-E940-990E-3BA2D97A5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4824413"/>
            <a:ext cx="13557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400">
                <a:solidFill>
                  <a:schemeClr val="bg1"/>
                </a:solidFill>
                <a:latin typeface="Comic Sans MS" panose="030F0902030302020204" pitchFamily="66" charset="0"/>
              </a:rPr>
              <a:t>$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12.00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05" name="Text Box 61">
            <a:extLst>
              <a:ext uri="{FF2B5EF4-FFF2-40B4-BE49-F238E27FC236}">
                <a16:creationId xmlns:a16="http://schemas.microsoft.com/office/drawing/2014/main" id="{522CE6B8-C207-1B4F-9DD2-D82813FE0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163" y="5334000"/>
            <a:ext cx="13557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400">
                <a:solidFill>
                  <a:schemeClr val="bg1"/>
                </a:solidFill>
                <a:latin typeface="Comic Sans MS" panose="030F0902030302020204" pitchFamily="66" charset="0"/>
              </a:rPr>
              <a:t>$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12.00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06" name="Text Box 62">
            <a:extLst>
              <a:ext uri="{FF2B5EF4-FFF2-40B4-BE49-F238E27FC236}">
                <a16:creationId xmlns:a16="http://schemas.microsoft.com/office/drawing/2014/main" id="{E25F5778-01A4-8C41-94DC-BC16FA8BB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5857875"/>
            <a:ext cx="13557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400">
                <a:solidFill>
                  <a:schemeClr val="bg1"/>
                </a:solidFill>
                <a:latin typeface="Comic Sans MS" panose="030F0902030302020204" pitchFamily="66" charset="0"/>
              </a:rPr>
              <a:t>$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10.50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07" name="Text Box 63">
            <a:extLst>
              <a:ext uri="{FF2B5EF4-FFF2-40B4-BE49-F238E27FC236}">
                <a16:creationId xmlns:a16="http://schemas.microsoft.com/office/drawing/2014/main" id="{BFFAC37E-77CF-A742-B4D7-6BDA3D3C3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2271713"/>
            <a:ext cx="5492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-- </a:t>
            </a:r>
          </a:p>
        </p:txBody>
      </p:sp>
      <p:sp>
        <p:nvSpPr>
          <p:cNvPr id="415808" name="Text Box 64">
            <a:extLst>
              <a:ext uri="{FF2B5EF4-FFF2-40B4-BE49-F238E27FC236}">
                <a16:creationId xmlns:a16="http://schemas.microsoft.com/office/drawing/2014/main" id="{95933609-DC79-CC4F-9D02-B65970111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2738438"/>
            <a:ext cx="13557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r-Latn-BA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  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4.00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09" name="Text Box 65">
            <a:extLst>
              <a:ext uri="{FF2B5EF4-FFF2-40B4-BE49-F238E27FC236}">
                <a16:creationId xmlns:a16="http://schemas.microsoft.com/office/drawing/2014/main" id="{5E01C8D5-A722-7545-8668-F1D38821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825" y="3262313"/>
            <a:ext cx="13557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400">
                <a:solidFill>
                  <a:schemeClr val="bg1"/>
                </a:solidFill>
                <a:latin typeface="Comic Sans MS" panose="030F0902030302020204" pitchFamily="66" charset="0"/>
              </a:rPr>
              <a:t>$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3.00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10" name="Text Box 66">
            <a:extLst>
              <a:ext uri="{FF2B5EF4-FFF2-40B4-BE49-F238E27FC236}">
                <a16:creationId xmlns:a16="http://schemas.microsoft.com/office/drawing/2014/main" id="{71D47475-A8FD-2345-9D35-C259896C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3771900"/>
            <a:ext cx="13557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400">
                <a:solidFill>
                  <a:schemeClr val="bg1"/>
                </a:solidFill>
                <a:latin typeface="Comic Sans MS" panose="030F0902030302020204" pitchFamily="66" charset="0"/>
              </a:rPr>
              <a:t>$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2.30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11" name="Text Box 67">
            <a:extLst>
              <a:ext uri="{FF2B5EF4-FFF2-40B4-BE49-F238E27FC236}">
                <a16:creationId xmlns:a16="http://schemas.microsoft.com/office/drawing/2014/main" id="{C41544C6-CCEC-3C46-BDA0-E5D8BEEFD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4295775"/>
            <a:ext cx="13557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400">
                <a:solidFill>
                  <a:schemeClr val="bg1"/>
                </a:solidFill>
                <a:latin typeface="Comic Sans MS" panose="030F0902030302020204" pitchFamily="66" charset="0"/>
              </a:rPr>
              <a:t>$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1.90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12" name="Text Box 68">
            <a:extLst>
              <a:ext uri="{FF2B5EF4-FFF2-40B4-BE49-F238E27FC236}">
                <a16:creationId xmlns:a16="http://schemas.microsoft.com/office/drawing/2014/main" id="{723761FC-F1B6-3E4C-9ECD-3632EDE6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825" y="4819650"/>
            <a:ext cx="13557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400">
                <a:solidFill>
                  <a:schemeClr val="bg1"/>
                </a:solidFill>
                <a:latin typeface="Comic Sans MS" panose="030F0902030302020204" pitchFamily="66" charset="0"/>
              </a:rPr>
              <a:t>$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0.80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13" name="Text Box 69">
            <a:extLst>
              <a:ext uri="{FF2B5EF4-FFF2-40B4-BE49-F238E27FC236}">
                <a16:creationId xmlns:a16="http://schemas.microsoft.com/office/drawing/2014/main" id="{A70067DD-6D37-9E44-A6C5-D6C793C1A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5" y="5329238"/>
            <a:ext cx="91281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400">
                <a:solidFill>
                  <a:schemeClr val="bg1"/>
                </a:solidFill>
                <a:latin typeface="Comic Sans MS" panose="030F0902030302020204" pitchFamily="66" charset="0"/>
              </a:rPr>
              <a:t>$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5814" name="Text Box 70">
            <a:extLst>
              <a:ext uri="{FF2B5EF4-FFF2-40B4-BE49-F238E27FC236}">
                <a16:creationId xmlns:a16="http://schemas.microsoft.com/office/drawing/2014/main" id="{73BF74D8-F48A-234E-AE13-E3C5FEF38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863" y="5853113"/>
            <a:ext cx="13557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sr-Latn-RS" sz="2400">
                <a:solidFill>
                  <a:schemeClr val="bg1"/>
                </a:solidFill>
                <a:latin typeface="Comic Sans MS" panose="030F0902030302020204" pitchFamily="66" charset="0"/>
              </a:rPr>
              <a:t>$</a:t>
            </a:r>
            <a:r>
              <a:rPr lang="en-US" altLang="sr-Latn-RS" sz="2400">
                <a:solidFill>
                  <a:srgbClr val="3C386C"/>
                </a:solidFill>
                <a:latin typeface="Comic Sans MS" panose="030F0902030302020204" pitchFamily="66" charset="0"/>
              </a:rPr>
              <a:t>-1.50</a:t>
            </a:r>
            <a:r>
              <a:rPr lang="en-US" altLang="sr-Latn-RS" sz="2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99" grpId="0" build="p" autoUpdateAnimBg="0"/>
      <p:bldP spid="415800" grpId="0" autoUpdateAnimBg="0"/>
      <p:bldP spid="415801" grpId="0" autoUpdateAnimBg="0"/>
      <p:bldP spid="415802" grpId="0" autoUpdateAnimBg="0"/>
      <p:bldP spid="415803" grpId="0" autoUpdateAnimBg="0"/>
      <p:bldP spid="415804" grpId="0" autoUpdateAnimBg="0"/>
      <p:bldP spid="415805" grpId="0" autoUpdateAnimBg="0"/>
      <p:bldP spid="415806" grpId="0" autoUpdateAnimBg="0"/>
      <p:bldP spid="415807" grpId="0" autoUpdateAnimBg="0"/>
      <p:bldP spid="415808" grpId="0" autoUpdateAnimBg="0"/>
      <p:bldP spid="415809" grpId="0" autoUpdateAnimBg="0"/>
      <p:bldP spid="415810" grpId="0" autoUpdateAnimBg="0"/>
      <p:bldP spid="415811" grpId="0" autoUpdateAnimBg="0"/>
      <p:bldP spid="415812" grpId="0" autoUpdateAnimBg="0"/>
      <p:bldP spid="415813" grpId="0" autoUpdateAnimBg="0"/>
      <p:bldP spid="41581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8732605A-7FD5-A740-AADD-99581FD51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sr-Latn-RS" dirty="0"/>
              <a:t>tražnja</a:t>
            </a:r>
            <a:r>
              <a:rPr lang="en-US" altLang="sr-Latn-RS" dirty="0"/>
              <a:t>, MR, </a:t>
            </a:r>
            <a:r>
              <a:rPr lang="sr-Latn-BA" altLang="sr-Latn-RS" dirty="0"/>
              <a:t>i</a:t>
            </a:r>
            <a:r>
              <a:rPr lang="en-US" altLang="sr-Latn-RS" dirty="0"/>
              <a:t> TR</a:t>
            </a:r>
            <a:endParaRPr lang="en-US" altLang="sr-Latn-RS" sz="3400" dirty="0"/>
          </a:p>
        </p:txBody>
      </p:sp>
      <p:pic>
        <p:nvPicPr>
          <p:cNvPr id="53251" name="Picture 3" descr="Fig 6">
            <a:extLst>
              <a:ext uri="{FF2B5EF4-FFF2-40B4-BE49-F238E27FC236}">
                <a16:creationId xmlns:a16="http://schemas.microsoft.com/office/drawing/2014/main" id="{D948D8E1-4F39-DC43-9E0E-AB0703FB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58938"/>
            <a:ext cx="3821113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Fig 6">
            <a:extLst>
              <a:ext uri="{FF2B5EF4-FFF2-40B4-BE49-F238E27FC236}">
                <a16:creationId xmlns:a16="http://schemas.microsoft.com/office/drawing/2014/main" id="{BCA6414B-AA6D-1C43-9600-1412F6A27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2084388"/>
            <a:ext cx="380206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797" name="Picture 5" descr="Fig 6">
            <a:extLst>
              <a:ext uri="{FF2B5EF4-FFF2-40B4-BE49-F238E27FC236}">
                <a16:creationId xmlns:a16="http://schemas.microsoft.com/office/drawing/2014/main" id="{6D4A16BF-5D0B-B047-A24F-4658D9FD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2005013"/>
            <a:ext cx="25955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798" name="Picture 6" descr="Fig 6">
            <a:extLst>
              <a:ext uri="{FF2B5EF4-FFF2-40B4-BE49-F238E27FC236}">
                <a16:creationId xmlns:a16="http://schemas.microsoft.com/office/drawing/2014/main" id="{A485C788-F3C6-B047-89FC-E98DE42F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981200"/>
            <a:ext cx="244157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799" name="Picture 7" descr="Fig 6">
            <a:extLst>
              <a:ext uri="{FF2B5EF4-FFF2-40B4-BE49-F238E27FC236}">
                <a16:creationId xmlns:a16="http://schemas.microsoft.com/office/drawing/2014/main" id="{476FBA61-B874-214C-B1DB-6BF2D816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046288"/>
            <a:ext cx="269557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800" name="Picture 8" descr="Fig 6">
            <a:extLst>
              <a:ext uri="{FF2B5EF4-FFF2-40B4-BE49-F238E27FC236}">
                <a16:creationId xmlns:a16="http://schemas.microsoft.com/office/drawing/2014/main" id="{938534E6-3A89-1440-8F23-C1E37D76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2605088"/>
            <a:ext cx="20447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801" name="Picture 9" descr="Fig 6">
            <a:extLst>
              <a:ext uri="{FF2B5EF4-FFF2-40B4-BE49-F238E27FC236}">
                <a16:creationId xmlns:a16="http://schemas.microsoft.com/office/drawing/2014/main" id="{DFBA3B7D-3D48-C84D-BE61-D5C42594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365375"/>
            <a:ext cx="30511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802" name="Picture 10" descr="Fig 6">
            <a:extLst>
              <a:ext uri="{FF2B5EF4-FFF2-40B4-BE49-F238E27FC236}">
                <a16:creationId xmlns:a16="http://schemas.microsoft.com/office/drawing/2014/main" id="{4218A53C-F82F-2743-881A-D987B5AD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352675"/>
            <a:ext cx="2449513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Text Box 11">
            <a:extLst>
              <a:ext uri="{FF2B5EF4-FFF2-40B4-BE49-F238E27FC236}">
                <a16:creationId xmlns:a16="http://schemas.microsoft.com/office/drawing/2014/main" id="{D2B85BA7-5602-AF46-AEF8-36F588279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5526088"/>
            <a:ext cx="1457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>
                <a:solidFill>
                  <a:srgbClr val="333333"/>
                </a:solidFill>
                <a:latin typeface="Futura Lt BT" panose="020B0602020204020303" pitchFamily="34" charset="-79"/>
              </a:rPr>
              <a:t>Panel A</a:t>
            </a:r>
          </a:p>
        </p:txBody>
      </p:sp>
      <p:sp>
        <p:nvSpPr>
          <p:cNvPr id="53260" name="Text Box 12">
            <a:extLst>
              <a:ext uri="{FF2B5EF4-FFF2-40B4-BE49-F238E27FC236}">
                <a16:creationId xmlns:a16="http://schemas.microsoft.com/office/drawing/2014/main" id="{5D9A1950-03DA-4D4E-898D-1B3B20A03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5400675"/>
            <a:ext cx="1458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>
                <a:solidFill>
                  <a:srgbClr val="333333"/>
                </a:solidFill>
                <a:latin typeface="Futura Lt BT" panose="020B0602020204020303" pitchFamily="34" charset="-79"/>
              </a:rPr>
              <a:t>Panel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3D0AF3AC-91A1-754E-A454-BB4005BBE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5992813" y="6272213"/>
            <a:ext cx="2454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r"/>
            <a:r>
              <a:rPr lang="en-US" altLang="sr-Latn-RS" sz="1000" b="0">
                <a:solidFill>
                  <a:srgbClr val="69240C"/>
                </a:solidFill>
              </a:rPr>
              <a:t>6-</a:t>
            </a:r>
            <a:fld id="{5FF43ABF-C716-B644-A3DF-ACDC5573959F}" type="slidenum">
              <a:rPr lang="en-US" altLang="sr-Latn-RS" sz="1000" b="0" smtClean="0">
                <a:solidFill>
                  <a:srgbClr val="69240C"/>
                </a:solidFill>
              </a:rPr>
              <a:pPr algn="r"/>
              <a:t>36</a:t>
            </a:fld>
            <a:endParaRPr lang="en-US" altLang="sr-Latn-RS" sz="1000" b="0">
              <a:solidFill>
                <a:srgbClr val="69240C"/>
              </a:solidFill>
            </a:endParaRPr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F0E6A9CF-29FF-7346-A0FB-86FEB36F7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sr-Latn-RS" dirty="0"/>
              <a:t>Tražnja i marginalni prihod</a:t>
            </a:r>
            <a:endParaRPr lang="en-US" altLang="sr-Latn-RS" dirty="0"/>
          </a:p>
        </p:txBody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656CDC63-F972-8D44-B5B4-CF4C61AA4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altLang="sr-Latn-RS" dirty="0"/>
              <a:t>Kada je inverzna kriva tražnje linearna, </a:t>
            </a:r>
            <a:r>
              <a:rPr lang="en-US" altLang="sr-Latn-RS" dirty="0"/>
              <a:t> </a:t>
            </a:r>
            <a:r>
              <a:rPr lang="en-US" altLang="sr-Latn-RS" i="1" dirty="0">
                <a:latin typeface="Times New Roman" panose="02020603050405020304" pitchFamily="18" charset="0"/>
              </a:rPr>
              <a:t>P = A + BQ   (A &gt; 0, B &lt; 0)</a:t>
            </a:r>
            <a:endParaRPr lang="sr-Latn-BA" altLang="sr-Latn-RS" i="1" dirty="0">
              <a:latin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sr-Latn-RS" i="1" dirty="0">
              <a:latin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sr-Latn-RS" dirty="0"/>
              <a:t>Marginal</a:t>
            </a:r>
            <a:r>
              <a:rPr lang="sr-Latn-BA" altLang="sr-Latn-RS" dirty="0"/>
              <a:t>ni prihod je takođe linearna, presjeca vertikalnu osu (osu cijene) u istoj vrijednosti kao i kriva tražnje, i ima dvostruko veći nagib (dvodtuko strmija) u odnosu na nagib tražnje </a:t>
            </a:r>
          </a:p>
          <a:p>
            <a:pPr marL="274637" lvl="1" indent="0" eaLnBrk="1" hangingPunct="1">
              <a:buFont typeface="Wingdings" pitchFamily="2" charset="2"/>
              <a:buNone/>
              <a:defRPr/>
            </a:pPr>
            <a:r>
              <a:rPr lang="sr-Latn-BA" altLang="sr-Latn-RS" sz="3200" b="1" i="1" dirty="0">
                <a:latin typeface="Times New Roman" panose="02020603050405020304" pitchFamily="18" charset="0"/>
              </a:rPr>
              <a:t>                        </a:t>
            </a:r>
            <a:r>
              <a:rPr lang="en-US" altLang="sr-Latn-RS" sz="3200" b="1" i="1" dirty="0">
                <a:latin typeface="Times New Roman" panose="02020603050405020304" pitchFamily="18" charset="0"/>
              </a:rPr>
              <a:t>MR = A + 2BQ</a:t>
            </a:r>
          </a:p>
          <a:p>
            <a:pPr lvl="1" eaLnBrk="1" hangingPunct="1">
              <a:defRPr/>
            </a:pPr>
            <a:endParaRPr lang="en-US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>
            <a:extLst>
              <a:ext uri="{FF2B5EF4-FFF2-40B4-BE49-F238E27FC236}">
                <a16:creationId xmlns:a16="http://schemas.microsoft.com/office/drawing/2014/main" id="{603DB0FF-7069-F94A-B601-23BE4F8FD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69900"/>
            <a:ext cx="7620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sr-Latn-RS" sz="3600" dirty="0"/>
              <a:t>Linearna tražnja, </a:t>
            </a:r>
            <a:r>
              <a:rPr lang="en-US" altLang="sr-Latn-RS" sz="3600" dirty="0"/>
              <a:t>MR, </a:t>
            </a:r>
            <a:r>
              <a:rPr lang="sr-Latn-BA" altLang="sr-Latn-RS" sz="3600" dirty="0"/>
              <a:t>i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Elasti</a:t>
            </a:r>
            <a:r>
              <a:rPr lang="sr-Latn-BA" altLang="sr-Latn-RS" sz="3600" dirty="0"/>
              <a:t>čnost</a:t>
            </a:r>
            <a:endParaRPr lang="en-US" altLang="sr-Latn-RS" sz="3200" dirty="0"/>
          </a:p>
        </p:txBody>
      </p:sp>
      <p:pic>
        <p:nvPicPr>
          <p:cNvPr id="57347" name="Picture 3" descr="Fig 6">
            <a:extLst>
              <a:ext uri="{FF2B5EF4-FFF2-40B4-BE49-F238E27FC236}">
                <a16:creationId xmlns:a16="http://schemas.microsoft.com/office/drawing/2014/main" id="{B2EC388E-8A74-6C42-9FE8-5224898F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347913"/>
            <a:ext cx="7934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2" name="Picture 4" descr="Fig 6">
            <a:extLst>
              <a:ext uri="{FF2B5EF4-FFF2-40B4-BE49-F238E27FC236}">
                <a16:creationId xmlns:a16="http://schemas.microsoft.com/office/drawing/2014/main" id="{B34B7F6A-6E1A-8C4C-9DC2-54F72265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2957513"/>
            <a:ext cx="35306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4" name="Picture 6" descr="Fig 6">
            <a:extLst>
              <a:ext uri="{FF2B5EF4-FFF2-40B4-BE49-F238E27FC236}">
                <a16:creationId xmlns:a16="http://schemas.microsoft.com/office/drawing/2014/main" id="{6A361D2C-0702-A248-B5D8-B847C40DF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3484563"/>
            <a:ext cx="33670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6" name="Picture 8" descr="Fig 6">
            <a:extLst>
              <a:ext uri="{FF2B5EF4-FFF2-40B4-BE49-F238E27FC236}">
                <a16:creationId xmlns:a16="http://schemas.microsoft.com/office/drawing/2014/main" id="{31FCA217-4380-7843-99AC-165FF371F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3786188"/>
            <a:ext cx="1860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7" name="Picture 9" descr="Fig 6">
            <a:extLst>
              <a:ext uri="{FF2B5EF4-FFF2-40B4-BE49-F238E27FC236}">
                <a16:creationId xmlns:a16="http://schemas.microsoft.com/office/drawing/2014/main" id="{03DF2932-6650-844F-B552-5D559149F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3095625"/>
            <a:ext cx="15081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8" name="Picture 10" descr="Fig 6">
            <a:extLst>
              <a:ext uri="{FF2B5EF4-FFF2-40B4-BE49-F238E27FC236}">
                <a16:creationId xmlns:a16="http://schemas.microsoft.com/office/drawing/2014/main" id="{751D297A-DEFB-AD4E-885D-47A95196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451225"/>
            <a:ext cx="197008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9" name="Picture 11" descr="Fig 6">
            <a:extLst>
              <a:ext uri="{FF2B5EF4-FFF2-40B4-BE49-F238E27FC236}">
                <a16:creationId xmlns:a16="http://schemas.microsoft.com/office/drawing/2014/main" id="{25660573-689B-9D40-8B2C-1AF63E593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927350"/>
            <a:ext cx="1616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900" name="Picture 12" descr="FIg 6">
            <a:extLst>
              <a:ext uri="{FF2B5EF4-FFF2-40B4-BE49-F238E27FC236}">
                <a16:creationId xmlns:a16="http://schemas.microsoft.com/office/drawing/2014/main" id="{7C658D23-7E9D-434F-8D67-1754F33FD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3482975"/>
            <a:ext cx="6540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901" name="Picture 13" descr="Fig 6">
            <a:extLst>
              <a:ext uri="{FF2B5EF4-FFF2-40B4-BE49-F238E27FC236}">
                <a16:creationId xmlns:a16="http://schemas.microsoft.com/office/drawing/2014/main" id="{949935DF-74E2-6349-B027-B151C262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767138"/>
            <a:ext cx="1619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902" name="Picture 14" descr="Fig 6">
            <a:extLst>
              <a:ext uri="{FF2B5EF4-FFF2-40B4-BE49-F238E27FC236}">
                <a16:creationId xmlns:a16="http://schemas.microsoft.com/office/drawing/2014/main" id="{EC2B8687-DD35-2941-9575-4E9A45A29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2733675"/>
            <a:ext cx="15732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903" name="Picture 15" descr="Fig 6">
            <a:extLst>
              <a:ext uri="{FF2B5EF4-FFF2-40B4-BE49-F238E27FC236}">
                <a16:creationId xmlns:a16="http://schemas.microsoft.com/office/drawing/2014/main" id="{D81CA084-09EC-5048-9B34-8F599C53A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552700"/>
            <a:ext cx="2809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904" name="Picture 16" descr="Fig 6">
            <a:extLst>
              <a:ext uri="{FF2B5EF4-FFF2-40B4-BE49-F238E27FC236}">
                <a16:creationId xmlns:a16="http://schemas.microsoft.com/office/drawing/2014/main" id="{15E44E19-AA54-774F-8878-9CB0C549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2749550"/>
            <a:ext cx="1571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905" name="Picture 17" descr="Fig 6">
            <a:extLst>
              <a:ext uri="{FF2B5EF4-FFF2-40B4-BE49-F238E27FC236}">
                <a16:creationId xmlns:a16="http://schemas.microsoft.com/office/drawing/2014/main" id="{BD6FADCB-E0A6-B444-BC24-D835F08A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559175"/>
            <a:ext cx="15081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906" name="Picture 18" descr="Fig 6">
            <a:extLst>
              <a:ext uri="{FF2B5EF4-FFF2-40B4-BE49-F238E27FC236}">
                <a16:creationId xmlns:a16="http://schemas.microsoft.com/office/drawing/2014/main" id="{5D6A0255-5653-F94C-821A-E51EFC78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3525838"/>
            <a:ext cx="13096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>
            <a:extLst>
              <a:ext uri="{FF2B5EF4-FFF2-40B4-BE49-F238E27FC236}">
                <a16:creationId xmlns:a16="http://schemas.microsoft.com/office/drawing/2014/main" id="{72CFCECC-12BA-054C-8801-6623354FA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554" y="135526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sr-Latn-RS" dirty="0"/>
              <a:t>MR, TR, </a:t>
            </a:r>
            <a:r>
              <a:rPr lang="sr-Latn-BA" altLang="sr-Latn-RS" dirty="0"/>
              <a:t>i</a:t>
            </a:r>
            <a:r>
              <a:rPr lang="en-US" altLang="sr-Latn-RS" dirty="0"/>
              <a:t> </a:t>
            </a:r>
            <a:r>
              <a:rPr lang="sr-Latn-BA" altLang="sr-Latn-RS" dirty="0"/>
              <a:t>cjenovna elastičnost tražnje</a:t>
            </a:r>
            <a:endParaRPr lang="en-US" altLang="sr-Latn-RS" dirty="0"/>
          </a:p>
        </p:txBody>
      </p:sp>
      <p:graphicFrame>
        <p:nvGraphicFramePr>
          <p:cNvPr id="423939" name="Group 3">
            <a:extLst>
              <a:ext uri="{FF2B5EF4-FFF2-40B4-BE49-F238E27FC236}">
                <a16:creationId xmlns:a16="http://schemas.microsoft.com/office/drawing/2014/main" id="{C416E6C2-59B8-1448-8D3A-4422459ADC8C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587500"/>
          <a:ext cx="7907338" cy="5038725"/>
        </p:xfrm>
        <a:graphic>
          <a:graphicData uri="http://schemas.openxmlformats.org/drawingml/2006/table">
            <a:tbl>
              <a:tblPr/>
              <a:tblGrid>
                <a:gridCol w="152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3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</a:rPr>
                        <a:t>MR</a:t>
                      </a:r>
                      <a:endParaRPr kumimoji="0" lang="en-US" altLang="sr-Latn-R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</a:rPr>
                        <a:t>TR</a:t>
                      </a:r>
                      <a:endParaRPr kumimoji="0" lang="en-US" altLang="sr-Latn-R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altLang="sr-Latn-R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Cjenovna elastičnost tražnje</a:t>
                      </a:r>
                      <a:endParaRPr kumimoji="0" lang="en-US" altLang="sr-Latn-R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9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3000" b="1" i="1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Times New Roman" panose="02020603050405020304" pitchFamily="18" charset="0"/>
                        </a:rPr>
                        <a:t>MR</a:t>
                      </a:r>
                      <a:r>
                        <a:rPr kumimoji="0" lang="en-US" altLang="sr-Latn-R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 &gt; 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3000" b="0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Elastic      (</a:t>
                      </a:r>
                      <a:r>
                        <a:rPr kumimoji="0" lang="en-US" altLang="sr-Latn-RS" sz="30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E</a:t>
                      </a:r>
                      <a:r>
                        <a:rPr kumimoji="0" lang="en-US" altLang="sr-Latn-R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&gt; 1)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3000" b="1" i="1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Times New Roman" panose="02020603050405020304" pitchFamily="18" charset="0"/>
                        </a:rPr>
                        <a:t>MR</a:t>
                      </a:r>
                      <a:r>
                        <a:rPr kumimoji="0" lang="en-US" altLang="sr-Latn-R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 = 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3000" b="0" i="0" u="none" strike="noStrike" cap="none" normalizeH="0" baseline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Unit elastic (</a:t>
                      </a:r>
                      <a:r>
                        <a:rPr kumimoji="0" lang="en-US" altLang="sr-Latn-RS" sz="30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E</a:t>
                      </a:r>
                      <a:r>
                        <a:rPr kumimoji="0" lang="en-US" altLang="sr-Latn-R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= 1)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9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3000" b="1" i="1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Times New Roman" panose="02020603050405020304" pitchFamily="18" charset="0"/>
                        </a:rPr>
                        <a:t>MR</a:t>
                      </a:r>
                      <a:r>
                        <a:rPr kumimoji="0" lang="en-US" altLang="sr-Latn-R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3C386C"/>
                          </a:solidFill>
                          <a:effectLst/>
                          <a:latin typeface="Comic Sans MS" panose="030F0702030302020204" pitchFamily="66" charset="0"/>
                        </a:rPr>
                        <a:t> &lt; 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000" b="1">
                          <a:solidFill>
                            <a:srgbClr val="00003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600">
                          <a:solidFill>
                            <a:srgbClr val="3C386C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Inelastic  (</a:t>
                      </a:r>
                      <a:r>
                        <a:rPr kumimoji="0" lang="en-US" altLang="sr-Latn-RS" sz="3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E</a:t>
                      </a:r>
                      <a:r>
                        <a:rPr kumimoji="0" lang="en-US" altLang="sr-Latn-R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&lt; 1)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3961" name="Text Box 25">
            <a:extLst>
              <a:ext uri="{FF2B5EF4-FFF2-40B4-BE49-F238E27FC236}">
                <a16:creationId xmlns:a16="http://schemas.microsoft.com/office/drawing/2014/main" id="{1404C6D2-97C4-2D4F-8F85-B78C9EC9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4202113"/>
            <a:ext cx="24034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BA" altLang="sr-Latn-RS" sz="3000">
                <a:solidFill>
                  <a:srgbClr val="3C386C"/>
                </a:solidFill>
                <a:latin typeface="Comic Sans MS" panose="030F0902030302020204" pitchFamily="66" charset="0"/>
                <a:sym typeface="Symbol" pitchFamily="2" charset="2"/>
              </a:rPr>
              <a:t>Jed. e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  <a:sym typeface="Symbol" pitchFamily="2" charset="2"/>
              </a:rPr>
              <a:t>last</a:t>
            </a:r>
            <a:r>
              <a:rPr lang="sr-Latn-BA" altLang="sr-Latn-RS" sz="3000">
                <a:solidFill>
                  <a:srgbClr val="3C386C"/>
                </a:solidFill>
                <a:latin typeface="Comic Sans MS" panose="030F0902030302020204" pitchFamily="66" charset="0"/>
                <a:sym typeface="Symbol" pitchFamily="2" charset="2"/>
              </a:rPr>
              <a:t>.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  <a:sym typeface="Symbol" pitchFamily="2" charset="2"/>
              </a:rPr>
              <a:t>      (</a:t>
            </a:r>
            <a:r>
              <a:rPr lang="en-US" altLang="sr-Latn-RS" sz="3000" b="1" i="1">
                <a:solidFill>
                  <a:srgbClr val="3C386C"/>
                </a:solidFill>
                <a:sym typeface="Symbol" pitchFamily="2" charset="2"/>
              </a:rPr>
              <a:t>E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  <a:sym typeface="Symbol" pitchFamily="2" charset="2"/>
              </a:rPr>
              <a:t>= 1)</a:t>
            </a:r>
          </a:p>
        </p:txBody>
      </p:sp>
      <p:sp>
        <p:nvSpPr>
          <p:cNvPr id="423962" name="Text Box 26">
            <a:extLst>
              <a:ext uri="{FF2B5EF4-FFF2-40B4-BE49-F238E27FC236}">
                <a16:creationId xmlns:a16="http://schemas.microsoft.com/office/drawing/2014/main" id="{083FB405-210D-AD4D-A5AF-37840BAEF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5341938"/>
            <a:ext cx="2403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BA" altLang="sr-Latn-RS" sz="3000">
                <a:solidFill>
                  <a:srgbClr val="3C386C"/>
                </a:solidFill>
                <a:latin typeface="Comic Sans MS" panose="030F0902030302020204" pitchFamily="66" charset="0"/>
                <a:sym typeface="Symbol" pitchFamily="2" charset="2"/>
              </a:rPr>
              <a:t>Neelast.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  <a:sym typeface="Symbol" pitchFamily="2" charset="2"/>
              </a:rPr>
              <a:t>      (</a:t>
            </a:r>
            <a:r>
              <a:rPr lang="en-US" altLang="sr-Latn-RS" sz="3000" b="1" i="1">
                <a:solidFill>
                  <a:srgbClr val="3C386C"/>
                </a:solidFill>
                <a:sym typeface="Symbol" pitchFamily="2" charset="2"/>
              </a:rPr>
              <a:t>E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  <a:sym typeface="Symbol" pitchFamily="2" charset="2"/>
              </a:rPr>
              <a:t>&lt; 1)</a:t>
            </a:r>
          </a:p>
        </p:txBody>
      </p:sp>
      <p:sp>
        <p:nvSpPr>
          <p:cNvPr id="423963" name="Text Box 27">
            <a:extLst>
              <a:ext uri="{FF2B5EF4-FFF2-40B4-BE49-F238E27FC236}">
                <a16:creationId xmlns:a16="http://schemas.microsoft.com/office/drawing/2014/main" id="{C4B1F8DD-1223-AA44-AFBB-7D8ECE1C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3057525"/>
            <a:ext cx="2403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BA" altLang="sr-Latn-RS" sz="3000">
                <a:solidFill>
                  <a:srgbClr val="3C386C"/>
                </a:solidFill>
                <a:latin typeface="Comic Sans MS" panose="030F0902030302020204" pitchFamily="66" charset="0"/>
                <a:sym typeface="Symbol" pitchFamily="2" charset="2"/>
              </a:rPr>
              <a:t>Elastična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  <a:sym typeface="Symbol" pitchFamily="2" charset="2"/>
              </a:rPr>
              <a:t>      (</a:t>
            </a:r>
            <a:r>
              <a:rPr lang="en-US" altLang="sr-Latn-RS" sz="3000" b="1" i="1">
                <a:solidFill>
                  <a:srgbClr val="3C386C"/>
                </a:solidFill>
                <a:sym typeface="Symbol" pitchFamily="2" charset="2"/>
              </a:rPr>
              <a:t>E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  <a:sym typeface="Symbol" pitchFamily="2" charset="2"/>
              </a:rPr>
              <a:t>&gt; 1)</a:t>
            </a:r>
          </a:p>
        </p:txBody>
      </p:sp>
      <p:sp>
        <p:nvSpPr>
          <p:cNvPr id="423965" name="Text Box 29">
            <a:extLst>
              <a:ext uri="{FF2B5EF4-FFF2-40B4-BE49-F238E27FC236}">
                <a16:creationId xmlns:a16="http://schemas.microsoft.com/office/drawing/2014/main" id="{469EAC94-CE10-6243-AB4A-BC2CCBB41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243513"/>
            <a:ext cx="376555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r-Latn-RS" sz="3000" b="1" i="1">
                <a:solidFill>
                  <a:srgbClr val="3C386C"/>
                </a:solidFill>
              </a:rPr>
              <a:t>TR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  <a:r>
              <a:rPr lang="sr-Latn-BA" altLang="sr-Latn-RS" sz="3000">
                <a:solidFill>
                  <a:srgbClr val="3C386C"/>
                </a:solidFill>
                <a:latin typeface="Comic Sans MS" panose="030F0902030302020204" pitchFamily="66" charset="0"/>
              </a:rPr>
              <a:t>se smanjuje kako se </a:t>
            </a:r>
            <a:r>
              <a:rPr lang="en-US" altLang="sr-Latn-RS" sz="3000" b="1" i="1">
                <a:solidFill>
                  <a:srgbClr val="3C386C"/>
                </a:solidFill>
              </a:rPr>
              <a:t>Q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  <a:r>
              <a:rPr lang="sr-Latn-BA" altLang="sr-Latn-RS" sz="3000">
                <a:solidFill>
                  <a:srgbClr val="3C386C"/>
                </a:solidFill>
                <a:latin typeface="Comic Sans MS" panose="030F0902030302020204" pitchFamily="66" charset="0"/>
              </a:rPr>
              <a:t>povećava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  <a:r>
              <a:rPr lang="en-US" altLang="sr-Latn-RS" sz="2600">
                <a:solidFill>
                  <a:srgbClr val="3C386C"/>
                </a:solidFill>
                <a:latin typeface="Comic Sans MS" panose="030F0902030302020204" pitchFamily="66" charset="0"/>
              </a:rPr>
              <a:t>(</a:t>
            </a:r>
            <a:r>
              <a:rPr lang="en-US" altLang="sr-Latn-RS" sz="2600" b="1" i="1">
                <a:solidFill>
                  <a:srgbClr val="3C386C"/>
                </a:solidFill>
              </a:rPr>
              <a:t>P</a:t>
            </a:r>
            <a:r>
              <a:rPr lang="sr-Latn-BA" altLang="sr-Latn-RS" sz="2600" b="1" i="1">
                <a:solidFill>
                  <a:srgbClr val="3C386C"/>
                </a:solidFill>
              </a:rPr>
              <a:t> </a:t>
            </a:r>
            <a:r>
              <a:rPr lang="sr-Latn-BA" altLang="sr-Latn-RS" sz="2600" i="1">
                <a:solidFill>
                  <a:srgbClr val="3C386C"/>
                </a:solidFill>
              </a:rPr>
              <a:t>se smanjuje</a:t>
            </a:r>
            <a:r>
              <a:rPr lang="sr-Latn-BA" altLang="sr-Latn-RS" sz="2600" b="1" i="1">
                <a:solidFill>
                  <a:srgbClr val="3C386C"/>
                </a:solidFill>
              </a:rPr>
              <a:t>)</a:t>
            </a:r>
            <a:endParaRPr lang="en-US" altLang="sr-Latn-RS" sz="2600">
              <a:solidFill>
                <a:srgbClr val="3C386C"/>
              </a:solidFill>
              <a:latin typeface="Comic Sans MS" panose="030F0902030302020204" pitchFamily="66" charset="0"/>
            </a:endParaRPr>
          </a:p>
        </p:txBody>
      </p:sp>
      <p:sp>
        <p:nvSpPr>
          <p:cNvPr id="423966" name="Text Box 30">
            <a:extLst>
              <a:ext uri="{FF2B5EF4-FFF2-40B4-BE49-F238E27FC236}">
                <a16:creationId xmlns:a16="http://schemas.microsoft.com/office/drawing/2014/main" id="{C3C61352-6922-F44E-89B2-48E9D7F25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4291013"/>
            <a:ext cx="402431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r-Latn-RS" sz="3000" b="1" i="1">
                <a:solidFill>
                  <a:srgbClr val="3C386C"/>
                </a:solidFill>
              </a:rPr>
              <a:t>TR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  <a:r>
              <a:rPr lang="sr-Latn-BA" altLang="sr-Latn-RS" sz="3000">
                <a:solidFill>
                  <a:srgbClr val="3C386C"/>
                </a:solidFill>
                <a:latin typeface="Comic Sans MS" panose="030F0902030302020204" pitchFamily="66" charset="0"/>
              </a:rPr>
              <a:t>ima maksimalnu vrijednost</a:t>
            </a:r>
            <a:endParaRPr lang="en-US" altLang="sr-Latn-RS" sz="3000">
              <a:solidFill>
                <a:srgbClr val="3C386C"/>
              </a:solidFill>
              <a:latin typeface="Comic Sans MS" panose="030F0902030302020204" pitchFamily="66" charset="0"/>
            </a:endParaRPr>
          </a:p>
        </p:txBody>
      </p:sp>
      <p:sp>
        <p:nvSpPr>
          <p:cNvPr id="423967" name="Text Box 31">
            <a:extLst>
              <a:ext uri="{FF2B5EF4-FFF2-40B4-BE49-F238E27FC236}">
                <a16:creationId xmlns:a16="http://schemas.microsoft.com/office/drawing/2014/main" id="{215153A7-B162-0241-9BDA-CD232B337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0"/>
            <a:ext cx="35877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r-Latn-RS" sz="3000" b="1" i="1">
                <a:solidFill>
                  <a:srgbClr val="3C386C"/>
                </a:solidFill>
              </a:rPr>
              <a:t>TR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  <a:r>
              <a:rPr lang="sr-Latn-BA" altLang="sr-Latn-RS" sz="3000">
                <a:solidFill>
                  <a:srgbClr val="3C386C"/>
                </a:solidFill>
                <a:latin typeface="Comic Sans MS" panose="030F0902030302020204" pitchFamily="66" charset="0"/>
              </a:rPr>
              <a:t>se povećava </a:t>
            </a:r>
            <a:r>
              <a:rPr lang="sr-Latn-BA" altLang="sr-Latn-RS" sz="2800">
                <a:solidFill>
                  <a:srgbClr val="3C386C"/>
                </a:solidFill>
                <a:latin typeface="Comic Sans MS" panose="030F0902030302020204" pitchFamily="66" charset="0"/>
              </a:rPr>
              <a:t>kako</a:t>
            </a:r>
            <a:r>
              <a:rPr lang="sr-Latn-BA" altLang="sr-Latn-RS" sz="3000">
                <a:solidFill>
                  <a:srgbClr val="3C386C"/>
                </a:solidFill>
                <a:latin typeface="Comic Sans MS" panose="030F0902030302020204" pitchFamily="66" charset="0"/>
              </a:rPr>
              <a:t> se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  <a:r>
              <a:rPr lang="en-US" altLang="sr-Latn-RS" sz="3000" b="1" i="1">
                <a:solidFill>
                  <a:srgbClr val="3C386C"/>
                </a:solidFill>
              </a:rPr>
              <a:t>Q</a:t>
            </a:r>
            <a:r>
              <a:rPr lang="en-US" altLang="sr-Latn-RS" sz="3000">
                <a:solidFill>
                  <a:srgbClr val="3C386C"/>
                </a:solidFill>
                <a:latin typeface="Comic Sans MS" panose="030F0902030302020204" pitchFamily="66" charset="0"/>
              </a:rPr>
              <a:t> </a:t>
            </a:r>
            <a:r>
              <a:rPr lang="sr-Latn-BA" altLang="sr-Latn-RS" sz="3000">
                <a:solidFill>
                  <a:srgbClr val="3C386C"/>
                </a:solidFill>
                <a:latin typeface="Comic Sans MS" panose="030F0902030302020204" pitchFamily="66" charset="0"/>
              </a:rPr>
              <a:t>povećava</a:t>
            </a:r>
            <a:endParaRPr lang="en-US" altLang="sr-Latn-RS" sz="2600">
              <a:solidFill>
                <a:srgbClr val="3C386C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61" grpId="0" autoUpdateAnimBg="0"/>
      <p:bldP spid="423962" grpId="0" autoUpdateAnimBg="0"/>
      <p:bldP spid="423963" grpId="0" autoUpdateAnimBg="0"/>
      <p:bldP spid="423965" grpId="0" autoUpdateAnimBg="0"/>
      <p:bldP spid="423966" grpId="0" autoUpdateAnimBg="0"/>
      <p:bldP spid="42396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2588-37EA-944D-9304-B6623A7A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sr-Latn-BA" dirty="0"/>
              <a:t>Kada preduzeće donosi odluku o povećanju cijene proizvoda?</a:t>
            </a:r>
            <a:endParaRPr lang="en-US" dirty="0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AA802DDB-D94F-614B-B5FC-DDE0D9F28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altLang="en-US"/>
              <a:t>U slučaju cjenovno neelastične tražnje za proizvodom preduzeća, preduzeće treba da poveća cijenu zato što povećanje cijene dovodi do: rasta ukupnog prihoda i snižavanja ukupnih troškova.</a:t>
            </a:r>
          </a:p>
          <a:p>
            <a:pPr algn="just"/>
            <a:r>
              <a:rPr lang="sr-Latn-BA" altLang="en-US"/>
              <a:t>U ovom slučaju, rast cijena proizvoda uvijek dovodi do povećanja ukupnog prihoda jer je rast ukupnog prihoda</a:t>
            </a:r>
            <a:r>
              <a:rPr lang="en-US" altLang="en-US"/>
              <a:t>, izazvan</a:t>
            </a:r>
            <a:r>
              <a:rPr lang="sr-Latn-BA" altLang="en-US"/>
              <a:t> povećanj</a:t>
            </a:r>
            <a:r>
              <a:rPr lang="en-US" altLang="en-US"/>
              <a:t>em</a:t>
            </a:r>
            <a:r>
              <a:rPr lang="sr-Latn-BA" altLang="en-US"/>
              <a:t> cijene</a:t>
            </a:r>
            <a:r>
              <a:rPr lang="en-US" altLang="en-US"/>
              <a:t>,</a:t>
            </a:r>
            <a:r>
              <a:rPr lang="sr-Latn-BA" altLang="en-US"/>
              <a:t> veći od pada ukupnog prihoda zbog smanjenja obima prodaje.</a:t>
            </a:r>
          </a:p>
          <a:p>
            <a:pPr algn="just"/>
            <a:r>
              <a:rPr lang="sr-Latn-BA" altLang="en-US"/>
              <a:t>Nadalje, rast cijena proizvoda dovodi do smanjenja obima prodaje, što dovodi do manjeg broja proizvedenih proizvoda što uzrokuje niže ukupne troškove.</a:t>
            </a:r>
          </a:p>
          <a:p>
            <a:pPr algn="just"/>
            <a:r>
              <a:rPr lang="sr-Latn-BA" altLang="en-US"/>
              <a:t>Rast ukupnog prihoda i smanjenje ukupnih troškova dovodi do rasta pr</a:t>
            </a:r>
            <a:r>
              <a:rPr lang="en-US" altLang="en-US"/>
              <a:t>o</a:t>
            </a:r>
            <a:r>
              <a:rPr lang="sr-Latn-BA" altLang="en-US"/>
              <a:t>fita i rentabilnosti poslovanja preduzeća.</a:t>
            </a:r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C54A9A87-3804-DE4F-AAEB-7F5D397D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endParaRPr lang="en-US" altLang="sr-Latn-R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9E22765E-E754-004F-918E-FC68F2CA6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r-Latn-RS"/>
              <a:t>Ukupan prihod</a:t>
            </a:r>
            <a:endParaRPr lang="en-US" altLang="sr-Latn-R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16E2BE4-2EDB-8146-A612-5FE3B5DB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7888"/>
            <a:ext cx="7772400" cy="4051300"/>
          </a:xfrm>
        </p:spPr>
        <p:txBody>
          <a:bodyPr/>
          <a:lstStyle/>
          <a:p>
            <a:pPr eaLnBrk="1" hangingPunct="1"/>
            <a:r>
              <a:rPr lang="sl-SI" altLang="sr-Latn-RS"/>
              <a:t>Ukupan prihod je funkcija prodaje</a:t>
            </a:r>
          </a:p>
          <a:p>
            <a:pPr eaLnBrk="1" hangingPunct="1"/>
            <a:r>
              <a:rPr lang="sl-SI" altLang="sr-Latn-RS"/>
              <a:t>Prodaja zavisi od količine i c</a:t>
            </a:r>
            <a:r>
              <a:rPr lang="en-US" altLang="sr-Latn-RS"/>
              <a:t>ij</a:t>
            </a:r>
            <a:r>
              <a:rPr lang="sl-SI" altLang="sr-Latn-RS"/>
              <a:t>ene proizvoda</a:t>
            </a:r>
            <a:endParaRPr lang="en-US" altLang="sr-Latn-RS"/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A4454CE7-CE1D-3C40-97EF-75B4CCE2D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215F9BCB-319A-DF47-8DF1-BCDC017B3F85}" type="slidenum">
              <a:rPr lang="en-US" altLang="sr-Latn-RS" smtClean="0">
                <a:solidFill>
                  <a:srgbClr val="FFFFFF"/>
                </a:solidFill>
              </a:rPr>
              <a:pPr/>
              <a:t>4</a:t>
            </a:fld>
            <a:endParaRPr lang="en-US" altLang="sr-Latn-RS">
              <a:solidFill>
                <a:srgbClr val="FFFFF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F63B95-5778-784B-B14F-760AFFDE9DD5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3352800"/>
          <a:ext cx="6705600" cy="2900363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187638263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572999967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831248195"/>
                    </a:ext>
                  </a:extLst>
                </a:gridCol>
              </a:tblGrid>
              <a:tr h="572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 (</a:t>
                      </a:r>
                      <a:r>
                        <a:rPr lang="en-US" sz="1800" u="none" strike="noStrike" dirty="0" err="1">
                          <a:effectLst/>
                        </a:rPr>
                        <a:t>Cijena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</a:t>
                      </a:r>
                      <a:r>
                        <a:rPr lang="en-US" sz="1800" u="none" strike="noStrike" baseline="0" dirty="0">
                          <a:effectLst/>
                        </a:rPr>
                        <a:t> (</a:t>
                      </a:r>
                      <a:r>
                        <a:rPr lang="en-US" sz="1800" u="none" strike="noStrike" dirty="0" err="1">
                          <a:effectLst/>
                        </a:rPr>
                        <a:t>potraživana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količina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TR (</a:t>
                      </a:r>
                      <a:r>
                        <a:rPr lang="en-US" sz="1800" u="none" strike="noStrike" dirty="0" err="1">
                          <a:effectLst/>
                        </a:rPr>
                        <a:t>Ukupni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>
                          <a:effectLst/>
                        </a:rPr>
                        <a:t>prihod</a:t>
                      </a:r>
                      <a:r>
                        <a:rPr lang="en-US" sz="1800" u="none" strike="noStrike" baseline="0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753726805"/>
                  </a:ext>
                </a:extLst>
              </a:tr>
              <a:tr h="291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331341745"/>
                  </a:ext>
                </a:extLst>
              </a:tr>
              <a:tr h="291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453315204"/>
                  </a:ext>
                </a:extLst>
              </a:tr>
              <a:tr h="291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318805224"/>
                  </a:ext>
                </a:extLst>
              </a:tr>
              <a:tr h="291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2942111075"/>
                  </a:ext>
                </a:extLst>
              </a:tr>
              <a:tr h="291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2618022214"/>
                  </a:ext>
                </a:extLst>
              </a:tr>
              <a:tr h="291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396084399"/>
                  </a:ext>
                </a:extLst>
              </a:tr>
              <a:tr h="291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815600621"/>
                  </a:ext>
                </a:extLst>
              </a:tr>
              <a:tr h="291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4697675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52CF1B0-64A0-264B-BFC6-495693B50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HVALA NA P</a:t>
            </a:r>
            <a:r>
              <a:rPr lang="sr-Latn-RS" dirty="0"/>
              <a:t>AŽNJI!</a:t>
            </a:r>
            <a:endParaRPr lang="sr-Cyrl-R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65CB5A35-5AF6-D946-B73F-48E74E2B9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r-Latn-RS" dirty="0"/>
              <a:t>Pros</a:t>
            </a:r>
            <a:r>
              <a:rPr lang="en-US" altLang="sr-Latn-RS" dirty="0"/>
              <a:t>J</a:t>
            </a:r>
            <a:r>
              <a:rPr lang="sl-SI" altLang="sr-Latn-RS" dirty="0"/>
              <a:t>ečan prihod</a:t>
            </a:r>
            <a:endParaRPr lang="en-US" altLang="sr-Latn-R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5A056DF-2A0B-6941-A2C9-C394B64D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051300"/>
          </a:xfrm>
        </p:spPr>
        <p:txBody>
          <a:bodyPr/>
          <a:lstStyle/>
          <a:p>
            <a:pPr eaLnBrk="1" hangingPunct="1"/>
            <a:r>
              <a:rPr lang="sl-SI" altLang="sr-Latn-RS"/>
              <a:t>Pros</a:t>
            </a:r>
            <a:r>
              <a:rPr lang="en-US" altLang="sr-Latn-RS"/>
              <a:t>j</a:t>
            </a:r>
            <a:r>
              <a:rPr lang="sl-SI" altLang="sr-Latn-RS"/>
              <a:t>ečan prihod je prihod po jednom proizvodu</a:t>
            </a:r>
          </a:p>
          <a:p>
            <a:pPr eaLnBrk="1" hangingPunct="1"/>
            <a:r>
              <a:rPr lang="sl-SI" altLang="sr-Latn-RS"/>
              <a:t>Pros</a:t>
            </a:r>
            <a:r>
              <a:rPr lang="en-US" altLang="sr-Latn-RS"/>
              <a:t>j</a:t>
            </a:r>
            <a:r>
              <a:rPr lang="sl-SI" altLang="sr-Latn-RS"/>
              <a:t>ečan prihod (</a:t>
            </a:r>
            <a:r>
              <a:rPr lang="en-US" altLang="sr-Latn-RS"/>
              <a:t>AR</a:t>
            </a:r>
            <a:r>
              <a:rPr lang="sl-SI" altLang="sr-Latn-RS"/>
              <a:t>) je količnik ukupnog prihoda (</a:t>
            </a:r>
            <a:r>
              <a:rPr lang="en-US" altLang="sr-Latn-RS"/>
              <a:t>TR</a:t>
            </a:r>
            <a:r>
              <a:rPr lang="sl-SI" altLang="sr-Latn-RS"/>
              <a:t>) i ukupne količine (Q) prodatih proizvoda, odnosno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sr-Latn-RS"/>
              <a:t>AR</a:t>
            </a:r>
            <a:r>
              <a:rPr lang="sl-SI" altLang="sr-Latn-RS"/>
              <a:t> = </a:t>
            </a:r>
            <a:r>
              <a:rPr lang="en-US" altLang="sr-Latn-RS"/>
              <a:t>TR</a:t>
            </a:r>
            <a:r>
              <a:rPr lang="sl-SI" altLang="sr-Latn-RS"/>
              <a:t>/Q</a:t>
            </a:r>
            <a:endParaRPr lang="en-US" altLang="sr-Latn-RS"/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A48A235E-8B67-CB46-B12B-D3A6973C6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8A64FF88-90D2-1149-AB37-F3F13F42CDD6}" type="slidenum">
              <a:rPr lang="en-US" altLang="sr-Latn-RS" smtClean="0">
                <a:solidFill>
                  <a:srgbClr val="FFFFFF"/>
                </a:solidFill>
              </a:rPr>
              <a:pPr/>
              <a:t>5</a:t>
            </a:fld>
            <a:endParaRPr lang="en-US" altLang="sr-Latn-RS">
              <a:solidFill>
                <a:srgbClr val="FFFFF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8A3A7-60D2-1448-80FC-53B7CB2F411C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3416300"/>
          <a:ext cx="6629400" cy="282892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2658567176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81872868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4167445999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838676634"/>
                    </a:ext>
                  </a:extLst>
                </a:gridCol>
              </a:tblGrid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 (</a:t>
                      </a:r>
                      <a:r>
                        <a:rPr lang="en-US" sz="1800" u="none" strike="noStrike" dirty="0" err="1">
                          <a:effectLst/>
                        </a:rPr>
                        <a:t>Cijena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</a:t>
                      </a:r>
                      <a:r>
                        <a:rPr lang="en-US" sz="1800" u="none" strike="noStrike" baseline="0" dirty="0">
                          <a:effectLst/>
                        </a:rPr>
                        <a:t> (</a:t>
                      </a:r>
                      <a:r>
                        <a:rPr lang="en-US" sz="1800" u="none" strike="noStrike" dirty="0" err="1">
                          <a:effectLst/>
                        </a:rPr>
                        <a:t>potraživana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količina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TR (</a:t>
                      </a:r>
                      <a:r>
                        <a:rPr lang="en-US" sz="1800" u="none" strike="noStrike" dirty="0" err="1">
                          <a:effectLst/>
                        </a:rPr>
                        <a:t>Ukupni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>
                          <a:effectLst/>
                        </a:rPr>
                        <a:t>prihod</a:t>
                      </a:r>
                      <a:r>
                        <a:rPr lang="en-US" sz="1800" u="none" strike="noStrike" baseline="0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AR (</a:t>
                      </a:r>
                      <a:r>
                        <a:rPr lang="en-US" sz="1800" u="none" strike="noStrike" dirty="0" err="1">
                          <a:effectLst/>
                        </a:rPr>
                        <a:t>Prosječan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prihod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040575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5998677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7049115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6506884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508977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0809858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4926170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683839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25013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C4568A7F-7130-5F4E-BC9C-4E57CC425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r-Latn-RS" dirty="0"/>
              <a:t>Pros</a:t>
            </a:r>
            <a:r>
              <a:rPr lang="en-US" altLang="sr-Latn-RS" dirty="0"/>
              <a:t>J</a:t>
            </a:r>
            <a:r>
              <a:rPr lang="sl-SI" altLang="sr-Latn-RS" dirty="0"/>
              <a:t>ečan prihod</a:t>
            </a:r>
            <a:endParaRPr lang="en-US" altLang="sr-Latn-RS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ACE0578-2BD5-F441-BBEC-9A868ACADA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392" t="-1805" r="-784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F8A79088-77BE-A949-B9E9-F007DEB21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AA6053F5-5D68-834B-84A2-7396A97B062B}" type="slidenum">
              <a:rPr lang="en-US" altLang="sr-Latn-RS" smtClean="0">
                <a:solidFill>
                  <a:srgbClr val="FFFFFF"/>
                </a:solidFill>
              </a:rPr>
              <a:pPr/>
              <a:t>6</a:t>
            </a:fld>
            <a:endParaRPr lang="en-US" altLang="sr-Latn-R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373D26EB-3B25-3741-A0CF-B9EA1D3A9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r-Latn-RS"/>
              <a:t>Marginalni prihod</a:t>
            </a:r>
            <a:endParaRPr lang="en-US" altLang="sr-Latn-R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3ECCBD6-B95E-3546-82FF-A3E78C706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r-Latn-RS"/>
              <a:t>Marginalni prihod je prom</a:t>
            </a:r>
            <a:r>
              <a:rPr lang="en-US" altLang="sr-Latn-RS"/>
              <a:t>j</a:t>
            </a:r>
            <a:r>
              <a:rPr lang="sl-SI" altLang="sr-Latn-RS"/>
              <a:t>ena ukupnog prihoda koja nastaje zbog prodaje jedne, dodatne, jedinice proizvoda</a:t>
            </a:r>
          </a:p>
          <a:p>
            <a:pPr eaLnBrk="1" hangingPunct="1"/>
            <a:r>
              <a:rPr lang="sl-SI" altLang="sr-Latn-RS"/>
              <a:t>Marginalni prihod pokazuje koliko će se prom</a:t>
            </a:r>
            <a:r>
              <a:rPr lang="en-US" altLang="sr-Latn-RS"/>
              <a:t>ij</a:t>
            </a:r>
            <a:r>
              <a:rPr lang="sl-SI" altLang="sr-Latn-RS"/>
              <a:t>eniti ukupan prihod, ako preduzeće poveća ili smanji prodaju za jedan proizvod,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sr-Latn-RS">
                <a:sym typeface="Symbol" pitchFamily="2" charset="2"/>
              </a:rPr>
              <a:t>MR=</a:t>
            </a:r>
            <a:r>
              <a:rPr lang="en-US" altLang="sr-Latn-RS"/>
              <a:t> TR</a:t>
            </a:r>
            <a:r>
              <a:rPr lang="sl-SI" altLang="sr-Latn-RS"/>
              <a:t>/</a:t>
            </a:r>
            <a:r>
              <a:rPr lang="en-US" altLang="sr-Latn-RS">
                <a:sym typeface="Symbol" pitchFamily="2" charset="2"/>
              </a:rPr>
              <a:t></a:t>
            </a:r>
            <a:r>
              <a:rPr lang="en-US" altLang="sr-Latn-RS"/>
              <a:t> </a:t>
            </a:r>
            <a:r>
              <a:rPr lang="sl-SI" altLang="sr-Latn-RS"/>
              <a:t>Q</a:t>
            </a:r>
            <a:r>
              <a:rPr lang="en-US" altLang="sr-Latn-RS"/>
              <a:t> 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EDAE8736-C387-5D4B-8DDE-F89630167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76B931F1-E548-4540-83DB-B898CF4C44DB}" type="slidenum">
              <a:rPr lang="en-US" altLang="sr-Latn-RS" smtClean="0">
                <a:solidFill>
                  <a:srgbClr val="FFFFFF"/>
                </a:solidFill>
              </a:rPr>
              <a:pPr/>
              <a:t>7</a:t>
            </a:fld>
            <a:endParaRPr lang="en-US" altLang="sr-Latn-R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:a16="http://schemas.microsoft.com/office/drawing/2014/main" id="{22546051-FC3B-4446-9B9D-015757292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077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r-Latn-RS" dirty="0"/>
              <a:t>Ukupni i marginalni prihod – promjenljiva cijena</a:t>
            </a:r>
            <a:endParaRPr lang="en-US" altLang="sr-Latn-RS" dirty="0"/>
          </a:p>
        </p:txBody>
      </p:sp>
      <p:graphicFrame>
        <p:nvGraphicFramePr>
          <p:cNvPr id="13315" name="Group 3">
            <a:extLst>
              <a:ext uri="{FF2B5EF4-FFF2-40B4-BE49-F238E27FC236}">
                <a16:creationId xmlns:a16="http://schemas.microsoft.com/office/drawing/2014/main" id="{A77ECC01-7C0C-E04B-942B-6352B47B816B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838200" y="2362200"/>
          <a:ext cx="7693025" cy="372427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en-US" altLang="sr-Latn-R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ij</a:t>
                      </a: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ena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Količina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MR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r-Latn-R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-2</a:t>
                      </a:r>
                      <a:endParaRPr kumimoji="0" lang="en-US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26" name="Slide Number Placeholder 5">
            <a:extLst>
              <a:ext uri="{FF2B5EF4-FFF2-40B4-BE49-F238E27FC236}">
                <a16:creationId xmlns:a16="http://schemas.microsoft.com/office/drawing/2014/main" id="{5D82CE0E-22E0-8642-854D-375068067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C7741291-FA0A-2C4C-8DE7-63A00C91B28F}" type="slidenum">
              <a:rPr lang="en-US" altLang="sr-Latn-RS" smtClean="0">
                <a:solidFill>
                  <a:srgbClr val="FFFFFF"/>
                </a:solidFill>
              </a:rPr>
              <a:pPr/>
              <a:t>8</a:t>
            </a:fld>
            <a:endParaRPr lang="en-US" altLang="sr-Latn-R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:a16="http://schemas.microsoft.com/office/drawing/2014/main" id="{F787A4E5-79E4-CB47-B048-4904DDE61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r-Latn-RS" dirty="0"/>
              <a:t>Ukupni i marginalni prihod – data cijena</a:t>
            </a:r>
            <a:endParaRPr lang="en-US" altLang="sr-Latn-RS" dirty="0"/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A0688E10-CA76-4346-B995-62D1749603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59077552-F5E4-EA4D-AF9B-E2D1951FAF3B}" type="slidenum">
              <a:rPr lang="en-US" altLang="sr-Latn-RS" smtClean="0">
                <a:solidFill>
                  <a:srgbClr val="FFFFFF"/>
                </a:solidFill>
              </a:rPr>
              <a:pPr/>
              <a:t>9</a:t>
            </a:fld>
            <a:endParaRPr lang="en-US" altLang="sr-Latn-RS">
              <a:solidFill>
                <a:srgbClr val="FFFFFF"/>
              </a:solidFill>
            </a:endParaRPr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9CBBB652-F429-064E-A899-D133DF31411B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838200" y="2133600"/>
          <a:ext cx="7467600" cy="396240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887904539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992167113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3586033429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372847124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602288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825082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344122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189467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498494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63113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759609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372295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77561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55133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1262</TotalTime>
  <Words>1482</Words>
  <Application>Microsoft Macintosh PowerPoint</Application>
  <PresentationFormat>On-screen Show (4:3)</PresentationFormat>
  <Paragraphs>387</Paragraphs>
  <Slides>40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Rockwell</vt:lpstr>
      <vt:lpstr>Arial</vt:lpstr>
      <vt:lpstr>Rockwell Condensed</vt:lpstr>
      <vt:lpstr>Wingdings</vt:lpstr>
      <vt:lpstr>Calibri</vt:lpstr>
      <vt:lpstr>Cambria</vt:lpstr>
      <vt:lpstr>Symbol</vt:lpstr>
      <vt:lpstr>ＭＳ Ｐゴシック</vt:lpstr>
      <vt:lpstr>Times New Roman</vt:lpstr>
      <vt:lpstr>Monotype Corsiva</vt:lpstr>
      <vt:lpstr>Comic Sans MS</vt:lpstr>
      <vt:lpstr>Futura Lt BT</vt:lpstr>
      <vt:lpstr>Wood Type</vt:lpstr>
      <vt:lpstr>Microsoft Clip Gallery</vt:lpstr>
      <vt:lpstr>MathType 5.0 Equation</vt:lpstr>
      <vt:lpstr>Prihod preduzeća</vt:lpstr>
      <vt:lpstr>Prihod</vt:lpstr>
      <vt:lpstr>Ukupan prihod</vt:lpstr>
      <vt:lpstr>Ukupan prihod</vt:lpstr>
      <vt:lpstr>ProsJečan prihod</vt:lpstr>
      <vt:lpstr>ProsJečan prihod</vt:lpstr>
      <vt:lpstr>Marginalni prihod</vt:lpstr>
      <vt:lpstr>Ukupni i marginalni prihod – promjenljiva cijena</vt:lpstr>
      <vt:lpstr>Ukupni i marginalni prihod – data cijena</vt:lpstr>
      <vt:lpstr>KRIVA TRAŽNJE – horizontalna kriva tražnje</vt:lpstr>
      <vt:lpstr>KRIVA TRAŽNJE – opadajuća kriva tražnje</vt:lpstr>
      <vt:lpstr>Determinante tražnje</vt:lpstr>
      <vt:lpstr>Kriva tražnje</vt:lpstr>
      <vt:lpstr>Inverzna kriva tražnje</vt:lpstr>
      <vt:lpstr>Promjena potraživane količine</vt:lpstr>
      <vt:lpstr>Pomak krive tražnje</vt:lpstr>
      <vt:lpstr>Ukupan prihod</vt:lpstr>
      <vt:lpstr>Ukupan prihod – savršena konkurencija</vt:lpstr>
      <vt:lpstr>Ukupan prihod – monopol</vt:lpstr>
      <vt:lpstr>Prosječan prihod</vt:lpstr>
      <vt:lpstr>Prosječan prihod- savršena konkurencija</vt:lpstr>
      <vt:lpstr>Prosječan prihod- monopol</vt:lpstr>
      <vt:lpstr>Granični prihod</vt:lpstr>
      <vt:lpstr>Granični prihod-savršena konkurencija</vt:lpstr>
      <vt:lpstr>Granični prihod-monopol</vt:lpstr>
      <vt:lpstr>P, TR, AR I MR U MONOPOLU I SAVRŠENOJ KONKURENCIJI</vt:lpstr>
      <vt:lpstr>CJENOVNA ELASTIčnost tražnje (E)</vt:lpstr>
      <vt:lpstr>Cjenovna elastičnost tražnje (E)</vt:lpstr>
      <vt:lpstr>Cjenovna elastičnost tražnje (E)</vt:lpstr>
      <vt:lpstr>Cjenovna elastičnost tražnje (E) i ukupni prihod</vt:lpstr>
      <vt:lpstr>Izračunavanje cjenovne elastičnosti tražnje</vt:lpstr>
      <vt:lpstr>Elastičnost (generalno) varira duž krive tražnje</vt:lpstr>
      <vt:lpstr>Marginalni prihod</vt:lpstr>
      <vt:lpstr>Tražnja i mariginalni prihod</vt:lpstr>
      <vt:lpstr>tražnja, MR, i TR</vt:lpstr>
      <vt:lpstr>Tražnja i marginalni prihod</vt:lpstr>
      <vt:lpstr>Linearna tražnja, MR, i Elastičnost</vt:lpstr>
      <vt:lpstr>MR, TR, i cjenovna elastičnost tražnje</vt:lpstr>
      <vt:lpstr>Kada preduzeće donosi odluku o povećanju cijene proizvoda?</vt:lpstr>
      <vt:lpstr>HVALA NA PAŽNJI!</vt:lpstr>
    </vt:vector>
  </TitlesOfParts>
  <Company>ekonomski fakultet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Pokrajcic</dc:creator>
  <cp:lastModifiedBy>Milan Damjanović</cp:lastModifiedBy>
  <cp:revision>38</cp:revision>
  <dcterms:created xsi:type="dcterms:W3CDTF">2007-03-24T16:36:59Z</dcterms:created>
  <dcterms:modified xsi:type="dcterms:W3CDTF">2026-04-27T20:17:07Z</dcterms:modified>
</cp:coreProperties>
</file>