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9" r:id="rId4"/>
    <p:sldId id="282" r:id="rId5"/>
    <p:sldId id="276" r:id="rId6"/>
    <p:sldId id="27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2853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18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851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5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671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3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015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7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2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0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98B0BB8-AD0B-4F12-ACD6-BEC5EDA15AE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01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98B0BB8-AD0B-4F12-ACD6-BEC5EDA15AE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5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B1651-A828-4573-9DEA-CF8C9228A7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b="1" dirty="0"/>
              <a:t>Ulozi (III)</a:t>
            </a:r>
            <a:endParaRPr lang="en-US" b="1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9CC9C27-3118-41BD-B5DB-1869ADEAEB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</p:spPr>
        <p:txBody>
          <a:bodyPr/>
          <a:lstStyle/>
          <a:p>
            <a:r>
              <a:rPr lang="sr-Latn-BA" dirty="0"/>
              <a:t>Vježbe 9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0141891-A556-41A0-9C7B-21EDF0E03407}"/>
              </a:ext>
            </a:extLst>
          </p:cNvPr>
          <p:cNvSpPr txBox="1">
            <a:spLocks/>
          </p:cNvSpPr>
          <p:nvPr/>
        </p:nvSpPr>
        <p:spPr>
          <a:xfrm>
            <a:off x="2695194" y="5399859"/>
            <a:ext cx="6801612" cy="78506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dirty="0"/>
              <a:t>Milica Marić, ma</a:t>
            </a:r>
          </a:p>
          <a:p>
            <a:r>
              <a:rPr lang="sr-Latn-BA" dirty="0"/>
              <a:t>milica.maric@ef.unibl.org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89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4222E-2D74-4B7B-BD13-0EF027442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010" y="367646"/>
            <a:ext cx="10360058" cy="2366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ZADATAK:</a:t>
            </a:r>
          </a:p>
          <a:p>
            <a:pPr marL="0" indent="0">
              <a:buNone/>
            </a:pPr>
            <a:r>
              <a:rPr lang="sr-Latn-BA" sz="2000" dirty="0"/>
              <a:t>Ulagano je u toku 8 godina na početku svakog tromjesečja uz kamatnu stopu od 8% i tromjesečno kapitalisanje. U toku </a:t>
            </a:r>
            <a:r>
              <a:rPr lang="sr-Latn-BA" sz="2000" dirty="0" smtClean="0"/>
              <a:t>prve 2 </a:t>
            </a:r>
            <a:r>
              <a:rPr lang="sr-Latn-BA" sz="2000" dirty="0"/>
              <a:t>godine ulozi iznose ... n.j, u toku narednih 5 ... n.j. i u toku posljednje godine po ... n.j. Dvije i po godine nakon posljednjeg ulaganja, ulagač je ostvario na ime ukupne kamate 10.324,56 n.j. Koliko iznosi ulog svake serije ako je ulog druge serije veći od uloge prve serije za 120%, a ulog treće manji od uloga </a:t>
            </a:r>
            <a:r>
              <a:rPr lang="sr-Latn-BA" sz="2000" dirty="0" smtClean="0"/>
              <a:t>prve </a:t>
            </a:r>
            <a:r>
              <a:rPr lang="sr-Latn-BA" sz="2000" dirty="0"/>
              <a:t>za 10%. 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68775EB-A176-4D4C-B62A-22012F5143DF}"/>
                  </a:ext>
                </a:extLst>
              </p:cNvPr>
              <p:cNvSpPr txBox="1"/>
              <p:nvPr/>
            </p:nvSpPr>
            <p:spPr>
              <a:xfrm>
                <a:off x="707010" y="2733773"/>
                <a:ext cx="19890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=2,2</m:t>
                      </m:r>
                      <m:r>
                        <a:rPr lang="en-1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r-Latn-BA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0,9</m:t>
                      </m:r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68775EB-A176-4D4C-B62A-22012F5143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010" y="2733773"/>
                <a:ext cx="1989056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8CC7849-9D78-4404-AC8A-F1FD59E2FF54}"/>
                  </a:ext>
                </a:extLst>
              </p:cNvPr>
              <p:cNvSpPr txBox="1"/>
              <p:nvPr/>
            </p:nvSpPr>
            <p:spPr>
              <a:xfrm>
                <a:off x="2934093" y="2622470"/>
                <a:ext cx="6094428" cy="17108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15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</m:nary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nary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nary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15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8CC7849-9D78-4404-AC8A-F1FD59E2FF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4093" y="2622470"/>
                <a:ext cx="6094428" cy="17108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7B1C4C3-C76B-4E62-B8AE-75F741775EE8}"/>
                  </a:ext>
                </a:extLst>
              </p:cNvPr>
              <p:cNvSpPr txBox="1"/>
              <p:nvPr/>
            </p:nvSpPr>
            <p:spPr>
              <a:xfrm>
                <a:off x="340936" y="4488064"/>
                <a:ext cx="11510127" cy="6774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10.324,56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1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,02</m:t>
                          </m:r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1,</m:t>
                                  </m:r>
                                  <m:r>
                                    <a:rPr lang="sr-Latn-BA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p>
                              </m:s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1,02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15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1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33</m:t>
                          </m:r>
                        </m:sup>
                      </m:sSup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2,2</m:t>
                      </m:r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1,02</m:t>
                          </m:r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1,02</m:t>
                                  </m:r>
                                </m:e>
                                <m:sup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sup>
                              </m:s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1,02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sup>
                      </m:sSup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0,9</m:t>
                      </m:r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1,02</m:t>
                          </m:r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1,02</m:t>
                                  </m:r>
                                </m:e>
                                <m:sup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1,02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7B1C4C3-C76B-4E62-B8AE-75F741775E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936" y="4488064"/>
                <a:ext cx="11510127" cy="6774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FC46F9E-E722-4698-8D51-D5392A94742E}"/>
                  </a:ext>
                </a:extLst>
              </p:cNvPr>
              <p:cNvSpPr txBox="1"/>
              <p:nvPr/>
            </p:nvSpPr>
            <p:spPr>
              <a:xfrm>
                <a:off x="1417162" y="5320235"/>
                <a:ext cx="829244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8∙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+20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∙2,2∙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∙0,9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FC46F9E-E722-4698-8D51-D5392A9474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162" y="5320235"/>
                <a:ext cx="8292445" cy="369332"/>
              </a:xfrm>
              <a:prstGeom prst="rect">
                <a:avLst/>
              </a:prstGeom>
              <a:blipFill>
                <a:blip r:embed="rId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2FB51E2-0A0F-4167-A254-1C0D7CF0D685}"/>
                  </a:ext>
                </a:extLst>
              </p:cNvPr>
              <p:cNvSpPr txBox="1"/>
              <p:nvPr/>
            </p:nvSpPr>
            <p:spPr>
              <a:xfrm>
                <a:off x="3899556" y="6087614"/>
                <a:ext cx="581005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𝟐𝟖𝟒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𝟓𝟔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;    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𝟔𝟐𝟔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𝟎𝟒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;    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𝟐𝟓𝟔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2FB51E2-0A0F-4167-A254-1C0D7CF0D6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9556" y="6087614"/>
                <a:ext cx="5810052" cy="369332"/>
              </a:xfrm>
              <a:prstGeom prst="rect">
                <a:avLst/>
              </a:prstGeom>
              <a:blipFill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9544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AE09E-EE55-405E-A550-6C3086D13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755" y="358220"/>
            <a:ext cx="11019934" cy="3393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ZADATAK:</a:t>
            </a:r>
          </a:p>
          <a:p>
            <a:pPr marL="0" indent="0">
              <a:buNone/>
            </a:pPr>
            <a:r>
              <a:rPr lang="sr-Latn-BA" sz="2000" dirty="0"/>
              <a:t>Ulagano je u toku 8 godina na sljedeći način:</a:t>
            </a:r>
          </a:p>
          <a:p>
            <a:r>
              <a:rPr lang="sr-Latn-BA" sz="2000" dirty="0"/>
              <a:t>prve 2 godine na kraju </a:t>
            </a:r>
            <a:r>
              <a:rPr lang="sr-Latn-BA" sz="2000" dirty="0" smtClean="0"/>
              <a:t>svakog </a:t>
            </a:r>
            <a:r>
              <a:rPr lang="sr-Latn-BA" sz="2000" dirty="0"/>
              <a:t>tromjesečja po ... n.j.</a:t>
            </a:r>
          </a:p>
          <a:p>
            <a:r>
              <a:rPr lang="sr-Latn-BA" sz="2000" dirty="0"/>
              <a:t>naredne 4 godine na kraju svakog polugodišta po ... n.j. i</a:t>
            </a:r>
          </a:p>
          <a:p>
            <a:r>
              <a:rPr lang="sr-Latn-BA" sz="2000" dirty="0"/>
              <a:t>posljednje 2 godine na kraju svakoj mjeseca po ... n.j.</a:t>
            </a:r>
          </a:p>
          <a:p>
            <a:pPr marL="0" indent="0">
              <a:buNone/>
            </a:pPr>
            <a:r>
              <a:rPr lang="sr-Latn-BA" sz="2000" dirty="0"/>
              <a:t>Kamatna stopa je 8% uz tromjesečno kapitalisanje. Kolika je vrijednost svih uloga 3 godine nakon posljednjeg ulaganja ako je kamata za petu godinu ulaganja 3.856,4 n.j, a ulog druge serije veći od uloga prve serije za 40% i ulog treće manji od uloga </a:t>
            </a:r>
            <a:r>
              <a:rPr lang="en-US" sz="2000" dirty="0" err="1" smtClean="0"/>
              <a:t>prve</a:t>
            </a:r>
            <a:r>
              <a:rPr lang="sr-Latn-BA" sz="2000" dirty="0" smtClean="0"/>
              <a:t> </a:t>
            </a:r>
            <a:r>
              <a:rPr lang="sr-Latn-BA" sz="2000" dirty="0"/>
              <a:t>za 80%?</a:t>
            </a:r>
          </a:p>
          <a:p>
            <a:endParaRPr lang="sr-Latn-BA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6C2E9D5-4F75-4E9D-B4C2-3E5DA8DBAFEC}"/>
                  </a:ext>
                </a:extLst>
              </p:cNvPr>
              <p:cNvSpPr txBox="1"/>
              <p:nvPr/>
            </p:nvSpPr>
            <p:spPr>
              <a:xfrm>
                <a:off x="625311" y="3751868"/>
                <a:ext cx="19890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=1,4</m:t>
                      </m:r>
                      <m:r>
                        <a:rPr lang="en-1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r-Latn-BA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0,2</m:t>
                      </m:r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6C2E9D5-4F75-4E9D-B4C2-3E5DA8DBA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11" y="3751868"/>
                <a:ext cx="1989056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E3BCD90-672B-43A5-B244-D11BE3C7C057}"/>
                  </a:ext>
                </a:extLst>
              </p:cNvPr>
              <p:cNvSpPr txBox="1"/>
              <p:nvPr/>
            </p:nvSpPr>
            <p:spPr>
              <a:xfrm>
                <a:off x="4317475" y="4136183"/>
                <a:ext cx="22473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E3BCD90-672B-43A5-B244-D11BE3C7C0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475" y="4136183"/>
                <a:ext cx="2247346" cy="276999"/>
              </a:xfrm>
              <a:prstGeom prst="rect">
                <a:avLst/>
              </a:prstGeom>
              <a:blipFill>
                <a:blip r:embed="rId3"/>
                <a:stretch>
                  <a:fillRect l="-1626" r="-542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8F33539-7B0E-4CB0-A025-FEF154637B45}"/>
                  </a:ext>
                </a:extLst>
              </p:cNvPr>
              <p:cNvSpPr txBox="1"/>
              <p:nvPr/>
            </p:nvSpPr>
            <p:spPr>
              <a:xfrm>
                <a:off x="977245" y="4735420"/>
                <a:ext cx="10237509" cy="5850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1,4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1,02−1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1,02</m:t>
                          </m:r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+3.856,4=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1,02−1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1,02</m:t>
                          </m:r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8F33539-7B0E-4CB0-A025-FEF154637B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245" y="4735420"/>
                <a:ext cx="10237509" cy="5850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769186D-8135-4E94-970D-F9F6B02D0607}"/>
                  </a:ext>
                </a:extLst>
              </p:cNvPr>
              <p:cNvSpPr txBox="1"/>
              <p:nvPr/>
            </p:nvSpPr>
            <p:spPr>
              <a:xfrm>
                <a:off x="3151696" y="5934737"/>
                <a:ext cx="581005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𝟖𝟎𝟐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𝟖𝟔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;    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𝟗𝟐𝟒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;    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𝟓𝟔𝟎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769186D-8135-4E94-970D-F9F6B02D06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696" y="5934737"/>
                <a:ext cx="5810052" cy="369332"/>
              </a:xfrm>
              <a:prstGeom prst="rect">
                <a:avLst/>
              </a:prstGeom>
              <a:blipFill>
                <a:blip r:embed="rId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944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6862" y="1195755"/>
                <a:ext cx="11192608" cy="264648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BA" dirty="0" smtClean="0"/>
                  <a:t>Vrijednost uloga nakon 3 godine od posljednjeg ulaganja:</a:t>
                </a:r>
              </a:p>
              <a:p>
                <a:pPr marL="0" indent="0">
                  <a:buNone/>
                </a:pPr>
                <a:endParaRPr lang="sr-Latn-BA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15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15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1,02−1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1,02</m:t>
                          </m:r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</m:t>
                          </m:r>
                        </m:sup>
                      </m:sSup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15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16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1,02</m:t>
                          </m:r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</m:t>
                          </m:r>
                        </m:sup>
                      </m:sSup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num>
                            <m:den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den>
                          </m:f>
                        </m:e>
                      </m:d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sr-Latn-BA" dirty="0" smtClean="0"/>
              </a:p>
              <a:p>
                <a:pPr marL="0" indent="0" algn="ctr">
                  <a:buNone/>
                </a:pPr>
                <a:endParaRPr lang="sr-Latn-BA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15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𝟏𝟐𝟖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𝟔𝟕𝟓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𝟗𝟐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6862" y="1195755"/>
                <a:ext cx="11192608" cy="2646483"/>
              </a:xfrm>
              <a:blipFill>
                <a:blip r:embed="rId2"/>
                <a:stretch>
                  <a:fillRect l="-435" t="-1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977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57CEA-7536-48B5-BF1C-7E25CC707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2" y="140677"/>
            <a:ext cx="11337545" cy="29218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ZADATAK:</a:t>
            </a:r>
          </a:p>
          <a:p>
            <a:pPr marL="0" indent="0">
              <a:buNone/>
            </a:pPr>
            <a:r>
              <a:rPr lang="en-US" sz="2000" dirty="0" err="1" smtClean="0"/>
              <a:t>Ulagano</a:t>
            </a:r>
            <a:r>
              <a:rPr lang="en-US" sz="2000" dirty="0" smtClean="0"/>
              <a:t> je u </a:t>
            </a:r>
            <a:r>
              <a:rPr lang="en-US" sz="2000" dirty="0" err="1" smtClean="0"/>
              <a:t>toku</a:t>
            </a:r>
            <a:r>
              <a:rPr lang="en-US" sz="2000" dirty="0" smtClean="0"/>
              <a:t> 10 </a:t>
            </a:r>
            <a:r>
              <a:rPr lang="en-US" sz="2000" dirty="0" err="1" smtClean="0"/>
              <a:t>godina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sljedeći</a:t>
            </a:r>
            <a:r>
              <a:rPr lang="en-US" sz="2000" dirty="0" smtClean="0"/>
              <a:t> </a:t>
            </a:r>
            <a:r>
              <a:rPr lang="en-US" sz="2000" dirty="0" err="1" smtClean="0"/>
              <a:t>način</a:t>
            </a:r>
            <a:r>
              <a:rPr lang="en-US" sz="2000" dirty="0" smtClean="0"/>
              <a:t>: u </a:t>
            </a:r>
            <a:r>
              <a:rPr lang="en-US" sz="2000" dirty="0" err="1" smtClean="0"/>
              <a:t>toku</a:t>
            </a:r>
            <a:r>
              <a:rPr lang="en-US" sz="2000" dirty="0" smtClean="0"/>
              <a:t> </a:t>
            </a:r>
            <a:r>
              <a:rPr lang="en-US" sz="2000" dirty="0" err="1" smtClean="0"/>
              <a:t>prve</a:t>
            </a:r>
            <a:r>
              <a:rPr lang="en-US" sz="2000" dirty="0" smtClean="0"/>
              <a:t> 3 </a:t>
            </a:r>
            <a:r>
              <a:rPr lang="en-US" sz="2000" dirty="0" err="1" smtClean="0"/>
              <a:t>godine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početku</a:t>
            </a:r>
            <a:r>
              <a:rPr lang="en-US" sz="2000" dirty="0" smtClean="0"/>
              <a:t> </a:t>
            </a:r>
            <a:r>
              <a:rPr lang="en-US" sz="2000" dirty="0" err="1" smtClean="0"/>
              <a:t>svake</a:t>
            </a:r>
            <a:r>
              <a:rPr lang="en-US" sz="2000" dirty="0" smtClean="0"/>
              <a:t> </a:t>
            </a:r>
            <a:r>
              <a:rPr lang="en-US" sz="2000" dirty="0" err="1" smtClean="0"/>
              <a:t>godine</a:t>
            </a:r>
            <a:r>
              <a:rPr lang="en-US" sz="2000" dirty="0" smtClean="0"/>
              <a:t> </a:t>
            </a:r>
            <a:r>
              <a:rPr lang="en-US" sz="2000" dirty="0" err="1" smtClean="0"/>
              <a:t>po</a:t>
            </a:r>
            <a:r>
              <a:rPr lang="sr-Latn-BA" sz="2000" dirty="0"/>
              <a:t> </a:t>
            </a:r>
            <a:r>
              <a:rPr lang="sr-Latn-BA" sz="2000" dirty="0" smtClean="0"/>
              <a:t>1.080</a:t>
            </a:r>
            <a:r>
              <a:rPr lang="en-US" sz="2000" dirty="0" smtClean="0"/>
              <a:t> </a:t>
            </a:r>
            <a:r>
              <a:rPr lang="en-US" sz="2000" dirty="0" err="1" smtClean="0"/>
              <a:t>n.j</a:t>
            </a:r>
            <a:r>
              <a:rPr lang="en-US" sz="2000" dirty="0" smtClean="0"/>
              <a:t>, u </a:t>
            </a:r>
            <a:r>
              <a:rPr lang="en-US" sz="2000" dirty="0" err="1" smtClean="0"/>
              <a:t>toku</a:t>
            </a:r>
            <a:r>
              <a:rPr lang="en-US" sz="2000" dirty="0" smtClean="0"/>
              <a:t> </a:t>
            </a:r>
            <a:r>
              <a:rPr lang="en-US" sz="2000" dirty="0" err="1" smtClean="0"/>
              <a:t>naredne</a:t>
            </a:r>
            <a:r>
              <a:rPr lang="en-US" sz="2000" dirty="0" smtClean="0"/>
              <a:t> 4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kraju</a:t>
            </a:r>
            <a:r>
              <a:rPr lang="en-US" sz="2000" dirty="0" smtClean="0"/>
              <a:t> </a:t>
            </a:r>
            <a:r>
              <a:rPr lang="en-US" sz="2000" dirty="0" err="1" smtClean="0"/>
              <a:t>svakog</a:t>
            </a:r>
            <a:r>
              <a:rPr lang="en-US" sz="2000" dirty="0" smtClean="0"/>
              <a:t> </a:t>
            </a:r>
            <a:r>
              <a:rPr lang="en-US" sz="2000" dirty="0" err="1" smtClean="0"/>
              <a:t>polugodišta</a:t>
            </a:r>
            <a:r>
              <a:rPr lang="en-US" sz="2000" dirty="0" smtClean="0"/>
              <a:t> </a:t>
            </a:r>
            <a:r>
              <a:rPr lang="en-US" sz="2000" dirty="0" err="1" smtClean="0"/>
              <a:t>su</a:t>
            </a:r>
            <a:r>
              <a:rPr lang="en-US" sz="2000" dirty="0" smtClean="0"/>
              <a:t> </a:t>
            </a:r>
            <a:r>
              <a:rPr lang="en-US" sz="2000" dirty="0" err="1" smtClean="0"/>
              <a:t>ulagani</a:t>
            </a:r>
            <a:r>
              <a:rPr lang="en-US" sz="2000" dirty="0" smtClean="0"/>
              <a:t> </a:t>
            </a:r>
            <a:r>
              <a:rPr lang="en-US" sz="2000" dirty="0" err="1" smtClean="0"/>
              <a:t>iznosi</a:t>
            </a:r>
            <a:r>
              <a:rPr lang="en-US" sz="2000" dirty="0" smtClean="0"/>
              <a:t> </a:t>
            </a:r>
            <a:r>
              <a:rPr lang="en-US" sz="2000" dirty="0" err="1" smtClean="0"/>
              <a:t>koji</a:t>
            </a:r>
            <a:r>
              <a:rPr lang="en-US" sz="2000" dirty="0" smtClean="0"/>
              <a:t> se </a:t>
            </a:r>
            <a:r>
              <a:rPr lang="en-US" sz="2000" dirty="0" err="1" smtClean="0"/>
              <a:t>konstantno</a:t>
            </a:r>
            <a:r>
              <a:rPr lang="en-US" sz="2000" dirty="0" smtClean="0"/>
              <a:t> </a:t>
            </a:r>
            <a:r>
              <a:rPr lang="en-US" sz="2000" dirty="0" err="1" smtClean="0"/>
              <a:t>povećavaju</a:t>
            </a:r>
            <a:r>
              <a:rPr lang="en-US" sz="2000" dirty="0" smtClean="0"/>
              <a:t> </a:t>
            </a:r>
            <a:r>
              <a:rPr lang="en-US" sz="2000" dirty="0" err="1" smtClean="0"/>
              <a:t>po</a:t>
            </a:r>
            <a:r>
              <a:rPr lang="en-US" sz="2000" dirty="0" smtClean="0"/>
              <a:t> </a:t>
            </a:r>
            <a:r>
              <a:rPr lang="en-US" sz="2000" dirty="0" err="1" smtClean="0"/>
              <a:t>stopi</a:t>
            </a:r>
            <a:r>
              <a:rPr lang="en-US" sz="2000" dirty="0" smtClean="0"/>
              <a:t> od 4%, a u </a:t>
            </a:r>
            <a:r>
              <a:rPr lang="en-US" sz="2000" dirty="0" err="1" smtClean="0"/>
              <a:t>toku</a:t>
            </a:r>
            <a:r>
              <a:rPr lang="en-US" sz="2000" dirty="0" smtClean="0"/>
              <a:t> </a:t>
            </a:r>
            <a:r>
              <a:rPr lang="en-US" sz="2000" dirty="0" err="1" smtClean="0"/>
              <a:t>posljednje</a:t>
            </a:r>
            <a:r>
              <a:rPr lang="en-US" sz="2000" dirty="0" smtClean="0"/>
              <a:t> 3 </a:t>
            </a:r>
            <a:r>
              <a:rPr lang="en-US" sz="2000" dirty="0" err="1" smtClean="0"/>
              <a:t>godine</a:t>
            </a:r>
            <a:r>
              <a:rPr lang="en-US" sz="2000" dirty="0" smtClean="0"/>
              <a:t> </a:t>
            </a:r>
            <a:r>
              <a:rPr lang="en-US" sz="2000" dirty="0" err="1" smtClean="0"/>
              <a:t>ulagano</a:t>
            </a:r>
            <a:r>
              <a:rPr lang="en-US" sz="2000" dirty="0" smtClean="0"/>
              <a:t> je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kraju</a:t>
            </a:r>
            <a:r>
              <a:rPr lang="en-US" sz="2000" dirty="0" smtClean="0"/>
              <a:t> </a:t>
            </a:r>
            <a:r>
              <a:rPr lang="en-US" sz="2000" dirty="0" err="1" smtClean="0"/>
              <a:t>svake</a:t>
            </a:r>
            <a:r>
              <a:rPr lang="en-US" sz="2000" dirty="0" smtClean="0"/>
              <a:t> </a:t>
            </a:r>
            <a:r>
              <a:rPr lang="en-US" sz="2000" dirty="0" err="1" smtClean="0"/>
              <a:t>godine</a:t>
            </a:r>
            <a:r>
              <a:rPr lang="en-US" sz="2000" dirty="0" smtClean="0"/>
              <a:t> </a:t>
            </a:r>
            <a:r>
              <a:rPr lang="en-US" sz="2000" dirty="0" err="1" smtClean="0"/>
              <a:t>po</a:t>
            </a:r>
            <a:r>
              <a:rPr lang="en-US" sz="2000" dirty="0" smtClean="0"/>
              <a:t> 1</a:t>
            </a:r>
            <a:r>
              <a:rPr lang="sr-Latn-BA" sz="2000" dirty="0" smtClean="0"/>
              <a:t>.</a:t>
            </a:r>
            <a:r>
              <a:rPr lang="en-US" sz="2000" dirty="0" smtClean="0"/>
              <a:t>000 </a:t>
            </a:r>
            <a:r>
              <a:rPr lang="en-US" sz="2000" dirty="0" err="1" smtClean="0"/>
              <a:t>n.j.</a:t>
            </a:r>
            <a:r>
              <a:rPr lang="en-US" sz="2000" dirty="0" smtClean="0"/>
              <a:t> </a:t>
            </a:r>
            <a:r>
              <a:rPr lang="en-US" sz="2000" dirty="0" err="1" smtClean="0"/>
              <a:t>Kolika</a:t>
            </a:r>
            <a:r>
              <a:rPr lang="en-US" sz="2000" dirty="0" smtClean="0"/>
              <a:t> je </a:t>
            </a:r>
            <a:r>
              <a:rPr lang="en-US" sz="2000" dirty="0" err="1" smtClean="0"/>
              <a:t>vrijednost</a:t>
            </a:r>
            <a:r>
              <a:rPr lang="en-US" sz="2000" dirty="0" smtClean="0"/>
              <a:t> </a:t>
            </a:r>
            <a:r>
              <a:rPr lang="en-US" sz="2000" dirty="0" err="1" smtClean="0"/>
              <a:t>svih</a:t>
            </a:r>
            <a:r>
              <a:rPr lang="en-US" sz="2000" dirty="0" smtClean="0"/>
              <a:t> </a:t>
            </a:r>
            <a:r>
              <a:rPr lang="en-US" sz="2000" dirty="0" err="1" smtClean="0"/>
              <a:t>uloga</a:t>
            </a:r>
            <a:r>
              <a:rPr lang="en-US" sz="2000" dirty="0" smtClean="0"/>
              <a:t> 1 </a:t>
            </a:r>
            <a:r>
              <a:rPr lang="en-US" sz="2000" dirty="0" err="1" smtClean="0"/>
              <a:t>godinu</a:t>
            </a:r>
            <a:r>
              <a:rPr lang="en-US" sz="2000" dirty="0" smtClean="0"/>
              <a:t> </a:t>
            </a:r>
            <a:r>
              <a:rPr lang="en-US" sz="2000" dirty="0" err="1" smtClean="0"/>
              <a:t>nakon</a:t>
            </a:r>
            <a:r>
              <a:rPr lang="en-US" sz="2000" dirty="0" smtClean="0"/>
              <a:t> </a:t>
            </a:r>
            <a:r>
              <a:rPr lang="en-US" sz="2000" dirty="0" err="1" smtClean="0"/>
              <a:t>posljednjeg</a:t>
            </a:r>
            <a:r>
              <a:rPr lang="en-US" sz="2000" dirty="0" smtClean="0"/>
              <a:t> </a:t>
            </a:r>
            <a:r>
              <a:rPr lang="en-US" sz="2000" dirty="0" err="1" smtClean="0"/>
              <a:t>uloga</a:t>
            </a:r>
            <a:r>
              <a:rPr lang="en-US" sz="2000" dirty="0" smtClean="0"/>
              <a:t>, </a:t>
            </a:r>
            <a:r>
              <a:rPr lang="en-US" sz="2000" dirty="0" err="1" smtClean="0"/>
              <a:t>ako</a:t>
            </a:r>
            <a:r>
              <a:rPr lang="en-US" sz="2000" dirty="0" smtClean="0"/>
              <a:t> je </a:t>
            </a:r>
            <a:r>
              <a:rPr lang="en-US" sz="2000" dirty="0" err="1" smtClean="0"/>
              <a:t>drugi</a:t>
            </a:r>
            <a:r>
              <a:rPr lang="en-US" sz="2000" dirty="0" smtClean="0"/>
              <a:t> </a:t>
            </a:r>
            <a:r>
              <a:rPr lang="en-US" sz="2000" dirty="0" err="1" smtClean="0"/>
              <a:t>ulog</a:t>
            </a:r>
            <a:r>
              <a:rPr lang="en-US" sz="2000" dirty="0" smtClean="0"/>
              <a:t> </a:t>
            </a:r>
            <a:r>
              <a:rPr lang="en-US" sz="2000" dirty="0" err="1" smtClean="0"/>
              <a:t>druge</a:t>
            </a:r>
            <a:r>
              <a:rPr lang="en-US" sz="2000" dirty="0" smtClean="0"/>
              <a:t> </a:t>
            </a:r>
            <a:r>
              <a:rPr lang="en-US" sz="2000" dirty="0" err="1" smtClean="0"/>
              <a:t>serije</a:t>
            </a:r>
            <a:r>
              <a:rPr lang="en-US" sz="2000" dirty="0" smtClean="0"/>
              <a:t> </a:t>
            </a:r>
            <a:r>
              <a:rPr lang="en-US" sz="2000" dirty="0" err="1" smtClean="0"/>
              <a:t>manji</a:t>
            </a:r>
            <a:r>
              <a:rPr lang="en-US" sz="2000" dirty="0" smtClean="0"/>
              <a:t> </a:t>
            </a:r>
            <a:r>
              <a:rPr lang="en-US" sz="2000" dirty="0" smtClean="0"/>
              <a:t>od </a:t>
            </a:r>
            <a:r>
              <a:rPr lang="en-US" sz="2000" dirty="0" err="1" smtClean="0"/>
              <a:t>uloga</a:t>
            </a:r>
            <a:r>
              <a:rPr lang="en-US" sz="2000" dirty="0" smtClean="0"/>
              <a:t> </a:t>
            </a:r>
            <a:r>
              <a:rPr lang="en-US" sz="2000" dirty="0" err="1" smtClean="0"/>
              <a:t>treće</a:t>
            </a:r>
            <a:r>
              <a:rPr lang="en-US" sz="2000" dirty="0" smtClean="0"/>
              <a:t> </a:t>
            </a:r>
            <a:r>
              <a:rPr lang="en-US" sz="2000" dirty="0" err="1" smtClean="0"/>
              <a:t>serije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20%.</a:t>
            </a:r>
          </a:p>
          <a:p>
            <a:pPr marL="342900" indent="-342900">
              <a:buAutoNum type="alphaLcParenR"/>
            </a:pPr>
            <a:r>
              <a:rPr lang="en-US" sz="2000" dirty="0" err="1" smtClean="0"/>
              <a:t>kamatna</a:t>
            </a:r>
            <a:r>
              <a:rPr lang="en-US" sz="2000" dirty="0" smtClean="0"/>
              <a:t> </a:t>
            </a:r>
            <a:r>
              <a:rPr lang="en-US" sz="2000" dirty="0" err="1"/>
              <a:t>stopa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prvih</a:t>
            </a:r>
            <a:r>
              <a:rPr lang="en-US" sz="2000" dirty="0"/>
              <a:t> 5 </a:t>
            </a:r>
            <a:r>
              <a:rPr lang="en-US" sz="2000" dirty="0" err="1"/>
              <a:t>godina</a:t>
            </a:r>
            <a:r>
              <a:rPr lang="en-US" sz="2000" dirty="0"/>
              <a:t> </a:t>
            </a:r>
            <a:r>
              <a:rPr lang="en-US" sz="2000" dirty="0" err="1"/>
              <a:t>iznosi</a:t>
            </a:r>
            <a:r>
              <a:rPr lang="en-US" sz="2000" dirty="0"/>
              <a:t> 6% , a </a:t>
            </a:r>
            <a:r>
              <a:rPr lang="en-US" sz="2000" dirty="0" err="1"/>
              <a:t>nadalje</a:t>
            </a:r>
            <a:r>
              <a:rPr lang="en-US" sz="2000" dirty="0"/>
              <a:t> 7% </a:t>
            </a:r>
            <a:r>
              <a:rPr lang="en-US" sz="2000" dirty="0" err="1"/>
              <a:t>uz</a:t>
            </a:r>
            <a:r>
              <a:rPr lang="en-US" sz="2000" dirty="0"/>
              <a:t> </a:t>
            </a:r>
            <a:r>
              <a:rPr lang="en-US" sz="2000" dirty="0" err="1"/>
              <a:t>polugodišnje</a:t>
            </a:r>
            <a:r>
              <a:rPr lang="en-US" sz="2000" dirty="0"/>
              <a:t> </a:t>
            </a:r>
            <a:r>
              <a:rPr lang="en-US" sz="2000" dirty="0" err="1"/>
              <a:t>kapitalisanje</a:t>
            </a:r>
            <a:r>
              <a:rPr lang="en-US" sz="2000" dirty="0"/>
              <a:t>:</a:t>
            </a:r>
          </a:p>
          <a:p>
            <a:pPr marL="342900" indent="-342900">
              <a:buAutoNum type="alphaLcParenR"/>
            </a:pPr>
            <a:r>
              <a:rPr lang="en-US" sz="2000" dirty="0" err="1"/>
              <a:t>kamatna</a:t>
            </a:r>
            <a:r>
              <a:rPr lang="en-US" sz="2000" dirty="0"/>
              <a:t> </a:t>
            </a:r>
            <a:r>
              <a:rPr lang="en-US" sz="2000" dirty="0" err="1"/>
              <a:t>stopa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prve</a:t>
            </a:r>
            <a:r>
              <a:rPr lang="en-US" sz="2000" dirty="0"/>
              <a:t> 4 </a:t>
            </a:r>
            <a:r>
              <a:rPr lang="en-US" sz="2000" dirty="0" err="1"/>
              <a:t>godine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2 </a:t>
            </a:r>
            <a:r>
              <a:rPr lang="en-US" sz="2000" dirty="0" err="1"/>
              <a:t>mjeseca</a:t>
            </a:r>
            <a:r>
              <a:rPr lang="en-US" sz="2000" dirty="0"/>
              <a:t> </a:t>
            </a:r>
            <a:r>
              <a:rPr lang="en-US" sz="2000" dirty="0" err="1"/>
              <a:t>iznosi</a:t>
            </a:r>
            <a:r>
              <a:rPr lang="en-US" sz="2000" dirty="0"/>
              <a:t> 6%, a </a:t>
            </a:r>
            <a:r>
              <a:rPr lang="en-US" sz="2000" dirty="0" err="1"/>
              <a:t>nadalje</a:t>
            </a:r>
            <a:r>
              <a:rPr lang="en-US" sz="2000" dirty="0"/>
              <a:t> 7% </a:t>
            </a:r>
            <a:r>
              <a:rPr lang="en-US" sz="2000" dirty="0" err="1"/>
              <a:t>uz</a:t>
            </a:r>
            <a:r>
              <a:rPr lang="en-US" sz="2000" dirty="0"/>
              <a:t> </a:t>
            </a:r>
            <a:r>
              <a:rPr lang="en-US" sz="2000" dirty="0" err="1"/>
              <a:t>polugodišnje</a:t>
            </a:r>
            <a:r>
              <a:rPr lang="en-US" sz="2000" dirty="0"/>
              <a:t> </a:t>
            </a:r>
            <a:r>
              <a:rPr lang="en-US" sz="2000" dirty="0" err="1"/>
              <a:t>kapitalisanje</a:t>
            </a:r>
            <a:r>
              <a:rPr lang="en-US" sz="2000" dirty="0"/>
              <a:t>.</a:t>
            </a:r>
            <a:endParaRPr lang="sr-Latn-BA" sz="2000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68BFDF9-9217-4D3A-A956-366DC5668147}"/>
                  </a:ext>
                </a:extLst>
              </p:cNvPr>
              <p:cNvSpPr txBox="1"/>
              <p:nvPr/>
            </p:nvSpPr>
            <p:spPr>
              <a:xfrm>
                <a:off x="518565" y="3342053"/>
                <a:ext cx="947810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1080</m:t>
                      </m:r>
                    </m:oMath>
                  </m:oMathPara>
                </a14:m>
                <a:endParaRPr lang="sr-Latn-BA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,8</m:t>
                      </m:r>
                      <m:r>
                        <a:rPr lang="en-1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1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Sup>
                        <m:sSubSup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=1,04</m:t>
                      </m:r>
                      <m:r>
                        <a:rPr lang="en-1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Sup>
                        <m:sSubSup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=769,23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=1000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68BFDF9-9217-4D3A-A956-366DC56681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565" y="3342053"/>
                <a:ext cx="9478108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063869" y="4685241"/>
                <a:ext cx="9460523" cy="16845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15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=108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1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1,</m:t>
                                  </m:r>
                                  <m:r>
                                    <a:rPr lang="sr-Latn-BA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15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1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1,03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769,23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1,04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−1,04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35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sr-Latn-BA" i="1" dirty="0" smtClean="0">
                  <a:latin typeface="Cambria Math" panose="02040503050406030204" pitchFamily="18" charset="0"/>
                </a:endParaRPr>
              </a:p>
              <a:p>
                <a:endParaRPr lang="sr-Latn-BA" i="1" dirty="0" smtClean="0">
                  <a:latin typeface="Cambria Math" panose="02040503050406030204" pitchFamily="18" charset="0"/>
                </a:endParaRPr>
              </a:p>
              <a:p>
                <a:r>
                  <a:rPr lang="sr-Latn-BA" dirty="0" smtClean="0"/>
                  <a:t>	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769,23</m:t>
                    </m:r>
                    <m:r>
                      <a:rPr lang="en-15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BA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1,04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f>
                      <m:fPr>
                        <m:ctrlPr>
                          <a:rPr lang="sr-Latn-B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B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i="1">
                                <a:latin typeface="Cambria Math" panose="02040503050406030204" pitchFamily="18" charset="0"/>
                              </a:rPr>
                              <m:t>1,0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35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sr-Latn-BA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sr-Latn-B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i="1">
                                <a:latin typeface="Cambria Math" panose="02040503050406030204" pitchFamily="18" charset="0"/>
                              </a:rPr>
                              <m:t>1,04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sr-Latn-BA" i="1">
                            <a:latin typeface="Cambria Math" panose="02040503050406030204" pitchFamily="18" charset="0"/>
                          </a:rPr>
                          <m:t>1,0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35</m:t>
                        </m:r>
                        <m:r>
                          <a:rPr lang="sr-Latn-BA" i="1">
                            <a:latin typeface="Cambria Math" panose="02040503050406030204" pitchFamily="18" charset="0"/>
                          </a:rPr>
                          <m:t>−1,04</m:t>
                        </m:r>
                      </m:den>
                    </m:f>
                    <m:r>
                      <a:rPr lang="sr-Latn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1,0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35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+1000</m:t>
                    </m:r>
                    <m:r>
                      <a:rPr lang="en-15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sr-Latn-B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i="1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sr-Latn-B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i="1">
                                <a:latin typeface="Cambria Math" panose="02040503050406030204" pitchFamily="18" charset="0"/>
                              </a:rPr>
                              <m:t>1,0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35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  <m:r>
                          <a:rPr lang="sr-Latn-BA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sSup>
                          <m:sSupPr>
                            <m:ctrlPr>
                              <a:rPr lang="sr-Latn-B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i="1">
                                <a:latin typeface="Cambria Math" panose="02040503050406030204" pitchFamily="18" charset="0"/>
                              </a:rPr>
                              <m:t>1,0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35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r-Latn-BA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15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1,0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35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endParaRPr lang="en-US" b="1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869" y="4685241"/>
                <a:ext cx="9460523" cy="16845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51692" y="4290646"/>
            <a:ext cx="1178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a)</a:t>
            </a:r>
          </a:p>
        </p:txBody>
      </p:sp>
    </p:spTree>
    <p:extLst>
      <p:ext uri="{BB962C8B-B14F-4D97-AF65-F5344CB8AC3E}">
        <p14:creationId xmlns:p14="http://schemas.microsoft.com/office/powerpoint/2010/main" val="240283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1353" y="290147"/>
                <a:ext cx="11166231" cy="167053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b)</a:t>
                </a:r>
              </a:p>
              <a:p>
                <a:pPr marL="0" indent="0">
                  <a:buNone/>
                </a:pPr>
                <a:r>
                  <a:rPr lang="en-US" dirty="0" err="1"/>
                  <a:t>Promjena</a:t>
                </a:r>
                <a:r>
                  <a:rPr lang="en-US" dirty="0"/>
                  <a:t> </a:t>
                </a:r>
                <a:r>
                  <a:rPr lang="en-US" dirty="0" err="1"/>
                  <a:t>kamatne</a:t>
                </a:r>
                <a:r>
                  <a:rPr lang="en-US" dirty="0"/>
                  <a:t> stope se </a:t>
                </a:r>
                <a:r>
                  <a:rPr lang="en-US" dirty="0" err="1"/>
                  <a:t>dešava</a:t>
                </a:r>
                <a:r>
                  <a:rPr lang="en-US" dirty="0"/>
                  <a:t> </a:t>
                </a:r>
                <a:r>
                  <a:rPr lang="en-US" dirty="0" err="1"/>
                  <a:t>unutar</a:t>
                </a:r>
                <a:r>
                  <a:rPr lang="en-US" dirty="0"/>
                  <a:t> </a:t>
                </a:r>
                <a:r>
                  <a:rPr lang="en-US" dirty="0" err="1"/>
                  <a:t>perioda</a:t>
                </a:r>
                <a:r>
                  <a:rPr lang="en-US" dirty="0"/>
                  <a:t> </a:t>
                </a:r>
                <a:r>
                  <a:rPr lang="en-US" dirty="0" err="1"/>
                  <a:t>kapitalisanja</a:t>
                </a:r>
                <a:r>
                  <a:rPr lang="en-US" dirty="0"/>
                  <a:t>, </a:t>
                </a:r>
                <a:r>
                  <a:rPr lang="en-US" dirty="0" err="1"/>
                  <a:t>te</a:t>
                </a:r>
                <a:r>
                  <a:rPr lang="en-US" dirty="0"/>
                  <a:t> se </a:t>
                </a:r>
                <a:r>
                  <a:rPr lang="en-US" dirty="0" err="1"/>
                  <a:t>koristi</a:t>
                </a:r>
                <a:r>
                  <a:rPr lang="en-US" dirty="0"/>
                  <a:t> </a:t>
                </a:r>
                <a:r>
                  <a:rPr lang="en-US" dirty="0" err="1"/>
                  <a:t>prosječna</a:t>
                </a:r>
                <a:r>
                  <a:rPr lang="en-US" dirty="0"/>
                  <a:t> </a:t>
                </a:r>
                <a:r>
                  <a:rPr lang="en-US" dirty="0" err="1"/>
                  <a:t>kamatna</a:t>
                </a:r>
                <a:r>
                  <a:rPr lang="en-US" dirty="0"/>
                  <a:t> </a:t>
                </a:r>
                <a:r>
                  <a:rPr lang="en-US" dirty="0" err="1"/>
                  <a:t>stopa</a:t>
                </a:r>
                <a:r>
                  <a:rPr lang="en-US" dirty="0"/>
                  <a:t> </a:t>
                </a:r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taj</a:t>
                </a:r>
                <a:r>
                  <a:rPr lang="en-US" dirty="0"/>
                  <a:t> period: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15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1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3+4</m:t>
                          </m:r>
                          <m:r>
                            <a:rPr lang="en-1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=3,33%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1353" y="290147"/>
                <a:ext cx="11166231" cy="1670538"/>
              </a:xfrm>
              <a:blipFill>
                <a:blip r:embed="rId2"/>
                <a:stretch>
                  <a:fillRect l="-437" t="-36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994039" y="2299291"/>
                <a:ext cx="7797418" cy="32637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15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=108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1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1,</m:t>
                                  </m:r>
                                  <m:r>
                                    <a:rPr lang="sr-Latn-BA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15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1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1,03</m:t>
                          </m:r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1,033</m:t>
                      </m:r>
                      <m:r>
                        <a:rPr lang="en-1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sup>
                      </m:sSup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sr-Latn-BA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+769,23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1,04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−1,04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1,033</m:t>
                      </m:r>
                      <m:r>
                        <a:rPr lang="en-1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35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sr-Latn-BA" b="0" dirty="0">
                  <a:ea typeface="Cambria Math" panose="02040503050406030204" pitchFamily="18" charset="0"/>
                </a:endParaRPr>
              </a:p>
              <a:p>
                <a:endParaRPr lang="en-US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+769,23</m:t>
                      </m:r>
                      <m:r>
                        <a:rPr lang="en-1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1,04</m:t>
                          </m:r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1,04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−1,04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35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sr-Latn-BA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+1000</m:t>
                      </m:r>
                      <m:r>
                        <a:rPr lang="en-1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35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35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15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35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4039" y="2299291"/>
                <a:ext cx="7797418" cy="32637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446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1285</TotalTime>
  <Words>370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Gill Sans MT</vt:lpstr>
      <vt:lpstr>Parcel</vt:lpstr>
      <vt:lpstr>Ulozi (III)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Ulozi</dc:title>
  <dc:creator>Marić, Milica</dc:creator>
  <cp:lastModifiedBy>Milica</cp:lastModifiedBy>
  <cp:revision>99</cp:revision>
  <dcterms:created xsi:type="dcterms:W3CDTF">2023-05-02T09:40:58Z</dcterms:created>
  <dcterms:modified xsi:type="dcterms:W3CDTF">2023-05-19T07:15:31Z</dcterms:modified>
</cp:coreProperties>
</file>