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314" r:id="rId5"/>
    <p:sldId id="261" r:id="rId6"/>
    <p:sldId id="316" r:id="rId7"/>
    <p:sldId id="315" r:id="rId8"/>
    <p:sldId id="262" r:id="rId9"/>
    <p:sldId id="263" r:id="rId10"/>
    <p:sldId id="298" r:id="rId11"/>
    <p:sldId id="299" r:id="rId12"/>
    <p:sldId id="313" r:id="rId13"/>
    <p:sldId id="264" r:id="rId14"/>
    <p:sldId id="265" r:id="rId15"/>
    <p:sldId id="266" r:id="rId16"/>
    <p:sldId id="267" r:id="rId17"/>
    <p:sldId id="271" r:id="rId18"/>
    <p:sldId id="301" r:id="rId19"/>
    <p:sldId id="300" r:id="rId20"/>
    <p:sldId id="342" r:id="rId21"/>
    <p:sldId id="318" r:id="rId22"/>
    <p:sldId id="319" r:id="rId23"/>
    <p:sldId id="320" r:id="rId24"/>
    <p:sldId id="344" r:id="rId25"/>
    <p:sldId id="321" r:id="rId26"/>
    <p:sldId id="322" r:id="rId27"/>
    <p:sldId id="323" r:id="rId28"/>
    <p:sldId id="325" r:id="rId29"/>
    <p:sldId id="293" r:id="rId30"/>
    <p:sldId id="32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>
      <p:cViewPr varScale="1">
        <p:scale>
          <a:sx n="123" d="100"/>
          <a:sy n="123" d="100"/>
        </p:scale>
        <p:origin x="2150" y="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10/8/2024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79613" y="2209800"/>
            <a:ext cx="6629400" cy="11969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sr-Cyrl-CS" dirty="0"/>
              <a:t>ИНФЛАЦИЈА</a:t>
            </a:r>
            <a:endParaRPr lang="en-US" dirty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505201" y="3810000"/>
            <a:ext cx="5638800" cy="1101725"/>
          </a:xfrm>
        </p:spPr>
        <p:txBody>
          <a:bodyPr>
            <a:noAutofit/>
          </a:bodyPr>
          <a:lstStyle/>
          <a:p>
            <a:r>
              <a:rPr lang="sr-Cyrl-CS" sz="3200" dirty="0"/>
              <a:t>Монетарна (не)стабилност</a:t>
            </a:r>
            <a:br>
              <a:rPr lang="sr-Cyrl-CS" sz="3200" dirty="0"/>
            </a:br>
            <a:endParaRPr lang="en-US" sz="3200" dirty="0"/>
          </a:p>
        </p:txBody>
      </p:sp>
      <p:pic>
        <p:nvPicPr>
          <p:cNvPr id="7172" name="Picture 6" descr="EFlogo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76200" y="76200"/>
            <a:ext cx="173160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/>
              <a:t>Ипак, није свако повећање новчаног оптицаја  инфлација.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hr-HR" dirty="0"/>
              <a:t>Проблем настаје тек онда када се количина новца мијења без одговарајуће промјене на страни робе, тако да то мијењање почиње да утиче на општи ниво цијена.</a:t>
            </a:r>
            <a:r>
              <a:rPr lang="hr-HR" b="1" dirty="0"/>
              <a:t> </a:t>
            </a:r>
            <a:r>
              <a:rPr lang="hr-HR" dirty="0"/>
              <a:t>Из тога проистиче да је инфлација заправо динамичан појам.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/>
              <a:t>Чим се повећање оптицаја новца заустави и цијене уста</a:t>
            </a:r>
            <a:r>
              <a:rPr lang="sr-Cyrl-BA" dirty="0"/>
              <a:t>би</a:t>
            </a:r>
            <a:r>
              <a:rPr lang="hr-HR" dirty="0"/>
              <a:t>ле на новом нивоу, инфлација престаје, без обзира на то колики је сада оптицај новца. 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hr-HR" dirty="0"/>
              <a:t>Дакле, о инфлацији се може говорити само дотле док цијене расту. Чим се цијене зауставе на било којем нивоу, нема више инфлације, ма колико нови оптицај био већи од ранијег.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1"/>
            <a:ext cx="8229600" cy="4495800"/>
          </a:xfrm>
        </p:spPr>
        <p:txBody>
          <a:bodyPr>
            <a:normAutofit/>
          </a:bodyPr>
          <a:lstStyle/>
          <a:p>
            <a:r>
              <a:rPr lang="sr-Cyrl-CS" sz="3600" dirty="0">
                <a:solidFill>
                  <a:schemeClr val="bg2">
                    <a:lumMod val="50000"/>
                  </a:schemeClr>
                </a:solidFill>
              </a:rPr>
              <a:t>Врсте инфлације:</a:t>
            </a:r>
          </a:p>
          <a:p>
            <a:pPr marL="109728" indent="0">
              <a:buNone/>
            </a:pPr>
            <a:endParaRPr lang="sr-Cyrl-CS" sz="3600" dirty="0">
              <a:solidFill>
                <a:schemeClr val="bg2">
                  <a:lumMod val="50000"/>
                </a:schemeClr>
              </a:solidFill>
            </a:endParaRPr>
          </a:p>
          <a:p>
            <a:pPr lvl="2"/>
            <a:r>
              <a:rPr lang="sr-Cyrl-CS" sz="3400" dirty="0"/>
              <a:t>Према интензитету</a:t>
            </a:r>
          </a:p>
          <a:p>
            <a:pPr lvl="2"/>
            <a:r>
              <a:rPr lang="sr-Cyrl-CS" sz="3400" dirty="0"/>
              <a:t>Према дужини трајања</a:t>
            </a:r>
          </a:p>
          <a:p>
            <a:pPr lvl="2"/>
            <a:r>
              <a:rPr lang="sr-Cyrl-CS" sz="3400" dirty="0"/>
              <a:t>Према узроцима настанка</a:t>
            </a:r>
          </a:p>
          <a:p>
            <a:pPr lvl="2"/>
            <a:r>
              <a:rPr lang="sr-Cyrl-CS" sz="3400" dirty="0"/>
              <a:t>Према намјери и др.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371600"/>
            <a:ext cx="6889750" cy="4646612"/>
          </a:xfrm>
        </p:spPr>
        <p:txBody>
          <a:bodyPr>
            <a:normAutofit/>
          </a:bodyPr>
          <a:lstStyle/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sr-Cyrl-CS" b="1" dirty="0">
                <a:solidFill>
                  <a:schemeClr val="accent1"/>
                </a:solidFill>
              </a:rPr>
              <a:t>Б</a:t>
            </a:r>
            <a:r>
              <a:rPr lang="sr-Latn-CS" b="1" dirty="0">
                <a:solidFill>
                  <a:schemeClr val="accent1"/>
                </a:solidFill>
              </a:rPr>
              <a:t>лаг</a:t>
            </a:r>
            <a:r>
              <a:rPr lang="sr-Cyrl-CS" b="1" dirty="0">
                <a:solidFill>
                  <a:schemeClr val="accent1"/>
                </a:solidFill>
              </a:rPr>
              <a:t>а</a:t>
            </a:r>
            <a:r>
              <a:rPr lang="sr-Latn-CS" b="1" dirty="0">
                <a:solidFill>
                  <a:schemeClr val="accent1"/>
                </a:solidFill>
              </a:rPr>
              <a:t> </a:t>
            </a:r>
            <a:r>
              <a:rPr lang="sr-Cyrl-CS" b="1" dirty="0">
                <a:solidFill>
                  <a:schemeClr val="accent1"/>
                </a:solidFill>
              </a:rPr>
              <a:t>(</a:t>
            </a:r>
            <a:r>
              <a:rPr lang="sr-Latn-CS" b="1" dirty="0">
                <a:solidFill>
                  <a:schemeClr val="accent1"/>
                </a:solidFill>
              </a:rPr>
              <a:t>пузајућ</a:t>
            </a:r>
            <a:r>
              <a:rPr lang="sr-Cyrl-CS" b="1" dirty="0">
                <a:solidFill>
                  <a:schemeClr val="accent1"/>
                </a:solidFill>
              </a:rPr>
              <a:t>а):</a:t>
            </a:r>
            <a:r>
              <a:rPr lang="sr-Cyrl-CS" sz="2400" b="1" dirty="0"/>
              <a:t> </a:t>
            </a:r>
            <a:r>
              <a:rPr lang="sr-Cyrl-CS" sz="2400" dirty="0"/>
              <a:t>	</a:t>
            </a:r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sr-Cyrl-CS" sz="2400" dirty="0"/>
              <a:t>	</a:t>
            </a:r>
            <a:r>
              <a:rPr lang="sr-Latn-CS" sz="2400" dirty="0"/>
              <a:t>до</a:t>
            </a:r>
            <a:r>
              <a:rPr lang="sr-Cyrl-CS" sz="2400" dirty="0"/>
              <a:t> </a:t>
            </a:r>
            <a:r>
              <a:rPr lang="sr-Latn-CS" sz="2400" dirty="0"/>
              <a:t>5%</a:t>
            </a:r>
            <a:r>
              <a:rPr lang="sr-Cyrl-CS" sz="2400" dirty="0"/>
              <a:t> год. раста цијена</a:t>
            </a:r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r-Cyrl-CS" sz="2100" dirty="0">
                <a:solidFill>
                  <a:schemeClr val="bg1">
                    <a:lumMod val="65000"/>
                  </a:schemeClr>
                </a:solidFill>
              </a:rPr>
              <a:t>(обезбјеђује већу запосленост свих фактора производње и стимулише привредни раст)</a:t>
            </a:r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sr-Cyrl-CS" sz="2400" dirty="0"/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sr-Latn-CS" b="1" dirty="0">
                <a:solidFill>
                  <a:schemeClr val="accent1"/>
                </a:solidFill>
              </a:rPr>
              <a:t>Убрзан</a:t>
            </a:r>
            <a:r>
              <a:rPr lang="sr-Cyrl-CS" b="1" dirty="0">
                <a:solidFill>
                  <a:schemeClr val="accent1"/>
                </a:solidFill>
              </a:rPr>
              <a:t>а:</a:t>
            </a:r>
            <a:r>
              <a:rPr lang="sr-Cyrl-CS" sz="2400" b="1" dirty="0"/>
              <a:t> </a:t>
            </a:r>
            <a:r>
              <a:rPr lang="sr-Cyrl-CS" sz="2400" dirty="0"/>
              <a:t>		</a:t>
            </a:r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sr-Cyrl-CS" sz="2400" dirty="0"/>
              <a:t>	</a:t>
            </a:r>
            <a:r>
              <a:rPr lang="sr-Latn-CS" sz="2400" dirty="0"/>
              <a:t>5</a:t>
            </a:r>
            <a:r>
              <a:rPr lang="sr-Cyrl-CS" sz="2400" dirty="0"/>
              <a:t> - </a:t>
            </a:r>
            <a:r>
              <a:rPr lang="sr-Latn-CS" sz="2400" dirty="0"/>
              <a:t>15%</a:t>
            </a:r>
            <a:r>
              <a:rPr lang="sr-Cyrl-CS" sz="2400" dirty="0"/>
              <a:t> год. раста цијена</a:t>
            </a:r>
            <a:r>
              <a:rPr lang="sr-Latn-CS" sz="2400" dirty="0"/>
              <a:t> </a:t>
            </a:r>
            <a:endParaRPr lang="sr-Cyrl-BA" sz="2400" dirty="0"/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sr-Cyrl-CS" sz="2400" dirty="0"/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sr-Cyrl-CS" b="1" dirty="0">
                <a:solidFill>
                  <a:schemeClr val="accent1"/>
                </a:solidFill>
              </a:rPr>
              <a:t>Г</a:t>
            </a:r>
            <a:r>
              <a:rPr lang="sr-Latn-CS" b="1" dirty="0">
                <a:solidFill>
                  <a:schemeClr val="accent1"/>
                </a:solidFill>
              </a:rPr>
              <a:t>алопирајућ</a:t>
            </a:r>
            <a:r>
              <a:rPr lang="sr-Cyrl-CS" b="1" dirty="0">
                <a:solidFill>
                  <a:schemeClr val="accent1"/>
                </a:solidFill>
              </a:rPr>
              <a:t>а:</a:t>
            </a:r>
            <a:r>
              <a:rPr lang="sr-Cyrl-CS" sz="2400" b="1" dirty="0">
                <a:solidFill>
                  <a:srgbClr val="CC0000"/>
                </a:solidFill>
              </a:rPr>
              <a:t> </a:t>
            </a:r>
            <a:r>
              <a:rPr lang="sr-Cyrl-CS" sz="2400" dirty="0">
                <a:solidFill>
                  <a:srgbClr val="CC0000"/>
                </a:solidFill>
              </a:rPr>
              <a:t>	</a:t>
            </a:r>
            <a:r>
              <a:rPr lang="sr-Cyrl-CS" sz="2400" dirty="0"/>
              <a:t>	</a:t>
            </a:r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sr-Cyrl-CS" sz="2400" dirty="0"/>
              <a:t>	</a:t>
            </a:r>
            <a:r>
              <a:rPr lang="sr-Latn-CS" sz="2400" dirty="0"/>
              <a:t>15</a:t>
            </a:r>
            <a:r>
              <a:rPr lang="sr-Cyrl-CS" sz="2400" dirty="0"/>
              <a:t> - </a:t>
            </a:r>
            <a:r>
              <a:rPr lang="sr-Latn-CS" sz="2400" dirty="0"/>
              <a:t>50%</a:t>
            </a:r>
            <a:r>
              <a:rPr lang="sr-Cyrl-CS" sz="2400" dirty="0"/>
              <a:t> год. раста цијена </a:t>
            </a:r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sr-Latn-CS" sz="2400" dirty="0"/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sr-Latn-CS" b="1" dirty="0">
                <a:solidFill>
                  <a:schemeClr val="accent1"/>
                </a:solidFill>
              </a:rPr>
              <a:t>Хиперинфлација</a:t>
            </a:r>
            <a:r>
              <a:rPr lang="sr-Cyrl-CS" b="1" dirty="0">
                <a:solidFill>
                  <a:schemeClr val="accent1"/>
                </a:solidFill>
              </a:rPr>
              <a:t>:</a:t>
            </a:r>
            <a:r>
              <a:rPr lang="sr-Cyrl-CS" sz="2400" dirty="0"/>
              <a:t> </a:t>
            </a:r>
            <a:r>
              <a:rPr lang="sr-Latn-CS" sz="2400" dirty="0"/>
              <a:t> </a:t>
            </a:r>
            <a:endParaRPr lang="sr-Cyrl-BA" sz="2400" dirty="0"/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sr-Cyrl-CS" sz="2400" dirty="0"/>
              <a:t>	</a:t>
            </a:r>
            <a:r>
              <a:rPr lang="sr-Latn-CS" sz="2400" dirty="0"/>
              <a:t>преко 50%</a:t>
            </a:r>
            <a:r>
              <a:rPr lang="sr-Cyrl-CS" sz="2400" dirty="0"/>
              <a:t> </a:t>
            </a:r>
            <a:r>
              <a:rPr lang="sr-Latn-CS" sz="2400" dirty="0"/>
              <a:t>раста цијена</a:t>
            </a:r>
            <a:endParaRPr lang="sr-Cyrl-CS" sz="2400" dirty="0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sr-Cyrl-CS"/>
              <a:t>Монетарне и јавне финансије</a:t>
            </a:r>
            <a:endParaRPr lang="en-US"/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3C37A6-E68F-4B62-AA5E-7131358B2B5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17672" y="332888"/>
            <a:ext cx="8229600" cy="962512"/>
          </a:xfrm>
        </p:spPr>
        <p:txBody>
          <a:bodyPr>
            <a:normAutofit fontScale="90000"/>
          </a:bodyPr>
          <a:lstStyle/>
          <a:p>
            <a:r>
              <a:rPr lang="sr-Latn-CS" sz="4400"/>
              <a:t>Према интензитету</a:t>
            </a:r>
            <a:r>
              <a:rPr lang="sr-Cyrl-CS" sz="4400"/>
              <a:t> (јачини):</a:t>
            </a:r>
            <a:br>
              <a:rPr lang="sr-Latn-CS" sz="4400"/>
            </a:b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256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256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256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304800"/>
            <a:ext cx="8624887" cy="6151563"/>
          </a:xfrm>
        </p:spPr>
        <p:txBody>
          <a:bodyPr>
            <a:normAutofit/>
          </a:bodyPr>
          <a:lstStyle/>
          <a:p>
            <a:pPr marL="577850" indent="-577850" eaLnBrk="1" fontAlgn="auto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CS" sz="2800" b="1" u="sng" dirty="0"/>
              <a:t>Према дужини трајања:</a:t>
            </a:r>
            <a:endParaRPr lang="sr-Cyrl-BA" sz="2800" b="1" u="sng" dirty="0"/>
          </a:p>
          <a:p>
            <a:pPr marL="577850" indent="-577850" eaLnBrk="1" fontAlgn="auto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sr-Latn-CS" sz="2800" b="1" dirty="0"/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sr-Cyrl-CS" sz="2800" dirty="0">
                <a:solidFill>
                  <a:schemeClr val="accent1"/>
                </a:solidFill>
              </a:rPr>
              <a:t>Ј</a:t>
            </a:r>
            <a:r>
              <a:rPr lang="sr-Latn-CS" sz="2800" dirty="0">
                <a:solidFill>
                  <a:schemeClr val="accent1"/>
                </a:solidFill>
              </a:rPr>
              <a:t>едн</a:t>
            </a:r>
            <a:r>
              <a:rPr lang="sr-Cyrl-CS" sz="2800" dirty="0">
                <a:solidFill>
                  <a:schemeClr val="accent1"/>
                </a:solidFill>
              </a:rPr>
              <a:t>о</a:t>
            </a:r>
            <a:r>
              <a:rPr lang="sr-Latn-CS" sz="2800" dirty="0">
                <a:solidFill>
                  <a:schemeClr val="accent1"/>
                </a:solidFill>
              </a:rPr>
              <a:t>кратна</a:t>
            </a:r>
            <a:r>
              <a:rPr lang="sr-Cyrl-CS" sz="2800" dirty="0">
                <a:solidFill>
                  <a:schemeClr val="accent1"/>
                </a:solidFill>
              </a:rPr>
              <a:t>:</a:t>
            </a:r>
            <a:r>
              <a:rPr lang="sr-Cyrl-CS" sz="2800" dirty="0"/>
              <a:t> </a:t>
            </a:r>
            <a:r>
              <a:rPr lang="sr-Latn-CS" sz="2800" dirty="0"/>
              <a:t>кратко трај</a:t>
            </a:r>
            <a:r>
              <a:rPr lang="sr-Cyrl-CS" sz="2800" dirty="0"/>
              <a:t>е</a:t>
            </a:r>
            <a:r>
              <a:rPr lang="sr-Latn-CS" sz="2800" dirty="0"/>
              <a:t>, примјетан раст цијена,</a:t>
            </a:r>
            <a:r>
              <a:rPr lang="sr-Cyrl-BA" sz="2800" dirty="0"/>
              <a:t> </a:t>
            </a:r>
            <a:r>
              <a:rPr lang="sr-Latn-CS" sz="2800" dirty="0"/>
              <a:t>цијене </a:t>
            </a:r>
            <a:r>
              <a:rPr lang="sr-Cyrl-CS" sz="2800" dirty="0"/>
              <a:t>се </a:t>
            </a:r>
            <a:r>
              <a:rPr lang="sr-Latn-CS" sz="2800" dirty="0"/>
              <a:t>убрзо стабилизују на новом</a:t>
            </a:r>
            <a:r>
              <a:rPr lang="sr-Cyrl-BA" sz="2800" dirty="0"/>
              <a:t>, </a:t>
            </a:r>
            <a:r>
              <a:rPr lang="sr-Latn-CS" sz="2800" dirty="0"/>
              <a:t>вишем нивоу</a:t>
            </a:r>
            <a:endParaRPr lang="sr-Cyrl-BA" sz="2800" dirty="0"/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sr-Latn-CS" sz="2800" dirty="0"/>
          </a:p>
          <a:p>
            <a:pPr marL="577850" indent="-577850">
              <a:lnSpc>
                <a:spcPct val="80000"/>
              </a:lnSpc>
              <a:buNone/>
              <a:defRPr/>
            </a:pPr>
            <a:r>
              <a:rPr lang="en-US" sz="2000" dirty="0">
                <a:solidFill>
                  <a:schemeClr val="accent1"/>
                </a:solidFill>
              </a:rPr>
              <a:t>2.    </a:t>
            </a:r>
            <a:r>
              <a:rPr lang="sr-Cyrl-CS" sz="2800" dirty="0">
                <a:solidFill>
                  <a:schemeClr val="accent1"/>
                </a:solidFill>
              </a:rPr>
              <a:t>С</a:t>
            </a:r>
            <a:r>
              <a:rPr lang="sr-Latn-CS" sz="2800" dirty="0">
                <a:solidFill>
                  <a:schemeClr val="accent1"/>
                </a:solidFill>
              </a:rPr>
              <a:t>екун</a:t>
            </a:r>
            <a:r>
              <a:rPr lang="sr-Cyrl-CS" sz="2800" dirty="0">
                <a:solidFill>
                  <a:schemeClr val="accent1"/>
                </a:solidFill>
              </a:rPr>
              <a:t>д</a:t>
            </a:r>
            <a:r>
              <a:rPr lang="sr-Latn-CS" sz="2800" dirty="0">
                <a:solidFill>
                  <a:schemeClr val="accent1"/>
                </a:solidFill>
              </a:rPr>
              <a:t>арна</a:t>
            </a:r>
            <a:r>
              <a:rPr lang="sr-Cyrl-CS" sz="2800" dirty="0">
                <a:solidFill>
                  <a:schemeClr val="accent1"/>
                </a:solidFill>
              </a:rPr>
              <a:t>:</a:t>
            </a:r>
            <a:r>
              <a:rPr lang="sr-Cyrl-CS" sz="2800" dirty="0">
                <a:solidFill>
                  <a:srgbClr val="CC0000"/>
                </a:solidFill>
              </a:rPr>
              <a:t> </a:t>
            </a:r>
            <a:r>
              <a:rPr lang="sr-Latn-CS" sz="2800" dirty="0"/>
              <a:t>дуже траје, раст цијена је умјерен</a:t>
            </a:r>
            <a:r>
              <a:rPr lang="sr-Cyrl-CS" sz="2800" dirty="0"/>
              <a:t>, </a:t>
            </a:r>
            <a:r>
              <a:rPr lang="ru-RU" sz="2800" dirty="0"/>
              <a:t>обично настаје као посљедица цикличног кретања привреде</a:t>
            </a:r>
            <a:endParaRPr lang="sr-Cyrl-BA" sz="2800" dirty="0"/>
          </a:p>
          <a:p>
            <a:pPr marL="577850" indent="-57785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endParaRPr lang="sr-Latn-CS" sz="2800" dirty="0"/>
          </a:p>
          <a:p>
            <a:pPr marL="577850" indent="-577850">
              <a:lnSpc>
                <a:spcPct val="80000"/>
              </a:lnSpc>
              <a:buNone/>
              <a:defRPr/>
            </a:pPr>
            <a:r>
              <a:rPr lang="en-US" sz="2000" dirty="0">
                <a:solidFill>
                  <a:schemeClr val="accent1"/>
                </a:solidFill>
              </a:rPr>
              <a:t>3</a:t>
            </a:r>
            <a:r>
              <a:rPr lang="en-US" sz="2800" dirty="0">
                <a:solidFill>
                  <a:schemeClr val="accent1"/>
                </a:solidFill>
              </a:rPr>
              <a:t>.   </a:t>
            </a:r>
            <a:r>
              <a:rPr lang="sr-Cyrl-CS" sz="2800" dirty="0">
                <a:solidFill>
                  <a:schemeClr val="accent1"/>
                </a:solidFill>
              </a:rPr>
              <a:t>Х</a:t>
            </a:r>
            <a:r>
              <a:rPr lang="sr-Latn-CS" sz="2800" dirty="0">
                <a:solidFill>
                  <a:schemeClr val="accent1"/>
                </a:solidFill>
              </a:rPr>
              <a:t>ронична</a:t>
            </a:r>
            <a:r>
              <a:rPr lang="sr-Cyrl-CS" sz="2800" dirty="0">
                <a:solidFill>
                  <a:schemeClr val="accent1"/>
                </a:solidFill>
              </a:rPr>
              <a:t>:</a:t>
            </a:r>
            <a:r>
              <a:rPr lang="sr-Cyrl-CS" sz="2800" dirty="0">
                <a:solidFill>
                  <a:srgbClr val="CC0000"/>
                </a:solidFill>
              </a:rPr>
              <a:t> </a:t>
            </a:r>
            <a:r>
              <a:rPr lang="ru-RU" sz="2800" dirty="0"/>
              <a:t>дугорочнија, виша стопа раста цијена и тенденција прогресивног развоја из године у годину – претварање у хиперинфлацију. </a:t>
            </a:r>
            <a:r>
              <a:rPr lang="ru-RU" sz="2000" dirty="0">
                <a:solidFill>
                  <a:schemeClr val="bg1">
                    <a:lumMod val="65000"/>
                  </a:schemeClr>
                </a:solidFill>
              </a:rPr>
              <a:t>Може се појавити као посљедица политичких и друштвених фактора, погрешне монетарне или економске политике, раста цијена нафте итд.</a:t>
            </a:r>
            <a:endParaRPr lang="sr-Latn-C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sr-Cyrl-CS"/>
              <a:t>Монетарне и јавне финансије</a:t>
            </a:r>
            <a:endParaRPr lang="en-US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CA89D1-CC25-42D3-BB47-9F80554C980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>
          <a:xfrm>
            <a:off x="0" y="214313"/>
            <a:ext cx="8172450" cy="6383337"/>
          </a:xfrm>
        </p:spPr>
        <p:txBody>
          <a:bodyPr>
            <a:normAutofit fontScale="92500"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r-Latn-CS" b="1" u="sng"/>
              <a:t>Према узроцима:</a:t>
            </a:r>
            <a:endParaRPr lang="sr-Cyrl-BA" b="1" u="sng"/>
          </a:p>
          <a:p>
            <a:pPr marL="533400" indent="-5334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sr-Latn-CS" b="1"/>
          </a:p>
          <a:p>
            <a:pPr algn="just">
              <a:defRPr/>
            </a:pPr>
            <a:r>
              <a:rPr lang="sr-Cyrl-BA">
                <a:solidFill>
                  <a:schemeClr val="accent1"/>
                </a:solidFill>
              </a:rPr>
              <a:t>Ин</a:t>
            </a:r>
            <a:r>
              <a:rPr lang="sr-Latn-CS">
                <a:solidFill>
                  <a:schemeClr val="accent1"/>
                </a:solidFill>
              </a:rPr>
              <a:t>флациј</a:t>
            </a:r>
            <a:r>
              <a:rPr lang="sr-Cyrl-CS">
                <a:solidFill>
                  <a:schemeClr val="accent1"/>
                </a:solidFill>
              </a:rPr>
              <a:t>а</a:t>
            </a:r>
            <a:r>
              <a:rPr lang="sr-Latn-CS">
                <a:solidFill>
                  <a:schemeClr val="accent1"/>
                </a:solidFill>
              </a:rPr>
              <a:t> тражње</a:t>
            </a:r>
            <a:r>
              <a:rPr lang="sr-Cyrl-CS">
                <a:solidFill>
                  <a:schemeClr val="accent1"/>
                </a:solidFill>
              </a:rPr>
              <a:t>:</a:t>
            </a:r>
            <a:r>
              <a:rPr lang="sr-Cyrl-CS"/>
              <a:t> </a:t>
            </a:r>
            <a:r>
              <a:rPr lang="ru-RU"/>
              <a:t>према овом концепту инфлација је </a:t>
            </a:r>
            <a:r>
              <a:rPr lang="ru-RU" b="1"/>
              <a:t>монетарни феномен </a:t>
            </a:r>
            <a:r>
              <a:rPr lang="ru-RU"/>
              <a:t>као пос</a:t>
            </a:r>
            <a:r>
              <a:rPr lang="sr-Cyrl-RS"/>
              <a:t>љ</a:t>
            </a:r>
            <a:r>
              <a:rPr lang="ru-RU"/>
              <a:t>едица претјеране количине новца у оптицају, односно  неадекватно вођена монетарна политика која креира новчану масу у износу који је изнад оптимално по</a:t>
            </a:r>
            <a:r>
              <a:rPr lang="sr-Cyrl-CS"/>
              <a:t>требног</a:t>
            </a:r>
          </a:p>
          <a:p>
            <a:pPr algn="just">
              <a:defRPr/>
            </a:pPr>
            <a:endParaRPr lang="en-US"/>
          </a:p>
          <a:p>
            <a:pPr algn="just">
              <a:defRPr/>
            </a:pPr>
            <a:r>
              <a:rPr lang="ru-RU"/>
              <a:t>превелика количина новца у оптицају доводи до </a:t>
            </a:r>
            <a:r>
              <a:rPr lang="ru-RU" b="1"/>
              <a:t>раста потрошње</a:t>
            </a:r>
            <a:r>
              <a:rPr lang="sr-Latn-CS"/>
              <a:t> - </a:t>
            </a:r>
            <a:r>
              <a:rPr lang="sr-Cyrl-CS"/>
              <a:t>ин</a:t>
            </a:r>
            <a:r>
              <a:rPr lang="ru-RU"/>
              <a:t>флација настаје као </a:t>
            </a:r>
            <a:r>
              <a:rPr lang="ru-RU">
                <a:solidFill>
                  <a:schemeClr val="bg2">
                    <a:lumMod val="50000"/>
                  </a:schemeClr>
                </a:solidFill>
              </a:rPr>
              <a:t>резултат повећања агрегатне тражње </a:t>
            </a:r>
            <a:r>
              <a:rPr lang="sr-Cyrl-CS"/>
              <a:t>и </a:t>
            </a:r>
            <a:r>
              <a:rPr lang="ru-RU"/>
              <a:t>назива се </a:t>
            </a:r>
            <a:r>
              <a:rPr lang="ru-RU" b="1"/>
              <a:t>инфлација тражње</a:t>
            </a:r>
            <a:r>
              <a:rPr lang="sr-Cyrl-CS"/>
              <a:t>; п</a:t>
            </a:r>
            <a:r>
              <a:rPr lang="ru-RU"/>
              <a:t>овећање тражње проузрокује раст цијена</a:t>
            </a:r>
            <a:r>
              <a:rPr lang="sr-Latn-CS"/>
              <a:t>, </a:t>
            </a:r>
            <a:r>
              <a:rPr lang="ru-RU"/>
              <a:t>нарочито ако је привреда близу стања пуне запослености</a:t>
            </a:r>
            <a:r>
              <a:rPr lang="sr-Cyrl-CS"/>
              <a:t>; </a:t>
            </a:r>
            <a:endParaRPr lang="en-US"/>
          </a:p>
          <a:p>
            <a:pPr marL="533400" indent="-5334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sr-Cyrl-CS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sr-Cyrl-CS"/>
              <a:t>Монетарне и јавне финансије</a:t>
            </a:r>
            <a:endParaRPr lang="en-US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218A0E-DEE6-4474-B805-B709B46BB3D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79388" y="404813"/>
            <a:ext cx="8659812" cy="6048375"/>
          </a:xfrm>
        </p:spPr>
        <p:txBody>
          <a:bodyPr>
            <a:normAutofit lnSpcReduction="10000"/>
          </a:bodyPr>
          <a:lstStyle/>
          <a:p>
            <a:r>
              <a:rPr lang="sr-Cyrl-CS" dirty="0">
                <a:solidFill>
                  <a:schemeClr val="accent1"/>
                </a:solidFill>
              </a:rPr>
              <a:t>И</a:t>
            </a:r>
            <a:r>
              <a:rPr lang="sr-Latn-CS" dirty="0">
                <a:solidFill>
                  <a:schemeClr val="accent1"/>
                </a:solidFill>
              </a:rPr>
              <a:t>нфлациј</a:t>
            </a:r>
            <a:r>
              <a:rPr lang="sr-Cyrl-CS" dirty="0">
                <a:solidFill>
                  <a:schemeClr val="accent1"/>
                </a:solidFill>
              </a:rPr>
              <a:t>а</a:t>
            </a:r>
            <a:r>
              <a:rPr lang="sr-Latn-CS" dirty="0">
                <a:solidFill>
                  <a:schemeClr val="accent1"/>
                </a:solidFill>
              </a:rPr>
              <a:t> трошкова</a:t>
            </a:r>
            <a:r>
              <a:rPr lang="sr-Cyrl-CS" dirty="0">
                <a:solidFill>
                  <a:schemeClr val="accent1"/>
                </a:solidFill>
              </a:rPr>
              <a:t>:</a:t>
            </a:r>
            <a:r>
              <a:rPr lang="sr-Cyrl-CS" dirty="0"/>
              <a:t> </a:t>
            </a:r>
            <a:r>
              <a:rPr lang="ru-RU" sz="2800" dirty="0"/>
              <a:t>настаје због раста трошкова пословања (у првом реду надница и плата али и других облика трошкова пословања);</a:t>
            </a:r>
            <a:endParaRPr lang="en-US" sz="2800" dirty="0"/>
          </a:p>
          <a:p>
            <a:endParaRPr lang="ru-RU" sz="2800" dirty="0"/>
          </a:p>
          <a:p>
            <a:r>
              <a:rPr lang="ru-RU" sz="2800" dirty="0"/>
              <a:t>не мора увијек да буде посљедица вишка новчане тражње у односу на робне фондове</a:t>
            </a:r>
            <a:endParaRPr lang="en-US" sz="2800" dirty="0"/>
          </a:p>
          <a:p>
            <a:endParaRPr lang="ru-RU" sz="2800" dirty="0"/>
          </a:p>
          <a:p>
            <a:pPr lvl="1"/>
            <a:r>
              <a:rPr lang="ru-RU" sz="2400" dirty="0">
                <a:solidFill>
                  <a:schemeClr val="bg1">
                    <a:lumMod val="65000"/>
                  </a:schemeClr>
                </a:solidFill>
              </a:rPr>
              <a:t>раст трошкова пословања приморава произвођаче да повећавају цијене својих производа – </a:t>
            </a:r>
            <a:r>
              <a:rPr lang="sr-Cyrl-BA" sz="2400" dirty="0">
                <a:solidFill>
                  <a:schemeClr val="bg1">
                    <a:lumMod val="65000"/>
                  </a:schemeClr>
                </a:solidFill>
              </a:rPr>
              <a:t>и</a:t>
            </a:r>
            <a:r>
              <a:rPr lang="ru-RU" sz="2400" dirty="0">
                <a:solidFill>
                  <a:schemeClr val="bg1">
                    <a:lumMod val="65000"/>
                  </a:schemeClr>
                </a:solidFill>
              </a:rPr>
              <a:t> тај пораст покушава да се аутоматски »угради« у продајну цијену, што за посљедицу има општи пораст цијена (нпр. у посљедњих неколико година раст цијена нафте имао је за резултат раст цијена осталих производа)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sr-Cyrl-CS"/>
              <a:t>Монетарне и јавне финансије</a:t>
            </a:r>
            <a:endParaRPr lang="en-US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4DB673-AE60-4562-A651-54613D66004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99"/>
            <a:ext cx="8229600" cy="4191001"/>
          </a:xfrm>
        </p:spPr>
        <p:txBody>
          <a:bodyPr/>
          <a:lstStyle/>
          <a:p>
            <a:pPr marL="365760" lvl="1" indent="-256032" algn="just">
              <a:spcBef>
                <a:spcPts val="400"/>
              </a:spcBef>
              <a:buSzPct val="68000"/>
              <a:buNone/>
            </a:pPr>
            <a:r>
              <a:rPr lang="sr-Cyrl-CS"/>
              <a:t>- С</a:t>
            </a:r>
            <a:r>
              <a:rPr lang="sr-Latn-CS"/>
              <a:t>труктурна инфлација</a:t>
            </a:r>
            <a:r>
              <a:rPr lang="sr-Cyrl-CS"/>
              <a:t>: </a:t>
            </a:r>
            <a:r>
              <a:rPr lang="ru-RU"/>
              <a:t>поремећај равнотеже између понуде и тражње на парцијалним тржиштима јер је пораст цијена на дефицитарним секторима већи од снижења цијена на суфицитарним секторима.</a:t>
            </a:r>
            <a:endParaRPr lang="en-US"/>
          </a:p>
          <a:p>
            <a:pPr marL="365760" lvl="1" indent="-256032" algn="just">
              <a:spcBef>
                <a:spcPts val="400"/>
              </a:spcBef>
              <a:buSzPct val="68000"/>
              <a:buNone/>
            </a:pPr>
            <a:endParaRPr lang="en-US"/>
          </a:p>
          <a:p>
            <a:pPr marL="365760" lvl="1" indent="-256032" algn="just">
              <a:spcBef>
                <a:spcPts val="400"/>
              </a:spcBef>
              <a:buSzPct val="68000"/>
              <a:buNone/>
            </a:pPr>
            <a:r>
              <a:rPr lang="sr-Cyrl-CS"/>
              <a:t>- Флексибилност цијена навише и ригидност цијеа наниже.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sz="2800" dirty="0">
                <a:solidFill>
                  <a:schemeClr val="bg2">
                    <a:lumMod val="50000"/>
                  </a:schemeClr>
                </a:solidFill>
              </a:rPr>
              <a:t>Према</a:t>
            </a:r>
            <a:r>
              <a:rPr lang="hr-HR" sz="2800" b="1" dirty="0">
                <a:solidFill>
                  <a:schemeClr val="bg2">
                    <a:lumMod val="50000"/>
                  </a:schemeClr>
                </a:solidFill>
              </a:rPr>
              <a:t> намјери</a:t>
            </a:r>
            <a:r>
              <a:rPr lang="hr-HR" sz="2800" b="1" dirty="0"/>
              <a:t>:</a:t>
            </a:r>
            <a:endParaRPr lang="en-US" sz="2800" dirty="0"/>
          </a:p>
          <a:p>
            <a:pPr lvl="1"/>
            <a:r>
              <a:rPr lang="hr-HR" sz="2400" b="1" dirty="0"/>
              <a:t>Намјеравана = </a:t>
            </a:r>
            <a:r>
              <a:rPr lang="hr-HR" sz="2400" dirty="0"/>
              <a:t>свјесно дјеловање монетарне власти ради постизања циљева (оживљавање производње, смањење дуга</a:t>
            </a:r>
            <a:r>
              <a:rPr lang="hr-HR" sz="2400"/>
              <a:t>); </a:t>
            </a:r>
            <a:endParaRPr lang="sr-Cyrl-CS" sz="2400"/>
          </a:p>
          <a:p>
            <a:pPr lvl="1"/>
            <a:r>
              <a:rPr lang="sr-Latn-RS" sz="2400"/>
              <a:t>Инфлација </a:t>
            </a:r>
            <a:r>
              <a:rPr lang="sr-Latn-RS" sz="2400" dirty="0"/>
              <a:t>може бити намјеравана:</a:t>
            </a:r>
            <a:endParaRPr lang="en-US" sz="2400" dirty="0"/>
          </a:p>
          <a:p>
            <a:pPr lvl="2"/>
            <a:r>
              <a:rPr lang="sr-Latn-RS" sz="2400" dirty="0"/>
              <a:t>мјерама економских власти;</a:t>
            </a:r>
            <a:endParaRPr lang="en-US" sz="2400" dirty="0"/>
          </a:p>
          <a:p>
            <a:pPr lvl="2"/>
            <a:r>
              <a:rPr lang="sr-Latn-RS" sz="2400" dirty="0"/>
              <a:t>монополским цијенама;</a:t>
            </a:r>
            <a:endParaRPr lang="en-US" sz="2400" dirty="0"/>
          </a:p>
          <a:p>
            <a:pPr lvl="2"/>
            <a:r>
              <a:rPr lang="sr-Latn-RS" sz="2400" dirty="0"/>
              <a:t>увозним лобијима.</a:t>
            </a:r>
            <a:endParaRPr lang="en-US" sz="2400" dirty="0"/>
          </a:p>
          <a:p>
            <a:pPr lvl="1"/>
            <a:r>
              <a:rPr lang="hr-HR" sz="2400" b="1" dirty="0"/>
              <a:t>Ненамјеравана (спонтана) </a:t>
            </a:r>
            <a:r>
              <a:rPr lang="hr-HR" sz="2400" dirty="0"/>
              <a:t>= резултат финансијске или економске нужности.</a:t>
            </a:r>
            <a:endParaRPr lang="en-US" sz="2400" dirty="0"/>
          </a:p>
          <a:p>
            <a:pPr lvl="1"/>
            <a:endParaRPr lang="en-US" sz="2400" dirty="0"/>
          </a:p>
          <a:p>
            <a:pPr lvl="0"/>
            <a:r>
              <a:rPr lang="sr-Latn-RS" sz="2800" dirty="0">
                <a:solidFill>
                  <a:schemeClr val="bg2">
                    <a:lumMod val="50000"/>
                  </a:schemeClr>
                </a:solidFill>
              </a:rPr>
              <a:t>Према </a:t>
            </a:r>
            <a:r>
              <a:rPr lang="sr-Latn-RS" sz="2800" b="1" dirty="0">
                <a:solidFill>
                  <a:schemeClr val="bg2">
                    <a:lumMod val="50000"/>
                  </a:schemeClr>
                </a:solidFill>
              </a:rPr>
              <a:t>поријеклу</a:t>
            </a:r>
            <a:r>
              <a:rPr lang="sr-Latn-RS" sz="2800" dirty="0"/>
              <a:t>:</a:t>
            </a:r>
            <a:endParaRPr lang="en-US" sz="2800" dirty="0"/>
          </a:p>
          <a:p>
            <a:pPr lvl="1"/>
            <a:r>
              <a:rPr lang="sr-Cyrl-CS" sz="2400" b="1"/>
              <a:t>У</a:t>
            </a:r>
            <a:r>
              <a:rPr lang="sr-Latn-RS" sz="2400" b="1"/>
              <a:t>нутрашња </a:t>
            </a:r>
            <a:r>
              <a:rPr lang="sr-Latn-RS" sz="2400"/>
              <a:t> </a:t>
            </a:r>
            <a:r>
              <a:rPr lang="sr-Latn-RS" sz="2400" dirty="0"/>
              <a:t>= резултат буџетског дефицита, експанзије кредита, повећања инвестиција у земљи...</a:t>
            </a:r>
            <a:endParaRPr lang="en-US" sz="2400" dirty="0"/>
          </a:p>
          <a:p>
            <a:pPr lvl="1"/>
            <a:r>
              <a:rPr lang="sr-Latn-RS" sz="2400" b="1"/>
              <a:t>спољна </a:t>
            </a:r>
            <a:r>
              <a:rPr lang="sr-Latn-RS" sz="2400"/>
              <a:t>= </a:t>
            </a:r>
            <a:r>
              <a:rPr lang="hr-HR" sz="2400" dirty="0"/>
              <a:t>каналима робне размјене, новчаног капитала, радне снаге и сл. Долази из иностранства.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533400"/>
            <a:ext cx="8458200" cy="5334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sr-Latn-RS" b="1" dirty="0">
                <a:solidFill>
                  <a:schemeClr val="bg2">
                    <a:lumMod val="50000"/>
                  </a:schemeClr>
                </a:solidFill>
              </a:rPr>
              <a:t>Увезена инфлација</a:t>
            </a:r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r-Latn-RS" dirty="0"/>
              <a:t>(до инфлације долази усљед пораста цијена увозних компоненти, због њиховог пораста на свјетском тржишту).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sr-Latn-RS" b="1" dirty="0">
                <a:solidFill>
                  <a:schemeClr val="bg2">
                    <a:lumMod val="50000"/>
                  </a:schemeClr>
                </a:solidFill>
              </a:rPr>
              <a:t>Психолошка инфлација</a:t>
            </a:r>
            <a:r>
              <a:rPr lang="sr-Latn-RS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r-Latn-RS" dirty="0"/>
              <a:t>= </a:t>
            </a:r>
            <a:r>
              <a:rPr lang="hr-HR" dirty="0"/>
              <a:t>резултат психолошких ефеката (инфлационих очекивања) у условима интензивног убрзања инфлационе спирале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sr-Latn-RS" b="1" dirty="0"/>
              <a:t>Инфлација </a:t>
            </a:r>
            <a:r>
              <a:rPr lang="sr-Latn-RS" b="1">
                <a:solidFill>
                  <a:schemeClr val="bg2">
                    <a:lumMod val="50000"/>
                  </a:schemeClr>
                </a:solidFill>
              </a:rPr>
              <a:t>изазвана социјално-п</a:t>
            </a:r>
            <a:r>
              <a:rPr lang="sr-Cyrl-CS" b="1">
                <a:solidFill>
                  <a:schemeClr val="bg2">
                    <a:lumMod val="50000"/>
                  </a:schemeClr>
                </a:solidFill>
              </a:rPr>
              <a:t>олитичк</a:t>
            </a:r>
            <a:r>
              <a:rPr lang="sr-Latn-RS" b="1">
                <a:solidFill>
                  <a:schemeClr val="bg2">
                    <a:lumMod val="50000"/>
                  </a:schemeClr>
                </a:solidFill>
              </a:rPr>
              <a:t>им </a:t>
            </a:r>
            <a:r>
              <a:rPr lang="sr-Latn-RS" b="1" dirty="0">
                <a:solidFill>
                  <a:schemeClr val="bg2">
                    <a:lumMod val="50000"/>
                  </a:schemeClr>
                </a:solidFill>
              </a:rPr>
              <a:t>факторима </a:t>
            </a:r>
            <a:r>
              <a:rPr lang="sr-Latn-RS" b="1" dirty="0"/>
              <a:t>приликом преласка на тржишне услове и слободно формирање цијена</a:t>
            </a:r>
            <a:r>
              <a:rPr lang="sr-Latn-RS" dirty="0"/>
              <a:t> (погубнија је за земље у транзицији, јер се захтијева либерализација одмах, а земља за то још увијек није спремна).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r>
              <a:rPr lang="sr-Cyrl-CS" dirty="0"/>
              <a:t>Појам и историја инфлације</a:t>
            </a:r>
            <a:endParaRPr lang="en-US" dirty="0"/>
          </a:p>
          <a:p>
            <a:pPr eaLnBrk="1" hangingPunct="1"/>
            <a:r>
              <a:rPr lang="sr-Cyrl-CS" dirty="0"/>
              <a:t>Врсте инфлације</a:t>
            </a:r>
            <a:endParaRPr lang="sr-Latn-ME" dirty="0"/>
          </a:p>
          <a:p>
            <a:pPr eaLnBrk="1" hangingPunct="1"/>
            <a:r>
              <a:rPr lang="sr-Cyrl-CS"/>
              <a:t>Теорије инфлације</a:t>
            </a:r>
            <a:endParaRPr lang="sr-Cyrl-CS" dirty="0"/>
          </a:p>
          <a:p>
            <a:pPr eaLnBrk="1" hangingPunct="1"/>
            <a:r>
              <a:rPr lang="sr-Cyrl-CS" dirty="0"/>
              <a:t>Ефекти инфлације</a:t>
            </a:r>
            <a:endParaRPr lang="en-US" dirty="0"/>
          </a:p>
          <a:p>
            <a:pPr eaLnBrk="1" hangingPunct="1">
              <a:buNone/>
            </a:pPr>
            <a:endParaRPr lang="sr-Cyrl-CS" dirty="0"/>
          </a:p>
          <a:p>
            <a:pPr eaLnBrk="1" hangingPunct="1"/>
            <a:endParaRPr lang="en-US" dirty="0"/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sr-Cyrl-CS"/>
              <a:t>Монетарне и јавне финансије</a:t>
            </a:r>
            <a:endParaRPr lang="en-US"/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C2332C-3207-4477-84BD-428D70C3AF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/>
              <a:t>МОНЕТАРНА НЕСТАБИЛНОСТ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CS" dirty="0"/>
              <a:t>Начини мјерења инфлације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4343400"/>
            <a:ext cx="4040188" cy="762000"/>
          </a:xfrm>
        </p:spPr>
        <p:txBody>
          <a:bodyPr/>
          <a:lstStyle/>
          <a:p>
            <a:r>
              <a:rPr lang="sr-Latn-BA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4876800" y="4876800"/>
            <a:ext cx="4041775" cy="762000"/>
          </a:xfrm>
        </p:spPr>
        <p:txBody>
          <a:bodyPr/>
          <a:lstStyle/>
          <a:p>
            <a:r>
              <a:rPr lang="sr-Latn-BA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onsumer Price Index (CPI) Explained: What It Is and How It's Used"/>
          <p:cNvPicPr>
            <a:picLocks noGrp="1" noChangeAspect="1" noChangeArrowheads="1"/>
          </p:cNvPicPr>
          <p:nvPr>
            <p:ph sz="quarter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009" b="6511"/>
          <a:stretch/>
        </p:blipFill>
        <p:spPr bwMode="auto">
          <a:xfrm>
            <a:off x="1295400" y="1611880"/>
            <a:ext cx="1858108" cy="2518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 Is the GDP Price Deflator and Its Formula?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18" b="9908"/>
          <a:stretch/>
        </p:blipFill>
        <p:spPr bwMode="auto">
          <a:xfrm>
            <a:off x="5635625" y="2199349"/>
            <a:ext cx="2060575" cy="242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404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4940491"/>
          </a:xfrm>
        </p:spPr>
        <p:txBody>
          <a:bodyPr/>
          <a:lstStyle/>
          <a:p>
            <a:r>
              <a:rPr lang="ru-RU" dirty="0"/>
              <a:t>Посматрајући стопу инфлације као стопу промјене општег нивоа цијена, мјерење инфлације се може представити на сљедећи начин:</a:t>
            </a:r>
          </a:p>
          <a:p>
            <a:endParaRPr lang="ru-RU" dirty="0"/>
          </a:p>
          <a:p>
            <a:pPr lvl="8">
              <a:buNone/>
            </a:pPr>
            <a:r>
              <a:rPr lang="sr-Cyrl-CS" dirty="0"/>
              <a:t>                                                                             </a:t>
            </a:r>
          </a:p>
          <a:p>
            <a:pPr lvl="8">
              <a:buNone/>
            </a:pPr>
            <a:r>
              <a:rPr lang="sr-Cyrl-CS" dirty="0"/>
              <a:t>							</a:t>
            </a:r>
            <a:r>
              <a:rPr lang="en-US" dirty="0"/>
              <a:t>* 100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581400"/>
            <a:ext cx="6642735" cy="68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/>
          </a:bodyPr>
          <a:lstStyle/>
          <a:p>
            <a:r>
              <a:rPr lang="ru-RU" dirty="0"/>
              <a:t>Инфлација се мјери кретањем индекса цијена. 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Индекс цијена означава пондерисани просјек цијена одређеног броја добара и услуга. 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Најважнији индекси цијена су:</a:t>
            </a:r>
          </a:p>
          <a:p>
            <a:pPr lvl="1"/>
            <a:r>
              <a:rPr lang="ru-RU" dirty="0"/>
              <a:t>1. индекс потрошачких цијена (ЦПИ) - промјена цијена типичне корпе добара,</a:t>
            </a:r>
          </a:p>
          <a:p>
            <a:pPr lvl="1"/>
            <a:r>
              <a:rPr lang="ru-RU" dirty="0"/>
              <a:t>2. индекс цијена произвођача</a:t>
            </a:r>
            <a:r>
              <a:rPr lang="sr-Latn-BA" dirty="0"/>
              <a:t> - </a:t>
            </a:r>
            <a:r>
              <a:rPr lang="ru-RU" dirty="0"/>
              <a:t>индекс цијена на велико,</a:t>
            </a:r>
          </a:p>
          <a:p>
            <a:pPr lvl="1"/>
            <a:r>
              <a:rPr lang="ru-RU" dirty="0"/>
              <a:t>3. дефлатор домаћег производа – однос номиналног и реалног БДП-а.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Индекс потрошачких цијена је мјера промјене цијена производа и услуга које домаћинства купују да би задовољила своје личне потребе на одређеној економској територији, односно мјера је инфлације у земљи.</a:t>
            </a:r>
          </a:p>
          <a:p>
            <a:endParaRPr lang="ru-RU" dirty="0"/>
          </a:p>
          <a:p>
            <a:r>
              <a:rPr lang="ru-RU" dirty="0"/>
              <a:t>Први корак у прорачуну је да се утврди које су цијене најважније за типичног потрошача – </a:t>
            </a:r>
            <a:r>
              <a:rPr lang="ru-RU" b="1" dirty="0"/>
              <a:t>формирање репрезентативне корпе добара.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Индекс потрошачких цијена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7688" t="19467" r="22536" b="23290"/>
          <a:stretch/>
        </p:blipFill>
        <p:spPr>
          <a:xfrm>
            <a:off x="1143000" y="152400"/>
            <a:ext cx="7238999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348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9436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Сврха индекса потрошачких цијена је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мјерење промјена у трошковима живота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/>
              <a:t>Служи за усклађивање плата и дневница у складу са колективним уговорима, као и пензија и социјалних давања. </a:t>
            </a:r>
          </a:p>
          <a:p>
            <a:endParaRPr lang="ru-RU" dirty="0"/>
          </a:p>
          <a:p>
            <a:r>
              <a:rPr lang="ru-RU" dirty="0"/>
              <a:t>Такође се користи за:</a:t>
            </a:r>
          </a:p>
          <a:p>
            <a:pPr lvl="1"/>
            <a:r>
              <a:rPr lang="ru-RU" dirty="0"/>
              <a:t>очување вриједности уговора са индексним клаузулама, </a:t>
            </a:r>
          </a:p>
          <a:p>
            <a:pPr lvl="1"/>
            <a:r>
              <a:rPr lang="ru-RU" dirty="0"/>
              <a:t>омогућава поређење стопе инфлације са другим земљама, </a:t>
            </a:r>
          </a:p>
          <a:p>
            <a:pPr lvl="1"/>
            <a:r>
              <a:rPr lang="ru-RU" dirty="0"/>
              <a:t>поређење кретања цијена унутар земље између појединих региона и </a:t>
            </a:r>
          </a:p>
          <a:p>
            <a:pPr lvl="1"/>
            <a:r>
              <a:rPr lang="ru-RU" dirty="0"/>
              <a:t>за друге сврхе.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92500" lnSpcReduction="20000"/>
          </a:bodyPr>
          <a:lstStyle/>
          <a:p>
            <a:r>
              <a:rPr lang="sr-Cyrl-CS" dirty="0"/>
              <a:t>Или индекс цијена на велико представља индекс бруто финалног производа</a:t>
            </a:r>
            <a:r>
              <a:rPr lang="vi-VN" dirty="0"/>
              <a:t> (gross output index) </a:t>
            </a:r>
            <a:r>
              <a:rPr lang="sr-Cyrl-CS" dirty="0"/>
              <a:t>заснован на </a:t>
            </a:r>
            <a:r>
              <a:rPr lang="vi-VN" dirty="0"/>
              <a:t>„</a:t>
            </a:r>
            <a:r>
              <a:rPr lang="sr-Cyrl-CS" dirty="0"/>
              <a:t>базним цијенама</a:t>
            </a:r>
            <a:r>
              <a:rPr lang="vi-VN" dirty="0"/>
              <a:t>”</a:t>
            </a:r>
            <a:endParaRPr lang="sr-Cyrl-CS" dirty="0"/>
          </a:p>
          <a:p>
            <a:endParaRPr lang="ru-RU" dirty="0"/>
          </a:p>
          <a:p>
            <a:r>
              <a:rPr lang="ru-RU" dirty="0"/>
              <a:t>Индекс цијена произвођача је краткорочни статистички показатељ који </a:t>
            </a:r>
            <a:r>
              <a:rPr lang="ru-RU" b="1" dirty="0"/>
              <a:t>показује динамику кретања цијена домаћих произвођача робе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Основна сврха Индекса цијена произвођача индустријских производа је да служи као индикатор опште инфлације, индикатор макроекономских перформанси, за прилагођавање цијена у дугорочним уговорима.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/>
              <a:t>Индекс произвођачких цијена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811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Однос између номиналног и реалног бруто домаћег производа назива се дефлатор БДП-а и израчунава се према сљедећој формули: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sz="2300" dirty="0"/>
              <a:t>БДП дефлатор = (номинални БДП/реални БДП) * 100</a:t>
            </a:r>
          </a:p>
          <a:p>
            <a:pPr algn="ctr">
              <a:buNone/>
            </a:pPr>
            <a:endParaRPr lang="ru-RU" sz="2300" dirty="0"/>
          </a:p>
          <a:p>
            <a:r>
              <a:rPr lang="ru-RU" dirty="0"/>
              <a:t>Укупан </a:t>
            </a:r>
            <a:r>
              <a:rPr lang="ru-RU" sz="2800" dirty="0"/>
              <a:t>БДП</a:t>
            </a:r>
            <a:r>
              <a:rPr lang="ru-RU" dirty="0"/>
              <a:t>, као и </a:t>
            </a:r>
            <a:r>
              <a:rPr lang="ru-RU" sz="2800" dirty="0"/>
              <a:t>БДП </a:t>
            </a:r>
            <a:r>
              <a:rPr lang="ru-RU" dirty="0"/>
              <a:t>по глави становника најчешће се изражавају у номиналном износу, односно у текућим цијенама, док се реалне стопе раста или пада бруто домаћег производа израчунавају примјеном дефлатор БДП-а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2238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Дефлатор  БДП-а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 fontScale="92500"/>
          </a:bodyPr>
          <a:lstStyle/>
          <a:p>
            <a:r>
              <a:rPr lang="ru-RU"/>
              <a:t>Разлика између ЦПИ и БДП дефлатора је управо у томе што дефлатор БДП одражава цијене свих добара и услуга произведених у једној привреди, док ЦПИ показује цијене репрезентативне корпе добара и услуга које купују потрошачи. </a:t>
            </a:r>
          </a:p>
          <a:p>
            <a:endParaRPr lang="ru-RU"/>
          </a:p>
          <a:p>
            <a:r>
              <a:rPr lang="ru-RU"/>
              <a:t>Друга значајна разлика је у томе што ЦПИ користи фиксну корпу роба која се састоји од фиксних артикала за праћење инфлације, док дефлатор БДП користи поређење цијена тренутно произведених производа са цијенама роба и услуга из базног периода.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267200"/>
          </a:xfrm>
        </p:spPr>
        <p:txBody>
          <a:bodyPr>
            <a:normAutofit/>
          </a:bodyPr>
          <a:lstStyle/>
          <a:p>
            <a:pPr lvl="0"/>
            <a:endParaRPr lang="sr-Cyrl-CS" sz="2800"/>
          </a:p>
          <a:p>
            <a:pPr lvl="0"/>
            <a:endParaRPr lang="sr-Cyrl-CS" sz="2800"/>
          </a:p>
          <a:p>
            <a:pPr lvl="0"/>
            <a:r>
              <a:rPr lang="sr-Latn-RS" sz="2800"/>
              <a:t>Основне </a:t>
            </a:r>
            <a:r>
              <a:rPr lang="sr-Latn-RS" sz="2800" dirty="0"/>
              <a:t>карактеристике инфлације:</a:t>
            </a:r>
            <a:endParaRPr lang="en-US" sz="2800" dirty="0"/>
          </a:p>
          <a:p>
            <a:pPr lvl="2"/>
            <a:r>
              <a:rPr lang="sr-Latn-RS" sz="2400" dirty="0"/>
              <a:t>Енормни раст цијена;</a:t>
            </a:r>
            <a:endParaRPr lang="en-US" sz="2400" dirty="0"/>
          </a:p>
          <a:p>
            <a:pPr lvl="2"/>
            <a:r>
              <a:rPr lang="sr-Latn-RS" sz="2400" dirty="0"/>
              <a:t>Поремећени дужничко-повјерилачки односи;</a:t>
            </a:r>
            <a:endParaRPr lang="en-US" sz="2400" dirty="0"/>
          </a:p>
          <a:p>
            <a:pPr lvl="2"/>
            <a:r>
              <a:rPr lang="sr-Latn-RS" sz="2400" dirty="0"/>
              <a:t>Неједнаки раст цијена;</a:t>
            </a:r>
            <a:endParaRPr lang="en-US" sz="2400" dirty="0"/>
          </a:p>
          <a:p>
            <a:pPr lvl="2"/>
            <a:r>
              <a:rPr lang="sr-Latn-RS" sz="2400" dirty="0"/>
              <a:t>Разорена привреда.</a:t>
            </a:r>
            <a:endParaRPr lang="en-US" sz="2400" dirty="0"/>
          </a:p>
          <a:p>
            <a:pPr>
              <a:buNone/>
            </a:pP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7239000" cy="510540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ct val="30000"/>
              </a:spcBef>
              <a:defRPr/>
            </a:pPr>
            <a:r>
              <a:rPr lang="sr-Cyrl-CS" sz="2600" dirty="0"/>
              <a:t>Лат</a:t>
            </a:r>
            <a:r>
              <a:rPr lang="sr-Latn-CS" sz="2600" dirty="0"/>
              <a:t>.</a:t>
            </a:r>
            <a:r>
              <a:rPr lang="sr-Latn-CS" sz="2600" b="1" dirty="0"/>
              <a:t> ‘’infla</a:t>
            </a:r>
            <a:r>
              <a:rPr lang="en-US" sz="2600" b="1" dirty="0"/>
              <a:t>re</a:t>
            </a:r>
            <a:r>
              <a:rPr lang="sr-Latn-CS" sz="2600" b="1" dirty="0"/>
              <a:t>’’</a:t>
            </a:r>
            <a:r>
              <a:rPr lang="en-US" sz="2600" b="1" dirty="0"/>
              <a:t>,</a:t>
            </a:r>
            <a:r>
              <a:rPr lang="sr-Latn-CS" sz="2600" b="1" dirty="0"/>
              <a:t>‘’inflatio</a:t>
            </a:r>
            <a:r>
              <a:rPr lang="sr-Latn-CS" sz="2600" b="1"/>
              <a:t>’’</a:t>
            </a:r>
            <a:r>
              <a:rPr lang="sr-Latn-CS" sz="2600"/>
              <a:t> =</a:t>
            </a:r>
            <a:r>
              <a:rPr lang="sr-Cyrl-CS" sz="2600"/>
              <a:t> </a:t>
            </a:r>
            <a:r>
              <a:rPr lang="sr-Cyrl-CS" sz="2600" dirty="0"/>
              <a:t>надувавање</a:t>
            </a:r>
          </a:p>
          <a:p>
            <a:pPr algn="just">
              <a:spcBef>
                <a:spcPct val="30000"/>
              </a:spcBef>
              <a:defRPr/>
            </a:pPr>
            <a:endParaRPr lang="sr-Cyrl-CS" sz="2600" b="1" dirty="0"/>
          </a:p>
          <a:p>
            <a:pPr>
              <a:spcBef>
                <a:spcPct val="30000"/>
              </a:spcBef>
              <a:defRPr/>
            </a:pPr>
            <a:r>
              <a:rPr lang="sr-Cyrl-BA" sz="2600" b="1" dirty="0"/>
              <a:t>Инфлација</a:t>
            </a:r>
            <a:r>
              <a:rPr lang="vi-VN" sz="2600" b="1" dirty="0"/>
              <a:t> </a:t>
            </a:r>
            <a:r>
              <a:rPr lang="sr-Cyrl-BA" sz="2600" b="1"/>
              <a:t>је</a:t>
            </a:r>
            <a:r>
              <a:rPr lang="vi-VN" sz="2600" b="1"/>
              <a:t> </a:t>
            </a:r>
            <a:r>
              <a:rPr lang="sr-Cyrl-BA" sz="2600" b="1"/>
              <a:t>једна</a:t>
            </a:r>
            <a:r>
              <a:rPr lang="vi-VN" sz="2600" b="1"/>
              <a:t> </a:t>
            </a:r>
            <a:r>
              <a:rPr lang="sr-Cyrl-BA" sz="2600" b="1" dirty="0"/>
              <a:t>од</a:t>
            </a:r>
            <a:r>
              <a:rPr lang="vi-VN" sz="2600" b="1" dirty="0"/>
              <a:t> </a:t>
            </a:r>
            <a:r>
              <a:rPr lang="sr-Cyrl-BA" sz="2600" b="1" dirty="0"/>
              <a:t>најважнијих</a:t>
            </a:r>
            <a:r>
              <a:rPr lang="vi-VN" sz="2600" b="1" dirty="0"/>
              <a:t> </a:t>
            </a:r>
            <a:r>
              <a:rPr lang="sr-Cyrl-BA" sz="2600" b="1"/>
              <a:t>економских</a:t>
            </a:r>
            <a:r>
              <a:rPr lang="vi-VN" sz="2600" b="1"/>
              <a:t> </a:t>
            </a:r>
            <a:r>
              <a:rPr lang="sr-Cyrl-BA" sz="2600" b="1"/>
              <a:t>појава</a:t>
            </a:r>
            <a:r>
              <a:rPr lang="vi-VN" sz="2600" b="1"/>
              <a:t> </a:t>
            </a:r>
            <a:r>
              <a:rPr lang="sr-Cyrl-BA" sz="2600" b="1" dirty="0"/>
              <a:t>и</a:t>
            </a:r>
            <a:r>
              <a:rPr lang="vi-VN" sz="2600" b="1" dirty="0"/>
              <a:t> </a:t>
            </a:r>
            <a:r>
              <a:rPr lang="sr-Cyrl-BA" sz="2600" b="1" dirty="0"/>
              <a:t>представља</a:t>
            </a:r>
            <a:r>
              <a:rPr lang="vi-VN" sz="2600" b="1" dirty="0"/>
              <a:t> </a:t>
            </a:r>
            <a:r>
              <a:rPr lang="sr-Cyrl-BA" sz="2600" b="1" dirty="0"/>
              <a:t>стопу</a:t>
            </a:r>
            <a:r>
              <a:rPr lang="vi-VN" sz="2600" b="1" dirty="0"/>
              <a:t> </a:t>
            </a:r>
            <a:r>
              <a:rPr lang="sr-Cyrl-BA" sz="2600" b="1" dirty="0"/>
              <a:t>по</a:t>
            </a:r>
            <a:r>
              <a:rPr lang="vi-VN" sz="2600" b="1" dirty="0"/>
              <a:t> </a:t>
            </a:r>
            <a:r>
              <a:rPr lang="sr-Cyrl-BA" sz="2600" b="1" dirty="0"/>
              <a:t>којој</a:t>
            </a:r>
            <a:r>
              <a:rPr lang="vi-VN" sz="2600" b="1" dirty="0"/>
              <a:t> </a:t>
            </a:r>
            <a:r>
              <a:rPr lang="sr-Cyrl-BA" sz="2600" b="1" dirty="0"/>
              <a:t>су</a:t>
            </a:r>
            <a:r>
              <a:rPr lang="vi-VN" sz="2600" b="1" dirty="0"/>
              <a:t> </a:t>
            </a:r>
            <a:r>
              <a:rPr lang="sr-Cyrl-BA" sz="2600" b="1" dirty="0"/>
              <a:t>се</a:t>
            </a:r>
            <a:r>
              <a:rPr lang="vi-VN" sz="2600" b="1" dirty="0"/>
              <a:t> </a:t>
            </a:r>
            <a:r>
              <a:rPr lang="sr-Cyrl-BA" sz="2600" b="1" dirty="0"/>
              <a:t>цијене</a:t>
            </a:r>
            <a:r>
              <a:rPr lang="vi-VN" sz="2600" b="1" dirty="0"/>
              <a:t> </a:t>
            </a:r>
            <a:r>
              <a:rPr lang="sr-Cyrl-BA" sz="2600" b="1"/>
              <a:t>производа</a:t>
            </a:r>
            <a:r>
              <a:rPr lang="vi-VN" sz="2600" b="1"/>
              <a:t> </a:t>
            </a:r>
            <a:r>
              <a:rPr lang="sr-Cyrl-BA" sz="2600" b="1"/>
              <a:t>и</a:t>
            </a:r>
            <a:r>
              <a:rPr lang="vi-VN" sz="2600" b="1"/>
              <a:t> </a:t>
            </a:r>
            <a:r>
              <a:rPr lang="sr-Cyrl-BA" sz="2600" b="1" dirty="0"/>
              <a:t>услуга</a:t>
            </a:r>
            <a:r>
              <a:rPr lang="vi-VN" sz="2600" b="1" dirty="0"/>
              <a:t> </a:t>
            </a:r>
            <a:r>
              <a:rPr lang="sr-Cyrl-BA" sz="2600" b="1" dirty="0"/>
              <a:t>повећале</a:t>
            </a:r>
            <a:r>
              <a:rPr lang="vi-VN" sz="2600" b="1" dirty="0"/>
              <a:t> </a:t>
            </a:r>
            <a:r>
              <a:rPr lang="sr-Cyrl-BA" sz="2600" b="1" dirty="0"/>
              <a:t>у</a:t>
            </a:r>
            <a:r>
              <a:rPr lang="vi-VN" sz="2600" b="1" dirty="0"/>
              <a:t> </a:t>
            </a:r>
            <a:r>
              <a:rPr lang="sr-Cyrl-BA" sz="2600" b="1" dirty="0"/>
              <a:t>одређеном</a:t>
            </a:r>
            <a:r>
              <a:rPr lang="vi-VN" sz="2600" b="1" dirty="0"/>
              <a:t> </a:t>
            </a:r>
            <a:r>
              <a:rPr lang="sr-Cyrl-BA" sz="2600" b="1" dirty="0"/>
              <a:t>временском</a:t>
            </a:r>
            <a:r>
              <a:rPr lang="vi-VN" sz="2600" b="1" dirty="0"/>
              <a:t> </a:t>
            </a:r>
            <a:r>
              <a:rPr lang="sr-Cyrl-BA" sz="2600" b="1" dirty="0"/>
              <a:t>раздобљу</a:t>
            </a:r>
            <a:r>
              <a:rPr lang="vi-VN" sz="2600" b="1" dirty="0"/>
              <a:t>. </a:t>
            </a:r>
            <a:endParaRPr lang="sr-Cyrl-BA" sz="2600" b="1" dirty="0"/>
          </a:p>
          <a:p>
            <a:pPr>
              <a:spcBef>
                <a:spcPct val="30000"/>
              </a:spcBef>
              <a:defRPr/>
            </a:pPr>
            <a:endParaRPr lang="sr-Cyrl-BA" sz="2600" b="1" dirty="0"/>
          </a:p>
          <a:p>
            <a:pPr>
              <a:spcBef>
                <a:spcPct val="30000"/>
              </a:spcBef>
              <a:defRPr/>
            </a:pPr>
            <a:r>
              <a:rPr lang="sr-Cyrl-BA" sz="2600" b="1" dirty="0"/>
              <a:t>Због</a:t>
            </a:r>
            <a:r>
              <a:rPr lang="vi-VN" sz="2600" b="1" dirty="0"/>
              <a:t> </a:t>
            </a:r>
            <a:r>
              <a:rPr lang="sr-Cyrl-BA" sz="2600" b="1" dirty="0"/>
              <a:t>такве</a:t>
            </a:r>
            <a:r>
              <a:rPr lang="vi-VN" sz="2600" b="1" dirty="0"/>
              <a:t> </a:t>
            </a:r>
            <a:r>
              <a:rPr lang="sr-Cyrl-BA" sz="2600" b="1" dirty="0"/>
              <a:t>појаве</a:t>
            </a:r>
            <a:r>
              <a:rPr lang="vi-VN" sz="2600" b="1" dirty="0"/>
              <a:t> </a:t>
            </a:r>
            <a:r>
              <a:rPr lang="sr-Cyrl-BA" sz="2600" b="1" dirty="0"/>
              <a:t>се</a:t>
            </a:r>
            <a:r>
              <a:rPr lang="vi-VN" sz="2600" b="1" dirty="0"/>
              <a:t> </a:t>
            </a:r>
            <a:r>
              <a:rPr lang="sr-Cyrl-BA" sz="2600" b="1" dirty="0"/>
              <a:t>смањује</a:t>
            </a:r>
            <a:r>
              <a:rPr lang="vi-VN" sz="2600" b="1" dirty="0"/>
              <a:t> </a:t>
            </a:r>
            <a:r>
              <a:rPr lang="sr-Cyrl-BA" sz="2600" b="1" dirty="0"/>
              <a:t>куповна</a:t>
            </a:r>
            <a:r>
              <a:rPr lang="vi-VN" sz="2600" b="1" dirty="0"/>
              <a:t> </a:t>
            </a:r>
            <a:r>
              <a:rPr lang="sr-Cyrl-BA" sz="2600" b="1"/>
              <a:t>моћ</a:t>
            </a:r>
            <a:r>
              <a:rPr lang="vi-VN" sz="2600" b="1"/>
              <a:t> </a:t>
            </a:r>
            <a:r>
              <a:rPr lang="sr-Cyrl-BA" sz="2600" b="1"/>
              <a:t>становништва</a:t>
            </a:r>
            <a:endParaRPr lang="sr-Cyrl-BA" sz="2600" b="1" dirty="0"/>
          </a:p>
          <a:p>
            <a:pPr>
              <a:spcBef>
                <a:spcPct val="30000"/>
              </a:spcBef>
              <a:defRPr/>
            </a:pPr>
            <a:endParaRPr lang="sr-Cyrl-BA" sz="2600" b="1" dirty="0"/>
          </a:p>
          <a:p>
            <a:pPr>
              <a:spcBef>
                <a:spcPct val="30000"/>
              </a:spcBef>
              <a:defRPr/>
            </a:pPr>
            <a:r>
              <a:rPr lang="sr-Cyrl-BA" sz="2600" b="1" dirty="0"/>
              <a:t>Она је уједно показатељ </a:t>
            </a:r>
            <a:r>
              <a:rPr lang="sr-Cyrl-BA" sz="2600" b="1"/>
              <a:t>стања </a:t>
            </a:r>
            <a:r>
              <a:rPr lang="en-US" sz="2600" b="1"/>
              <a:t>j</a:t>
            </a:r>
            <a:r>
              <a:rPr lang="sr-Cyrl-BA" sz="2600" b="1"/>
              <a:t>едног </a:t>
            </a:r>
            <a:r>
              <a:rPr lang="sr-Cyrl-BA" sz="2600" b="1" dirty="0"/>
              <a:t>привредног система</a:t>
            </a:r>
            <a:endParaRPr lang="sr-Cyrl-CS" sz="2600" b="1" dirty="0"/>
          </a:p>
          <a:p>
            <a:pPr marL="274320" indent="-274320" algn="just" eaLnBrk="1" fontAlgn="auto" hangingPunct="1">
              <a:spcBef>
                <a:spcPct val="30000"/>
              </a:spcBef>
              <a:spcAft>
                <a:spcPts val="0"/>
              </a:spcAft>
              <a:buNone/>
              <a:defRPr/>
            </a:pPr>
            <a:endParaRPr lang="sr-Cyrl-CS" sz="2600" dirty="0"/>
          </a:p>
        </p:txBody>
      </p:sp>
      <p:pic>
        <p:nvPicPr>
          <p:cNvPr id="9222" name="Picture 7" descr="C:\Users\Branka\Desktop\Branka\MJF Branka\prezentacije\skolska 2012-2013\slike za pozadinu\inflation_causes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215188" y="2057400"/>
            <a:ext cx="1928812" cy="1428750"/>
          </a:xfrm>
          <a:noFill/>
        </p:spPr>
      </p:pic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sr-Cyrl-CS"/>
              <a:t>Монетарне и јавне финансије</a:t>
            </a:r>
            <a:endParaRPr lang="en-US"/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B606EF-5C7F-491E-8F1D-1D914D9D66F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/>
              <a:t>П</a:t>
            </a:r>
            <a:r>
              <a:rPr lang="sr-Cyrl-BA"/>
              <a:t>ОЈАМ ИНФЛАЦИЈЕ</a:t>
            </a:r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Cyrl-CS"/>
          </a:p>
          <a:p>
            <a:endParaRPr lang="sr-Cyrl-CS"/>
          </a:p>
          <a:p>
            <a:endParaRPr lang="sr-Cyrl-CS"/>
          </a:p>
          <a:p>
            <a:endParaRPr lang="sr-Cyrl-CS"/>
          </a:p>
          <a:p>
            <a:endParaRPr lang="sr-Cyrl-CS"/>
          </a:p>
          <a:p>
            <a:endParaRPr lang="sr-Cyrl-CS"/>
          </a:p>
          <a:p>
            <a:pPr algn="r"/>
            <a:r>
              <a:rPr lang="sr-Cyrl-CS"/>
              <a:t>Хвала на пажњи!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1481328"/>
            <a:ext cx="8382000" cy="484327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/>
              <a:t>Историја инфлације почиње са атинским тиранином </a:t>
            </a:r>
            <a:r>
              <a:rPr lang="hr-HR" b="1" dirty="0"/>
              <a:t>Хипијем</a:t>
            </a:r>
            <a:r>
              <a:rPr lang="hr-HR" dirty="0"/>
              <a:t> 527. године п.н.е. и Септимијем </a:t>
            </a:r>
            <a:r>
              <a:rPr lang="hr-HR" b="1" dirty="0"/>
              <a:t>Севером</a:t>
            </a:r>
            <a:r>
              <a:rPr lang="hr-HR" dirty="0"/>
              <a:t>, римским императором, 198. године п.н.е, који су </a:t>
            </a:r>
            <a:r>
              <a:rPr lang="sr-Cyrl-BA" dirty="0"/>
              <a:t>умањил</a:t>
            </a:r>
            <a:r>
              <a:rPr lang="hr-HR" dirty="0"/>
              <a:t>и вриједност валуте за 50-60%.</a:t>
            </a:r>
            <a:endParaRPr lang="en-US" dirty="0"/>
          </a:p>
          <a:p>
            <a:pPr algn="just" eaLnBrk="1" hangingPunct="1">
              <a:spcBef>
                <a:spcPct val="60000"/>
              </a:spcBef>
            </a:pPr>
            <a:endParaRPr lang="sr-Latn-ME" b="1" dirty="0"/>
          </a:p>
          <a:p>
            <a:pPr algn="just" eaLnBrk="1" hangingPunct="1">
              <a:spcBef>
                <a:spcPct val="60000"/>
              </a:spcBef>
            </a:pPr>
            <a:r>
              <a:rPr lang="en-US" b="1" dirty="0" err="1"/>
              <a:t>Римск</a:t>
            </a:r>
            <a:r>
              <a:rPr lang="sr-Cyrl-CS" b="1" dirty="0"/>
              <a:t>о</a:t>
            </a:r>
            <a:r>
              <a:rPr lang="en-US" b="1" dirty="0"/>
              <a:t> </a:t>
            </a:r>
            <a:r>
              <a:rPr lang="sr-Cyrl-CS" b="1" dirty="0"/>
              <a:t>царство</a:t>
            </a:r>
            <a:r>
              <a:rPr lang="en-US" dirty="0"/>
              <a:t> </a:t>
            </a:r>
            <a:r>
              <a:rPr lang="sr-Cyrl-BA" dirty="0"/>
              <a:t>– </a:t>
            </a:r>
            <a:r>
              <a:rPr lang="en-US" dirty="0" err="1"/>
              <a:t>инфлација</a:t>
            </a:r>
            <a:r>
              <a:rPr lang="sr-Cyrl-BA" dirty="0"/>
              <a:t> </a:t>
            </a:r>
            <a:r>
              <a:rPr lang="en-US" dirty="0" err="1"/>
              <a:t>резултат</a:t>
            </a:r>
            <a:r>
              <a:rPr lang="en-US" dirty="0"/>
              <a:t> </a:t>
            </a:r>
            <a:r>
              <a:rPr lang="en-US" dirty="0" err="1"/>
              <a:t>освајања</a:t>
            </a:r>
            <a:r>
              <a:rPr lang="en-US" dirty="0"/>
              <a:t> </a:t>
            </a:r>
            <a:r>
              <a:rPr lang="en-US" dirty="0" err="1"/>
              <a:t>територија</a:t>
            </a:r>
            <a:r>
              <a:rPr lang="en-US" dirty="0"/>
              <a:t> и </a:t>
            </a:r>
            <a:r>
              <a:rPr lang="en-US" dirty="0" err="1"/>
              <a:t>великих</a:t>
            </a:r>
            <a:r>
              <a:rPr lang="en-US" dirty="0"/>
              <a:t> </a:t>
            </a:r>
            <a:r>
              <a:rPr lang="en-US" dirty="0" err="1"/>
              <a:t>пљачки</a:t>
            </a:r>
            <a:r>
              <a:rPr lang="en-US" dirty="0"/>
              <a:t> </a:t>
            </a:r>
            <a:r>
              <a:rPr lang="en-US" dirty="0" err="1"/>
              <a:t>племенитих</a:t>
            </a:r>
            <a:r>
              <a:rPr lang="en-US" dirty="0"/>
              <a:t> </a:t>
            </a:r>
            <a:r>
              <a:rPr lang="en-US" dirty="0" err="1"/>
              <a:t>метала</a:t>
            </a:r>
            <a:endParaRPr lang="en-US" dirty="0"/>
          </a:p>
          <a:p>
            <a:pPr algn="just" eaLnBrk="1" hangingPunct="1">
              <a:spcBef>
                <a:spcPct val="60000"/>
              </a:spcBef>
              <a:buNone/>
            </a:pPr>
            <a:endParaRPr lang="sr-Cyrl-CS" dirty="0"/>
          </a:p>
          <a:p>
            <a:pPr algn="just" eaLnBrk="1" hangingPunct="1">
              <a:spcBef>
                <a:spcPct val="30000"/>
              </a:spcBef>
            </a:pPr>
            <a:r>
              <a:rPr lang="sr-Cyrl-CS" b="1" dirty="0"/>
              <a:t>Период употребе металног новца</a:t>
            </a:r>
            <a:r>
              <a:rPr lang="sr-Cyrl-CS" dirty="0"/>
              <a:t> – с</a:t>
            </a:r>
            <a:r>
              <a:rPr lang="sr-Cyrl-BA" dirty="0"/>
              <a:t>мањ</a:t>
            </a:r>
            <a:r>
              <a:rPr lang="sr-Cyrl-CS" dirty="0"/>
              <a:t>ење</a:t>
            </a:r>
            <a:r>
              <a:rPr lang="sr-Cyrl-BA" dirty="0"/>
              <a:t> </a:t>
            </a:r>
            <a:r>
              <a:rPr lang="sr-Cyrl-CS" dirty="0"/>
              <a:t> </a:t>
            </a:r>
            <a:r>
              <a:rPr lang="sr-Cyrl-BA" dirty="0"/>
              <a:t>садржај</a:t>
            </a:r>
            <a:r>
              <a:rPr lang="sr-Cyrl-CS" dirty="0"/>
              <a:t>а</a:t>
            </a:r>
            <a:r>
              <a:rPr lang="sr-Cyrl-BA" dirty="0"/>
              <a:t> племенит</a:t>
            </a:r>
            <a:r>
              <a:rPr lang="sr-Cyrl-CS" dirty="0"/>
              <a:t>их</a:t>
            </a:r>
            <a:r>
              <a:rPr lang="sr-Cyrl-BA" dirty="0"/>
              <a:t> метала </a:t>
            </a:r>
            <a:r>
              <a:rPr lang="sr-Cyrl-CS" dirty="0"/>
              <a:t>у новцу (тзв. к</a:t>
            </a:r>
            <a:r>
              <a:rPr lang="en-US" dirty="0" err="1"/>
              <a:t>варење</a:t>
            </a:r>
            <a:r>
              <a:rPr lang="en-US" dirty="0"/>
              <a:t> </a:t>
            </a:r>
            <a:r>
              <a:rPr lang="en-US" dirty="0" err="1"/>
              <a:t>новца</a:t>
            </a:r>
            <a:r>
              <a:rPr lang="sr-Cyrl-CS" dirty="0"/>
              <a:t>)</a:t>
            </a:r>
            <a:endParaRPr lang="en-US" dirty="0"/>
          </a:p>
          <a:p>
            <a:pPr algn="just" eaLnBrk="1" hangingPunct="1">
              <a:spcBef>
                <a:spcPct val="30000"/>
              </a:spcBef>
            </a:pPr>
            <a:endParaRPr lang="en-US" dirty="0"/>
          </a:p>
          <a:p>
            <a:pPr algn="just">
              <a:spcBef>
                <a:spcPct val="30000"/>
              </a:spcBef>
            </a:pPr>
            <a:r>
              <a:rPr lang="en-US" b="1" dirty="0" err="1"/>
              <a:t>Велика</a:t>
            </a:r>
            <a:r>
              <a:rPr lang="en-US" b="1" dirty="0"/>
              <a:t> </a:t>
            </a:r>
            <a:r>
              <a:rPr lang="en-US" b="1" dirty="0" err="1"/>
              <a:t>економска</a:t>
            </a:r>
            <a:r>
              <a:rPr lang="en-US" b="1" dirty="0"/>
              <a:t> </a:t>
            </a:r>
            <a:r>
              <a:rPr lang="en-US" b="1" dirty="0" err="1"/>
              <a:t>криза</a:t>
            </a:r>
            <a:r>
              <a:rPr lang="sr-Cyrl-CS" b="1" dirty="0"/>
              <a:t>:</a:t>
            </a:r>
            <a:r>
              <a:rPr lang="sr-Cyrl-CS" dirty="0"/>
              <a:t> нови</a:t>
            </a:r>
            <a:r>
              <a:rPr lang="en-US" dirty="0"/>
              <a:t> </a:t>
            </a:r>
            <a:r>
              <a:rPr lang="en-US" dirty="0" err="1"/>
              <a:t>монетарн</a:t>
            </a:r>
            <a:r>
              <a:rPr lang="sr-Cyrl-CS" dirty="0"/>
              <a:t>и</a:t>
            </a:r>
            <a:r>
              <a:rPr lang="en-US" dirty="0"/>
              <a:t> </a:t>
            </a:r>
            <a:r>
              <a:rPr lang="en-US" dirty="0" err="1"/>
              <a:t>крах</a:t>
            </a:r>
            <a:endParaRPr lang="en-US" dirty="0"/>
          </a:p>
          <a:p>
            <a:pPr algn="just" eaLnBrk="1" hangingPunct="1">
              <a:spcBef>
                <a:spcPct val="30000"/>
              </a:spcBef>
            </a:pPr>
            <a:endParaRPr lang="en-US" dirty="0"/>
          </a:p>
          <a:p>
            <a:pPr algn="just" eaLnBrk="1" hangingPunct="1">
              <a:spcBef>
                <a:spcPct val="30000"/>
              </a:spcBef>
              <a:buNone/>
            </a:pPr>
            <a:endParaRPr lang="sr-Cyrl-CS" dirty="0"/>
          </a:p>
          <a:p>
            <a:pPr eaLnBrk="1" hangingPunct="1"/>
            <a:endParaRPr lang="en-US" dirty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sr-Cyrl-CS"/>
              <a:t>Монетарне и јавне финансије</a:t>
            </a:r>
            <a:endParaRPr lang="en-US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9647112-0C0F-4C19-B692-590F8B7E487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BA"/>
              <a:t>Историја инфлације</a:t>
            </a:r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715000"/>
          </a:xfrm>
        </p:spPr>
        <p:txBody>
          <a:bodyPr>
            <a:normAutofit lnSpcReduction="10000"/>
          </a:bodyPr>
          <a:lstStyle/>
          <a:p>
            <a:endParaRPr lang="en-US" b="1" dirty="0"/>
          </a:p>
          <a:p>
            <a:r>
              <a:rPr lang="sr-Cyrl-BA" dirty="0"/>
              <a:t>Прва књига о инфлацији </a:t>
            </a:r>
            <a:r>
              <a:rPr lang="sr-Cyrl-BA" b="1" dirty="0"/>
              <a:t>“Велика папирна обмана или приближавање финансијске експлозије”, </a:t>
            </a:r>
            <a:r>
              <a:rPr lang="sr-Cyrl-BA" dirty="0"/>
              <a:t>Александар Демлер</a:t>
            </a:r>
          </a:p>
          <a:p>
            <a:endParaRPr lang="en-US" dirty="0"/>
          </a:p>
          <a:p>
            <a:r>
              <a:rPr lang="sr-Cyrl-CS" b="1" dirty="0"/>
              <a:t>Амерички грађански рат</a:t>
            </a:r>
            <a:r>
              <a:rPr lang="sr-Cyrl-CS" dirty="0"/>
              <a:t> (1861-1865. го</a:t>
            </a:r>
            <a:r>
              <a:rPr lang="sr-Cyrl-BA" dirty="0"/>
              <a:t>дине</a:t>
            </a:r>
            <a:r>
              <a:rPr lang="sr-Cyrl-CS" dirty="0"/>
              <a:t>):</a:t>
            </a:r>
            <a:r>
              <a:rPr lang="sr-Cyrl-BA" dirty="0"/>
              <a:t> </a:t>
            </a:r>
            <a:r>
              <a:rPr lang="sr-Cyrl-CS" dirty="0"/>
              <a:t>усљед </a:t>
            </a:r>
            <a:r>
              <a:rPr lang="en-US" dirty="0" err="1"/>
              <a:t>недостат</a:t>
            </a:r>
            <a:r>
              <a:rPr lang="sr-Cyrl-BA" dirty="0"/>
              <a:t>к</a:t>
            </a:r>
            <a:r>
              <a:rPr lang="sr-Cyrl-CS" dirty="0"/>
              <a:t>а</a:t>
            </a:r>
            <a:r>
              <a:rPr lang="en-US" dirty="0"/>
              <a:t> </a:t>
            </a:r>
            <a:r>
              <a:rPr lang="en-US" dirty="0" err="1"/>
              <a:t>средстава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финансирање</a:t>
            </a:r>
            <a:r>
              <a:rPr lang="en-US" dirty="0"/>
              <a:t> </a:t>
            </a:r>
            <a:r>
              <a:rPr lang="en-US" dirty="0" err="1"/>
              <a:t>рата</a:t>
            </a:r>
            <a:r>
              <a:rPr lang="en-US" dirty="0"/>
              <a:t> в</a:t>
            </a:r>
            <a:r>
              <a:rPr lang="sr-Cyrl-CS" dirty="0"/>
              <a:t>лада издаје папирни новац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покрића</a:t>
            </a:r>
            <a:r>
              <a:rPr lang="sr-Cyrl-BA" dirty="0"/>
              <a:t> што је довело до великог раста цијена и обезвређења домаћег новца</a:t>
            </a:r>
            <a:endParaRPr lang="sr-Latn-ME" dirty="0"/>
          </a:p>
          <a:p>
            <a:endParaRPr lang="sr-Latn-ME" dirty="0"/>
          </a:p>
          <a:p>
            <a:pPr lvl="0"/>
            <a:r>
              <a:rPr lang="hr-HR" dirty="0"/>
              <a:t>Уз немогућност да се дође до финансијских средстава на други начин, држава је издавала папирни новац без покрића. </a:t>
            </a:r>
            <a:endParaRPr lang="sr-Cyrl-BA" dirty="0"/>
          </a:p>
          <a:p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916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BA" dirty="0"/>
              <a:t>Савремени појам инфлације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„Инфлација је једна економско - финансијска појава, изазвана поремећајима равнотеже у факторима производње, а као њена посљедица настаје повећање новчаног оптицаја емисијом новчаница и кредитног новца без одговарајућег покрића у металу или производњи.“                                      </a:t>
            </a:r>
            <a:r>
              <a:rPr lang="sr-Cyrl-BA" dirty="0"/>
              <a:t>						</a:t>
            </a:r>
            <a:r>
              <a:rPr lang="hr-HR" b="1" dirty="0"/>
              <a:t>Филиповић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sr-Cyrl-BA"/>
              <a:t>Дефиниције инфлације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648200"/>
          </a:xfrm>
        </p:spPr>
        <p:txBody>
          <a:bodyPr>
            <a:normAutofit lnSpcReduction="10000"/>
          </a:bodyPr>
          <a:lstStyle/>
          <a:p>
            <a:pPr lvl="0"/>
            <a:r>
              <a:rPr lang="hr-HR"/>
              <a:t>„</a:t>
            </a:r>
            <a:r>
              <a:rPr lang="sr-Cyrl-CS"/>
              <a:t>П</a:t>
            </a:r>
            <a:r>
              <a:rPr lang="ru-RU"/>
              <a:t>овећање новчаног оптицаја, у условима неискоришћених производних капацитета и запослености, не мора увијек да доведе до повећања цијена. Новостворена куповна моћ се најприје усмјерава на ангажовање слободних капацитета који ће повећати понуду и тежити стању равнотеже. Само ако страна понуде остане непромјењена и количина новца се повећа, у том случају долази до инфлације, односно повећања општег нивоа цијена. </a:t>
            </a:r>
            <a:endParaRPr lang="en-US"/>
          </a:p>
          <a:p>
            <a:pPr lvl="0"/>
            <a:r>
              <a:rPr lang="hr-HR" b="1"/>
              <a:t>Мајснер</a:t>
            </a:r>
            <a:endParaRPr lang="en-US" b="1" dirty="0"/>
          </a:p>
          <a:p>
            <a:pPr lvl="0"/>
            <a:endParaRPr lang="en-US" dirty="0"/>
          </a:p>
          <a:p>
            <a:pPr lvl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sr-Cyrl-BA"/>
              <a:t>Дефиниције инфлације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153400" cy="447516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defRPr/>
            </a:pPr>
            <a:r>
              <a:rPr lang="sr-Cyrl-CS" b="1" dirty="0"/>
              <a:t>Класично схватање:</a:t>
            </a:r>
            <a:r>
              <a:rPr lang="sr-Cyrl-CS" dirty="0"/>
              <a:t> инфлација је стање у коме, услијед повећања новчаног оптицаја, долази до смањења вриједности новца, што се манифестује у општем порасту нивоа цијена </a:t>
            </a:r>
          </a:p>
          <a:p>
            <a:pPr marL="521208" lvl="1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sr-Cyrl-CS" dirty="0">
                <a:solidFill>
                  <a:schemeClr val="tx1">
                    <a:tint val="85000"/>
                  </a:schemeClr>
                </a:solidFill>
              </a:rPr>
              <a:t>Огромни новчани фондови наспрам ограничених робних фондова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sr-Cyrl-CS"/>
              <a:t>Монетарне и јавне финансије</a:t>
            </a:r>
            <a:endParaRPr lang="en-US"/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2083D9-FC87-47F6-A5E1-6390C0E0034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20040"/>
            <a:ext cx="80772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BA"/>
              <a:t>Различита схватања инфлације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7848600" cy="5562600"/>
          </a:xfrm>
        </p:spPr>
        <p:txBody>
          <a:bodyPr>
            <a:normAutofit/>
          </a:bodyPr>
          <a:lstStyle/>
          <a:p>
            <a:r>
              <a:rPr lang="sr-Cyrl-CS" b="1" dirty="0"/>
              <a:t>Савремено схватање:</a:t>
            </a:r>
            <a:r>
              <a:rPr lang="sr-Cyrl-CS" dirty="0"/>
              <a:t> инфлација настаје као посљедица поремећаја у равнотежи између понуде и тражње, у коме ефективна новчана тражња превладава над понудом робе и услуга, без обзира да ли се такво стање одражава или не на повећање општег нивоа цијена </a:t>
            </a:r>
            <a:endParaRPr lang="en-US" dirty="0"/>
          </a:p>
          <a:p>
            <a:endParaRPr lang="en-US" dirty="0"/>
          </a:p>
          <a:p>
            <a:pPr marL="273050" lvl="1" indent="-27305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</a:pPr>
            <a:r>
              <a:rPr lang="sr-Cyrl-BA" dirty="0"/>
              <a:t>Примјер савремене инфлације су бивше социјалистичке земље, гдје се и поред јаке државне контроле цијена, јавља несташица робе</a:t>
            </a:r>
          </a:p>
          <a:p>
            <a:endParaRPr lang="sr-Cyrl-CS" dirty="0"/>
          </a:p>
          <a:p>
            <a:endParaRPr lang="en-US" dirty="0"/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r>
              <a:rPr lang="sr-Cyrl-CS"/>
              <a:t>Монетарне и јавне финансије</a:t>
            </a:r>
            <a:endParaRPr lang="en-US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FBE305-0578-4F6E-B1B9-A6BEC1DF759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1596</Words>
  <Application>Microsoft Office PowerPoint</Application>
  <PresentationFormat>On-screen Show (4:3)</PresentationFormat>
  <Paragraphs>180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Lucida Sans Unicode</vt:lpstr>
      <vt:lpstr>Verdana</vt:lpstr>
      <vt:lpstr>Wingdings</vt:lpstr>
      <vt:lpstr>Wingdings 2</vt:lpstr>
      <vt:lpstr>Wingdings 3</vt:lpstr>
      <vt:lpstr>Concourse</vt:lpstr>
      <vt:lpstr>ИНФЛАЦИЈА</vt:lpstr>
      <vt:lpstr>МОНЕТАРНА НЕСТАБИЛНОСТ</vt:lpstr>
      <vt:lpstr>ПОЈАМ ИНФЛАЦИЈЕ</vt:lpstr>
      <vt:lpstr>Историја инфлације</vt:lpstr>
      <vt:lpstr>Савремени појам инфлације</vt:lpstr>
      <vt:lpstr>Дефиниције инфлације</vt:lpstr>
      <vt:lpstr>Дефиниције инфлације</vt:lpstr>
      <vt:lpstr>Различита схватања инфлације</vt:lpstr>
      <vt:lpstr>PowerPoint Presentation</vt:lpstr>
      <vt:lpstr>PowerPoint Presentation</vt:lpstr>
      <vt:lpstr>PowerPoint Presentation</vt:lpstr>
      <vt:lpstr>PowerPoint Presentation</vt:lpstr>
      <vt:lpstr>Према интензитету (јачини):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Начини мјерења инфлације</vt:lpstr>
      <vt:lpstr>PowerPoint Presentation</vt:lpstr>
      <vt:lpstr>PowerPoint Presentation</vt:lpstr>
      <vt:lpstr>Индекс потрошачких цијена</vt:lpstr>
      <vt:lpstr>PowerPoint Presentation</vt:lpstr>
      <vt:lpstr>PowerPoint Presentation</vt:lpstr>
      <vt:lpstr>Индекс произвођачких цијена</vt:lpstr>
      <vt:lpstr>Дефлатор  БДП-а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ИНФЛАЦИЈА</dc:title>
  <dc:creator>Branka</dc:creator>
  <cp:lastModifiedBy>Branka Topic Pavkovic</cp:lastModifiedBy>
  <cp:revision>148</cp:revision>
  <dcterms:created xsi:type="dcterms:W3CDTF">2006-08-16T00:00:00Z</dcterms:created>
  <dcterms:modified xsi:type="dcterms:W3CDTF">2024-10-08T19:55:28Z</dcterms:modified>
</cp:coreProperties>
</file>