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05"/>
  </p:notesMasterIdLst>
  <p:sldIdLst>
    <p:sldId id="274" r:id="rId2"/>
    <p:sldId id="328" r:id="rId3"/>
    <p:sldId id="311" r:id="rId4"/>
    <p:sldId id="275" r:id="rId5"/>
    <p:sldId id="276" r:id="rId6"/>
    <p:sldId id="319" r:id="rId7"/>
    <p:sldId id="320" r:id="rId8"/>
    <p:sldId id="321" r:id="rId9"/>
    <p:sldId id="312" r:id="rId10"/>
    <p:sldId id="277" r:id="rId11"/>
    <p:sldId id="313" r:id="rId12"/>
    <p:sldId id="278" r:id="rId13"/>
    <p:sldId id="314" r:id="rId14"/>
    <p:sldId id="322" r:id="rId15"/>
    <p:sldId id="323" r:id="rId16"/>
    <p:sldId id="315" r:id="rId17"/>
    <p:sldId id="354" r:id="rId18"/>
    <p:sldId id="355" r:id="rId19"/>
    <p:sldId id="356" r:id="rId20"/>
    <p:sldId id="357" r:id="rId21"/>
    <p:sldId id="316" r:id="rId22"/>
    <p:sldId id="317" r:id="rId23"/>
    <p:sldId id="325" r:id="rId24"/>
    <p:sldId id="329" r:id="rId25"/>
    <p:sldId id="458" r:id="rId26"/>
    <p:sldId id="459" r:id="rId27"/>
    <p:sldId id="455" r:id="rId28"/>
    <p:sldId id="456" r:id="rId29"/>
    <p:sldId id="457" r:id="rId30"/>
    <p:sldId id="331" r:id="rId31"/>
    <p:sldId id="379" r:id="rId32"/>
    <p:sldId id="336" r:id="rId33"/>
    <p:sldId id="337" r:id="rId34"/>
    <p:sldId id="366" r:id="rId35"/>
    <p:sldId id="338" r:id="rId36"/>
    <p:sldId id="339" r:id="rId37"/>
    <p:sldId id="289" r:id="rId38"/>
    <p:sldId id="340" r:id="rId39"/>
    <p:sldId id="290" r:id="rId40"/>
    <p:sldId id="291" r:id="rId41"/>
    <p:sldId id="341" r:id="rId42"/>
    <p:sldId id="404" r:id="rId43"/>
    <p:sldId id="405" r:id="rId44"/>
    <p:sldId id="406" r:id="rId45"/>
    <p:sldId id="407" r:id="rId46"/>
    <p:sldId id="423" r:id="rId47"/>
    <p:sldId id="408" r:id="rId48"/>
    <p:sldId id="424" r:id="rId49"/>
    <p:sldId id="425" r:id="rId50"/>
    <p:sldId id="409" r:id="rId51"/>
    <p:sldId id="460" r:id="rId52"/>
    <p:sldId id="461" r:id="rId53"/>
    <p:sldId id="462" r:id="rId54"/>
    <p:sldId id="412" r:id="rId55"/>
    <p:sldId id="465" r:id="rId56"/>
    <p:sldId id="466" r:id="rId57"/>
    <p:sldId id="416" r:id="rId58"/>
    <p:sldId id="417" r:id="rId59"/>
    <p:sldId id="463"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44" r:id="rId73"/>
    <p:sldId id="345" r:id="rId74"/>
    <p:sldId id="346" r:id="rId75"/>
    <p:sldId id="347" r:id="rId76"/>
    <p:sldId id="427" r:id="rId77"/>
    <p:sldId id="428" r:id="rId78"/>
    <p:sldId id="430" r:id="rId79"/>
    <p:sldId id="429" r:id="rId80"/>
    <p:sldId id="431" r:id="rId81"/>
    <p:sldId id="352" r:id="rId82"/>
    <p:sldId id="353" r:id="rId83"/>
    <p:sldId id="467" r:id="rId84"/>
    <p:sldId id="444" r:id="rId85"/>
    <p:sldId id="445" r:id="rId86"/>
    <p:sldId id="446" r:id="rId87"/>
    <p:sldId id="447" r:id="rId88"/>
    <p:sldId id="435" r:id="rId89"/>
    <p:sldId id="436" r:id="rId90"/>
    <p:sldId id="437" r:id="rId91"/>
    <p:sldId id="448" r:id="rId92"/>
    <p:sldId id="438" r:id="rId93"/>
    <p:sldId id="439" r:id="rId94"/>
    <p:sldId id="440" r:id="rId95"/>
    <p:sldId id="449" r:id="rId96"/>
    <p:sldId id="441" r:id="rId97"/>
    <p:sldId id="442" r:id="rId98"/>
    <p:sldId id="443" r:id="rId99"/>
    <p:sldId id="450" r:id="rId100"/>
    <p:sldId id="451" r:id="rId101"/>
    <p:sldId id="452" r:id="rId102"/>
    <p:sldId id="454" r:id="rId103"/>
    <p:sldId id="453" r:id="rId104"/>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b="1"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b="1"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b="1"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b="1" kern="1200">
        <a:solidFill>
          <a:schemeClr val="tx1"/>
        </a:solidFill>
        <a:latin typeface="Garamond" panose="02020404030301010803" pitchFamily="18" charset="0"/>
        <a:ea typeface="+mn-ea"/>
        <a:cs typeface="+mn-cs"/>
      </a:defRPr>
    </a:lvl5pPr>
    <a:lvl6pPr marL="2286000" algn="l" defTabSz="914400" rtl="0" eaLnBrk="1" latinLnBrk="0" hangingPunct="1">
      <a:defRPr b="1" kern="1200">
        <a:solidFill>
          <a:schemeClr val="tx1"/>
        </a:solidFill>
        <a:latin typeface="Garamond" panose="02020404030301010803" pitchFamily="18" charset="0"/>
        <a:ea typeface="+mn-ea"/>
        <a:cs typeface="+mn-cs"/>
      </a:defRPr>
    </a:lvl6pPr>
    <a:lvl7pPr marL="2743200" algn="l" defTabSz="914400" rtl="0" eaLnBrk="1" latinLnBrk="0" hangingPunct="1">
      <a:defRPr b="1" kern="1200">
        <a:solidFill>
          <a:schemeClr val="tx1"/>
        </a:solidFill>
        <a:latin typeface="Garamond" panose="02020404030301010803" pitchFamily="18" charset="0"/>
        <a:ea typeface="+mn-ea"/>
        <a:cs typeface="+mn-cs"/>
      </a:defRPr>
    </a:lvl7pPr>
    <a:lvl8pPr marL="3200400" algn="l" defTabSz="914400" rtl="0" eaLnBrk="1" latinLnBrk="0" hangingPunct="1">
      <a:defRPr b="1" kern="1200">
        <a:solidFill>
          <a:schemeClr val="tx1"/>
        </a:solidFill>
        <a:latin typeface="Garamond" panose="02020404030301010803" pitchFamily="18" charset="0"/>
        <a:ea typeface="+mn-ea"/>
        <a:cs typeface="+mn-cs"/>
      </a:defRPr>
    </a:lvl8pPr>
    <a:lvl9pPr marL="3657600" algn="l" defTabSz="914400" rtl="0" eaLnBrk="1" latinLnBrk="0" hangingPunct="1">
      <a:defRPr b="1"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83" autoAdjust="0"/>
    <p:restoredTop sz="89621" autoAdjust="0"/>
  </p:normalViewPr>
  <p:slideViewPr>
    <p:cSldViewPr>
      <p:cViewPr varScale="1">
        <p:scale>
          <a:sx n="113" d="100"/>
          <a:sy n="113" d="100"/>
        </p:scale>
        <p:origin x="167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1015717927374"/>
          <c:y val="0"/>
          <c:w val="0.61079311778814882"/>
          <c:h val="0.99367856176812897"/>
        </c:manualLayout>
      </c:layout>
      <c:pieChart>
        <c:varyColors val="1"/>
        <c:ser>
          <c:idx val="0"/>
          <c:order val="0"/>
          <c:explosion val="5"/>
          <c:dLbls>
            <c:dLbl>
              <c:idx val="1"/>
              <c:layout>
                <c:manualLayout>
                  <c:x val="-2.5924489531744168E-2"/>
                  <c:y val="-3.178420303718389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40D-8D44-B805-8C15DCFC8110}"/>
                </c:ext>
              </c:extLst>
            </c:dLbl>
            <c:dLbl>
              <c:idx val="4"/>
              <c:layout>
                <c:manualLayout>
                  <c:x val="0.11754224046462071"/>
                  <c:y val="0.104820671836767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40D-8D44-B805-8C15DCFC8110}"/>
                </c:ext>
              </c:extLst>
            </c:dLbl>
            <c:spPr>
              <a:noFill/>
              <a:ln>
                <a:noFill/>
              </a:ln>
              <a:effectLst/>
            </c:spPr>
            <c:txPr>
              <a:bodyPr/>
              <a:lstStyle/>
              <a:p>
                <a:pPr>
                  <a:defRPr lang="en-US" sz="2400"/>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Sheet1!$A$1:$A$5</c:f>
              <c:strCache>
                <c:ptCount val="5"/>
                <c:pt idx="0">
                  <c:v>Европска унија</c:v>
                </c:pt>
                <c:pt idx="1">
                  <c:v>Кајманска острва</c:v>
                </c:pt>
                <c:pt idx="2">
                  <c:v>Кина </c:v>
                </c:pt>
                <c:pt idx="3">
                  <c:v>Јапан</c:v>
                </c:pt>
                <c:pt idx="4">
                  <c:v>Остале земље</c:v>
                </c:pt>
              </c:strCache>
            </c:strRef>
          </c:cat>
          <c:val>
            <c:numRef>
              <c:f>Sheet1!$B$1:$B$5</c:f>
              <c:numCache>
                <c:formatCode>0%</c:formatCode>
                <c:ptCount val="5"/>
                <c:pt idx="0">
                  <c:v>0.39000000000001861</c:v>
                </c:pt>
                <c:pt idx="1">
                  <c:v>0.16000000000000392</c:v>
                </c:pt>
                <c:pt idx="2">
                  <c:v>0.15000000000000024</c:v>
                </c:pt>
                <c:pt idx="3">
                  <c:v>9.0000000000000066E-2</c:v>
                </c:pt>
                <c:pt idx="4">
                  <c:v>0.17</c:v>
                </c:pt>
              </c:numCache>
            </c:numRef>
          </c:val>
          <c:extLst>
            <c:ext xmlns:c16="http://schemas.microsoft.com/office/drawing/2014/chart" uri="{C3380CC4-5D6E-409C-BE32-E72D297353CC}">
              <c16:uniqueId val="{00000002-C40D-8D44-B805-8C15DCFC8110}"/>
            </c:ext>
          </c:extLst>
        </c:ser>
        <c:dLbls>
          <c:showLegendKey val="0"/>
          <c:showVal val="0"/>
          <c:showCatName val="1"/>
          <c:showSerName val="0"/>
          <c:showPercent val="1"/>
          <c:showBubbleSize val="0"/>
          <c:showLeaderLines val="0"/>
        </c:dLbls>
        <c:firstSliceAng val="0"/>
      </c:pieChart>
    </c:plotArea>
    <c:plotVisOnly val="1"/>
    <c:dispBlanksAs val="zero"/>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72BE22-60B8-124C-8AE5-0EA904C8A9F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15363" name="Rectangle 3">
            <a:extLst>
              <a:ext uri="{FF2B5EF4-FFF2-40B4-BE49-F238E27FC236}">
                <a16:creationId xmlns:a16="http://schemas.microsoft.com/office/drawing/2014/main" id="{1F287D41-A428-5C4F-9F33-556C74CDFDD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08548" name="Rectangle 4">
            <a:extLst>
              <a:ext uri="{FF2B5EF4-FFF2-40B4-BE49-F238E27FC236}">
                <a16:creationId xmlns:a16="http://schemas.microsoft.com/office/drawing/2014/main" id="{99095D7F-47DB-9445-91FE-DAB9DA77DD1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836CBC6F-3E1B-F449-8FDB-FC1A62B8A84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E75A8575-0BD1-144C-9FAF-0E83B5E0B65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15367" name="Rectangle 7">
            <a:extLst>
              <a:ext uri="{FF2B5EF4-FFF2-40B4-BE49-F238E27FC236}">
                <a16:creationId xmlns:a16="http://schemas.microsoft.com/office/drawing/2014/main" id="{5471A61A-5B65-EC4B-9043-5EA304AAF81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fld id="{835AEF15-04B9-A941-944F-ACACDE1F92A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5774E45-C56F-6845-8142-4BBAD808A48D}"/>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7FCCA68E-0E82-6644-82CF-85CA5391CE2D}"/>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5FEB5F2E-847F-6A4E-97AD-F2A50DFCA66B}"/>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bs-Latn-BA"/>
              </a:p>
            </p:txBody>
          </p:sp>
          <p:sp>
            <p:nvSpPr>
              <p:cNvPr id="9" name="Freeform 5">
                <a:extLst>
                  <a:ext uri="{FF2B5EF4-FFF2-40B4-BE49-F238E27FC236}">
                    <a16:creationId xmlns:a16="http://schemas.microsoft.com/office/drawing/2014/main" id="{64CBFFB8-7499-AC40-BD41-05BF9FFA81B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bs-Latn-BA"/>
              </a:p>
            </p:txBody>
          </p:sp>
          <p:sp>
            <p:nvSpPr>
              <p:cNvPr id="10" name="Freeform 6">
                <a:extLst>
                  <a:ext uri="{FF2B5EF4-FFF2-40B4-BE49-F238E27FC236}">
                    <a16:creationId xmlns:a16="http://schemas.microsoft.com/office/drawing/2014/main" id="{A242FCCF-F918-5643-9B82-F0DA030D3DF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bs-Latn-BA"/>
              </a:p>
            </p:txBody>
          </p:sp>
          <p:sp>
            <p:nvSpPr>
              <p:cNvPr id="11" name="Freeform 7">
                <a:extLst>
                  <a:ext uri="{FF2B5EF4-FFF2-40B4-BE49-F238E27FC236}">
                    <a16:creationId xmlns:a16="http://schemas.microsoft.com/office/drawing/2014/main" id="{6A13ED3F-5C04-8340-9FA8-A9A11DFDA218}"/>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bs-Latn-BA"/>
              </a:p>
            </p:txBody>
          </p:sp>
          <p:sp>
            <p:nvSpPr>
              <p:cNvPr id="12" name="Freeform 8">
                <a:extLst>
                  <a:ext uri="{FF2B5EF4-FFF2-40B4-BE49-F238E27FC236}">
                    <a16:creationId xmlns:a16="http://schemas.microsoft.com/office/drawing/2014/main" id="{07651F87-9279-8E41-B348-B4047886027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bs-Latn-BA"/>
              </a:p>
            </p:txBody>
          </p:sp>
        </p:grpSp>
        <p:sp>
          <p:nvSpPr>
            <p:cNvPr id="6" name="Freeform 9">
              <a:extLst>
                <a:ext uri="{FF2B5EF4-FFF2-40B4-BE49-F238E27FC236}">
                  <a16:creationId xmlns:a16="http://schemas.microsoft.com/office/drawing/2014/main" id="{5097A3E2-CD85-E24E-90FD-F2D395A5F5DC}"/>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bs-Latn-BA"/>
            </a:p>
          </p:txBody>
        </p:sp>
        <p:sp>
          <p:nvSpPr>
            <p:cNvPr id="7" name="Freeform 10">
              <a:extLst>
                <a:ext uri="{FF2B5EF4-FFF2-40B4-BE49-F238E27FC236}">
                  <a16:creationId xmlns:a16="http://schemas.microsoft.com/office/drawing/2014/main" id="{EA86FC30-E647-FC45-A9A3-F1C59E885A68}"/>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bs-Latn-BA"/>
            </a:p>
          </p:txBody>
        </p:sp>
      </p:grpSp>
      <p:sp>
        <p:nvSpPr>
          <p:cNvPr id="2765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18C022ED-B182-ED47-B1BA-1CB5D5162545}"/>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B4BA7047-EAA5-3B45-85AF-94FC210F09E1}"/>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330A5EE9-627D-B142-8FCE-1EBA3900C079}"/>
              </a:ext>
            </a:extLst>
          </p:cNvPr>
          <p:cNvSpPr>
            <a:spLocks noGrp="1" noChangeArrowheads="1"/>
          </p:cNvSpPr>
          <p:nvPr>
            <p:ph type="sldNum" sz="quarter" idx="12"/>
          </p:nvPr>
        </p:nvSpPr>
        <p:spPr>
          <a:xfrm>
            <a:off x="6553200" y="6254750"/>
            <a:ext cx="2133600" cy="476250"/>
          </a:xfrm>
        </p:spPr>
        <p:txBody>
          <a:bodyPr/>
          <a:lstStyle>
            <a:lvl1pPr>
              <a:defRPr/>
            </a:lvl1pPr>
          </a:lstStyle>
          <a:p>
            <a:fld id="{F301C85D-0735-814A-A15C-677022572680}" type="slidenum">
              <a:rPr lang="en-US" altLang="en-US"/>
              <a:pPr/>
              <a:t>‹#›</a:t>
            </a:fld>
            <a:endParaRPr lang="en-US" altLang="en-US"/>
          </a:p>
        </p:txBody>
      </p:sp>
    </p:spTree>
    <p:extLst>
      <p:ext uri="{BB962C8B-B14F-4D97-AF65-F5344CB8AC3E}">
        <p14:creationId xmlns:p14="http://schemas.microsoft.com/office/powerpoint/2010/main" val="36467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Rectangle 2">
            <a:extLst>
              <a:ext uri="{FF2B5EF4-FFF2-40B4-BE49-F238E27FC236}">
                <a16:creationId xmlns:a16="http://schemas.microsoft.com/office/drawing/2014/main" id="{455F2A8D-B7B1-A44C-9833-B9CF901529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CDF7978-F900-9146-943F-203B4EE475F9}"/>
              </a:ext>
            </a:extLst>
          </p:cNvPr>
          <p:cNvSpPr>
            <a:spLocks noGrp="1" noChangeArrowheads="1"/>
          </p:cNvSpPr>
          <p:nvPr>
            <p:ph type="sldNum" sz="quarter" idx="11"/>
          </p:nvPr>
        </p:nvSpPr>
        <p:spPr>
          <a:ln/>
        </p:spPr>
        <p:txBody>
          <a:bodyPr/>
          <a:lstStyle>
            <a:lvl1pPr>
              <a:defRPr/>
            </a:lvl1pPr>
          </a:lstStyle>
          <a:p>
            <a:fld id="{98272442-FAD6-6040-8BD5-543C8B8D6A82}" type="slidenum">
              <a:rPr lang="en-US" altLang="en-US"/>
              <a:pPr/>
              <a:t>‹#›</a:t>
            </a:fld>
            <a:endParaRPr lang="en-US" altLang="en-US"/>
          </a:p>
        </p:txBody>
      </p:sp>
      <p:sp>
        <p:nvSpPr>
          <p:cNvPr id="6" name="Rectangle 14">
            <a:extLst>
              <a:ext uri="{FF2B5EF4-FFF2-40B4-BE49-F238E27FC236}">
                <a16:creationId xmlns:a16="http://schemas.microsoft.com/office/drawing/2014/main" id="{7F602D3F-D2E2-CC4B-AA8E-4B06063A09F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30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Rectangle 2">
            <a:extLst>
              <a:ext uri="{FF2B5EF4-FFF2-40B4-BE49-F238E27FC236}">
                <a16:creationId xmlns:a16="http://schemas.microsoft.com/office/drawing/2014/main" id="{70F171EC-5AB1-6F43-BE7C-EA6DB121F4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02080AF-4170-EE45-B819-F1D8294FBE2D}"/>
              </a:ext>
            </a:extLst>
          </p:cNvPr>
          <p:cNvSpPr>
            <a:spLocks noGrp="1" noChangeArrowheads="1"/>
          </p:cNvSpPr>
          <p:nvPr>
            <p:ph type="sldNum" sz="quarter" idx="11"/>
          </p:nvPr>
        </p:nvSpPr>
        <p:spPr>
          <a:ln/>
        </p:spPr>
        <p:txBody>
          <a:bodyPr/>
          <a:lstStyle>
            <a:lvl1pPr>
              <a:defRPr/>
            </a:lvl1pPr>
          </a:lstStyle>
          <a:p>
            <a:fld id="{09CF013B-C02B-8049-B856-69076264F052}" type="slidenum">
              <a:rPr lang="en-US" altLang="en-US"/>
              <a:pPr/>
              <a:t>‹#›</a:t>
            </a:fld>
            <a:endParaRPr lang="en-US" altLang="en-US"/>
          </a:p>
        </p:txBody>
      </p:sp>
      <p:sp>
        <p:nvSpPr>
          <p:cNvPr id="6" name="Rectangle 14">
            <a:extLst>
              <a:ext uri="{FF2B5EF4-FFF2-40B4-BE49-F238E27FC236}">
                <a16:creationId xmlns:a16="http://schemas.microsoft.com/office/drawing/2014/main" id="{1893AD14-A412-4E47-85BD-3C9D7721A6B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31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bs-Latn-BA"/>
          </a:p>
        </p:txBody>
      </p:sp>
      <p:sp>
        <p:nvSpPr>
          <p:cNvPr id="3" name="Table Placeholder 2"/>
          <p:cNvSpPr>
            <a:spLocks noGrp="1"/>
          </p:cNvSpPr>
          <p:nvPr>
            <p:ph type="tbl" idx="1"/>
          </p:nvPr>
        </p:nvSpPr>
        <p:spPr>
          <a:xfrm>
            <a:off x="457200" y="1600200"/>
            <a:ext cx="8229600" cy="4525963"/>
          </a:xfrm>
        </p:spPr>
        <p:txBody>
          <a:bodyPr/>
          <a:lstStyle/>
          <a:p>
            <a:pPr lvl="0"/>
            <a:endParaRPr lang="bs-Latn-BA" noProof="0"/>
          </a:p>
        </p:txBody>
      </p:sp>
      <p:sp>
        <p:nvSpPr>
          <p:cNvPr id="4" name="Rectangle 2">
            <a:extLst>
              <a:ext uri="{FF2B5EF4-FFF2-40B4-BE49-F238E27FC236}">
                <a16:creationId xmlns:a16="http://schemas.microsoft.com/office/drawing/2014/main" id="{568882E3-D089-F241-B8C6-496AD1A044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E968F13-26C2-2148-8AF2-506994C1C9C4}"/>
              </a:ext>
            </a:extLst>
          </p:cNvPr>
          <p:cNvSpPr>
            <a:spLocks noGrp="1" noChangeArrowheads="1"/>
          </p:cNvSpPr>
          <p:nvPr>
            <p:ph type="sldNum" sz="quarter" idx="11"/>
          </p:nvPr>
        </p:nvSpPr>
        <p:spPr>
          <a:ln/>
        </p:spPr>
        <p:txBody>
          <a:bodyPr/>
          <a:lstStyle>
            <a:lvl1pPr>
              <a:defRPr/>
            </a:lvl1pPr>
          </a:lstStyle>
          <a:p>
            <a:fld id="{1A8C1E62-2EB6-4D4A-B929-0B7BB73CBB03}" type="slidenum">
              <a:rPr lang="en-US" altLang="en-US"/>
              <a:pPr/>
              <a:t>‹#›</a:t>
            </a:fld>
            <a:endParaRPr lang="en-US" altLang="en-US"/>
          </a:p>
        </p:txBody>
      </p:sp>
      <p:sp>
        <p:nvSpPr>
          <p:cNvPr id="6" name="Rectangle 14">
            <a:extLst>
              <a:ext uri="{FF2B5EF4-FFF2-40B4-BE49-F238E27FC236}">
                <a16:creationId xmlns:a16="http://schemas.microsoft.com/office/drawing/2014/main" id="{6BA7CA28-4618-524A-95E5-3A8C9FD02E2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3654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3" name="Rectangle 2">
            <a:extLst>
              <a:ext uri="{FF2B5EF4-FFF2-40B4-BE49-F238E27FC236}">
                <a16:creationId xmlns:a16="http://schemas.microsoft.com/office/drawing/2014/main" id="{1F9E4A47-34D2-8B48-9579-8AC2416A79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B9C81FF7-B8DE-244C-B044-076151CD2DDC}"/>
              </a:ext>
            </a:extLst>
          </p:cNvPr>
          <p:cNvSpPr>
            <a:spLocks noGrp="1" noChangeArrowheads="1"/>
          </p:cNvSpPr>
          <p:nvPr>
            <p:ph type="sldNum" sz="quarter" idx="11"/>
          </p:nvPr>
        </p:nvSpPr>
        <p:spPr>
          <a:ln/>
        </p:spPr>
        <p:txBody>
          <a:bodyPr/>
          <a:lstStyle>
            <a:lvl1pPr>
              <a:defRPr/>
            </a:lvl1pPr>
          </a:lstStyle>
          <a:p>
            <a:fld id="{4E4A3ED7-5EE4-BB4D-BBB5-56F0D42842CE}" type="slidenum">
              <a:rPr lang="en-US" altLang="en-US"/>
              <a:pPr/>
              <a:t>‹#›</a:t>
            </a:fld>
            <a:endParaRPr lang="en-US" altLang="en-US"/>
          </a:p>
        </p:txBody>
      </p:sp>
      <p:sp>
        <p:nvSpPr>
          <p:cNvPr id="5" name="Rectangle 14">
            <a:extLst>
              <a:ext uri="{FF2B5EF4-FFF2-40B4-BE49-F238E27FC236}">
                <a16:creationId xmlns:a16="http://schemas.microsoft.com/office/drawing/2014/main" id="{77887ECC-E480-8042-9F87-163326CBE09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778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Rectangle 2">
            <a:extLst>
              <a:ext uri="{FF2B5EF4-FFF2-40B4-BE49-F238E27FC236}">
                <a16:creationId xmlns:a16="http://schemas.microsoft.com/office/drawing/2014/main" id="{8B35C913-1A3A-0148-95DE-A22D8B00B3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2241F73-733A-2B45-960C-F5058678663D}"/>
              </a:ext>
            </a:extLst>
          </p:cNvPr>
          <p:cNvSpPr>
            <a:spLocks noGrp="1" noChangeArrowheads="1"/>
          </p:cNvSpPr>
          <p:nvPr>
            <p:ph type="sldNum" sz="quarter" idx="11"/>
          </p:nvPr>
        </p:nvSpPr>
        <p:spPr>
          <a:ln/>
        </p:spPr>
        <p:txBody>
          <a:bodyPr/>
          <a:lstStyle>
            <a:lvl1pPr>
              <a:defRPr/>
            </a:lvl1pPr>
          </a:lstStyle>
          <a:p>
            <a:fld id="{E49ACEBF-FD51-EA46-9C1E-CF30D50D8FC2}" type="slidenum">
              <a:rPr lang="en-US" altLang="en-US"/>
              <a:pPr/>
              <a:t>‹#›</a:t>
            </a:fld>
            <a:endParaRPr lang="en-US" altLang="en-US"/>
          </a:p>
        </p:txBody>
      </p:sp>
      <p:sp>
        <p:nvSpPr>
          <p:cNvPr id="6" name="Rectangle 14">
            <a:extLst>
              <a:ext uri="{FF2B5EF4-FFF2-40B4-BE49-F238E27FC236}">
                <a16:creationId xmlns:a16="http://schemas.microsoft.com/office/drawing/2014/main" id="{6DF99537-CCD9-6848-8588-5652899F223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682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s-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07DC124A-D0A4-BF49-B870-2B66F31F4A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9B93B68-E758-2F4E-A682-613AC30A8F51}"/>
              </a:ext>
            </a:extLst>
          </p:cNvPr>
          <p:cNvSpPr>
            <a:spLocks noGrp="1" noChangeArrowheads="1"/>
          </p:cNvSpPr>
          <p:nvPr>
            <p:ph type="sldNum" sz="quarter" idx="11"/>
          </p:nvPr>
        </p:nvSpPr>
        <p:spPr>
          <a:ln/>
        </p:spPr>
        <p:txBody>
          <a:bodyPr/>
          <a:lstStyle>
            <a:lvl1pPr>
              <a:defRPr/>
            </a:lvl1pPr>
          </a:lstStyle>
          <a:p>
            <a:fld id="{6CFE2532-A8D2-394C-8B27-7583877B97AB}" type="slidenum">
              <a:rPr lang="en-US" altLang="en-US"/>
              <a:pPr/>
              <a:t>‹#›</a:t>
            </a:fld>
            <a:endParaRPr lang="en-US" altLang="en-US"/>
          </a:p>
        </p:txBody>
      </p:sp>
      <p:sp>
        <p:nvSpPr>
          <p:cNvPr id="6" name="Rectangle 14">
            <a:extLst>
              <a:ext uri="{FF2B5EF4-FFF2-40B4-BE49-F238E27FC236}">
                <a16:creationId xmlns:a16="http://schemas.microsoft.com/office/drawing/2014/main" id="{25127570-97A3-5741-892E-13592DF1935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405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Rectangle 2">
            <a:extLst>
              <a:ext uri="{FF2B5EF4-FFF2-40B4-BE49-F238E27FC236}">
                <a16:creationId xmlns:a16="http://schemas.microsoft.com/office/drawing/2014/main" id="{11F969F5-5EBF-7143-9AE8-04CE840E46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E856402-9AD3-EA4D-B9DE-4B77BEAA42AF}"/>
              </a:ext>
            </a:extLst>
          </p:cNvPr>
          <p:cNvSpPr>
            <a:spLocks noGrp="1" noChangeArrowheads="1"/>
          </p:cNvSpPr>
          <p:nvPr>
            <p:ph type="sldNum" sz="quarter" idx="11"/>
          </p:nvPr>
        </p:nvSpPr>
        <p:spPr>
          <a:ln/>
        </p:spPr>
        <p:txBody>
          <a:bodyPr/>
          <a:lstStyle>
            <a:lvl1pPr>
              <a:defRPr/>
            </a:lvl1pPr>
          </a:lstStyle>
          <a:p>
            <a:fld id="{793CA4C5-8651-DE4B-AB62-BB796F606FB1}" type="slidenum">
              <a:rPr lang="en-US" altLang="en-US"/>
              <a:pPr/>
              <a:t>‹#›</a:t>
            </a:fld>
            <a:endParaRPr lang="en-US" altLang="en-US"/>
          </a:p>
        </p:txBody>
      </p:sp>
      <p:sp>
        <p:nvSpPr>
          <p:cNvPr id="7" name="Rectangle 14">
            <a:extLst>
              <a:ext uri="{FF2B5EF4-FFF2-40B4-BE49-F238E27FC236}">
                <a16:creationId xmlns:a16="http://schemas.microsoft.com/office/drawing/2014/main" id="{6120BAC3-63DD-8747-9EDD-15D9535F5FD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2934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Rectangle 2">
            <a:extLst>
              <a:ext uri="{FF2B5EF4-FFF2-40B4-BE49-F238E27FC236}">
                <a16:creationId xmlns:a16="http://schemas.microsoft.com/office/drawing/2014/main" id="{55A14E93-591D-334A-A037-52D53F1F33B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9A2754AB-C3AE-A642-9A18-71D1E96E6E0E}"/>
              </a:ext>
            </a:extLst>
          </p:cNvPr>
          <p:cNvSpPr>
            <a:spLocks noGrp="1" noChangeArrowheads="1"/>
          </p:cNvSpPr>
          <p:nvPr>
            <p:ph type="sldNum" sz="quarter" idx="11"/>
          </p:nvPr>
        </p:nvSpPr>
        <p:spPr>
          <a:ln/>
        </p:spPr>
        <p:txBody>
          <a:bodyPr/>
          <a:lstStyle>
            <a:lvl1pPr>
              <a:defRPr/>
            </a:lvl1pPr>
          </a:lstStyle>
          <a:p>
            <a:fld id="{F315A8EF-511A-0941-A0D5-98CAA16AF9CC}" type="slidenum">
              <a:rPr lang="en-US" altLang="en-US"/>
              <a:pPr/>
              <a:t>‹#›</a:t>
            </a:fld>
            <a:endParaRPr lang="en-US" altLang="en-US"/>
          </a:p>
        </p:txBody>
      </p:sp>
      <p:sp>
        <p:nvSpPr>
          <p:cNvPr id="9" name="Rectangle 14">
            <a:extLst>
              <a:ext uri="{FF2B5EF4-FFF2-40B4-BE49-F238E27FC236}">
                <a16:creationId xmlns:a16="http://schemas.microsoft.com/office/drawing/2014/main" id="{3C6067A8-CC38-6549-A8E8-C97C158B47C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22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Rectangle 2">
            <a:extLst>
              <a:ext uri="{FF2B5EF4-FFF2-40B4-BE49-F238E27FC236}">
                <a16:creationId xmlns:a16="http://schemas.microsoft.com/office/drawing/2014/main" id="{95428747-43E6-8B4E-809A-EBAB674FED0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DF05F36C-B50A-4841-A76F-6CB3F1173D31}"/>
              </a:ext>
            </a:extLst>
          </p:cNvPr>
          <p:cNvSpPr>
            <a:spLocks noGrp="1" noChangeArrowheads="1"/>
          </p:cNvSpPr>
          <p:nvPr>
            <p:ph type="sldNum" sz="quarter" idx="11"/>
          </p:nvPr>
        </p:nvSpPr>
        <p:spPr>
          <a:ln/>
        </p:spPr>
        <p:txBody>
          <a:bodyPr/>
          <a:lstStyle>
            <a:lvl1pPr>
              <a:defRPr/>
            </a:lvl1pPr>
          </a:lstStyle>
          <a:p>
            <a:fld id="{7A9EA897-F405-A249-B4A3-201812D3F7A4}" type="slidenum">
              <a:rPr lang="en-US" altLang="en-US"/>
              <a:pPr/>
              <a:t>‹#›</a:t>
            </a:fld>
            <a:endParaRPr lang="en-US" altLang="en-US"/>
          </a:p>
        </p:txBody>
      </p:sp>
      <p:sp>
        <p:nvSpPr>
          <p:cNvPr id="5" name="Rectangle 14">
            <a:extLst>
              <a:ext uri="{FF2B5EF4-FFF2-40B4-BE49-F238E27FC236}">
                <a16:creationId xmlns:a16="http://schemas.microsoft.com/office/drawing/2014/main" id="{74D74556-3648-1045-ADAD-CE508FA5B2D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0315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F0E68FB-E42A-EF41-944C-6288CE27467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95C5554D-37CC-8C40-B2EE-925780781BCF}"/>
              </a:ext>
            </a:extLst>
          </p:cNvPr>
          <p:cNvSpPr>
            <a:spLocks noGrp="1" noChangeArrowheads="1"/>
          </p:cNvSpPr>
          <p:nvPr>
            <p:ph type="sldNum" sz="quarter" idx="11"/>
          </p:nvPr>
        </p:nvSpPr>
        <p:spPr>
          <a:ln/>
        </p:spPr>
        <p:txBody>
          <a:bodyPr/>
          <a:lstStyle>
            <a:lvl1pPr>
              <a:defRPr/>
            </a:lvl1pPr>
          </a:lstStyle>
          <a:p>
            <a:fld id="{E841611F-4C3D-9E4E-89F0-04859C33B6BD}" type="slidenum">
              <a:rPr lang="en-US" altLang="en-US"/>
              <a:pPr/>
              <a:t>‹#›</a:t>
            </a:fld>
            <a:endParaRPr lang="en-US" altLang="en-US"/>
          </a:p>
        </p:txBody>
      </p:sp>
      <p:sp>
        <p:nvSpPr>
          <p:cNvPr id="4" name="Rectangle 14">
            <a:extLst>
              <a:ext uri="{FF2B5EF4-FFF2-40B4-BE49-F238E27FC236}">
                <a16:creationId xmlns:a16="http://schemas.microsoft.com/office/drawing/2014/main" id="{5340CA02-E418-8C46-83AF-B673DF4B014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03664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E177241-1D94-2A4C-9EAA-064E82DF69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EE1E8E3E-30B3-F84B-BD14-A7336B1E7F15}"/>
              </a:ext>
            </a:extLst>
          </p:cNvPr>
          <p:cNvSpPr>
            <a:spLocks noGrp="1" noChangeArrowheads="1"/>
          </p:cNvSpPr>
          <p:nvPr>
            <p:ph type="sldNum" sz="quarter" idx="11"/>
          </p:nvPr>
        </p:nvSpPr>
        <p:spPr>
          <a:ln/>
        </p:spPr>
        <p:txBody>
          <a:bodyPr/>
          <a:lstStyle>
            <a:lvl1pPr>
              <a:defRPr/>
            </a:lvl1pPr>
          </a:lstStyle>
          <a:p>
            <a:fld id="{ED72A650-31D8-0F4A-8ABD-F0DF1CA37513}" type="slidenum">
              <a:rPr lang="en-US" altLang="en-US"/>
              <a:pPr/>
              <a:t>‹#›</a:t>
            </a:fld>
            <a:endParaRPr lang="en-US" altLang="en-US"/>
          </a:p>
        </p:txBody>
      </p:sp>
      <p:sp>
        <p:nvSpPr>
          <p:cNvPr id="7" name="Rectangle 14">
            <a:extLst>
              <a:ext uri="{FF2B5EF4-FFF2-40B4-BE49-F238E27FC236}">
                <a16:creationId xmlns:a16="http://schemas.microsoft.com/office/drawing/2014/main" id="{1B068C2C-6FA8-0246-AE86-4C30FB32AA6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763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s-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s-Latn-B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53DC98F2-57A2-ED4F-9791-1057868524C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F148BB28-83CB-E644-85E3-35C04A116891}"/>
              </a:ext>
            </a:extLst>
          </p:cNvPr>
          <p:cNvSpPr>
            <a:spLocks noGrp="1" noChangeArrowheads="1"/>
          </p:cNvSpPr>
          <p:nvPr>
            <p:ph type="sldNum" sz="quarter" idx="11"/>
          </p:nvPr>
        </p:nvSpPr>
        <p:spPr>
          <a:ln/>
        </p:spPr>
        <p:txBody>
          <a:bodyPr/>
          <a:lstStyle>
            <a:lvl1pPr>
              <a:defRPr/>
            </a:lvl1pPr>
          </a:lstStyle>
          <a:p>
            <a:fld id="{F29B8DB8-6B42-8441-A9DA-67A12D12ECD4}" type="slidenum">
              <a:rPr lang="en-US" altLang="en-US"/>
              <a:pPr/>
              <a:t>‹#›</a:t>
            </a:fld>
            <a:endParaRPr lang="en-US" altLang="en-US"/>
          </a:p>
        </p:txBody>
      </p:sp>
      <p:sp>
        <p:nvSpPr>
          <p:cNvPr id="7" name="Rectangle 14">
            <a:extLst>
              <a:ext uri="{FF2B5EF4-FFF2-40B4-BE49-F238E27FC236}">
                <a16:creationId xmlns:a16="http://schemas.microsoft.com/office/drawing/2014/main" id="{CD23D2A9-EEFB-374E-B680-D3FE1F98547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541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5BBB737-6DBB-BF40-8FCA-A706955B0ABC}"/>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26627" name="Rectangle 3">
            <a:extLst>
              <a:ext uri="{FF2B5EF4-FFF2-40B4-BE49-F238E27FC236}">
                <a16:creationId xmlns:a16="http://schemas.microsoft.com/office/drawing/2014/main" id="{F74F06A9-FB3C-7E4F-ABC2-2B5BD197FD6F}"/>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fld id="{54CBCF1E-862E-9A4C-B065-F8EEC69212CD}" type="slidenum">
              <a:rPr lang="en-US" altLang="en-US"/>
              <a:pPr/>
              <a:t>‹#›</a:t>
            </a:fld>
            <a:endParaRPr lang="en-US" altLang="en-US"/>
          </a:p>
        </p:txBody>
      </p:sp>
      <p:grpSp>
        <p:nvGrpSpPr>
          <p:cNvPr id="1028" name="Group 4">
            <a:extLst>
              <a:ext uri="{FF2B5EF4-FFF2-40B4-BE49-F238E27FC236}">
                <a16:creationId xmlns:a16="http://schemas.microsoft.com/office/drawing/2014/main" id="{EDA9252F-8976-BF4D-BDEA-6BC6BDA3919A}"/>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33D26E63-8D7E-1241-970D-6C07C19441B4}"/>
                </a:ext>
              </a:extLst>
            </p:cNvPr>
            <p:cNvGrpSpPr>
              <a:grpSpLocks/>
            </p:cNvGrpSpPr>
            <p:nvPr userDrawn="1"/>
          </p:nvGrpSpPr>
          <p:grpSpPr bwMode="auto">
            <a:xfrm>
              <a:off x="1728" y="2230"/>
              <a:ext cx="4027" cy="2085"/>
              <a:chOff x="1728" y="2230"/>
              <a:chExt cx="4027" cy="2085"/>
            </a:xfrm>
          </p:grpSpPr>
          <p:sp>
            <p:nvSpPr>
              <p:cNvPr id="26630" name="Freeform 6">
                <a:extLst>
                  <a:ext uri="{FF2B5EF4-FFF2-40B4-BE49-F238E27FC236}">
                    <a16:creationId xmlns:a16="http://schemas.microsoft.com/office/drawing/2014/main" id="{82F8935E-974D-404E-8CE1-CE8C020AC5DA}"/>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bs-Latn-BA"/>
              </a:p>
            </p:txBody>
          </p:sp>
          <p:sp>
            <p:nvSpPr>
              <p:cNvPr id="26631" name="Freeform 7">
                <a:extLst>
                  <a:ext uri="{FF2B5EF4-FFF2-40B4-BE49-F238E27FC236}">
                    <a16:creationId xmlns:a16="http://schemas.microsoft.com/office/drawing/2014/main" id="{51D3AE45-72F3-7542-B4E1-535100196F1F}"/>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bs-Latn-BA"/>
              </a:p>
            </p:txBody>
          </p:sp>
          <p:sp>
            <p:nvSpPr>
              <p:cNvPr id="26632" name="Freeform 8">
                <a:extLst>
                  <a:ext uri="{FF2B5EF4-FFF2-40B4-BE49-F238E27FC236}">
                    <a16:creationId xmlns:a16="http://schemas.microsoft.com/office/drawing/2014/main" id="{9E4275C2-8535-F84E-9FFB-D20C42F1C3F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bs-Latn-BA"/>
              </a:p>
            </p:txBody>
          </p:sp>
          <p:sp>
            <p:nvSpPr>
              <p:cNvPr id="26633" name="Freeform 9">
                <a:extLst>
                  <a:ext uri="{FF2B5EF4-FFF2-40B4-BE49-F238E27FC236}">
                    <a16:creationId xmlns:a16="http://schemas.microsoft.com/office/drawing/2014/main" id="{B0D6FAF6-0118-D04E-B54D-DBA88243282E}"/>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bs-Latn-BA"/>
              </a:p>
            </p:txBody>
          </p:sp>
          <p:sp>
            <p:nvSpPr>
              <p:cNvPr id="26634" name="Freeform 10">
                <a:extLst>
                  <a:ext uri="{FF2B5EF4-FFF2-40B4-BE49-F238E27FC236}">
                    <a16:creationId xmlns:a16="http://schemas.microsoft.com/office/drawing/2014/main" id="{925AC0DC-FF55-C942-848D-C33C9E3E6D6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bs-Latn-BA"/>
              </a:p>
            </p:txBody>
          </p:sp>
        </p:grpSp>
        <p:sp>
          <p:nvSpPr>
            <p:cNvPr id="26635" name="Freeform 11">
              <a:extLst>
                <a:ext uri="{FF2B5EF4-FFF2-40B4-BE49-F238E27FC236}">
                  <a16:creationId xmlns:a16="http://schemas.microsoft.com/office/drawing/2014/main" id="{0C423E1F-B27A-8142-9466-DB3121F6691E}"/>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bs-Latn-BA"/>
            </a:p>
          </p:txBody>
        </p:sp>
        <p:sp>
          <p:nvSpPr>
            <p:cNvPr id="26636" name="Freeform 12">
              <a:extLst>
                <a:ext uri="{FF2B5EF4-FFF2-40B4-BE49-F238E27FC236}">
                  <a16:creationId xmlns:a16="http://schemas.microsoft.com/office/drawing/2014/main" id="{62425070-CD95-5F4A-82B2-E0E20970B0AF}"/>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bs-Latn-BA"/>
            </a:p>
          </p:txBody>
        </p:sp>
      </p:grpSp>
      <p:sp>
        <p:nvSpPr>
          <p:cNvPr id="26637" name="Rectangle 13">
            <a:extLst>
              <a:ext uri="{FF2B5EF4-FFF2-40B4-BE49-F238E27FC236}">
                <a16:creationId xmlns:a16="http://schemas.microsoft.com/office/drawing/2014/main" id="{61D0DF5E-222F-AE4E-91C6-8E937562F874}"/>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8" name="Rectangle 14">
            <a:extLst>
              <a:ext uri="{FF2B5EF4-FFF2-40B4-BE49-F238E27FC236}">
                <a16:creationId xmlns:a16="http://schemas.microsoft.com/office/drawing/2014/main" id="{EABDF25F-035F-7C4D-A563-48019EE51C63}"/>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pPr>
              <a:defRPr/>
            </a:pPr>
            <a:endParaRPr lang="en-US"/>
          </a:p>
        </p:txBody>
      </p:sp>
      <p:sp>
        <p:nvSpPr>
          <p:cNvPr id="26639" name="Rectangle 15">
            <a:extLst>
              <a:ext uri="{FF2B5EF4-FFF2-40B4-BE49-F238E27FC236}">
                <a16:creationId xmlns:a16="http://schemas.microsoft.com/office/drawing/2014/main" id="{C5773220-14A4-F848-A2DD-EC64910B04FF}"/>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26"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CB2BCE5-A4A3-824F-B829-88D895AAFE5D}"/>
              </a:ext>
            </a:extLst>
          </p:cNvPr>
          <p:cNvSpPr>
            <a:spLocks noGrp="1" noChangeArrowheads="1"/>
          </p:cNvSpPr>
          <p:nvPr>
            <p:ph type="ctrTitle"/>
          </p:nvPr>
        </p:nvSpPr>
        <p:spPr>
          <a:xfrm>
            <a:off x="228600" y="1905000"/>
            <a:ext cx="8686800" cy="3276600"/>
          </a:xfrm>
        </p:spPr>
        <p:txBody>
          <a:bodyPr/>
          <a:lstStyle/>
          <a:p>
            <a:pPr eaLnBrk="1" hangingPunct="1">
              <a:defRPr/>
            </a:pPr>
            <a:r>
              <a:rPr lang="sr-Cyrl-CS" dirty="0"/>
              <a:t> </a:t>
            </a:r>
            <a:r>
              <a:rPr lang="sr-Cyrl-CS" sz="4000" dirty="0"/>
              <a:t>Глобализација и транзициони процеси</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61C8EB82-A49A-B245-B9CD-3CD6C90DE360}"/>
              </a:ext>
            </a:extLst>
          </p:cNvPr>
          <p:cNvSpPr>
            <a:spLocks noGrp="1" noRot="1" noChangeArrowheads="1"/>
          </p:cNvSpPr>
          <p:nvPr>
            <p:ph type="title"/>
          </p:nvPr>
        </p:nvSpPr>
        <p:spPr>
          <a:xfrm>
            <a:off x="457200" y="228600"/>
            <a:ext cx="8229600" cy="609600"/>
          </a:xfrm>
        </p:spPr>
        <p:txBody>
          <a:bodyPr/>
          <a:lstStyle/>
          <a:p>
            <a:pPr eaLnBrk="1" hangingPunct="1">
              <a:defRPr/>
            </a:pPr>
            <a:r>
              <a:rPr lang="sr-Cyrl-CS" sz="2000"/>
              <a:t>Табела 6: </a:t>
            </a:r>
            <a:r>
              <a:rPr lang="sr-Latn-CS" sz="2000"/>
              <a:t>GDP </a:t>
            </a:r>
            <a:r>
              <a:rPr lang="sr-Cyrl-CS" sz="2000"/>
              <a:t>у свијету и у државама, вриједности и учешћа према текућим курсевима и паритету куповне снаге (2006. година)</a:t>
            </a:r>
            <a:endParaRPr lang="en-US" sz="2000"/>
          </a:p>
        </p:txBody>
      </p:sp>
      <p:pic>
        <p:nvPicPr>
          <p:cNvPr id="12291" name="Picture 4" descr="Scan">
            <a:extLst>
              <a:ext uri="{FF2B5EF4-FFF2-40B4-BE49-F238E27FC236}">
                <a16:creationId xmlns:a16="http://schemas.microsoft.com/office/drawing/2014/main" id="{8DB65496-7C5D-9A45-A0A4-30FE65B33285}"/>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168400"/>
            <a:ext cx="9144000" cy="558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06B7-D0F2-6A4B-8008-61D93EFAB97E}"/>
              </a:ext>
            </a:extLst>
          </p:cNvPr>
          <p:cNvSpPr>
            <a:spLocks noGrp="1"/>
          </p:cNvSpPr>
          <p:nvPr>
            <p:ph type="title"/>
          </p:nvPr>
        </p:nvSpPr>
        <p:spPr>
          <a:xfrm>
            <a:off x="0" y="188913"/>
            <a:ext cx="9144000" cy="838200"/>
          </a:xfrm>
        </p:spPr>
        <p:txBody>
          <a:bodyPr>
            <a:normAutofit fontScale="90000"/>
          </a:bodyPr>
          <a:lstStyle/>
          <a:p>
            <a:pPr>
              <a:defRPr/>
            </a:pPr>
            <a:r>
              <a:rPr lang="sr-Cyrl-BA" dirty="0"/>
              <a:t>Кина</a:t>
            </a:r>
            <a:r>
              <a:rPr lang="sr-Latn-BA" dirty="0"/>
              <a:t> – </a:t>
            </a:r>
            <a:r>
              <a:rPr lang="sr-Cyrl-BA" dirty="0"/>
              <a:t>кључни</a:t>
            </a:r>
            <a:r>
              <a:rPr lang="sr-Latn-BA" dirty="0"/>
              <a:t> </a:t>
            </a:r>
            <a:r>
              <a:rPr lang="sr-Cyrl-BA" dirty="0"/>
              <a:t>фактори</a:t>
            </a:r>
            <a:r>
              <a:rPr lang="sr-Latn-BA" dirty="0"/>
              <a:t> </a:t>
            </a:r>
            <a:r>
              <a:rPr lang="sr-Cyrl-BA" dirty="0"/>
              <a:t>који</a:t>
            </a:r>
            <a:r>
              <a:rPr lang="sr-Latn-BA" dirty="0"/>
              <a:t> </a:t>
            </a:r>
            <a:r>
              <a:rPr lang="sr-Cyrl-BA" dirty="0"/>
              <a:t>обезбјеђују</a:t>
            </a:r>
            <a:r>
              <a:rPr lang="sr-Latn-BA" dirty="0"/>
              <a:t> </a:t>
            </a:r>
            <a:r>
              <a:rPr lang="sr-Cyrl-BA" dirty="0"/>
              <a:t>успјех</a:t>
            </a:r>
            <a:r>
              <a:rPr lang="sr-Latn-BA" dirty="0"/>
              <a:t> </a:t>
            </a:r>
            <a:r>
              <a:rPr lang="sr-Cyrl-BA" dirty="0"/>
              <a:t>кинеске</a:t>
            </a:r>
            <a:r>
              <a:rPr lang="sr-Latn-BA" dirty="0"/>
              <a:t> </a:t>
            </a:r>
            <a:r>
              <a:rPr lang="sr-Cyrl-BA" dirty="0"/>
              <a:t>транзиције</a:t>
            </a:r>
            <a:endParaRPr lang="sr-Latn-BA" dirty="0"/>
          </a:p>
        </p:txBody>
      </p:sp>
      <p:sp>
        <p:nvSpPr>
          <p:cNvPr id="3" name="Content Placeholder 2">
            <a:extLst>
              <a:ext uri="{FF2B5EF4-FFF2-40B4-BE49-F238E27FC236}">
                <a16:creationId xmlns:a16="http://schemas.microsoft.com/office/drawing/2014/main" id="{B6005BAC-2E03-C04F-B199-899CF913F4CD}"/>
              </a:ext>
            </a:extLst>
          </p:cNvPr>
          <p:cNvSpPr>
            <a:spLocks noGrp="1"/>
          </p:cNvSpPr>
          <p:nvPr>
            <p:ph idx="1"/>
          </p:nvPr>
        </p:nvSpPr>
        <p:spPr>
          <a:xfrm>
            <a:off x="250825" y="1412875"/>
            <a:ext cx="8893175" cy="5445125"/>
          </a:xfrm>
        </p:spPr>
        <p:txBody>
          <a:bodyPr>
            <a:noAutofit/>
          </a:bodyPr>
          <a:lstStyle/>
          <a:p>
            <a:pPr algn="just">
              <a:defRPr/>
            </a:pPr>
            <a:r>
              <a:rPr lang="bs-Cyrl-BA" sz="2400" dirty="0"/>
              <a:t>постепени  добро осмишњен редосљед и динамика одвијања реформи;</a:t>
            </a:r>
            <a:endParaRPr lang="sr-Latn-BA" sz="2400" dirty="0"/>
          </a:p>
          <a:p>
            <a:pPr algn="just">
              <a:defRPr/>
            </a:pPr>
            <a:r>
              <a:rPr lang="bs-Cyrl-BA" sz="2400" dirty="0"/>
              <a:t>отварање према свијету</a:t>
            </a:r>
            <a:r>
              <a:rPr lang="sr-Latn-BA" sz="2400" dirty="0"/>
              <a:t>, </a:t>
            </a:r>
            <a:r>
              <a:rPr lang="bs-Cyrl-BA" sz="2400" dirty="0"/>
              <a:t>што је допринијело порасту спољнотрговинске размјене</a:t>
            </a:r>
            <a:r>
              <a:rPr lang="sr-Latn-BA" sz="2400" dirty="0"/>
              <a:t>,</a:t>
            </a:r>
            <a:r>
              <a:rPr lang="bs-Cyrl-BA" sz="2400" dirty="0"/>
              <a:t> посебно раста извоза и директних сраних инвестиција;</a:t>
            </a:r>
            <a:endParaRPr lang="sr-Latn-BA" sz="2400" dirty="0"/>
          </a:p>
          <a:p>
            <a:pPr algn="just">
              <a:defRPr/>
            </a:pPr>
            <a:r>
              <a:rPr lang="bs-Cyrl-BA" sz="2400" dirty="0"/>
              <a:t>велико тржиште са растом куповне моћи;</a:t>
            </a:r>
            <a:endParaRPr lang="sr-Latn-BA" sz="2400" dirty="0"/>
          </a:p>
          <a:p>
            <a:pPr algn="just">
              <a:defRPr/>
            </a:pPr>
            <a:r>
              <a:rPr lang="bs-Cyrl-BA" sz="2400" dirty="0"/>
              <a:t>ниски трошкови образоване и дисциплиноване радне снаге;</a:t>
            </a:r>
            <a:endParaRPr lang="sr-Latn-BA" sz="2400" dirty="0"/>
          </a:p>
          <a:p>
            <a:pPr algn="just">
              <a:defRPr/>
            </a:pPr>
            <a:r>
              <a:rPr lang="bs-Cyrl-BA" sz="2400" dirty="0"/>
              <a:t>висок ниво бруто инвестиција,  преко 40% бруто домаћег производа;</a:t>
            </a:r>
            <a:endParaRPr lang="sr-Latn-BA" sz="2400" dirty="0"/>
          </a:p>
          <a:p>
            <a:pPr algn="just">
              <a:defRPr/>
            </a:pPr>
            <a:r>
              <a:rPr lang="bs-Cyrl-BA" sz="2400" dirty="0"/>
              <a:t>повољан инвестициони амбијент за домаће и стране инвеститоре;</a:t>
            </a:r>
            <a:endParaRPr lang="sr-Latn-BA" sz="2400" dirty="0"/>
          </a:p>
          <a:p>
            <a:pPr algn="just">
              <a:defRPr/>
            </a:pPr>
            <a:r>
              <a:rPr lang="bs-Cyrl-BA" sz="2400" dirty="0"/>
              <a:t>добро вођена политика девизног курса јуана;</a:t>
            </a:r>
            <a:endParaRPr lang="sr-Latn-BA" sz="2400" dirty="0"/>
          </a:p>
          <a:p>
            <a:pPr algn="just">
              <a:defRPr/>
            </a:pPr>
            <a:r>
              <a:rPr lang="bs-Cyrl-BA" sz="2400" dirty="0"/>
              <a:t>промјењена структура бруто домаћег производа путем повећања учешћа индустрије и услуга, а смањења учешћа пољопривреде.</a:t>
            </a:r>
            <a:endParaRPr lang="sr-Latn-BA" sz="2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EC0E-F2FF-AE45-8988-499476D73475}"/>
              </a:ext>
            </a:extLst>
          </p:cNvPr>
          <p:cNvSpPr>
            <a:spLocks noGrp="1"/>
          </p:cNvSpPr>
          <p:nvPr>
            <p:ph type="title"/>
          </p:nvPr>
        </p:nvSpPr>
        <p:spPr>
          <a:xfrm>
            <a:off x="457200" y="115888"/>
            <a:ext cx="8229600" cy="865187"/>
          </a:xfrm>
        </p:spPr>
        <p:txBody>
          <a:bodyPr>
            <a:normAutofit fontScale="90000"/>
          </a:bodyPr>
          <a:lstStyle/>
          <a:p>
            <a:pPr>
              <a:defRPr/>
            </a:pPr>
            <a:r>
              <a:rPr lang="sr-Cyrl-BA" sz="3600" dirty="0"/>
              <a:t>Макроекономски</a:t>
            </a:r>
            <a:r>
              <a:rPr lang="en-US" sz="3600" dirty="0"/>
              <a:t> </a:t>
            </a:r>
            <a:r>
              <a:rPr lang="sr-Cyrl-BA" sz="3600" dirty="0"/>
              <a:t>показатељи</a:t>
            </a:r>
            <a:r>
              <a:rPr lang="sr-Latn-BA" sz="3600" dirty="0"/>
              <a:t> </a:t>
            </a:r>
            <a:r>
              <a:rPr lang="sr-Cyrl-BA" sz="3600" dirty="0"/>
              <a:t>Кине</a:t>
            </a:r>
            <a:r>
              <a:rPr lang="en-US" sz="3600" dirty="0"/>
              <a:t> </a:t>
            </a:r>
            <a:r>
              <a:rPr lang="sr-Cyrl-BA" sz="3600" dirty="0"/>
              <a:t>за</a:t>
            </a:r>
            <a:r>
              <a:rPr lang="en-US" sz="3600" dirty="0"/>
              <a:t> </a:t>
            </a:r>
            <a:r>
              <a:rPr lang="sr-Cyrl-BA" sz="3600" dirty="0"/>
              <a:t>период</a:t>
            </a:r>
            <a:r>
              <a:rPr lang="en-US" sz="3600" dirty="0"/>
              <a:t> 2006-201</a:t>
            </a:r>
            <a:r>
              <a:rPr lang="sr-Latn-BA" sz="3600" dirty="0"/>
              <a:t>1</a:t>
            </a:r>
            <a:r>
              <a:rPr lang="sr-Cyrl-CS" sz="3600" dirty="0"/>
              <a:t>. год. ( у% )</a:t>
            </a:r>
            <a:endParaRPr lang="sr-Latn-BA" sz="3600" dirty="0"/>
          </a:p>
        </p:txBody>
      </p:sp>
      <p:graphicFrame>
        <p:nvGraphicFramePr>
          <p:cNvPr id="4" name="Table 3">
            <a:extLst>
              <a:ext uri="{FF2B5EF4-FFF2-40B4-BE49-F238E27FC236}">
                <a16:creationId xmlns:a16="http://schemas.microsoft.com/office/drawing/2014/main" id="{231C271D-2848-BF4D-89B3-75997656E093}"/>
              </a:ext>
            </a:extLst>
          </p:cNvPr>
          <p:cNvGraphicFramePr>
            <a:graphicFrameLocks noGrp="1"/>
          </p:cNvGraphicFramePr>
          <p:nvPr/>
        </p:nvGraphicFramePr>
        <p:xfrm>
          <a:off x="179388" y="1230313"/>
          <a:ext cx="8885237" cy="5195887"/>
        </p:xfrm>
        <a:graphic>
          <a:graphicData uri="http://schemas.openxmlformats.org/drawingml/2006/table">
            <a:tbl>
              <a:tblPr/>
              <a:tblGrid>
                <a:gridCol w="504825">
                  <a:extLst>
                    <a:ext uri="{9D8B030D-6E8A-4147-A177-3AD203B41FA5}">
                      <a16:colId xmlns:a16="http://schemas.microsoft.com/office/drawing/2014/main" val="20000"/>
                    </a:ext>
                  </a:extLst>
                </a:gridCol>
                <a:gridCol w="3197225">
                  <a:extLst>
                    <a:ext uri="{9D8B030D-6E8A-4147-A177-3AD203B41FA5}">
                      <a16:colId xmlns:a16="http://schemas.microsoft.com/office/drawing/2014/main" val="20001"/>
                    </a:ext>
                  </a:extLst>
                </a:gridCol>
                <a:gridCol w="869950">
                  <a:extLst>
                    <a:ext uri="{9D8B030D-6E8A-4147-A177-3AD203B41FA5}">
                      <a16:colId xmlns:a16="http://schemas.microsoft.com/office/drawing/2014/main" val="20002"/>
                    </a:ext>
                  </a:extLst>
                </a:gridCol>
                <a:gridCol w="869950">
                  <a:extLst>
                    <a:ext uri="{9D8B030D-6E8A-4147-A177-3AD203B41FA5}">
                      <a16:colId xmlns:a16="http://schemas.microsoft.com/office/drawing/2014/main" val="20003"/>
                    </a:ext>
                  </a:extLst>
                </a:gridCol>
                <a:gridCol w="941387">
                  <a:extLst>
                    <a:ext uri="{9D8B030D-6E8A-4147-A177-3AD203B41FA5}">
                      <a16:colId xmlns:a16="http://schemas.microsoft.com/office/drawing/2014/main" val="20004"/>
                    </a:ext>
                  </a:extLst>
                </a:gridCol>
                <a:gridCol w="908050">
                  <a:extLst>
                    <a:ext uri="{9D8B030D-6E8A-4147-A177-3AD203B41FA5}">
                      <a16:colId xmlns:a16="http://schemas.microsoft.com/office/drawing/2014/main" val="20005"/>
                    </a:ext>
                  </a:extLst>
                </a:gridCol>
                <a:gridCol w="796925">
                  <a:extLst>
                    <a:ext uri="{9D8B030D-6E8A-4147-A177-3AD203B41FA5}">
                      <a16:colId xmlns:a16="http://schemas.microsoft.com/office/drawing/2014/main" val="20006"/>
                    </a:ext>
                  </a:extLst>
                </a:gridCol>
                <a:gridCol w="796925">
                  <a:extLst>
                    <a:ext uri="{9D8B030D-6E8A-4147-A177-3AD203B41FA5}">
                      <a16:colId xmlns:a16="http://schemas.microsoft.com/office/drawing/2014/main" val="20007"/>
                    </a:ext>
                  </a:extLst>
                </a:gridCol>
              </a:tblGrid>
              <a:tr h="609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1" i="0" u="none" strike="noStrike" cap="none" normalizeH="0" baseline="0">
                          <a:ln>
                            <a:noFill/>
                          </a:ln>
                          <a:solidFill>
                            <a:schemeClr val="tx2"/>
                          </a:solidFill>
                          <a:effectLst/>
                          <a:latin typeface="Garamond" pitchFamily="18" charset="0"/>
                          <a:cs typeface="Times New Roman" pitchFamily="18" charset="0"/>
                        </a:rPr>
                        <a:t>R</a:t>
                      </a:r>
                      <a:r>
                        <a:rPr kumimoji="0" lang="sr-Latn-BA" sz="2000" b="1" i="0" u="none" strike="noStrike" cap="none" normalizeH="0" baseline="0">
                          <a:ln>
                            <a:noFill/>
                          </a:ln>
                          <a:solidFill>
                            <a:schemeClr val="tx2"/>
                          </a:solidFill>
                          <a:effectLst/>
                          <a:latin typeface="Garamond" pitchFamily="18" charset="0"/>
                          <a:cs typeface="Times New Roman" pitchFamily="18" charset="0"/>
                        </a:rPr>
                        <a:t>. br</a:t>
                      </a:r>
                      <a:r>
                        <a:rPr kumimoji="0" lang="bs-Cyrl-BA" sz="2000" b="1" i="0" u="none" strike="noStrike" cap="none" normalizeH="0" baseline="0">
                          <a:ln>
                            <a:noFill/>
                          </a:ln>
                          <a:solidFill>
                            <a:schemeClr val="tx2"/>
                          </a:solidFill>
                          <a:effectLst/>
                          <a:latin typeface="Garamond" pitchFamily="18" charset="0"/>
                          <a:cs typeface="Times New Roman" pitchFamily="18" charset="0"/>
                        </a:rPr>
                        <a:t>.</a:t>
                      </a:r>
                      <a:endParaRPr kumimoji="0" lang="sr-Latn-BA" sz="2000" b="1"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anchor="ctr"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s-Cyrl-BA" sz="2000" b="1" i="0" u="none" strike="noStrike" cap="none" normalizeH="0" baseline="0">
                          <a:ln>
                            <a:noFill/>
                          </a:ln>
                          <a:solidFill>
                            <a:schemeClr val="tx2"/>
                          </a:solidFill>
                          <a:effectLst/>
                          <a:latin typeface="Garamond" pitchFamily="18" charset="0"/>
                          <a:cs typeface="Times New Roman" pitchFamily="18" charset="0"/>
                        </a:rPr>
                        <a:t>Показатељи</a:t>
                      </a:r>
                      <a:endParaRPr kumimoji="0" lang="sr-Latn-BA" sz="2000" b="1"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anchor="ctr"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1" i="0" u="none" strike="noStrike" cap="none" normalizeH="0" baseline="0">
                          <a:ln>
                            <a:noFill/>
                          </a:ln>
                          <a:solidFill>
                            <a:schemeClr val="tx2"/>
                          </a:solidFill>
                          <a:effectLst/>
                          <a:latin typeface="Garamond" pitchFamily="18" charset="0"/>
                          <a:cs typeface="Times New Roman" pitchFamily="18" charset="0"/>
                        </a:rPr>
                        <a:t>2006.</a:t>
                      </a:r>
                      <a:endParaRPr kumimoji="0" lang="sr-Latn-BA" sz="2000" b="1"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anchor="ctr"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1" i="0" u="none" strike="noStrike" cap="none" normalizeH="0" baseline="0">
                          <a:ln>
                            <a:noFill/>
                          </a:ln>
                          <a:solidFill>
                            <a:schemeClr val="tx2"/>
                          </a:solidFill>
                          <a:effectLst/>
                          <a:latin typeface="Garamond" pitchFamily="18" charset="0"/>
                          <a:cs typeface="Times New Roman" pitchFamily="18" charset="0"/>
                        </a:rPr>
                        <a:t>2007.</a:t>
                      </a:r>
                      <a:endParaRPr kumimoji="0" lang="sr-Latn-BA" sz="2000" b="1"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anchor="ctr"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1" i="0" u="none" strike="noStrike" cap="none" normalizeH="0" baseline="0">
                          <a:ln>
                            <a:noFill/>
                          </a:ln>
                          <a:solidFill>
                            <a:schemeClr val="tx2"/>
                          </a:solidFill>
                          <a:effectLst/>
                          <a:latin typeface="Garamond" pitchFamily="18" charset="0"/>
                          <a:cs typeface="Times New Roman" pitchFamily="18" charset="0"/>
                        </a:rPr>
                        <a:t>2008.</a:t>
                      </a:r>
                      <a:endParaRPr kumimoji="0" lang="sr-Latn-BA" sz="2000" b="1"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anchor="ctr"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1" i="0" u="none" strike="noStrike" cap="none" normalizeH="0" baseline="0">
                          <a:ln>
                            <a:noFill/>
                          </a:ln>
                          <a:solidFill>
                            <a:schemeClr val="tx2"/>
                          </a:solidFill>
                          <a:effectLst/>
                          <a:latin typeface="Garamond" pitchFamily="18" charset="0"/>
                          <a:cs typeface="Times New Roman" pitchFamily="18" charset="0"/>
                        </a:rPr>
                        <a:t>2009.</a:t>
                      </a:r>
                      <a:endParaRPr kumimoji="0" lang="sr-Latn-BA" sz="2000" b="1"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anchor="ctr"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1" i="0" u="none" strike="noStrike" cap="none" normalizeH="0" baseline="0">
                          <a:ln>
                            <a:noFill/>
                          </a:ln>
                          <a:solidFill>
                            <a:schemeClr val="tx2"/>
                          </a:solidFill>
                          <a:effectLst/>
                          <a:latin typeface="Garamond" pitchFamily="18" charset="0"/>
                          <a:cs typeface="Times New Roman" pitchFamily="18" charset="0"/>
                        </a:rPr>
                        <a:t>2010.</a:t>
                      </a:r>
                      <a:endParaRPr kumimoji="0" lang="sr-Latn-BA" sz="2000" b="1"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anchor="ctr"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1" i="0" u="none" strike="noStrike" cap="none" normalizeH="0" baseline="0">
                          <a:ln>
                            <a:noFill/>
                          </a:ln>
                          <a:solidFill>
                            <a:schemeClr val="tx2"/>
                          </a:solidFill>
                          <a:effectLst/>
                          <a:latin typeface="Garamond" pitchFamily="18" charset="0"/>
                          <a:cs typeface="Times New Roman" pitchFamily="18" charset="0"/>
                        </a:rPr>
                        <a:t>2011.</a:t>
                      </a:r>
                      <a:endParaRPr kumimoji="0" lang="sr-Latn-BA" sz="2000" b="1"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anchor="ctr" horzOverflow="overflow">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Реалан раст БДП </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11,1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11,9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9,6</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9,2</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10,4</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9,2</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w="12700" cap="flat" cmpd="sng" algn="ctr">
                      <a:solidFill>
                        <a:srgbClr val="008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2.</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Удио индустрије/ БДП</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48,9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48,6</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48,1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46,2</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46,9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46,8</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3.</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Бруто инвестиције/ БДП</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40,9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42,7</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40,5</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40,1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45,8</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54,2</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Текући рачун (милијарде </a:t>
                      </a:r>
                      <a:r>
                        <a:rPr kumimoji="0" lang="sr-Cyrl-BA" sz="2000" b="0" i="0" u="none" strike="noStrike" cap="none" normalizeH="0" baseline="0">
                          <a:ln>
                            <a:noFill/>
                          </a:ln>
                          <a:solidFill>
                            <a:schemeClr val="tx2"/>
                          </a:solidFill>
                          <a:effectLst/>
                          <a:latin typeface="Garamond" pitchFamily="18" charset="0"/>
                          <a:cs typeface="Times New Roman" pitchFamily="18" charset="0"/>
                        </a:rPr>
                        <a:t>УСД</a:t>
                      </a:r>
                      <a:r>
                        <a:rPr kumimoji="0" lang="bs-Latn-BA" sz="2000" b="0" i="0" u="none" strike="noStrike" cap="none" normalizeH="0" baseline="0">
                          <a:ln>
                            <a:noFill/>
                          </a:ln>
                          <a:solidFill>
                            <a:schemeClr val="tx2"/>
                          </a:solidFill>
                          <a:effectLst/>
                          <a:latin typeface="Garamond" pitchFamily="18" charset="0"/>
                          <a:cs typeface="Times New Roman" pitchFamily="18" charset="0"/>
                        </a:rPr>
                        <a:t>)</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249,9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371,8</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426,1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261,1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305,4</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201,7</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5.</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Јавни дуг/БДП</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22,1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18,4</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15,6</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16,5</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16,3</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16,4</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6.</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Спољни дуг/БДП)</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3,1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5,1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5,0</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4,7</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5,2</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6,8</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7.</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Фискални биланс / БДП</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-0,3</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0,3</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-0,17</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-3,091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-1,6</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8.</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Инфлација </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1,7</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4,8</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5,9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-0,7</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3,3</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5,5</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69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Незапосленост </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4,2</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4</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6,3</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6,1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6,1      </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6,5</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609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10.</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Раст</a:t>
                      </a:r>
                      <a:r>
                        <a:rPr kumimoji="0" lang="sr-Latn-BA" sz="2000" b="0" i="0" u="none" strike="noStrike" cap="none" normalizeH="0" baseline="0">
                          <a:ln>
                            <a:noFill/>
                          </a:ln>
                          <a:solidFill>
                            <a:schemeClr val="tx2"/>
                          </a:solidFill>
                          <a:effectLst/>
                          <a:latin typeface="Garamond" pitchFamily="18" charset="0"/>
                          <a:cs typeface="Times New Roman" pitchFamily="18" charset="0"/>
                        </a:rPr>
                        <a:t> </a:t>
                      </a:r>
                      <a:r>
                        <a:rPr kumimoji="0" lang="bs-Cyrl-BA" sz="2000" b="0" i="0" u="none" strike="noStrike" cap="none" normalizeH="0" baseline="0">
                          <a:ln>
                            <a:noFill/>
                          </a:ln>
                          <a:solidFill>
                            <a:schemeClr val="tx2"/>
                          </a:solidFill>
                          <a:effectLst/>
                          <a:latin typeface="Garamond" pitchFamily="18" charset="0"/>
                          <a:cs typeface="Times New Roman" pitchFamily="18" charset="0"/>
                        </a:rPr>
                        <a:t>индустријске производње </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22,9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13,4</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9,9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9,3</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15,7</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13,9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74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w="12700" cap="flat" cmpd="sng" algn="ctr">
                      <a:solidFill>
                        <a:srgbClr val="76923C"/>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Раст извоза </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w="12700" cap="flat" cmpd="sng" algn="ctr">
                      <a:solidFill>
                        <a:srgbClr val="76923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28,9</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w="12700" cap="flat" cmpd="sng" algn="ctr">
                      <a:solidFill>
                        <a:srgbClr val="76923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26,0</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w="12700" cap="flat" cmpd="sng" algn="ctr">
                      <a:solidFill>
                        <a:srgbClr val="76923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17,4</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w="12700" cap="flat" cmpd="sng" algn="ctr">
                      <a:solidFill>
                        <a:srgbClr val="76923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-16,1</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w="12700" cap="flat" cmpd="sng" algn="ctr">
                      <a:solidFill>
                        <a:srgbClr val="76923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31,3</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w="12700" cap="flat" cmpd="sng" algn="ctr">
                      <a:solidFill>
                        <a:srgbClr val="76923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Cyrl-BA" sz="2000" b="0" i="0" u="none" strike="noStrike" cap="none" normalizeH="0" baseline="0">
                          <a:ln>
                            <a:noFill/>
                          </a:ln>
                          <a:solidFill>
                            <a:schemeClr val="tx2"/>
                          </a:solidFill>
                          <a:effectLst/>
                          <a:latin typeface="Garamond" pitchFamily="18" charset="0"/>
                          <a:cs typeface="Times New Roman" pitchFamily="18" charset="0"/>
                        </a:rPr>
                        <a:t>20,4</a:t>
                      </a:r>
                      <a:endParaRPr kumimoji="0" lang="sr-Latn-BA" sz="2000" b="0" i="0" u="none" strike="noStrike" cap="none" normalizeH="0" baseline="0">
                        <a:ln>
                          <a:noFill/>
                        </a:ln>
                        <a:solidFill>
                          <a:schemeClr val="tx2"/>
                        </a:solidFill>
                        <a:effectLst/>
                        <a:latin typeface="Garamond" pitchFamily="18" charset="0"/>
                        <a:cs typeface="Times New Roman" pitchFamily="18" charset="0"/>
                      </a:endParaRPr>
                    </a:p>
                  </a:txBody>
                  <a:tcPr marL="63944" marR="63944" marT="0" marB="0" horzOverflow="overflow">
                    <a:lnL>
                      <a:noFill/>
                    </a:lnL>
                    <a:lnR>
                      <a:noFill/>
                    </a:lnR>
                    <a:lnT>
                      <a:noFill/>
                    </a:lnT>
                    <a:lnB w="12700" cap="flat" cmpd="sng" algn="ctr">
                      <a:solidFill>
                        <a:srgbClr val="76923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05575" name="Rectangle 1">
            <a:extLst>
              <a:ext uri="{FF2B5EF4-FFF2-40B4-BE49-F238E27FC236}">
                <a16:creationId xmlns:a16="http://schemas.microsoft.com/office/drawing/2014/main" id="{5340EB7B-9445-FC43-BC1B-CB830F810D94}"/>
              </a:ext>
            </a:extLst>
          </p:cNvPr>
          <p:cNvSpPr>
            <a:spLocks noChangeArrowheads="1"/>
          </p:cNvSpPr>
          <p:nvPr/>
        </p:nvSpPr>
        <p:spPr bwMode="auto">
          <a:xfrm>
            <a:off x="107950" y="6445250"/>
            <a:ext cx="377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Garamond" panose="02020404030301010803" pitchFamily="18" charset="0"/>
              </a:defRPr>
            </a:lvl1pPr>
            <a:lvl2pPr marL="742950" indent="-285750">
              <a:defRPr b="1">
                <a:solidFill>
                  <a:schemeClr val="tx1"/>
                </a:solidFill>
                <a:latin typeface="Garamond" panose="02020404030301010803" pitchFamily="18" charset="0"/>
              </a:defRPr>
            </a:lvl2pPr>
            <a:lvl3pPr marL="1143000" indent="-228600">
              <a:defRPr b="1">
                <a:solidFill>
                  <a:schemeClr val="tx1"/>
                </a:solidFill>
                <a:latin typeface="Garamond" panose="02020404030301010803" pitchFamily="18" charset="0"/>
              </a:defRPr>
            </a:lvl3pPr>
            <a:lvl4pPr marL="1600200" indent="-228600">
              <a:defRPr b="1">
                <a:solidFill>
                  <a:schemeClr val="tx1"/>
                </a:solidFill>
                <a:latin typeface="Garamond" panose="02020404030301010803" pitchFamily="18" charset="0"/>
              </a:defRPr>
            </a:lvl4pPr>
            <a:lvl5pPr marL="2057400" indent="-228600">
              <a:defRPr b="1">
                <a:solidFill>
                  <a:schemeClr val="tx1"/>
                </a:solidFill>
                <a:latin typeface="Garamond" panose="02020404030301010803" pitchFamily="18" charset="0"/>
              </a:defRPr>
            </a:lvl5pPr>
            <a:lvl6pPr marL="2514600" indent="-228600" eaLnBrk="0" fontAlgn="base" hangingPunct="0">
              <a:spcBef>
                <a:spcPct val="0"/>
              </a:spcBef>
              <a:spcAft>
                <a:spcPct val="0"/>
              </a:spcAft>
              <a:defRPr b="1">
                <a:solidFill>
                  <a:schemeClr val="tx1"/>
                </a:solidFill>
                <a:latin typeface="Garamond" panose="02020404030301010803" pitchFamily="18" charset="0"/>
              </a:defRPr>
            </a:lvl6pPr>
            <a:lvl7pPr marL="2971800" indent="-228600" eaLnBrk="0" fontAlgn="base" hangingPunct="0">
              <a:spcBef>
                <a:spcPct val="0"/>
              </a:spcBef>
              <a:spcAft>
                <a:spcPct val="0"/>
              </a:spcAft>
              <a:defRPr b="1">
                <a:solidFill>
                  <a:schemeClr val="tx1"/>
                </a:solidFill>
                <a:latin typeface="Garamond" panose="02020404030301010803" pitchFamily="18" charset="0"/>
              </a:defRPr>
            </a:lvl7pPr>
            <a:lvl8pPr marL="3429000" indent="-228600" eaLnBrk="0" fontAlgn="base" hangingPunct="0">
              <a:spcBef>
                <a:spcPct val="0"/>
              </a:spcBef>
              <a:spcAft>
                <a:spcPct val="0"/>
              </a:spcAft>
              <a:defRPr b="1">
                <a:solidFill>
                  <a:schemeClr val="tx1"/>
                </a:solidFill>
                <a:latin typeface="Garamond" panose="02020404030301010803" pitchFamily="18" charset="0"/>
              </a:defRPr>
            </a:lvl8pPr>
            <a:lvl9pPr marL="3886200" indent="-228600" eaLnBrk="0" fontAlgn="base" hangingPunct="0">
              <a:spcBef>
                <a:spcPct val="0"/>
              </a:spcBef>
              <a:spcAft>
                <a:spcPct val="0"/>
              </a:spcAft>
              <a:defRPr b="1">
                <a:solidFill>
                  <a:schemeClr val="tx1"/>
                </a:solidFill>
                <a:latin typeface="Garamond" panose="02020404030301010803" pitchFamily="18" charset="0"/>
              </a:defRPr>
            </a:lvl9pPr>
          </a:lstStyle>
          <a:p>
            <a:r>
              <a:rPr lang="sr-Cyrl-CS" altLang="en-US" b="0" i="1">
                <a:solidFill>
                  <a:schemeClr val="tx2"/>
                </a:solidFill>
                <a:cs typeface="Times New Roman" panose="02020603050405020304" pitchFamily="18" charset="0"/>
              </a:rPr>
              <a:t>Извор:</a:t>
            </a:r>
            <a:r>
              <a:rPr lang="sr-Latn-BA" altLang="en-US" b="0" i="1">
                <a:solidFill>
                  <a:schemeClr val="tx2"/>
                </a:solidFill>
                <a:cs typeface="Times New Roman" panose="02020603050405020304" pitchFamily="18" charset="0"/>
              </a:rPr>
              <a:t> </a:t>
            </a:r>
            <a:r>
              <a:rPr lang="bs-Cyrl-BA" altLang="en-US" i="1">
                <a:solidFill>
                  <a:schemeClr val="tx2"/>
                </a:solidFill>
              </a:rPr>
              <a:t>www. cia. gov.</a:t>
            </a:r>
            <a:endParaRPr lang="sr-Cyrl-CS" altLang="en-US" b="0">
              <a:solidFill>
                <a:schemeClr val="tx2"/>
              </a:solidFill>
              <a:cs typeface="Arial" panose="020B060402020202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6568-193A-B74A-8B89-B5EDAB922639}"/>
              </a:ext>
            </a:extLst>
          </p:cNvPr>
          <p:cNvSpPr>
            <a:spLocks noGrp="1"/>
          </p:cNvSpPr>
          <p:nvPr>
            <p:ph type="title"/>
          </p:nvPr>
        </p:nvSpPr>
        <p:spPr/>
        <p:txBody>
          <a:bodyPr/>
          <a:lstStyle/>
          <a:p>
            <a:pPr>
              <a:defRPr/>
            </a:pPr>
            <a:r>
              <a:rPr lang="sr-Cyrl-BA" sz="3600" dirty="0"/>
              <a:t>Раст реалног БДП-а Кине и САД-а</a:t>
            </a:r>
            <a:endParaRPr lang="sr-Latn-BA" sz="3600" dirty="0"/>
          </a:p>
        </p:txBody>
      </p:sp>
      <p:pic>
        <p:nvPicPr>
          <p:cNvPr id="106499" name="Picture 2" descr="Poredjenje Kine i SAD">
            <a:extLst>
              <a:ext uri="{FF2B5EF4-FFF2-40B4-BE49-F238E27FC236}">
                <a16:creationId xmlns:a16="http://schemas.microsoft.com/office/drawing/2014/main" id="{8354D73B-AD00-9A47-A25E-FC7CC6FAE1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362200"/>
            <a:ext cx="8991600" cy="3873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00BF-CFA1-E747-B552-CE088EA0EB7B}"/>
              </a:ext>
            </a:extLst>
          </p:cNvPr>
          <p:cNvSpPr>
            <a:spLocks noGrp="1"/>
          </p:cNvSpPr>
          <p:nvPr>
            <p:ph type="title"/>
          </p:nvPr>
        </p:nvSpPr>
        <p:spPr>
          <a:xfrm>
            <a:off x="457200" y="44450"/>
            <a:ext cx="8229600" cy="1008063"/>
          </a:xfrm>
        </p:spPr>
        <p:txBody>
          <a:bodyPr>
            <a:normAutofit fontScale="90000"/>
          </a:bodyPr>
          <a:lstStyle/>
          <a:p>
            <a:pPr>
              <a:defRPr/>
            </a:pPr>
            <a:r>
              <a:rPr lang="bs-Cyrl-BA" dirty="0"/>
              <a:t>Највеће свјетске економије: </a:t>
            </a:r>
            <a:br>
              <a:rPr lang="sr-Latn-BA" dirty="0"/>
            </a:br>
            <a:r>
              <a:rPr lang="bs-Cyrl-BA" dirty="0"/>
              <a:t>поређење Кине и САД-а</a:t>
            </a:r>
            <a:endParaRPr lang="sr-Latn-BA" dirty="0"/>
          </a:p>
        </p:txBody>
      </p:sp>
      <p:pic>
        <p:nvPicPr>
          <p:cNvPr id="107523" name="Picture 1" descr="ScanVZ15.10.12.jpg">
            <a:extLst>
              <a:ext uri="{FF2B5EF4-FFF2-40B4-BE49-F238E27FC236}">
                <a16:creationId xmlns:a16="http://schemas.microsoft.com/office/drawing/2014/main" id="{E11B5AAE-4C8F-6F46-819C-98317B3904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1412875"/>
            <a:ext cx="8920163"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1">
            <a:extLst>
              <a:ext uri="{FF2B5EF4-FFF2-40B4-BE49-F238E27FC236}">
                <a16:creationId xmlns:a16="http://schemas.microsoft.com/office/drawing/2014/main" id="{92C0A755-ED44-664B-8C7B-9AFEA42F8650}"/>
              </a:ext>
            </a:extLst>
          </p:cNvPr>
          <p:cNvSpPr>
            <a:spLocks noChangeArrowheads="1"/>
          </p:cNvSpPr>
          <p:nvPr/>
        </p:nvSpPr>
        <p:spPr bwMode="auto">
          <a:xfrm>
            <a:off x="107950" y="6445250"/>
            <a:ext cx="377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Garamond" panose="02020404030301010803" pitchFamily="18" charset="0"/>
              </a:defRPr>
            </a:lvl1pPr>
            <a:lvl2pPr marL="742950" indent="-285750">
              <a:defRPr b="1">
                <a:solidFill>
                  <a:schemeClr val="tx1"/>
                </a:solidFill>
                <a:latin typeface="Garamond" panose="02020404030301010803" pitchFamily="18" charset="0"/>
              </a:defRPr>
            </a:lvl2pPr>
            <a:lvl3pPr marL="1143000" indent="-228600">
              <a:defRPr b="1">
                <a:solidFill>
                  <a:schemeClr val="tx1"/>
                </a:solidFill>
                <a:latin typeface="Garamond" panose="02020404030301010803" pitchFamily="18" charset="0"/>
              </a:defRPr>
            </a:lvl3pPr>
            <a:lvl4pPr marL="1600200" indent="-228600">
              <a:defRPr b="1">
                <a:solidFill>
                  <a:schemeClr val="tx1"/>
                </a:solidFill>
                <a:latin typeface="Garamond" panose="02020404030301010803" pitchFamily="18" charset="0"/>
              </a:defRPr>
            </a:lvl4pPr>
            <a:lvl5pPr marL="2057400" indent="-228600">
              <a:defRPr b="1">
                <a:solidFill>
                  <a:schemeClr val="tx1"/>
                </a:solidFill>
                <a:latin typeface="Garamond" panose="02020404030301010803" pitchFamily="18" charset="0"/>
              </a:defRPr>
            </a:lvl5pPr>
            <a:lvl6pPr marL="2514600" indent="-228600" eaLnBrk="0" fontAlgn="base" hangingPunct="0">
              <a:spcBef>
                <a:spcPct val="0"/>
              </a:spcBef>
              <a:spcAft>
                <a:spcPct val="0"/>
              </a:spcAft>
              <a:defRPr b="1">
                <a:solidFill>
                  <a:schemeClr val="tx1"/>
                </a:solidFill>
                <a:latin typeface="Garamond" panose="02020404030301010803" pitchFamily="18" charset="0"/>
              </a:defRPr>
            </a:lvl6pPr>
            <a:lvl7pPr marL="2971800" indent="-228600" eaLnBrk="0" fontAlgn="base" hangingPunct="0">
              <a:spcBef>
                <a:spcPct val="0"/>
              </a:spcBef>
              <a:spcAft>
                <a:spcPct val="0"/>
              </a:spcAft>
              <a:defRPr b="1">
                <a:solidFill>
                  <a:schemeClr val="tx1"/>
                </a:solidFill>
                <a:latin typeface="Garamond" panose="02020404030301010803" pitchFamily="18" charset="0"/>
              </a:defRPr>
            </a:lvl7pPr>
            <a:lvl8pPr marL="3429000" indent="-228600" eaLnBrk="0" fontAlgn="base" hangingPunct="0">
              <a:spcBef>
                <a:spcPct val="0"/>
              </a:spcBef>
              <a:spcAft>
                <a:spcPct val="0"/>
              </a:spcAft>
              <a:defRPr b="1">
                <a:solidFill>
                  <a:schemeClr val="tx1"/>
                </a:solidFill>
                <a:latin typeface="Garamond" panose="02020404030301010803" pitchFamily="18" charset="0"/>
              </a:defRPr>
            </a:lvl8pPr>
            <a:lvl9pPr marL="3886200" indent="-228600" eaLnBrk="0" fontAlgn="base" hangingPunct="0">
              <a:spcBef>
                <a:spcPct val="0"/>
              </a:spcBef>
              <a:spcAft>
                <a:spcPct val="0"/>
              </a:spcAft>
              <a:defRPr b="1">
                <a:solidFill>
                  <a:schemeClr val="tx1"/>
                </a:solidFill>
                <a:latin typeface="Garamond" panose="02020404030301010803" pitchFamily="18" charset="0"/>
              </a:defRPr>
            </a:lvl9pPr>
          </a:lstStyle>
          <a:p>
            <a:r>
              <a:rPr lang="sr-Cyrl-CS" altLang="en-US" b="0" i="1">
                <a:solidFill>
                  <a:schemeClr val="tx2"/>
                </a:solidFill>
                <a:cs typeface="Times New Roman" panose="02020603050405020304" pitchFamily="18" charset="0"/>
              </a:rPr>
              <a:t>Извор:</a:t>
            </a:r>
            <a:r>
              <a:rPr lang="sr-Latn-BA" altLang="en-US" b="0" i="1">
                <a:solidFill>
                  <a:schemeClr val="tx2"/>
                </a:solidFill>
                <a:cs typeface="Times New Roman" panose="02020603050405020304" pitchFamily="18" charset="0"/>
              </a:rPr>
              <a:t> </a:t>
            </a:r>
            <a:r>
              <a:rPr lang="bs-Cyrl-BA" altLang="en-US" i="1">
                <a:solidFill>
                  <a:schemeClr val="tx2"/>
                </a:solidFill>
              </a:rPr>
              <a:t>Креација аутора</a:t>
            </a:r>
            <a:endParaRPr lang="sr-Cyrl-CS" altLang="en-US" b="0" i="1">
              <a:solidFill>
                <a:schemeClr val="tx2"/>
              </a:solidFill>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a:extLst>
              <a:ext uri="{FF2B5EF4-FFF2-40B4-BE49-F238E27FC236}">
                <a16:creationId xmlns:a16="http://schemas.microsoft.com/office/drawing/2014/main" id="{5310FDB0-9868-FC48-B650-E54BCB9EFD49}"/>
              </a:ext>
            </a:extLst>
          </p:cNvPr>
          <p:cNvSpPr>
            <a:spLocks noGrp="1" noChangeArrowheads="1"/>
          </p:cNvSpPr>
          <p:nvPr>
            <p:ph type="body" idx="1"/>
          </p:nvPr>
        </p:nvSpPr>
        <p:spPr>
          <a:xfrm>
            <a:off x="381000" y="228600"/>
            <a:ext cx="8229600" cy="6629400"/>
          </a:xfrm>
        </p:spPr>
        <p:txBody>
          <a:bodyPr/>
          <a:lstStyle/>
          <a:p>
            <a:pPr eaLnBrk="1" hangingPunct="1">
              <a:lnSpc>
                <a:spcPct val="90000"/>
              </a:lnSpc>
              <a:buFont typeface="Wingdings" pitchFamily="2" charset="2"/>
              <a:buNone/>
              <a:defRPr/>
            </a:pPr>
            <a:r>
              <a:rPr lang="sr-Cyrl-CS" sz="2000"/>
              <a:t>      </a:t>
            </a:r>
            <a:r>
              <a:rPr lang="sr-Cyrl-CS" sz="2000" b="1"/>
              <a:t>Разлике у степену развијенисти у свијету су велике . Три свјетска лидера ( ЕУ, САД и Јапан ) стварају двије трећине свјетског </a:t>
            </a:r>
            <a:r>
              <a:rPr lang="sr-Latn-BA" sz="2000" b="1"/>
              <a:t>GDP, </a:t>
            </a:r>
            <a:r>
              <a:rPr lang="sr-Cyrl-CS" sz="2000" b="1"/>
              <a:t>мјерено по текућем курсу у доларима, а све остале земље само једну трећину. Ипак, ако </a:t>
            </a:r>
            <a:r>
              <a:rPr lang="sr-Latn-BA" sz="2000" b="1"/>
              <a:t>GDP</a:t>
            </a:r>
            <a:r>
              <a:rPr lang="sr-Cyrl-CS" sz="2000" b="1"/>
              <a:t> посматрамо према паритету куповне сна-ге, онда земље у развоју стварају око 40 % свјетског </a:t>
            </a:r>
            <a:r>
              <a:rPr lang="sr-Latn-BA" sz="2000" b="1"/>
              <a:t>GDP.</a:t>
            </a:r>
          </a:p>
          <a:p>
            <a:pPr eaLnBrk="1" hangingPunct="1">
              <a:lnSpc>
                <a:spcPct val="90000"/>
              </a:lnSpc>
              <a:buFont typeface="Wingdings" pitchFamily="2" charset="2"/>
              <a:buNone/>
              <a:defRPr/>
            </a:pPr>
            <a:r>
              <a:rPr lang="sr-Latn-BA" sz="2000" b="1"/>
              <a:t>      </a:t>
            </a:r>
            <a:r>
              <a:rPr lang="sr-Cyrl-CS" sz="2000" b="1"/>
              <a:t>Разлике у развијености између држава према </a:t>
            </a:r>
            <a:r>
              <a:rPr lang="sr-Latn-BA" sz="2000" b="1"/>
              <a:t>GDP per capita, </a:t>
            </a:r>
            <a:r>
              <a:rPr lang="sr-Cyrl-CS" sz="2000" b="1"/>
              <a:t>мјер-ено по текућем курсу у доларима , су огромне : између најразвије-нијег Луксембурга и најнеразвијенијих Бурундије и Етиопије однос је готово 1000 : 1. Разлике су велике и када поредимо читаве конти-ненте : Европа има 45 пута већи </a:t>
            </a:r>
            <a:r>
              <a:rPr lang="sr-Latn-BA" sz="2000" b="1"/>
              <a:t>GDP per capita</a:t>
            </a:r>
            <a:r>
              <a:rPr lang="sr-Cyrl-CS" sz="2000" b="1"/>
              <a:t> од Африке и 15 пу-та већи од Азије. Разлике су мање ако посматрамо </a:t>
            </a:r>
            <a:r>
              <a:rPr lang="sr-Latn-BA" sz="2000" b="1"/>
              <a:t>GDP per capita </a:t>
            </a:r>
            <a:r>
              <a:rPr lang="sr-Cyrl-CS" sz="2000" b="1"/>
              <a:t>према паритету куповне моћи.</a:t>
            </a:r>
          </a:p>
          <a:p>
            <a:pPr eaLnBrk="1" hangingPunct="1">
              <a:lnSpc>
                <a:spcPct val="90000"/>
              </a:lnSpc>
              <a:buFont typeface="Wingdings" pitchFamily="2" charset="2"/>
              <a:buNone/>
              <a:defRPr/>
            </a:pPr>
            <a:r>
              <a:rPr lang="sr-Cyrl-CS" sz="2000" b="1"/>
              <a:t>     Јединствене класификације земаља према степену развијености не постоји. Свјетска банка дијели све државе у четири групе: ниског дохотка, нижег средњег, вишег средњег и високог дохотка . Уједи-њене нације поред </a:t>
            </a:r>
            <a:r>
              <a:rPr lang="sr-Latn-BA" sz="2000" b="1"/>
              <a:t>GDP per capita </a:t>
            </a:r>
            <a:r>
              <a:rPr lang="sr-Cyrl-CS" sz="2000" b="1"/>
              <a:t>посматрају и Индекс људског развоја, пошто у одређеним случајевима може да постоји одступ-ање од достигнутог нивоа развоја мјереног помоћу </a:t>
            </a:r>
            <a:r>
              <a:rPr lang="sr-Latn-BA" sz="2000" b="1"/>
              <a:t>GDP per capita</a:t>
            </a:r>
            <a:r>
              <a:rPr lang="sr-Cyrl-CS" sz="2000" b="1"/>
              <a:t> и квалитета живота људи ( образовање, здраство и сл..). ММФ разли-кује напредне привреде и тржишта у повоју и земље у развоју.</a:t>
            </a:r>
          </a:p>
          <a:p>
            <a:pPr eaLnBrk="1" hangingPunct="1">
              <a:lnSpc>
                <a:spcPct val="90000"/>
              </a:lnSpc>
              <a:buFont typeface="Wingdings" pitchFamily="2" charset="2"/>
              <a:buNone/>
              <a:defRPr/>
            </a:pPr>
            <a:r>
              <a:rPr lang="sr-Cyrl-CS" sz="2000" b="1"/>
              <a:t>    </a:t>
            </a:r>
            <a:endParaRPr lang="en-US" sz="2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942E4D62-31E1-DC42-89CA-3A508934392E}"/>
              </a:ext>
            </a:extLst>
          </p:cNvPr>
          <p:cNvSpPr>
            <a:spLocks noGrp="1" noRot="1" noChangeArrowheads="1"/>
          </p:cNvSpPr>
          <p:nvPr>
            <p:ph type="title"/>
          </p:nvPr>
        </p:nvSpPr>
        <p:spPr>
          <a:xfrm>
            <a:off x="457200" y="274638"/>
            <a:ext cx="8229600" cy="715962"/>
          </a:xfrm>
        </p:spPr>
        <p:txBody>
          <a:bodyPr/>
          <a:lstStyle/>
          <a:p>
            <a:pPr eaLnBrk="1" hangingPunct="1">
              <a:defRPr/>
            </a:pPr>
            <a:r>
              <a:rPr lang="sr-Cyrl-CS" sz="2000"/>
              <a:t>Табела 7: </a:t>
            </a:r>
            <a:r>
              <a:rPr lang="sr-Latn-CS" sz="2000"/>
              <a:t>GDP per capita </a:t>
            </a:r>
            <a:r>
              <a:rPr lang="sr-Cyrl-CS" sz="2000"/>
              <a:t>у 20 држава, вриједности у $, према текућим курсевима (2006.)</a:t>
            </a:r>
            <a:endParaRPr lang="en-US" sz="2000"/>
          </a:p>
        </p:txBody>
      </p:sp>
      <p:pic>
        <p:nvPicPr>
          <p:cNvPr id="14339" name="Picture 4" descr="Scan">
            <a:extLst>
              <a:ext uri="{FF2B5EF4-FFF2-40B4-BE49-F238E27FC236}">
                <a16:creationId xmlns:a16="http://schemas.microsoft.com/office/drawing/2014/main" id="{9D3FB654-8288-FB44-B607-35616BE09E01}"/>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6200" y="1030288"/>
            <a:ext cx="8991600" cy="582771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a:extLst>
              <a:ext uri="{FF2B5EF4-FFF2-40B4-BE49-F238E27FC236}">
                <a16:creationId xmlns:a16="http://schemas.microsoft.com/office/drawing/2014/main" id="{7D80313F-536C-3B45-ACB5-623D1D65E8FC}"/>
              </a:ext>
            </a:extLst>
          </p:cNvPr>
          <p:cNvSpPr>
            <a:spLocks noGrp="1" noChangeArrowheads="1"/>
          </p:cNvSpPr>
          <p:nvPr>
            <p:ph type="body" idx="1"/>
          </p:nvPr>
        </p:nvSpPr>
        <p:spPr>
          <a:xfrm>
            <a:off x="533400" y="152400"/>
            <a:ext cx="8610600" cy="6705600"/>
          </a:xfrm>
        </p:spPr>
        <p:txBody>
          <a:bodyPr/>
          <a:lstStyle/>
          <a:p>
            <a:pPr eaLnBrk="1" hangingPunct="1">
              <a:lnSpc>
                <a:spcPct val="80000"/>
              </a:lnSpc>
              <a:buFont typeface="Wingdings" pitchFamily="2" charset="2"/>
              <a:buNone/>
              <a:defRPr/>
            </a:pPr>
            <a:r>
              <a:rPr lang="sr-Cyrl-CS" sz="2000" b="1" dirty="0"/>
              <a:t>      1.3. Глобализација</a:t>
            </a:r>
          </a:p>
          <a:p>
            <a:pPr eaLnBrk="1" hangingPunct="1">
              <a:lnSpc>
                <a:spcPct val="80000"/>
              </a:lnSpc>
              <a:buFont typeface="Wingdings" pitchFamily="2" charset="2"/>
              <a:buNone/>
              <a:defRPr/>
            </a:pPr>
            <a:r>
              <a:rPr lang="sr-Cyrl-CS" sz="2000" b="1" dirty="0"/>
              <a:t>          Глобализација (етимолошки од латинске ријечи </a:t>
            </a:r>
            <a:r>
              <a:rPr lang="sr-Latn-BA" sz="2000" b="1" dirty="0"/>
              <a:t>globus –</a:t>
            </a:r>
            <a:r>
              <a:rPr lang="sr-Cyrl-CS" sz="2000" b="1" dirty="0"/>
              <a:t> цјелокупан укупан ) је појам који одражава растућу повезаност, интеграцију и међузависност земаља свијета у економском, социјалном, технол-ошком, културном и политичком смислу. Она је скуп процеса који дјелују истовремено у различитим димензијама. Глобализација сажима вријеме и простор, једноставно значи да се ствари одвијају брже, а удаљености се драматично смањују.</a:t>
            </a:r>
          </a:p>
          <a:p>
            <a:pPr eaLnBrk="1" hangingPunct="1">
              <a:lnSpc>
                <a:spcPct val="80000"/>
              </a:lnSpc>
              <a:buFont typeface="Wingdings" pitchFamily="2" charset="2"/>
              <a:buNone/>
              <a:defRPr/>
            </a:pPr>
            <a:r>
              <a:rPr lang="sr-Cyrl-CS" sz="2000" b="1" dirty="0"/>
              <a:t>     Економске димензије глобализације исказују се кроз процесе инт-езивирања слободе трговинских токова – роба и услуга, слободе кретања капитала, људи и информација. Глобализација је термин који је у економској литератури почео интезивно  да се користи током деведесетих година 20. вијека.</a:t>
            </a:r>
          </a:p>
          <a:p>
            <a:pPr eaLnBrk="1" hangingPunct="1">
              <a:lnSpc>
                <a:spcPct val="80000"/>
              </a:lnSpc>
              <a:buFont typeface="Wingdings" pitchFamily="2" charset="2"/>
              <a:buNone/>
              <a:defRPr/>
            </a:pPr>
            <a:r>
              <a:rPr lang="sr-Cyrl-CS" sz="2000" b="1" dirty="0"/>
              <a:t>     Глобализација економских токова се може посматрати као: (1) гло-бализација трговине робом и услугама; (2) глобализација финанс-ијских токова и финансијских тржишта и (3) глобализација тржишта рада.</a:t>
            </a:r>
          </a:p>
          <a:p>
            <a:pPr eaLnBrk="1" hangingPunct="1">
              <a:lnSpc>
                <a:spcPct val="80000"/>
              </a:lnSpc>
              <a:buFont typeface="Wingdings" pitchFamily="2" charset="2"/>
              <a:buNone/>
              <a:defRPr/>
            </a:pPr>
            <a:r>
              <a:rPr lang="sr-Cyrl-CS" sz="2000" b="1" dirty="0"/>
              <a:t>     Политичка глобализација се исказује кроз процес јачања и ширења политичке повезаности, интеграције и међузависности земаља регио-на и свијета. </a:t>
            </a:r>
          </a:p>
          <a:p>
            <a:pPr eaLnBrk="1" hangingPunct="1">
              <a:lnSpc>
                <a:spcPct val="80000"/>
              </a:lnSpc>
              <a:buFont typeface="Wingdings" pitchFamily="2" charset="2"/>
              <a:buNone/>
              <a:defRPr/>
            </a:pPr>
            <a:r>
              <a:rPr lang="sr-Cyrl-CS" sz="2000" b="1" dirty="0"/>
              <a:t>     Културна глобализација се односи на јачање и ширење културних токова широм свијета.</a:t>
            </a:r>
          </a:p>
          <a:p>
            <a:pPr eaLnBrk="1" hangingPunct="1">
              <a:lnSpc>
                <a:spcPct val="80000"/>
              </a:lnSpc>
              <a:buFont typeface="Wingdings" pitchFamily="2" charset="2"/>
              <a:buNone/>
              <a:defRPr/>
            </a:pPr>
            <a:r>
              <a:rPr lang="sr-Cyrl-CS" sz="2000" b="1" dirty="0"/>
              <a:t>     Као и сви друштвени процеси и глобализација садржи идеолошку димензију испуњену низом норми, тврдњи и увјерења о самој тој појави.</a:t>
            </a:r>
          </a:p>
          <a:p>
            <a:pPr eaLnBrk="1" hangingPunct="1">
              <a:lnSpc>
                <a:spcPct val="80000"/>
              </a:lnSpc>
              <a:buFont typeface="Wingdings" pitchFamily="2" charset="2"/>
              <a:buNone/>
              <a:defRPr/>
            </a:pPr>
            <a:r>
              <a:rPr lang="sr-Cyrl-CS" sz="2000" b="1" dirty="0"/>
              <a:t>             </a:t>
            </a:r>
          </a:p>
          <a:p>
            <a:pPr eaLnBrk="1" hangingPunct="1">
              <a:lnSpc>
                <a:spcPct val="80000"/>
              </a:lnSpc>
              <a:buFont typeface="Wingdings" pitchFamily="2" charset="2"/>
              <a:buNone/>
              <a:defRPr/>
            </a:pPr>
            <a:r>
              <a:rPr lang="sr-Cyrl-CS" sz="2000" dirty="0"/>
              <a:t>      </a:t>
            </a:r>
            <a:endParaRPr lang="sr-Latn-BA" sz="2000" dirty="0"/>
          </a:p>
          <a:p>
            <a:pPr eaLnBrk="1" hangingPunct="1">
              <a:lnSpc>
                <a:spcPct val="80000"/>
              </a:lnSpc>
              <a:buFont typeface="Wingdings" pitchFamily="2" charset="2"/>
              <a:buNone/>
              <a:defRPr/>
            </a:pPr>
            <a:r>
              <a:rPr lang="sr-Latn-BA" sz="2000" dirty="0"/>
              <a:t>    </a:t>
            </a:r>
            <a:r>
              <a:rPr lang="sr-Cyrl-CS" sz="2000" dirty="0"/>
              <a:t> </a:t>
            </a:r>
            <a:endParaRPr lang="en-US" sz="2000" dirty="0"/>
          </a:p>
        </p:txBody>
      </p:sp>
      <p:sp>
        <p:nvSpPr>
          <p:cNvPr id="15363" name="Rectangle 4">
            <a:extLst>
              <a:ext uri="{FF2B5EF4-FFF2-40B4-BE49-F238E27FC236}">
                <a16:creationId xmlns:a16="http://schemas.microsoft.com/office/drawing/2014/main" id="{17A2D60C-7387-494F-9745-06ECB41857FC}"/>
              </a:ext>
            </a:extLst>
          </p:cNvPr>
          <p:cNvSpPr>
            <a:spLocks noChangeArrowheads="1"/>
          </p:cNvSpPr>
          <p:nvPr/>
        </p:nvSpPr>
        <p:spPr bwMode="auto">
          <a:xfrm>
            <a:off x="1314450" y="163513"/>
            <a:ext cx="247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Garamond" panose="02020404030301010803" pitchFamily="18" charset="0"/>
              </a:defRPr>
            </a:lvl1pPr>
            <a:lvl2pPr marL="742950" indent="-285750">
              <a:defRPr b="1">
                <a:solidFill>
                  <a:schemeClr val="tx1"/>
                </a:solidFill>
                <a:latin typeface="Garamond" panose="02020404030301010803" pitchFamily="18" charset="0"/>
              </a:defRPr>
            </a:lvl2pPr>
            <a:lvl3pPr marL="1143000" indent="-228600">
              <a:defRPr b="1">
                <a:solidFill>
                  <a:schemeClr val="tx1"/>
                </a:solidFill>
                <a:latin typeface="Garamond" panose="02020404030301010803" pitchFamily="18" charset="0"/>
              </a:defRPr>
            </a:lvl3pPr>
            <a:lvl4pPr marL="1600200" indent="-228600">
              <a:defRPr b="1">
                <a:solidFill>
                  <a:schemeClr val="tx1"/>
                </a:solidFill>
                <a:latin typeface="Garamond" panose="02020404030301010803" pitchFamily="18" charset="0"/>
              </a:defRPr>
            </a:lvl4pPr>
            <a:lvl5pPr marL="2057400" indent="-228600">
              <a:defRPr b="1">
                <a:solidFill>
                  <a:schemeClr val="tx1"/>
                </a:solidFill>
                <a:latin typeface="Garamond" panose="02020404030301010803" pitchFamily="18" charset="0"/>
              </a:defRPr>
            </a:lvl5pPr>
            <a:lvl6pPr marL="2514600" indent="-228600" eaLnBrk="0" fontAlgn="base" hangingPunct="0">
              <a:spcBef>
                <a:spcPct val="0"/>
              </a:spcBef>
              <a:spcAft>
                <a:spcPct val="0"/>
              </a:spcAft>
              <a:defRPr b="1">
                <a:solidFill>
                  <a:schemeClr val="tx1"/>
                </a:solidFill>
                <a:latin typeface="Garamond" panose="02020404030301010803" pitchFamily="18" charset="0"/>
              </a:defRPr>
            </a:lvl6pPr>
            <a:lvl7pPr marL="2971800" indent="-228600" eaLnBrk="0" fontAlgn="base" hangingPunct="0">
              <a:spcBef>
                <a:spcPct val="0"/>
              </a:spcBef>
              <a:spcAft>
                <a:spcPct val="0"/>
              </a:spcAft>
              <a:defRPr b="1">
                <a:solidFill>
                  <a:schemeClr val="tx1"/>
                </a:solidFill>
                <a:latin typeface="Garamond" panose="02020404030301010803" pitchFamily="18" charset="0"/>
              </a:defRPr>
            </a:lvl7pPr>
            <a:lvl8pPr marL="3429000" indent="-228600" eaLnBrk="0" fontAlgn="base" hangingPunct="0">
              <a:spcBef>
                <a:spcPct val="0"/>
              </a:spcBef>
              <a:spcAft>
                <a:spcPct val="0"/>
              </a:spcAft>
              <a:defRPr b="1">
                <a:solidFill>
                  <a:schemeClr val="tx1"/>
                </a:solidFill>
                <a:latin typeface="Garamond" panose="02020404030301010803" pitchFamily="18" charset="0"/>
              </a:defRPr>
            </a:lvl8pPr>
            <a:lvl9pPr marL="3886200" indent="-228600" eaLnBrk="0" fontAlgn="base" hangingPunct="0">
              <a:spcBef>
                <a:spcPct val="0"/>
              </a:spcBef>
              <a:spcAft>
                <a:spcPct val="0"/>
              </a:spcAft>
              <a:defRPr b="1">
                <a:solidFill>
                  <a:schemeClr val="tx1"/>
                </a:solidFill>
                <a:latin typeface="Garamond" panose="02020404030301010803" pitchFamily="18" charset="0"/>
              </a:defRPr>
            </a:lvl9pPr>
          </a:lstStyle>
          <a:p>
            <a:r>
              <a:rPr lang="sr-Cyrl-CS" altLang="en-US" sz="2000"/>
              <a:t> </a:t>
            </a:r>
            <a:endParaRPr lang="en-US"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66C40719-C9D9-D740-A294-059BA2174BBB}"/>
              </a:ext>
            </a:extLst>
          </p:cNvPr>
          <p:cNvSpPr>
            <a:spLocks noGrp="1" noRot="1" noChangeArrowheads="1"/>
          </p:cNvSpPr>
          <p:nvPr>
            <p:ph type="title"/>
          </p:nvPr>
        </p:nvSpPr>
        <p:spPr>
          <a:xfrm>
            <a:off x="228600" y="76200"/>
            <a:ext cx="8686800" cy="563563"/>
          </a:xfrm>
        </p:spPr>
        <p:txBody>
          <a:bodyPr/>
          <a:lstStyle/>
          <a:p>
            <a:pPr eaLnBrk="1" hangingPunct="1">
              <a:defRPr/>
            </a:pPr>
            <a:r>
              <a:rPr lang="sr-Cyrl-CS" sz="2000"/>
              <a:t>Табела 9: Сличности и разлике између два таласа глобализације (</a:t>
            </a:r>
            <a:r>
              <a:rPr lang="sr-Cyrl-CS" sz="1800"/>
              <a:t>први од 1</a:t>
            </a:r>
            <a:r>
              <a:rPr lang="sr-Latn-BA" sz="1800"/>
              <a:t>8</a:t>
            </a:r>
            <a:r>
              <a:rPr lang="sr-Cyrl-CS" sz="1800"/>
              <a:t>70-1914 и други који почиње након Другог свјетског рата и данас траје)</a:t>
            </a:r>
            <a:r>
              <a:rPr lang="sr-Cyrl-CS" sz="2000"/>
              <a:t> </a:t>
            </a:r>
            <a:endParaRPr lang="en-US" sz="2000"/>
          </a:p>
        </p:txBody>
      </p:sp>
      <p:pic>
        <p:nvPicPr>
          <p:cNvPr id="16387" name="Picture 3" descr="Scan">
            <a:extLst>
              <a:ext uri="{FF2B5EF4-FFF2-40B4-BE49-F238E27FC236}">
                <a16:creationId xmlns:a16="http://schemas.microsoft.com/office/drawing/2014/main" id="{7C5A3BBA-315F-4E40-8994-783A60F43015}"/>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847725"/>
            <a:ext cx="9144000" cy="60102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Scan">
            <a:extLst>
              <a:ext uri="{FF2B5EF4-FFF2-40B4-BE49-F238E27FC236}">
                <a16:creationId xmlns:a16="http://schemas.microsoft.com/office/drawing/2014/main" id="{15CF00FA-4116-6146-910D-656E5DD1B6B5}"/>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533400"/>
            <a:ext cx="9144000" cy="60102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a:extLst>
              <a:ext uri="{FF2B5EF4-FFF2-40B4-BE49-F238E27FC236}">
                <a16:creationId xmlns:a16="http://schemas.microsoft.com/office/drawing/2014/main" id="{1947B182-4200-294B-B160-771544637A50}"/>
              </a:ext>
            </a:extLst>
          </p:cNvPr>
          <p:cNvSpPr>
            <a:spLocks noGrp="1" noChangeArrowheads="1"/>
          </p:cNvSpPr>
          <p:nvPr>
            <p:ph type="body" idx="1"/>
          </p:nvPr>
        </p:nvSpPr>
        <p:spPr>
          <a:xfrm>
            <a:off x="304800" y="228600"/>
            <a:ext cx="8229600" cy="6477000"/>
          </a:xfrm>
        </p:spPr>
        <p:txBody>
          <a:bodyPr/>
          <a:lstStyle/>
          <a:p>
            <a:pPr eaLnBrk="1" hangingPunct="1">
              <a:lnSpc>
                <a:spcPct val="80000"/>
              </a:lnSpc>
              <a:buFont typeface="Wingdings" pitchFamily="2" charset="2"/>
              <a:buNone/>
              <a:defRPr/>
            </a:pPr>
            <a:r>
              <a:rPr lang="sr-Cyrl-CS" sz="2000" b="1" dirty="0"/>
              <a:t>     Савремену глобализацију карактерише опште прихватање основ-них принципа вођења макроекономске политике. Нарочито након трансформације бивших социјалистичких земаља, у економској пракси и науци преовладава либерализам и концепт капитализма ( који уважава социјалне потребе грађана ).  То би била идеолошка димензија глобализације, која је производ, али и покретачка снага практичне снаге глобализације ( интеграција робних и финансијс-ких тржишта ).</a:t>
            </a:r>
          </a:p>
          <a:p>
            <a:pPr eaLnBrk="1" hangingPunct="1">
              <a:lnSpc>
                <a:spcPct val="80000"/>
              </a:lnSpc>
              <a:buFont typeface="Wingdings" pitchFamily="2" charset="2"/>
              <a:buNone/>
              <a:defRPr/>
            </a:pPr>
            <a:r>
              <a:rPr lang="sr-Cyrl-CS" sz="2000" b="1" dirty="0"/>
              <a:t>     Глобализација је вишеслојан процес који обухвата неколико ужих категорија. Прво, глобализација јесте интернационализација. У глобалној економији националне привреде функционишу у оквиру интегрисаног међународног тржишта. Друго,</a:t>
            </a:r>
            <a:r>
              <a:rPr lang="sr-Latn-CS" sz="2000" b="1" dirty="0"/>
              <a:t> </a:t>
            </a:r>
            <a:r>
              <a:rPr lang="sr-Cyrl-CS" sz="2000" b="1" dirty="0"/>
              <a:t>глобализација подр-азумијева либерализацију. Доминантни правац у коме се крећу тр-жишта јесте либерализација: роба, услуга, капитала и рада. Они се крећу слободно преко националних граница без строге државне контроле. Треће, глобализација значи и универзализам. Карактер-истику глобалног задобија појава која је препознатљива у сваком дијелу свијета. Четврто, често је глобализација синоним за амери-канизацију. Западњачки модел политичког, економског и, уопште, друштвеног уређења је наметнут као улазница за учествовање у глобалном свијету.   . Пето, глобализација представља детеритор-изацију. Ово је нарочито уочљиво на финансијским тржиштима, гдје територија или држављанство учесника на тржишту има све мањи значај.  </a:t>
            </a:r>
            <a:endParaRPr lang="en-US"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a:extLst>
              <a:ext uri="{FF2B5EF4-FFF2-40B4-BE49-F238E27FC236}">
                <a16:creationId xmlns:a16="http://schemas.microsoft.com/office/drawing/2014/main" id="{FEC70997-8EDB-7741-962D-0014039AC9F2}"/>
              </a:ext>
            </a:extLst>
          </p:cNvPr>
          <p:cNvSpPr>
            <a:spLocks noGrp="1" noChangeArrowheads="1"/>
          </p:cNvSpPr>
          <p:nvPr>
            <p:ph type="body" idx="1"/>
          </p:nvPr>
        </p:nvSpPr>
        <p:spPr>
          <a:xfrm>
            <a:off x="0" y="0"/>
            <a:ext cx="9144000" cy="6629400"/>
          </a:xfrm>
        </p:spPr>
        <p:txBody>
          <a:bodyPr/>
          <a:lstStyle/>
          <a:p>
            <a:pPr eaLnBrk="1" hangingPunct="1">
              <a:lnSpc>
                <a:spcPct val="80000"/>
              </a:lnSpc>
              <a:buFont typeface="Wingdings" pitchFamily="2" charset="2"/>
              <a:buNone/>
              <a:defRPr/>
            </a:pPr>
            <a:r>
              <a:rPr lang="sr-Cyrl-CS" sz="2000" b="1" dirty="0"/>
              <a:t>      Код процеса политичке глобализације поставља се важан низ питања која се односе на принцип државног суверенитета, растући утицај невладиних организација и будуће перспективе за регионално и глобално руковођење. Глобализација слаби политичку моћ националних држава (чијем је пуном утемењењу значајан допринос дао амерички предсједник Томас Вудро Вилсон – сваки облик националног идентитете треба да добије свој територијални израз у сувереној “националној држави”) и та се моћ преноси у глобалне друштвене формације. Значи глобализација доводи  до преноса дијела суверенитета са националних држана на органе глобалних интеграција. Многи заговорници глобализа-ције тврде да ће у некој ближој будућности главна улога националних влада бити да служе као супер- проводници глобалних интереса и политика. На глобалном нивоу дошло је до оснивања међународних организација попут </a:t>
            </a:r>
            <a:r>
              <a:rPr lang="sr-Latn-BA" sz="2000" b="1" dirty="0"/>
              <a:t>UN, NATO,WTO, OECD. </a:t>
            </a:r>
            <a:r>
              <a:rPr lang="sr-Cyrl-CS" sz="2000" b="1" dirty="0"/>
              <a:t>На регионалном плану дошло је до стварања снажних интеграција попут ЕУ. </a:t>
            </a:r>
          </a:p>
          <a:p>
            <a:pPr eaLnBrk="1" hangingPunct="1">
              <a:lnSpc>
                <a:spcPct val="80000"/>
              </a:lnSpc>
              <a:buFont typeface="Wingdings" pitchFamily="2" charset="2"/>
              <a:buNone/>
              <a:defRPr/>
            </a:pPr>
            <a:r>
              <a:rPr lang="sr-Cyrl-CS" sz="2000" b="1" dirty="0"/>
              <a:t>     Мрежа културних узајамних веза које доживљавају своју експанзију током посљедњих неколико деценија,  навела је многе теоретичаре да прикажу како културно дјеловање лежи у самом срцу савремене глобализације. Потпомогнути интернетом, медијима и другим новим технологијама идеје и културни садржаји се брзо преносе са једног мјеста на друго , они снажно утичу на обликовање свијести људи. Културна глобализација је толико широко поље, али из свега тога издвајамо нека од  најважнијих питања као што су: глобална култура – истовјетност или разлике; улога транснационалних медијских корпорација у ширењу популарне културе; глобализација језика и утицај материјалистичких и потрошачких вриједности на еколошке системе наше планете.    </a:t>
            </a:r>
            <a:endParaRPr lang="en-US"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lika str">
            <a:extLst>
              <a:ext uri="{FF2B5EF4-FFF2-40B4-BE49-F238E27FC236}">
                <a16:creationId xmlns:a16="http://schemas.microsoft.com/office/drawing/2014/main" id="{3A4E8E0A-136D-894E-BDED-7CA9B0AF51C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tr">
            <a:extLst>
              <a:ext uri="{FF2B5EF4-FFF2-40B4-BE49-F238E27FC236}">
                <a16:creationId xmlns:a16="http://schemas.microsoft.com/office/drawing/2014/main" id="{95B48F7A-51B8-0D49-8D01-D8E23AFAF3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a:extLst>
              <a:ext uri="{FF2B5EF4-FFF2-40B4-BE49-F238E27FC236}">
                <a16:creationId xmlns:a16="http://schemas.microsoft.com/office/drawing/2014/main" id="{6CBA1E1A-7384-8845-BE9A-9647B45AEEA5}"/>
              </a:ext>
            </a:extLst>
          </p:cNvPr>
          <p:cNvSpPr>
            <a:spLocks noGrp="1" noChangeArrowheads="1"/>
          </p:cNvSpPr>
          <p:nvPr>
            <p:ph type="body" idx="1"/>
          </p:nvPr>
        </p:nvSpPr>
        <p:spPr>
          <a:xfrm>
            <a:off x="381000" y="304800"/>
            <a:ext cx="8229600" cy="6324600"/>
          </a:xfrm>
        </p:spPr>
        <p:txBody>
          <a:bodyPr/>
          <a:lstStyle/>
          <a:p>
            <a:pPr eaLnBrk="1" hangingPunct="1">
              <a:lnSpc>
                <a:spcPct val="90000"/>
              </a:lnSpc>
              <a:buFont typeface="Wingdings" pitchFamily="2" charset="2"/>
              <a:buNone/>
              <a:defRPr/>
            </a:pPr>
            <a:r>
              <a:rPr lang="sr-Cyrl-CS" sz="2800" b="1"/>
              <a:t>      Литература</a:t>
            </a:r>
          </a:p>
          <a:p>
            <a:pPr eaLnBrk="1" hangingPunct="1">
              <a:lnSpc>
                <a:spcPct val="90000"/>
              </a:lnSpc>
              <a:buFont typeface="Wingdings" pitchFamily="2" charset="2"/>
              <a:buNone/>
              <a:defRPr/>
            </a:pPr>
            <a:r>
              <a:rPr lang="sr-Cyrl-CS" sz="2400" b="1"/>
              <a:t>     Проф. др Пелевић Бранислав и проф. др Вучковић Владимир, Међународна економија, Економски фак-ултет Београд, Београд, 2007. (стр. 251 – 424)</a:t>
            </a:r>
            <a:r>
              <a:rPr lang="sr-Cyrl-CS" sz="2800" b="1"/>
              <a:t> </a:t>
            </a:r>
          </a:p>
          <a:p>
            <a:pPr eaLnBrk="1" hangingPunct="1">
              <a:lnSpc>
                <a:spcPct val="90000"/>
              </a:lnSpc>
              <a:buFont typeface="Wingdings" pitchFamily="2" charset="2"/>
              <a:buNone/>
              <a:defRPr/>
            </a:pPr>
            <a:r>
              <a:rPr lang="sr-Cyrl-CS" sz="2800" b="1"/>
              <a:t>    </a:t>
            </a:r>
            <a:r>
              <a:rPr lang="sr-Cyrl-CS" sz="2800"/>
              <a:t>Проф. Др Предраг Јовановић Гавриловић, Међуна-родно пословно финансирање, Економски факул-тет Београд, 2008. (стр. 115-137)</a:t>
            </a:r>
            <a:r>
              <a:rPr lang="sr-Cyrl-CS" sz="2800" b="1"/>
              <a:t>  </a:t>
            </a:r>
            <a:endParaRPr lang="sr-Latn-BA" sz="2800" b="1"/>
          </a:p>
          <a:p>
            <a:pPr eaLnBrk="1" hangingPunct="1">
              <a:lnSpc>
                <a:spcPct val="90000"/>
              </a:lnSpc>
              <a:buFont typeface="Wingdings" pitchFamily="2" charset="2"/>
              <a:buNone/>
              <a:defRPr/>
            </a:pPr>
            <a:r>
              <a:rPr lang="sr-Latn-BA" sz="2800" b="1"/>
              <a:t>    </a:t>
            </a:r>
            <a:r>
              <a:rPr lang="sr-Latn-BA" sz="2400" b="1"/>
              <a:t>Paul R. Krugman i Maurice Obstfeld, Međunarodna ekonomija, Mate Zagreb, Zagreb, 2009.</a:t>
            </a:r>
            <a:r>
              <a:rPr lang="sr-Cyrl-CS" sz="2400" b="1"/>
              <a:t>(стр. 486- 572)</a:t>
            </a:r>
          </a:p>
          <a:p>
            <a:pPr eaLnBrk="1" hangingPunct="1">
              <a:lnSpc>
                <a:spcPct val="90000"/>
              </a:lnSpc>
              <a:buFont typeface="Wingdings" pitchFamily="2" charset="2"/>
              <a:buNone/>
              <a:defRPr/>
            </a:pPr>
            <a:r>
              <a:rPr lang="sr-Cyrl-CS" sz="2400" b="1"/>
              <a:t>     </a:t>
            </a:r>
            <a:r>
              <a:rPr lang="sr-Latn-BA" sz="2400" b="1"/>
              <a:t>Manfred B. Steger, Globalizacija, Šahinpašić, Sarajevo, 2005.</a:t>
            </a:r>
          </a:p>
          <a:p>
            <a:pPr eaLnBrk="1" hangingPunct="1">
              <a:lnSpc>
                <a:spcPct val="90000"/>
              </a:lnSpc>
              <a:buFont typeface="Wingdings" pitchFamily="2" charset="2"/>
              <a:buNone/>
              <a:defRPr/>
            </a:pPr>
            <a:r>
              <a:rPr lang="sr-Latn-BA" sz="2400" b="1"/>
              <a:t>    </a:t>
            </a:r>
            <a:r>
              <a:rPr lang="sr-Cyrl-CS" sz="2400" b="1"/>
              <a:t> Доминик Салваторе, Међународна економија, Еконо-мски факултет Београд, Београд, 2009.( стр.755-761)</a:t>
            </a:r>
          </a:p>
          <a:p>
            <a:pPr eaLnBrk="1" hangingPunct="1">
              <a:lnSpc>
                <a:spcPct val="90000"/>
              </a:lnSpc>
              <a:buFont typeface="Wingdings" pitchFamily="2" charset="2"/>
              <a:buNone/>
              <a:defRPr/>
            </a:pPr>
            <a:r>
              <a:rPr lang="sr-Cyrl-CS" sz="2400" b="1"/>
              <a:t>       </a:t>
            </a:r>
          </a:p>
          <a:p>
            <a:pPr eaLnBrk="1" hangingPunct="1">
              <a:lnSpc>
                <a:spcPct val="90000"/>
              </a:lnSpc>
              <a:buFont typeface="Wingdings" pitchFamily="2" charset="2"/>
              <a:buNone/>
              <a:defRPr/>
            </a:pPr>
            <a:r>
              <a:rPr lang="sr-Cyrl-CS" sz="2400" b="1"/>
              <a:t>      </a:t>
            </a:r>
            <a:endParaRPr lang="sr-Latn-BA" sz="2400" b="1"/>
          </a:p>
          <a:p>
            <a:pPr eaLnBrk="1" hangingPunct="1">
              <a:lnSpc>
                <a:spcPct val="90000"/>
              </a:lnSpc>
              <a:buFont typeface="Wingdings" pitchFamily="2" charset="2"/>
              <a:buNone/>
              <a:defRPr/>
            </a:pPr>
            <a:r>
              <a:rPr lang="sr-Latn-BA" sz="2400" b="1"/>
              <a:t>   </a:t>
            </a:r>
            <a:endParaRPr lang="sr-Cyrl-CS" sz="2800" b="1"/>
          </a:p>
          <a:p>
            <a:pPr eaLnBrk="1" hangingPunct="1">
              <a:lnSpc>
                <a:spcPct val="90000"/>
              </a:lnSpc>
              <a:buFont typeface="Wingdings" pitchFamily="2" charset="2"/>
              <a:buNone/>
              <a:defRPr/>
            </a:pPr>
            <a:endParaRPr lang="en-US" sz="28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slika str">
            <a:extLst>
              <a:ext uri="{FF2B5EF4-FFF2-40B4-BE49-F238E27FC236}">
                <a16:creationId xmlns:a16="http://schemas.microsoft.com/office/drawing/2014/main" id="{F1248FEC-3BF8-A145-8FE6-07650DE69F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a:extLst>
              <a:ext uri="{FF2B5EF4-FFF2-40B4-BE49-F238E27FC236}">
                <a16:creationId xmlns:a16="http://schemas.microsoft.com/office/drawing/2014/main" id="{FEE8FF74-946C-F547-B83E-EF2223626C98}"/>
              </a:ext>
            </a:extLst>
          </p:cNvPr>
          <p:cNvSpPr>
            <a:spLocks noGrp="1" noChangeArrowheads="1"/>
          </p:cNvSpPr>
          <p:nvPr>
            <p:ph type="body" idx="1"/>
          </p:nvPr>
        </p:nvSpPr>
        <p:spPr>
          <a:xfrm>
            <a:off x="0" y="228600"/>
            <a:ext cx="9144000" cy="6629400"/>
          </a:xfrm>
        </p:spPr>
        <p:txBody>
          <a:bodyPr/>
          <a:lstStyle/>
          <a:p>
            <a:pPr eaLnBrk="1" hangingPunct="1">
              <a:lnSpc>
                <a:spcPct val="90000"/>
              </a:lnSpc>
              <a:buFont typeface="Wingdings" pitchFamily="2" charset="2"/>
              <a:buNone/>
              <a:defRPr/>
            </a:pPr>
            <a:r>
              <a:rPr lang="sr-Cyrl-CS" sz="2000" b="1"/>
              <a:t>     Заговорници глобализације износе позитивне резултате глобализације, као доказ добробити истичу : глобалнно повећанје стандарда становништва, трајање живота је у неразвијеним земљама готово удвостручено, стопа писмености је повећана са 50% на 80%, повећање економске ефикасноси, индивидуалне слободе, унапређење демократског начина живота и брз технолошки напредак. Глобализација је смањила осјећање изолованости које је било захватило велики дио свијета у развоју и дала многим људима у тим земљама приступ знању . Глобализација је допринијела бржем привре-дном расту и развоју земаља, ефикаснијој глобалној алокацији капитала, развоју финансијског тржишта на ширем простору ( међународног финансијског тржишта ), развоју финансијског сектора, појачаној конкуренцији у финансијском сектору, развоју конкуренције и иновација роба и услуга, већем приливу капитала за инвестиције, преносу нових технологија и знања и сл. </a:t>
            </a:r>
          </a:p>
          <a:p>
            <a:pPr eaLnBrk="1" hangingPunct="1">
              <a:lnSpc>
                <a:spcPct val="90000"/>
              </a:lnSpc>
              <a:buFont typeface="Wingdings" pitchFamily="2" charset="2"/>
              <a:buNone/>
              <a:defRPr/>
            </a:pPr>
            <a:r>
              <a:rPr lang="sr-Cyrl-CS" sz="2000" b="1"/>
              <a:t>     Противници глобализације тврде да се глобализација спроводи искључиво у интересу “крупног капитала” – мултинационалних компанија. Указују на случајеве нарушавања животне средине , услова за рад, традиционалних вриједности држава, неједнаке расподјеле дохотка у једној држави и изме-ђу држава. Критичари глобализације оптужују западне земље због лицеме-рја , и ти критичари су у праву. Западне земље су притискале сиромашне земље да елиминишу трговинске баријере, али су задржале своје сопствене, спречавајући тако сиромашне земље да извозе своје пољопривредне производе, и тиме их лишавајући очајнички потребног извозног дохотка. </a:t>
            </a:r>
            <a:endParaRPr lang="en-US" sz="2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a:extLst>
              <a:ext uri="{FF2B5EF4-FFF2-40B4-BE49-F238E27FC236}">
                <a16:creationId xmlns:a16="http://schemas.microsoft.com/office/drawing/2014/main" id="{235C9B6D-6F1A-2D44-832E-EE1033B5D9A1}"/>
              </a:ext>
            </a:extLst>
          </p:cNvPr>
          <p:cNvSpPr>
            <a:spLocks noGrp="1" noChangeArrowheads="1"/>
          </p:cNvSpPr>
          <p:nvPr>
            <p:ph type="body" idx="1"/>
          </p:nvPr>
        </p:nvSpPr>
        <p:spPr>
          <a:xfrm>
            <a:off x="0" y="152400"/>
            <a:ext cx="9144000" cy="6705600"/>
          </a:xfrm>
        </p:spPr>
        <p:txBody>
          <a:bodyPr/>
          <a:lstStyle/>
          <a:p>
            <a:pPr eaLnBrk="1" hangingPunct="1">
              <a:lnSpc>
                <a:spcPct val="90000"/>
              </a:lnSpc>
              <a:buFont typeface="Wingdings" pitchFamily="2" charset="2"/>
              <a:buNone/>
              <a:defRPr/>
            </a:pPr>
            <a:r>
              <a:rPr lang="sr-Cyrl-CS" sz="2000" b="1" dirty="0"/>
              <a:t>     </a:t>
            </a:r>
            <a:r>
              <a:rPr lang="sr-Latn-BA" sz="2000" b="1" dirty="0"/>
              <a:t>1.4. </a:t>
            </a:r>
            <a:r>
              <a:rPr lang="sr-Cyrl-CS" sz="2400" b="1" dirty="0"/>
              <a:t>Актуелни изазови у свјетској привреди</a:t>
            </a:r>
          </a:p>
          <a:p>
            <a:pPr eaLnBrk="1" hangingPunct="1">
              <a:lnSpc>
                <a:spcPct val="90000"/>
              </a:lnSpc>
              <a:buFont typeface="Wingdings" pitchFamily="2" charset="2"/>
              <a:buNone/>
              <a:defRPr/>
            </a:pPr>
            <a:r>
              <a:rPr lang="sr-Cyrl-CS" sz="2000" b="1" dirty="0"/>
              <a:t>     Неколико карактеристика у свјетској привреди могло би у надолазећим годинама да обликује националне и свјетске привредне перформансе, а то су :</a:t>
            </a:r>
          </a:p>
          <a:p>
            <a:pPr eaLnBrk="1" hangingPunct="1">
              <a:lnSpc>
                <a:spcPct val="90000"/>
              </a:lnSpc>
              <a:buFont typeface="Wingdings" pitchFamily="2" charset="2"/>
              <a:buNone/>
              <a:defRPr/>
            </a:pPr>
            <a:r>
              <a:rPr lang="sr-Cyrl-CS" sz="2000" b="1" dirty="0"/>
              <a:t>      - ограничене резерве енергетских ресурса и неизвјесност у кретању њих-ових цијена;</a:t>
            </a:r>
          </a:p>
          <a:p>
            <a:pPr eaLnBrk="1" hangingPunct="1">
              <a:lnSpc>
                <a:spcPct val="90000"/>
              </a:lnSpc>
              <a:buFont typeface="Wingdings" pitchFamily="2" charset="2"/>
              <a:buNone/>
              <a:defRPr/>
            </a:pPr>
            <a:r>
              <a:rPr lang="sr-Cyrl-CS" sz="2000" b="1" dirty="0"/>
              <a:t>     - Европск</a:t>
            </a:r>
            <a:r>
              <a:rPr lang="sr-Latn-RS" sz="2000" b="1" dirty="0"/>
              <a:t>a</a:t>
            </a:r>
            <a:r>
              <a:rPr lang="sr-Cyrl-CS" sz="2000" b="1" dirty="0"/>
              <a:t> униј</a:t>
            </a:r>
            <a:r>
              <a:rPr lang="sr-Latn-RS" sz="2000" b="1" dirty="0"/>
              <a:t>a </a:t>
            </a:r>
            <a:r>
              <a:rPr lang="sr-Cyrl-RS" sz="2000" b="1" dirty="0"/>
              <a:t>су суочава са дубоком кризом</a:t>
            </a:r>
            <a:r>
              <a:rPr lang="sr-Cyrl-CS" sz="2000" b="1" dirty="0"/>
              <a:t>;</a:t>
            </a:r>
          </a:p>
          <a:p>
            <a:pPr eaLnBrk="1" hangingPunct="1">
              <a:lnSpc>
                <a:spcPct val="90000"/>
              </a:lnSpc>
              <a:buFont typeface="Wingdings" pitchFamily="2" charset="2"/>
              <a:buNone/>
              <a:defRPr/>
            </a:pPr>
            <a:r>
              <a:rPr lang="sr-Cyrl-CS" sz="2000" b="1" dirty="0"/>
              <a:t>     - привреда Јапана посљедње двије деценије биљежи успорен раст;    </a:t>
            </a:r>
          </a:p>
          <a:p>
            <a:pPr eaLnBrk="1" hangingPunct="1">
              <a:lnSpc>
                <a:spcPct val="90000"/>
              </a:lnSpc>
              <a:buFont typeface="Wingdings" pitchFamily="2" charset="2"/>
              <a:buNone/>
              <a:defRPr/>
            </a:pPr>
            <a:r>
              <a:rPr lang="sr-Cyrl-CS" sz="2000" b="1" dirty="0"/>
              <a:t>      - привредни раст Кине зачуђује свијет;</a:t>
            </a:r>
          </a:p>
          <a:p>
            <a:pPr eaLnBrk="1" hangingPunct="1">
              <a:lnSpc>
                <a:spcPct val="90000"/>
              </a:lnSpc>
              <a:buFont typeface="Wingdings" pitchFamily="2" charset="2"/>
              <a:buNone/>
              <a:defRPr/>
            </a:pPr>
            <a:r>
              <a:rPr lang="sr-Cyrl-CS" sz="2000" b="1" dirty="0"/>
              <a:t>      - протекционизам у развијеним земљама;</a:t>
            </a:r>
          </a:p>
          <a:p>
            <a:pPr eaLnBrk="1" hangingPunct="1">
              <a:lnSpc>
                <a:spcPct val="90000"/>
              </a:lnSpc>
              <a:buFont typeface="Wingdings" pitchFamily="2" charset="2"/>
              <a:buNone/>
              <a:defRPr/>
            </a:pPr>
            <a:r>
              <a:rPr lang="sr-Cyrl-CS" sz="2000" b="1" dirty="0"/>
              <a:t>      - економске кризе су незаобилазна пратећа појава тржишног система при-вређивања;</a:t>
            </a:r>
          </a:p>
          <a:p>
            <a:pPr eaLnBrk="1" hangingPunct="1">
              <a:lnSpc>
                <a:spcPct val="90000"/>
              </a:lnSpc>
              <a:buFont typeface="Wingdings" pitchFamily="2" charset="2"/>
              <a:buNone/>
              <a:defRPr/>
            </a:pPr>
            <a:r>
              <a:rPr lang="sr-Cyrl-CS" sz="2000" b="1" dirty="0"/>
              <a:t>       - спор процес реструктуирања у земљама у транзицији;      </a:t>
            </a:r>
          </a:p>
          <a:p>
            <a:pPr eaLnBrk="1" hangingPunct="1">
              <a:lnSpc>
                <a:spcPct val="90000"/>
              </a:lnSpc>
              <a:buFont typeface="Wingdings" pitchFamily="2" charset="2"/>
              <a:buNone/>
              <a:defRPr/>
            </a:pPr>
            <a:r>
              <a:rPr lang="sr-Cyrl-CS" sz="2000" b="1" dirty="0"/>
              <a:t>        - земље у развоју се суочавају са високом задуженошћу и високим дефи-цитом текућег рачуна, а неке од њих и са дубоким сиромаштвом.</a:t>
            </a:r>
          </a:p>
          <a:p>
            <a:pPr eaLnBrk="1" hangingPunct="1">
              <a:lnSpc>
                <a:spcPct val="90000"/>
              </a:lnSpc>
              <a:buFont typeface="Wingdings" pitchFamily="2" charset="2"/>
              <a:buNone/>
              <a:defRPr/>
            </a:pPr>
            <a:r>
              <a:rPr lang="sr-Cyrl-CS" sz="2000" b="1" dirty="0"/>
              <a:t>       Свјетске резерве нафте се процјењују на око 1. 147,7 милијарди барела ( је-дан барел има 159 литара нафте ). Највиша тачка производње нафте зове се у стручним круговима </a:t>
            </a:r>
            <a:r>
              <a:rPr lang="sr-Latn-BA" sz="2000" b="1" dirty="0"/>
              <a:t>“ pik ojl “ </a:t>
            </a:r>
            <a:r>
              <a:rPr lang="sr-Cyrl-CS" sz="2000" b="1" dirty="0"/>
              <a:t>и то је тренутак када се на нафтном пољу потроши 50% резерви. </a:t>
            </a:r>
            <a:endParaRPr lang="en-US" sz="2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924A0045-5211-3D49-B37F-4F90B2B80FA0}"/>
              </a:ext>
            </a:extLst>
          </p:cNvPr>
          <p:cNvSpPr>
            <a:spLocks noGrp="1" noRot="1" noChangeArrowheads="1"/>
          </p:cNvSpPr>
          <p:nvPr>
            <p:ph type="title"/>
          </p:nvPr>
        </p:nvSpPr>
        <p:spPr>
          <a:xfrm>
            <a:off x="457200" y="76200"/>
            <a:ext cx="8229600" cy="563563"/>
          </a:xfrm>
        </p:spPr>
        <p:txBody>
          <a:bodyPr/>
          <a:lstStyle/>
          <a:p>
            <a:pPr eaLnBrk="1" hangingPunct="1">
              <a:defRPr/>
            </a:pPr>
            <a:r>
              <a:rPr lang="sr-Cyrl-CS" sz="2400" dirty="0"/>
              <a:t>Слика </a:t>
            </a:r>
            <a:r>
              <a:rPr lang="sr-Latn-BA" sz="2400" dirty="0"/>
              <a:t>1</a:t>
            </a:r>
            <a:r>
              <a:rPr lang="sr-Cyrl-CS" sz="2400" dirty="0"/>
              <a:t>: Свјетске резерве нафте</a:t>
            </a:r>
            <a:endParaRPr lang="en-US" sz="2400" dirty="0"/>
          </a:p>
        </p:txBody>
      </p:sp>
      <p:pic>
        <p:nvPicPr>
          <p:cNvPr id="25603" name="Picture 3" descr="Scan">
            <a:extLst>
              <a:ext uri="{FF2B5EF4-FFF2-40B4-BE49-F238E27FC236}">
                <a16:creationId xmlns:a16="http://schemas.microsoft.com/office/drawing/2014/main" id="{7087F321-F46A-4349-87AB-CE03AA941D4C}"/>
              </a:ext>
            </a:extLst>
          </p:cNvPr>
          <p:cNvPicPr>
            <a:picLocks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0" y="777875"/>
            <a:ext cx="9144000" cy="593883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a:extLst>
              <a:ext uri="{FF2B5EF4-FFF2-40B4-BE49-F238E27FC236}">
                <a16:creationId xmlns:a16="http://schemas.microsoft.com/office/drawing/2014/main" id="{81939D97-322B-B746-95D3-3EBB5E5B8ABE}"/>
              </a:ext>
            </a:extLst>
          </p:cNvPr>
          <p:cNvSpPr>
            <a:spLocks noGrp="1" noChangeArrowheads="1"/>
          </p:cNvSpPr>
          <p:nvPr>
            <p:ph type="body" idx="1"/>
          </p:nvPr>
        </p:nvSpPr>
        <p:spPr>
          <a:xfrm>
            <a:off x="0" y="0"/>
            <a:ext cx="9144000" cy="6858000"/>
          </a:xfrm>
        </p:spPr>
        <p:txBody>
          <a:bodyPr/>
          <a:lstStyle/>
          <a:p>
            <a:pPr algn="just" eaLnBrk="1" hangingPunct="1">
              <a:lnSpc>
                <a:spcPct val="90000"/>
              </a:lnSpc>
              <a:buFont typeface="Wingdings" pitchFamily="2" charset="2"/>
              <a:buNone/>
              <a:defRPr/>
            </a:pPr>
            <a:r>
              <a:rPr lang="sr-Cyrl-CS" sz="2000" dirty="0"/>
              <a:t>     </a:t>
            </a:r>
            <a:r>
              <a:rPr lang="sr-Cyrl-CS" sz="2000" b="1" dirty="0"/>
              <a:t>Свјетске резерве нафте су ограничене и неравномјерно распоређене. С др-уге стране потрошња и потребе за нафтом перманентно се повећавају. Процјене су да је човјечанство у посљедњих 150 година потрошило 950 мил-ијарди барела нафте. Концерн </a:t>
            </a:r>
            <a:r>
              <a:rPr lang="sr-Latn-BA" sz="2000" b="1" dirty="0"/>
              <a:t>“Britiš petroleum “</a:t>
            </a:r>
            <a:r>
              <a:rPr lang="sr-Cyrl-CS" sz="2000" b="1" dirty="0"/>
              <a:t> рачуна да су свјетске рез-ерве нафте довољне за производњу у наредних 36 година , а  Међународна агенција за енергију из Париза сматра да су довољне за наредних 46 годи-на. Раст цијена нафте, изазиван је бројним кризама – ратовима, које су доводиле до раскорака између тражње и понуде. Данашњи раст цијена нафте је највећим дијелом посљедица неспремности земаља </a:t>
            </a:r>
            <a:r>
              <a:rPr lang="sr-Latn-BA" sz="2000" b="1" dirty="0"/>
              <a:t>OPEC (</a:t>
            </a:r>
            <a:r>
              <a:rPr lang="sr-Cyrl-CS" sz="2000" b="1" dirty="0"/>
              <a:t> Орган-изација земаља извозница нафте ) да довољно инвестирају у инфрастру-ктуру за производњу и  прераду сирове нафте како би задовољиле растућу потрошњу. Док су свјетска потрошња и свјетске  резерве нафте, у раздо-бљу између 1986. и 2006. године,  расле просјечно 1,6 % годишње, раст капа-цитета за</a:t>
            </a:r>
            <a:r>
              <a:rPr lang="sr-Latn-BA" sz="2000" b="1" dirty="0"/>
              <a:t> </a:t>
            </a:r>
            <a:r>
              <a:rPr lang="sr-Cyrl-CS" sz="2000" b="1" dirty="0"/>
              <a:t>производњу и  прераду сирове нафте износио је само 0,8 % годи-шње. Међународна агенција за енергију процјењује раст потрошње нафте од 3% просјечно годишње у раздобљу између 2005. и 2030. године. Тако би се дневна потрошња нафте од 84 милиона барела у 2005. години  повећала на 116 милиона барела у 2030. години.</a:t>
            </a:r>
          </a:p>
          <a:p>
            <a:pPr algn="just" eaLnBrk="1" hangingPunct="1">
              <a:lnSpc>
                <a:spcPct val="90000"/>
              </a:lnSpc>
              <a:buFont typeface="Wingdings" pitchFamily="2" charset="2"/>
              <a:buNone/>
              <a:defRPr/>
            </a:pPr>
            <a:r>
              <a:rPr lang="sr-Cyrl-CS" sz="2000" b="1" dirty="0"/>
              <a:t>      Европска унија, колијевка цивилизације, просветитељства и модерне науке, је у дубокој кризи. Економска и финансијска криза је избрисала прогрес  привреда земаља Европске уније остварен у годинама прије кризе. </a:t>
            </a:r>
          </a:p>
          <a:p>
            <a:pPr algn="just" eaLnBrk="1" hangingPunct="1">
              <a:lnSpc>
                <a:spcPct val="90000"/>
              </a:lnSpc>
              <a:buFont typeface="Wingdings" pitchFamily="2" charset="2"/>
              <a:buNone/>
              <a:defRPr/>
            </a:pPr>
            <a:r>
              <a:rPr lang="sr-Cyrl-CS" sz="2000" b="1"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BB40-9C3B-C040-AD0B-FCBDB386FB49}"/>
              </a:ext>
            </a:extLst>
          </p:cNvPr>
          <p:cNvSpPr>
            <a:spLocks noGrp="1"/>
          </p:cNvSpPr>
          <p:nvPr>
            <p:ph type="title"/>
          </p:nvPr>
        </p:nvSpPr>
        <p:spPr>
          <a:xfrm>
            <a:off x="457200" y="274638"/>
            <a:ext cx="8229600" cy="563562"/>
          </a:xfrm>
        </p:spPr>
        <p:txBody>
          <a:bodyPr/>
          <a:lstStyle/>
          <a:p>
            <a:pPr>
              <a:defRPr/>
            </a:pPr>
            <a:r>
              <a:rPr lang="sr-Cyrl-BA" sz="2000" i="1" dirty="0">
                <a:latin typeface="Times New Roman" pitchFamily="18" charset="0"/>
                <a:cs typeface="Times New Roman" pitchFamily="18" charset="0"/>
              </a:rPr>
              <a:t>Дијаграм </a:t>
            </a:r>
            <a:r>
              <a:rPr lang="en-US" sz="2000" i="1" dirty="0">
                <a:latin typeface="Times New Roman" pitchFamily="18" charset="0"/>
                <a:cs typeface="Times New Roman" pitchFamily="18" charset="0"/>
              </a:rPr>
              <a:t>1</a:t>
            </a:r>
            <a:r>
              <a:rPr lang="sr-Cyrl-BA" sz="2000" i="1" dirty="0">
                <a:latin typeface="Times New Roman" pitchFamily="18" charset="0"/>
                <a:cs typeface="Times New Roman" pitchFamily="18" charset="0"/>
              </a:rPr>
              <a:t>: Преношење кризе из САД-а на Европску унију</a:t>
            </a:r>
            <a:endParaRPr lang="en-US" sz="2000" dirty="0">
              <a:latin typeface="Times New Roman" pitchFamily="18" charset="0"/>
              <a:cs typeface="Times New Roman" pitchFamily="18" charset="0"/>
            </a:endParaRPr>
          </a:p>
        </p:txBody>
      </p:sp>
      <p:pic>
        <p:nvPicPr>
          <p:cNvPr id="27651" name="Picture 3">
            <a:extLst>
              <a:ext uri="{FF2B5EF4-FFF2-40B4-BE49-F238E27FC236}">
                <a16:creationId xmlns:a16="http://schemas.microsoft.com/office/drawing/2014/main" id="{49F9E85C-AF66-8944-8DE3-F045FCA3C0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83820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6CC2-7736-ED4A-8BB2-E78962493A8F}"/>
              </a:ext>
            </a:extLst>
          </p:cNvPr>
          <p:cNvSpPr>
            <a:spLocks noGrp="1"/>
          </p:cNvSpPr>
          <p:nvPr>
            <p:ph type="title"/>
          </p:nvPr>
        </p:nvSpPr>
        <p:spPr>
          <a:xfrm>
            <a:off x="457200" y="274638"/>
            <a:ext cx="8229600" cy="563562"/>
          </a:xfrm>
        </p:spPr>
        <p:txBody>
          <a:bodyPr/>
          <a:lstStyle/>
          <a:p>
            <a:pPr>
              <a:defRPr/>
            </a:pPr>
            <a:r>
              <a:rPr lang="sr-Cyrl-BA" sz="2000" dirty="0"/>
              <a:t>Изложеност ризичним америчким хартијама од вриједности</a:t>
            </a:r>
            <a:endParaRPr lang="en-US" sz="2000" dirty="0">
              <a:latin typeface="Times New Roman" pitchFamily="18" charset="0"/>
              <a:cs typeface="Times New Roman" pitchFamily="18" charset="0"/>
            </a:endParaRPr>
          </a:p>
        </p:txBody>
      </p:sp>
      <p:graphicFrame>
        <p:nvGraphicFramePr>
          <p:cNvPr id="4" name="Chart 3">
            <a:extLst>
              <a:ext uri="{FF2B5EF4-FFF2-40B4-BE49-F238E27FC236}">
                <a16:creationId xmlns:a16="http://schemas.microsoft.com/office/drawing/2014/main" id="{E97ABCFA-1458-2C40-9C6A-ACF2836A905E}"/>
              </a:ext>
            </a:extLst>
          </p:cNvPr>
          <p:cNvGraphicFramePr/>
          <p:nvPr/>
        </p:nvGraphicFramePr>
        <p:xfrm>
          <a:off x="228600" y="914400"/>
          <a:ext cx="86868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E06D-9AAC-8340-A5AC-900F12CB7540}"/>
              </a:ext>
            </a:extLst>
          </p:cNvPr>
          <p:cNvSpPr>
            <a:spLocks noGrp="1"/>
          </p:cNvSpPr>
          <p:nvPr>
            <p:ph type="title"/>
          </p:nvPr>
        </p:nvSpPr>
        <p:spPr>
          <a:xfrm>
            <a:off x="457200" y="274638"/>
            <a:ext cx="8229600" cy="792162"/>
          </a:xfrm>
        </p:spPr>
        <p:txBody>
          <a:bodyPr/>
          <a:lstStyle/>
          <a:p>
            <a:pPr>
              <a:defRPr/>
            </a:pPr>
            <a:r>
              <a:rPr lang="sr-Cyrl-BA" sz="1600" i="1" dirty="0">
                <a:latin typeface="Times New Roman" pitchFamily="18" charset="0"/>
                <a:cs typeface="Times New Roman" pitchFamily="18" charset="0"/>
              </a:rPr>
              <a:t>Табела 10: Реалан раст БДП-а у периоду 2007 - 2015. године, проценат промјене у односу на претходну годину, у %</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graphicFrame>
        <p:nvGraphicFramePr>
          <p:cNvPr id="4" name="Content Placeholder 3">
            <a:extLst>
              <a:ext uri="{FF2B5EF4-FFF2-40B4-BE49-F238E27FC236}">
                <a16:creationId xmlns:a16="http://schemas.microsoft.com/office/drawing/2014/main" id="{235D4DFD-EFD0-4E4B-8111-CACF09EF939C}"/>
              </a:ext>
            </a:extLst>
          </p:cNvPr>
          <p:cNvGraphicFramePr>
            <a:graphicFrameLocks noGrp="1"/>
          </p:cNvGraphicFramePr>
          <p:nvPr>
            <p:ph idx="1"/>
          </p:nvPr>
        </p:nvGraphicFramePr>
        <p:xfrm>
          <a:off x="152400" y="1143000"/>
          <a:ext cx="8686800" cy="5410200"/>
        </p:xfrm>
        <a:graphic>
          <a:graphicData uri="http://schemas.openxmlformats.org/drawingml/2006/table">
            <a:tbl>
              <a:tblPr/>
              <a:tblGrid>
                <a:gridCol w="914400">
                  <a:extLst>
                    <a:ext uri="{9D8B030D-6E8A-4147-A177-3AD203B41FA5}">
                      <a16:colId xmlns:a16="http://schemas.microsoft.com/office/drawing/2014/main" val="20000"/>
                    </a:ext>
                  </a:extLst>
                </a:gridCol>
                <a:gridCol w="665163">
                  <a:extLst>
                    <a:ext uri="{9D8B030D-6E8A-4147-A177-3AD203B41FA5}">
                      <a16:colId xmlns:a16="http://schemas.microsoft.com/office/drawing/2014/main" val="20001"/>
                    </a:ext>
                  </a:extLst>
                </a:gridCol>
                <a:gridCol w="788987">
                  <a:extLst>
                    <a:ext uri="{9D8B030D-6E8A-4147-A177-3AD203B41FA5}">
                      <a16:colId xmlns:a16="http://schemas.microsoft.com/office/drawing/2014/main" val="20002"/>
                    </a:ext>
                  </a:extLst>
                </a:gridCol>
                <a:gridCol w="790575">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90575">
                  <a:extLst>
                    <a:ext uri="{9D8B030D-6E8A-4147-A177-3AD203B41FA5}">
                      <a16:colId xmlns:a16="http://schemas.microsoft.com/office/drawing/2014/main" val="20005"/>
                    </a:ext>
                  </a:extLst>
                </a:gridCol>
                <a:gridCol w="788987">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88988">
                  <a:extLst>
                    <a:ext uri="{9D8B030D-6E8A-4147-A177-3AD203B41FA5}">
                      <a16:colId xmlns:a16="http://schemas.microsoft.com/office/drawing/2014/main" val="20008"/>
                    </a:ext>
                  </a:extLst>
                </a:gridCol>
                <a:gridCol w="790575">
                  <a:extLst>
                    <a:ext uri="{9D8B030D-6E8A-4147-A177-3AD203B41FA5}">
                      <a16:colId xmlns:a16="http://schemas.microsoft.com/office/drawing/2014/main" val="20009"/>
                    </a:ext>
                  </a:extLst>
                </a:gridCol>
                <a:gridCol w="788987">
                  <a:extLst>
                    <a:ext uri="{9D8B030D-6E8A-4147-A177-3AD203B41FA5}">
                      <a16:colId xmlns:a16="http://schemas.microsoft.com/office/drawing/2014/main" val="20010"/>
                    </a:ext>
                  </a:extLst>
                </a:gridCol>
              </a:tblGrid>
              <a:tr h="390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000000"/>
                          </a:solidFill>
                          <a:effectLst/>
                          <a:latin typeface="Times New Roman" pitchFamily="18" charset="0"/>
                          <a:cs typeface="Times New Roman" pitchFamily="18" charset="0"/>
                        </a:rPr>
                        <a:t>2007</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000000"/>
                          </a:solidFill>
                          <a:effectLst/>
                          <a:latin typeface="Times New Roman" pitchFamily="18" charset="0"/>
                          <a:cs typeface="Times New Roman" pitchFamily="18" charset="0"/>
                        </a:rPr>
                        <a:t>2008</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000000"/>
                          </a:solidFill>
                          <a:effectLst/>
                          <a:latin typeface="Times New Roman" pitchFamily="18" charset="0"/>
                          <a:cs typeface="Times New Roman" pitchFamily="18" charset="0"/>
                        </a:rPr>
                        <a:t>2009</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000000"/>
                          </a:solidFill>
                          <a:effectLst/>
                          <a:latin typeface="Times New Roman" pitchFamily="18" charset="0"/>
                          <a:cs typeface="Times New Roman" pitchFamily="18" charset="0"/>
                        </a:rPr>
                        <a:t>2010</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000000"/>
                          </a:solidFill>
                          <a:effectLst/>
                          <a:latin typeface="Times New Roman" pitchFamily="18" charset="0"/>
                          <a:cs typeface="Times New Roman" pitchFamily="18" charset="0"/>
                        </a:rPr>
                        <a:t>2011</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000000"/>
                          </a:solidFill>
                          <a:effectLst/>
                          <a:latin typeface="Times New Roman" pitchFamily="18" charset="0"/>
                          <a:cs typeface="Times New Roman" pitchFamily="18" charset="0"/>
                        </a:rPr>
                        <a:t>2012</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000000"/>
                          </a:solidFill>
                          <a:effectLst/>
                          <a:latin typeface="Times New Roman" pitchFamily="18" charset="0"/>
                          <a:cs typeface="Times New Roman" pitchFamily="18" charset="0"/>
                        </a:rPr>
                        <a:t>2013</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000000"/>
                          </a:solidFill>
                          <a:effectLst/>
                          <a:latin typeface="Times New Roman" pitchFamily="18" charset="0"/>
                          <a:cs typeface="Times New Roman" pitchFamily="18" charset="0"/>
                        </a:rPr>
                        <a:t>2014</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000000"/>
                          </a:solidFill>
                          <a:effectLst/>
                          <a:latin typeface="Times New Roman" pitchFamily="18" charset="0"/>
                          <a:cs typeface="Times New Roman" pitchFamily="18" charset="0"/>
                        </a:rPr>
                        <a:t>2015</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sr-Cyrl-BA" sz="1100" b="1" i="0" u="none" strike="noStrike" cap="none" normalizeH="0" baseline="0" dirty="0">
                          <a:ln>
                            <a:noFill/>
                          </a:ln>
                          <a:solidFill>
                            <a:srgbClr val="000000"/>
                          </a:solidFill>
                          <a:effectLst/>
                          <a:latin typeface="Times New Roman" pitchFamily="18" charset="0"/>
                          <a:cs typeface="Times New Roman" pitchFamily="18" charset="0"/>
                        </a:rPr>
                        <a:t>Просјек*</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sr-Cyrl-BA" sz="1100" b="1" i="0" u="none" strike="noStrike" cap="none" normalizeH="0" baseline="0" dirty="0">
                          <a:ln>
                            <a:noFill/>
                          </a:ln>
                          <a:solidFill>
                            <a:srgbClr val="000000"/>
                          </a:solidFill>
                          <a:effectLst/>
                          <a:latin typeface="Times New Roman" pitchFamily="18" charset="0"/>
                          <a:cs typeface="Times New Roman" pitchFamily="18" charset="0"/>
                        </a:rPr>
                        <a:t>2007-2015</a:t>
                      </a:r>
                      <a:endParaRPr kumimoji="0" lang="en-US" sz="1100" b="1"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72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sr-Cyrl-BA" sz="1100" b="1" i="0" u="none" strike="noStrike" cap="none" normalizeH="0" baseline="0" dirty="0">
                          <a:ln>
                            <a:noFill/>
                          </a:ln>
                          <a:solidFill>
                            <a:srgbClr val="1A1617"/>
                          </a:solidFill>
                          <a:effectLst/>
                          <a:latin typeface="Times New Roman" pitchFamily="18" charset="0"/>
                          <a:cs typeface="Times New Roman" pitchFamily="18" charset="0"/>
                        </a:rPr>
                        <a:t>ЕУ</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1A1617"/>
                          </a:solidFill>
                          <a:effectLst/>
                          <a:latin typeface="Times New Roman" pitchFamily="18" charset="0"/>
                          <a:cs typeface="Times New Roman" pitchFamily="18" charset="0"/>
                        </a:rPr>
                        <a:t>(28</a:t>
                      </a:r>
                      <a:r>
                        <a:rPr kumimoji="0" lang="sr-Cyrl-BA" sz="1100" b="1" i="0" u="none" strike="noStrike" cap="none" normalizeH="0" baseline="0" dirty="0">
                          <a:ln>
                            <a:noFill/>
                          </a:ln>
                          <a:solidFill>
                            <a:srgbClr val="1A1617"/>
                          </a:solidFill>
                          <a:effectLst/>
                          <a:latin typeface="Times New Roman" pitchFamily="18" charset="0"/>
                          <a:cs typeface="Times New Roman" pitchFamily="18" charset="0"/>
                        </a:rPr>
                        <a:t> земаља</a:t>
                      </a:r>
                      <a:r>
                        <a:rPr kumimoji="0" lang="hr-HR" sz="1100" b="1" i="0" u="none" strike="noStrike" cap="none" normalizeH="0" baseline="0" dirty="0">
                          <a:ln>
                            <a:noFill/>
                          </a:ln>
                          <a:solidFill>
                            <a:srgbClr val="1A1617"/>
                          </a:solidFill>
                          <a:effectLst/>
                          <a:latin typeface="Times New Roman" pitchFamily="18" charset="0"/>
                          <a:cs typeface="Times New Roman" pitchFamily="18" charset="0"/>
                        </a:rPr>
                        <a:t>)</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-4.4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0.41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1"/>
                  </a:ext>
                </a:extLst>
              </a:tr>
              <a:tr h="5572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1A1617"/>
                          </a:solidFill>
                          <a:effectLst/>
                          <a:latin typeface="Times New Roman" pitchFamily="18" charset="0"/>
                          <a:cs typeface="Times New Roman" pitchFamily="18" charset="0"/>
                        </a:rPr>
                        <a:t>Еврозона </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1A1617"/>
                          </a:solidFill>
                          <a:effectLst/>
                          <a:latin typeface="Times New Roman" pitchFamily="18" charset="0"/>
                          <a:cs typeface="Times New Roman" pitchFamily="18" charset="0"/>
                        </a:rPr>
                        <a:t>(1</a:t>
                      </a:r>
                      <a:r>
                        <a:rPr kumimoji="0" lang="sr-Cyrl-BA" sz="1100" b="1" i="0" u="none" strike="noStrike" cap="none" normalizeH="0" baseline="0" dirty="0">
                          <a:ln>
                            <a:noFill/>
                          </a:ln>
                          <a:solidFill>
                            <a:srgbClr val="1A1617"/>
                          </a:solidFill>
                          <a:effectLst/>
                          <a:latin typeface="Times New Roman" pitchFamily="18" charset="0"/>
                          <a:cs typeface="Times New Roman" pitchFamily="18" charset="0"/>
                        </a:rPr>
                        <a:t>9</a:t>
                      </a:r>
                      <a:r>
                        <a:rPr kumimoji="0" lang="hr-HR" sz="1100" b="1" i="0" u="none" strike="noStrike" cap="none" normalizeH="0" baseline="0" dirty="0">
                          <a:ln>
                            <a:noFill/>
                          </a:ln>
                          <a:solidFill>
                            <a:srgbClr val="1A1617"/>
                          </a:solidFill>
                          <a:effectLst/>
                          <a:latin typeface="Times New Roman" pitchFamily="18" charset="0"/>
                          <a:cs typeface="Times New Roman" pitchFamily="18" charset="0"/>
                        </a:rPr>
                        <a:t> земаља)</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-4.5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0.19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2"/>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1A1617"/>
                          </a:solidFill>
                          <a:effectLst/>
                          <a:latin typeface="Times New Roman" pitchFamily="18" charset="0"/>
                          <a:cs typeface="Times New Roman" pitchFamily="18" charset="0"/>
                        </a:rPr>
                        <a:t>Белгија</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1.8</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0.76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3"/>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dirty="0">
                          <a:ln>
                            <a:noFill/>
                          </a:ln>
                          <a:solidFill>
                            <a:srgbClr val="1A1617"/>
                          </a:solidFill>
                          <a:effectLst/>
                          <a:latin typeface="Times New Roman" pitchFamily="18" charset="0"/>
                          <a:cs typeface="Times New Roman" pitchFamily="18" charset="0"/>
                        </a:rPr>
                        <a:t>Њемачка</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3.3</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-5.6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4.1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0.95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4"/>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rgbClr val="1A1617"/>
                          </a:solidFill>
                          <a:effectLst/>
                          <a:latin typeface="Times New Roman" pitchFamily="18" charset="0"/>
                          <a:cs typeface="Times New Roman" pitchFamily="18" charset="0"/>
                        </a:rPr>
                        <a:t>Француска</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2.4</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0.2</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0.51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5"/>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rgbClr val="1A1617"/>
                          </a:solidFill>
                          <a:effectLst/>
                          <a:latin typeface="Times New Roman" pitchFamily="18" charset="0"/>
                          <a:cs typeface="Times New Roman" pitchFamily="18" charset="0"/>
                        </a:rPr>
                        <a:t>Грчка</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-0.3</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-4.3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-5.5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-9.1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-7.3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-3.69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6"/>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rgbClr val="1A1617"/>
                          </a:solidFill>
                          <a:effectLst/>
                          <a:latin typeface="Times New Roman" pitchFamily="18" charset="0"/>
                          <a:cs typeface="Times New Roman" pitchFamily="18" charset="0"/>
                        </a:rPr>
                        <a:t>Шпанија</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3.8</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1.1</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-0.44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7"/>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rgbClr val="1A1617"/>
                          </a:solidFill>
                          <a:effectLst/>
                          <a:latin typeface="Times New Roman" pitchFamily="18" charset="0"/>
                          <a:cs typeface="Times New Roman" pitchFamily="18" charset="0"/>
                        </a:rPr>
                        <a:t>Кипар</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4.8</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3.9</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-1.8</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-3.2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-0.66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8"/>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rgbClr val="1A1617"/>
                          </a:solidFill>
                          <a:effectLst/>
                          <a:latin typeface="Times New Roman" pitchFamily="18" charset="0"/>
                          <a:cs typeface="Times New Roman" pitchFamily="18" charset="0"/>
                        </a:rPr>
                        <a:t>Португал</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-3</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-1.8</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-1.1</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-0.66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9"/>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rgbClr val="1A1617"/>
                          </a:solidFill>
                          <a:effectLst/>
                          <a:latin typeface="Times New Roman" pitchFamily="18" charset="0"/>
                          <a:cs typeface="Times New Roman" pitchFamily="18" charset="0"/>
                        </a:rPr>
                        <a:t>САД</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1.78</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-0.29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-2.78</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2.53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1.60</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2.22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1.68</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2.37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2.60</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1.24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10"/>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sr-Cyrl-BA" sz="1100" b="1" i="0" u="none" strike="noStrike" cap="none" normalizeH="0" baseline="0">
                          <a:ln>
                            <a:noFill/>
                          </a:ln>
                          <a:solidFill>
                            <a:srgbClr val="1A1617"/>
                          </a:solidFill>
                          <a:effectLst/>
                          <a:latin typeface="Times New Roman" pitchFamily="18" charset="0"/>
                          <a:cs typeface="Times New Roman" pitchFamily="18" charset="0"/>
                        </a:rPr>
                        <a:t>Кина</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14.16</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9.63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9.22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10.33</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9.35</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7.79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7.70</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sr-Latn-BA" sz="1100" b="0" i="0" u="none" strike="noStrike" cap="none" normalizeH="0" baseline="0">
                          <a:ln>
                            <a:noFill/>
                          </a:ln>
                          <a:solidFill>
                            <a:srgbClr val="000000"/>
                          </a:solidFill>
                          <a:effectLst/>
                          <a:latin typeface="Times New Roman" pitchFamily="18" charset="0"/>
                          <a:cs typeface="Times New Roman" pitchFamily="18" charset="0"/>
                        </a:rPr>
                        <a:t>7.3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sr-Latn-BA" sz="1100" b="0" i="0" u="none" strike="noStrike" cap="none" normalizeH="0" baseline="0">
                          <a:ln>
                            <a:noFill/>
                          </a:ln>
                          <a:solidFill>
                            <a:srgbClr val="000000"/>
                          </a:solidFill>
                          <a:effectLst/>
                          <a:latin typeface="Times New Roman" pitchFamily="18" charset="0"/>
                          <a:cs typeface="Times New Roman" pitchFamily="18" charset="0"/>
                        </a:rPr>
                        <a:t>6.9</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8.53</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11"/>
                  </a:ext>
                </a:extLst>
              </a:tr>
              <a:tr h="3905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sr-Latn-BA" sz="1100" b="1" i="0" u="none" strike="noStrike" cap="none" normalizeH="0" baseline="0">
                          <a:ln>
                            <a:noFill/>
                          </a:ln>
                          <a:solidFill>
                            <a:srgbClr val="1A1617"/>
                          </a:solidFill>
                          <a:effectLst/>
                          <a:latin typeface="Times New Roman" pitchFamily="18" charset="0"/>
                          <a:cs typeface="Times New Roman" pitchFamily="18" charset="0"/>
                        </a:rPr>
                        <a:t>Jaпан</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2.17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-1.07</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-5.52</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a:ln>
                            <a:noFill/>
                          </a:ln>
                          <a:solidFill>
                            <a:srgbClr val="000000"/>
                          </a:solidFill>
                          <a:effectLst/>
                          <a:latin typeface="Times New Roman" pitchFamily="18" charset="0"/>
                          <a:cs typeface="Times New Roman" pitchFamily="18" charset="0"/>
                        </a:rPr>
                        <a:t>4.74</a:t>
                      </a:r>
                      <a:endParaRPr kumimoji="0" lang="en-US" sz="11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-0.41</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1.73</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1.36</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-0.11</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100" b="0" i="0" u="none" strike="noStrike" cap="none" normalizeH="0" baseline="0" dirty="0">
                          <a:ln>
                            <a:noFill/>
                          </a:ln>
                          <a:solidFill>
                            <a:srgbClr val="000000"/>
                          </a:solidFill>
                          <a:effectLst/>
                          <a:latin typeface="Times New Roman" pitchFamily="18" charset="0"/>
                          <a:cs typeface="Times New Roman" pitchFamily="18" charset="0"/>
                        </a:rPr>
                        <a:t>0.59</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sr-Cyrl-BA" sz="1100" b="0" i="0" u="none" strike="noStrike" cap="none" normalizeH="0" baseline="0" dirty="0">
                          <a:ln>
                            <a:noFill/>
                          </a:ln>
                          <a:solidFill>
                            <a:srgbClr val="000000"/>
                          </a:solidFill>
                          <a:effectLst/>
                          <a:latin typeface="Times New Roman" pitchFamily="18" charset="0"/>
                          <a:cs typeface="Times New Roman" pitchFamily="18" charset="0"/>
                        </a:rPr>
                        <a:t>0.16</a:t>
                      </a:r>
                      <a:endParaRPr kumimoji="0" lang="en-US" sz="11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A53F-DED2-BE45-A5EC-5365571401D0}"/>
              </a:ext>
            </a:extLst>
          </p:cNvPr>
          <p:cNvSpPr>
            <a:spLocks noGrp="1"/>
          </p:cNvSpPr>
          <p:nvPr>
            <p:ph type="title"/>
          </p:nvPr>
        </p:nvSpPr>
        <p:spPr>
          <a:xfrm>
            <a:off x="457200" y="274638"/>
            <a:ext cx="8229600" cy="411162"/>
          </a:xfrm>
        </p:spPr>
        <p:txBody>
          <a:bodyPr/>
          <a:lstStyle/>
          <a:p>
            <a:pPr>
              <a:defRPr/>
            </a:pPr>
            <a:r>
              <a:rPr lang="sr-Cyrl-BA" sz="1600" dirty="0"/>
              <a:t>Табела 11: Стопа незапослености за период 200</a:t>
            </a:r>
            <a:r>
              <a:rPr lang="en-US" sz="1600" dirty="0"/>
              <a:t>7</a:t>
            </a:r>
            <a:r>
              <a:rPr lang="sr-Cyrl-BA" sz="1600" dirty="0"/>
              <a:t>-201</a:t>
            </a:r>
            <a:r>
              <a:rPr lang="en-US" sz="1600" dirty="0"/>
              <a:t>5</a:t>
            </a:r>
            <a:r>
              <a:rPr lang="sr-Cyrl-BA" sz="1600" dirty="0"/>
              <a:t>. године (као проценат радне снаге)</a:t>
            </a:r>
            <a:br>
              <a:rPr lang="en-US" sz="1600" dirty="0"/>
            </a:br>
            <a:endParaRPr lang="en-US" sz="1600" dirty="0">
              <a:latin typeface="Times New Roman" pitchFamily="18" charset="0"/>
              <a:cs typeface="Times New Roman" pitchFamily="18" charset="0"/>
            </a:endParaRPr>
          </a:p>
        </p:txBody>
      </p:sp>
      <p:graphicFrame>
        <p:nvGraphicFramePr>
          <p:cNvPr id="4" name="Content Placeholder 3">
            <a:extLst>
              <a:ext uri="{FF2B5EF4-FFF2-40B4-BE49-F238E27FC236}">
                <a16:creationId xmlns:a16="http://schemas.microsoft.com/office/drawing/2014/main" id="{475431BC-6CC4-7D44-BF7E-AAB0E7E09244}"/>
              </a:ext>
            </a:extLst>
          </p:cNvPr>
          <p:cNvGraphicFramePr>
            <a:graphicFrameLocks noGrp="1"/>
          </p:cNvGraphicFramePr>
          <p:nvPr>
            <p:ph idx="1"/>
          </p:nvPr>
        </p:nvGraphicFramePr>
        <p:xfrm>
          <a:off x="228600" y="838200"/>
          <a:ext cx="8610600" cy="5851525"/>
        </p:xfrm>
        <a:graphic>
          <a:graphicData uri="http://schemas.openxmlformats.org/drawingml/2006/table">
            <a:tbl>
              <a:tblPr/>
              <a:tblGrid>
                <a:gridCol w="1295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600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BA" sz="1100" b="1" i="0" u="none" strike="noStrike" cap="none" normalizeH="0" baseline="0">
                          <a:ln>
                            <a:noFill/>
                          </a:ln>
                          <a:solidFill>
                            <a:schemeClr val="bg2"/>
                          </a:solidFill>
                          <a:effectLst/>
                          <a:latin typeface="Times New Roman" pitchFamily="18" charset="0"/>
                          <a:cs typeface="Times New Roman" pitchFamily="18" charset="0"/>
                        </a:rPr>
                        <a:t>Географска одредница/ Вријеме</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T="46166" marB="461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2"/>
                          </a:solidFill>
                          <a:effectLst/>
                          <a:latin typeface="Times New Roman" pitchFamily="18" charset="0"/>
                          <a:cs typeface="Times New Roman" pitchFamily="18" charset="0"/>
                        </a:rPr>
                        <a:t>2007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2"/>
                          </a:solidFill>
                          <a:effectLst/>
                          <a:latin typeface="Times New Roman" pitchFamily="18" charset="0"/>
                          <a:cs typeface="Times New Roman" pitchFamily="18" charset="0"/>
                        </a:rPr>
                        <a:t>2008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2"/>
                          </a:solidFill>
                          <a:effectLst/>
                          <a:latin typeface="Times New Roman" pitchFamily="18" charset="0"/>
                          <a:cs typeface="Times New Roman" pitchFamily="18" charset="0"/>
                        </a:rPr>
                        <a:t>2009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2"/>
                          </a:solidFill>
                          <a:effectLst/>
                          <a:latin typeface="Times New Roman" pitchFamily="18" charset="0"/>
                          <a:cs typeface="Times New Roman" pitchFamily="18" charset="0"/>
                        </a:rPr>
                        <a:t>2010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2"/>
                          </a:solidFill>
                          <a:effectLst/>
                          <a:latin typeface="Times New Roman" pitchFamily="18" charset="0"/>
                          <a:cs typeface="Times New Roman" pitchFamily="18" charset="0"/>
                        </a:rPr>
                        <a:t>2011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2"/>
                          </a:solidFill>
                          <a:effectLst/>
                          <a:latin typeface="Times New Roman" pitchFamily="18" charset="0"/>
                          <a:cs typeface="Times New Roman" pitchFamily="18" charset="0"/>
                        </a:rPr>
                        <a:t>2012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2"/>
                          </a:solidFill>
                          <a:effectLst/>
                          <a:latin typeface="Times New Roman" pitchFamily="18" charset="0"/>
                          <a:cs typeface="Times New Roman" pitchFamily="18" charset="0"/>
                        </a:rPr>
                        <a:t>2013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2"/>
                          </a:solidFill>
                          <a:effectLst/>
                          <a:latin typeface="Times New Roman" pitchFamily="18" charset="0"/>
                          <a:cs typeface="Times New Roman" pitchFamily="18" charset="0"/>
                        </a:rPr>
                        <a:t>2014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bg2"/>
                          </a:solidFill>
                          <a:effectLst/>
                          <a:latin typeface="Times New Roman" pitchFamily="18" charset="0"/>
                          <a:cs typeface="Times New Roman" pitchFamily="18" charset="0"/>
                        </a:rPr>
                        <a:t>2015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Европска унија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(28 земаља)</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9.7</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1"/>
                  </a:ext>
                </a:extLst>
              </a:tr>
              <a:tr h="37509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Европска унија</a:t>
                      </a:r>
                      <a:br>
                        <a:rPr kumimoji="0" lang="en-US" sz="1100" b="1" i="0" u="none" strike="noStrike" cap="none" normalizeH="0" baseline="0">
                          <a:ln>
                            <a:noFill/>
                          </a:ln>
                          <a:solidFill>
                            <a:schemeClr val="bg2"/>
                          </a:solidFill>
                          <a:effectLst/>
                          <a:latin typeface="Times New Roman" pitchFamily="18" charset="0"/>
                          <a:cs typeface="Times New Roman" pitchFamily="18" charset="0"/>
                        </a:rPr>
                      </a:br>
                      <a:r>
                        <a:rPr kumimoji="0" lang="en-US" sz="1100" b="1" i="0" u="none" strike="noStrike" cap="none" normalizeH="0" baseline="0">
                          <a:ln>
                            <a:noFill/>
                          </a:ln>
                          <a:solidFill>
                            <a:schemeClr val="bg2"/>
                          </a:solidFill>
                          <a:effectLst/>
                          <a:latin typeface="Times New Roman" pitchFamily="18" charset="0"/>
                          <a:cs typeface="Times New Roman" pitchFamily="18" charset="0"/>
                        </a:rPr>
                        <a:t> (27 земаља)</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2"/>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Eврозона (19 земаља)</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11.4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12.0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11.6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3"/>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Eврозона (18 земаља)</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11.4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12.0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11.6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4"/>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Белгија</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5"/>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Њемачка</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5.8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5.4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5.2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5.0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6"/>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Француска</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7"/>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Грчка</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12.7</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17.9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24.5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27.5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26.5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24.9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8"/>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Шпанија</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11.3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17.9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19.9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21.4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24.8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26.1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24.5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22.1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9"/>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Кипар</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3.9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3.7</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5.4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6.3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11.9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15.9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16.1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15.0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10"/>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Португал</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10.7</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12.0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12.9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15.8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16.4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14.1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12.6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11"/>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САД</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5.8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9.6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8.9</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8.1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7.4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6.2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5.3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12"/>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chemeClr val="bg2"/>
                          </a:solidFill>
                          <a:effectLst/>
                          <a:latin typeface="Times New Roman" pitchFamily="18" charset="0"/>
                          <a:cs typeface="Times New Roman" pitchFamily="18" charset="0"/>
                        </a:rPr>
                        <a:t>Јапан</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3.8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5.1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5.0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3.6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3.4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13"/>
                  </a:ext>
                </a:extLst>
              </a:tr>
              <a:tr h="37509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sr-Cyrl-BA" sz="1100" b="1" i="0" u="none" strike="noStrike" cap="none" normalizeH="0" baseline="0">
                          <a:ln>
                            <a:noFill/>
                          </a:ln>
                          <a:solidFill>
                            <a:schemeClr val="bg2"/>
                          </a:solidFill>
                          <a:effectLst/>
                          <a:latin typeface="Times New Roman" pitchFamily="18" charset="0"/>
                          <a:cs typeface="Times New Roman" pitchFamily="18" charset="0"/>
                        </a:rPr>
                        <a:t>Кина</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3.8</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4.7</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514"/>
                          </a:solidFill>
                          <a:effectLst/>
                          <a:latin typeface="Times New Roman" pitchFamily="18" charset="0"/>
                          <a:cs typeface="Times New Roman" pitchFamily="18" charset="0"/>
                        </a:rPr>
                        <a:t>4.1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4A25-A0D0-814D-AE3B-8F859926ACF3}"/>
              </a:ext>
            </a:extLst>
          </p:cNvPr>
          <p:cNvSpPr>
            <a:spLocks noGrp="1"/>
          </p:cNvSpPr>
          <p:nvPr>
            <p:ph type="title"/>
          </p:nvPr>
        </p:nvSpPr>
        <p:spPr>
          <a:xfrm>
            <a:off x="457200" y="274638"/>
            <a:ext cx="8229600" cy="411162"/>
          </a:xfrm>
        </p:spPr>
        <p:txBody>
          <a:bodyPr/>
          <a:lstStyle/>
          <a:p>
            <a:pPr>
              <a:defRPr/>
            </a:pPr>
            <a:r>
              <a:rPr lang="sr-Cyrl-BA" sz="1600" i="1" dirty="0">
                <a:latin typeface="Times New Roman" pitchFamily="18" charset="0"/>
                <a:cs typeface="Times New Roman" pitchFamily="18" charset="0"/>
              </a:rPr>
              <a:t>Табела 12: Јавни дуг као проценат БДП-а у периоду 2007-2015. године</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graphicFrame>
        <p:nvGraphicFramePr>
          <p:cNvPr id="4" name="Content Placeholder 3">
            <a:extLst>
              <a:ext uri="{FF2B5EF4-FFF2-40B4-BE49-F238E27FC236}">
                <a16:creationId xmlns:a16="http://schemas.microsoft.com/office/drawing/2014/main" id="{E7C42A6A-C991-724F-BF68-53773762A6EB}"/>
              </a:ext>
            </a:extLst>
          </p:cNvPr>
          <p:cNvGraphicFramePr>
            <a:graphicFrameLocks noGrp="1"/>
          </p:cNvGraphicFramePr>
          <p:nvPr>
            <p:ph idx="1"/>
          </p:nvPr>
        </p:nvGraphicFramePr>
        <p:xfrm>
          <a:off x="228600" y="685800"/>
          <a:ext cx="8686800" cy="5937250"/>
        </p:xfrm>
        <a:graphic>
          <a:graphicData uri="http://schemas.openxmlformats.org/drawingml/2006/table">
            <a:tbl>
              <a:tblPr/>
              <a:tblGrid>
                <a:gridCol w="868363">
                  <a:extLst>
                    <a:ext uri="{9D8B030D-6E8A-4147-A177-3AD203B41FA5}">
                      <a16:colId xmlns:a16="http://schemas.microsoft.com/office/drawing/2014/main" val="20000"/>
                    </a:ext>
                  </a:extLst>
                </a:gridCol>
                <a:gridCol w="868362">
                  <a:extLst>
                    <a:ext uri="{9D8B030D-6E8A-4147-A177-3AD203B41FA5}">
                      <a16:colId xmlns:a16="http://schemas.microsoft.com/office/drawing/2014/main" val="20001"/>
                    </a:ext>
                  </a:extLst>
                </a:gridCol>
                <a:gridCol w="869950">
                  <a:extLst>
                    <a:ext uri="{9D8B030D-6E8A-4147-A177-3AD203B41FA5}">
                      <a16:colId xmlns:a16="http://schemas.microsoft.com/office/drawing/2014/main" val="20002"/>
                    </a:ext>
                  </a:extLst>
                </a:gridCol>
                <a:gridCol w="868363">
                  <a:extLst>
                    <a:ext uri="{9D8B030D-6E8A-4147-A177-3AD203B41FA5}">
                      <a16:colId xmlns:a16="http://schemas.microsoft.com/office/drawing/2014/main" val="20003"/>
                    </a:ext>
                  </a:extLst>
                </a:gridCol>
                <a:gridCol w="868362">
                  <a:extLst>
                    <a:ext uri="{9D8B030D-6E8A-4147-A177-3AD203B41FA5}">
                      <a16:colId xmlns:a16="http://schemas.microsoft.com/office/drawing/2014/main" val="20004"/>
                    </a:ext>
                  </a:extLst>
                </a:gridCol>
                <a:gridCol w="868363">
                  <a:extLst>
                    <a:ext uri="{9D8B030D-6E8A-4147-A177-3AD203B41FA5}">
                      <a16:colId xmlns:a16="http://schemas.microsoft.com/office/drawing/2014/main" val="20005"/>
                    </a:ext>
                  </a:extLst>
                </a:gridCol>
                <a:gridCol w="868362">
                  <a:extLst>
                    <a:ext uri="{9D8B030D-6E8A-4147-A177-3AD203B41FA5}">
                      <a16:colId xmlns:a16="http://schemas.microsoft.com/office/drawing/2014/main" val="20006"/>
                    </a:ext>
                  </a:extLst>
                </a:gridCol>
                <a:gridCol w="869950">
                  <a:extLst>
                    <a:ext uri="{9D8B030D-6E8A-4147-A177-3AD203B41FA5}">
                      <a16:colId xmlns:a16="http://schemas.microsoft.com/office/drawing/2014/main" val="20007"/>
                    </a:ext>
                  </a:extLst>
                </a:gridCol>
                <a:gridCol w="868363">
                  <a:extLst>
                    <a:ext uri="{9D8B030D-6E8A-4147-A177-3AD203B41FA5}">
                      <a16:colId xmlns:a16="http://schemas.microsoft.com/office/drawing/2014/main" val="20008"/>
                    </a:ext>
                  </a:extLst>
                </a:gridCol>
                <a:gridCol w="868362">
                  <a:extLst>
                    <a:ext uri="{9D8B030D-6E8A-4147-A177-3AD203B41FA5}">
                      <a16:colId xmlns:a16="http://schemas.microsoft.com/office/drawing/2014/main" val="20009"/>
                    </a:ext>
                  </a:extLst>
                </a:gridCol>
              </a:tblGrid>
              <a:tr h="5937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000" b="1" i="0" u="none" strike="noStrike" cap="none" normalizeH="0" baseline="0">
                          <a:ln>
                            <a:noFill/>
                          </a:ln>
                          <a:solidFill>
                            <a:srgbClr val="FFFFFF"/>
                          </a:solidFill>
                          <a:effectLst/>
                          <a:latin typeface="Arial" pitchFamily="34" charset="0"/>
                          <a:cs typeface="Times New Roman" pitchFamily="18" charset="0"/>
                        </a:rPr>
                        <a:t> </a:t>
                      </a:r>
                      <a:endParaRPr kumimoji="0" lang="en-US" sz="1100" b="1" i="0" u="none" strike="noStrike" cap="none" normalizeH="0" baseline="0">
                        <a:ln>
                          <a:noFill/>
                        </a:ln>
                        <a:solidFill>
                          <a:srgbClr val="FFFFFF"/>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2007</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2008</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2009</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2010</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2011</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2012</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2013</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2014</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2015</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937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EУ (28 земаља)</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57.5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60.7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72.8</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78.4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81.1</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83.8</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85.7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86.7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1"/>
                  </a:ext>
                </a:extLst>
              </a:tr>
              <a:tr h="5937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Eврозона </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(19 земаља)</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68.6</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78.4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83.8</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86.1</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89.5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91.3</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92</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90.4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2"/>
                  </a:ext>
                </a:extLst>
              </a:tr>
              <a:tr h="5937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Белгија</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92.5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99.5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99.7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102.3</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104.1</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105.4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106.5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105.8</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3"/>
                  </a:ext>
                </a:extLst>
              </a:tr>
              <a:tr h="5937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Њемачка</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63.7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65.1</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72.6</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81</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78.7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79.9</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77.5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74.9</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71.2</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4"/>
                  </a:ext>
                </a:extLst>
              </a:tr>
              <a:tr h="5937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Француска</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64.3</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68</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78.9</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81.6</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85.2</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89.5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92.3</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95.3</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96.2</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5"/>
                  </a:ext>
                </a:extLst>
              </a:tr>
              <a:tr h="5937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Грчка</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103.1</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109.4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126.7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146.2</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172.1</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159.6</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177.4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179.7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177.4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6"/>
                  </a:ext>
                </a:extLst>
              </a:tr>
              <a:tr h="5937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Шпанија</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35.5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39.4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52.7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60.1</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69.5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85.7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95.4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100.4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99.8</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7"/>
                  </a:ext>
                </a:extLst>
              </a:tr>
              <a:tr h="5937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Кипар</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53.5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44.7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53.4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55.8</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65.2</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79.3</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102.2</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107.1</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107.5</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8"/>
                  </a:ext>
                </a:extLst>
              </a:tr>
              <a:tr h="593725">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hr-HR" sz="1100" b="1" i="0" u="none" strike="noStrike" cap="none" normalizeH="0" baseline="0">
                          <a:ln>
                            <a:noFill/>
                          </a:ln>
                          <a:solidFill>
                            <a:schemeClr val="bg2"/>
                          </a:solidFill>
                          <a:effectLst/>
                          <a:latin typeface="Times New Roman" pitchFamily="18" charset="0"/>
                          <a:cs typeface="Times New Roman" pitchFamily="18" charset="0"/>
                        </a:rPr>
                        <a:t>Португал</a:t>
                      </a:r>
                      <a:endParaRPr kumimoji="0" lang="en-US" sz="1100" b="1" i="0" u="none" strike="noStrike" cap="none" normalizeH="0" baseline="0">
                        <a:ln>
                          <a:noFill/>
                        </a:ln>
                        <a:solidFill>
                          <a:schemeClr val="bg2"/>
                        </a:solidFill>
                        <a:effectLst/>
                        <a:latin typeface="Times New Roman" pitchFamily="18"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68.4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71.7</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83.6</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96.2</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111.4</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126.2</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129</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130.6</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sz="1000" b="0" i="0" u="none" strike="noStrike" cap="none" normalizeH="0" baseline="0">
                          <a:ln>
                            <a:noFill/>
                          </a:ln>
                          <a:solidFill>
                            <a:srgbClr val="000514"/>
                          </a:solidFill>
                          <a:effectLst/>
                          <a:latin typeface="Arial" pitchFamily="34" charset="0"/>
                          <a:cs typeface="Times New Roman" pitchFamily="18" charset="0"/>
                        </a:rPr>
                        <a:t>129</a:t>
                      </a:r>
                      <a:endParaRPr kumimoji="0" lang="en-US" sz="1100" b="0" i="0" u="none" strike="noStrike" cap="none" normalizeH="0" baseline="0">
                        <a:ln>
                          <a:noFill/>
                        </a:ln>
                        <a:solidFill>
                          <a:srgbClr val="000514"/>
                        </a:solidFill>
                        <a:effectLst/>
                        <a:latin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a:extLst>
              <a:ext uri="{FF2B5EF4-FFF2-40B4-BE49-F238E27FC236}">
                <a16:creationId xmlns:a16="http://schemas.microsoft.com/office/drawing/2014/main" id="{77993036-F708-1F40-A3AE-84C024EB7608}"/>
              </a:ext>
            </a:extLst>
          </p:cNvPr>
          <p:cNvSpPr>
            <a:spLocks noGrp="1" noChangeArrowheads="1"/>
          </p:cNvSpPr>
          <p:nvPr>
            <p:ph type="body" idx="1"/>
          </p:nvPr>
        </p:nvSpPr>
        <p:spPr>
          <a:xfrm>
            <a:off x="533400" y="228600"/>
            <a:ext cx="8229600" cy="6629400"/>
          </a:xfrm>
        </p:spPr>
        <p:txBody>
          <a:bodyPr/>
          <a:lstStyle/>
          <a:p>
            <a:pPr eaLnBrk="1" hangingPunct="1">
              <a:lnSpc>
                <a:spcPct val="80000"/>
              </a:lnSpc>
              <a:buFont typeface="Wingdings" pitchFamily="2" charset="2"/>
              <a:buNone/>
              <a:defRPr/>
            </a:pPr>
            <a:r>
              <a:rPr lang="sr-Cyrl-CS" sz="1600"/>
              <a:t>    </a:t>
            </a:r>
            <a:r>
              <a:rPr lang="sr-Cyrl-CS" sz="2000" b="1"/>
              <a:t>1.</a:t>
            </a:r>
            <a:r>
              <a:rPr lang="sr-Latn-BA" sz="2000" b="1"/>
              <a:t>  </a:t>
            </a:r>
            <a:r>
              <a:rPr lang="sr-Cyrl-CS" sz="2000" b="1"/>
              <a:t>Основне карактеристике и трендови у савременој свјетској привреди</a:t>
            </a:r>
            <a:endParaRPr lang="sr-Latn-BA" sz="2000" b="1"/>
          </a:p>
          <a:p>
            <a:pPr eaLnBrk="1" hangingPunct="1">
              <a:lnSpc>
                <a:spcPct val="80000"/>
              </a:lnSpc>
              <a:buFont typeface="Wingdings" pitchFamily="2" charset="2"/>
              <a:buNone/>
              <a:defRPr/>
            </a:pPr>
            <a:endParaRPr lang="sr-Cyrl-CS" sz="2000" b="1"/>
          </a:p>
          <a:p>
            <a:pPr eaLnBrk="1" hangingPunct="1">
              <a:lnSpc>
                <a:spcPct val="80000"/>
              </a:lnSpc>
              <a:buFont typeface="Wingdings" pitchFamily="2" charset="2"/>
              <a:buNone/>
              <a:defRPr/>
            </a:pPr>
            <a:r>
              <a:rPr lang="sr-Cyrl-CS" sz="1800" b="1"/>
              <a:t>  </a:t>
            </a:r>
            <a:r>
              <a:rPr lang="sr-Cyrl-CS" sz="2000" b="1"/>
              <a:t>1.1. Развој свјетске привреде</a:t>
            </a:r>
          </a:p>
          <a:p>
            <a:pPr eaLnBrk="1" hangingPunct="1">
              <a:lnSpc>
                <a:spcPct val="80000"/>
              </a:lnSpc>
              <a:buFont typeface="Wingdings" pitchFamily="2" charset="2"/>
              <a:buNone/>
              <a:defRPr/>
            </a:pPr>
            <a:endParaRPr lang="sr-Cyrl-CS" sz="2000" b="1"/>
          </a:p>
          <a:p>
            <a:pPr eaLnBrk="1" hangingPunct="1">
              <a:lnSpc>
                <a:spcPct val="80000"/>
              </a:lnSpc>
              <a:buFont typeface="Wingdings" pitchFamily="2" charset="2"/>
              <a:buNone/>
              <a:defRPr/>
            </a:pPr>
            <a:r>
              <a:rPr lang="sr-Cyrl-CS" sz="2000" b="1"/>
              <a:t>   </a:t>
            </a:r>
            <a:r>
              <a:rPr lang="sr-Latn-BA" sz="2000" b="1"/>
              <a:t>  </a:t>
            </a:r>
            <a:r>
              <a:rPr lang="sr-Cyrl-CS" sz="2000" b="1"/>
              <a:t>У првом миленијуму нове ере (период од 1. до 1000 године) напред</a:t>
            </a:r>
            <a:r>
              <a:rPr lang="sr-Latn-BA" sz="2000" b="1"/>
              <a:t>-</a:t>
            </a:r>
            <a:r>
              <a:rPr lang="sr-Cyrl-CS" sz="2000" b="1"/>
              <a:t>ак привреде свијета био је скроман. Укупан број становника сви</a:t>
            </a:r>
            <a:r>
              <a:rPr lang="sr-Latn-BA" sz="2000" b="1"/>
              <a:t>-</a:t>
            </a:r>
            <a:r>
              <a:rPr lang="sr-Cyrl-CS" sz="2000" b="1"/>
              <a:t>јета је повећан шест пута, а укупан бруто домаћи производ ( </a:t>
            </a:r>
            <a:r>
              <a:rPr lang="sr-Latn-BA" sz="2000" b="1"/>
              <a:t>GDP</a:t>
            </a:r>
            <a:r>
              <a:rPr lang="sr-Cyrl-CS" sz="2000" b="1"/>
              <a:t> ) повећан је приближно исто. Разлике у економском положају регио</a:t>
            </a:r>
            <a:r>
              <a:rPr lang="sr-Latn-BA" sz="2000" b="1"/>
              <a:t>-</a:t>
            </a:r>
            <a:r>
              <a:rPr lang="sr-Cyrl-CS" sz="2000" b="1"/>
              <a:t>на и земаља, мјерен </a:t>
            </a:r>
            <a:r>
              <a:rPr lang="sr-Latn-BA" sz="2000" b="1"/>
              <a:t>GDP per capita</a:t>
            </a:r>
            <a:r>
              <a:rPr lang="sr-Cyrl-CS" sz="2000" b="1"/>
              <a:t>, био је мали</a:t>
            </a:r>
            <a:r>
              <a:rPr lang="sr-Latn-BA" sz="2000" b="1"/>
              <a:t> </a:t>
            </a:r>
            <a:r>
              <a:rPr lang="sr-Cyrl-CS" sz="2000" b="1"/>
              <a:t>у распону од 400 до 450 </a:t>
            </a:r>
            <a:r>
              <a:rPr lang="sr-Latn-BA" sz="2000" b="1"/>
              <a:t>USD.</a:t>
            </a:r>
            <a:r>
              <a:rPr lang="sr-Cyrl-CS" sz="2000" b="1"/>
              <a:t> Највећи дио свјетског </a:t>
            </a:r>
            <a:r>
              <a:rPr lang="sr-Latn-BA" sz="2000" b="1"/>
              <a:t>GDP</a:t>
            </a:r>
            <a:r>
              <a:rPr lang="sr-Cyrl-CS" sz="2000" b="1"/>
              <a:t> остваривала је Индија и Кина ( око 60% ).</a:t>
            </a:r>
          </a:p>
          <a:p>
            <a:pPr eaLnBrk="1" hangingPunct="1">
              <a:lnSpc>
                <a:spcPct val="80000"/>
              </a:lnSpc>
              <a:buFont typeface="Wingdings" pitchFamily="2" charset="2"/>
              <a:buNone/>
              <a:defRPr/>
            </a:pPr>
            <a:r>
              <a:rPr lang="sr-Cyrl-CS" sz="2000" b="1"/>
              <a:t>    </a:t>
            </a:r>
            <a:r>
              <a:rPr lang="sr-Latn-BA" sz="2000" b="1"/>
              <a:t> </a:t>
            </a:r>
            <a:r>
              <a:rPr lang="sr-Cyrl-CS" sz="2000" b="1"/>
              <a:t>Други миленијум је био много успјешнији, а нарочито посљедњих двјеста година. У посњедњих двјеста година свјетско становниш-тво је увећано шест пута, али је </a:t>
            </a:r>
            <a:r>
              <a:rPr lang="sr-Latn-BA" sz="2000" b="1"/>
              <a:t>GDP per capita</a:t>
            </a:r>
            <a:r>
              <a:rPr lang="sr-Cyrl-CS" sz="2000" b="1"/>
              <a:t> динамично растао и повећан је чак девет пута. Разлике у економском положају региона и земаља, мјерен</a:t>
            </a:r>
            <a:r>
              <a:rPr lang="sr-Latn-BA" sz="2000" b="1"/>
              <a:t> GDP per capita</a:t>
            </a:r>
            <a:r>
              <a:rPr lang="sr-Cyrl-CS" sz="2000" b="1"/>
              <a:t>, су се повећавале током времена.</a:t>
            </a:r>
            <a:r>
              <a:rPr lang="sr-Latn-BA" sz="2000" b="1"/>
              <a:t> GDP per capita</a:t>
            </a:r>
            <a:r>
              <a:rPr lang="sr-Cyrl-CS" sz="2000" b="1"/>
              <a:t> Запада (мисли се на Западну Европу, Сјеверну Америку, Јапан, Аустралију и Нови Зеланд ) је 2001. године седам пута већи од</a:t>
            </a:r>
            <a:r>
              <a:rPr lang="sr-Latn-BA" sz="2000" b="1"/>
              <a:t> GDP</a:t>
            </a:r>
            <a:r>
              <a:rPr lang="sr-Cyrl-CS" sz="2000" b="1"/>
              <a:t> остатка свијета. Запад са 14% становништва свијета ствара 52% свјетског </a:t>
            </a:r>
            <a:r>
              <a:rPr lang="sr-Latn-BA" sz="2000" b="1"/>
              <a:t>GDP</a:t>
            </a:r>
            <a:r>
              <a:rPr lang="sr-Cyrl-CS" sz="2000" b="1"/>
              <a:t>, а остатак свијета са 86% стано-вништва мање од половине свјетског </a:t>
            </a:r>
            <a:r>
              <a:rPr lang="sr-Latn-BA" sz="2000" b="1"/>
              <a:t>GDP.</a:t>
            </a:r>
            <a:r>
              <a:rPr lang="sr-Cyrl-CS" sz="2000" b="1"/>
              <a:t>  </a:t>
            </a:r>
            <a:r>
              <a:rPr lang="sr-Latn-BA" sz="2000" b="1"/>
              <a:t> </a:t>
            </a:r>
            <a:r>
              <a:rPr lang="sr-Cyrl-CS" sz="2000" b="1"/>
              <a:t> </a:t>
            </a:r>
          </a:p>
          <a:p>
            <a:pPr eaLnBrk="1" hangingPunct="1">
              <a:lnSpc>
                <a:spcPct val="80000"/>
              </a:lnSpc>
              <a:buFont typeface="Wingdings" pitchFamily="2" charset="2"/>
              <a:buNone/>
              <a:defRPr/>
            </a:pPr>
            <a:r>
              <a:rPr lang="sr-Cyrl-CS" sz="2000" b="1"/>
              <a:t>  </a:t>
            </a:r>
          </a:p>
          <a:p>
            <a:pPr eaLnBrk="1" hangingPunct="1">
              <a:lnSpc>
                <a:spcPct val="80000"/>
              </a:lnSpc>
              <a:buFont typeface="Wingdings" pitchFamily="2" charset="2"/>
              <a:buNone/>
              <a:defRPr/>
            </a:pPr>
            <a:r>
              <a:rPr lang="sr-Cyrl-CS" sz="1800"/>
              <a:t>  </a:t>
            </a:r>
            <a:endParaRPr lang="en-US"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a:extLst>
              <a:ext uri="{FF2B5EF4-FFF2-40B4-BE49-F238E27FC236}">
                <a16:creationId xmlns:a16="http://schemas.microsoft.com/office/drawing/2014/main" id="{C6338BCC-D449-6944-9E0F-91C9BA17A714}"/>
              </a:ext>
            </a:extLst>
          </p:cNvPr>
          <p:cNvSpPr>
            <a:spLocks noGrp="1" noChangeArrowheads="1"/>
          </p:cNvSpPr>
          <p:nvPr>
            <p:ph type="body" idx="1"/>
          </p:nvPr>
        </p:nvSpPr>
        <p:spPr>
          <a:xfrm>
            <a:off x="0" y="0"/>
            <a:ext cx="8915400" cy="6659563"/>
          </a:xfrm>
        </p:spPr>
        <p:txBody>
          <a:bodyPr/>
          <a:lstStyle/>
          <a:p>
            <a:pPr algn="just" eaLnBrk="1" hangingPunct="1">
              <a:buFont typeface="Wingdings" pitchFamily="2" charset="2"/>
              <a:buNone/>
              <a:defRPr/>
            </a:pPr>
            <a:endParaRPr lang="sr-Cyrl-CS" sz="2000" b="1" dirty="0"/>
          </a:p>
          <a:p>
            <a:pPr algn="just" eaLnBrk="1" hangingPunct="1">
              <a:buFont typeface="Wingdings" pitchFamily="2" charset="2"/>
              <a:buNone/>
              <a:defRPr/>
            </a:pPr>
            <a:r>
              <a:rPr lang="sr-Cyrl-CS" sz="2000" b="1" dirty="0"/>
              <a:t>     Привредни раст Јапана је успорен у последње двије деценије. Привреда и друштво се суочавају са падом општег нивоа цијена из године у годину ( дефлацијом ). Дефлација дестимулативно дјелује на потрошњу и инвестиције. Међутим, не треба заборавити да је Јапан  друга економска сила по величини </a:t>
            </a:r>
            <a:r>
              <a:rPr lang="sr-Latn-BA" sz="2000" b="1" dirty="0"/>
              <a:t>GDP </a:t>
            </a:r>
            <a:r>
              <a:rPr lang="sr-Cyrl-CS" sz="2000" b="1" dirty="0"/>
              <a:t>изражен текућим курсем у </a:t>
            </a:r>
            <a:r>
              <a:rPr lang="sr-Latn-BA" sz="2000" b="1" dirty="0"/>
              <a:t>USD,</a:t>
            </a:r>
            <a:r>
              <a:rPr lang="sr-Cyrl-CS" sz="2000" b="1" dirty="0"/>
              <a:t> са </a:t>
            </a:r>
            <a:r>
              <a:rPr lang="sr-Latn-BA" sz="2000" b="1" dirty="0"/>
              <a:t>GDP per capita </a:t>
            </a:r>
            <a:r>
              <a:rPr lang="sr-Cyrl-CS" sz="2000" b="1" dirty="0"/>
              <a:t>у 2006. од 34.188 </a:t>
            </a:r>
            <a:r>
              <a:rPr lang="sr-Latn-BA" sz="2000" b="1" dirty="0"/>
              <a:t>USD.</a:t>
            </a:r>
            <a:r>
              <a:rPr lang="sr-Cyrl-CS" sz="2000" b="1" dirty="0"/>
              <a:t> </a:t>
            </a:r>
            <a:endParaRPr lang="sr-Latn-BA" sz="2000" b="1" dirty="0"/>
          </a:p>
          <a:p>
            <a:pPr algn="just" eaLnBrk="1" hangingPunct="1">
              <a:buFont typeface="Wingdings" pitchFamily="2" charset="2"/>
              <a:buNone/>
              <a:defRPr/>
            </a:pPr>
            <a:r>
              <a:rPr lang="sr-Latn-BA" sz="2000" b="1" dirty="0"/>
              <a:t>    </a:t>
            </a:r>
            <a:r>
              <a:rPr lang="sr-Cyrl-CS" sz="2000" b="1" dirty="0"/>
              <a:t> Привредни раст Кине зачуђује свијет у  посљедње двије деценије са високим годишњим стопама привредног раста. Кина је “гладна “ за енергентима и сировинама. Увозна тражња Кине је омогућила раст међународне трговине и страних директних инвестиција и у великој мјери раст свјетске привреде. Денг Хсјаопинг је покренуо трансформацију Кине 1978. године од изоловане пољопривредне економије ка отвореној тржишној економији. Важно фокусирање је било на политици вођења девизног курса кинеске валуте јуана. То је утицало на раст извоза с 18 милијарди долара 1980. на 1904 милијарде долара 2011. у години. Кина је укључена у институције глобалних финансија , а у 2001. години примљена је у Свјетску трговинску организацију.</a:t>
            </a:r>
            <a:endParaRPr lang="en-US"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a:extLst>
              <a:ext uri="{FF2B5EF4-FFF2-40B4-BE49-F238E27FC236}">
                <a16:creationId xmlns:a16="http://schemas.microsoft.com/office/drawing/2014/main" id="{C2A57E82-5619-7544-BEB2-81CEA1EC487D}"/>
              </a:ext>
            </a:extLst>
          </p:cNvPr>
          <p:cNvSpPr>
            <a:spLocks noGrp="1" noChangeArrowheads="1"/>
          </p:cNvSpPr>
          <p:nvPr>
            <p:ph type="body" idx="1"/>
          </p:nvPr>
        </p:nvSpPr>
        <p:spPr>
          <a:xfrm>
            <a:off x="457200" y="228600"/>
            <a:ext cx="8229600" cy="6400800"/>
          </a:xfrm>
        </p:spPr>
        <p:txBody>
          <a:bodyPr/>
          <a:lstStyle/>
          <a:p>
            <a:pPr eaLnBrk="1" hangingPunct="1">
              <a:lnSpc>
                <a:spcPct val="80000"/>
              </a:lnSpc>
              <a:buFont typeface="Wingdings" pitchFamily="2" charset="2"/>
              <a:buNone/>
              <a:defRPr/>
            </a:pPr>
            <a:r>
              <a:rPr lang="sr-Cyrl-CS" sz="1800" b="1" dirty="0"/>
              <a:t>     </a:t>
            </a:r>
          </a:p>
          <a:p>
            <a:pPr eaLnBrk="1" hangingPunct="1">
              <a:lnSpc>
                <a:spcPct val="80000"/>
              </a:lnSpc>
              <a:buFont typeface="Wingdings" pitchFamily="2" charset="2"/>
              <a:buNone/>
              <a:defRPr/>
            </a:pPr>
            <a:r>
              <a:rPr lang="sr-Cyrl-CS" sz="1800" b="1" dirty="0"/>
              <a:t>     </a:t>
            </a:r>
            <a:r>
              <a:rPr lang="sr-Cyrl-CS" sz="2000" b="1" dirty="0"/>
              <a:t>Од средине 1970-их настаје постепено увођење нецаринских бариј-ера, чиме развијене земље траже начина да заштите поједине гране дјелатности због сопственог спорог раста. Многи спољнотго-вински проблеми, попут либерализације тржишта пољопривредн-их производа (снижавање царина, субвенција и сл.) се стално пролонгирају. Осим тога, од сране развијених земаља уведени су престроги стандарди које многе мање развијене земље ни изблиза не могу да задовоље. Развијене земље би требало да своја тржишта учине доступнијим производима из мање развијенијих замаља. </a:t>
            </a:r>
          </a:p>
          <a:p>
            <a:pPr eaLnBrk="1" hangingPunct="1">
              <a:lnSpc>
                <a:spcPct val="80000"/>
              </a:lnSpc>
              <a:buFont typeface="Wingdings" pitchFamily="2" charset="2"/>
              <a:buNone/>
              <a:defRPr/>
            </a:pPr>
            <a:r>
              <a:rPr lang="sr-Cyrl-CS" sz="2000" b="1" dirty="0"/>
              <a:t>     Економске и финансијске кризе су незаобилазне пратеће појаве тржишног система привређивања. Берзанске кризе, банкарске кризе, валутне кризе су тешко предвидљиве, неизвесне су њихове димензије и посљедице.</a:t>
            </a:r>
          </a:p>
          <a:p>
            <a:pPr eaLnBrk="1" hangingPunct="1">
              <a:lnSpc>
                <a:spcPct val="80000"/>
              </a:lnSpc>
              <a:buFont typeface="Wingdings" pitchFamily="2" charset="2"/>
              <a:buNone/>
              <a:defRPr/>
            </a:pPr>
            <a:r>
              <a:rPr lang="sr-Cyrl-CS" sz="2000" b="1" dirty="0"/>
              <a:t>     Мада су земље у транзицији оствариле значајан напредак у растру-ктуирању и успостављању тржишних привреда, тај процес је дале- ко од краја и неуједначен је.</a:t>
            </a:r>
          </a:p>
          <a:p>
            <a:pPr eaLnBrk="1" hangingPunct="1">
              <a:lnSpc>
                <a:spcPct val="80000"/>
              </a:lnSpc>
              <a:buFont typeface="Wingdings" pitchFamily="2" charset="2"/>
              <a:buNone/>
              <a:defRPr/>
            </a:pPr>
            <a:r>
              <a:rPr lang="sr-Cyrl-CS" sz="2000" b="1" dirty="0"/>
              <a:t>     Земље у развоју су суочене са високим дефицитима текућег рачуна и буџета, високом задуженошћу, а неке земље попут под-сахарске Африке су суочене са великим проблемом сиромаштва који је велики свјетски проблем.  </a:t>
            </a:r>
          </a:p>
          <a:p>
            <a:pPr eaLnBrk="1" hangingPunct="1">
              <a:lnSpc>
                <a:spcPct val="80000"/>
              </a:lnSpc>
              <a:buFont typeface="Wingdings" pitchFamily="2" charset="2"/>
              <a:buNone/>
              <a:defRPr/>
            </a:pPr>
            <a:r>
              <a:rPr lang="sr-Cyrl-CS" sz="2000" b="1" dirty="0"/>
              <a:t>     </a:t>
            </a:r>
          </a:p>
          <a:p>
            <a:pPr eaLnBrk="1" hangingPunct="1">
              <a:lnSpc>
                <a:spcPct val="80000"/>
              </a:lnSpc>
              <a:buFont typeface="Wingdings" pitchFamily="2" charset="2"/>
              <a:buNone/>
              <a:defRPr/>
            </a:pPr>
            <a:r>
              <a:rPr lang="sr-Cyrl-CS" sz="2000" b="1" dirty="0"/>
              <a:t>            </a:t>
            </a:r>
            <a:endParaRPr lang="en-US" sz="2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a:extLst>
              <a:ext uri="{FF2B5EF4-FFF2-40B4-BE49-F238E27FC236}">
                <a16:creationId xmlns:a16="http://schemas.microsoft.com/office/drawing/2014/main" id="{6647D295-E172-9443-B11A-465D67302F67}"/>
              </a:ext>
            </a:extLst>
          </p:cNvPr>
          <p:cNvSpPr>
            <a:spLocks noGrp="1" noChangeArrowheads="1"/>
          </p:cNvSpPr>
          <p:nvPr>
            <p:ph type="body" idx="1"/>
          </p:nvPr>
        </p:nvSpPr>
        <p:spPr>
          <a:xfrm>
            <a:off x="0" y="0"/>
            <a:ext cx="9144000" cy="6659563"/>
          </a:xfrm>
        </p:spPr>
        <p:txBody>
          <a:bodyPr/>
          <a:lstStyle/>
          <a:p>
            <a:pPr eaLnBrk="1" hangingPunct="1">
              <a:lnSpc>
                <a:spcPct val="90000"/>
              </a:lnSpc>
              <a:buFont typeface="Wingdings" pitchFamily="2" charset="2"/>
              <a:buNone/>
              <a:defRPr/>
            </a:pPr>
            <a:r>
              <a:rPr lang="sr-Cyrl-CS" sz="2000" b="1"/>
              <a:t>                      </a:t>
            </a:r>
            <a:r>
              <a:rPr lang="sr-Cyrl-CS" sz="2400" b="1"/>
              <a:t>3. Интеграција финансијских токова</a:t>
            </a:r>
          </a:p>
          <a:p>
            <a:pPr eaLnBrk="1" hangingPunct="1">
              <a:lnSpc>
                <a:spcPct val="90000"/>
              </a:lnSpc>
              <a:buFont typeface="Wingdings" pitchFamily="2" charset="2"/>
              <a:buNone/>
              <a:defRPr/>
            </a:pPr>
            <a:r>
              <a:rPr lang="sr-Cyrl-CS" sz="2000" b="1"/>
              <a:t>      Међународни финансијски послови настали су као последица међунаро</a:t>
            </a:r>
            <a:r>
              <a:rPr lang="sr-Latn-BA" sz="2000" b="1"/>
              <a:t>-</a:t>
            </a:r>
            <a:r>
              <a:rPr lang="sr-Cyrl-CS" sz="2000" b="1"/>
              <a:t>дне трговине робом, али се временом развијају финансијски токови који нису само нужна и пратећа појава робне размјене. Прво државе, а потом и банке и предузећа увиђају предности финансијског тржишта и могућности да повећају потрошљу и инвестиције у већој мјери од расположиве домаће штедње.</a:t>
            </a:r>
          </a:p>
          <a:p>
            <a:pPr eaLnBrk="1" hangingPunct="1">
              <a:lnSpc>
                <a:spcPct val="90000"/>
              </a:lnSpc>
              <a:buFont typeface="Wingdings" pitchFamily="2" charset="2"/>
              <a:buNone/>
              <a:defRPr/>
            </a:pPr>
            <a:r>
              <a:rPr lang="sr-Cyrl-CS" sz="2000" b="1"/>
              <a:t>                    3.1. Развој финансијских интеграција</a:t>
            </a:r>
          </a:p>
          <a:p>
            <a:pPr eaLnBrk="1" hangingPunct="1">
              <a:lnSpc>
                <a:spcPct val="90000"/>
              </a:lnSpc>
              <a:buFont typeface="Wingdings" pitchFamily="2" charset="2"/>
              <a:buNone/>
              <a:defRPr/>
            </a:pPr>
            <a:r>
              <a:rPr lang="sr-Cyrl-CS" sz="2000" b="1"/>
              <a:t>     Први финансијски иструменти са карактеристиком међународног средс-тва плаћања настали су у Европи у периоду од 13. до 15. вијека. Двадесете године 18. вијека се сматрају годинама формирања међународног финанс-ијског тржишта. Финансијски иструменти којима се трговало биле су пре-васходно државне хартије од вриједности , а трговало се и акцијама вели-ких предузећа. Тако је средином 18. вијека власништво странаца у водећим британским предузећима и банкама износило око око 20% укупне вриједн-ости , док је 14% британског јавног дуга ( државних обвезница ) било у рукама страних повјерилаца.</a:t>
            </a:r>
          </a:p>
          <a:p>
            <a:pPr eaLnBrk="1" hangingPunct="1">
              <a:lnSpc>
                <a:spcPct val="90000"/>
              </a:lnSpc>
              <a:buFont typeface="Wingdings" pitchFamily="2" charset="2"/>
              <a:buNone/>
              <a:defRPr/>
            </a:pPr>
            <a:r>
              <a:rPr lang="sr-Cyrl-CS" sz="2000" b="1"/>
              <a:t>      Након 1870. године, захваљујући уређењу међународног монетарног систе-ма на принципима златног стандарда, експанзији робне трговине, унапређ-ењу у комуникацијама, међународно финансијско тржиште динамично ра-сте.</a:t>
            </a:r>
            <a:endParaRPr lang="en-US" sz="20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a:extLst>
              <a:ext uri="{FF2B5EF4-FFF2-40B4-BE49-F238E27FC236}">
                <a16:creationId xmlns:a16="http://schemas.microsoft.com/office/drawing/2014/main" id="{5D53D2E5-5ED4-4346-B750-D3B70399E95F}"/>
              </a:ext>
            </a:extLst>
          </p:cNvPr>
          <p:cNvSpPr>
            <a:spLocks noGrp="1" noChangeArrowheads="1"/>
          </p:cNvSpPr>
          <p:nvPr>
            <p:ph type="body" idx="1"/>
          </p:nvPr>
        </p:nvSpPr>
        <p:spPr>
          <a:xfrm>
            <a:off x="0" y="152400"/>
            <a:ext cx="9144000" cy="6705600"/>
          </a:xfrm>
        </p:spPr>
        <p:txBody>
          <a:bodyPr/>
          <a:lstStyle/>
          <a:p>
            <a:pPr eaLnBrk="1" hangingPunct="1">
              <a:buFont typeface="Wingdings" pitchFamily="2" charset="2"/>
              <a:buNone/>
              <a:defRPr/>
            </a:pPr>
            <a:r>
              <a:rPr lang="sr-Cyrl-CS" sz="2000" b="1"/>
              <a:t>     Први свјетски рат је донио контролу кретања капитала, а у међуратном пе-риоду још је више отежао кретање капитала између различитих земаља. Поновној интеграцији финансијских тржишта</a:t>
            </a:r>
            <a:r>
              <a:rPr lang="sr-Latn-BA" sz="2000" b="1"/>
              <a:t> </a:t>
            </a:r>
            <a:r>
              <a:rPr lang="sr-Cyrl-CS" sz="2000" b="1"/>
              <a:t>погодују послератни Брет-онвудски систем и период након његовог распада. </a:t>
            </a:r>
          </a:p>
          <a:p>
            <a:pPr eaLnBrk="1" hangingPunct="1">
              <a:buFont typeface="Wingdings" pitchFamily="2" charset="2"/>
              <a:buNone/>
              <a:defRPr/>
            </a:pPr>
            <a:r>
              <a:rPr lang="sr-Cyrl-CS" sz="2000" b="1"/>
              <a:t>     Глобализацију финансијских тржишта су омогућили дерегулација или либ-ерализација тржишта, технолошки напредак, финансијске иновације и по-јава нових финансијских институција</a:t>
            </a:r>
            <a:r>
              <a:rPr lang="sr-Latn-BA" sz="2000" b="1"/>
              <a:t> (</a:t>
            </a:r>
            <a:r>
              <a:rPr lang="sr-Cyrl-CS" sz="2000" b="1"/>
              <a:t> институционалних инвеститора по-пут пензионих фондова, инвестиционих фондова, осигуравајућих друшта-ва ).</a:t>
            </a:r>
          </a:p>
          <a:p>
            <a:pPr eaLnBrk="1" hangingPunct="1">
              <a:buFont typeface="Wingdings" pitchFamily="2" charset="2"/>
              <a:buNone/>
              <a:defRPr/>
            </a:pPr>
            <a:r>
              <a:rPr lang="sr-Cyrl-CS" sz="2000" b="1"/>
              <a:t>                         3.2. Облици међународног кретања капитала</a:t>
            </a:r>
          </a:p>
          <a:p>
            <a:pPr eaLnBrk="1" hangingPunct="1">
              <a:buFont typeface="Wingdings" pitchFamily="2" charset="2"/>
              <a:buNone/>
              <a:defRPr/>
            </a:pPr>
            <a:r>
              <a:rPr lang="sr-Cyrl-CS" sz="2000" b="1"/>
              <a:t>      Три основна облика међународног кретања капитала су : међународно кретање зајмовног капитала, портфолио инвестиције и стране директне инвестиције. </a:t>
            </a:r>
          </a:p>
          <a:p>
            <a:pPr eaLnBrk="1" hangingPunct="1">
              <a:buFont typeface="Wingdings" pitchFamily="2" charset="2"/>
              <a:buNone/>
              <a:defRPr/>
            </a:pPr>
            <a:r>
              <a:rPr lang="sr-Cyrl-CS" sz="2000" b="1"/>
              <a:t>      Међународно кретање зајмовног капитала представља посредовање банка-рског сектора у трансферу финансијских средстава на међународном нив-оу. Међународно кредитирање има два облика : страно кредитно тржиште и еврокредитно тржиште. Страно кредитно тржиште чине трансакције од-обравања кредита у националној валути иностраним резидентима ( на при-мјер, енглеска банка кредитира јапанско предузеће у фунтама ). У овом сл-учају критеријум за међународни карактер кредита јесте то што су банка и дужник резиденти различитих држава.</a:t>
            </a:r>
          </a:p>
          <a:p>
            <a:pPr eaLnBrk="1" hangingPunct="1">
              <a:buFont typeface="Wingdings" pitchFamily="2" charset="2"/>
              <a:buNone/>
              <a:defRPr/>
            </a:pPr>
            <a:endParaRPr lang="sr-Cyrl-CS" sz="2000" b="1"/>
          </a:p>
          <a:p>
            <a:pPr eaLnBrk="1" hangingPunct="1">
              <a:buFont typeface="Wingdings" pitchFamily="2" charset="2"/>
              <a:buNone/>
              <a:defRPr/>
            </a:pPr>
            <a:r>
              <a:rPr lang="sr-Cyrl-CS" sz="2000" b="1"/>
              <a:t>             </a:t>
            </a:r>
          </a:p>
          <a:p>
            <a:pPr eaLnBrk="1" hangingPunct="1">
              <a:buFont typeface="Wingdings" pitchFamily="2" charset="2"/>
              <a:buNone/>
              <a:defRPr/>
            </a:pPr>
            <a:r>
              <a:rPr lang="sr-Cyrl-CS" sz="2000" b="1"/>
              <a:t>     </a:t>
            </a:r>
            <a:endParaRPr lang="en-US" sz="20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grafikon str">
            <a:extLst>
              <a:ext uri="{FF2B5EF4-FFF2-40B4-BE49-F238E27FC236}">
                <a16:creationId xmlns:a16="http://schemas.microsoft.com/office/drawing/2014/main" id="{26D36460-8E88-714B-B3DD-BF461DED83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20675"/>
            <a:ext cx="8382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a:extLst>
              <a:ext uri="{FF2B5EF4-FFF2-40B4-BE49-F238E27FC236}">
                <a16:creationId xmlns:a16="http://schemas.microsoft.com/office/drawing/2014/main" id="{C9C02DE8-84A6-0B43-8457-D718175EEDDC}"/>
              </a:ext>
            </a:extLst>
          </p:cNvPr>
          <p:cNvSpPr>
            <a:spLocks noGrp="1" noChangeArrowheads="1"/>
          </p:cNvSpPr>
          <p:nvPr>
            <p:ph type="body" idx="1"/>
          </p:nvPr>
        </p:nvSpPr>
        <p:spPr>
          <a:xfrm>
            <a:off x="0" y="0"/>
            <a:ext cx="9144000" cy="6858000"/>
          </a:xfrm>
        </p:spPr>
        <p:txBody>
          <a:bodyPr/>
          <a:lstStyle/>
          <a:p>
            <a:pPr eaLnBrk="1" hangingPunct="1">
              <a:buFont typeface="Wingdings" pitchFamily="2" charset="2"/>
              <a:buNone/>
              <a:defRPr/>
            </a:pPr>
            <a:r>
              <a:rPr lang="sr-Cyrl-CS" sz="2000" b="1"/>
              <a:t>     Еврокредитно тржиште подразумијева сељење новца ван граница матичне земље, на рачуне банака у инострнству и, након тога одобравање кредита из иностране банке (на примјер, банка лоцирана у Енглеској одобрава дол-арски кредит ). Еврокредитно тржиште представља кредитирање у сраној валути. Предпоставка за еврокредитно тржиште јесте да се одређени износ капитала нађе изван граница матичне земље, у иностраним банкама. Валу-та једне земље депонована у другој земљи јесте евровалута. Банке у којима се држе евродепозити ( депозити у страној валути ) називају се евробанке. Евробанка је финансијски посредник који прима депозите и одобрава кре-дите у валути различитој од валуте земље у којој је лоцирана.</a:t>
            </a:r>
          </a:p>
          <a:p>
            <a:pPr eaLnBrk="1" hangingPunct="1">
              <a:buFont typeface="Wingdings" pitchFamily="2" charset="2"/>
              <a:buNone/>
              <a:defRPr/>
            </a:pPr>
            <a:r>
              <a:rPr lang="sr-Cyrl-CS" sz="2000" b="1"/>
              <a:t>     Преко половине позајмица на еврокредитном тржишту се обавља између евробанака. При позајмљивању средстава између банака формира се међу-банкарска каматна стопа. Каматне стопе на евротржишту су повољније не-го на домаћем тржишту. Каматне стопе које се уговарају на евротржишту могу бити фиксне и варијабилне. Фиксне су непромјењиве у периоду напл-ате кредита, док се варијабилне прилагођавају промјени референтне кама-тне стопе.</a:t>
            </a:r>
          </a:p>
          <a:p>
            <a:pPr eaLnBrk="1" hangingPunct="1">
              <a:buFont typeface="Wingdings" pitchFamily="2" charset="2"/>
              <a:buNone/>
              <a:defRPr/>
            </a:pPr>
            <a:r>
              <a:rPr lang="sr-Cyrl-CS" sz="2000" b="1"/>
              <a:t>     Портфолио инвестиције се дефинишу као улагања капитала у различите хартије од вриједности ( обвезнице и акције ). Основни разлог за пор-тфолио инвестиције јесте диверзификација ризика улагања, а не стицање контроле над субјектом чије су хартије купљене.    </a:t>
            </a:r>
            <a:endParaRPr lang="en-US" sz="20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a:extLst>
              <a:ext uri="{FF2B5EF4-FFF2-40B4-BE49-F238E27FC236}">
                <a16:creationId xmlns:a16="http://schemas.microsoft.com/office/drawing/2014/main" id="{0E8DC005-81EE-E84C-98A8-7AC7AED37833}"/>
              </a:ext>
            </a:extLst>
          </p:cNvPr>
          <p:cNvSpPr>
            <a:spLocks noGrp="1" noChangeArrowheads="1"/>
          </p:cNvSpPr>
          <p:nvPr>
            <p:ph type="body" idx="1"/>
          </p:nvPr>
        </p:nvSpPr>
        <p:spPr>
          <a:xfrm>
            <a:off x="0" y="0"/>
            <a:ext cx="9144000" cy="7467600"/>
          </a:xfrm>
        </p:spPr>
        <p:txBody>
          <a:bodyPr/>
          <a:lstStyle/>
          <a:p>
            <a:pPr eaLnBrk="1" hangingPunct="1">
              <a:buFont typeface="Wingdings" pitchFamily="2" charset="2"/>
              <a:buNone/>
              <a:defRPr/>
            </a:pPr>
            <a:r>
              <a:rPr lang="sr-Cyrl-CS" sz="2000" b="1"/>
              <a:t>     </a:t>
            </a:r>
            <a:r>
              <a:rPr lang="sr-Latn-BA" sz="2000" b="1"/>
              <a:t>M</a:t>
            </a:r>
            <a:r>
              <a:rPr lang="sr-Cyrl-CS" sz="2000" b="1"/>
              <a:t>еђународно тржиште обвезница се састоји из тржишта страних обвез-ница и тржишта еврообвезница. Стране обвезнице се емитују у иностран-ству и деномиране су у валути земље у којој се емитују. Еврообвезнице се такође емитују у страној земљи, али не у валути земље у којој су емитоване. Стране директне инвестиције представљају вид улагања у предузеће у циљу стицања власничке и управљачке контроле над њим. Могу бити извршене на два начина: куповином постојећег предузећа у иностранству  ( преузим-ање или аквизиција )</a:t>
            </a:r>
            <a:r>
              <a:rPr lang="sr-Latn-BA" sz="2000" b="1"/>
              <a:t> </a:t>
            </a:r>
            <a:r>
              <a:rPr lang="sr-Cyrl-CS" sz="2000" b="1"/>
              <a:t>или изградњом потпуно нових капацитета ( улагања “ од ледине “ или </a:t>
            </a:r>
            <a:r>
              <a:rPr lang="sr-Latn-BA" sz="2000" b="1"/>
              <a:t>greenfield </a:t>
            </a:r>
            <a:r>
              <a:rPr lang="sr-Cyrl-CS" sz="2000" b="1"/>
              <a:t>инвестиције</a:t>
            </a:r>
            <a:r>
              <a:rPr lang="sr-Latn-BA" sz="2000" b="1"/>
              <a:t> )</a:t>
            </a:r>
            <a:r>
              <a:rPr lang="sr-Cyrl-CS" sz="2000" b="1"/>
              <a:t>.</a:t>
            </a:r>
          </a:p>
          <a:p>
            <a:pPr eaLnBrk="1" hangingPunct="1">
              <a:buFont typeface="Wingdings" pitchFamily="2" charset="2"/>
              <a:buNone/>
              <a:defRPr/>
            </a:pPr>
            <a:r>
              <a:rPr lang="sr-Cyrl-CS" sz="2000" b="1"/>
              <a:t>     Посебан облик директних страних инвестиција представљају заједничка улагања (</a:t>
            </a:r>
            <a:r>
              <a:rPr lang="sr-Latn-BA" sz="2000" b="1"/>
              <a:t> joint ventures</a:t>
            </a:r>
            <a:r>
              <a:rPr lang="sr-Cyrl-CS" sz="2000" b="1"/>
              <a:t> ), када домаћи и страни патнер заједнички улажу средства организују производњу, сносе ризик и дијеле профит.</a:t>
            </a:r>
          </a:p>
          <a:p>
            <a:pPr eaLnBrk="1" hangingPunct="1">
              <a:buFont typeface="Wingdings" pitchFamily="2" charset="2"/>
              <a:buNone/>
              <a:defRPr/>
            </a:pPr>
            <a:r>
              <a:rPr lang="sr-Cyrl-CS" sz="2000" b="1"/>
              <a:t>      Из искуства земаља у транзицији очигледно је да у најпропулзивнијим индустриским гранама (</a:t>
            </a:r>
            <a:r>
              <a:rPr lang="sr-Latn-BA" sz="2000" b="1"/>
              <a:t> </a:t>
            </a:r>
            <a:r>
              <a:rPr lang="sr-Cyrl-CS" sz="2000" b="1"/>
              <a:t>електроиндустрији,  производњи саобраћајних средстава и опреме ) постоји веза: прилив директних страних инвестиција – пораст производње –пораст извоза.</a:t>
            </a:r>
            <a:endParaRPr lang="en-US" sz="20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C87A6996-D2E4-5A42-803F-8C7628FC30BC}"/>
              </a:ext>
            </a:extLst>
          </p:cNvPr>
          <p:cNvSpPr>
            <a:spLocks noGrp="1" noRot="1" noChangeArrowheads="1"/>
          </p:cNvSpPr>
          <p:nvPr>
            <p:ph type="title"/>
          </p:nvPr>
        </p:nvSpPr>
        <p:spPr/>
        <p:txBody>
          <a:bodyPr/>
          <a:lstStyle/>
          <a:p>
            <a:pPr eaLnBrk="1" hangingPunct="1">
              <a:defRPr/>
            </a:pPr>
            <a:r>
              <a:rPr lang="sr-Cyrl-CS" sz="2400"/>
              <a:t>Слика 4: Каматне стопе, трошкови и профити на националном финансијском тржишту и евро тржишту</a:t>
            </a:r>
            <a:endParaRPr lang="en-US" sz="2400"/>
          </a:p>
        </p:txBody>
      </p:sp>
      <p:pic>
        <p:nvPicPr>
          <p:cNvPr id="39939" name="Picture 4" descr="Scan">
            <a:extLst>
              <a:ext uri="{FF2B5EF4-FFF2-40B4-BE49-F238E27FC236}">
                <a16:creationId xmlns:a16="http://schemas.microsoft.com/office/drawing/2014/main" id="{89F8EF29-38DD-4342-AA2F-7C0B3A8CF190}"/>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447800"/>
            <a:ext cx="8229600" cy="5410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a:extLst>
              <a:ext uri="{FF2B5EF4-FFF2-40B4-BE49-F238E27FC236}">
                <a16:creationId xmlns:a16="http://schemas.microsoft.com/office/drawing/2014/main" id="{7F8C3FE8-C48E-4044-B2F9-1A04367DEC4A}"/>
              </a:ext>
            </a:extLst>
          </p:cNvPr>
          <p:cNvSpPr>
            <a:spLocks noGrp="1" noChangeArrowheads="1"/>
          </p:cNvSpPr>
          <p:nvPr>
            <p:ph type="body" idx="1"/>
          </p:nvPr>
        </p:nvSpPr>
        <p:spPr>
          <a:xfrm>
            <a:off x="0" y="228600"/>
            <a:ext cx="9144000" cy="6400800"/>
          </a:xfrm>
        </p:spPr>
        <p:txBody>
          <a:bodyPr/>
          <a:lstStyle/>
          <a:p>
            <a:pPr eaLnBrk="1" hangingPunct="1">
              <a:lnSpc>
                <a:spcPct val="80000"/>
              </a:lnSpc>
              <a:buFont typeface="Wingdings" pitchFamily="2" charset="2"/>
              <a:buNone/>
              <a:defRPr/>
            </a:pPr>
            <a:r>
              <a:rPr lang="sr-Cyrl-CS" sz="2000" b="1"/>
              <a:t>    3.3. Карактеристике савремених међународних финансијских токова</a:t>
            </a:r>
          </a:p>
          <a:p>
            <a:pPr eaLnBrk="1" hangingPunct="1">
              <a:lnSpc>
                <a:spcPct val="80000"/>
              </a:lnSpc>
              <a:buFont typeface="Wingdings" pitchFamily="2" charset="2"/>
              <a:buNone/>
              <a:defRPr/>
            </a:pPr>
            <a:endParaRPr lang="sr-Cyrl-CS" sz="2000" b="1"/>
          </a:p>
          <a:p>
            <a:pPr eaLnBrk="1" hangingPunct="1">
              <a:lnSpc>
                <a:spcPct val="80000"/>
              </a:lnSpc>
              <a:buFont typeface="Wingdings" pitchFamily="2" charset="2"/>
              <a:buNone/>
              <a:defRPr/>
            </a:pPr>
            <a:r>
              <a:rPr lang="sr-Cyrl-CS" sz="2000" b="1"/>
              <a:t>     У 2005. години укупна вриједност међународних финансијских токова изн-осила је 6.135 милијарди </a:t>
            </a:r>
            <a:r>
              <a:rPr lang="sr-Latn-BA" sz="2000" b="1"/>
              <a:t>USD</a:t>
            </a:r>
            <a:r>
              <a:rPr lang="sr-Cyrl-CS" sz="2000" b="1"/>
              <a:t>. Банкарски кредити чине 42% вриједности (</a:t>
            </a:r>
            <a:r>
              <a:rPr lang="sr-Latn-BA" sz="2000" b="1"/>
              <a:t> </a:t>
            </a:r>
            <a:r>
              <a:rPr lang="sr-Cyrl-CS" sz="2000" b="1"/>
              <a:t>2600 милијарди</a:t>
            </a:r>
            <a:r>
              <a:rPr lang="sr-Latn-BA" sz="2000" b="1"/>
              <a:t> USD ), </a:t>
            </a:r>
            <a:r>
              <a:rPr lang="sr-Cyrl-CS" sz="2000" b="1"/>
              <a:t> слиједе портфолио инвестиције у обвезнице са 29% учешћа</a:t>
            </a:r>
            <a:r>
              <a:rPr lang="sr-Latn-BA" sz="2000" b="1"/>
              <a:t> ( 1800 </a:t>
            </a:r>
            <a:r>
              <a:rPr lang="sr-Cyrl-CS" sz="2000" b="1"/>
              <a:t>милијарди </a:t>
            </a:r>
            <a:r>
              <a:rPr lang="sr-Latn-BA" sz="2000" b="1"/>
              <a:t>USD ), </a:t>
            </a:r>
            <a:r>
              <a:rPr lang="sr-Cyrl-CS" sz="2000" b="1"/>
              <a:t> портфолио инвестиције у акције са 15%</a:t>
            </a:r>
            <a:r>
              <a:rPr lang="sr-Latn-BA" sz="2000" b="1"/>
              <a:t> ( 920 </a:t>
            </a:r>
            <a:r>
              <a:rPr lang="sr-Cyrl-CS" sz="2000" b="1"/>
              <a:t>милиона</a:t>
            </a:r>
            <a:r>
              <a:rPr lang="sr-Latn-BA" sz="2000" b="1"/>
              <a:t> USD )</a:t>
            </a:r>
            <a:r>
              <a:rPr lang="sr-Cyrl-CS" sz="2000" b="1"/>
              <a:t> и стране директне инвестиције са 14% вриједности ( 900 милиона</a:t>
            </a:r>
            <a:r>
              <a:rPr lang="sr-Latn-BA" sz="2000" b="1"/>
              <a:t> USD</a:t>
            </a:r>
            <a:r>
              <a:rPr lang="sr-Cyrl-CS" sz="2000" b="1"/>
              <a:t> ) укупних међународних токова капитала. Највећи промет ( извоз и увоз ) капитала обављају резиденти САД и еврозоне, а слиједе Вел-ика Британија, Кина и Јапан. Највећи свјетски дужник, тј. нето увозник капитала, су САД. Стране директне инвестиције највише одлазе у разв-ијене земље ( двије трећине ), а једну трећину у земље у развоју. Готово по-ловина директн-их сраних инвестиција одлази у  ЕУ, а око половине свје-тских директних страних инвестиција и потиче из ЕУ. Стране директне инвестиције представљају половину укупне пристигле вриједности капи-тала у земље у развоју и за њих остају најважнији извор капитала.</a:t>
            </a:r>
            <a:r>
              <a:rPr lang="sr-Latn-BA" sz="2000" b="1"/>
              <a:t> </a:t>
            </a:r>
            <a:r>
              <a:rPr lang="sr-Cyrl-CS" sz="2000" b="1"/>
              <a:t>За саг-ледавање значаја директних страних инвестиција за националну привреду користи се индекс транснационализације привреда. Највећи дио директ-них страних инвестиција (око 80% ) се спроводи у виду спајања и преузи-мања (мерџера и аквизиција ). </a:t>
            </a:r>
          </a:p>
          <a:p>
            <a:pPr eaLnBrk="1" hangingPunct="1">
              <a:lnSpc>
                <a:spcPct val="80000"/>
              </a:lnSpc>
              <a:buFont typeface="Wingdings" pitchFamily="2" charset="2"/>
              <a:buNone/>
              <a:defRPr/>
            </a:pPr>
            <a:r>
              <a:rPr lang="sr-Cyrl-CS" sz="2000" b="1"/>
              <a:t>     Укупна вриједност директних стрних инвестиција у БиХ у периоду 1989 – 2009. износи око 6,1 милијарди долара или по становнику 1650 долара. Пос-матрано у односу на друге земље у транзицији прилив директних страних инвестиција у Бих је међу најнижим. Спољни јавни дуг Бих износи око 4 милијарде долара или 24% ГДП.</a:t>
            </a:r>
            <a:endParaRPr lang="en-US" sz="20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59727AF6-72A5-5340-93B7-F3CAF8FBF270}"/>
              </a:ext>
            </a:extLst>
          </p:cNvPr>
          <p:cNvSpPr>
            <a:spLocks noGrp="1" noRot="1" noChangeArrowheads="1"/>
          </p:cNvSpPr>
          <p:nvPr>
            <p:ph type="title"/>
          </p:nvPr>
        </p:nvSpPr>
        <p:spPr/>
        <p:txBody>
          <a:bodyPr/>
          <a:lstStyle/>
          <a:p>
            <a:pPr eaLnBrk="1" hangingPunct="1">
              <a:defRPr/>
            </a:pPr>
            <a:r>
              <a:rPr lang="sr-Cyrl-CS" sz="2400"/>
              <a:t>Слика 5: Учешће видова кретања капитала у међународним финансијским токовима, 1990-2005. (%)</a:t>
            </a:r>
            <a:endParaRPr lang="en-US" sz="2400"/>
          </a:p>
        </p:txBody>
      </p:sp>
      <p:pic>
        <p:nvPicPr>
          <p:cNvPr id="41987" name="Picture 4" descr="Scan">
            <a:extLst>
              <a:ext uri="{FF2B5EF4-FFF2-40B4-BE49-F238E27FC236}">
                <a16:creationId xmlns:a16="http://schemas.microsoft.com/office/drawing/2014/main" id="{D1B55A3E-9B14-5D49-8E23-40C3FBA558AA}"/>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447800"/>
            <a:ext cx="8229600" cy="5410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can">
            <a:extLst>
              <a:ext uri="{FF2B5EF4-FFF2-40B4-BE49-F238E27FC236}">
                <a16:creationId xmlns:a16="http://schemas.microsoft.com/office/drawing/2014/main" id="{0481C28F-78F6-AB4D-BC67-EBC8B7941007}"/>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219200"/>
            <a:ext cx="8229600" cy="5410200"/>
          </a:xfrm>
          <a:noFill/>
          <a:extLst>
            <a:ext uri="{909E8E84-426E-40DD-AFC4-6F175D3DCCD1}">
              <a14:hiddenFill xmlns:a14="http://schemas.microsoft.com/office/drawing/2010/main">
                <a:solidFill>
                  <a:srgbClr val="FFFFFF"/>
                </a:solidFill>
              </a14:hiddenFill>
            </a:ext>
          </a:extLst>
        </p:spPr>
      </p:pic>
      <p:sp>
        <p:nvSpPr>
          <p:cNvPr id="173061" name="Rectangle 5">
            <a:extLst>
              <a:ext uri="{FF2B5EF4-FFF2-40B4-BE49-F238E27FC236}">
                <a16:creationId xmlns:a16="http://schemas.microsoft.com/office/drawing/2014/main" id="{099EDED3-5B12-974F-B9AE-753548D71497}"/>
              </a:ext>
            </a:extLst>
          </p:cNvPr>
          <p:cNvSpPr>
            <a:spLocks noGrp="1" noRot="1" noChangeArrowheads="1"/>
          </p:cNvSpPr>
          <p:nvPr>
            <p:ph type="title"/>
          </p:nvPr>
        </p:nvSpPr>
        <p:spPr>
          <a:xfrm>
            <a:off x="457200" y="304800"/>
            <a:ext cx="8229600" cy="762000"/>
          </a:xfrm>
        </p:spPr>
        <p:txBody>
          <a:bodyPr/>
          <a:lstStyle/>
          <a:p>
            <a:pPr eaLnBrk="1" hangingPunct="1">
              <a:defRPr/>
            </a:pPr>
            <a:r>
              <a:rPr lang="sr-Cyrl-CS" sz="2400"/>
              <a:t>Табела 1: Учешће региона и земаља у свјетском </a:t>
            </a:r>
            <a:r>
              <a:rPr lang="sr-Latn-CS" sz="2400"/>
              <a:t>GDP</a:t>
            </a:r>
            <a:r>
              <a:rPr lang="sr-Cyrl-CS" sz="2400"/>
              <a:t>-у у периоду 1-2001</a:t>
            </a:r>
            <a:r>
              <a:rPr lang="sr-Latn-BA" sz="2400"/>
              <a:t> </a:t>
            </a:r>
            <a:r>
              <a:rPr lang="sr-Cyrl-CS" sz="2400"/>
              <a:t>(%)</a:t>
            </a:r>
            <a:endParaRPr 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D06106C0-E7A3-CC49-9EC4-5CD7E564B51C}"/>
              </a:ext>
            </a:extLst>
          </p:cNvPr>
          <p:cNvSpPr>
            <a:spLocks noGrp="1" noRot="1" noChangeArrowheads="1"/>
          </p:cNvSpPr>
          <p:nvPr>
            <p:ph type="title"/>
          </p:nvPr>
        </p:nvSpPr>
        <p:spPr/>
        <p:txBody>
          <a:bodyPr/>
          <a:lstStyle/>
          <a:p>
            <a:pPr eaLnBrk="1" hangingPunct="1">
              <a:defRPr/>
            </a:pPr>
            <a:r>
              <a:rPr lang="sr-Cyrl-CS" sz="2400" dirty="0"/>
              <a:t>Табела 14: Региони и државе у међународном кретању капитала (у 2005., млрд $ и %)</a:t>
            </a:r>
            <a:endParaRPr lang="en-US" sz="2400" dirty="0"/>
          </a:p>
        </p:txBody>
      </p:sp>
      <p:pic>
        <p:nvPicPr>
          <p:cNvPr id="43011" name="Picture 4" descr="Scan">
            <a:extLst>
              <a:ext uri="{FF2B5EF4-FFF2-40B4-BE49-F238E27FC236}">
                <a16:creationId xmlns:a16="http://schemas.microsoft.com/office/drawing/2014/main" id="{F0DCB765-1C8A-204B-B105-6DD3CEB55958}"/>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447800"/>
            <a:ext cx="8229600" cy="52197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a:extLst>
              <a:ext uri="{FF2B5EF4-FFF2-40B4-BE49-F238E27FC236}">
                <a16:creationId xmlns:a16="http://schemas.microsoft.com/office/drawing/2014/main" id="{AFEEB119-37B7-C248-BABD-B2E759D54C3D}"/>
              </a:ext>
            </a:extLst>
          </p:cNvPr>
          <p:cNvSpPr>
            <a:spLocks noGrp="1" noChangeArrowheads="1"/>
          </p:cNvSpPr>
          <p:nvPr>
            <p:ph type="body" idx="1"/>
          </p:nvPr>
        </p:nvSpPr>
        <p:spPr>
          <a:xfrm>
            <a:off x="381000" y="228600"/>
            <a:ext cx="8763000" cy="6400800"/>
          </a:xfrm>
        </p:spPr>
        <p:txBody>
          <a:bodyPr/>
          <a:lstStyle/>
          <a:p>
            <a:pPr eaLnBrk="1" hangingPunct="1">
              <a:lnSpc>
                <a:spcPct val="80000"/>
              </a:lnSpc>
              <a:buFont typeface="Wingdings" pitchFamily="2" charset="2"/>
              <a:buNone/>
              <a:defRPr/>
            </a:pPr>
            <a:r>
              <a:rPr lang="sr-Cyrl-CS" sz="2000" b="1"/>
              <a:t>                 4. Интеграција тржишта рада </a:t>
            </a:r>
          </a:p>
          <a:p>
            <a:pPr eaLnBrk="1" hangingPunct="1">
              <a:lnSpc>
                <a:spcPct val="80000"/>
              </a:lnSpc>
              <a:buFont typeface="Wingdings" pitchFamily="2" charset="2"/>
              <a:buNone/>
              <a:defRPr/>
            </a:pPr>
            <a:endParaRPr lang="sr-Cyrl-CS" sz="2000"/>
          </a:p>
          <a:p>
            <a:pPr eaLnBrk="1" hangingPunct="1">
              <a:lnSpc>
                <a:spcPct val="80000"/>
              </a:lnSpc>
              <a:buFont typeface="Wingdings" pitchFamily="2" charset="2"/>
              <a:buNone/>
              <a:defRPr/>
            </a:pPr>
            <a:r>
              <a:rPr lang="sr-Cyrl-CS" sz="2000" b="1"/>
              <a:t>     </a:t>
            </a:r>
            <a:r>
              <a:rPr lang="sr-Cyrl-CS" sz="2000"/>
              <a:t>Глобализација тржишта рада има двије фазе, прву у другој половини 19. вијека и другу након Другог свјетског рата. Глобализација тржишта рада у првом таласу глобализације је била интезивнија него глобализација данас.</a:t>
            </a:r>
          </a:p>
          <a:p>
            <a:pPr eaLnBrk="1" hangingPunct="1">
              <a:lnSpc>
                <a:spcPct val="80000"/>
              </a:lnSpc>
              <a:buFont typeface="Wingdings" pitchFamily="2" charset="2"/>
              <a:buNone/>
              <a:defRPr/>
            </a:pPr>
            <a:r>
              <a:rPr lang="sr-Cyrl-CS" sz="2000"/>
              <a:t>     Откриће Америке крајем 15. вијека подстакло је прве веће миграције људи. До краја 18.. вијека око осам милиона људи је емигрирало у САД, а од тога седам милиона робова и осуђеника. Тек крајем тридесетих година 19. вијека број слободних миграната превазилази прилив робова, а тек 1880. године кумул-ативни број миграната из Европе изједначио се са укупним бројем придо-шлих из Африке. Крајем 19. вијека, поред САД, као одредиште дестинације јављала су се и друга подручја  ( било је значајних миграција унутар Европе ), а расте и миграција у Европу из Јужне Азије и Јужне и Источне Африке.</a:t>
            </a:r>
          </a:p>
          <a:p>
            <a:pPr eaLnBrk="1" hangingPunct="1">
              <a:lnSpc>
                <a:spcPct val="80000"/>
              </a:lnSpc>
              <a:buFont typeface="Wingdings" pitchFamily="2" charset="2"/>
              <a:buNone/>
              <a:defRPr/>
            </a:pPr>
            <a:r>
              <a:rPr lang="sr-Cyrl-CS" sz="2000"/>
              <a:t>     У другом таласу глобализације опада значај Европе као извора емиграната, Латинска Америка постаје значајан извор радника за друге континенте, расте значај Азије и Блиског Истока као одредишта имиграната.  У неразвијеним земљама емигранти чине око 8% радне снаге, док у неразвијеним земљама то учешће износи око 3%.</a:t>
            </a:r>
          </a:p>
          <a:p>
            <a:pPr eaLnBrk="1" hangingPunct="1">
              <a:lnSpc>
                <a:spcPct val="80000"/>
              </a:lnSpc>
              <a:buFont typeface="Wingdings" pitchFamily="2" charset="2"/>
              <a:buNone/>
              <a:defRPr/>
            </a:pPr>
            <a:r>
              <a:rPr lang="sr-Cyrl-CS" sz="2000"/>
              <a:t>      Кретање радне снаге најчешће наилазе на потешкоће, као што су различити језик, обичаји, клима, услови запошљавања, социјално и здраствено осигур-ање.   </a:t>
            </a:r>
          </a:p>
          <a:p>
            <a:pPr eaLnBrk="1" hangingPunct="1">
              <a:lnSpc>
                <a:spcPct val="80000"/>
              </a:lnSpc>
              <a:buFont typeface="Wingdings" pitchFamily="2" charset="2"/>
              <a:buNone/>
              <a:defRPr/>
            </a:pPr>
            <a:endParaRPr lang="sr-Cyrl-CS" sz="2000"/>
          </a:p>
          <a:p>
            <a:pPr eaLnBrk="1" hangingPunct="1">
              <a:lnSpc>
                <a:spcPct val="80000"/>
              </a:lnSpc>
              <a:buFont typeface="Wingdings" pitchFamily="2" charset="2"/>
              <a:buNone/>
              <a:defRPr/>
            </a:pPr>
            <a:r>
              <a:rPr lang="sr-Cyrl-CS" sz="2000"/>
              <a:t>  </a:t>
            </a:r>
            <a:endParaRPr lang="en-US"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8A7A376E-BA9F-3B45-8B29-E79807FBB719}"/>
              </a:ext>
            </a:extLst>
          </p:cNvPr>
          <p:cNvSpPr>
            <a:spLocks noGrp="1" noChangeArrowheads="1"/>
          </p:cNvSpPr>
          <p:nvPr>
            <p:ph type="body" idx="1"/>
          </p:nvPr>
        </p:nvSpPr>
        <p:spPr>
          <a:xfrm>
            <a:off x="381000" y="228600"/>
            <a:ext cx="8229600" cy="6400800"/>
          </a:xfrm>
        </p:spPr>
        <p:txBody>
          <a:bodyPr/>
          <a:lstStyle/>
          <a:p>
            <a:pPr eaLnBrk="1" hangingPunct="1">
              <a:buFont typeface="Wingdings" pitchFamily="2" charset="2"/>
              <a:buNone/>
              <a:defRPr/>
            </a:pPr>
            <a:r>
              <a:rPr lang="sr-Cyrl-CS" sz="2000" b="1"/>
              <a:t>                      </a:t>
            </a:r>
            <a:r>
              <a:rPr lang="sr-Cyrl-CS" sz="2400" b="1"/>
              <a:t>6. Међународни монетарни систем</a:t>
            </a:r>
            <a:endParaRPr lang="sr-Latn-BA" sz="2400" b="1"/>
          </a:p>
          <a:p>
            <a:pPr eaLnBrk="1" hangingPunct="1">
              <a:buFont typeface="Wingdings" pitchFamily="2" charset="2"/>
              <a:buNone/>
              <a:defRPr/>
            </a:pPr>
            <a:r>
              <a:rPr lang="sr-Latn-BA" sz="2000" b="1"/>
              <a:t> </a:t>
            </a:r>
            <a:r>
              <a:rPr lang="sr-Cyrl-CS" sz="2000" b="1"/>
              <a:t>   </a:t>
            </a:r>
            <a:r>
              <a:rPr lang="sr-Cyrl-CS" sz="1800" b="1"/>
              <a:t> </a:t>
            </a:r>
            <a:r>
              <a:rPr lang="sr-Cyrl-CS" sz="2000" b="1"/>
              <a:t>Међународни монетарни систем се може дефинисати као институ-ционални оквир којим су регулисана међународна плаћања, крета-ње капитала и начини утврђивања девизних курсева између разл-ичитих свјетских валута. То је систем договора, правила, инстит-уција, механизама и политика у областима плаћања, кретања капи-тала и курсева.</a:t>
            </a:r>
          </a:p>
          <a:p>
            <a:pPr eaLnBrk="1" hangingPunct="1">
              <a:buFont typeface="Wingdings" pitchFamily="2" charset="2"/>
              <a:buNone/>
              <a:defRPr/>
            </a:pPr>
            <a:r>
              <a:rPr lang="sr-Cyrl-CS" sz="2000" b="1"/>
              <a:t>     6.1. Златни стандард </a:t>
            </a:r>
          </a:p>
          <a:p>
            <a:pPr eaLnBrk="1" hangingPunct="1">
              <a:buFont typeface="Wingdings" pitchFamily="2" charset="2"/>
              <a:buNone/>
              <a:defRPr/>
            </a:pPr>
            <a:r>
              <a:rPr lang="sr-Cyrl-CS" sz="2000" b="1"/>
              <a:t>     Међународни монетарни систем заснован на златном стандарду функционисао је од седамдесетих година 19. вијека до Првог свјетског рата. У условима златног стандарда свака земља је била дужна да веже своју валуту за злато и да фиксира цијену своје валуте у вриједности злата. Правила златног стандарда су такође захтијевала да свака земља допусти неометан увоз и извоз злата преко својих граница. По тим правилима ни једна земља не заузима повлашћени положај унутар система. Свака је одговорна за везивање цијене своје валуте у вриједности злата. Да би се утврдили девизни паритети између валута упоређивале су се ковничке стопе које су показивале колико се из јединице злата може добити јединица сваке валуте. Девизни курс је могао да  </a:t>
            </a:r>
            <a:endParaRPr lang="en-US" sz="20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1927D550-47A4-5A44-8DBD-97FBF2AD9F5F}"/>
              </a:ext>
            </a:extLst>
          </p:cNvPr>
          <p:cNvSpPr>
            <a:spLocks noGrp="1" noChangeArrowheads="1"/>
          </p:cNvSpPr>
          <p:nvPr>
            <p:ph type="body" idx="1"/>
          </p:nvPr>
        </p:nvSpPr>
        <p:spPr>
          <a:xfrm>
            <a:off x="457200" y="304800"/>
            <a:ext cx="8229600" cy="6248400"/>
          </a:xfrm>
        </p:spPr>
        <p:txBody>
          <a:bodyPr/>
          <a:lstStyle/>
          <a:p>
            <a:pPr eaLnBrk="1" hangingPunct="1">
              <a:buFont typeface="Wingdings" pitchFamily="2" charset="2"/>
              <a:buNone/>
              <a:defRPr/>
            </a:pPr>
            <a:r>
              <a:rPr lang="sr-Cyrl-CS" sz="1800" b="1"/>
              <a:t>     </a:t>
            </a:r>
            <a:r>
              <a:rPr lang="sr-Cyrl-CS" sz="2000" b="1"/>
              <a:t> да флуктуира изнад и испод златног паритета (унутар златних тачака) у опсегу висине трансакционих трошкова (трошкови транспорта и осигурања злата). Маргине осцилације су биле мале, око 1%. До извоза злата је долазило само ако је девизни курс виши од горње златне тачке, а до увоза злата ако је курс нижи од доње златне тачке. Ако је девизни курс између златних тачака, исплати-вије је било платити новцем. </a:t>
            </a:r>
          </a:p>
          <a:p>
            <a:pPr eaLnBrk="1" hangingPunct="1">
              <a:buFont typeface="Wingdings" pitchFamily="2" charset="2"/>
              <a:buNone/>
              <a:defRPr/>
            </a:pPr>
            <a:r>
              <a:rPr lang="sr-Cyrl-CS" sz="2000" b="1"/>
              <a:t>     Златни стандард посједује неке снажне механизме који придоносе постизању равнотеже платног биланса у свим земљама. Најважни-ји од њих је механизам цијена. Уколико нека земља има дефицит платног биланса, према принципима златног стандарда то значи да она мора да извози злато и да на тај начин плаћа прекомјерни увоз. Пад златних резерви довешће до смањења новчане масе, а пад количине новца у оптицају до пада цијена производа и услуга. Повећана конкурентност, захваљујући нижим цијенама, омогућава раст извоза и пад увоз, тј. уравнотежење платног биланса. Када је земља са суфицитом прилив злата доводи до повећања златних резерви, раста новчане масе масе, што доводи до раста цијена, сњабљења цјеновне конкурентности и пада извоза, а раста увоза. </a:t>
            </a:r>
            <a:r>
              <a:rPr lang="sr-Cyrl-CS" sz="1800" b="1"/>
              <a:t> </a:t>
            </a:r>
            <a:endParaRPr lang="en-US" sz="18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381F7136-C88D-C64B-B810-29155F1F963C}"/>
              </a:ext>
            </a:extLst>
          </p:cNvPr>
          <p:cNvSpPr>
            <a:spLocks noGrp="1" noChangeArrowheads="1"/>
          </p:cNvSpPr>
          <p:nvPr>
            <p:ph type="body" idx="1"/>
          </p:nvPr>
        </p:nvSpPr>
        <p:spPr>
          <a:xfrm>
            <a:off x="304800" y="228600"/>
            <a:ext cx="8610600" cy="6400800"/>
          </a:xfrm>
        </p:spPr>
        <p:txBody>
          <a:bodyPr/>
          <a:lstStyle/>
          <a:p>
            <a:pPr eaLnBrk="1" hangingPunct="1">
              <a:lnSpc>
                <a:spcPct val="90000"/>
              </a:lnSpc>
              <a:buFont typeface="Wingdings" pitchFamily="2" charset="2"/>
              <a:buNone/>
              <a:defRPr/>
            </a:pPr>
            <a:r>
              <a:rPr lang="sr-Cyrl-CS" sz="2000" b="1"/>
              <a:t>     Механизам дјелује и преко промјене каматних стопа. У земљи са дефицитом одлив злата и пад новчане масе значи пораст каматних стопа, што привлачи капитал , док у земљи са суфицитом долази до пада каматних стопа и одлива капитала.</a:t>
            </a:r>
          </a:p>
          <a:p>
            <a:pPr eaLnBrk="1" hangingPunct="1">
              <a:lnSpc>
                <a:spcPct val="90000"/>
              </a:lnSpc>
              <a:buFont typeface="Wingdings" pitchFamily="2" charset="2"/>
              <a:buNone/>
              <a:defRPr/>
            </a:pPr>
            <a:r>
              <a:rPr lang="sr-Cyrl-CS" sz="2000" b="1"/>
              <a:t>      Позитивне стране система златног стандарда се огледају се у  обезбе-ђивању свјетске стабилности цијена. Просјечна стопа инфлације у вријеме златног стандарда није прелазила 3% ни у једној земљи, а често је била и  мања од 1%. Пораст новчане масе је могао настати само по основу пораста резерви злата тако да монетарна политика није могла бити неодговорна. Недостаци златног стандарда огледају се у сљедећем : (1) понуда новог злата је била ограничена па је угрожав-ала раст свјетске производње и трговине – појачавала се опасност од неликвидности; (2) поставља нежељена ограничења за провођење монетарне политике у борби против незапослености. Тај проблем је посебно изражен за вријеме свјетске рецесије.</a:t>
            </a:r>
          </a:p>
          <a:p>
            <a:pPr eaLnBrk="1" hangingPunct="1">
              <a:lnSpc>
                <a:spcPct val="90000"/>
              </a:lnSpc>
              <a:buFont typeface="Wingdings" pitchFamily="2" charset="2"/>
              <a:buNone/>
              <a:defRPr/>
            </a:pPr>
            <a:r>
              <a:rPr lang="sr-Cyrl-CS" sz="2000" b="1"/>
              <a:t>     6.2. Бретонвудски систем</a:t>
            </a:r>
          </a:p>
          <a:p>
            <a:pPr eaLnBrk="1" hangingPunct="1">
              <a:lnSpc>
                <a:spcPct val="90000"/>
              </a:lnSpc>
              <a:buFont typeface="Wingdings" pitchFamily="2" charset="2"/>
              <a:buNone/>
              <a:defRPr/>
            </a:pPr>
            <a:r>
              <a:rPr lang="sr-Cyrl-CS" sz="2000" b="1"/>
              <a:t>      У јулу 1944. представници 44 земље окупили су се у Бретон Вудсу како би разматрали уређење послератног међународног монетарног система. Наком дугих преговора, представници су успјели да ускладе и потпишу Споразум о оснивању Међународног монетарног фонда</a:t>
            </a:r>
            <a:r>
              <a:rPr lang="sr-Latn-BA" sz="2000" b="1"/>
              <a:t> </a:t>
            </a:r>
            <a:r>
              <a:rPr lang="sr-Cyrl-CS" sz="2000" b="1"/>
              <a:t>који чини срж Бретонвудског монетарног система.         </a:t>
            </a:r>
            <a:endParaRPr lang="en-US" sz="20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E0A92953-2EBF-3147-86D3-63C7CC294572}"/>
              </a:ext>
            </a:extLst>
          </p:cNvPr>
          <p:cNvSpPr>
            <a:spLocks noGrp="1" noRot="1" noChangeArrowheads="1"/>
          </p:cNvSpPr>
          <p:nvPr>
            <p:ph type="title"/>
          </p:nvPr>
        </p:nvSpPr>
        <p:spPr>
          <a:xfrm>
            <a:off x="457200" y="76200"/>
            <a:ext cx="8229600" cy="563563"/>
          </a:xfrm>
        </p:spPr>
        <p:txBody>
          <a:bodyPr/>
          <a:lstStyle/>
          <a:p>
            <a:pPr eaLnBrk="1" hangingPunct="1">
              <a:defRPr/>
            </a:pPr>
            <a:r>
              <a:rPr lang="sr-Cyrl-CS" sz="2000"/>
              <a:t>Табела 20: Циљеви и инструменти Бретонвудског монетарног система</a:t>
            </a:r>
            <a:endParaRPr lang="en-US" sz="2000"/>
          </a:p>
        </p:txBody>
      </p:sp>
      <p:pic>
        <p:nvPicPr>
          <p:cNvPr id="48131" name="Picture 3" descr="Scan">
            <a:extLst>
              <a:ext uri="{FF2B5EF4-FFF2-40B4-BE49-F238E27FC236}">
                <a16:creationId xmlns:a16="http://schemas.microsoft.com/office/drawing/2014/main" id="{A3FA8E71-403A-C649-AF24-C661A2CB699A}"/>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400" y="777875"/>
            <a:ext cx="8915400" cy="60166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a:extLst>
              <a:ext uri="{FF2B5EF4-FFF2-40B4-BE49-F238E27FC236}">
                <a16:creationId xmlns:a16="http://schemas.microsoft.com/office/drawing/2014/main" id="{BD6A51BD-2CB6-7F4F-A853-60659D6FABA0}"/>
              </a:ext>
            </a:extLst>
          </p:cNvPr>
          <p:cNvSpPr>
            <a:spLocks noGrp="1" noChangeArrowheads="1"/>
          </p:cNvSpPr>
          <p:nvPr>
            <p:ph type="body" idx="1"/>
          </p:nvPr>
        </p:nvSpPr>
        <p:spPr>
          <a:xfrm>
            <a:off x="457200" y="304800"/>
            <a:ext cx="8229600" cy="6248400"/>
          </a:xfrm>
        </p:spPr>
        <p:txBody>
          <a:bodyPr/>
          <a:lstStyle/>
          <a:p>
            <a:pPr eaLnBrk="1" hangingPunct="1">
              <a:buFont typeface="Wingdings" pitchFamily="2" charset="2"/>
              <a:buNone/>
              <a:defRPr/>
            </a:pPr>
            <a:r>
              <a:rPr lang="sr-Cyrl-CS" sz="2000" b="1"/>
              <a:t>     </a:t>
            </a:r>
            <a:r>
              <a:rPr lang="sr-Cyrl-CS" sz="2000"/>
              <a:t>Бретонвудски систем захтијевао је од сваке чланице да утврди паритет своје валуте у односу на долар, стим да  флуктуације девизних курсева не буду веће  од +/- 1% у односу на  утврђене паритете. Систем је захтиј-евао непромјењиву доларску цијену злата – 35 долара по унци. Америчка централна банка (</a:t>
            </a:r>
            <a:r>
              <a:rPr lang="sr-Latn-BA" sz="2000"/>
              <a:t>FED) </a:t>
            </a:r>
            <a:r>
              <a:rPr lang="sr-Cyrl-CS" sz="2000"/>
              <a:t>се обавезала да удовољи свакој тражњи да злато продаје за 35 долара и обрнуто да купује злато за 35 долара. Земље чланице су држале своје службене међународне резерве већином у облику злата или долара и имале су право продавати доларе </a:t>
            </a:r>
            <a:r>
              <a:rPr lang="sr-Latn-BA" sz="2000"/>
              <a:t>FED</a:t>
            </a:r>
            <a:r>
              <a:rPr lang="sr-Cyrl-CS" sz="2000"/>
              <a:t>- у по службеној цијени.</a:t>
            </a:r>
            <a:r>
              <a:rPr lang="sr-Latn-BA" sz="2000"/>
              <a:t> FED </a:t>
            </a:r>
            <a:r>
              <a:rPr lang="sr-Cyrl-CS" sz="2000"/>
              <a:t>је имао ограничене могућности монетарне политике због њихове обавезе да замјењују доларе за злато. Службена цијена злата од 35 долара по унци служила је као додатна кочница америчкој монетарној политици јер би та цијена била потиснута према горе кад би се стварало превише долара. Да би систем функционисао </a:t>
            </a:r>
            <a:r>
              <a:rPr lang="en-US" sz="2000"/>
              <a:t>FED </a:t>
            </a:r>
            <a:r>
              <a:rPr lang="sr-Cyrl-CS" sz="2000"/>
              <a:t>је морао да располаже потребним златним резервама , али то упо-четку није био проблем пошто су САД из Другог свјетског рата изашле са 60% свјетских златних резерви. Систем је дјелимично био златни ста-ндард, с доларом као основном резерном валутом. </a:t>
            </a:r>
            <a:r>
              <a:rPr lang="sr-Latn-BA" sz="2000"/>
              <a:t>Robert Triffin, </a:t>
            </a:r>
            <a:r>
              <a:rPr lang="sr-Cyrl-CS" sz="2000"/>
              <a:t>амери-чки професор еконо-мије, 1960. године је примијетио да ће за неколико година доларска потраживања у иностранству премашити америчке златне резерве и да ће то угрозити конвертибилност долара у злато. </a:t>
            </a:r>
            <a:endParaRPr lang="en-US"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EBE503DB-887D-2940-B621-3BED9F24DF80}"/>
              </a:ext>
            </a:extLst>
          </p:cNvPr>
          <p:cNvSpPr>
            <a:spLocks noGrp="1" noRot="1" noChangeArrowheads="1"/>
          </p:cNvSpPr>
          <p:nvPr>
            <p:ph type="title"/>
          </p:nvPr>
        </p:nvSpPr>
        <p:spPr/>
        <p:txBody>
          <a:bodyPr/>
          <a:lstStyle/>
          <a:p>
            <a:pPr eaLnBrk="1" hangingPunct="1">
              <a:defRPr/>
            </a:pPr>
            <a:r>
              <a:rPr lang="sr-Cyrl-CS" sz="2400"/>
              <a:t>Слика 6: Златно-доларски монетарни систем</a:t>
            </a:r>
            <a:endParaRPr lang="en-US" sz="2400"/>
          </a:p>
        </p:txBody>
      </p:sp>
      <p:pic>
        <p:nvPicPr>
          <p:cNvPr id="50179" name="Picture 3" descr="Scan">
            <a:extLst>
              <a:ext uri="{FF2B5EF4-FFF2-40B4-BE49-F238E27FC236}">
                <a16:creationId xmlns:a16="http://schemas.microsoft.com/office/drawing/2014/main" id="{C2BCCF87-CAEA-DB49-9680-55BCA1ED41EC}"/>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447800"/>
            <a:ext cx="8229600" cy="5410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a:extLst>
              <a:ext uri="{FF2B5EF4-FFF2-40B4-BE49-F238E27FC236}">
                <a16:creationId xmlns:a16="http://schemas.microsoft.com/office/drawing/2014/main" id="{D31333E6-56AB-9548-B617-A119EF1D56B7}"/>
              </a:ext>
            </a:extLst>
          </p:cNvPr>
          <p:cNvSpPr>
            <a:spLocks noGrp="1" noChangeArrowheads="1"/>
          </p:cNvSpPr>
          <p:nvPr>
            <p:ph type="body" idx="1"/>
          </p:nvPr>
        </p:nvSpPr>
        <p:spPr>
          <a:xfrm>
            <a:off x="457200" y="228600"/>
            <a:ext cx="8229600" cy="6324600"/>
          </a:xfrm>
        </p:spPr>
        <p:txBody>
          <a:bodyPr/>
          <a:lstStyle/>
          <a:p>
            <a:pPr eaLnBrk="1" hangingPunct="1">
              <a:buFont typeface="Wingdings" pitchFamily="2" charset="2"/>
              <a:buNone/>
              <a:defRPr/>
            </a:pPr>
            <a:r>
              <a:rPr lang="sr-Cyrl-CS" sz="2000" b="1"/>
              <a:t>     Велики ударац Бретонвудском систему задао је рат у Вијетнаму , социјални програми, пораст јавне потрошње и лабавија монетарна политика у САД. Ови потези америчке администрације “ долили су уље на ватру ” у већ постојећим пукотинама Бретонвудског систе-ма.  Инфлација у САД расте, конкурентност америчких производа се смањује, расте платнобилансни дефицит, а и сумља да ће САД моћи да одбрани конвертибилност долара у злато. Негативна макр-оекономска кретања најбоље илуструју слике 18-3. Америчка при-    вреда је ушла у рецесију 1970. и како је расла незапосленост, тржи-шта су била све више увјерена да ће долар морати девалвирати у односу на све главне валуте. Долар је могао девалвирати једино ако стране државе пристану везати своје валуте на новим односима. Заправо, све су земље истовремено требале пристати на ревалвац-ију својих валута према долару. Неке земље нису биле вољне за ревалвалвацију јер би она довела до поскупљења њихових добара у односу на америчка. 15 августа 1971. године предсједник САД Ричард Никсон укинуо је спољну конвертибилност долара у злато, чиме је срушен носећи стуб бретонвудског монетарног система. Међународни споразум о промјени паритета постигнут је у деце-мбру 1971. у Смитсониан институту којим су проширене границе     </a:t>
            </a:r>
            <a:endParaRPr lang="en-US" sz="2000"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a:extLst>
              <a:ext uri="{FF2B5EF4-FFF2-40B4-BE49-F238E27FC236}">
                <a16:creationId xmlns:a16="http://schemas.microsoft.com/office/drawing/2014/main" id="{0B92021C-6E7D-B743-8AC4-CE7565D09D52}"/>
              </a:ext>
            </a:extLst>
          </p:cNvPr>
          <p:cNvSpPr>
            <a:spLocks noGrp="1" noChangeArrowheads="1"/>
          </p:cNvSpPr>
          <p:nvPr>
            <p:ph type="body" idx="1"/>
          </p:nvPr>
        </p:nvSpPr>
        <p:spPr>
          <a:xfrm>
            <a:off x="228600" y="228600"/>
            <a:ext cx="8915400" cy="6354763"/>
          </a:xfrm>
        </p:spPr>
        <p:txBody>
          <a:bodyPr/>
          <a:lstStyle/>
          <a:p>
            <a:pPr eaLnBrk="1" hangingPunct="1">
              <a:lnSpc>
                <a:spcPct val="90000"/>
              </a:lnSpc>
              <a:buFont typeface="Wingdings" pitchFamily="2" charset="2"/>
              <a:buNone/>
              <a:defRPr/>
            </a:pPr>
            <a:r>
              <a:rPr lang="sr-Cyrl-CS" sz="2000" b="1" dirty="0"/>
              <a:t>     оступања девизних курсева од утврђених паритетаса +/- 1 % на +/- 2</a:t>
            </a:r>
            <a:r>
              <a:rPr lang="sr-Latn-CS" sz="2000" b="1" dirty="0"/>
              <a:t>,25</a:t>
            </a:r>
            <a:r>
              <a:rPr lang="sr-Cyrl-CS" sz="2000" b="1" dirty="0"/>
              <a:t>%.</a:t>
            </a:r>
            <a:r>
              <a:rPr lang="sr-Latn-CS" sz="2000" b="1" dirty="0"/>
              <a:t> </a:t>
            </a:r>
            <a:r>
              <a:rPr lang="sr-Cyrl-CS" sz="2000" b="1" dirty="0"/>
              <a:t> Долар је девалвирао за 8%. Службена цијена злата је подигнута на 38 долара по унци но та промјена није имала економског значаја, јер САД нису пристале наставити продају злата сраним централним банкама. Домети овог договора били су краткотрајни. Почетком фебруара 1973. започео је још један масовни шпекулативни напад на долар, након чега је долар поново девалвирао на 42 долара за унцу злата. Марта 1973. Смитсо-нијански споразум је напуштен и валутама свих развијених земаља дозвољено је да пливају. Јануара 1976. на Јамајци  ММФ је означио и легализовао праксу флуктуирајућих курсева. Други амадман на Статут ММФ уследио је априла 1976. године, чиме је чланицама омогућено да девизне курсеве својих валута утврде у било којој валути или корпи валута, али не и у злату. Злато је формалчно изгубило сваку монетарну улогу, а то се десило по први пут у људској историји.</a:t>
            </a:r>
          </a:p>
          <a:p>
            <a:pPr eaLnBrk="1" hangingPunct="1">
              <a:lnSpc>
                <a:spcPct val="90000"/>
              </a:lnSpc>
              <a:buFont typeface="Wingdings" pitchFamily="2" charset="2"/>
              <a:buNone/>
              <a:defRPr/>
            </a:pPr>
            <a:r>
              <a:rPr lang="sr-Cyrl-CS" sz="2000" b="1" dirty="0"/>
              <a:t>     Флуктуирајући девизни курсеви се темеље на три главне поставке: аутон</a:t>
            </a:r>
          </a:p>
          <a:p>
            <a:pPr eaLnBrk="1" hangingPunct="1">
              <a:lnSpc>
                <a:spcPct val="90000"/>
              </a:lnSpc>
              <a:buFont typeface="Wingdings" pitchFamily="2" charset="2"/>
              <a:buNone/>
              <a:defRPr/>
            </a:pPr>
            <a:r>
              <a:rPr lang="sr-Cyrl-CS" sz="2000" b="1" dirty="0"/>
              <a:t>    омији вођења монетарне политике чиме би државе биле у могућности користити монетарну политику за постизање унутрашње и вањске равнотеже; све земље имају исте могућности да утичу на девизни курс своје валуте према другим валутама; девизни курсеви као аутоматски стабилизатори- чак у уз непостојање активне монетарне политике брзо прилагођавање девизних курсева одређиваних на тржишту помогла би земљама у одржавању унутрашње и спољне равнотеже .    </a:t>
            </a:r>
            <a:endParaRPr lang="en-U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can">
            <a:extLst>
              <a:ext uri="{FF2B5EF4-FFF2-40B4-BE49-F238E27FC236}">
                <a16:creationId xmlns:a16="http://schemas.microsoft.com/office/drawing/2014/main" id="{8BC89D61-65B7-234E-B638-2AF34B01DEFB}"/>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81000" y="838200"/>
            <a:ext cx="8458200" cy="5638800"/>
          </a:xfrm>
          <a:noFill/>
          <a:extLst>
            <a:ext uri="{909E8E84-426E-40DD-AFC4-6F175D3DCCD1}">
              <a14:hiddenFill xmlns:a14="http://schemas.microsoft.com/office/drawing/2010/main">
                <a:solidFill>
                  <a:srgbClr val="FFFFFF"/>
                </a:solidFill>
              </a14:hiddenFill>
            </a:ext>
          </a:extLst>
        </p:spPr>
      </p:pic>
      <p:sp>
        <p:nvSpPr>
          <p:cNvPr id="174085" name="Rectangle 5">
            <a:extLst>
              <a:ext uri="{FF2B5EF4-FFF2-40B4-BE49-F238E27FC236}">
                <a16:creationId xmlns:a16="http://schemas.microsoft.com/office/drawing/2014/main" id="{1C71AE82-34B2-B740-8FA6-FE81A8A2EF86}"/>
              </a:ext>
            </a:extLst>
          </p:cNvPr>
          <p:cNvSpPr>
            <a:spLocks noGrp="1" noRot="1" noChangeArrowheads="1"/>
          </p:cNvSpPr>
          <p:nvPr>
            <p:ph type="title"/>
          </p:nvPr>
        </p:nvSpPr>
        <p:spPr>
          <a:xfrm>
            <a:off x="457200" y="304800"/>
            <a:ext cx="8229600" cy="457200"/>
          </a:xfrm>
        </p:spPr>
        <p:txBody>
          <a:bodyPr/>
          <a:lstStyle/>
          <a:p>
            <a:pPr eaLnBrk="1" hangingPunct="1">
              <a:defRPr/>
            </a:pPr>
            <a:r>
              <a:rPr lang="sr-Cyrl-CS" sz="2400"/>
              <a:t>Табела 2: </a:t>
            </a:r>
            <a:r>
              <a:rPr lang="sr-Latn-CS" sz="2400"/>
              <a:t>GDP per capita </a:t>
            </a:r>
            <a:r>
              <a:rPr lang="sr-Cyrl-CS" sz="2400"/>
              <a:t>свијета, региона и земаља, 1-2001 (вриједност изражена у $ из 1990.)</a:t>
            </a:r>
            <a:endParaRPr 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trana508slika18-3">
            <a:extLst>
              <a:ext uri="{FF2B5EF4-FFF2-40B4-BE49-F238E27FC236}">
                <a16:creationId xmlns:a16="http://schemas.microsoft.com/office/drawing/2014/main" id="{F1716E0A-8EB2-C54D-BA7C-15F28BCC79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D631-9648-EB40-B564-65C53A3E2E11}"/>
              </a:ext>
            </a:extLst>
          </p:cNvPr>
          <p:cNvSpPr>
            <a:spLocks noGrp="1"/>
          </p:cNvSpPr>
          <p:nvPr>
            <p:ph type="title"/>
          </p:nvPr>
        </p:nvSpPr>
        <p:spPr>
          <a:xfrm>
            <a:off x="457200" y="274638"/>
            <a:ext cx="8229600" cy="411162"/>
          </a:xfrm>
        </p:spPr>
        <p:txBody>
          <a:bodyPr/>
          <a:lstStyle/>
          <a:p>
            <a:pPr>
              <a:defRPr/>
            </a:pPr>
            <a:r>
              <a:rPr lang="sr-Cyrl-RS" sz="2000" dirty="0">
                <a:latin typeface="Times New Roman" pitchFamily="18" charset="0"/>
                <a:cs typeface="Times New Roman" pitchFamily="18" charset="0"/>
              </a:rPr>
              <a:t>Немогуће  тројство</a:t>
            </a:r>
            <a:endParaRPr lang="en-US" sz="2000" dirty="0">
              <a:latin typeface="Times New Roman" pitchFamily="18" charset="0"/>
              <a:cs typeface="Times New Roman" pitchFamily="18" charset="0"/>
            </a:endParaRPr>
          </a:p>
        </p:txBody>
      </p:sp>
      <p:pic>
        <p:nvPicPr>
          <p:cNvPr id="54275" name="Picture 2" descr="G:\New folder\20170925144438484.jpg">
            <a:extLst>
              <a:ext uri="{FF2B5EF4-FFF2-40B4-BE49-F238E27FC236}">
                <a16:creationId xmlns:a16="http://schemas.microsoft.com/office/drawing/2014/main" id="{B9A5F669-A878-9B46-8B13-38653080CB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7620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73DEA5A0-86E8-C043-92C8-100DDA48CF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52400"/>
            <a:ext cx="8458200"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FB92-02F5-0D4B-A5F3-6C43E775C5B5}"/>
              </a:ext>
            </a:extLst>
          </p:cNvPr>
          <p:cNvSpPr>
            <a:spLocks noGrp="1"/>
          </p:cNvSpPr>
          <p:nvPr>
            <p:ph type="title"/>
          </p:nvPr>
        </p:nvSpPr>
        <p:spPr>
          <a:xfrm>
            <a:off x="457200" y="274638"/>
            <a:ext cx="8229600" cy="487362"/>
          </a:xfrm>
        </p:spPr>
        <p:txBody>
          <a:bodyPr/>
          <a:lstStyle/>
          <a:p>
            <a:pPr>
              <a:defRPr/>
            </a:pPr>
            <a:r>
              <a:rPr lang="sr-Cyrl-RS" sz="2000" dirty="0">
                <a:latin typeface="Times New Roman" pitchFamily="18" charset="0"/>
                <a:cs typeface="Times New Roman" pitchFamily="18" charset="0"/>
              </a:rPr>
              <a:t>Компаративни приказ режима девизног курса</a:t>
            </a:r>
            <a:endParaRPr lang="en-US" sz="2000" dirty="0">
              <a:latin typeface="Times New Roman" pitchFamily="18" charset="0"/>
              <a:cs typeface="Times New Roman" pitchFamily="18" charset="0"/>
            </a:endParaRPr>
          </a:p>
        </p:txBody>
      </p:sp>
      <p:pic>
        <p:nvPicPr>
          <p:cNvPr id="56323" name="Picture 2" descr="G:\New folder\20170925144453703.jpg">
            <a:extLst>
              <a:ext uri="{FF2B5EF4-FFF2-40B4-BE49-F238E27FC236}">
                <a16:creationId xmlns:a16="http://schemas.microsoft.com/office/drawing/2014/main" id="{8DDF32D7-EF84-3A40-BC97-29746C6C31B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838200"/>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lika str">
            <a:extLst>
              <a:ext uri="{FF2B5EF4-FFF2-40B4-BE49-F238E27FC236}">
                <a16:creationId xmlns:a16="http://schemas.microsoft.com/office/drawing/2014/main" id="{1107DEA0-A2EA-5347-A77D-0430792515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0"/>
            <a:ext cx="8153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1A662-C5EA-134C-884C-342743F544A0}"/>
              </a:ext>
            </a:extLst>
          </p:cNvPr>
          <p:cNvSpPr>
            <a:spLocks noGrp="1"/>
          </p:cNvSpPr>
          <p:nvPr>
            <p:ph idx="1"/>
          </p:nvPr>
        </p:nvSpPr>
        <p:spPr>
          <a:xfrm>
            <a:off x="457200" y="228600"/>
            <a:ext cx="8229600" cy="6477000"/>
          </a:xfrm>
        </p:spPr>
        <p:txBody>
          <a:bodyPr/>
          <a:lstStyle/>
          <a:p>
            <a:pPr eaLnBrk="1" hangingPunct="1">
              <a:buFont typeface="Wingdings" pitchFamily="2" charset="2"/>
              <a:buNone/>
              <a:defRPr/>
            </a:pPr>
            <a:r>
              <a:rPr lang="sr-Latn-RS" sz="1400" b="1" dirty="0">
                <a:latin typeface="Times New Roman" pitchFamily="18" charset="0"/>
                <a:cs typeface="Times New Roman" pitchFamily="18" charset="0"/>
              </a:rPr>
              <a:t>        </a:t>
            </a:r>
            <a:r>
              <a:rPr lang="sr-Cyrl-CS" sz="1400" b="1" dirty="0">
                <a:latin typeface="Times New Roman" pitchFamily="18" charset="0"/>
                <a:cs typeface="Times New Roman" pitchFamily="18" charset="0"/>
              </a:rPr>
              <a:t>Једно од најважнијих</a:t>
            </a:r>
            <a:r>
              <a:rPr lang="sr-Latn-BA" sz="1400" b="1" dirty="0">
                <a:latin typeface="Times New Roman" pitchFamily="18" charset="0"/>
                <a:cs typeface="Times New Roman" pitchFamily="18" charset="0"/>
              </a:rPr>
              <a:t> </a:t>
            </a:r>
            <a:r>
              <a:rPr lang="sr-Cyrl-CS" sz="1400" b="1" dirty="0">
                <a:latin typeface="Times New Roman" pitchFamily="18" charset="0"/>
                <a:cs typeface="Times New Roman" pitchFamily="18" charset="0"/>
              </a:rPr>
              <a:t>питања</a:t>
            </a:r>
            <a:r>
              <a:rPr lang="sr-Latn-BA" sz="1400" b="1" dirty="0">
                <a:latin typeface="Times New Roman" pitchFamily="18" charset="0"/>
                <a:cs typeface="Times New Roman" pitchFamily="18" charset="0"/>
              </a:rPr>
              <a:t> </a:t>
            </a:r>
            <a:r>
              <a:rPr lang="sr-Cyrl-CS" sz="1400" b="1" dirty="0">
                <a:latin typeface="Times New Roman" pitchFamily="18" charset="0"/>
                <a:cs typeface="Times New Roman" pitchFamily="18" charset="0"/>
              </a:rPr>
              <a:t>за креаторе економске политике јесте који режим девизног курса одабрати? Више не постоје међународни стандарди који би наметали рјешења. Има више валутних режима и сваки има предности и недостатке. Према званичној подјели ММФ постоји осам категорија курсних режима:</a:t>
            </a:r>
          </a:p>
          <a:p>
            <a:pPr eaLnBrk="1" hangingPunct="1">
              <a:buFont typeface="Wingdings" pitchFamily="2" charset="2"/>
              <a:buNone/>
              <a:defRPr/>
            </a:pPr>
            <a:r>
              <a:rPr lang="sr-Cyrl-CS" sz="1400" b="1" dirty="0">
                <a:latin typeface="Times New Roman" pitchFamily="18" charset="0"/>
                <a:cs typeface="Times New Roman" pitchFamily="18" charset="0"/>
              </a:rPr>
              <a:t>      - режими без посебне националне валуте, који се јављају у двије варијанте: преузимање стране валуте на домаћем тржишту (доларизација или евроизација) и сварање регионалне валутне уније;</a:t>
            </a:r>
          </a:p>
          <a:p>
            <a:pPr eaLnBrk="1" hangingPunct="1">
              <a:buFont typeface="Wingdings" pitchFamily="2" charset="2"/>
              <a:buNone/>
              <a:defRPr/>
            </a:pPr>
            <a:r>
              <a:rPr lang="sr-Cyrl-CS" sz="1400" b="1" dirty="0">
                <a:latin typeface="Times New Roman" pitchFamily="18" charset="0"/>
                <a:cs typeface="Times New Roman" pitchFamily="18" charset="0"/>
              </a:rPr>
              <a:t>      - валутни одбор – монетарна пасива је у потпуности покривена девизним резервама, фиксни курс домаће валуте према изабраној кључној страној валути, гарантује се пуна и неограничена конвертибилност домаће у кључну страну валуту;</a:t>
            </a:r>
          </a:p>
          <a:p>
            <a:pPr eaLnBrk="1" hangingPunct="1">
              <a:buFont typeface="Wingdings" pitchFamily="2" charset="2"/>
              <a:buNone/>
              <a:defRPr/>
            </a:pPr>
            <a:r>
              <a:rPr lang="sr-Cyrl-CS" sz="1400" b="1" dirty="0">
                <a:latin typeface="Times New Roman" pitchFamily="18" charset="0"/>
                <a:cs typeface="Times New Roman" pitchFamily="18" charset="0"/>
              </a:rPr>
              <a:t>     -конвенционално фиксни паритет – монетарне власти утврђују фиксни паритет у односу на једну или корпу валута, без обавезе да га неће трајно мијењати. Девизни курс може осцилирати унутар уских маргина око паритета;</a:t>
            </a:r>
          </a:p>
          <a:p>
            <a:pPr eaLnBrk="1" hangingPunct="1">
              <a:buFont typeface="Wingdings" pitchFamily="2" charset="2"/>
              <a:buNone/>
              <a:defRPr/>
            </a:pPr>
            <a:r>
              <a:rPr lang="sr-Cyrl-CS" sz="1400" b="1" dirty="0">
                <a:latin typeface="Times New Roman" pitchFamily="18" charset="0"/>
                <a:cs typeface="Times New Roman" pitchFamily="18" charset="0"/>
              </a:rPr>
              <a:t>      - прилагодљиви паритет – утврђују се  фиксни паритет  домаће валуте у односу на другу сидро валуту и дефинише дозвољени распон флуктуирања девизног курса унутар уских маргина у односу на утврђени парите. Паритет је могуће мијењати ради отклањања фундаменталних неравнотежа;</a:t>
            </a:r>
          </a:p>
          <a:p>
            <a:pPr eaLnBrk="1" hangingPunct="1">
              <a:buFont typeface="Wingdings" pitchFamily="2" charset="2"/>
              <a:buNone/>
              <a:defRPr/>
            </a:pPr>
            <a:r>
              <a:rPr lang="sr-Cyrl-CS" sz="1400" b="1" dirty="0">
                <a:latin typeface="Times New Roman" pitchFamily="18" charset="0"/>
                <a:cs typeface="Times New Roman" pitchFamily="18" charset="0"/>
              </a:rPr>
              <a:t>       - пузећи паритет – режим пузајућих покретних паритета. Омогућава се периодично прилагођавање промјене паритета уз флуктуирање девизног курса унутар дефинисаног распона до +/- 1%;</a:t>
            </a:r>
          </a:p>
          <a:p>
            <a:pPr eaLnBrk="1" hangingPunct="1">
              <a:buFont typeface="Wingdings" pitchFamily="2" charset="2"/>
              <a:buNone/>
              <a:defRPr/>
            </a:pPr>
            <a:r>
              <a:rPr lang="sr-Cyrl-CS" sz="1400" b="1" dirty="0">
                <a:latin typeface="Times New Roman" pitchFamily="18" charset="0"/>
                <a:cs typeface="Times New Roman" pitchFamily="18" charset="0"/>
              </a:rPr>
              <a:t>       - покретни коридор – допуштају се осцилације девизног курса у утврђеним границама око паритета, од најмање +/- 1%,  при чему се паритети периодично прилагођавају,</a:t>
            </a:r>
          </a:p>
          <a:p>
            <a:pPr eaLnBrk="1" hangingPunct="1">
              <a:buFont typeface="Wingdings" pitchFamily="2" charset="2"/>
              <a:buNone/>
              <a:defRPr/>
            </a:pPr>
            <a:r>
              <a:rPr lang="sr-Cyrl-CS" sz="1400" b="1" dirty="0">
                <a:latin typeface="Times New Roman" pitchFamily="18" charset="0"/>
                <a:cs typeface="Times New Roman" pitchFamily="18" charset="0"/>
              </a:rPr>
              <a:t>       </a:t>
            </a:r>
          </a:p>
          <a:p>
            <a:pPr eaLnBrk="1" hangingPunct="1">
              <a:buFont typeface="Wingdings" pitchFamily="2" charset="2"/>
              <a:buNone/>
              <a:defRPr/>
            </a:pPr>
            <a:r>
              <a:rPr lang="sr-Cyrl-CS" sz="1400" b="1" dirty="0">
                <a:latin typeface="Times New Roman" pitchFamily="18" charset="0"/>
                <a:cs typeface="Times New Roman" pitchFamily="18" charset="0"/>
              </a:rPr>
              <a:t>     - слободно флуктуирајући курс – курс се утврђује на девизном тржишт, без икаквих државних интервенција.  </a:t>
            </a:r>
            <a:endParaRPr lang="en-US" sz="1400" b="1" dirty="0">
              <a:latin typeface="Times New Roman" pitchFamily="18" charset="0"/>
              <a:cs typeface="Times New Roman" pitchFamily="18" charset="0"/>
            </a:endParaRPr>
          </a:p>
          <a:p>
            <a:pPr>
              <a:buFont typeface="Wingdings" pitchFamily="2" charset="2"/>
              <a:buNone/>
              <a:defRPr/>
            </a:pPr>
            <a:endParaRPr lang="en-US" sz="16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E5165-BC62-3044-B0C0-9207DD9BD72F}"/>
              </a:ext>
            </a:extLst>
          </p:cNvPr>
          <p:cNvSpPr>
            <a:spLocks noGrp="1"/>
          </p:cNvSpPr>
          <p:nvPr>
            <p:ph idx="1"/>
          </p:nvPr>
        </p:nvSpPr>
        <p:spPr>
          <a:xfrm>
            <a:off x="304800" y="228600"/>
            <a:ext cx="8534400" cy="6477000"/>
          </a:xfrm>
        </p:spPr>
        <p:txBody>
          <a:bodyPr/>
          <a:lstStyle/>
          <a:p>
            <a:pPr eaLnBrk="1" hangingPunct="1">
              <a:buFontTx/>
              <a:buChar char="-"/>
              <a:defRPr/>
            </a:pPr>
            <a:r>
              <a:rPr lang="sr-Cyrl-CS" sz="1800" dirty="0">
                <a:latin typeface="Times New Roman" pitchFamily="18" charset="0"/>
                <a:cs typeface="Times New Roman" pitchFamily="18" charset="0"/>
              </a:rPr>
              <a:t>управлјано флуктуирајући режим без одређене путање девизног кура је  режим девизног курса гдје монетарне власти утичу на кретање девизног курса преко интервенција на девизном тржишту, али без унапријед одређене путање девизног курса;</a:t>
            </a:r>
          </a:p>
          <a:p>
            <a:pPr eaLnBrk="1" hangingPunct="1">
              <a:buFontTx/>
              <a:buChar char="-"/>
              <a:defRPr/>
            </a:pPr>
            <a:r>
              <a:rPr lang="sr-Cyrl-CS" sz="1800" dirty="0">
                <a:latin typeface="Times New Roman" pitchFamily="18" charset="0"/>
                <a:cs typeface="Times New Roman" pitchFamily="18" charset="0"/>
              </a:rPr>
              <a:t>независно флуктуирајући режим девизног курса подразумијева тржишно одређивање девизног курса  уз интервенције централне банке у мањем обиму, у ситуацијама да се ублаже нагле промјене девизног курса;</a:t>
            </a:r>
          </a:p>
          <a:p>
            <a:pPr eaLnBrk="1" hangingPunct="1">
              <a:buFontTx/>
              <a:buChar char="-"/>
              <a:defRPr/>
            </a:pPr>
            <a:r>
              <a:rPr lang="sr-Cyrl-CS" sz="1800" dirty="0">
                <a:latin typeface="Times New Roman" pitchFamily="18" charset="0"/>
                <a:cs typeface="Times New Roman" pitchFamily="18" charset="0"/>
              </a:rPr>
              <a:t>слободно флуктуирајући девизни курс – девизни курс се формира на девизном тржишту без утицаја монетарних власти. </a:t>
            </a:r>
            <a:endParaRPr lang="en-US" sz="1800" dirty="0">
              <a:latin typeface="Times New Roman" pitchFamily="18" charset="0"/>
              <a:cs typeface="Times New Roman" pitchFamily="18" charset="0"/>
            </a:endParaRPr>
          </a:p>
          <a:p>
            <a:pPr>
              <a:buFont typeface="Wingdings" pitchFamily="2" charset="2"/>
              <a:buNone/>
              <a:defRPr/>
            </a:pPr>
            <a:endParaRPr lang="en-US" sz="14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tr 742">
            <a:extLst>
              <a:ext uri="{FF2B5EF4-FFF2-40B4-BE49-F238E27FC236}">
                <a16:creationId xmlns:a16="http://schemas.microsoft.com/office/drawing/2014/main" id="{935E17D2-3D04-3641-9DFA-5E993EFD18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04800"/>
            <a:ext cx="8839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tr">
            <a:extLst>
              <a:ext uri="{FF2B5EF4-FFF2-40B4-BE49-F238E27FC236}">
                <a16:creationId xmlns:a16="http://schemas.microsoft.com/office/drawing/2014/main" id="{66DA4EAD-774F-A34D-8089-04FCF20C3C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048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1FE3-0EF7-C34D-AD7F-E71AC4F22307}"/>
              </a:ext>
            </a:extLst>
          </p:cNvPr>
          <p:cNvSpPr>
            <a:spLocks noGrp="1"/>
          </p:cNvSpPr>
          <p:nvPr>
            <p:ph type="title"/>
          </p:nvPr>
        </p:nvSpPr>
        <p:spPr>
          <a:xfrm>
            <a:off x="457200" y="274638"/>
            <a:ext cx="8229600" cy="639762"/>
          </a:xfrm>
        </p:spPr>
        <p:txBody>
          <a:bodyPr/>
          <a:lstStyle/>
          <a:p>
            <a:pPr>
              <a:defRPr/>
            </a:pPr>
            <a:r>
              <a:rPr lang="sr-Cyrl-RS" sz="2000" dirty="0">
                <a:latin typeface="Times New Roman" pitchFamily="18" charset="0"/>
                <a:cs typeface="Times New Roman" pitchFamily="18" charset="0"/>
              </a:rPr>
              <a:t>Тренд у примјени режима девизног курса (1990-2014)</a:t>
            </a:r>
            <a:endParaRPr lang="en-US" sz="2000" dirty="0">
              <a:latin typeface="Times New Roman" pitchFamily="18" charset="0"/>
              <a:cs typeface="Times New Roman" pitchFamily="18" charset="0"/>
            </a:endParaRPr>
          </a:p>
        </p:txBody>
      </p:sp>
      <p:pic>
        <p:nvPicPr>
          <p:cNvPr id="62467" name="Picture 2" descr="G:\New folder\20170925144058163.jpg">
            <a:extLst>
              <a:ext uri="{FF2B5EF4-FFF2-40B4-BE49-F238E27FC236}">
                <a16:creationId xmlns:a16="http://schemas.microsoft.com/office/drawing/2014/main" id="{080CFB27-3EE5-8E4C-877F-36B7D447F8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14400"/>
            <a:ext cx="8763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9B7CA5B0-C48F-2943-ADBD-7F13E1D5545F}"/>
              </a:ext>
            </a:extLst>
          </p:cNvPr>
          <p:cNvSpPr>
            <a:spLocks noGrp="1" noRot="1" noChangeArrowheads="1"/>
          </p:cNvSpPr>
          <p:nvPr>
            <p:ph type="title"/>
          </p:nvPr>
        </p:nvSpPr>
        <p:spPr/>
        <p:txBody>
          <a:bodyPr/>
          <a:lstStyle/>
          <a:p>
            <a:pPr eaLnBrk="1" hangingPunct="1">
              <a:defRPr/>
            </a:pPr>
            <a:r>
              <a:rPr lang="sr-Cyrl-CS" sz="2800"/>
              <a:t>Табела 3: Свјетско становништво 1900-2000. (милионима становника)</a:t>
            </a:r>
            <a:endParaRPr lang="en-US" sz="2800"/>
          </a:p>
        </p:txBody>
      </p:sp>
      <p:pic>
        <p:nvPicPr>
          <p:cNvPr id="8195" name="Picture 3" descr="Scan">
            <a:extLst>
              <a:ext uri="{FF2B5EF4-FFF2-40B4-BE49-F238E27FC236}">
                <a16:creationId xmlns:a16="http://schemas.microsoft.com/office/drawing/2014/main" id="{C3500B8E-00C3-134C-948D-6D5D40EE6079}"/>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473200"/>
            <a:ext cx="9144000" cy="5080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7836641C-4041-AA4B-B45E-FB482FD0BD24}"/>
              </a:ext>
            </a:extLst>
          </p:cNvPr>
          <p:cNvSpPr>
            <a:spLocks noGrp="1" noChangeArrowheads="1"/>
          </p:cNvSpPr>
          <p:nvPr>
            <p:ph type="body" idx="1"/>
          </p:nvPr>
        </p:nvSpPr>
        <p:spPr>
          <a:xfrm>
            <a:off x="0" y="0"/>
            <a:ext cx="9144000" cy="7086600"/>
          </a:xfrm>
        </p:spPr>
        <p:txBody>
          <a:bodyPr/>
          <a:lstStyle/>
          <a:p>
            <a:pPr eaLnBrk="1" hangingPunct="1">
              <a:lnSpc>
                <a:spcPct val="80000"/>
              </a:lnSpc>
              <a:buFont typeface="Wingdings" pitchFamily="2" charset="2"/>
              <a:buNone/>
              <a:defRPr/>
            </a:pPr>
            <a:r>
              <a:rPr lang="sr-Cyrl-CS" sz="2400" b="1" dirty="0"/>
              <a:t>        5. Транснационалне корпорације у свјетској привреди</a:t>
            </a:r>
          </a:p>
          <a:p>
            <a:pPr eaLnBrk="1" hangingPunct="1">
              <a:lnSpc>
                <a:spcPct val="80000"/>
              </a:lnSpc>
              <a:buFont typeface="Wingdings" pitchFamily="2" charset="2"/>
              <a:buNone/>
              <a:defRPr/>
            </a:pPr>
            <a:r>
              <a:rPr lang="sr-Cyrl-CS" sz="2400" b="1" dirty="0"/>
              <a:t>    </a:t>
            </a:r>
            <a:r>
              <a:rPr lang="sr-Cyrl-CS" sz="2000" b="1" dirty="0"/>
              <a:t>Транснационалне корпорације су правни субјекти који се састоје од матич-ног предузећа и његових подружница ( филијала, афилијација ) у иностра-нству. Прва транснационална корпорација, у правом смислу те ријечи, је Холандска источноиндијска компанија, основана почетком 17. вијека. Пр-ве производне транснационалне корпорације настају у другој половини 19. вијека </a:t>
            </a:r>
            <a:r>
              <a:rPr lang="sr-Latn-BA" sz="2000" b="1" dirty="0"/>
              <a:t>Bayer, Nobel, Singer, Agfa, Nestle</a:t>
            </a:r>
            <a:r>
              <a:rPr lang="sr-Cyrl-CS" sz="2000" b="1" dirty="0"/>
              <a:t>.  До  Првог свјетског рата настају још неке, и данас престижне, транснационалне корпорације, као што су: </a:t>
            </a:r>
            <a:r>
              <a:rPr lang="sr-Latn-BA" sz="2000" b="1" dirty="0"/>
              <a:t>Brown Bovery, AEG, Bosch, Daimler. </a:t>
            </a:r>
            <a:r>
              <a:rPr lang="sr-Cyrl-CS" sz="2000" b="1" dirty="0"/>
              <a:t>Експанзија транснационалних корп-орација настаје тек након Другог свјетског рата, када настаје хиљаде тра-нснационалних корпорација и динамично се шири мрежа њихових фили-јала. Данас у свијету има преко 80. 000 транснационалних корпорација са </a:t>
            </a:r>
            <a:r>
              <a:rPr lang="sr-Cyrl-CS" sz="2000" b="1"/>
              <a:t>око 800</a:t>
            </a:r>
            <a:r>
              <a:rPr lang="sr-Cyrl-CS" sz="2000" b="1" dirty="0"/>
              <a:t>. 000 филијала. Од 100 највећих нефинансијских транснационалних корпор-ација, 85 је поријеклом из “Тријаде” ( САД, ЕУ и Јапан ), а само пет је пор-ијеклом из земаља у развоју и све су из Азије. </a:t>
            </a:r>
          </a:p>
          <a:p>
            <a:pPr eaLnBrk="1" hangingPunct="1">
              <a:lnSpc>
                <a:spcPct val="80000"/>
              </a:lnSpc>
              <a:buFont typeface="Wingdings" pitchFamily="2" charset="2"/>
              <a:buNone/>
              <a:defRPr/>
            </a:pPr>
            <a:r>
              <a:rPr lang="sr-Cyrl-CS" sz="2000" b="1" dirty="0"/>
              <a:t>     Степен транснационализације транснационалних компанија се утврђује на основу неколико критеријума: вриједности имовине једне корпорације у иностранству, прихода оствареног преко иностраних филијала и броја зап-ослених у иностраним филијалама. Поред наведених критеријума, који ук-азују на апсолутне величине, формиран је један сводни релативни пок-азатељ – индекс транснационализације. Он се добија као аритметички про-сјек сљедећих учешћа за корпорацију: ( 1 ) процентуално учешће вриједно-сти имовине у филијалама у иностранству у односу на укупну имовину;  ( 2) процентуално учешће продаје у иностранству у укупним продајама; ( 3 ) у процентуално учешће запослених у филијалама у иностранству у укупном броју запослених. </a:t>
            </a:r>
          </a:p>
          <a:p>
            <a:pPr eaLnBrk="1" hangingPunct="1">
              <a:lnSpc>
                <a:spcPct val="80000"/>
              </a:lnSpc>
              <a:buFont typeface="Wingdings" pitchFamily="2" charset="2"/>
              <a:buNone/>
              <a:defRPr/>
            </a:pPr>
            <a:r>
              <a:rPr lang="sr-Cyrl-CS" sz="2000" b="1" dirty="0"/>
              <a:t>    </a:t>
            </a:r>
            <a:endParaRPr lang="en-US" sz="24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DA20BCC5-D0A5-394E-B957-CB11B9B45416}"/>
              </a:ext>
            </a:extLst>
          </p:cNvPr>
          <p:cNvSpPr>
            <a:spLocks noGrp="1" noRot="1" noChangeArrowheads="1"/>
          </p:cNvSpPr>
          <p:nvPr>
            <p:ph type="title"/>
          </p:nvPr>
        </p:nvSpPr>
        <p:spPr>
          <a:xfrm>
            <a:off x="533400" y="533400"/>
            <a:ext cx="8153400" cy="884238"/>
          </a:xfrm>
        </p:spPr>
        <p:txBody>
          <a:bodyPr/>
          <a:lstStyle/>
          <a:p>
            <a:pPr eaLnBrk="1" hangingPunct="1">
              <a:defRPr/>
            </a:pPr>
            <a:r>
              <a:rPr lang="sr-Latn-CS" sz="3200" i="1"/>
              <a:t>Broj TNC-a i njihovih filijala u periodu od 1990-2007. godine</a:t>
            </a:r>
            <a:endParaRPr lang="en-US" sz="3200" i="1"/>
          </a:p>
        </p:txBody>
      </p:sp>
      <p:graphicFrame>
        <p:nvGraphicFramePr>
          <p:cNvPr id="309251" name="Group 3">
            <a:extLst>
              <a:ext uri="{FF2B5EF4-FFF2-40B4-BE49-F238E27FC236}">
                <a16:creationId xmlns:a16="http://schemas.microsoft.com/office/drawing/2014/main" id="{BBAEE018-30C2-6547-A476-B2851E52334D}"/>
              </a:ext>
            </a:extLst>
          </p:cNvPr>
          <p:cNvGraphicFramePr>
            <a:graphicFrameLocks noGrp="1"/>
          </p:cNvGraphicFramePr>
          <p:nvPr>
            <p:ph idx="1"/>
          </p:nvPr>
        </p:nvGraphicFramePr>
        <p:xfrm>
          <a:off x="0" y="2209800"/>
          <a:ext cx="8834438" cy="2667000"/>
        </p:xfrm>
        <a:graphic>
          <a:graphicData uri="http://schemas.openxmlformats.org/drawingml/2006/table">
            <a:tbl>
              <a:tblPr/>
              <a:tblGrid>
                <a:gridCol w="1098550">
                  <a:extLst>
                    <a:ext uri="{9D8B030D-6E8A-4147-A177-3AD203B41FA5}">
                      <a16:colId xmlns:a16="http://schemas.microsoft.com/office/drawing/2014/main" val="20000"/>
                    </a:ext>
                  </a:extLst>
                </a:gridCol>
                <a:gridCol w="1042988">
                  <a:extLst>
                    <a:ext uri="{9D8B030D-6E8A-4147-A177-3AD203B41FA5}">
                      <a16:colId xmlns:a16="http://schemas.microsoft.com/office/drawing/2014/main" val="20001"/>
                    </a:ext>
                  </a:extLst>
                </a:gridCol>
                <a:gridCol w="1166812">
                  <a:extLst>
                    <a:ext uri="{9D8B030D-6E8A-4147-A177-3AD203B41FA5}">
                      <a16:colId xmlns:a16="http://schemas.microsoft.com/office/drawing/2014/main" val="20002"/>
                    </a:ext>
                  </a:extLst>
                </a:gridCol>
                <a:gridCol w="844550">
                  <a:extLst>
                    <a:ext uri="{9D8B030D-6E8A-4147-A177-3AD203B41FA5}">
                      <a16:colId xmlns:a16="http://schemas.microsoft.com/office/drawing/2014/main" val="20003"/>
                    </a:ext>
                  </a:extLst>
                </a:gridCol>
                <a:gridCol w="84455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88988">
                  <a:extLst>
                    <a:ext uri="{9D8B030D-6E8A-4147-A177-3AD203B41FA5}">
                      <a16:colId xmlns:a16="http://schemas.microsoft.com/office/drawing/2014/main" val="20009"/>
                    </a:ext>
                  </a:extLst>
                </a:gridCol>
              </a:tblGrid>
              <a:tr h="9429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Godina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1990-1995a</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1996-2000a</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2001</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2002</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2003</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2004</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2005</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2006</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2007</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1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Broj</a:t>
                      </a:r>
                      <a:r>
                        <a:rPr kumimoji="0" lang="sr-Latn-BA" sz="1400" b="1" i="0" u="none" strike="noStrike" cap="none" normalizeH="0" baseline="0">
                          <a:ln>
                            <a:noFill/>
                          </a:ln>
                          <a:solidFill>
                            <a:srgbClr val="FFFFFF"/>
                          </a:solidFill>
                          <a:effectLst/>
                          <a:latin typeface="Times New Roman" pitchFamily="18" charset="0"/>
                          <a:cs typeface="Times New Roman" pitchFamily="18" charset="0"/>
                        </a:rPr>
                        <a:t> </a:t>
                      </a:r>
                      <a:r>
                        <a:rPr kumimoji="0" lang="en-US" sz="1400" b="1" i="0" u="none" strike="noStrike" cap="none" normalizeH="0" baseline="0">
                          <a:ln>
                            <a:noFill/>
                          </a:ln>
                          <a:solidFill>
                            <a:srgbClr val="FFFFFF"/>
                          </a:solidFill>
                          <a:effectLst/>
                          <a:latin typeface="Times New Roman" pitchFamily="18" charset="0"/>
                          <a:cs typeface="Times New Roman" pitchFamily="18" charset="0"/>
                        </a:rPr>
                        <a:t>TNC-a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37.530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63.312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64.592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63.834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61.582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69.727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77.175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78.411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78.817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2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pitchFamily="18" charset="0"/>
                          <a:cs typeface="Times New Roman" pitchFamily="18" charset="0"/>
                        </a:rPr>
                        <a:t>Broj filijala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206.961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821.818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851.167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866.119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926.948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690.391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773.019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777.647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794.894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E97F6306-B220-5A41-94BE-AD21EE33A401}"/>
              </a:ext>
            </a:extLst>
          </p:cNvPr>
          <p:cNvSpPr>
            <a:spLocks noGrp="1" noRot="1" noChangeArrowheads="1"/>
          </p:cNvSpPr>
          <p:nvPr>
            <p:ph type="title"/>
          </p:nvPr>
        </p:nvSpPr>
        <p:spPr>
          <a:xfrm>
            <a:off x="457200" y="274638"/>
            <a:ext cx="8229600" cy="868362"/>
          </a:xfrm>
        </p:spPr>
        <p:txBody>
          <a:bodyPr/>
          <a:lstStyle/>
          <a:p>
            <a:pPr eaLnBrk="1" hangingPunct="1">
              <a:defRPr/>
            </a:pPr>
            <a:r>
              <a:rPr lang="sr-Cyrl-CS" sz="2400"/>
              <a:t>Табела 21: Највећих 20 свјетских нефинансијских транснационалних корпорација</a:t>
            </a:r>
            <a:endParaRPr lang="en-US" sz="2400"/>
          </a:p>
        </p:txBody>
      </p:sp>
      <p:pic>
        <p:nvPicPr>
          <p:cNvPr id="65539" name="Picture 3" descr="Scan">
            <a:extLst>
              <a:ext uri="{FF2B5EF4-FFF2-40B4-BE49-F238E27FC236}">
                <a16:creationId xmlns:a16="http://schemas.microsoft.com/office/drawing/2014/main" id="{692655FE-7CE1-714B-BBF5-3878F039EAB2}"/>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219200"/>
            <a:ext cx="8229600" cy="51816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can">
            <a:extLst>
              <a:ext uri="{FF2B5EF4-FFF2-40B4-BE49-F238E27FC236}">
                <a16:creationId xmlns:a16="http://schemas.microsoft.com/office/drawing/2014/main" id="{92FD01EB-BBBB-7248-8EEA-677D4636E9D3}"/>
              </a:ext>
            </a:extLst>
          </p:cNvPr>
          <p:cNvPicPr>
            <a:picLocks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81000" y="0"/>
            <a:ext cx="83058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Chart 3">
            <a:extLst>
              <a:ext uri="{FF2B5EF4-FFF2-40B4-BE49-F238E27FC236}">
                <a16:creationId xmlns:a16="http://schemas.microsoft.com/office/drawing/2014/main" id="{19D73AC9-B957-1544-A006-5E49B105CF12}"/>
              </a:ext>
            </a:extLst>
          </p:cNvPr>
          <p:cNvPicPr>
            <a:picLocks noChangeArrowheads="1"/>
          </p:cNvPicPr>
          <p:nvPr/>
        </p:nvPicPr>
        <p:blipFill>
          <a:blip r:embed="rId2" cstate="email">
            <a:extLst>
              <a:ext uri="{28A0092B-C50C-407E-A947-70E740481C1C}">
                <a14:useLocalDpi xmlns:a14="http://schemas.microsoft.com/office/drawing/2010/main"/>
              </a:ext>
            </a:extLst>
          </a:blip>
          <a:srcRect r="-64" b="-293"/>
          <a:stretch>
            <a:fillRect/>
          </a:stretch>
        </p:blipFill>
        <p:spPr bwMode="auto">
          <a:xfrm>
            <a:off x="381000" y="5334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a:extLst>
              <a:ext uri="{FF2B5EF4-FFF2-40B4-BE49-F238E27FC236}">
                <a16:creationId xmlns:a16="http://schemas.microsoft.com/office/drawing/2014/main" id="{E43B7796-FDEB-434E-9904-FA289DDB078F}"/>
              </a:ext>
            </a:extLst>
          </p:cNvPr>
          <p:cNvSpPr txBox="1">
            <a:spLocks noChangeArrowheads="1"/>
          </p:cNvSpPr>
          <p:nvPr/>
        </p:nvSpPr>
        <p:spPr bwMode="auto">
          <a:xfrm>
            <a:off x="3200400" y="64008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Garamond" panose="02020404030301010803" pitchFamily="18" charset="0"/>
              </a:defRPr>
            </a:lvl1pPr>
            <a:lvl2pPr marL="742950" indent="-285750">
              <a:defRPr b="1">
                <a:solidFill>
                  <a:schemeClr val="tx1"/>
                </a:solidFill>
                <a:latin typeface="Garamond" panose="02020404030301010803" pitchFamily="18" charset="0"/>
              </a:defRPr>
            </a:lvl2pPr>
            <a:lvl3pPr marL="1143000" indent="-228600">
              <a:defRPr b="1">
                <a:solidFill>
                  <a:schemeClr val="tx1"/>
                </a:solidFill>
                <a:latin typeface="Garamond" panose="02020404030301010803" pitchFamily="18" charset="0"/>
              </a:defRPr>
            </a:lvl3pPr>
            <a:lvl4pPr marL="1600200" indent="-228600">
              <a:defRPr b="1">
                <a:solidFill>
                  <a:schemeClr val="tx1"/>
                </a:solidFill>
                <a:latin typeface="Garamond" panose="02020404030301010803" pitchFamily="18" charset="0"/>
              </a:defRPr>
            </a:lvl4pPr>
            <a:lvl5pPr marL="2057400" indent="-228600">
              <a:defRPr b="1">
                <a:solidFill>
                  <a:schemeClr val="tx1"/>
                </a:solidFill>
                <a:latin typeface="Garamond" panose="02020404030301010803" pitchFamily="18" charset="0"/>
              </a:defRPr>
            </a:lvl5pPr>
            <a:lvl6pPr marL="2514600" indent="-228600" eaLnBrk="0" fontAlgn="base" hangingPunct="0">
              <a:spcBef>
                <a:spcPct val="0"/>
              </a:spcBef>
              <a:spcAft>
                <a:spcPct val="0"/>
              </a:spcAft>
              <a:defRPr b="1">
                <a:solidFill>
                  <a:schemeClr val="tx1"/>
                </a:solidFill>
                <a:latin typeface="Garamond" panose="02020404030301010803" pitchFamily="18" charset="0"/>
              </a:defRPr>
            </a:lvl6pPr>
            <a:lvl7pPr marL="2971800" indent="-228600" eaLnBrk="0" fontAlgn="base" hangingPunct="0">
              <a:spcBef>
                <a:spcPct val="0"/>
              </a:spcBef>
              <a:spcAft>
                <a:spcPct val="0"/>
              </a:spcAft>
              <a:defRPr b="1">
                <a:solidFill>
                  <a:schemeClr val="tx1"/>
                </a:solidFill>
                <a:latin typeface="Garamond" panose="02020404030301010803" pitchFamily="18" charset="0"/>
              </a:defRPr>
            </a:lvl7pPr>
            <a:lvl8pPr marL="3429000" indent="-228600" eaLnBrk="0" fontAlgn="base" hangingPunct="0">
              <a:spcBef>
                <a:spcPct val="0"/>
              </a:spcBef>
              <a:spcAft>
                <a:spcPct val="0"/>
              </a:spcAft>
              <a:defRPr b="1">
                <a:solidFill>
                  <a:schemeClr val="tx1"/>
                </a:solidFill>
                <a:latin typeface="Garamond" panose="02020404030301010803" pitchFamily="18" charset="0"/>
              </a:defRPr>
            </a:lvl8pPr>
            <a:lvl9pPr marL="3886200" indent="-228600" eaLnBrk="0" fontAlgn="base" hangingPunct="0">
              <a:spcBef>
                <a:spcPct val="0"/>
              </a:spcBef>
              <a:spcAft>
                <a:spcPct val="0"/>
              </a:spcAft>
              <a:defRPr b="1">
                <a:solidFill>
                  <a:schemeClr val="tx1"/>
                </a:solidFill>
                <a:latin typeface="Garamond" panose="02020404030301010803" pitchFamily="18" charset="0"/>
              </a:defRPr>
            </a:lvl9pPr>
          </a:lstStyle>
          <a:p>
            <a:pPr>
              <a:spcBef>
                <a:spcPct val="50000"/>
              </a:spcBef>
            </a:pPr>
            <a:r>
              <a:rPr lang="sr-Latn-CS" altLang="en-US" sz="2000" i="1"/>
              <a:t>Izvor: UNCTAD</a:t>
            </a:r>
            <a:endParaRPr lang="en-US" altLang="en-US" sz="2000" i="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hart 2">
            <a:extLst>
              <a:ext uri="{FF2B5EF4-FFF2-40B4-BE49-F238E27FC236}">
                <a16:creationId xmlns:a16="http://schemas.microsoft.com/office/drawing/2014/main" id="{36CE7E6D-566C-784F-866A-92E3EA7F2942}"/>
              </a:ext>
            </a:extLst>
          </p:cNvPr>
          <p:cNvPicPr>
            <a:picLocks noChangeArrowheads="1"/>
          </p:cNvPicPr>
          <p:nvPr/>
        </p:nvPicPr>
        <p:blipFill>
          <a:blip r:embed="rId2" cstate="email">
            <a:extLst>
              <a:ext uri="{28A0092B-C50C-407E-A947-70E740481C1C}">
                <a14:useLocalDpi xmlns:a14="http://schemas.microsoft.com/office/drawing/2010/main"/>
              </a:ext>
            </a:extLst>
          </a:blip>
          <a:srcRect r="-64" b="-293"/>
          <a:stretch>
            <a:fillRect/>
          </a:stretch>
        </p:blipFill>
        <p:spPr bwMode="auto">
          <a:xfrm>
            <a:off x="457200" y="4572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a:extLst>
              <a:ext uri="{FF2B5EF4-FFF2-40B4-BE49-F238E27FC236}">
                <a16:creationId xmlns:a16="http://schemas.microsoft.com/office/drawing/2014/main" id="{8FB0679A-B8B0-0241-89C7-82CE3696F4A5}"/>
              </a:ext>
            </a:extLst>
          </p:cNvPr>
          <p:cNvSpPr txBox="1">
            <a:spLocks noChangeArrowheads="1"/>
          </p:cNvSpPr>
          <p:nvPr/>
        </p:nvSpPr>
        <p:spPr bwMode="auto">
          <a:xfrm>
            <a:off x="2895600" y="60198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Garamond" panose="02020404030301010803" pitchFamily="18" charset="0"/>
              </a:defRPr>
            </a:lvl1pPr>
            <a:lvl2pPr marL="742950" indent="-285750">
              <a:defRPr b="1">
                <a:solidFill>
                  <a:schemeClr val="tx1"/>
                </a:solidFill>
                <a:latin typeface="Garamond" panose="02020404030301010803" pitchFamily="18" charset="0"/>
              </a:defRPr>
            </a:lvl2pPr>
            <a:lvl3pPr marL="1143000" indent="-228600">
              <a:defRPr b="1">
                <a:solidFill>
                  <a:schemeClr val="tx1"/>
                </a:solidFill>
                <a:latin typeface="Garamond" panose="02020404030301010803" pitchFamily="18" charset="0"/>
              </a:defRPr>
            </a:lvl3pPr>
            <a:lvl4pPr marL="1600200" indent="-228600">
              <a:defRPr b="1">
                <a:solidFill>
                  <a:schemeClr val="tx1"/>
                </a:solidFill>
                <a:latin typeface="Garamond" panose="02020404030301010803" pitchFamily="18" charset="0"/>
              </a:defRPr>
            </a:lvl4pPr>
            <a:lvl5pPr marL="2057400" indent="-228600">
              <a:defRPr b="1">
                <a:solidFill>
                  <a:schemeClr val="tx1"/>
                </a:solidFill>
                <a:latin typeface="Garamond" panose="02020404030301010803" pitchFamily="18" charset="0"/>
              </a:defRPr>
            </a:lvl5pPr>
            <a:lvl6pPr marL="2514600" indent="-228600" eaLnBrk="0" fontAlgn="base" hangingPunct="0">
              <a:spcBef>
                <a:spcPct val="0"/>
              </a:spcBef>
              <a:spcAft>
                <a:spcPct val="0"/>
              </a:spcAft>
              <a:defRPr b="1">
                <a:solidFill>
                  <a:schemeClr val="tx1"/>
                </a:solidFill>
                <a:latin typeface="Garamond" panose="02020404030301010803" pitchFamily="18" charset="0"/>
              </a:defRPr>
            </a:lvl6pPr>
            <a:lvl7pPr marL="2971800" indent="-228600" eaLnBrk="0" fontAlgn="base" hangingPunct="0">
              <a:spcBef>
                <a:spcPct val="0"/>
              </a:spcBef>
              <a:spcAft>
                <a:spcPct val="0"/>
              </a:spcAft>
              <a:defRPr b="1">
                <a:solidFill>
                  <a:schemeClr val="tx1"/>
                </a:solidFill>
                <a:latin typeface="Garamond" panose="02020404030301010803" pitchFamily="18" charset="0"/>
              </a:defRPr>
            </a:lvl7pPr>
            <a:lvl8pPr marL="3429000" indent="-228600" eaLnBrk="0" fontAlgn="base" hangingPunct="0">
              <a:spcBef>
                <a:spcPct val="0"/>
              </a:spcBef>
              <a:spcAft>
                <a:spcPct val="0"/>
              </a:spcAft>
              <a:defRPr b="1">
                <a:solidFill>
                  <a:schemeClr val="tx1"/>
                </a:solidFill>
                <a:latin typeface="Garamond" panose="02020404030301010803" pitchFamily="18" charset="0"/>
              </a:defRPr>
            </a:lvl8pPr>
            <a:lvl9pPr marL="3886200" indent="-228600" eaLnBrk="0" fontAlgn="base" hangingPunct="0">
              <a:spcBef>
                <a:spcPct val="0"/>
              </a:spcBef>
              <a:spcAft>
                <a:spcPct val="0"/>
              </a:spcAft>
              <a:defRPr b="1">
                <a:solidFill>
                  <a:schemeClr val="tx1"/>
                </a:solidFill>
                <a:latin typeface="Garamond" panose="02020404030301010803" pitchFamily="18" charset="0"/>
              </a:defRPr>
            </a:lvl9pPr>
          </a:lstStyle>
          <a:p>
            <a:pPr>
              <a:spcBef>
                <a:spcPct val="50000"/>
              </a:spcBef>
            </a:pPr>
            <a:r>
              <a:rPr lang="sr-Latn-CS" altLang="en-US" sz="2000" i="1"/>
              <a:t>Izvor: UNCTAD</a:t>
            </a:r>
            <a:endParaRPr lang="en-US" altLang="en-US" sz="2000" i="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457828F7-1D6E-3C48-A88A-7D3012480672}"/>
              </a:ext>
            </a:extLst>
          </p:cNvPr>
          <p:cNvSpPr>
            <a:spLocks noGrp="1" noRot="1" noChangeArrowheads="1"/>
          </p:cNvSpPr>
          <p:nvPr>
            <p:ph type="title"/>
          </p:nvPr>
        </p:nvSpPr>
        <p:spPr>
          <a:xfrm>
            <a:off x="457200" y="0"/>
            <a:ext cx="8229600" cy="533400"/>
          </a:xfrm>
        </p:spPr>
        <p:txBody>
          <a:bodyPr/>
          <a:lstStyle/>
          <a:p>
            <a:pPr eaLnBrk="1" hangingPunct="1">
              <a:defRPr/>
            </a:pPr>
            <a:r>
              <a:rPr lang="sr-Latn-CS" sz="1800" i="1"/>
              <a:t> Rang prvih 100 nacionalnih ekonomija i globalnih korporacija u 2007. godini (u milionima US$)</a:t>
            </a:r>
            <a:endParaRPr lang="en-US" sz="1800" i="1"/>
          </a:p>
        </p:txBody>
      </p:sp>
      <p:graphicFrame>
        <p:nvGraphicFramePr>
          <p:cNvPr id="314371" name="Group 3">
            <a:extLst>
              <a:ext uri="{FF2B5EF4-FFF2-40B4-BE49-F238E27FC236}">
                <a16:creationId xmlns:a16="http://schemas.microsoft.com/office/drawing/2014/main" id="{03398AF2-B957-7D4B-BCB8-D32DDB9C10B3}"/>
              </a:ext>
            </a:extLst>
          </p:cNvPr>
          <p:cNvGraphicFramePr>
            <a:graphicFrameLocks noGrp="1"/>
          </p:cNvGraphicFramePr>
          <p:nvPr>
            <p:ph type="tbl" idx="1"/>
          </p:nvPr>
        </p:nvGraphicFramePr>
        <p:xfrm>
          <a:off x="0" y="609600"/>
          <a:ext cx="9144000" cy="6230938"/>
        </p:xfrm>
        <a:graphic>
          <a:graphicData uri="http://schemas.openxmlformats.org/drawingml/2006/table">
            <a:tbl>
              <a:tblPr/>
              <a:tblGrid>
                <a:gridCol w="831850">
                  <a:extLst>
                    <a:ext uri="{9D8B030D-6E8A-4147-A177-3AD203B41FA5}">
                      <a16:colId xmlns:a16="http://schemas.microsoft.com/office/drawing/2014/main" val="20000"/>
                    </a:ext>
                  </a:extLst>
                </a:gridCol>
                <a:gridCol w="6027738">
                  <a:extLst>
                    <a:ext uri="{9D8B030D-6E8A-4147-A177-3AD203B41FA5}">
                      <a16:colId xmlns:a16="http://schemas.microsoft.com/office/drawing/2014/main" val="20001"/>
                    </a:ext>
                  </a:extLst>
                </a:gridCol>
                <a:gridCol w="2284412">
                  <a:extLst>
                    <a:ext uri="{9D8B030D-6E8A-4147-A177-3AD203B41FA5}">
                      <a16:colId xmlns:a16="http://schemas.microsoft.com/office/drawing/2014/main" val="20002"/>
                    </a:ext>
                  </a:extLst>
                </a:gridCol>
              </a:tblGrid>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Rang</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Država/Transnacionalna korp.</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GDP/prihodi</a:t>
                      </a:r>
                      <a:endParaRPr kumimoji="0" lang="en-US" sz="1400" b="0" i="0" u="none" strike="noStrike" cap="none" normalizeH="0" baseline="0">
                        <a:ln>
                          <a:noFill/>
                        </a:ln>
                        <a:solidFill>
                          <a:schemeClr val="tx1"/>
                        </a:solidFill>
                        <a:effectLst/>
                        <a:latin typeface="Arial" charset="0"/>
                      </a:endParaRPr>
                    </a:p>
                  </a:txBody>
                  <a:tcPr anchor="ct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Evropska Unija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14.430.000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2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14.140.000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Kina </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8.748.000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Japan</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4.150.000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Indija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3.570.000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Njemačka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2.810.000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Velika Britanija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2.128.000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22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Rusija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2.110.000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Francuska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2.097.000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Brazil</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2.013.000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22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Italija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1.739.000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Meksiko</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1.465.000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13</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Južna Koreja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1.364.000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222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Španija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1.362.000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Kanada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1.279.000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Indonesija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962.500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222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Turska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874.500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2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Australija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851.100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394" name="Group 2">
            <a:extLst>
              <a:ext uri="{FF2B5EF4-FFF2-40B4-BE49-F238E27FC236}">
                <a16:creationId xmlns:a16="http://schemas.microsoft.com/office/drawing/2014/main" id="{CBFBC83F-FEDA-0841-8189-3C8AFEE55E08}"/>
              </a:ext>
            </a:extLst>
          </p:cNvPr>
          <p:cNvGraphicFramePr>
            <a:graphicFrameLocks noGrp="1"/>
          </p:cNvGraphicFramePr>
          <p:nvPr>
            <p:ph/>
          </p:nvPr>
        </p:nvGraphicFramePr>
        <p:xfrm>
          <a:off x="0" y="0"/>
          <a:ext cx="9144000" cy="6945313"/>
        </p:xfrm>
        <a:graphic>
          <a:graphicData uri="http://schemas.openxmlformats.org/drawingml/2006/table">
            <a:tbl>
              <a:tblPr/>
              <a:tblGrid>
                <a:gridCol w="831850">
                  <a:extLst>
                    <a:ext uri="{9D8B030D-6E8A-4147-A177-3AD203B41FA5}">
                      <a16:colId xmlns:a16="http://schemas.microsoft.com/office/drawing/2014/main" val="20000"/>
                    </a:ext>
                  </a:extLst>
                </a:gridCol>
                <a:gridCol w="6027738">
                  <a:extLst>
                    <a:ext uri="{9D8B030D-6E8A-4147-A177-3AD203B41FA5}">
                      <a16:colId xmlns:a16="http://schemas.microsoft.com/office/drawing/2014/main" val="20001"/>
                    </a:ext>
                  </a:extLst>
                </a:gridCol>
                <a:gridCol w="2284412">
                  <a:extLst>
                    <a:ext uri="{9D8B030D-6E8A-4147-A177-3AD203B41FA5}">
                      <a16:colId xmlns:a16="http://schemas.microsoft.com/office/drawing/2014/main" val="20002"/>
                    </a:ext>
                  </a:extLst>
                </a:gridCol>
              </a:tblGrid>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Iran</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827.100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Tajvan</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735.400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Poljska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689.300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43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Holandija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660.000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23</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Saudijska Arabija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592.300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Argentina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548.800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Tajland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540.100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Južnoafrička Republika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505.300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Egipat</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469.800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Pakistan</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433.100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Kolumbija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401.500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43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ExxonMobil  (SAD)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390.328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Malezija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383.600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Belgija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383.400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33</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Wal-Mart Stores  (SAD)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374.526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Royal Dutch/Shell Group  (Holandija/Britanija)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355.782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Venecuela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349.300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Nigerija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339.000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43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Grčka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333.400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Švedska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331.400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Filipini</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324.400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Austrija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321.800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18" name="Group 2">
            <a:extLst>
              <a:ext uri="{FF2B5EF4-FFF2-40B4-BE49-F238E27FC236}">
                <a16:creationId xmlns:a16="http://schemas.microsoft.com/office/drawing/2014/main" id="{02691449-E2FE-D540-9AF2-96693639B671}"/>
              </a:ext>
            </a:extLst>
          </p:cNvPr>
          <p:cNvGraphicFramePr>
            <a:graphicFrameLocks noGrp="1"/>
          </p:cNvGraphicFramePr>
          <p:nvPr>
            <p:ph/>
          </p:nvPr>
        </p:nvGraphicFramePr>
        <p:xfrm>
          <a:off x="0" y="0"/>
          <a:ext cx="9144000" cy="7010400"/>
        </p:xfrm>
        <a:graphic>
          <a:graphicData uri="http://schemas.openxmlformats.org/drawingml/2006/table">
            <a:tbl>
              <a:tblPr/>
              <a:tblGrid>
                <a:gridCol w="831850">
                  <a:extLst>
                    <a:ext uri="{9D8B030D-6E8A-4147-A177-3AD203B41FA5}">
                      <a16:colId xmlns:a16="http://schemas.microsoft.com/office/drawing/2014/main" val="20000"/>
                    </a:ext>
                  </a:extLst>
                </a:gridCol>
                <a:gridCol w="6027738">
                  <a:extLst>
                    <a:ext uri="{9D8B030D-6E8A-4147-A177-3AD203B41FA5}">
                      <a16:colId xmlns:a16="http://schemas.microsoft.com/office/drawing/2014/main" val="20001"/>
                    </a:ext>
                  </a:extLst>
                </a:gridCol>
                <a:gridCol w="2284412">
                  <a:extLst>
                    <a:ext uri="{9D8B030D-6E8A-4147-A177-3AD203B41FA5}">
                      <a16:colId xmlns:a16="http://schemas.microsoft.com/office/drawing/2014/main" val="20002"/>
                    </a:ext>
                  </a:extLst>
                </a:gridCol>
              </a:tblGrid>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41</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Švicarska</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314.700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42</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Hong Kong</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301.800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43</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Ukrajina</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290.100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44</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British Petroleum Company Plc  (V. Britanija)</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284.365</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45</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Norveška</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267.400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46</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Vijetnam</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256.900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47</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Rumunija</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254.700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48</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Češka</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254.100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49</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Peru</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251.400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Singapur</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243.200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51</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Čile</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242.200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52</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Alžir</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241.400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53</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Bangladeš</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241.100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54</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Total  (Francuska)</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233.699</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55</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Portugal</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232.600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56</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Toyota Motor Corporation  (Japan)</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230.607</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Chevron Corporation  (SAD)</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214.091</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58</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Izrael</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205.800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59</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Mitsubishi Motors Corporation   (Japan)</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202.658</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Danska</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197.800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61</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ConocoPhillips  (SAD)</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187.437</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87338">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62</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Ujedinjeni Arapski Emirati</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186.800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2889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63</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Mađarska</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186.000</a:t>
                      </a: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42" name="Group 2">
            <a:extLst>
              <a:ext uri="{FF2B5EF4-FFF2-40B4-BE49-F238E27FC236}">
                <a16:creationId xmlns:a16="http://schemas.microsoft.com/office/drawing/2014/main" id="{776821FE-50FC-F244-888D-79F81F97AE92}"/>
              </a:ext>
            </a:extLst>
          </p:cNvPr>
          <p:cNvGraphicFramePr>
            <a:graphicFrameLocks noGrp="1"/>
          </p:cNvGraphicFramePr>
          <p:nvPr>
            <p:ph/>
          </p:nvPr>
        </p:nvGraphicFramePr>
        <p:xfrm>
          <a:off x="0" y="0"/>
          <a:ext cx="9144000" cy="6945313"/>
        </p:xfrm>
        <a:graphic>
          <a:graphicData uri="http://schemas.openxmlformats.org/drawingml/2006/table">
            <a:tbl>
              <a:tblPr/>
              <a:tblGrid>
                <a:gridCol w="831850">
                  <a:extLst>
                    <a:ext uri="{9D8B030D-6E8A-4147-A177-3AD203B41FA5}">
                      <a16:colId xmlns:a16="http://schemas.microsoft.com/office/drawing/2014/main" val="20000"/>
                    </a:ext>
                  </a:extLst>
                </a:gridCol>
                <a:gridCol w="6027738">
                  <a:extLst>
                    <a:ext uri="{9D8B030D-6E8A-4147-A177-3AD203B41FA5}">
                      <a16:colId xmlns:a16="http://schemas.microsoft.com/office/drawing/2014/main" val="20001"/>
                    </a:ext>
                  </a:extLst>
                </a:gridCol>
                <a:gridCol w="2284412">
                  <a:extLst>
                    <a:ext uri="{9D8B030D-6E8A-4147-A177-3AD203B41FA5}">
                      <a16:colId xmlns:a16="http://schemas.microsoft.com/office/drawing/2014/main" val="20002"/>
                    </a:ext>
                  </a:extLst>
                </a:gridCol>
              </a:tblGrid>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Kazahstan</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181.900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General Motors  (SAD)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181.122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Finska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178.800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43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General Electric  (SAD)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172.738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Irska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172.500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69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Ford Motor Company  (SAD)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172.455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Volkswagen Group  (Njemačka)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160.308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DaimlerChrysler AG  (Njemačka/SAD)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146.326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Maroko</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145.600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73</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Kuvajt</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142.100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Eni Group  (Italija)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128.450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43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Carrefour SA  (Francuska)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120.930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Bjelorusija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120.700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Novi Zeland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115.300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Slovačka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115.100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79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Kuba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110.900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Irak</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110.100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Ekvador</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108.800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43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Angola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107.000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83</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Siemens AG  (Njemačka)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106.651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Honda Motor Co Ltd   (Japan)</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105.288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3159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Samsung Electronics Co., Ltd.  (Koreja)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105.232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A82629D5-5AC7-C741-83E0-59588AE88718}"/>
              </a:ext>
            </a:extLst>
          </p:cNvPr>
          <p:cNvSpPr>
            <a:spLocks noGrp="1" noRot="1" noChangeArrowheads="1"/>
          </p:cNvSpPr>
          <p:nvPr>
            <p:ph type="title"/>
          </p:nvPr>
        </p:nvSpPr>
        <p:spPr/>
        <p:txBody>
          <a:bodyPr/>
          <a:lstStyle/>
          <a:p>
            <a:pPr eaLnBrk="1" hangingPunct="1">
              <a:defRPr/>
            </a:pPr>
            <a:r>
              <a:rPr lang="sr-Cyrl-CS" sz="2400" dirty="0"/>
              <a:t>Табела 4: Прогноза броја становника у свијету и по континентима</a:t>
            </a:r>
            <a:r>
              <a:rPr lang="sr-Latn-BA" sz="2400" dirty="0"/>
              <a:t> </a:t>
            </a:r>
            <a:r>
              <a:rPr lang="sr-Cyrl-CS" sz="2400" dirty="0"/>
              <a:t>у милионима</a:t>
            </a:r>
            <a:r>
              <a:rPr lang="sr-Latn-BA" sz="2400" dirty="0"/>
              <a:t> </a:t>
            </a:r>
            <a:r>
              <a:rPr lang="sr-Cyrl-CS" sz="2400" dirty="0"/>
              <a:t> (1950-2050)</a:t>
            </a:r>
            <a:endParaRPr lang="en-US" sz="2400" dirty="0"/>
          </a:p>
        </p:txBody>
      </p:sp>
      <p:pic>
        <p:nvPicPr>
          <p:cNvPr id="9219" name="Picture 3" descr="Scan">
            <a:extLst>
              <a:ext uri="{FF2B5EF4-FFF2-40B4-BE49-F238E27FC236}">
                <a16:creationId xmlns:a16="http://schemas.microsoft.com/office/drawing/2014/main" id="{D4D4557A-04D9-0F43-B7C5-619E377467B0}"/>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920875"/>
            <a:ext cx="9144000" cy="440531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466" name="Group 2">
            <a:extLst>
              <a:ext uri="{FF2B5EF4-FFF2-40B4-BE49-F238E27FC236}">
                <a16:creationId xmlns:a16="http://schemas.microsoft.com/office/drawing/2014/main" id="{8A99CC27-AA2B-4545-A0E0-838DAC398A31}"/>
              </a:ext>
            </a:extLst>
          </p:cNvPr>
          <p:cNvGraphicFramePr>
            <a:graphicFrameLocks noGrp="1"/>
          </p:cNvGraphicFramePr>
          <p:nvPr>
            <p:ph/>
          </p:nvPr>
        </p:nvGraphicFramePr>
        <p:xfrm>
          <a:off x="457200" y="152400"/>
          <a:ext cx="8229600" cy="5287963"/>
        </p:xfrm>
        <a:graphic>
          <a:graphicData uri="http://schemas.openxmlformats.org/drawingml/2006/table">
            <a:tbl>
              <a:tblPr/>
              <a:tblGrid>
                <a:gridCol w="749300">
                  <a:extLst>
                    <a:ext uri="{9D8B030D-6E8A-4147-A177-3AD203B41FA5}">
                      <a16:colId xmlns:a16="http://schemas.microsoft.com/office/drawing/2014/main" val="20000"/>
                    </a:ext>
                  </a:extLst>
                </a:gridCol>
                <a:gridCol w="5424488">
                  <a:extLst>
                    <a:ext uri="{9D8B030D-6E8A-4147-A177-3AD203B41FA5}">
                      <a16:colId xmlns:a16="http://schemas.microsoft.com/office/drawing/2014/main" val="20001"/>
                    </a:ext>
                  </a:extLst>
                </a:gridCol>
                <a:gridCol w="2055812">
                  <a:extLst>
                    <a:ext uri="{9D8B030D-6E8A-4147-A177-3AD203B41FA5}">
                      <a16:colId xmlns:a16="http://schemas.microsoft.com/office/drawing/2014/main" val="20002"/>
                    </a:ext>
                  </a:extLst>
                </a:gridCol>
              </a:tblGrid>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ArcelorMittal  (Luksemburg)</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105.216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Hewlett-Packard  (SAD)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104.286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E.ON AG  (Njemačka)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101.179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89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Sirija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101.000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Katar</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99.590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IBM  (SAD)</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98.786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92</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Hitachi Ltd   (Japan)</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98.480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401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93</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Šri Lanka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96.600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94</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Statoil Asa  (Norveška)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96.426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Nestlé SA e  (Švicarska)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95.559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Nissan Motor Co Ltd   (Japan)</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94.949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97</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Metro AG  (Njemačka)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94.711</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98</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Deutsche Post AG  (Njemačka)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93.496</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99</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Sudan</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92.650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5242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100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Deutsche Telekom AG  (Njemačka)</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92.030</a:t>
                      </a: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73796" name="Text Box 68">
            <a:extLst>
              <a:ext uri="{FF2B5EF4-FFF2-40B4-BE49-F238E27FC236}">
                <a16:creationId xmlns:a16="http://schemas.microsoft.com/office/drawing/2014/main" id="{D1597E02-15B9-3C48-962C-13EA700E6E31}"/>
              </a:ext>
            </a:extLst>
          </p:cNvPr>
          <p:cNvSpPr txBox="1">
            <a:spLocks noChangeArrowheads="1"/>
          </p:cNvSpPr>
          <p:nvPr/>
        </p:nvSpPr>
        <p:spPr bwMode="auto">
          <a:xfrm>
            <a:off x="838200" y="5715000"/>
            <a:ext cx="7696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Garamond" panose="02020404030301010803" pitchFamily="18" charset="0"/>
              </a:defRPr>
            </a:lvl1pPr>
            <a:lvl2pPr marL="742950" indent="-285750">
              <a:defRPr b="1">
                <a:solidFill>
                  <a:schemeClr val="tx1"/>
                </a:solidFill>
                <a:latin typeface="Garamond" panose="02020404030301010803" pitchFamily="18" charset="0"/>
              </a:defRPr>
            </a:lvl2pPr>
            <a:lvl3pPr marL="1143000" indent="-228600">
              <a:defRPr b="1">
                <a:solidFill>
                  <a:schemeClr val="tx1"/>
                </a:solidFill>
                <a:latin typeface="Garamond" panose="02020404030301010803" pitchFamily="18" charset="0"/>
              </a:defRPr>
            </a:lvl3pPr>
            <a:lvl4pPr marL="1600200" indent="-228600">
              <a:defRPr b="1">
                <a:solidFill>
                  <a:schemeClr val="tx1"/>
                </a:solidFill>
                <a:latin typeface="Garamond" panose="02020404030301010803" pitchFamily="18" charset="0"/>
              </a:defRPr>
            </a:lvl4pPr>
            <a:lvl5pPr marL="2057400" indent="-228600">
              <a:defRPr b="1">
                <a:solidFill>
                  <a:schemeClr val="tx1"/>
                </a:solidFill>
                <a:latin typeface="Garamond" panose="02020404030301010803" pitchFamily="18" charset="0"/>
              </a:defRPr>
            </a:lvl5pPr>
            <a:lvl6pPr marL="2514600" indent="-228600" eaLnBrk="0" fontAlgn="base" hangingPunct="0">
              <a:spcBef>
                <a:spcPct val="0"/>
              </a:spcBef>
              <a:spcAft>
                <a:spcPct val="0"/>
              </a:spcAft>
              <a:defRPr b="1">
                <a:solidFill>
                  <a:schemeClr val="tx1"/>
                </a:solidFill>
                <a:latin typeface="Garamond" panose="02020404030301010803" pitchFamily="18" charset="0"/>
              </a:defRPr>
            </a:lvl6pPr>
            <a:lvl7pPr marL="2971800" indent="-228600" eaLnBrk="0" fontAlgn="base" hangingPunct="0">
              <a:spcBef>
                <a:spcPct val="0"/>
              </a:spcBef>
              <a:spcAft>
                <a:spcPct val="0"/>
              </a:spcAft>
              <a:defRPr b="1">
                <a:solidFill>
                  <a:schemeClr val="tx1"/>
                </a:solidFill>
                <a:latin typeface="Garamond" panose="02020404030301010803" pitchFamily="18" charset="0"/>
              </a:defRPr>
            </a:lvl7pPr>
            <a:lvl8pPr marL="3429000" indent="-228600" eaLnBrk="0" fontAlgn="base" hangingPunct="0">
              <a:spcBef>
                <a:spcPct val="0"/>
              </a:spcBef>
              <a:spcAft>
                <a:spcPct val="0"/>
              </a:spcAft>
              <a:defRPr b="1">
                <a:solidFill>
                  <a:schemeClr val="tx1"/>
                </a:solidFill>
                <a:latin typeface="Garamond" panose="02020404030301010803" pitchFamily="18" charset="0"/>
              </a:defRPr>
            </a:lvl8pPr>
            <a:lvl9pPr marL="3886200" indent="-228600" eaLnBrk="0" fontAlgn="base" hangingPunct="0">
              <a:spcBef>
                <a:spcPct val="0"/>
              </a:spcBef>
              <a:spcAft>
                <a:spcPct val="0"/>
              </a:spcAft>
              <a:defRPr b="1">
                <a:solidFill>
                  <a:schemeClr val="tx1"/>
                </a:solidFill>
                <a:latin typeface="Garamond" panose="02020404030301010803" pitchFamily="18" charset="0"/>
              </a:defRPr>
            </a:lvl9pPr>
          </a:lstStyle>
          <a:p>
            <a:r>
              <a:rPr lang="sr-Latn-CS" altLang="en-US" sz="1400"/>
              <a:t>Izvor: TheWorld Factbook - Rank order-GDP (GDP država mjeren paritetom kupovne moći PPP) i</a:t>
            </a:r>
          </a:p>
          <a:p>
            <a:r>
              <a:rPr lang="sr-Latn-CS" altLang="en-US" sz="1400"/>
              <a:t>          WIR 2009, (prihod korporacija)</a:t>
            </a:r>
            <a:endParaRPr lang="en-US" altLang="en-US" sz="1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1A1F5F25-EB59-CB4D-B272-B10AF75D3F37}"/>
              </a:ext>
            </a:extLst>
          </p:cNvPr>
          <p:cNvSpPr>
            <a:spLocks noGrp="1" noChangeArrowheads="1"/>
          </p:cNvSpPr>
          <p:nvPr>
            <p:ph type="body" idx="1"/>
          </p:nvPr>
        </p:nvSpPr>
        <p:spPr>
          <a:xfrm>
            <a:off x="0" y="0"/>
            <a:ext cx="9144000" cy="6858000"/>
          </a:xfrm>
        </p:spPr>
        <p:txBody>
          <a:bodyPr/>
          <a:lstStyle/>
          <a:p>
            <a:pPr eaLnBrk="1" hangingPunct="1">
              <a:lnSpc>
                <a:spcPct val="90000"/>
              </a:lnSpc>
              <a:buFont typeface="Wingdings" pitchFamily="2" charset="2"/>
              <a:buNone/>
              <a:defRPr/>
            </a:pPr>
            <a:r>
              <a:rPr lang="sr-Cyrl-CS" sz="2000" b="1"/>
              <a:t>     Укупна имовина ( у матичној и страним земљама ) свих свјетских трансна-ционални корпорација процјењује се на више од 80.000 милијарди </a:t>
            </a:r>
            <a:r>
              <a:rPr lang="sr-Latn-BA" sz="2000" b="1"/>
              <a:t>USD, </a:t>
            </a:r>
            <a:r>
              <a:rPr lang="sr-Cyrl-CS" sz="2000" b="1"/>
              <a:t>укупна вриједност продаје ( у матичној земљи и иностранству ) на више од 35.000 </a:t>
            </a:r>
            <a:r>
              <a:rPr lang="sr-Latn-BA" sz="2000" b="1"/>
              <a:t>USD,</a:t>
            </a:r>
            <a:r>
              <a:rPr lang="sr-Cyrl-CS" sz="2000" b="1"/>
              <a:t> вриједност продаје само филијала у иностранству око 22.000 милијарди </a:t>
            </a:r>
            <a:r>
              <a:rPr lang="sr-Latn-BA" sz="2000" b="1"/>
              <a:t>USD</a:t>
            </a:r>
            <a:r>
              <a:rPr lang="sr-Cyrl-CS" sz="2000" b="1"/>
              <a:t>, запошљавају око 150 милиона људи.</a:t>
            </a:r>
            <a:endParaRPr lang="sr-Latn-BA" sz="2000" b="1"/>
          </a:p>
          <a:p>
            <a:pPr eaLnBrk="1" hangingPunct="1">
              <a:lnSpc>
                <a:spcPct val="90000"/>
              </a:lnSpc>
              <a:buFont typeface="Wingdings" pitchFamily="2" charset="2"/>
              <a:buNone/>
              <a:defRPr/>
            </a:pPr>
            <a:r>
              <a:rPr lang="sr-Latn-BA" sz="2000" b="1"/>
              <a:t>     M</a:t>
            </a:r>
            <a:r>
              <a:rPr lang="sr-Cyrl-CS" sz="2000" b="1"/>
              <a:t>отиви за пословање транснационалних корпорација су различити. Кључ-ни мотив је максимализација профита на дуги рок. Остали мотиви који во-де остваривању овог кључног мотива су: освајање тржишта, обезбеђивање ресурса, заобилажење трговинских баријера, повећање ефикасности про-изводње, заобилажење ограничења домаћег тржишта, субјективни мотиви.</a:t>
            </a:r>
          </a:p>
          <a:p>
            <a:pPr eaLnBrk="1" hangingPunct="1">
              <a:lnSpc>
                <a:spcPct val="90000"/>
              </a:lnSpc>
              <a:buFont typeface="Wingdings" pitchFamily="2" charset="2"/>
              <a:buNone/>
              <a:defRPr/>
            </a:pPr>
            <a:r>
              <a:rPr lang="sr-Cyrl-CS" sz="2000" b="1"/>
              <a:t>     Транснационалне корпорације могу бити хоризонталне, када се производ-ња истих  или сличних производа распоређује у различитим афилијација-ма, вертикалне када се поједини производни процеси лоцирају у различит-им афилијацијама и конгломератске, гдје се у различитим афилијацијама производе различити производи.</a:t>
            </a:r>
          </a:p>
          <a:p>
            <a:pPr eaLnBrk="1" hangingPunct="1">
              <a:lnSpc>
                <a:spcPct val="90000"/>
              </a:lnSpc>
              <a:buFont typeface="Wingdings" pitchFamily="2" charset="2"/>
              <a:buNone/>
              <a:defRPr/>
            </a:pPr>
            <a:r>
              <a:rPr lang="sr-Cyrl-CS" sz="2000" b="1"/>
              <a:t>     Између матичне компаније и афилијација, као и између самих афилијација транснационалних корпорација, обавља се интра- фирмска трговина. Та трговина се обавља путем трансферних цијена које се разликују од комерц-ијалних цијена. Разлог за њихову примјену су, поред осталог, мања порес-ка, царинска и друга давања. </a:t>
            </a:r>
          </a:p>
          <a:p>
            <a:pPr eaLnBrk="1" hangingPunct="1">
              <a:lnSpc>
                <a:spcPct val="90000"/>
              </a:lnSpc>
              <a:buFont typeface="Wingdings" pitchFamily="2" charset="2"/>
              <a:buNone/>
              <a:defRPr/>
            </a:pPr>
            <a:r>
              <a:rPr lang="sr-Cyrl-CS" sz="2000" b="1"/>
              <a:t>     Контрола пословања транснационалних корпорација се спроводи у УН путем Комисије за транснационалне корпорације и путем О</a:t>
            </a:r>
            <a:r>
              <a:rPr lang="sr-Latn-BA" sz="2000" b="1"/>
              <a:t>ECD.</a:t>
            </a:r>
            <a:r>
              <a:rPr lang="sr-Cyrl-CS" sz="2000" b="1"/>
              <a:t>  </a:t>
            </a:r>
          </a:p>
          <a:p>
            <a:pPr eaLnBrk="1" hangingPunct="1">
              <a:lnSpc>
                <a:spcPct val="90000"/>
              </a:lnSpc>
              <a:buFont typeface="Wingdings" pitchFamily="2" charset="2"/>
              <a:buNone/>
              <a:defRPr/>
            </a:pPr>
            <a:r>
              <a:rPr lang="sr-Cyrl-CS" sz="2000" b="1"/>
              <a:t>         </a:t>
            </a:r>
            <a:endParaRPr lang="en-US" sz="2000"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a:extLst>
              <a:ext uri="{FF2B5EF4-FFF2-40B4-BE49-F238E27FC236}">
                <a16:creationId xmlns:a16="http://schemas.microsoft.com/office/drawing/2014/main" id="{DFE80216-DEB0-FA46-BA55-1163BF68CF17}"/>
              </a:ext>
            </a:extLst>
          </p:cNvPr>
          <p:cNvSpPr>
            <a:spLocks noGrp="1" noChangeArrowheads="1"/>
          </p:cNvSpPr>
          <p:nvPr>
            <p:ph type="body" idx="1"/>
          </p:nvPr>
        </p:nvSpPr>
        <p:spPr>
          <a:xfrm>
            <a:off x="0" y="0"/>
            <a:ext cx="9144000" cy="6858000"/>
          </a:xfrm>
        </p:spPr>
        <p:txBody>
          <a:bodyPr/>
          <a:lstStyle/>
          <a:p>
            <a:pPr eaLnBrk="1" hangingPunct="1">
              <a:buFont typeface="Wingdings" pitchFamily="2" charset="2"/>
              <a:buNone/>
              <a:defRPr/>
            </a:pPr>
            <a:r>
              <a:rPr lang="sr-Latn-BA" sz="2400" b="1"/>
              <a:t>  </a:t>
            </a:r>
            <a:r>
              <a:rPr lang="sr-Cyrl-CS" sz="2400" b="1"/>
              <a:t>                    </a:t>
            </a:r>
            <a:r>
              <a:rPr lang="sr-Latn-BA" sz="2400" b="1"/>
              <a:t>6.</a:t>
            </a:r>
            <a:r>
              <a:rPr lang="sr-Cyrl-CS" sz="2400" b="1"/>
              <a:t> Регионалне економске интеграције</a:t>
            </a:r>
          </a:p>
          <a:p>
            <a:pPr eaLnBrk="1" hangingPunct="1">
              <a:buFont typeface="Wingdings" pitchFamily="2" charset="2"/>
              <a:buNone/>
              <a:defRPr/>
            </a:pPr>
            <a:r>
              <a:rPr lang="sr-Cyrl-CS" sz="2400" b="1"/>
              <a:t>     </a:t>
            </a:r>
            <a:r>
              <a:rPr lang="sr-Cyrl-CS" sz="1800" b="1"/>
              <a:t>Регионалне економске интеграције представљају тежњу земаља да се у оквиру јед-ног региона ближе повежу, уз очекивање да ће таква повезаност донијети економ-ске користи по развој. Економске интеграције могу бити функционалне и инсти-туционалне. Функционална интеграција представља оснивање или повезивање предузећа која су лоцирана у различитим државама. Институционална интеграција резултат је процеса којим се отклањају препреке у економским односима између држава. Ефекти интеграције у области међународне трговине могу да се сврстају у двије групе : стварање трговине и скретање трговине. Ефекти стварања трговине посљедица су повећане тражње на тржишту интеграције. Са друге стране, смање-ње трошкова и цијена унутар интеграције утиче на скретање трговине, тј. на за-мјену увоза из трећих земаља производњом оствареном унутар интеграције.</a:t>
            </a:r>
          </a:p>
          <a:p>
            <a:pPr eaLnBrk="1" hangingPunct="1">
              <a:buFont typeface="Wingdings" pitchFamily="2" charset="2"/>
              <a:buNone/>
              <a:defRPr/>
            </a:pPr>
            <a:r>
              <a:rPr lang="sr-Cyrl-CS" sz="1800" b="1"/>
              <a:t>     Постои шест облика институционалне интеграције,  чија је карактеристика да сваки наредни облик интеграције садржи и елементе претходне: </a:t>
            </a:r>
          </a:p>
          <a:p>
            <a:pPr eaLnBrk="1" hangingPunct="1">
              <a:buFont typeface="Wingdings" pitchFamily="2" charset="2"/>
              <a:buNone/>
              <a:defRPr/>
            </a:pPr>
            <a:r>
              <a:rPr lang="sr-Cyrl-CS" sz="1800" b="1"/>
              <a:t>     - Споразум о преференцијалној трговини, земље споразумом регулишу да у међ-усобној трговини за одређене производе примјењују ниже царинске стопе. При том, свака од уговорних страна задржава право да у односу на треће земље задржи сопствену , националну царинску политику.</a:t>
            </a:r>
          </a:p>
          <a:p>
            <a:pPr eaLnBrk="1" hangingPunct="1">
              <a:buFont typeface="Wingdings" pitchFamily="2" charset="2"/>
              <a:buNone/>
              <a:defRPr/>
            </a:pPr>
            <a:r>
              <a:rPr lang="sr-Cyrl-CS" sz="1800" b="1"/>
              <a:t>      - У зони слободне трговине земље у међусобној размјени реципрочно и у цјелини укидају царинске дажбине и друге препреке трговини, али према трећим земљама и даље примјењују сопствену трговинску заштиту.</a:t>
            </a:r>
          </a:p>
          <a:p>
            <a:pPr eaLnBrk="1" hangingPunct="1">
              <a:buFont typeface="Wingdings" pitchFamily="2" charset="2"/>
              <a:buNone/>
              <a:defRPr/>
            </a:pPr>
            <a:r>
              <a:rPr lang="sr-Cyrl-CS" sz="1800" b="1"/>
              <a:t>   </a:t>
            </a:r>
          </a:p>
          <a:p>
            <a:pPr eaLnBrk="1" hangingPunct="1">
              <a:buFont typeface="Wingdings" pitchFamily="2" charset="2"/>
              <a:buNone/>
              <a:defRPr/>
            </a:pPr>
            <a:r>
              <a:rPr lang="sr-Cyrl-CS" sz="2000" b="1"/>
              <a:t>        </a:t>
            </a:r>
          </a:p>
          <a:p>
            <a:pPr eaLnBrk="1" hangingPunct="1">
              <a:buFont typeface="Wingdings" pitchFamily="2" charset="2"/>
              <a:buNone/>
              <a:defRPr/>
            </a:pPr>
            <a:r>
              <a:rPr lang="sr-Cyrl-CS" sz="2000" b="1"/>
              <a:t>         </a:t>
            </a:r>
            <a:endParaRPr lang="sr-Cyrl-CS" sz="2400" b="1"/>
          </a:p>
          <a:p>
            <a:pPr eaLnBrk="1" hangingPunct="1">
              <a:buFont typeface="Wingdings" pitchFamily="2" charset="2"/>
              <a:buNone/>
              <a:defRPr/>
            </a:pPr>
            <a:r>
              <a:rPr lang="sr-Cyrl-CS" sz="2400" b="1"/>
              <a:t> </a:t>
            </a:r>
          </a:p>
          <a:p>
            <a:pPr eaLnBrk="1" hangingPunct="1">
              <a:buFont typeface="Wingdings" pitchFamily="2" charset="2"/>
              <a:buNone/>
              <a:defRPr/>
            </a:pPr>
            <a:endParaRPr lang="en-US" sz="2400" b="1"/>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a:extLst>
              <a:ext uri="{FF2B5EF4-FFF2-40B4-BE49-F238E27FC236}">
                <a16:creationId xmlns:a16="http://schemas.microsoft.com/office/drawing/2014/main" id="{CBAE07BD-40A9-B24B-A644-CA53335F3429}"/>
              </a:ext>
            </a:extLst>
          </p:cNvPr>
          <p:cNvSpPr>
            <a:spLocks noGrp="1" noChangeArrowheads="1"/>
          </p:cNvSpPr>
          <p:nvPr>
            <p:ph type="body" idx="1"/>
          </p:nvPr>
        </p:nvSpPr>
        <p:spPr>
          <a:xfrm>
            <a:off x="0" y="0"/>
            <a:ext cx="9144000" cy="6858000"/>
          </a:xfrm>
        </p:spPr>
        <p:txBody>
          <a:bodyPr/>
          <a:lstStyle/>
          <a:p>
            <a:pPr eaLnBrk="1" hangingPunct="1">
              <a:lnSpc>
                <a:spcPct val="90000"/>
              </a:lnSpc>
              <a:buFont typeface="Wingdings" pitchFamily="2" charset="2"/>
              <a:buNone/>
              <a:defRPr/>
            </a:pPr>
            <a:r>
              <a:rPr lang="sr-Cyrl-CS" sz="1800" b="1"/>
              <a:t>    -  Царинска унија се разликује од зоне слободне трговине по томе што земље чланице успостављају заједничку тарифу према трећим земљама; </a:t>
            </a:r>
          </a:p>
          <a:p>
            <a:pPr eaLnBrk="1" hangingPunct="1">
              <a:lnSpc>
                <a:spcPct val="90000"/>
              </a:lnSpc>
              <a:buFont typeface="Wingdings" pitchFamily="2" charset="2"/>
              <a:buNone/>
              <a:defRPr/>
            </a:pPr>
            <a:r>
              <a:rPr lang="sr-Cyrl-CS" sz="1800" b="1"/>
              <a:t>     - Зајецничко тржиште, поред елемената који су садржани у царинској унији на зај-едничком тржишту су интегрисана и тржишта фактора производње – рада и капи-тала;</a:t>
            </a:r>
          </a:p>
          <a:p>
            <a:pPr eaLnBrk="1" hangingPunct="1">
              <a:lnSpc>
                <a:spcPct val="90000"/>
              </a:lnSpc>
              <a:buFont typeface="Wingdings" pitchFamily="2" charset="2"/>
              <a:buNone/>
              <a:defRPr/>
            </a:pPr>
            <a:r>
              <a:rPr lang="sr-Cyrl-CS" sz="1800" b="1"/>
              <a:t>      - Монетарна унија подразумијева, поред свих претходних елемената, и постојање јединствене централне банке, а самим тим, и вођење јединствене монетарне полит-ике и увођење јединствене валуте. Постоје бројни аргументи који одлучују да се зе-мља прикључи монетарној унији, а то су: земља обезбеђује учешће у снажној зај-едници и тиме повећава и националну економску и политичку моћ; нема дискрец-ионе моћи у вођењу монетарне политике; смањују се трнсакциони трошкови;</a:t>
            </a:r>
            <a:r>
              <a:rPr lang="sr-Latn-BA" sz="1800" b="1"/>
              <a:t> </a:t>
            </a:r>
            <a:r>
              <a:rPr lang="sr-Cyrl-CS" sz="1800" b="1"/>
              <a:t>умањује се неизвјесност у погледу кретања девизних курсева; у макроекономским размјерама ствара се економија обима; долази до појачане тржишне конкуренције;  обезбеђује се већа упоредивост цијена, обезбеђује се нижа инфлација; остварују се ниже каматне стопе и регионална валута може да постане резервна валута. У земљама могу да постоје и отпори ка прикључењу монетарној унији, као што су: губљење аутономије у вођењу монетарне политике и ризик асиметричних шокова.</a:t>
            </a:r>
          </a:p>
          <a:p>
            <a:pPr eaLnBrk="1" hangingPunct="1">
              <a:lnSpc>
                <a:spcPct val="90000"/>
              </a:lnSpc>
              <a:buFont typeface="Wingdings" pitchFamily="2" charset="2"/>
              <a:buNone/>
              <a:defRPr/>
            </a:pPr>
            <a:r>
              <a:rPr lang="sr-Cyrl-CS" sz="1800" b="1"/>
              <a:t>      - Економска унија садржи све елементе монетарне уније и јединствену ( централи-зовану ) фискалну политику, као и централизацију или веома висок степен коорди-нације других националних економских и социјалних политика. </a:t>
            </a:r>
          </a:p>
          <a:p>
            <a:pPr eaLnBrk="1" hangingPunct="1">
              <a:lnSpc>
                <a:spcPct val="90000"/>
              </a:lnSpc>
              <a:buFont typeface="Wingdings" pitchFamily="2" charset="2"/>
              <a:buNone/>
              <a:defRPr/>
            </a:pPr>
            <a:r>
              <a:rPr lang="sr-Cyrl-CS" sz="1800" b="1"/>
              <a:t>      Највећа интеграција, која је до данас прошла све фазе интеграције, је Европска унија. Она броји 27 чланица. У Европској унији су интеграција и међудржавна сарадња присутни у свим областима економског, друштвеног и политичког живота. Европска унија има монетарну унију, јединствену спољнотрговинску политику, свој буџет, обимно законодавство, јединствену граничну контролу и политику виза.          </a:t>
            </a:r>
            <a:endParaRPr lang="en-US" sz="1800" b="1"/>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a:extLst>
              <a:ext uri="{FF2B5EF4-FFF2-40B4-BE49-F238E27FC236}">
                <a16:creationId xmlns:a16="http://schemas.microsoft.com/office/drawing/2014/main" id="{7A1A8EE2-BEF3-1844-9B71-730EA137847A}"/>
              </a:ext>
            </a:extLst>
          </p:cNvPr>
          <p:cNvSpPr>
            <a:spLocks noGrp="1" noChangeArrowheads="1"/>
          </p:cNvSpPr>
          <p:nvPr>
            <p:ph type="body" idx="1"/>
          </p:nvPr>
        </p:nvSpPr>
        <p:spPr>
          <a:xfrm>
            <a:off x="0" y="228600"/>
            <a:ext cx="9144000" cy="6629400"/>
          </a:xfrm>
        </p:spPr>
        <p:txBody>
          <a:bodyPr/>
          <a:lstStyle/>
          <a:p>
            <a:pPr eaLnBrk="1" hangingPunct="1">
              <a:buFont typeface="Wingdings" pitchFamily="2" charset="2"/>
              <a:buNone/>
              <a:defRPr/>
            </a:pPr>
            <a:r>
              <a:rPr lang="sr-Cyrl-CS" sz="1800" b="1"/>
              <a:t>      Најважније иституције Европске уније су: Савјет Европске уније познатији као Савјет министара, је најважније законодавно тијело ЕУ ; Европска комисија,  ини-цира приједлоге о којима одлучују Савјет министара и Европски парламент, спро-води политике Уније и надгледа примјену уговора и закона ; Европски парламент временом добија на значају као законодавно тијело и у све већем броју области има моћ саодлучивања са Савјетом министара; Европски савјет је састављен од предсј-едника држава или предсједника влада земаља чланица чија је улога да одреди при-оритетне и стратешке смјернице ЕУ.</a:t>
            </a:r>
          </a:p>
          <a:p>
            <a:pPr eaLnBrk="1" hangingPunct="1">
              <a:buFont typeface="Wingdings" pitchFamily="2" charset="2"/>
              <a:buNone/>
              <a:defRPr/>
            </a:pPr>
            <a:r>
              <a:rPr lang="sr-Cyrl-CS" sz="1800" b="1"/>
              <a:t>      Европска унија је отворена за све европске земље, уколико испуне критеријуме утврђене у Копенхагену 1993. године сврстане у три групе: </a:t>
            </a:r>
          </a:p>
          <a:p>
            <a:pPr eaLnBrk="1" hangingPunct="1">
              <a:buFont typeface="Wingdings" pitchFamily="2" charset="2"/>
              <a:buNone/>
              <a:defRPr/>
            </a:pPr>
            <a:r>
              <a:rPr lang="sr-Cyrl-CS" sz="1800" b="1"/>
              <a:t>         - политички критеријуми</a:t>
            </a:r>
            <a:r>
              <a:rPr lang="sr-Latn-BA" sz="1800" b="1"/>
              <a:t> –</a:t>
            </a:r>
            <a:r>
              <a:rPr lang="sr-Cyrl-CS" sz="1800" b="1"/>
              <a:t> стабилне институције које гарантују демократију, влад-авину права, поштивање људских права и права мањина и прихватање политичких циљева Уније; </a:t>
            </a:r>
          </a:p>
          <a:p>
            <a:pPr eaLnBrk="1" hangingPunct="1">
              <a:buFont typeface="Wingdings" pitchFamily="2" charset="2"/>
              <a:buNone/>
              <a:defRPr/>
            </a:pPr>
            <a:r>
              <a:rPr lang="sr-Cyrl-CS" sz="1800" b="1"/>
              <a:t>          - економски критеријуми – постојање успјешне тржишне привреде, оспособљена предузећа за оштру тржишну утакмицу, либералну спољну трговинуи слободно фо-рмирање цијена, транспарентност закона, развијен финансијски систем;</a:t>
            </a:r>
          </a:p>
          <a:p>
            <a:pPr eaLnBrk="1" hangingPunct="1">
              <a:buFont typeface="Wingdings" pitchFamily="2" charset="2"/>
              <a:buNone/>
              <a:defRPr/>
            </a:pPr>
            <a:r>
              <a:rPr lang="sr-Cyrl-CS" sz="1800" b="1"/>
              <a:t>           - правни критеријуми – усвајање и примјена правне тековине ЕУ ( франц. А</a:t>
            </a:r>
            <a:r>
              <a:rPr lang="sr-Latn-BA" sz="1800" b="1"/>
              <a:t>cyu-is Comunautaire – </a:t>
            </a:r>
            <a:r>
              <a:rPr lang="sr-Cyrl-CS" sz="1800" b="1"/>
              <a:t>чита се “ аки коминотер “ ). </a:t>
            </a:r>
          </a:p>
          <a:p>
            <a:pPr eaLnBrk="1" hangingPunct="1">
              <a:buFont typeface="Wingdings" pitchFamily="2" charset="2"/>
              <a:buNone/>
              <a:defRPr/>
            </a:pPr>
            <a:r>
              <a:rPr lang="sr-Cyrl-CS" sz="1800" b="1"/>
              <a:t>       Овим критеријумима је додат и четврти административни критеријум који захтије-ва успостављање административног капацитета који ће омогућити усвајање и про-вођење правне легислативе Европске уније. Босна и Херцеговина је на почетку тог пута, потписала је Споразум о стабилизацији и придруживању, а сљедеће фазе су стицање статуса кандидата и, на крају, пуноправног члана.       </a:t>
            </a:r>
            <a:endParaRPr lang="en-US" sz="1800" b="1"/>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a:extLst>
              <a:ext uri="{FF2B5EF4-FFF2-40B4-BE49-F238E27FC236}">
                <a16:creationId xmlns:a16="http://schemas.microsoft.com/office/drawing/2014/main" id="{A5A1717F-B169-564B-8722-A2FBAD31C369}"/>
              </a:ext>
            </a:extLst>
          </p:cNvPr>
          <p:cNvSpPr>
            <a:spLocks noGrp="1" noChangeArrowheads="1"/>
          </p:cNvSpPr>
          <p:nvPr>
            <p:ph type="body" idx="1"/>
          </p:nvPr>
        </p:nvSpPr>
        <p:spPr>
          <a:xfrm>
            <a:off x="0" y="228600"/>
            <a:ext cx="9144000" cy="6629400"/>
          </a:xfrm>
        </p:spPr>
        <p:txBody>
          <a:bodyPr/>
          <a:lstStyle/>
          <a:p>
            <a:pPr eaLnBrk="1" hangingPunct="1">
              <a:lnSpc>
                <a:spcPct val="90000"/>
              </a:lnSpc>
              <a:buFont typeface="Wingdings" pitchFamily="2" charset="2"/>
              <a:buNone/>
              <a:defRPr/>
            </a:pPr>
            <a:r>
              <a:rPr lang="sr-Cyrl-CS" sz="1800" b="1"/>
              <a:t>      Осим Европске уније, на подручју Европе су присутне још двије економске интег-рације:</a:t>
            </a:r>
          </a:p>
          <a:p>
            <a:pPr eaLnBrk="1" hangingPunct="1">
              <a:lnSpc>
                <a:spcPct val="90000"/>
              </a:lnSpc>
              <a:buFont typeface="Wingdings" pitchFamily="2" charset="2"/>
              <a:buNone/>
              <a:defRPr/>
            </a:pPr>
            <a:r>
              <a:rPr lang="sr-Cyrl-CS" sz="1800" b="1"/>
              <a:t>          - Ценралноевропска зона слободне трговине (</a:t>
            </a:r>
            <a:r>
              <a:rPr lang="sr-Latn-BA" sz="1800" b="1"/>
              <a:t> CEFTA ), </a:t>
            </a:r>
            <a:r>
              <a:rPr lang="sr-Cyrl-CS" sz="1800" b="1"/>
              <a:t>у чијем саставу се налазе Хрватска, Македонија, Србија, Црна Гора, Боснс и Херцеговина, Албанија и Молд-авија.</a:t>
            </a:r>
          </a:p>
          <a:p>
            <a:pPr eaLnBrk="1" hangingPunct="1">
              <a:lnSpc>
                <a:spcPct val="90000"/>
              </a:lnSpc>
              <a:buFont typeface="Wingdings" pitchFamily="2" charset="2"/>
              <a:buNone/>
              <a:defRPr/>
            </a:pPr>
            <a:r>
              <a:rPr lang="sr-Cyrl-CS" sz="1800" b="1"/>
              <a:t>          - Европска зона слободне трговине ( </a:t>
            </a:r>
            <a:r>
              <a:rPr lang="sr-Latn-BA" sz="1800" b="1"/>
              <a:t>EFTA ), </a:t>
            </a:r>
            <a:r>
              <a:rPr lang="sr-Cyrl-CS" sz="1800" b="1"/>
              <a:t>основана 1959. године од сране сед-ам земаља: Велика Британија, Данска, Шведска, Норвешка, Аустрија, Швајцарска и Португал. Данас је </a:t>
            </a:r>
            <a:r>
              <a:rPr lang="sr-Latn-BA" sz="1800" b="1"/>
              <a:t>EFTA</a:t>
            </a:r>
            <a:r>
              <a:rPr lang="sr-Cyrl-CS" sz="1800" b="1"/>
              <a:t> сведена на четири земље: Швајцарску, Норвешку, Исл-анд и Лихтенштајн. </a:t>
            </a:r>
            <a:r>
              <a:rPr lang="sr-Latn-BA" sz="1800" b="1"/>
              <a:t> EU</a:t>
            </a:r>
            <a:r>
              <a:rPr lang="sr-Cyrl-CS" sz="1800" b="1"/>
              <a:t> и </a:t>
            </a:r>
            <a:r>
              <a:rPr lang="sr-Latn-BA" sz="1800" b="1"/>
              <a:t> EFTA</a:t>
            </a:r>
            <a:r>
              <a:rPr lang="sr-Cyrl-CS" sz="1800" b="1"/>
              <a:t> су 1992. године формирали Европски економски простор.</a:t>
            </a:r>
          </a:p>
          <a:p>
            <a:pPr eaLnBrk="1" hangingPunct="1">
              <a:lnSpc>
                <a:spcPct val="90000"/>
              </a:lnSpc>
              <a:buFont typeface="Wingdings" pitchFamily="2" charset="2"/>
              <a:buNone/>
              <a:defRPr/>
            </a:pPr>
            <a:r>
              <a:rPr lang="sr-Cyrl-CS" sz="1800" b="1"/>
              <a:t>     У Сјеверној Америци од 1989. године ради Сјеверноамеричка зона слободне тргови</a:t>
            </a:r>
            <a:r>
              <a:rPr lang="sr-Latn-BA" sz="1800" b="1"/>
              <a:t>-</a:t>
            </a:r>
            <a:r>
              <a:rPr lang="sr-Cyrl-CS" sz="1800" b="1"/>
              <a:t>не ( </a:t>
            </a:r>
            <a:r>
              <a:rPr lang="sr-Latn-BA" sz="1800" b="1"/>
              <a:t>NAFTA ) </a:t>
            </a:r>
            <a:r>
              <a:rPr lang="sr-Cyrl-CS" sz="1800" b="1"/>
              <a:t>у чијем саставу су САД, Канада и Мексико.</a:t>
            </a:r>
          </a:p>
          <a:p>
            <a:pPr eaLnBrk="1" hangingPunct="1">
              <a:lnSpc>
                <a:spcPct val="90000"/>
              </a:lnSpc>
              <a:buFont typeface="Wingdings" pitchFamily="2" charset="2"/>
              <a:buNone/>
              <a:defRPr/>
            </a:pPr>
            <a:r>
              <a:rPr lang="sr-Cyrl-CS" sz="1800" b="1"/>
              <a:t>      У Латинској Америци интеграциони процеси су започели 1960. године формирањ-ем Латиноамеричког удружења слободне трговине (</a:t>
            </a:r>
            <a:r>
              <a:rPr lang="sr-Latn-BA" sz="1800" b="1"/>
              <a:t> LAFTA )</a:t>
            </a:r>
            <a:r>
              <a:rPr lang="sr-Cyrl-CS" sz="1800" b="1"/>
              <a:t>, оснивачи су били Аргентина, Бразил, Чиле, Мексико, Перу и Уругвај. Ово удружење је престало са радом 1980. године, а умјесто њега је формирано Латиноамеричко интеграционо удружење (</a:t>
            </a:r>
            <a:r>
              <a:rPr lang="sr-Latn-BA" sz="1800" b="1"/>
              <a:t> LAIA ). </a:t>
            </a:r>
            <a:r>
              <a:rPr lang="sr-Cyrl-CS" sz="1800" b="1"/>
              <a:t>Друга значајна интеграција у Јужној Америци је </a:t>
            </a:r>
            <a:r>
              <a:rPr lang="sr-Latn-BA" sz="1800" b="1"/>
              <a:t>MERCOSUR , </a:t>
            </a:r>
            <a:r>
              <a:rPr lang="sr-Cyrl-CS" sz="1800" b="1"/>
              <a:t>заједничко тржиште Аргентине, Бразила, Парагваја и Уругваја.</a:t>
            </a:r>
          </a:p>
          <a:p>
            <a:pPr eaLnBrk="1" hangingPunct="1">
              <a:lnSpc>
                <a:spcPct val="90000"/>
              </a:lnSpc>
              <a:buFont typeface="Wingdings" pitchFamily="2" charset="2"/>
              <a:buNone/>
              <a:defRPr/>
            </a:pPr>
            <a:r>
              <a:rPr lang="sr-Cyrl-CS" sz="1800" b="1"/>
              <a:t>      Интеграционе процесе у Азији предводи Удружење земаља Југоисточне Азије ( </a:t>
            </a:r>
            <a:r>
              <a:rPr lang="sr-Latn-BA" sz="1800" b="1"/>
              <a:t>ASEAN ) </a:t>
            </a:r>
            <a:r>
              <a:rPr lang="sr-Cyrl-CS" sz="1800" b="1"/>
              <a:t>у чијем саставу су: Филипини, Индонезија, Малезија, Сингапур, Тајланд, Брунеји, Лаос, Мианмар и Канбоџа. </a:t>
            </a:r>
            <a:r>
              <a:rPr lang="sr-Latn-BA" sz="1800" b="1"/>
              <a:t>ASEAN</a:t>
            </a:r>
            <a:r>
              <a:rPr lang="sr-Cyrl-CS" sz="1800" b="1"/>
              <a:t> је иницијатор форума “</a:t>
            </a:r>
            <a:r>
              <a:rPr lang="sr-Latn-BA" sz="1800" b="1"/>
              <a:t>ASEAN + 3 “, </a:t>
            </a:r>
            <a:r>
              <a:rPr lang="sr-Cyrl-CS" sz="1800" b="1"/>
              <a:t>који одражава блиску сарадњу између земаља </a:t>
            </a:r>
            <a:r>
              <a:rPr lang="sr-Latn-BA" sz="1800" b="1"/>
              <a:t>ASEAN</a:t>
            </a:r>
            <a:r>
              <a:rPr lang="sr-Cyrl-CS" sz="1800" b="1"/>
              <a:t> и Кине, Јапана и Јужне Кор-еје.  </a:t>
            </a:r>
            <a:endParaRPr lang="en-US" sz="1800" b="1"/>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a:extLst>
              <a:ext uri="{FF2B5EF4-FFF2-40B4-BE49-F238E27FC236}">
                <a16:creationId xmlns:a16="http://schemas.microsoft.com/office/drawing/2014/main" id="{B7BFBE66-BC90-644D-969D-9183DC4F8A3F}"/>
              </a:ext>
            </a:extLst>
          </p:cNvPr>
          <p:cNvSpPr>
            <a:spLocks noGrp="1" noChangeArrowheads="1"/>
          </p:cNvSpPr>
          <p:nvPr>
            <p:ph type="body" idx="1"/>
          </p:nvPr>
        </p:nvSpPr>
        <p:spPr>
          <a:xfrm>
            <a:off x="304800" y="304800"/>
            <a:ext cx="8839200" cy="6400800"/>
          </a:xfrm>
        </p:spPr>
        <p:txBody>
          <a:bodyPr/>
          <a:lstStyle/>
          <a:p>
            <a:pPr eaLnBrk="1" hangingPunct="1">
              <a:buFont typeface="Wingdings" pitchFamily="2" charset="2"/>
              <a:buNone/>
              <a:defRPr/>
            </a:pPr>
            <a:r>
              <a:rPr lang="sr-Latn-BA" sz="2000" b="1"/>
              <a:t>     </a:t>
            </a:r>
            <a:r>
              <a:rPr lang="sr-Cyrl-CS" sz="2000" b="1"/>
              <a:t>  </a:t>
            </a:r>
            <a:r>
              <a:rPr lang="sr-Cyrl-CS" sz="2400" b="1"/>
              <a:t>7. Европска економска и монетарна унија</a:t>
            </a:r>
            <a:endParaRPr lang="sr-Latn-BA" sz="2400" b="1"/>
          </a:p>
          <a:p>
            <a:pPr eaLnBrk="1" hangingPunct="1">
              <a:buFont typeface="Wingdings" pitchFamily="2" charset="2"/>
              <a:buNone/>
              <a:defRPr/>
            </a:pPr>
            <a:r>
              <a:rPr lang="sr-Latn-BA" sz="2400" b="1"/>
              <a:t>   </a:t>
            </a:r>
            <a:r>
              <a:rPr lang="sr-Cyrl-CS" sz="2400" b="1"/>
              <a:t> </a:t>
            </a:r>
            <a:r>
              <a:rPr lang="sr-Cyrl-CS" sz="2000" b="1"/>
              <a:t>Два су основна мотива руководила Европску унију ка обезбеђењу већег степена интеграције: направити од Европске уније уистину уједињено тржиште и повећати улогу Европе у свјетском монетарном систему. План ка том циљу се одвијао у три фазе. Прва фаза је почела јула 1990. и обухватала је успостављање јединственог тржишта роба и услуга и либерализацију кретања капитала и новца. Друга фаза транзиције почела је 01. јануара 1994. и трајала је до 31.12. 1998. и имала је за циљ формирање Европског монетарног института као прехдоднице Европс-ке централне банке. Трећа фаза се састоји у заокруживању монетарне уније и увођење заједничке валуте.</a:t>
            </a:r>
          </a:p>
          <a:p>
            <a:pPr eaLnBrk="1" hangingPunct="1">
              <a:buFont typeface="Wingdings" pitchFamily="2" charset="2"/>
              <a:buNone/>
              <a:defRPr/>
            </a:pPr>
            <a:r>
              <a:rPr lang="sr-Cyrl-CS" sz="2000" b="1"/>
              <a:t>      Мастрихтски споразум поставља неколико услова које земље морају задовољити прије него што могу да приступе монетарној унији:</a:t>
            </a:r>
          </a:p>
          <a:p>
            <a:pPr eaLnBrk="1" hangingPunct="1">
              <a:buFont typeface="Wingdings" pitchFamily="2" charset="2"/>
              <a:buNone/>
              <a:defRPr/>
            </a:pPr>
            <a:r>
              <a:rPr lang="sr-Cyrl-CS" sz="2000" b="1"/>
              <a:t>     -  укупан државни јавни дуг не смије да пређе 60% БДП,</a:t>
            </a:r>
          </a:p>
          <a:p>
            <a:pPr eaLnBrk="1" hangingPunct="1">
              <a:buFont typeface="Wingdings" pitchFamily="2" charset="2"/>
              <a:buNone/>
              <a:defRPr/>
            </a:pPr>
            <a:r>
              <a:rPr lang="sr-Cyrl-CS" sz="2000" b="1"/>
              <a:t>     - годишњи буџетски дефицит не смије да пређе 3% БДП; </a:t>
            </a:r>
          </a:p>
          <a:p>
            <a:pPr eaLnBrk="1" hangingPunct="1">
              <a:buFont typeface="Wingdings" pitchFamily="2" charset="2"/>
              <a:buNone/>
              <a:defRPr/>
            </a:pPr>
            <a:r>
              <a:rPr lang="sr-Cyrl-CS" sz="2000" b="1"/>
              <a:t>     -  каматна стопа на  дугорочне државне хартије од вриједности не смије бити већа од 2% изнад стопе у три земље са најнижом каматом;</a:t>
            </a:r>
          </a:p>
          <a:p>
            <a:pPr eaLnBrk="1" hangingPunct="1">
              <a:buFont typeface="Wingdings" pitchFamily="2" charset="2"/>
              <a:buNone/>
              <a:defRPr/>
            </a:pPr>
            <a:r>
              <a:rPr lang="sr-Cyrl-CS" sz="2000" b="1"/>
              <a:t>     - инфлација не смије бити већа од 1,5% изнад стопе у три земље Европске уније са најнижом инфлацијом; </a:t>
            </a:r>
            <a:endParaRPr lang="en-US" sz="2400" b="1"/>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a:extLst>
              <a:ext uri="{FF2B5EF4-FFF2-40B4-BE49-F238E27FC236}">
                <a16:creationId xmlns:a16="http://schemas.microsoft.com/office/drawing/2014/main" id="{9AFC33AB-AE61-E84E-A7C8-77F91B0F300F}"/>
              </a:ext>
            </a:extLst>
          </p:cNvPr>
          <p:cNvSpPr>
            <a:spLocks noGrp="1" noChangeArrowheads="1"/>
          </p:cNvSpPr>
          <p:nvPr>
            <p:ph type="body" idx="1"/>
          </p:nvPr>
        </p:nvSpPr>
        <p:spPr>
          <a:xfrm>
            <a:off x="0" y="0"/>
            <a:ext cx="9144000" cy="6858000"/>
          </a:xfrm>
        </p:spPr>
        <p:txBody>
          <a:bodyPr/>
          <a:lstStyle/>
          <a:p>
            <a:pPr eaLnBrk="1" hangingPunct="1">
              <a:buFont typeface="Wingdings" pitchFamily="2" charset="2"/>
              <a:buNone/>
              <a:defRPr/>
            </a:pPr>
            <a:r>
              <a:rPr lang="sr-Cyrl-CS" dirty="0"/>
              <a:t> -</a:t>
            </a:r>
            <a:r>
              <a:rPr lang="sr-Cyrl-CS" sz="2000" dirty="0"/>
              <a:t> </a:t>
            </a:r>
            <a:r>
              <a:rPr lang="sr-Cyrl-CS" sz="2000" b="1" dirty="0"/>
              <a:t>земља треба да има најмање двије године чланства у Европском монетар-ном систему уз одржавање стабилног девизног курса унутар </a:t>
            </a:r>
            <a:r>
              <a:rPr lang="sr-Latn-BA" sz="2000" b="1" dirty="0"/>
              <a:t>ERM II</a:t>
            </a:r>
            <a:r>
              <a:rPr lang="sr-Cyrl-CS" sz="2000" b="1" dirty="0"/>
              <a:t> без девалвирања на властиту иницијативу.</a:t>
            </a:r>
            <a:endParaRPr lang="sr-Latn-BA" sz="2000" b="1" dirty="0"/>
          </a:p>
          <a:p>
            <a:pPr eaLnBrk="1" hangingPunct="1">
              <a:buFont typeface="Wingdings" pitchFamily="2" charset="2"/>
              <a:buNone/>
              <a:defRPr/>
            </a:pPr>
            <a:r>
              <a:rPr lang="sr-Latn-BA" sz="2000" b="1" dirty="0"/>
              <a:t>      </a:t>
            </a:r>
            <a:r>
              <a:rPr lang="sr-Cyrl-CS" sz="2000" b="1" dirty="0"/>
              <a:t>У циљу учвршћивања фискалних ограничења која ће учврстити функцион исање Монетарне уније, 1997. године је постигнут договор о оснивању Пакта за стабилност и расу. Овај документ предвиђа надзор и санкције за земље које крше утврђена правила везана за годишњи буџетски дефицит и укупни јавни дуг. Уговор из Мастрихта и Пакт о стабилноси и расту обаве-зују земље чланице да се придржавају утрђених критеријума и наком при-јема у Монетарну унију.</a:t>
            </a:r>
          </a:p>
          <a:p>
            <a:pPr eaLnBrk="1" hangingPunct="1">
              <a:buFont typeface="Wingdings" pitchFamily="2" charset="2"/>
              <a:buNone/>
              <a:defRPr/>
            </a:pPr>
            <a:r>
              <a:rPr lang="sr-Cyrl-CS" sz="2000" b="1" dirty="0"/>
              <a:t>     Са увођењем евра и заједничке монетарне политике Европске централне банке 1. јануара 1999. године је Европски монетарни систем прерастао у Европску монетарну унију. Тако је евро постао заједничка валута 11 земаља евро зоне. Од 01. јануара 1999. године, евро функционише на свим финанс-ијским тржиштима, нове хартије од вриједности се издају у еврима и зва-нична статистика се изражава у еврима, а новчанице су уведене у оптицај о1. јануара 2002. године.</a:t>
            </a:r>
          </a:p>
          <a:p>
            <a:pPr eaLnBrk="1" hangingPunct="1">
              <a:buFont typeface="Wingdings" pitchFamily="2" charset="2"/>
              <a:buNone/>
              <a:defRPr/>
            </a:pPr>
            <a:r>
              <a:rPr lang="sr-Cyrl-CS" sz="2000" b="1" dirty="0"/>
              <a:t>     Да ли је Европска унија оптимално валутно подручје?</a:t>
            </a:r>
          </a:p>
          <a:p>
            <a:pPr eaLnBrk="1" hangingPunct="1">
              <a:buFont typeface="Wingdings" pitchFamily="2" charset="2"/>
              <a:buNone/>
              <a:defRPr/>
            </a:pPr>
            <a:r>
              <a:rPr lang="sr-Cyrl-CS" sz="2000" b="1" dirty="0"/>
              <a:t>     Под оптималним валутним подручје се подразумијева група земаља чије су националне валуте везане кроз систем перманентно фиксираних девизних курсева или увођење јединствене валуте који обезбеђују оптимално функ-ционисање валутног подручја. </a:t>
            </a:r>
            <a:endParaRPr lang="en-US"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tr">
            <a:extLst>
              <a:ext uri="{FF2B5EF4-FFF2-40B4-BE49-F238E27FC236}">
                <a16:creationId xmlns:a16="http://schemas.microsoft.com/office/drawing/2014/main" id="{FF8E5672-C82C-CE42-B72D-C307CA8BE3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19063"/>
            <a:ext cx="8153400" cy="66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a:extLst>
              <a:ext uri="{FF2B5EF4-FFF2-40B4-BE49-F238E27FC236}">
                <a16:creationId xmlns:a16="http://schemas.microsoft.com/office/drawing/2014/main" id="{A34AD809-3556-7B4B-AE63-AEDF097035EF}"/>
              </a:ext>
            </a:extLst>
          </p:cNvPr>
          <p:cNvSpPr>
            <a:spLocks noGrp="1" noChangeArrowheads="1"/>
          </p:cNvSpPr>
          <p:nvPr>
            <p:ph type="body" idx="1"/>
          </p:nvPr>
        </p:nvSpPr>
        <p:spPr>
          <a:xfrm>
            <a:off x="0" y="0"/>
            <a:ext cx="8915400" cy="6629400"/>
          </a:xfrm>
        </p:spPr>
        <p:txBody>
          <a:bodyPr/>
          <a:lstStyle/>
          <a:p>
            <a:pPr eaLnBrk="1" hangingPunct="1">
              <a:buFont typeface="Wingdings" pitchFamily="2" charset="2"/>
              <a:buNone/>
              <a:defRPr/>
            </a:pPr>
            <a:r>
              <a:rPr lang="sr-Cyrl-CS" sz="2000" b="1"/>
              <a:t>  Битни критеријуми за оцјену оптималног валутног подручја су:</a:t>
            </a:r>
          </a:p>
          <a:p>
            <a:pPr eaLnBrk="1" hangingPunct="1">
              <a:buFont typeface="Wingdings" pitchFamily="2" charset="2"/>
              <a:buNone/>
              <a:defRPr/>
            </a:pPr>
            <a:r>
              <a:rPr lang="sr-Cyrl-CS" sz="2000" b="1"/>
              <a:t>   - степен унутрашње трговине (раст трговине међу земљама Европске уни-је наком увођења јединствене валуте показује тенденцију ка обликовању оптималног валутног подручја);</a:t>
            </a:r>
          </a:p>
          <a:p>
            <a:pPr eaLnBrk="1" hangingPunct="1">
              <a:buFont typeface="Wingdings" pitchFamily="2" charset="2"/>
              <a:buNone/>
              <a:defRPr/>
            </a:pPr>
            <a:r>
              <a:rPr lang="sr-Cyrl-CS" sz="2000" b="1"/>
              <a:t>   - мобилност радне снаге која се мјери степеном покретљивости радне снаге у оквиру валутног подручја ( мобилност радне снаге у оквиру Европске уније је доста ниска због административних ограничења, културних разлика, језичких разлика, каријере, социјалног осигурања, перспективе запошљавања дјеце и сл. );</a:t>
            </a:r>
          </a:p>
          <a:p>
            <a:pPr eaLnBrk="1" hangingPunct="1">
              <a:buFont typeface="Wingdings" pitchFamily="2" charset="2"/>
              <a:buNone/>
              <a:defRPr/>
            </a:pPr>
            <a:r>
              <a:rPr lang="sr-Cyrl-CS" sz="2000" b="1"/>
              <a:t>    -  сличности производних структура која се мјери помоћу индексом тргов-инских разлика. Овај индекс показује колико се структура трговине сва-ке земље разликује од њемачке трговинске структуре за старе чланице Европске уније, односно од структуре еврозоне за нове чланице Европ-ске уније. Оступања трговинске структуре највећа су у Литванији и Данској, док је ниска у Чешкој Републици, Великој Британији, Мађарс-кој итд. Земље еврозоне имају висок степен унутарсекторске трговине, захваљујући сличностима привредних структура;</a:t>
            </a:r>
          </a:p>
          <a:p>
            <a:pPr eaLnBrk="1" hangingPunct="1">
              <a:buFont typeface="Wingdings" pitchFamily="2" charset="2"/>
              <a:buNone/>
              <a:defRPr/>
            </a:pPr>
            <a:r>
              <a:rPr lang="sr-Cyrl-CS" sz="2000" b="1"/>
              <a:t>     - фискални трнсфери ( фискални федерализам у Европској унији је мање моћно оружје у порођењу са САД, за помоћ земљама чланицама које се суочавају са економском проблемима).</a:t>
            </a:r>
            <a:endParaRPr lang="en-US" sz="2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98BBCBC7-04E4-3946-848E-4712763C0D1D}"/>
              </a:ext>
            </a:extLst>
          </p:cNvPr>
          <p:cNvSpPr>
            <a:spLocks noGrp="1" noRot="1" noChangeArrowheads="1"/>
          </p:cNvSpPr>
          <p:nvPr>
            <p:ph type="title"/>
          </p:nvPr>
        </p:nvSpPr>
        <p:spPr>
          <a:xfrm>
            <a:off x="0" y="76200"/>
            <a:ext cx="9144000" cy="1020763"/>
          </a:xfrm>
        </p:spPr>
        <p:txBody>
          <a:bodyPr/>
          <a:lstStyle/>
          <a:p>
            <a:pPr eaLnBrk="1" hangingPunct="1">
              <a:defRPr/>
            </a:pPr>
            <a:r>
              <a:rPr lang="sr-Cyrl-CS" sz="2000"/>
              <a:t>Табела 5: Прогноза динамике броја становника према културно-религијској и цивилизацијској припадности и појединим земљама</a:t>
            </a:r>
            <a:endParaRPr lang="en-US" sz="2000"/>
          </a:p>
        </p:txBody>
      </p:sp>
      <p:pic>
        <p:nvPicPr>
          <p:cNvPr id="10243" name="Picture 3" descr="Scan">
            <a:extLst>
              <a:ext uri="{FF2B5EF4-FFF2-40B4-BE49-F238E27FC236}">
                <a16:creationId xmlns:a16="http://schemas.microsoft.com/office/drawing/2014/main" id="{50FE6132-614B-0C44-A49A-FF55B050BCE5}"/>
              </a:ext>
            </a:extLst>
          </p:cNvPr>
          <p:cNvPicPr>
            <a:picLocks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09600" y="990600"/>
            <a:ext cx="7848600" cy="5867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strana567slika20-20 001">
            <a:extLst>
              <a:ext uri="{FF2B5EF4-FFF2-40B4-BE49-F238E27FC236}">
                <a16:creationId xmlns:a16="http://schemas.microsoft.com/office/drawing/2014/main" id="{CBF74E58-502A-4F49-8666-44149E36EA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4463"/>
            <a:ext cx="9144000" cy="657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a:extLst>
              <a:ext uri="{FF2B5EF4-FFF2-40B4-BE49-F238E27FC236}">
                <a16:creationId xmlns:a16="http://schemas.microsoft.com/office/drawing/2014/main" id="{191F88D2-920F-7541-A15D-2329D7578B42}"/>
              </a:ext>
            </a:extLst>
          </p:cNvPr>
          <p:cNvSpPr>
            <a:spLocks noGrp="1" noChangeArrowheads="1"/>
          </p:cNvSpPr>
          <p:nvPr>
            <p:ph type="body" idx="1"/>
          </p:nvPr>
        </p:nvSpPr>
        <p:spPr>
          <a:xfrm>
            <a:off x="0" y="152400"/>
            <a:ext cx="9144000" cy="6705600"/>
          </a:xfrm>
        </p:spPr>
        <p:txBody>
          <a:bodyPr/>
          <a:lstStyle/>
          <a:p>
            <a:pPr eaLnBrk="1" hangingPunct="1">
              <a:lnSpc>
                <a:spcPct val="80000"/>
              </a:lnSpc>
              <a:buFont typeface="Wingdings" pitchFamily="2" charset="2"/>
              <a:buNone/>
              <a:defRPr/>
            </a:pPr>
            <a:r>
              <a:rPr lang="sr-Cyrl-CS" sz="2000" b="1" dirty="0"/>
              <a:t>8. Економске организације развијених земаља</a:t>
            </a:r>
          </a:p>
          <a:p>
            <a:pPr eaLnBrk="1" hangingPunct="1">
              <a:lnSpc>
                <a:spcPct val="80000"/>
              </a:lnSpc>
              <a:buFont typeface="Wingdings" pitchFamily="2" charset="2"/>
              <a:buNone/>
              <a:defRPr/>
            </a:pPr>
            <a:r>
              <a:rPr lang="sr-Cyrl-CS" sz="1600" b="1" dirty="0"/>
              <a:t>      </a:t>
            </a:r>
            <a:r>
              <a:rPr lang="sr-Cyrl-CS" sz="2000" b="1" dirty="0"/>
              <a:t>Организација за економску сарадњу и развој ( </a:t>
            </a:r>
            <a:r>
              <a:rPr lang="sr-Latn-BA" sz="2000" b="1" dirty="0"/>
              <a:t>OECD</a:t>
            </a:r>
            <a:r>
              <a:rPr lang="sr-Cyrl-CS" sz="2000" b="1" dirty="0"/>
              <a:t> ) је настала из Орга-низације за европску економску сарадњу, чија је сврха настанка била дист-рибуција помоћи из Маршаловог плана обнове Европе. </a:t>
            </a:r>
            <a:r>
              <a:rPr lang="sr-Latn-BA" sz="2000" b="1" dirty="0"/>
              <a:t>OECD</a:t>
            </a:r>
            <a:r>
              <a:rPr lang="sr-Cyrl-CS" sz="2000" b="1" dirty="0"/>
              <a:t> је организ-ација 30 углавном развијених земаља свијета у којој чланице разматрају ак-туелна економска питања, настоје да изнађу рјешења за поједине привр-едне проблеме и кординирају економске политике. Органи </a:t>
            </a:r>
            <a:r>
              <a:rPr lang="sr-Latn-BA" sz="2000" b="1" dirty="0"/>
              <a:t>OECD</a:t>
            </a:r>
            <a:r>
              <a:rPr lang="sr-Cyrl-CS" sz="2000" b="1" dirty="0"/>
              <a:t> су Секр</a:t>
            </a:r>
            <a:r>
              <a:rPr lang="sr-Latn-BA" sz="2000" b="1" dirty="0"/>
              <a:t>-</a:t>
            </a:r>
            <a:r>
              <a:rPr lang="sr-Cyrl-CS" sz="2000" b="1" dirty="0"/>
              <a:t>етарија, Комитети и Савјет. Секретаријат анализира и предлаже, Комитети разматрају и дискутују, Савјет одлучује. Неки од усјешних пројеката</a:t>
            </a:r>
            <a:r>
              <a:rPr lang="sr-Latn-BA" sz="2000" b="1" dirty="0"/>
              <a:t> OECD</a:t>
            </a:r>
            <a:r>
              <a:rPr lang="sr-Cyrl-CS" sz="2000" b="1" dirty="0"/>
              <a:t> су: Антикорупцијска</a:t>
            </a:r>
            <a:r>
              <a:rPr lang="sr-Latn-BA" sz="2000" b="1" dirty="0"/>
              <a:t> </a:t>
            </a:r>
            <a:r>
              <a:rPr lang="sr-Cyrl-CS" sz="2000" b="1" dirty="0"/>
              <a:t>конвенција, Принципи корпоративног управљања и “Џентлменски споразум”.</a:t>
            </a:r>
          </a:p>
          <a:p>
            <a:pPr eaLnBrk="1" hangingPunct="1">
              <a:lnSpc>
                <a:spcPct val="80000"/>
              </a:lnSpc>
              <a:buFont typeface="Wingdings" pitchFamily="2" charset="2"/>
              <a:buNone/>
              <a:defRPr/>
            </a:pPr>
            <a:r>
              <a:rPr lang="sr-Cyrl-CS" sz="2000" b="1" dirty="0"/>
              <a:t>      Азијско – пацифичка економска сарадња представља</a:t>
            </a:r>
            <a:r>
              <a:rPr lang="sr-Latn-BA" sz="2000" b="1" dirty="0"/>
              <a:t> </a:t>
            </a:r>
            <a:r>
              <a:rPr lang="sr-Cyrl-CS" sz="2000" b="1" dirty="0"/>
              <a:t>међудржавну сара-дњу засновану на необавезујућим разговорима и договорима. Овај форум има 21 државу – чланицу. Основни циљ земаља – чланица је да подстичу привредни раст путем пораста извоза и инвестиција у региону.</a:t>
            </a:r>
          </a:p>
          <a:p>
            <a:pPr eaLnBrk="1" hangingPunct="1">
              <a:lnSpc>
                <a:spcPct val="80000"/>
              </a:lnSpc>
              <a:buFont typeface="Wingdings" pitchFamily="2" charset="2"/>
              <a:buNone/>
              <a:defRPr/>
            </a:pPr>
            <a:r>
              <a:rPr lang="sr-Cyrl-CS" sz="2000" b="1" dirty="0"/>
              <a:t>     Париски клуб представља неформалну групу држава повјерилаца које заје-днички проналазе начин за рјешавање проблема спољног дуга неке треће задужене земље. Државе чланице Клуба се договарају о опросту цијелог или дијела дуга и о репрограму преосталог дуга. БиХ дугује Париском клубу повјерилаца око 415 милиона евра. </a:t>
            </a:r>
          </a:p>
          <a:p>
            <a:pPr eaLnBrk="1" hangingPunct="1">
              <a:lnSpc>
                <a:spcPct val="80000"/>
              </a:lnSpc>
              <a:buFont typeface="Wingdings" pitchFamily="2" charset="2"/>
              <a:buNone/>
              <a:defRPr/>
            </a:pPr>
            <a:r>
              <a:rPr lang="sr-Cyrl-CS" sz="2000" b="1" dirty="0"/>
              <a:t>     </a:t>
            </a:r>
            <a:endParaRPr lang="en-US" sz="20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a:extLst>
              <a:ext uri="{FF2B5EF4-FFF2-40B4-BE49-F238E27FC236}">
                <a16:creationId xmlns:a16="http://schemas.microsoft.com/office/drawing/2014/main" id="{F9D62803-1AE8-874E-9139-7837F6F50E8A}"/>
              </a:ext>
            </a:extLst>
          </p:cNvPr>
          <p:cNvSpPr>
            <a:spLocks noGrp="1" noChangeArrowheads="1"/>
          </p:cNvSpPr>
          <p:nvPr>
            <p:ph type="body" idx="1"/>
          </p:nvPr>
        </p:nvSpPr>
        <p:spPr>
          <a:xfrm>
            <a:off x="0" y="228600"/>
            <a:ext cx="9144000" cy="6400800"/>
          </a:xfrm>
        </p:spPr>
        <p:txBody>
          <a:bodyPr/>
          <a:lstStyle/>
          <a:p>
            <a:pPr eaLnBrk="1" hangingPunct="1">
              <a:buFont typeface="Wingdings" pitchFamily="2" charset="2"/>
              <a:buNone/>
              <a:defRPr/>
            </a:pPr>
            <a:r>
              <a:rPr lang="sr-Cyrl-CS" sz="2000" b="1"/>
              <a:t>      Лондонски клуб представља неформалну групу пословних банака ( прива-тних кредитора ) које преговарају о начину рјешавања дуга одређене суве-рене државе. Формира се по потреби од 1976. године када је разматран спољни дуг Заира. </a:t>
            </a:r>
          </a:p>
          <a:p>
            <a:pPr eaLnBrk="1" hangingPunct="1">
              <a:buFont typeface="Wingdings" pitchFamily="2" charset="2"/>
              <a:buNone/>
              <a:defRPr/>
            </a:pPr>
            <a:r>
              <a:rPr lang="sr-Cyrl-CS" sz="2000" b="1"/>
              <a:t>      Лондонски клуб нема сталне чланице већ се саставља од представника пос- ловних банака које су повјериоци задужене земље. Лондонским клубом пр-едсједава пословна банка са највећим учешћем у задужености земље дуж-ника. Након постизања споразума о реструктуирању дуга, Лондонски клуб се расформира. БиХ дугује Лондонском клубу око 326 милиона евра.</a:t>
            </a:r>
          </a:p>
          <a:p>
            <a:pPr eaLnBrk="1" hangingPunct="1">
              <a:buFont typeface="Wingdings" pitchFamily="2" charset="2"/>
              <a:buNone/>
              <a:defRPr/>
            </a:pPr>
            <a:r>
              <a:rPr lang="sr-Cyrl-CS" sz="2000" b="1"/>
              <a:t>      Групу 7 чине државници САД, Канаде, Њемачке, Велике Британије, Фра-нцуске, Италије и Јапана. Сусрети на највишем нивоу ( предсједници држ-ава или влада ) се одржавају најмање два пута годишње, а разговара се о актуелним проблемима у свјетској привреди. Од 1998. године Групи 7 је пр-икључена Русија, тако да данас постоји и Група 8. </a:t>
            </a:r>
            <a:endParaRPr lang="en-US" sz="2000" b="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B91FB-7D02-224D-A434-10210A32DA5E}"/>
              </a:ext>
            </a:extLst>
          </p:cNvPr>
          <p:cNvSpPr>
            <a:spLocks noGrp="1"/>
          </p:cNvSpPr>
          <p:nvPr>
            <p:ph idx="1"/>
          </p:nvPr>
        </p:nvSpPr>
        <p:spPr>
          <a:xfrm>
            <a:off x="304800" y="228600"/>
            <a:ext cx="8534400" cy="6400800"/>
          </a:xfrm>
        </p:spPr>
        <p:txBody>
          <a:bodyPr/>
          <a:lstStyle/>
          <a:p>
            <a:pPr>
              <a:buFont typeface="Wingdings" pitchFamily="2" charset="2"/>
              <a:buNone/>
              <a:defRPr/>
            </a:pPr>
            <a:r>
              <a:rPr lang="sr-Cyrl-RS" sz="2400" dirty="0">
                <a:latin typeface="Times New Roman" pitchFamily="18" charset="0"/>
                <a:cs typeface="Times New Roman" pitchFamily="18" charset="0"/>
              </a:rPr>
              <a:t>          Транзиција из планске у тржишну привреду</a:t>
            </a:r>
          </a:p>
          <a:p>
            <a:pPr>
              <a:buFont typeface="Wingdings" pitchFamily="2" charset="2"/>
              <a:buNone/>
              <a:defRPr/>
            </a:pPr>
            <a:endParaRPr lang="sr-Cyrl-RS" sz="1800" dirty="0">
              <a:latin typeface="Times New Roman" pitchFamily="18" charset="0"/>
              <a:cs typeface="Times New Roman" pitchFamily="18" charset="0"/>
            </a:endParaRPr>
          </a:p>
          <a:p>
            <a:pPr algn="just">
              <a:buFont typeface="Wingdings" pitchFamily="2" charset="2"/>
              <a:buNone/>
              <a:defRPr/>
            </a:pPr>
            <a:r>
              <a:rPr lang="sr-Cyrl-RS" sz="1800" dirty="0">
                <a:latin typeface="Times New Roman" pitchFamily="18" charset="0"/>
                <a:cs typeface="Times New Roman" pitchFamily="18" charset="0"/>
              </a:rPr>
              <a:t>    “Тешкоће нису произашле из недостатака знања о томе како тршиште функционише, већ из тешкоћа у сазнању како доћи  до тржишног система из специфичних ситуација социјалистичких привреда” (Грегор В. </a:t>
            </a:r>
            <a:r>
              <a:rPr lang="sr-Cyrl-RS" sz="1800">
                <a:latin typeface="Times New Roman" pitchFamily="18" charset="0"/>
                <a:cs typeface="Times New Roman" pitchFamily="18" charset="0"/>
              </a:rPr>
              <a:t>Колотко)</a:t>
            </a:r>
            <a:endParaRPr lang="sr-Cyrl-RS" sz="1800" dirty="0">
              <a:latin typeface="Times New Roman" pitchFamily="18" charset="0"/>
              <a:cs typeface="Times New Roman" pitchFamily="18" charset="0"/>
            </a:endParaRPr>
          </a:p>
          <a:p>
            <a:pPr algn="just">
              <a:buFont typeface="Wingdings" pitchFamily="2" charset="2"/>
              <a:buNone/>
              <a:defRPr/>
            </a:pPr>
            <a:r>
              <a:rPr lang="sr-Cyrl-RS" sz="1800" dirty="0">
                <a:latin typeface="Times New Roman" pitchFamily="18" charset="0"/>
                <a:cs typeface="Times New Roman" pitchFamily="18" charset="0"/>
              </a:rPr>
              <a:t>  </a:t>
            </a:r>
          </a:p>
          <a:p>
            <a:pPr algn="just">
              <a:buFont typeface="Wingdings" pitchFamily="2" charset="2"/>
              <a:buNone/>
              <a:defRPr/>
            </a:pPr>
            <a:r>
              <a:rPr lang="sr-Cyrl-RS" sz="1800" dirty="0">
                <a:latin typeface="Times New Roman" pitchFamily="18" charset="0"/>
                <a:cs typeface="Times New Roman" pitchFamily="18" charset="0"/>
              </a:rPr>
              <a:t>       Модели транзиције:</a:t>
            </a:r>
          </a:p>
          <a:p>
            <a:pPr algn="just">
              <a:buFont typeface="Wingdings" pitchFamily="2" charset="2"/>
              <a:buNone/>
              <a:defRPr/>
            </a:pPr>
            <a:r>
              <a:rPr lang="sr-Cyrl-RS" sz="1800" dirty="0">
                <a:latin typeface="Times New Roman" pitchFamily="18" charset="0"/>
                <a:cs typeface="Times New Roman" pitchFamily="18" charset="0"/>
              </a:rPr>
              <a:t>       -“шок терапија”-брзе реформе;</a:t>
            </a:r>
          </a:p>
          <a:p>
            <a:pPr algn="just">
              <a:buFont typeface="Wingdings" pitchFamily="2" charset="2"/>
              <a:buNone/>
              <a:defRPr/>
            </a:pPr>
            <a:r>
              <a:rPr lang="sr-Cyrl-RS" sz="1800" dirty="0">
                <a:latin typeface="Times New Roman" pitchFamily="18" charset="0"/>
                <a:cs typeface="Times New Roman" pitchFamily="18" charset="0"/>
              </a:rPr>
              <a:t>        - постепене и добро осмишњене реформе “градуалистички приступ”.</a:t>
            </a:r>
          </a:p>
          <a:p>
            <a:pPr algn="just">
              <a:buFont typeface="Wingdings" pitchFamily="2" charset="2"/>
              <a:buNone/>
              <a:defRPr/>
            </a:pPr>
            <a:endParaRPr lang="sr-Cyrl-RS" sz="1800" dirty="0">
              <a:latin typeface="Times New Roman" pitchFamily="18" charset="0"/>
              <a:cs typeface="Times New Roman" pitchFamily="18" charset="0"/>
            </a:endParaRPr>
          </a:p>
          <a:p>
            <a:pPr algn="just">
              <a:buFont typeface="Wingdings" pitchFamily="2" charset="2"/>
              <a:buNone/>
              <a:defRPr/>
            </a:pPr>
            <a:r>
              <a:rPr lang="sr-Cyrl-RS" sz="2800" dirty="0">
                <a:latin typeface="Times New Roman" pitchFamily="18" charset="0"/>
                <a:cs typeface="Times New Roman" pitchFamily="18" charset="0"/>
              </a:rPr>
              <a:t>             Вашингтонски  консензус</a:t>
            </a:r>
          </a:p>
          <a:p>
            <a:pPr algn="just">
              <a:buFont typeface="Wingdings" pitchFamily="2" charset="2"/>
              <a:buNone/>
              <a:defRPr/>
            </a:pPr>
            <a:r>
              <a:rPr lang="sr-Cyrl-RS" sz="1800" dirty="0">
                <a:latin typeface="Times New Roman" pitchFamily="18" charset="0"/>
                <a:cs typeface="Times New Roman" pitchFamily="18" charset="0"/>
              </a:rPr>
              <a:t>           Елементи Вашингтонског консензуса: (1) фискална дисциплина; (2) смањење јавне потрошње и преусмјеравање  од политички осјетљивих подручја према занемареним пољима која имају висок економски поврат –образовање  и здраство; (3) пореска реформа; (4) финансијска либерализација; (5) јединствен и конкурентан девизни курс; (6) либерализација трговине; (7) директне стране инвестиције (укинути све препреке за улазак страног капитала); (8) дерегулација ( укинути прописе који спречавају улазак нових фирми и који ограничавају конкуренцију); (9) приватизација ; (10) сигурност својинских права</a:t>
            </a:r>
            <a:endParaRPr lang="en-US" sz="1800"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2B39-4218-A242-8343-667579C9A4A7}"/>
              </a:ext>
            </a:extLst>
          </p:cNvPr>
          <p:cNvSpPr>
            <a:spLocks noGrp="1"/>
          </p:cNvSpPr>
          <p:nvPr>
            <p:ph type="title"/>
          </p:nvPr>
        </p:nvSpPr>
        <p:spPr>
          <a:xfrm>
            <a:off x="457200" y="122238"/>
            <a:ext cx="8229600" cy="487362"/>
          </a:xfrm>
        </p:spPr>
        <p:txBody>
          <a:bodyPr/>
          <a:lstStyle/>
          <a:p>
            <a:pPr>
              <a:defRPr/>
            </a:pPr>
            <a:r>
              <a:rPr lang="sr-Cyrl-BA" sz="3000" dirty="0"/>
              <a:t>Раст реалног БДП-а</a:t>
            </a:r>
            <a:endParaRPr lang="sr-Latn-BA" sz="3000" dirty="0"/>
          </a:p>
        </p:txBody>
      </p:sp>
      <p:graphicFrame>
        <p:nvGraphicFramePr>
          <p:cNvPr id="5" name="Table 4">
            <a:extLst>
              <a:ext uri="{FF2B5EF4-FFF2-40B4-BE49-F238E27FC236}">
                <a16:creationId xmlns:a16="http://schemas.microsoft.com/office/drawing/2014/main" id="{2E3C56F9-EBE3-704A-AC84-AEF3506324B1}"/>
              </a:ext>
            </a:extLst>
          </p:cNvPr>
          <p:cNvGraphicFramePr>
            <a:graphicFrameLocks noGrp="1"/>
          </p:cNvGraphicFramePr>
          <p:nvPr/>
        </p:nvGraphicFramePr>
        <p:xfrm>
          <a:off x="0" y="762001"/>
          <a:ext cx="9143999" cy="6055280"/>
        </p:xfrm>
        <a:graphic>
          <a:graphicData uri="http://schemas.openxmlformats.org/drawingml/2006/table">
            <a:tbl>
              <a:tblPr/>
              <a:tblGrid>
                <a:gridCol w="780692">
                  <a:extLst>
                    <a:ext uri="{9D8B030D-6E8A-4147-A177-3AD203B41FA5}">
                      <a16:colId xmlns:a16="http://schemas.microsoft.com/office/drawing/2014/main" val="20000"/>
                    </a:ext>
                  </a:extLst>
                </a:gridCol>
                <a:gridCol w="273241">
                  <a:extLst>
                    <a:ext uri="{9D8B030D-6E8A-4147-A177-3AD203B41FA5}">
                      <a16:colId xmlns:a16="http://schemas.microsoft.com/office/drawing/2014/main" val="20001"/>
                    </a:ext>
                  </a:extLst>
                </a:gridCol>
                <a:gridCol w="400259">
                  <a:extLst>
                    <a:ext uri="{9D8B030D-6E8A-4147-A177-3AD203B41FA5}">
                      <a16:colId xmlns:a16="http://schemas.microsoft.com/office/drawing/2014/main" val="20002"/>
                    </a:ext>
                  </a:extLst>
                </a:gridCol>
                <a:gridCol w="400259">
                  <a:extLst>
                    <a:ext uri="{9D8B030D-6E8A-4147-A177-3AD203B41FA5}">
                      <a16:colId xmlns:a16="http://schemas.microsoft.com/office/drawing/2014/main" val="20003"/>
                    </a:ext>
                  </a:extLst>
                </a:gridCol>
                <a:gridCol w="400259">
                  <a:extLst>
                    <a:ext uri="{9D8B030D-6E8A-4147-A177-3AD203B41FA5}">
                      <a16:colId xmlns:a16="http://schemas.microsoft.com/office/drawing/2014/main" val="20004"/>
                    </a:ext>
                  </a:extLst>
                </a:gridCol>
                <a:gridCol w="400259">
                  <a:extLst>
                    <a:ext uri="{9D8B030D-6E8A-4147-A177-3AD203B41FA5}">
                      <a16:colId xmlns:a16="http://schemas.microsoft.com/office/drawing/2014/main" val="20005"/>
                    </a:ext>
                  </a:extLst>
                </a:gridCol>
                <a:gridCol w="400259">
                  <a:extLst>
                    <a:ext uri="{9D8B030D-6E8A-4147-A177-3AD203B41FA5}">
                      <a16:colId xmlns:a16="http://schemas.microsoft.com/office/drawing/2014/main" val="20006"/>
                    </a:ext>
                  </a:extLst>
                </a:gridCol>
                <a:gridCol w="400259">
                  <a:extLst>
                    <a:ext uri="{9D8B030D-6E8A-4147-A177-3AD203B41FA5}">
                      <a16:colId xmlns:a16="http://schemas.microsoft.com/office/drawing/2014/main" val="20007"/>
                    </a:ext>
                  </a:extLst>
                </a:gridCol>
                <a:gridCol w="400259">
                  <a:extLst>
                    <a:ext uri="{9D8B030D-6E8A-4147-A177-3AD203B41FA5}">
                      <a16:colId xmlns:a16="http://schemas.microsoft.com/office/drawing/2014/main" val="20008"/>
                    </a:ext>
                  </a:extLst>
                </a:gridCol>
                <a:gridCol w="400259">
                  <a:extLst>
                    <a:ext uri="{9D8B030D-6E8A-4147-A177-3AD203B41FA5}">
                      <a16:colId xmlns:a16="http://schemas.microsoft.com/office/drawing/2014/main" val="20009"/>
                    </a:ext>
                  </a:extLst>
                </a:gridCol>
                <a:gridCol w="400259">
                  <a:extLst>
                    <a:ext uri="{9D8B030D-6E8A-4147-A177-3AD203B41FA5}">
                      <a16:colId xmlns:a16="http://schemas.microsoft.com/office/drawing/2014/main" val="20010"/>
                    </a:ext>
                  </a:extLst>
                </a:gridCol>
                <a:gridCol w="400259">
                  <a:extLst>
                    <a:ext uri="{9D8B030D-6E8A-4147-A177-3AD203B41FA5}">
                      <a16:colId xmlns:a16="http://schemas.microsoft.com/office/drawing/2014/main" val="20011"/>
                    </a:ext>
                  </a:extLst>
                </a:gridCol>
                <a:gridCol w="400259">
                  <a:extLst>
                    <a:ext uri="{9D8B030D-6E8A-4147-A177-3AD203B41FA5}">
                      <a16:colId xmlns:a16="http://schemas.microsoft.com/office/drawing/2014/main" val="20012"/>
                    </a:ext>
                  </a:extLst>
                </a:gridCol>
                <a:gridCol w="400259">
                  <a:extLst>
                    <a:ext uri="{9D8B030D-6E8A-4147-A177-3AD203B41FA5}">
                      <a16:colId xmlns:a16="http://schemas.microsoft.com/office/drawing/2014/main" val="20013"/>
                    </a:ext>
                  </a:extLst>
                </a:gridCol>
                <a:gridCol w="400259">
                  <a:extLst>
                    <a:ext uri="{9D8B030D-6E8A-4147-A177-3AD203B41FA5}">
                      <a16:colId xmlns:a16="http://schemas.microsoft.com/office/drawing/2014/main" val="20014"/>
                    </a:ext>
                  </a:extLst>
                </a:gridCol>
                <a:gridCol w="400259">
                  <a:extLst>
                    <a:ext uri="{9D8B030D-6E8A-4147-A177-3AD203B41FA5}">
                      <a16:colId xmlns:a16="http://schemas.microsoft.com/office/drawing/2014/main" val="20015"/>
                    </a:ext>
                  </a:extLst>
                </a:gridCol>
                <a:gridCol w="400259">
                  <a:extLst>
                    <a:ext uri="{9D8B030D-6E8A-4147-A177-3AD203B41FA5}">
                      <a16:colId xmlns:a16="http://schemas.microsoft.com/office/drawing/2014/main" val="20016"/>
                    </a:ext>
                  </a:extLst>
                </a:gridCol>
                <a:gridCol w="400259">
                  <a:extLst>
                    <a:ext uri="{9D8B030D-6E8A-4147-A177-3AD203B41FA5}">
                      <a16:colId xmlns:a16="http://schemas.microsoft.com/office/drawing/2014/main" val="20017"/>
                    </a:ext>
                  </a:extLst>
                </a:gridCol>
                <a:gridCol w="400259">
                  <a:extLst>
                    <a:ext uri="{9D8B030D-6E8A-4147-A177-3AD203B41FA5}">
                      <a16:colId xmlns:a16="http://schemas.microsoft.com/office/drawing/2014/main" val="20018"/>
                    </a:ext>
                  </a:extLst>
                </a:gridCol>
                <a:gridCol w="400259">
                  <a:extLst>
                    <a:ext uri="{9D8B030D-6E8A-4147-A177-3AD203B41FA5}">
                      <a16:colId xmlns:a16="http://schemas.microsoft.com/office/drawing/2014/main" val="20019"/>
                    </a:ext>
                  </a:extLst>
                </a:gridCol>
                <a:gridCol w="400259">
                  <a:extLst>
                    <a:ext uri="{9D8B030D-6E8A-4147-A177-3AD203B41FA5}">
                      <a16:colId xmlns:a16="http://schemas.microsoft.com/office/drawing/2014/main" val="20020"/>
                    </a:ext>
                  </a:extLst>
                </a:gridCol>
                <a:gridCol w="485145">
                  <a:extLst>
                    <a:ext uri="{9D8B030D-6E8A-4147-A177-3AD203B41FA5}">
                      <a16:colId xmlns:a16="http://schemas.microsoft.com/office/drawing/2014/main" val="20021"/>
                    </a:ext>
                  </a:extLst>
                </a:gridCol>
              </a:tblGrid>
              <a:tr h="1295400">
                <a:tc>
                  <a:txBody>
                    <a:bodyPr/>
                    <a:lstStyle/>
                    <a:p>
                      <a:pPr algn="ctr">
                        <a:spcBef>
                          <a:spcPts val="1200"/>
                        </a:spcBef>
                        <a:spcAft>
                          <a:spcPts val="0"/>
                        </a:spcAft>
                      </a:pPr>
                      <a:r>
                        <a:rPr lang="en-US" sz="1200" b="1" dirty="0" err="1">
                          <a:latin typeface="Times New Roman"/>
                          <a:ea typeface="Times New Roman"/>
                          <a:cs typeface="Times New Roman"/>
                        </a:rPr>
                        <a:t>Зем</a:t>
                      </a:r>
                      <a:r>
                        <a:rPr lang="sr-Cyrl-CS" sz="1200" b="1" dirty="0">
                          <a:latin typeface="Times New Roman"/>
                          <a:ea typeface="Times New Roman"/>
                          <a:cs typeface="Times New Roman"/>
                        </a:rPr>
                        <a:t>љ</a:t>
                      </a:r>
                      <a:r>
                        <a:rPr lang="en-US" sz="1200" b="1" dirty="0">
                          <a:latin typeface="Times New Roman"/>
                          <a:ea typeface="Times New Roman"/>
                          <a:cs typeface="Times New Roman"/>
                        </a:rPr>
                        <a:t>а</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sr-Cyrl-CS" sz="1200" b="1" dirty="0">
                          <a:latin typeface="Times New Roman"/>
                          <a:ea typeface="Times New Roman"/>
                          <a:cs typeface="Times New Roman"/>
                        </a:rPr>
                        <a:t>Бр. д*</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1990</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1991</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1992</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1993</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1994</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1995</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a:latin typeface="Times New Roman"/>
                          <a:ea typeface="Times New Roman"/>
                          <a:cs typeface="Times New Roman"/>
                        </a:rPr>
                        <a:t>1996</a:t>
                      </a:r>
                      <a:endParaRPr lang="sr-Latn-BA" sz="120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a:latin typeface="Times New Roman"/>
                          <a:ea typeface="Times New Roman"/>
                          <a:cs typeface="Times New Roman"/>
                        </a:rPr>
                        <a:t>1997</a:t>
                      </a:r>
                      <a:endParaRPr lang="sr-Latn-BA" sz="120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1998</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1999</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2000</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200</a:t>
                      </a:r>
                      <a:r>
                        <a:rPr lang="sr-Cyrl-CS" sz="1200" b="1" dirty="0">
                          <a:latin typeface="Times New Roman"/>
                          <a:ea typeface="Times New Roman"/>
                          <a:cs typeface="Times New Roman"/>
                        </a:rPr>
                        <a:t>1</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latin typeface="Times New Roman"/>
                          <a:ea typeface="Times New Roman"/>
                          <a:cs typeface="Times New Roman"/>
                        </a:rPr>
                        <a:t>200</a:t>
                      </a:r>
                      <a:r>
                        <a:rPr lang="sr-Cyrl-CS" sz="1200" b="1" dirty="0">
                          <a:latin typeface="Times New Roman"/>
                          <a:ea typeface="Times New Roman"/>
                          <a:cs typeface="Times New Roman"/>
                        </a:rPr>
                        <a:t>2</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a:latin typeface="Times New Roman"/>
                          <a:ea typeface="Times New Roman"/>
                          <a:cs typeface="Times New Roman"/>
                        </a:rPr>
                        <a:t>200</a:t>
                      </a:r>
                      <a:r>
                        <a:rPr lang="sr-Cyrl-CS" sz="1200" b="1">
                          <a:latin typeface="Times New Roman"/>
                          <a:ea typeface="Times New Roman"/>
                          <a:cs typeface="Times New Roman"/>
                        </a:rPr>
                        <a:t>3</a:t>
                      </a:r>
                      <a:endParaRPr lang="sr-Latn-BA" sz="120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a:latin typeface="Times New Roman"/>
                          <a:ea typeface="Times New Roman"/>
                          <a:cs typeface="Times New Roman"/>
                        </a:rPr>
                        <a:t>200</a:t>
                      </a:r>
                      <a:r>
                        <a:rPr lang="sr-Cyrl-CS" sz="1200" b="1">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a:latin typeface="Times New Roman"/>
                          <a:ea typeface="Times New Roman"/>
                          <a:cs typeface="Times New Roman"/>
                        </a:rPr>
                        <a:t>200</a:t>
                      </a:r>
                      <a:r>
                        <a:rPr lang="sr-Cyrl-CS" sz="1200" b="1">
                          <a:latin typeface="Times New Roman"/>
                          <a:ea typeface="Times New Roman"/>
                          <a:cs typeface="Times New Roman"/>
                        </a:rPr>
                        <a:t>5</a:t>
                      </a:r>
                      <a:r>
                        <a:rPr lang="bs-Cyrl-BA" sz="1200" b="1">
                          <a:latin typeface="Times New Roman"/>
                          <a:ea typeface="Times New Roman"/>
                          <a:cs typeface="Times New Roman"/>
                        </a:rPr>
                        <a:t>. </a:t>
                      </a:r>
                      <a:endParaRPr lang="sr-Latn-BA" sz="120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a:latin typeface="Times New Roman"/>
                          <a:ea typeface="Times New Roman"/>
                          <a:cs typeface="Times New Roman"/>
                        </a:rPr>
                        <a:t>2006 </a:t>
                      </a:r>
                      <a:r>
                        <a:rPr lang="bs-Cyrl-BA" sz="1200" b="1">
                          <a:latin typeface="Times New Roman"/>
                          <a:ea typeface="Times New Roman"/>
                          <a:cs typeface="Times New Roman"/>
                        </a:rPr>
                        <a:t>.</a:t>
                      </a:r>
                      <a:endParaRPr lang="sr-Latn-BA" sz="120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a:latin typeface="Times New Roman"/>
                          <a:ea typeface="Times New Roman"/>
                          <a:cs typeface="Times New Roman"/>
                        </a:rPr>
                        <a:t>2007</a:t>
                      </a:r>
                      <a:r>
                        <a:rPr lang="sr-Cyrl-CS" sz="1200" b="1">
                          <a:latin typeface="Times New Roman"/>
                          <a:ea typeface="Times New Roman"/>
                          <a:cs typeface="Times New Roman"/>
                        </a:rPr>
                        <a:t>.</a:t>
                      </a:r>
                      <a:endParaRPr lang="sr-Latn-BA" sz="120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a:latin typeface="Times New Roman"/>
                          <a:ea typeface="Times New Roman"/>
                          <a:cs typeface="Times New Roman"/>
                        </a:rPr>
                        <a:t>2008</a:t>
                      </a:r>
                      <a:r>
                        <a:rPr lang="sr-Cyrl-CS" sz="1200" b="1">
                          <a:latin typeface="Times New Roman"/>
                          <a:ea typeface="Times New Roman"/>
                          <a:cs typeface="Times New Roman"/>
                        </a:rPr>
                        <a:t>.</a:t>
                      </a:r>
                      <a:endParaRPr lang="sr-Latn-BA" sz="120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en-US" sz="1200" b="1" dirty="0">
                          <a:latin typeface="Times New Roman"/>
                          <a:ea typeface="Times New Roman"/>
                          <a:cs typeface="Times New Roman"/>
                        </a:rPr>
                        <a:t>БДП у 2008.</a:t>
                      </a:r>
                      <a:r>
                        <a:rPr lang="sr-Cyrl-CS" sz="1200" b="1" dirty="0">
                          <a:latin typeface="Times New Roman"/>
                          <a:ea typeface="Times New Roman"/>
                          <a:cs typeface="Times New Roman"/>
                        </a:rPr>
                        <a:t>(</a:t>
                      </a:r>
                      <a:r>
                        <a:rPr lang="en-US" sz="1200" b="1" dirty="0">
                          <a:latin typeface="Times New Roman"/>
                          <a:ea typeface="Times New Roman"/>
                          <a:cs typeface="Times New Roman"/>
                        </a:rPr>
                        <a:t>%</a:t>
                      </a:r>
                      <a:r>
                        <a:rPr lang="sr-Cyrl-CS" sz="1200" b="1" dirty="0">
                          <a:latin typeface="Times New Roman"/>
                          <a:ea typeface="Times New Roman"/>
                          <a:cs typeface="Times New Roman"/>
                        </a:rPr>
                        <a:t>)  (1989=100)</a:t>
                      </a:r>
                      <a:endParaRPr lang="sr-Latn-BA" sz="1200" dirty="0">
                        <a:latin typeface="Times New Roman"/>
                        <a:ea typeface="Times New Roman"/>
                        <a:cs typeface="Times New Roman"/>
                      </a:endParaRPr>
                    </a:p>
                  </a:txBody>
                  <a:tcPr marL="18000" marR="18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5988">
                <a:tc>
                  <a:txBody>
                    <a:bodyPr/>
                    <a:lstStyle/>
                    <a:p>
                      <a:pPr algn="ctr">
                        <a:spcAft>
                          <a:spcPts val="0"/>
                        </a:spcAft>
                      </a:pPr>
                      <a:r>
                        <a:rPr lang="sr-Cyrl-CS" sz="1200">
                          <a:latin typeface="Times New Roman"/>
                          <a:ea typeface="Times New Roman"/>
                          <a:cs typeface="Times New Roman"/>
                        </a:rPr>
                        <a:t>ЦЕ и Балтик</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a:latin typeface="Times New Roman"/>
                          <a:ea typeface="Times New Roman"/>
                          <a:cs typeface="Times New Roman"/>
                        </a:rPr>
                        <a:t>-6,6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-10,3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-1,7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0,9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3,9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5,</a:t>
                      </a:r>
                      <a:r>
                        <a:rPr lang="en-U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4,8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5,</a:t>
                      </a:r>
                      <a:r>
                        <a:rPr lang="en-US" sz="1200">
                          <a:latin typeface="Times New Roman"/>
                          <a:ea typeface="Times New Roman"/>
                          <a:cs typeface="Times New Roman"/>
                        </a:rPr>
                        <a:t>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3,</a:t>
                      </a:r>
                      <a:r>
                        <a:rPr lang="bs-Cyrl-BA" sz="1200">
                          <a:latin typeface="Times New Roman"/>
                          <a:ea typeface="Times New Roman"/>
                          <a:cs typeface="Times New Roman"/>
                        </a:rPr>
                        <a:t>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3,</a:t>
                      </a:r>
                      <a:r>
                        <a:rPr lang="bs-Cyrl-BA" sz="1200">
                          <a:latin typeface="Times New Roman"/>
                          <a:ea typeface="Times New Roman"/>
                          <a:cs typeface="Times New Roman"/>
                        </a:rPr>
                        <a:t>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4,</a:t>
                      </a:r>
                      <a:r>
                        <a:rPr lang="en-US" sz="1200">
                          <a:latin typeface="Times New Roman"/>
                          <a:ea typeface="Times New Roman"/>
                          <a:cs typeface="Times New Roman"/>
                        </a:rPr>
                        <a:t>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2,</a:t>
                      </a:r>
                      <a:r>
                        <a:rPr lang="bs-Cyrl-BA" sz="1200">
                          <a:latin typeface="Times New Roman"/>
                          <a:ea typeface="Times New Roman"/>
                          <a:cs typeface="Times New Roman"/>
                        </a:rPr>
                        <a:t>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2,</a:t>
                      </a:r>
                      <a:r>
                        <a:rPr lang="en-US" sz="1200">
                          <a:latin typeface="Times New Roman"/>
                          <a:ea typeface="Times New Roman"/>
                          <a:cs typeface="Times New Roman"/>
                        </a:rPr>
                        <a:t>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latin typeface="Times New Roman"/>
                          <a:ea typeface="Times New Roman"/>
                          <a:cs typeface="Times New Roman"/>
                        </a:rPr>
                        <a:t>4,</a:t>
                      </a:r>
                      <a:r>
                        <a:rPr lang="en-US" sz="1200" dirty="0">
                          <a:latin typeface="Times New Roman"/>
                          <a:ea typeface="Times New Roman"/>
                          <a:cs typeface="Times New Roman"/>
                        </a:rPr>
                        <a:t>3</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latin typeface="Times New Roman"/>
                          <a:ea typeface="Times New Roman"/>
                          <a:cs typeface="Times New Roman"/>
                        </a:rPr>
                        <a:t>5,</a:t>
                      </a:r>
                      <a:r>
                        <a:rPr lang="en-US" sz="1200" dirty="0">
                          <a:latin typeface="Times New Roman"/>
                          <a:ea typeface="Times New Roman"/>
                          <a:cs typeface="Times New Roman"/>
                        </a:rPr>
                        <a:t>1</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latin typeface="Times New Roman"/>
                          <a:ea typeface="Times New Roman"/>
                          <a:cs typeface="Times New Roman"/>
                        </a:rPr>
                        <a:t>4,</a:t>
                      </a:r>
                      <a:r>
                        <a:rPr lang="en-US" sz="1200" dirty="0">
                          <a:latin typeface="Times New Roman"/>
                          <a:ea typeface="Times New Roman"/>
                          <a:cs typeface="Times New Roman"/>
                        </a:rPr>
                        <a:t>9</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latin typeface="Times New Roman"/>
                          <a:ea typeface="Times New Roman"/>
                          <a:cs typeface="Times New Roman"/>
                        </a:rPr>
                        <a:t>6,3</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latin typeface="Times New Roman"/>
                          <a:ea typeface="Times New Roman"/>
                          <a:cs typeface="Times New Roman"/>
                        </a:rPr>
                        <a:t>6,3</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latin typeface="Times New Roman"/>
                          <a:ea typeface="Times New Roman"/>
                          <a:cs typeface="Times New Roman"/>
                        </a:rPr>
                        <a:t>3,3</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dirty="0">
                          <a:latin typeface="Times New Roman"/>
                          <a:ea typeface="Times New Roman"/>
                          <a:cs typeface="Times New Roman"/>
                        </a:rPr>
                        <a:t>1</a:t>
                      </a:r>
                      <a:r>
                        <a:rPr lang="en-US" sz="1200" b="1" dirty="0">
                          <a:latin typeface="Times New Roman"/>
                          <a:ea typeface="Times New Roman"/>
                          <a:cs typeface="Times New Roman"/>
                        </a:rPr>
                        <a:t>56</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7994">
                <a:tc>
                  <a:txBody>
                    <a:bodyPr/>
                    <a:lstStyle/>
                    <a:p>
                      <a:pPr algn="ctr">
                        <a:spcAft>
                          <a:spcPts val="0"/>
                        </a:spcAft>
                      </a:pPr>
                      <a:r>
                        <a:rPr lang="en-US" sz="1200" dirty="0" err="1">
                          <a:latin typeface="Times New Roman"/>
                          <a:ea typeface="Times New Roman"/>
                          <a:cs typeface="Times New Roman"/>
                        </a:rPr>
                        <a:t>Естонија</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-13,6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-14,2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a:t>
                      </a:r>
                      <a:r>
                        <a:rPr lang="sr-Cyrl-CS" sz="1200">
                          <a:latin typeface="Times New Roman"/>
                          <a:ea typeface="Times New Roman"/>
                          <a:cs typeface="Times New Roman"/>
                        </a:rPr>
                        <a:t>8,8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a:t>
                      </a:r>
                      <a:r>
                        <a:rPr lang="sr-Cyrl-CS" sz="1200">
                          <a:latin typeface="Times New Roman"/>
                          <a:ea typeface="Times New Roman"/>
                          <a:cs typeface="Times New Roman"/>
                        </a:rPr>
                        <a:t>1,6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4,</a:t>
                      </a:r>
                      <a:r>
                        <a:rPr lang="sr-Cyrl-C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a:t>
                      </a:r>
                      <a:r>
                        <a:rPr lang="sr-Cyrl-CS" sz="1200">
                          <a:latin typeface="Times New Roman"/>
                          <a:ea typeface="Times New Roman"/>
                          <a:cs typeface="Times New Roman"/>
                        </a:rPr>
                        <a:t>1</a:t>
                      </a:r>
                      <a:r>
                        <a:rPr lang="en-US" sz="1200">
                          <a:latin typeface="Times New Roman"/>
                          <a:ea typeface="Times New Roman"/>
                          <a:cs typeface="Times New Roman"/>
                        </a:rPr>
                        <a:t>,</a:t>
                      </a:r>
                      <a:r>
                        <a:rPr lang="bs-Cyrl-BA" sz="1200">
                          <a:latin typeface="Times New Roman"/>
                          <a:ea typeface="Times New Roman"/>
                          <a:cs typeface="Times New Roman"/>
                        </a:rPr>
                        <a:t>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a:t>
                      </a:r>
                      <a:r>
                        <a:rPr lang="sr-Cyrl-CS" sz="1200">
                          <a:latin typeface="Times New Roman"/>
                          <a:ea typeface="Times New Roman"/>
                          <a:cs typeface="Times New Roman"/>
                        </a:rPr>
                        <a:t>0</a:t>
                      </a:r>
                      <a:r>
                        <a:rPr lang="en-US" sz="1200">
                          <a:latin typeface="Times New Roman"/>
                          <a:ea typeface="Times New Roman"/>
                          <a:cs typeface="Times New Roman"/>
                        </a:rPr>
                        <a:t>,</a:t>
                      </a:r>
                      <a:r>
                        <a:rPr lang="sr-Cyrl-CS" sz="1200">
                          <a:latin typeface="Times New Roman"/>
                          <a:ea typeface="Times New Roman"/>
                          <a:cs typeface="Times New Roman"/>
                        </a:rPr>
                        <a:t>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10,</a:t>
                      </a:r>
                      <a:r>
                        <a:rPr lang="bs-Cyrl-BA" sz="1200">
                          <a:latin typeface="Times New Roman"/>
                          <a:ea typeface="Times New Roman"/>
                          <a:cs typeface="Times New Roman"/>
                        </a:rPr>
                        <a:t>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a:t>
                      </a:r>
                      <a:r>
                        <a:rPr lang="bs-Cyrl-BA"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7,9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a:t>
                      </a:r>
                      <a:r>
                        <a:rPr lang="bs-Cyrl-BA" sz="1200">
                          <a:latin typeface="Times New Roman"/>
                          <a:ea typeface="Times New Roman"/>
                          <a:cs typeface="Times New Roman"/>
                        </a:rPr>
                        <a:t>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7,2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9,4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10,0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7,2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latin typeface="Times New Roman"/>
                          <a:ea typeface="Times New Roman"/>
                          <a:cs typeface="Times New Roman"/>
                        </a:rPr>
                        <a:t>1</a:t>
                      </a:r>
                      <a:r>
                        <a:rPr lang="en-US" sz="1200" b="1">
                          <a:latin typeface="Times New Roman"/>
                          <a:ea typeface="Times New Roman"/>
                          <a:cs typeface="Times New Roman"/>
                        </a:rPr>
                        <a:t>47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994">
                <a:tc>
                  <a:txBody>
                    <a:bodyPr/>
                    <a:lstStyle/>
                    <a:p>
                      <a:pPr algn="ctr">
                        <a:spcAft>
                          <a:spcPts val="0"/>
                        </a:spcAft>
                      </a:pPr>
                      <a:r>
                        <a:rPr lang="en-US" sz="1200" dirty="0" err="1">
                          <a:latin typeface="Times New Roman"/>
                          <a:ea typeface="Times New Roman"/>
                          <a:cs typeface="Times New Roman"/>
                        </a:rPr>
                        <a:t>Летонија</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-10,4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-34,9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-14,9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-0,9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a:t>
                      </a:r>
                      <a:r>
                        <a:rPr lang="en-US" sz="1200">
                          <a:latin typeface="Times New Roman"/>
                          <a:ea typeface="Times New Roman"/>
                          <a:cs typeface="Times New Roman"/>
                        </a:rPr>
                        <a:t>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8,</a:t>
                      </a:r>
                      <a:r>
                        <a:rPr lang="en-US" sz="1200">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6,9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8,0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8,</a:t>
                      </a:r>
                      <a:r>
                        <a:rPr lang="en-US" sz="1200">
                          <a:latin typeface="Times New Roman"/>
                          <a:ea typeface="Times New Roman"/>
                          <a:cs typeface="Times New Roman"/>
                        </a:rPr>
                        <a:t>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10,</a:t>
                      </a:r>
                      <a:r>
                        <a:rPr lang="bs-Cyrl-BA" sz="1200">
                          <a:latin typeface="Times New Roman"/>
                          <a:ea typeface="Times New Roman"/>
                          <a:cs typeface="Times New Roman"/>
                        </a:rPr>
                        <a:t>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12,2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10,0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latin typeface="Times New Roman"/>
                          <a:ea typeface="Times New Roman"/>
                          <a:cs typeface="Times New Roman"/>
                        </a:rPr>
                        <a:t>1</a:t>
                      </a:r>
                      <a:r>
                        <a:rPr lang="en-US" sz="1200" b="1">
                          <a:latin typeface="Times New Roman"/>
                          <a:ea typeface="Times New Roman"/>
                          <a:cs typeface="Times New Roman"/>
                        </a:rPr>
                        <a:t>20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7994">
                <a:tc>
                  <a:txBody>
                    <a:bodyPr/>
                    <a:lstStyle/>
                    <a:p>
                      <a:pPr algn="ctr">
                        <a:spcAft>
                          <a:spcPts val="0"/>
                        </a:spcAft>
                      </a:pPr>
                      <a:r>
                        <a:rPr lang="en-US" sz="1200" dirty="0" err="1">
                          <a:latin typeface="Times New Roman"/>
                          <a:ea typeface="Times New Roman"/>
                          <a:cs typeface="Times New Roman"/>
                        </a:rPr>
                        <a:t>Литванија</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-21,3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-16,2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-9,8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8,5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a:t>
                      </a:r>
                      <a:r>
                        <a:rPr lang="en-U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a:t>
                      </a:r>
                      <a:r>
                        <a:rPr lang="en-U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4,2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6,7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a:t>
                      </a:r>
                      <a:r>
                        <a:rPr lang="en-US" sz="1200">
                          <a:latin typeface="Times New Roman"/>
                          <a:ea typeface="Times New Roman"/>
                          <a:cs typeface="Times New Roman"/>
                        </a:rPr>
                        <a:t>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10,</a:t>
                      </a:r>
                      <a:r>
                        <a:rPr lang="en-US" sz="1200">
                          <a:latin typeface="Times New Roman"/>
                          <a:ea typeface="Times New Roman"/>
                          <a:cs typeface="Times New Roman"/>
                        </a:rPr>
                        <a:t>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a:t>
                      </a:r>
                      <a:r>
                        <a:rPr lang="en-US" sz="1200">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a:t>
                      </a:r>
                      <a:r>
                        <a:rPr lang="en-US" sz="1200">
                          <a:latin typeface="Times New Roman"/>
                          <a:ea typeface="Times New Roman"/>
                          <a:cs typeface="Times New Roman"/>
                        </a:rPr>
                        <a:t>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a:t>
                      </a:r>
                      <a:r>
                        <a:rPr lang="en-US" sz="1200">
                          <a:latin typeface="Times New Roman"/>
                          <a:ea typeface="Times New Roman"/>
                          <a:cs typeface="Times New Roman"/>
                        </a:rPr>
                        <a:t>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9,8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latin typeface="Times New Roman"/>
                          <a:ea typeface="Times New Roman"/>
                          <a:cs typeface="Times New Roman"/>
                        </a:rPr>
                        <a:t>120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7994">
                <a:tc>
                  <a:txBody>
                    <a:bodyPr/>
                    <a:lstStyle/>
                    <a:p>
                      <a:pPr algn="ctr">
                        <a:spcAft>
                          <a:spcPts val="0"/>
                        </a:spcAft>
                      </a:pPr>
                      <a:r>
                        <a:rPr lang="en-US" sz="1200" dirty="0" err="1">
                          <a:latin typeface="Times New Roman"/>
                          <a:ea typeface="Times New Roman"/>
                          <a:cs typeface="Times New Roman"/>
                        </a:rPr>
                        <a:t>Мађарска</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-11,9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-0,6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bs-Cyrl-BA" sz="1200">
                          <a:latin typeface="Times New Roman"/>
                          <a:ea typeface="Times New Roman"/>
                          <a:cs typeface="Times New Roman"/>
                        </a:rPr>
                        <a:t>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en-US" sz="1200">
                          <a:latin typeface="Times New Roman"/>
                          <a:ea typeface="Times New Roman"/>
                          <a:cs typeface="Times New Roman"/>
                        </a:rPr>
                        <a:t>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4,4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4,3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4.7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3,9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4,0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0,6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latin typeface="Times New Roman"/>
                          <a:ea typeface="Times New Roman"/>
                          <a:cs typeface="Times New Roman"/>
                        </a:rPr>
                        <a:t>1</a:t>
                      </a:r>
                      <a:r>
                        <a:rPr lang="en-US" sz="1200" b="1">
                          <a:latin typeface="Times New Roman"/>
                          <a:ea typeface="Times New Roman"/>
                          <a:cs typeface="Times New Roman"/>
                        </a:rPr>
                        <a:t>36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7994">
                <a:tc>
                  <a:txBody>
                    <a:bodyPr/>
                    <a:lstStyle/>
                    <a:p>
                      <a:pPr algn="ctr">
                        <a:spcAft>
                          <a:spcPts val="0"/>
                        </a:spcAft>
                      </a:pPr>
                      <a:r>
                        <a:rPr lang="en-US" sz="1200">
                          <a:latin typeface="Times New Roman"/>
                          <a:ea typeface="Times New Roman"/>
                          <a:cs typeface="Times New Roman"/>
                        </a:rPr>
                        <a:t>По</a:t>
                      </a:r>
                      <a:r>
                        <a:rPr lang="sr-Cyrl-CS" sz="1200">
                          <a:latin typeface="Times New Roman"/>
                          <a:ea typeface="Times New Roman"/>
                          <a:cs typeface="Times New Roman"/>
                        </a:rPr>
                        <a:t>љ</a:t>
                      </a:r>
                      <a:r>
                        <a:rPr lang="en-US" sz="1200">
                          <a:latin typeface="Times New Roman"/>
                          <a:ea typeface="Times New Roman"/>
                          <a:cs typeface="Times New Roman"/>
                        </a:rPr>
                        <a:t>ска</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latin typeface="Times New Roman"/>
                          <a:ea typeface="Times New Roman"/>
                          <a:cs typeface="Times New Roman"/>
                        </a:rPr>
                        <a:t>2</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-11,6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-7,0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en-US" sz="1200">
                          <a:latin typeface="Times New Roman"/>
                          <a:ea typeface="Times New Roman"/>
                          <a:cs typeface="Times New Roman"/>
                        </a:rPr>
                        <a:t>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a:t>
                      </a:r>
                      <a:r>
                        <a:rPr lang="en-US" sz="1200">
                          <a:latin typeface="Times New Roman"/>
                          <a:ea typeface="Times New Roman"/>
                          <a:cs typeface="Times New Roman"/>
                        </a:rPr>
                        <a:t>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a:t>
                      </a:r>
                      <a:r>
                        <a:rPr lang="en-US" sz="1200">
                          <a:latin typeface="Times New Roman"/>
                          <a:ea typeface="Times New Roman"/>
                          <a:cs typeface="Times New Roman"/>
                        </a:rPr>
                        <a:t>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a:t>
                      </a:r>
                      <a:r>
                        <a:rPr lang="en-US" sz="1200">
                          <a:latin typeface="Times New Roman"/>
                          <a:ea typeface="Times New Roman"/>
                          <a:cs typeface="Times New Roman"/>
                        </a:rPr>
                        <a:t>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latin typeface="Times New Roman"/>
                          <a:ea typeface="Times New Roman"/>
                          <a:cs typeface="Times New Roman"/>
                        </a:rPr>
                        <a:t>1</a:t>
                      </a:r>
                      <a:r>
                        <a:rPr lang="en-US" sz="1200" b="1">
                          <a:latin typeface="Times New Roman"/>
                          <a:ea typeface="Times New Roman"/>
                          <a:cs typeface="Times New Roman"/>
                        </a:rPr>
                        <a:t>78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7994">
                <a:tc>
                  <a:txBody>
                    <a:bodyPr/>
                    <a:lstStyle/>
                    <a:p>
                      <a:pPr algn="ctr">
                        <a:spcAft>
                          <a:spcPts val="0"/>
                        </a:spcAft>
                      </a:pPr>
                      <a:r>
                        <a:rPr lang="en-US" sz="1200">
                          <a:latin typeface="Times New Roman"/>
                          <a:ea typeface="Times New Roman"/>
                          <a:cs typeface="Times New Roman"/>
                        </a:rPr>
                        <a:t>Словачка Р.</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latin typeface="Times New Roman"/>
                          <a:ea typeface="Times New Roman"/>
                          <a:cs typeface="Times New Roman"/>
                        </a:rPr>
                        <a:t>4</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-14,6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a:t>
                      </a:r>
                      <a:r>
                        <a:rPr lang="bs-Cyrl-BA" sz="1200">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bs-Cyrl-BA" sz="1200">
                          <a:latin typeface="Times New Roman"/>
                          <a:ea typeface="Times New Roman"/>
                          <a:cs typeface="Times New Roman"/>
                        </a:rPr>
                        <a:t>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bs-Cyrl-BA" sz="1200">
                          <a:latin typeface="Times New Roman"/>
                          <a:ea typeface="Times New Roman"/>
                          <a:cs typeface="Times New Roman"/>
                        </a:rPr>
                        <a:t>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a:t>
                      </a:r>
                      <a:r>
                        <a:rPr lang="bs-Cyrl-BA" sz="1200">
                          <a:latin typeface="Times New Roman"/>
                          <a:ea typeface="Times New Roman"/>
                          <a:cs typeface="Times New Roman"/>
                        </a:rPr>
                        <a:t>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a:t>
                      </a:r>
                      <a:r>
                        <a:rPr lang="en-U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8,5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10,4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latin typeface="Times New Roman"/>
                          <a:ea typeface="Times New Roman"/>
                          <a:cs typeface="Times New Roman"/>
                        </a:rPr>
                        <a:t>1</a:t>
                      </a:r>
                      <a:r>
                        <a:rPr lang="en-US" sz="1200" b="1">
                          <a:latin typeface="Times New Roman"/>
                          <a:ea typeface="Times New Roman"/>
                          <a:cs typeface="Times New Roman"/>
                        </a:rPr>
                        <a:t>63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7994">
                <a:tc>
                  <a:txBody>
                    <a:bodyPr/>
                    <a:lstStyle/>
                    <a:p>
                      <a:pPr algn="ctr">
                        <a:spcAft>
                          <a:spcPts val="0"/>
                        </a:spcAft>
                      </a:pPr>
                      <a:r>
                        <a:rPr lang="en-US" sz="1200">
                          <a:latin typeface="Times New Roman"/>
                          <a:ea typeface="Times New Roman"/>
                          <a:cs typeface="Times New Roman"/>
                        </a:rPr>
                        <a:t>Словенија</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latin typeface="Times New Roman"/>
                          <a:ea typeface="Times New Roman"/>
                          <a:cs typeface="Times New Roman"/>
                        </a:rPr>
                        <a:t>3</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-4,7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-8,9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4,0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a:t>
                      </a:r>
                      <a:r>
                        <a:rPr lang="en-US" sz="1200">
                          <a:latin typeface="Times New Roman"/>
                          <a:ea typeface="Times New Roman"/>
                          <a:cs typeface="Times New Roman"/>
                        </a:rPr>
                        <a:t>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bs-Cyrl-BA" sz="1200">
                          <a:latin typeface="Times New Roman"/>
                          <a:ea typeface="Times New Roman"/>
                          <a:cs typeface="Times New Roman"/>
                        </a:rPr>
                        <a:t>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en-U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latin typeface="Times New Roman"/>
                          <a:ea typeface="Times New Roman"/>
                          <a:cs typeface="Times New Roman"/>
                        </a:rPr>
                        <a:t>1</a:t>
                      </a:r>
                      <a:r>
                        <a:rPr lang="en-US" sz="1200" b="1">
                          <a:latin typeface="Times New Roman"/>
                          <a:ea typeface="Times New Roman"/>
                          <a:cs typeface="Times New Roman"/>
                        </a:rPr>
                        <a:t>56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7994">
                <a:tc>
                  <a:txBody>
                    <a:bodyPr/>
                    <a:lstStyle/>
                    <a:p>
                      <a:pPr algn="ctr">
                        <a:spcAft>
                          <a:spcPts val="0"/>
                        </a:spcAft>
                      </a:pPr>
                      <a:r>
                        <a:rPr lang="sr-Cyrl-CS" sz="1200">
                          <a:latin typeface="Times New Roman"/>
                          <a:ea typeface="Times New Roman"/>
                          <a:cs typeface="Times New Roman"/>
                        </a:rPr>
                        <a:t>Чешка Р.</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latin typeface="Times New Roman"/>
                          <a:ea typeface="Times New Roman"/>
                          <a:cs typeface="Times New Roman"/>
                        </a:rPr>
                        <a:t>5</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-11,6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-0,5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0,1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-0,7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-0,8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bs-Cyrl-BA"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a:t>
                      </a:r>
                      <a:r>
                        <a:rPr lang="bs-Cyrl-BA" sz="1200">
                          <a:latin typeface="Times New Roman"/>
                          <a:ea typeface="Times New Roman"/>
                          <a:cs typeface="Times New Roman"/>
                        </a:rPr>
                        <a:t>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a:t>
                      </a:r>
                      <a:r>
                        <a:rPr lang="bs-Cyrl-BA" sz="1200">
                          <a:latin typeface="Times New Roman"/>
                          <a:ea typeface="Times New Roman"/>
                          <a:cs typeface="Times New Roman"/>
                        </a:rPr>
                        <a:t>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6,1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2,7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latin typeface="Times New Roman"/>
                          <a:ea typeface="Times New Roman"/>
                          <a:cs typeface="Times New Roman"/>
                        </a:rPr>
                        <a:t>1</a:t>
                      </a:r>
                      <a:r>
                        <a:rPr lang="bs-Cyrl-BA" sz="1200" b="1">
                          <a:latin typeface="Times New Roman"/>
                          <a:ea typeface="Times New Roman"/>
                          <a:cs typeface="Times New Roman"/>
                        </a:rPr>
                        <a:t>42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7994">
                <a:tc>
                  <a:txBody>
                    <a:bodyPr/>
                    <a:lstStyle/>
                    <a:p>
                      <a:pPr algn="ctr">
                        <a:spcAft>
                          <a:spcPts val="0"/>
                        </a:spcAft>
                      </a:pPr>
                      <a:r>
                        <a:rPr lang="en-US" sz="1200">
                          <a:latin typeface="Times New Roman"/>
                          <a:ea typeface="Times New Roman"/>
                          <a:cs typeface="Times New Roman"/>
                        </a:rPr>
                        <a:t>Хрватска</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latin typeface="Times New Roman"/>
                          <a:ea typeface="Times New Roman"/>
                          <a:cs typeface="Times New Roman"/>
                        </a:rPr>
                        <a:t>5</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-7,1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-21,1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-11,7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-8,0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a:t>
                      </a:r>
                      <a:r>
                        <a:rPr lang="bs-Cyrl-BA" sz="1200">
                          <a:latin typeface="Times New Roman"/>
                          <a:ea typeface="Times New Roman"/>
                          <a:cs typeface="Times New Roman"/>
                        </a:rPr>
                        <a:t>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a:t>
                      </a:r>
                      <a:r>
                        <a:rPr lang="bs-Cyrl-BA" sz="1200">
                          <a:latin typeface="Times New Roman"/>
                          <a:ea typeface="Times New Roman"/>
                          <a:cs typeface="Times New Roman"/>
                        </a:rPr>
                        <a:t>1,5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3,0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3,8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a:t>
                      </a:r>
                      <a:r>
                        <a:rPr lang="bs-Cyrl-BA" sz="1200">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a:t>
                      </a:r>
                      <a:r>
                        <a:rPr lang="bs-Cyrl-BA" sz="1200">
                          <a:latin typeface="Times New Roman"/>
                          <a:ea typeface="Times New Roman"/>
                          <a:cs typeface="Times New Roman"/>
                        </a:rPr>
                        <a:t>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4,2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bs-Cyrl-BA" sz="1200">
                          <a:latin typeface="Times New Roman"/>
                          <a:ea typeface="Times New Roman"/>
                          <a:cs typeface="Times New Roman"/>
                        </a:rPr>
                        <a:t>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en-US" sz="1200">
                          <a:latin typeface="Times New Roman"/>
                          <a:ea typeface="Times New Roman"/>
                          <a:cs typeface="Times New Roman"/>
                        </a:rPr>
                        <a:t>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latin typeface="Times New Roman"/>
                          <a:ea typeface="Times New Roman"/>
                          <a:cs typeface="Times New Roman"/>
                        </a:rPr>
                        <a:t>1</a:t>
                      </a:r>
                      <a:r>
                        <a:rPr lang="bs-Cyrl-BA" sz="1200" b="1">
                          <a:latin typeface="Times New Roman"/>
                          <a:ea typeface="Times New Roman"/>
                          <a:cs typeface="Times New Roman"/>
                        </a:rPr>
                        <a:t>11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75988">
                <a:tc>
                  <a:txBody>
                    <a:bodyPr/>
                    <a:lstStyle/>
                    <a:p>
                      <a:pPr algn="ctr">
                        <a:spcAft>
                          <a:spcPts val="0"/>
                        </a:spcAft>
                      </a:pPr>
                      <a:r>
                        <a:rPr lang="bs-Cyrl-BA" sz="1200" dirty="0">
                          <a:latin typeface="Times New Roman"/>
                          <a:ea typeface="Times New Roman"/>
                          <a:cs typeface="Times New Roman"/>
                        </a:rPr>
                        <a:t>Југоист.Европ.</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latin typeface="Times New Roman"/>
                          <a:ea typeface="Times New Roman"/>
                          <a:cs typeface="Times New Roman"/>
                        </a:rPr>
                        <a:t>5</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-7,3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latin typeface="Times New Roman"/>
                          <a:ea typeface="Times New Roman"/>
                          <a:cs typeface="Times New Roman"/>
                        </a:rPr>
                        <a:t>-14,8</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latin typeface="Times New Roman"/>
                          <a:ea typeface="Times New Roman"/>
                          <a:cs typeface="Times New Roman"/>
                        </a:rPr>
                        <a:t>-10,9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latin typeface="Times New Roman"/>
                          <a:ea typeface="Times New Roman"/>
                          <a:cs typeface="Times New Roman"/>
                        </a:rPr>
                        <a:t>-2,0</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latin typeface="Times New Roman"/>
                          <a:ea typeface="Times New Roman"/>
                          <a:cs typeface="Times New Roman"/>
                        </a:rPr>
                        <a:t>3,9</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latin typeface="Times New Roman"/>
                          <a:ea typeface="Times New Roman"/>
                          <a:cs typeface="Times New Roman"/>
                        </a:rPr>
                        <a:t>6,0</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latin typeface="Times New Roman"/>
                          <a:ea typeface="Times New Roman"/>
                          <a:cs typeface="Times New Roman"/>
                        </a:rPr>
                        <a:t>2,1</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dirty="0">
                          <a:latin typeface="Times New Roman"/>
                          <a:ea typeface="Times New Roman"/>
                          <a:cs typeface="Times New Roman"/>
                        </a:rPr>
                        <a:t>-0,2</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dirty="0">
                          <a:latin typeface="Times New Roman"/>
                          <a:ea typeface="Times New Roman"/>
                          <a:cs typeface="Times New Roman"/>
                        </a:rPr>
                        <a:t>0,1</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dirty="0">
                          <a:latin typeface="Times New Roman"/>
                          <a:ea typeface="Times New Roman"/>
                          <a:cs typeface="Times New Roman"/>
                        </a:rPr>
                        <a:t>-2,5</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dirty="0">
                          <a:latin typeface="Times New Roman"/>
                          <a:ea typeface="Times New Roman"/>
                          <a:cs typeface="Times New Roman"/>
                        </a:rPr>
                        <a:t>3,9</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dirty="0">
                          <a:latin typeface="Times New Roman"/>
                          <a:ea typeface="Times New Roman"/>
                          <a:cs typeface="Times New Roman"/>
                        </a:rPr>
                        <a:t>4,8</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dirty="0">
                          <a:latin typeface="Times New Roman"/>
                          <a:ea typeface="Times New Roman"/>
                          <a:cs typeface="Times New Roman"/>
                        </a:rPr>
                        <a:t>4,7</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dirty="0">
                          <a:latin typeface="Times New Roman"/>
                          <a:ea typeface="Times New Roman"/>
                          <a:cs typeface="Times New Roman"/>
                        </a:rPr>
                        <a:t>4,5</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latin typeface="Times New Roman"/>
                          <a:ea typeface="Times New Roman"/>
                          <a:cs typeface="Times New Roman"/>
                        </a:rPr>
                        <a:t>7,8</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a:latin typeface="Times New Roman"/>
                          <a:ea typeface="Times New Roman"/>
                          <a:cs typeface="Times New Roman"/>
                        </a:rPr>
                        <a:t>4,9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latin typeface="Times New Roman"/>
                          <a:ea typeface="Times New Roman"/>
                          <a:cs typeface="Times New Roman"/>
                        </a:rPr>
                        <a:t>7,0</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latin typeface="Times New Roman"/>
                          <a:ea typeface="Times New Roman"/>
                          <a:cs typeface="Times New Roman"/>
                        </a:rPr>
                        <a:t>6,3</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latin typeface="Times New Roman"/>
                          <a:ea typeface="Times New Roman"/>
                          <a:cs typeface="Times New Roman"/>
                        </a:rPr>
                        <a:t>6,0</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dirty="0">
                          <a:latin typeface="Times New Roman"/>
                          <a:ea typeface="Times New Roman"/>
                          <a:cs typeface="Times New Roman"/>
                        </a:rPr>
                        <a:t>114</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7994">
                <a:tc>
                  <a:txBody>
                    <a:bodyPr/>
                    <a:lstStyle/>
                    <a:p>
                      <a:pPr algn="ctr">
                        <a:spcAft>
                          <a:spcPts val="0"/>
                        </a:spcAft>
                      </a:pPr>
                      <a:r>
                        <a:rPr lang="en-US" sz="1200">
                          <a:latin typeface="Times New Roman"/>
                          <a:ea typeface="Times New Roman"/>
                          <a:cs typeface="Times New Roman"/>
                        </a:rPr>
                        <a:t>Албанија</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cs typeface="Times New Roman"/>
                        </a:rPr>
                        <a:t>-10</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-28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-7,2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9,6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8,3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13,3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9,1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-10,9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8,6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13,2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a:t>
                      </a:r>
                      <a:r>
                        <a:rPr lang="bs-Cyrl-BA" sz="1200">
                          <a:latin typeface="Times New Roman"/>
                          <a:ea typeface="Times New Roman"/>
                          <a:cs typeface="Times New Roman"/>
                        </a:rPr>
                        <a:t>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bs-Cyrl-BA" sz="1200">
                          <a:latin typeface="Times New Roman"/>
                          <a:ea typeface="Times New Roman"/>
                          <a:cs typeface="Times New Roman"/>
                        </a:rPr>
                        <a:t>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a:t>
                      </a:r>
                      <a:r>
                        <a:rPr lang="bs-Cyrl-BA" sz="1200">
                          <a:latin typeface="Times New Roman"/>
                          <a:ea typeface="Times New Roman"/>
                          <a:cs typeface="Times New Roman"/>
                        </a:rPr>
                        <a:t>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5,7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a:t>
                      </a:r>
                      <a:r>
                        <a:rPr lang="en-US" sz="1200">
                          <a:latin typeface="Times New Roman"/>
                          <a:ea typeface="Times New Roman"/>
                          <a:cs typeface="Times New Roman"/>
                        </a:rPr>
                        <a:t>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a:t>
                      </a:r>
                      <a:r>
                        <a:rPr lang="bs-Cyrl-BA" sz="1200">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6,0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dirty="0">
                          <a:latin typeface="Times New Roman"/>
                          <a:ea typeface="Times New Roman"/>
                          <a:cs typeface="Times New Roman"/>
                        </a:rPr>
                        <a:t>7,5</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dirty="0">
                          <a:latin typeface="Times New Roman"/>
                          <a:ea typeface="Times New Roman"/>
                          <a:cs typeface="Times New Roman"/>
                        </a:rPr>
                        <a:t>1</a:t>
                      </a:r>
                      <a:r>
                        <a:rPr lang="en-US" sz="1200" b="1" dirty="0">
                          <a:latin typeface="Times New Roman"/>
                          <a:ea typeface="Times New Roman"/>
                          <a:cs typeface="Times New Roman"/>
                        </a:rPr>
                        <a:t>63</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7994">
                <a:tc>
                  <a:txBody>
                    <a:bodyPr/>
                    <a:lstStyle/>
                    <a:p>
                      <a:pPr algn="ctr">
                        <a:spcAft>
                          <a:spcPts val="0"/>
                        </a:spcAft>
                      </a:pPr>
                      <a:r>
                        <a:rPr lang="sr-Cyrl-CS" sz="1200">
                          <a:latin typeface="Times New Roman"/>
                          <a:ea typeface="Times New Roman"/>
                          <a:cs typeface="Times New Roman"/>
                        </a:rPr>
                        <a:t>БиХ</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latin typeface="Times New Roman"/>
                          <a:ea typeface="Times New Roman"/>
                          <a:cs typeface="Times New Roman"/>
                        </a:rPr>
                        <a:t>-23,2</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-12,1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-80,0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-10,0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0,0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20,8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86,0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37,0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15,6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9,6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a:t>
                      </a:r>
                      <a:r>
                        <a:rPr lang="bs-Cyrl-BA"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a:t>
                      </a:r>
                      <a:r>
                        <a:rPr lang="bs-Cyrl-BA" sz="1200">
                          <a:latin typeface="Times New Roman"/>
                          <a:ea typeface="Times New Roman"/>
                          <a:cs typeface="Times New Roman"/>
                        </a:rPr>
                        <a:t>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latin typeface="Times New Roman"/>
                          <a:ea typeface="Times New Roman"/>
                          <a:cs typeface="Times New Roman"/>
                        </a:rPr>
                        <a:t>3,9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b="1">
                          <a:latin typeface="Times New Roman"/>
                          <a:ea typeface="Times New Roman"/>
                          <a:cs typeface="Times New Roman"/>
                        </a:rPr>
                        <a:t>84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37994">
                <a:tc>
                  <a:txBody>
                    <a:bodyPr/>
                    <a:lstStyle/>
                    <a:p>
                      <a:pPr algn="ctr">
                        <a:spcAft>
                          <a:spcPts val="0"/>
                        </a:spcAft>
                      </a:pPr>
                      <a:r>
                        <a:rPr lang="en-US" sz="1200">
                          <a:latin typeface="Times New Roman"/>
                          <a:ea typeface="Times New Roman"/>
                          <a:cs typeface="Times New Roman"/>
                        </a:rPr>
                        <a:t>Бугарска</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cs typeface="Times New Roman"/>
                        </a:rPr>
                        <a:t>-9,1</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-11,7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-7,3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-9,4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en-U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a:t>
                      </a:r>
                      <a:r>
                        <a:rPr lang="en-US" sz="1200">
                          <a:latin typeface="Times New Roman"/>
                          <a:ea typeface="Times New Roman"/>
                          <a:cs typeface="Times New Roman"/>
                        </a:rPr>
                        <a:t>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latin typeface="Times New Roman"/>
                          <a:ea typeface="Times New Roman"/>
                          <a:cs typeface="Times New Roman"/>
                        </a:rPr>
                        <a:t>114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75988">
                <a:tc>
                  <a:txBody>
                    <a:bodyPr/>
                    <a:lstStyle/>
                    <a:p>
                      <a:pPr algn="ctr">
                        <a:spcAft>
                          <a:spcPts val="0"/>
                        </a:spcAft>
                      </a:pPr>
                      <a:r>
                        <a:rPr lang="en-US" sz="1200">
                          <a:latin typeface="Times New Roman"/>
                          <a:ea typeface="Times New Roman"/>
                          <a:cs typeface="Times New Roman"/>
                        </a:rPr>
                        <a:t>Македонија</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cs typeface="Times New Roman"/>
                        </a:rPr>
                        <a:t>-9,9</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-7,0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-8,0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-9,1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0,9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en-US" sz="1200">
                          <a:latin typeface="Times New Roman"/>
                          <a:ea typeface="Times New Roman"/>
                          <a:cs typeface="Times New Roman"/>
                        </a:rPr>
                        <a:t>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4,0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latin typeface="Times New Roman"/>
                          <a:ea typeface="Times New Roman"/>
                          <a:cs typeface="Times New Roman"/>
                        </a:rPr>
                        <a:t>102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37994">
                <a:tc>
                  <a:txBody>
                    <a:bodyPr/>
                    <a:lstStyle/>
                    <a:p>
                      <a:pPr algn="ctr">
                        <a:spcAft>
                          <a:spcPts val="0"/>
                        </a:spcAft>
                      </a:pPr>
                      <a:r>
                        <a:rPr lang="en-US" sz="1200">
                          <a:latin typeface="Times New Roman"/>
                          <a:ea typeface="Times New Roman"/>
                          <a:cs typeface="Times New Roman"/>
                        </a:rPr>
                        <a:t>Рум</a:t>
                      </a:r>
                      <a:r>
                        <a:rPr lang="sr-Cyrl-CS" sz="1200">
                          <a:latin typeface="Times New Roman"/>
                          <a:ea typeface="Times New Roman"/>
                          <a:cs typeface="Times New Roman"/>
                        </a:rPr>
                        <a:t>у</a:t>
                      </a:r>
                      <a:r>
                        <a:rPr lang="en-US" sz="1200">
                          <a:latin typeface="Times New Roman"/>
                          <a:ea typeface="Times New Roman"/>
                          <a:cs typeface="Times New Roman"/>
                        </a:rPr>
                        <a:t>нија</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latin typeface="Times New Roman"/>
                          <a:ea typeface="Times New Roman"/>
                          <a:cs typeface="Times New Roman"/>
                        </a:rPr>
                        <a:t>-5,6</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-12,9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-8,8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5,7</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8,</a:t>
                      </a:r>
                      <a:r>
                        <a:rPr lang="en-U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a:t>
                      </a:r>
                      <a:r>
                        <a:rPr lang="bs-Cyrl-BA" sz="1200">
                          <a:latin typeface="Times New Roman"/>
                          <a:ea typeface="Times New Roman"/>
                          <a:cs typeface="Times New Roman"/>
                        </a:rPr>
                        <a:t>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7,9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7,4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latin typeface="Times New Roman"/>
                          <a:ea typeface="Times New Roman"/>
                          <a:cs typeface="Times New Roman"/>
                        </a:rPr>
                        <a:t>1</a:t>
                      </a:r>
                      <a:r>
                        <a:rPr lang="en-US" sz="1200" b="1">
                          <a:latin typeface="Times New Roman"/>
                          <a:ea typeface="Times New Roman"/>
                          <a:cs typeface="Times New Roman"/>
                        </a:rPr>
                        <a:t>28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37994">
                <a:tc>
                  <a:txBody>
                    <a:bodyPr/>
                    <a:lstStyle/>
                    <a:p>
                      <a:pPr algn="ctr">
                        <a:spcAft>
                          <a:spcPts val="0"/>
                        </a:spcAft>
                      </a:pPr>
                      <a:r>
                        <a:rPr lang="sr-Cyrl-CS" sz="1200">
                          <a:latin typeface="Times New Roman"/>
                          <a:ea typeface="Times New Roman"/>
                          <a:cs typeface="Times New Roman"/>
                        </a:rPr>
                        <a:t>Србија </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latin typeface="Times New Roman"/>
                          <a:ea typeface="Times New Roman"/>
                          <a:cs typeface="Times New Roman"/>
                        </a:rPr>
                        <a:t>-7,9</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-11,6</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-27,9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-30,8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7,8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10,1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-18,0</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5,2</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5,1</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4,5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2,4</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9,3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latin typeface="Times New Roman"/>
                          <a:ea typeface="Times New Roman"/>
                          <a:cs typeface="Times New Roman"/>
                        </a:rPr>
                        <a:t>6,3</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5,5</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6,9</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latin typeface="Times New Roman"/>
                          <a:ea typeface="Times New Roman"/>
                          <a:cs typeface="Times New Roman"/>
                        </a:rPr>
                        <a:t>3,8</a:t>
                      </a:r>
                      <a:endParaRPr lang="sr-Latn-BA" sz="120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b="1" dirty="0">
                          <a:latin typeface="Times New Roman"/>
                          <a:ea typeface="Times New Roman"/>
                          <a:cs typeface="Times New Roman"/>
                        </a:rPr>
                        <a:t>72</a:t>
                      </a:r>
                      <a:endParaRPr lang="sr-Latn-BA" sz="1200" dirty="0">
                        <a:latin typeface="Times New Roman"/>
                        <a:ea typeface="Times New Roman"/>
                        <a:cs typeface="Times New Roman"/>
                      </a:endParaRPr>
                    </a:p>
                  </a:txBody>
                  <a:tcPr marL="18000" marR="18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88C815-2660-0043-BABA-2FF106E35454}"/>
              </a:ext>
            </a:extLst>
          </p:cNvPr>
          <p:cNvGraphicFramePr>
            <a:graphicFrameLocks noGrp="1"/>
          </p:cNvGraphicFramePr>
          <p:nvPr/>
        </p:nvGraphicFramePr>
        <p:xfrm>
          <a:off x="76200" y="1090352"/>
          <a:ext cx="8991601" cy="5386648"/>
        </p:xfrm>
        <a:graphic>
          <a:graphicData uri="http://schemas.openxmlformats.org/drawingml/2006/table">
            <a:tbl>
              <a:tblPr/>
              <a:tblGrid>
                <a:gridCol w="824231">
                  <a:extLst>
                    <a:ext uri="{9D8B030D-6E8A-4147-A177-3AD203B41FA5}">
                      <a16:colId xmlns:a16="http://schemas.microsoft.com/office/drawing/2014/main" val="20000"/>
                    </a:ext>
                  </a:extLst>
                </a:gridCol>
                <a:gridCol w="212138">
                  <a:extLst>
                    <a:ext uri="{9D8B030D-6E8A-4147-A177-3AD203B41FA5}">
                      <a16:colId xmlns:a16="http://schemas.microsoft.com/office/drawing/2014/main" val="20001"/>
                    </a:ext>
                  </a:extLst>
                </a:gridCol>
                <a:gridCol w="393588">
                  <a:extLst>
                    <a:ext uri="{9D8B030D-6E8A-4147-A177-3AD203B41FA5}">
                      <a16:colId xmlns:a16="http://schemas.microsoft.com/office/drawing/2014/main" val="20002"/>
                    </a:ext>
                  </a:extLst>
                </a:gridCol>
                <a:gridCol w="393588">
                  <a:extLst>
                    <a:ext uri="{9D8B030D-6E8A-4147-A177-3AD203B41FA5}">
                      <a16:colId xmlns:a16="http://schemas.microsoft.com/office/drawing/2014/main" val="20003"/>
                    </a:ext>
                  </a:extLst>
                </a:gridCol>
                <a:gridCol w="393588">
                  <a:extLst>
                    <a:ext uri="{9D8B030D-6E8A-4147-A177-3AD203B41FA5}">
                      <a16:colId xmlns:a16="http://schemas.microsoft.com/office/drawing/2014/main" val="20004"/>
                    </a:ext>
                  </a:extLst>
                </a:gridCol>
                <a:gridCol w="393588">
                  <a:extLst>
                    <a:ext uri="{9D8B030D-6E8A-4147-A177-3AD203B41FA5}">
                      <a16:colId xmlns:a16="http://schemas.microsoft.com/office/drawing/2014/main" val="20005"/>
                    </a:ext>
                  </a:extLst>
                </a:gridCol>
                <a:gridCol w="393588">
                  <a:extLst>
                    <a:ext uri="{9D8B030D-6E8A-4147-A177-3AD203B41FA5}">
                      <a16:colId xmlns:a16="http://schemas.microsoft.com/office/drawing/2014/main" val="20006"/>
                    </a:ext>
                  </a:extLst>
                </a:gridCol>
                <a:gridCol w="393588">
                  <a:extLst>
                    <a:ext uri="{9D8B030D-6E8A-4147-A177-3AD203B41FA5}">
                      <a16:colId xmlns:a16="http://schemas.microsoft.com/office/drawing/2014/main" val="20007"/>
                    </a:ext>
                  </a:extLst>
                </a:gridCol>
                <a:gridCol w="393588">
                  <a:extLst>
                    <a:ext uri="{9D8B030D-6E8A-4147-A177-3AD203B41FA5}">
                      <a16:colId xmlns:a16="http://schemas.microsoft.com/office/drawing/2014/main" val="20008"/>
                    </a:ext>
                  </a:extLst>
                </a:gridCol>
                <a:gridCol w="393588">
                  <a:extLst>
                    <a:ext uri="{9D8B030D-6E8A-4147-A177-3AD203B41FA5}">
                      <a16:colId xmlns:a16="http://schemas.microsoft.com/office/drawing/2014/main" val="20009"/>
                    </a:ext>
                  </a:extLst>
                </a:gridCol>
                <a:gridCol w="393588">
                  <a:extLst>
                    <a:ext uri="{9D8B030D-6E8A-4147-A177-3AD203B41FA5}">
                      <a16:colId xmlns:a16="http://schemas.microsoft.com/office/drawing/2014/main" val="20010"/>
                    </a:ext>
                  </a:extLst>
                </a:gridCol>
                <a:gridCol w="393588">
                  <a:extLst>
                    <a:ext uri="{9D8B030D-6E8A-4147-A177-3AD203B41FA5}">
                      <a16:colId xmlns:a16="http://schemas.microsoft.com/office/drawing/2014/main" val="20011"/>
                    </a:ext>
                  </a:extLst>
                </a:gridCol>
                <a:gridCol w="393588">
                  <a:extLst>
                    <a:ext uri="{9D8B030D-6E8A-4147-A177-3AD203B41FA5}">
                      <a16:colId xmlns:a16="http://schemas.microsoft.com/office/drawing/2014/main" val="20012"/>
                    </a:ext>
                  </a:extLst>
                </a:gridCol>
                <a:gridCol w="393588">
                  <a:extLst>
                    <a:ext uri="{9D8B030D-6E8A-4147-A177-3AD203B41FA5}">
                      <a16:colId xmlns:a16="http://schemas.microsoft.com/office/drawing/2014/main" val="20013"/>
                    </a:ext>
                  </a:extLst>
                </a:gridCol>
                <a:gridCol w="393588">
                  <a:extLst>
                    <a:ext uri="{9D8B030D-6E8A-4147-A177-3AD203B41FA5}">
                      <a16:colId xmlns:a16="http://schemas.microsoft.com/office/drawing/2014/main" val="20014"/>
                    </a:ext>
                  </a:extLst>
                </a:gridCol>
                <a:gridCol w="393588">
                  <a:extLst>
                    <a:ext uri="{9D8B030D-6E8A-4147-A177-3AD203B41FA5}">
                      <a16:colId xmlns:a16="http://schemas.microsoft.com/office/drawing/2014/main" val="20015"/>
                    </a:ext>
                  </a:extLst>
                </a:gridCol>
                <a:gridCol w="393588">
                  <a:extLst>
                    <a:ext uri="{9D8B030D-6E8A-4147-A177-3AD203B41FA5}">
                      <a16:colId xmlns:a16="http://schemas.microsoft.com/office/drawing/2014/main" val="20016"/>
                    </a:ext>
                  </a:extLst>
                </a:gridCol>
                <a:gridCol w="393588">
                  <a:extLst>
                    <a:ext uri="{9D8B030D-6E8A-4147-A177-3AD203B41FA5}">
                      <a16:colId xmlns:a16="http://schemas.microsoft.com/office/drawing/2014/main" val="20017"/>
                    </a:ext>
                  </a:extLst>
                </a:gridCol>
                <a:gridCol w="393588">
                  <a:extLst>
                    <a:ext uri="{9D8B030D-6E8A-4147-A177-3AD203B41FA5}">
                      <a16:colId xmlns:a16="http://schemas.microsoft.com/office/drawing/2014/main" val="20018"/>
                    </a:ext>
                  </a:extLst>
                </a:gridCol>
                <a:gridCol w="393588">
                  <a:extLst>
                    <a:ext uri="{9D8B030D-6E8A-4147-A177-3AD203B41FA5}">
                      <a16:colId xmlns:a16="http://schemas.microsoft.com/office/drawing/2014/main" val="20019"/>
                    </a:ext>
                  </a:extLst>
                </a:gridCol>
                <a:gridCol w="421069">
                  <a:extLst>
                    <a:ext uri="{9D8B030D-6E8A-4147-A177-3AD203B41FA5}">
                      <a16:colId xmlns:a16="http://schemas.microsoft.com/office/drawing/2014/main" val="20020"/>
                    </a:ext>
                  </a:extLst>
                </a:gridCol>
                <a:gridCol w="449579">
                  <a:extLst>
                    <a:ext uri="{9D8B030D-6E8A-4147-A177-3AD203B41FA5}">
                      <a16:colId xmlns:a16="http://schemas.microsoft.com/office/drawing/2014/main" val="20021"/>
                    </a:ext>
                  </a:extLst>
                </a:gridCol>
              </a:tblGrid>
              <a:tr h="1219204">
                <a:tc>
                  <a:txBody>
                    <a:bodyPr/>
                    <a:lstStyle/>
                    <a:p>
                      <a:pPr algn="ctr">
                        <a:spcBef>
                          <a:spcPts val="1200"/>
                        </a:spcBef>
                        <a:spcAft>
                          <a:spcPts val="0"/>
                        </a:spcAft>
                      </a:pPr>
                      <a:r>
                        <a:rPr lang="en-US" sz="1200" b="1" dirty="0" err="1">
                          <a:solidFill>
                            <a:schemeClr val="tx1"/>
                          </a:solidFill>
                          <a:latin typeface="Times New Roman"/>
                          <a:ea typeface="Times New Roman"/>
                          <a:cs typeface="Times New Roman"/>
                        </a:rPr>
                        <a:t>Зем</a:t>
                      </a:r>
                      <a:r>
                        <a:rPr lang="sr-Cyrl-CS" sz="1200" b="1" dirty="0">
                          <a:solidFill>
                            <a:schemeClr val="tx1"/>
                          </a:solidFill>
                          <a:latin typeface="Times New Roman"/>
                          <a:ea typeface="Times New Roman"/>
                          <a:cs typeface="Times New Roman"/>
                        </a:rPr>
                        <a:t>љ</a:t>
                      </a:r>
                      <a:r>
                        <a:rPr lang="en-US" sz="1200" b="1" dirty="0">
                          <a:solidFill>
                            <a:schemeClr val="tx1"/>
                          </a:solidFill>
                          <a:latin typeface="Times New Roman"/>
                          <a:ea typeface="Times New Roman"/>
                          <a:cs typeface="Times New Roman"/>
                        </a:rPr>
                        <a:t>а</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sr-Cyrl-CS" sz="1200" b="1" dirty="0">
                          <a:solidFill>
                            <a:schemeClr val="tx1"/>
                          </a:solidFill>
                          <a:latin typeface="Times New Roman"/>
                          <a:ea typeface="Times New Roman"/>
                          <a:cs typeface="Times New Roman"/>
                        </a:rPr>
                        <a:t>Бр. год*</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1990</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1991</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1992</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1993</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1994</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1995</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1996</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1997</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1998</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1999</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2000</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200</a:t>
                      </a:r>
                      <a:r>
                        <a:rPr lang="sr-Cyrl-CS" sz="1200" b="1" dirty="0">
                          <a:solidFill>
                            <a:schemeClr val="tx1"/>
                          </a:solidFill>
                          <a:latin typeface="Times New Roman"/>
                          <a:ea typeface="Times New Roman"/>
                          <a:cs typeface="Times New Roman"/>
                        </a:rPr>
                        <a:t>1</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200</a:t>
                      </a:r>
                      <a:r>
                        <a:rPr lang="sr-Cyrl-CS" sz="1200" b="1" dirty="0">
                          <a:solidFill>
                            <a:schemeClr val="tx1"/>
                          </a:solidFill>
                          <a:latin typeface="Times New Roman"/>
                          <a:ea typeface="Times New Roman"/>
                          <a:cs typeface="Times New Roman"/>
                        </a:rPr>
                        <a:t>2</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200</a:t>
                      </a:r>
                      <a:r>
                        <a:rPr lang="sr-Cyrl-CS" sz="1200" b="1" dirty="0">
                          <a:solidFill>
                            <a:schemeClr val="tx1"/>
                          </a:solidFill>
                          <a:latin typeface="Times New Roman"/>
                          <a:ea typeface="Times New Roman"/>
                          <a:cs typeface="Times New Roman"/>
                        </a:rPr>
                        <a:t>3</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200</a:t>
                      </a:r>
                      <a:r>
                        <a:rPr lang="sr-Cyrl-CS" sz="1200" b="1" dirty="0">
                          <a:solidFill>
                            <a:schemeClr val="tx1"/>
                          </a:solidFill>
                          <a:latin typeface="Times New Roman"/>
                          <a:ea typeface="Times New Roman"/>
                          <a:cs typeface="Times New Roman"/>
                        </a:rPr>
                        <a:t>4</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200</a:t>
                      </a:r>
                      <a:r>
                        <a:rPr lang="sr-Cyrl-CS" sz="1200" b="1" dirty="0">
                          <a:solidFill>
                            <a:schemeClr val="tx1"/>
                          </a:solidFill>
                          <a:latin typeface="Times New Roman"/>
                          <a:ea typeface="Times New Roman"/>
                          <a:cs typeface="Times New Roman"/>
                        </a:rPr>
                        <a:t>5</a:t>
                      </a:r>
                      <a:r>
                        <a:rPr lang="bs-Cyrl-BA" sz="1200" b="1" dirty="0">
                          <a:solidFill>
                            <a:schemeClr val="tx1"/>
                          </a:solidFill>
                          <a:latin typeface="Times New Roman"/>
                          <a:ea typeface="Times New Roman"/>
                          <a:cs typeface="Times New Roman"/>
                        </a:rPr>
                        <a:t>. </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2006 </a:t>
                      </a:r>
                      <a:r>
                        <a:rPr lang="bs-Cyrl-BA" sz="1200" b="1" dirty="0">
                          <a:solidFill>
                            <a:schemeClr val="tx1"/>
                          </a:solidFill>
                          <a:latin typeface="Times New Roman"/>
                          <a:ea typeface="Times New Roman"/>
                          <a:cs typeface="Times New Roman"/>
                        </a:rPr>
                        <a:t>.</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2007</a:t>
                      </a:r>
                      <a:r>
                        <a:rPr lang="sr-Cyrl-CS" sz="1200" b="1" dirty="0">
                          <a:solidFill>
                            <a:schemeClr val="tx1"/>
                          </a:solidFill>
                          <a:latin typeface="Times New Roman"/>
                          <a:ea typeface="Times New Roman"/>
                          <a:cs typeface="Times New Roman"/>
                        </a:rPr>
                        <a:t>.</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Bef>
                          <a:spcPts val="1200"/>
                        </a:spcBef>
                        <a:spcAft>
                          <a:spcPts val="0"/>
                        </a:spcAft>
                      </a:pPr>
                      <a:r>
                        <a:rPr lang="en-US" sz="1200" b="1" dirty="0">
                          <a:solidFill>
                            <a:schemeClr val="tx1"/>
                          </a:solidFill>
                          <a:latin typeface="Times New Roman"/>
                          <a:ea typeface="Times New Roman"/>
                          <a:cs typeface="Times New Roman"/>
                        </a:rPr>
                        <a:t>2008</a:t>
                      </a:r>
                      <a:r>
                        <a:rPr lang="sr-Cyrl-CS" sz="1200" b="1" dirty="0">
                          <a:solidFill>
                            <a:schemeClr val="tx1"/>
                          </a:solidFill>
                          <a:latin typeface="Times New Roman"/>
                          <a:ea typeface="Times New Roman"/>
                          <a:cs typeface="Times New Roman"/>
                        </a:rPr>
                        <a:t>.</a:t>
                      </a:r>
                      <a:endParaRPr lang="sr-Latn-BA" sz="1200" dirty="0">
                        <a:solidFill>
                          <a:schemeClr val="tx1"/>
                        </a:solidFill>
                        <a:latin typeface="Times New Roman"/>
                        <a:ea typeface="Times New Roman"/>
                        <a:cs typeface="Times New Roman"/>
                      </a:endParaRPr>
                    </a:p>
                  </a:txBody>
                  <a:tcPr marL="36000" marR="36000" marT="0" marB="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en-US" sz="1200" b="1" dirty="0">
                          <a:solidFill>
                            <a:schemeClr val="tx1"/>
                          </a:solidFill>
                          <a:latin typeface="Times New Roman"/>
                          <a:ea typeface="Times New Roman"/>
                          <a:cs typeface="Times New Roman"/>
                        </a:rPr>
                        <a:t>БДП у 2008.</a:t>
                      </a:r>
                      <a:r>
                        <a:rPr lang="sr-Cyrl-CS" sz="1200" b="1" dirty="0">
                          <a:solidFill>
                            <a:schemeClr val="tx1"/>
                          </a:solidFill>
                          <a:latin typeface="Times New Roman"/>
                          <a:ea typeface="Times New Roman"/>
                          <a:cs typeface="Times New Roman"/>
                        </a:rPr>
                        <a:t>(</a:t>
                      </a:r>
                      <a:r>
                        <a:rPr lang="en-US" sz="1200" b="1" dirty="0">
                          <a:solidFill>
                            <a:schemeClr val="tx1"/>
                          </a:solidFill>
                          <a:latin typeface="Times New Roman"/>
                          <a:ea typeface="Times New Roman"/>
                          <a:cs typeface="Times New Roman"/>
                        </a:rPr>
                        <a:t>%</a:t>
                      </a:r>
                      <a:r>
                        <a:rPr lang="sr-Cyrl-CS" sz="1200" b="1" dirty="0">
                          <a:solidFill>
                            <a:schemeClr val="tx1"/>
                          </a:solidFill>
                          <a:latin typeface="Times New Roman"/>
                          <a:ea typeface="Times New Roman"/>
                          <a:cs typeface="Times New Roman"/>
                        </a:rPr>
                        <a:t>)  (1989=100)</a:t>
                      </a:r>
                      <a:endParaRPr lang="sr-Latn-BA" sz="1200" dirty="0">
                        <a:solidFill>
                          <a:schemeClr val="tx1"/>
                        </a:solidFill>
                        <a:latin typeface="Times New Roman"/>
                        <a:ea typeface="Times New Roman"/>
                        <a:cs typeface="Times New Roman"/>
                      </a:endParaRPr>
                    </a:p>
                  </a:txBody>
                  <a:tcPr marL="36000" marR="36000" marT="0" marB="0" vert="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1525">
                <a:tc>
                  <a:txBody>
                    <a:bodyPr/>
                    <a:lstStyle/>
                    <a:p>
                      <a:pPr algn="ctr">
                        <a:spcAft>
                          <a:spcPts val="0"/>
                        </a:spcAft>
                      </a:pPr>
                      <a:endParaRPr lang="sr-Cyrl-CS"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Cyrl-C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1525">
                <a:tc>
                  <a:txBody>
                    <a:bodyPr/>
                    <a:lstStyle/>
                    <a:p>
                      <a:pPr algn="ctr">
                        <a:spcAft>
                          <a:spcPts val="0"/>
                        </a:spcAft>
                      </a:pPr>
                      <a:r>
                        <a:rPr lang="sr-Cyrl-CS" sz="1200" dirty="0">
                          <a:solidFill>
                            <a:schemeClr val="tx1"/>
                          </a:solidFill>
                          <a:latin typeface="Times New Roman"/>
                          <a:ea typeface="Times New Roman"/>
                          <a:cs typeface="Times New Roman"/>
                        </a:rPr>
                        <a:t>ЗНД</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8</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-3,7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-5,6</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-14,1</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-9,3</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solidFill>
                            <a:schemeClr val="tx1"/>
                          </a:solidFill>
                          <a:latin typeface="Times New Roman"/>
                          <a:ea typeface="Times New Roman"/>
                          <a:cs typeface="Times New Roman"/>
                        </a:rPr>
                        <a:t>-13,5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-5,0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-3,</a:t>
                      </a:r>
                      <a:r>
                        <a:rPr lang="en-US" sz="1200" dirty="0">
                          <a:solidFill>
                            <a:schemeClr val="tx1"/>
                          </a:solidFill>
                          <a:latin typeface="Times New Roman"/>
                          <a:ea typeface="Times New Roman"/>
                          <a:cs typeface="Times New Roman"/>
                        </a:rPr>
                        <a:t>5</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1,4</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solidFill>
                            <a:schemeClr val="tx1"/>
                          </a:solidFill>
                          <a:latin typeface="Times New Roman"/>
                          <a:ea typeface="Times New Roman"/>
                          <a:cs typeface="Times New Roman"/>
                        </a:rPr>
                        <a:t>-3,9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solidFill>
                            <a:schemeClr val="tx1"/>
                          </a:solidFill>
                          <a:latin typeface="Times New Roman"/>
                          <a:ea typeface="Times New Roman"/>
                          <a:cs typeface="Times New Roman"/>
                        </a:rPr>
                        <a:t>5,3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9,</a:t>
                      </a:r>
                      <a:r>
                        <a:rPr lang="en-US" sz="1200" dirty="0">
                          <a:solidFill>
                            <a:schemeClr val="tx1"/>
                          </a:solidFill>
                          <a:latin typeface="Times New Roman"/>
                          <a:ea typeface="Times New Roman"/>
                          <a:cs typeface="Times New Roman"/>
                        </a:rPr>
                        <a:t>1</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solidFill>
                            <a:schemeClr val="tx1"/>
                          </a:solidFill>
                          <a:latin typeface="Times New Roman"/>
                          <a:ea typeface="Times New Roman"/>
                          <a:cs typeface="Times New Roman"/>
                        </a:rPr>
                        <a:t>6,1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5,</a:t>
                      </a:r>
                      <a:r>
                        <a:rPr lang="en-US" sz="1200" dirty="0">
                          <a:solidFill>
                            <a:schemeClr val="tx1"/>
                          </a:solidFill>
                          <a:latin typeface="Times New Roman"/>
                          <a:ea typeface="Times New Roman"/>
                          <a:cs typeface="Times New Roman"/>
                        </a:rPr>
                        <a:t>3</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a:solidFill>
                            <a:schemeClr val="tx1"/>
                          </a:solidFill>
                          <a:latin typeface="Times New Roman"/>
                          <a:ea typeface="Times New Roman"/>
                          <a:cs typeface="Times New Roman"/>
                        </a:rPr>
                        <a:t>7,</a:t>
                      </a:r>
                      <a:r>
                        <a:rPr lang="en-US" sz="1200">
                          <a:solidFill>
                            <a:schemeClr val="tx1"/>
                          </a:solidFill>
                          <a:latin typeface="Times New Roman"/>
                          <a:ea typeface="Times New Roman"/>
                          <a:cs typeface="Times New Roman"/>
                        </a:rPr>
                        <a:t>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8,0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dirty="0">
                          <a:solidFill>
                            <a:schemeClr val="tx1"/>
                          </a:solidFill>
                          <a:latin typeface="Times New Roman"/>
                          <a:ea typeface="Times New Roman"/>
                          <a:cs typeface="Times New Roman"/>
                        </a:rPr>
                        <a:t>6,</a:t>
                      </a:r>
                      <a:r>
                        <a:rPr lang="en-US" sz="1200" dirty="0">
                          <a:solidFill>
                            <a:schemeClr val="tx1"/>
                          </a:solidFill>
                          <a:latin typeface="Times New Roman"/>
                          <a:ea typeface="Times New Roman"/>
                          <a:cs typeface="Times New Roman"/>
                        </a:rPr>
                        <a:t>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solidFill>
                            <a:schemeClr val="tx1"/>
                          </a:solidFill>
                          <a:latin typeface="Times New Roman"/>
                          <a:ea typeface="Times New Roman"/>
                          <a:cs typeface="Times New Roman"/>
                        </a:rPr>
                        <a:t>8,0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solidFill>
                            <a:schemeClr val="tx1"/>
                          </a:solidFill>
                          <a:latin typeface="Times New Roman"/>
                          <a:ea typeface="Times New Roman"/>
                          <a:cs typeface="Times New Roman"/>
                        </a:rPr>
                        <a:t>8,5</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a:solidFill>
                            <a:schemeClr val="tx1"/>
                          </a:solidFill>
                          <a:latin typeface="Times New Roman"/>
                          <a:ea typeface="Times New Roman"/>
                          <a:cs typeface="Times New Roman"/>
                        </a:rPr>
                        <a:t>7,3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dirty="0">
                          <a:solidFill>
                            <a:schemeClr val="tx1"/>
                          </a:solidFill>
                          <a:latin typeface="Times New Roman"/>
                          <a:ea typeface="Times New Roman"/>
                          <a:cs typeface="Times New Roman"/>
                        </a:rPr>
                        <a:t>109</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1525">
                <a:tc>
                  <a:txBody>
                    <a:bodyPr/>
                    <a:lstStyle/>
                    <a:p>
                      <a:pPr algn="ctr">
                        <a:spcAft>
                          <a:spcPts val="0"/>
                        </a:spcAft>
                      </a:pPr>
                      <a:r>
                        <a:rPr lang="en-US" sz="1200">
                          <a:solidFill>
                            <a:schemeClr val="tx1"/>
                          </a:solidFill>
                          <a:latin typeface="Times New Roman"/>
                          <a:ea typeface="Times New Roman"/>
                          <a:cs typeface="Times New Roman"/>
                        </a:rPr>
                        <a:t>Азербејџан</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-11,7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-0,7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-22,6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-23,1</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-19,7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-11,8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0,8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10,0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11,0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11,1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9,9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10,6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a:t>
                      </a:r>
                      <a:r>
                        <a:rPr lang="en-US" sz="1200">
                          <a:solidFill>
                            <a:schemeClr val="tx1"/>
                          </a:solidFill>
                          <a:latin typeface="Times New Roman"/>
                          <a:ea typeface="Times New Roman"/>
                          <a:cs typeface="Times New Roman"/>
                        </a:rPr>
                        <a:t>1,2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10,2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2</a:t>
                      </a:r>
                      <a:r>
                        <a:rPr lang="bs-Cyrl-BA" sz="1200">
                          <a:solidFill>
                            <a:schemeClr val="tx1"/>
                          </a:solidFill>
                          <a:latin typeface="Times New Roman"/>
                          <a:ea typeface="Times New Roman"/>
                          <a:cs typeface="Times New Roman"/>
                        </a:rPr>
                        <a:t>4</a:t>
                      </a:r>
                      <a:r>
                        <a:rPr lang="sr-Cyrl-CS" sz="1200">
                          <a:solidFill>
                            <a:schemeClr val="tx1"/>
                          </a:solidFill>
                          <a:latin typeface="Times New Roman"/>
                          <a:ea typeface="Times New Roman"/>
                          <a:cs typeface="Times New Roman"/>
                        </a:rPr>
                        <a:t>,</a:t>
                      </a:r>
                      <a:r>
                        <a:rPr lang="bs-Cyrl-BA" sz="1200">
                          <a:solidFill>
                            <a:schemeClr val="tx1"/>
                          </a:solidFill>
                          <a:latin typeface="Times New Roman"/>
                          <a:ea typeface="Times New Roman"/>
                          <a:cs typeface="Times New Roman"/>
                        </a:rPr>
                        <a:t>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30,5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23,4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10,9</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solidFill>
                            <a:schemeClr val="tx1"/>
                          </a:solidFill>
                          <a:latin typeface="Times New Roman"/>
                          <a:ea typeface="Times New Roman"/>
                          <a:cs typeface="Times New Roman"/>
                        </a:rPr>
                        <a:t>177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3048">
                <a:tc>
                  <a:txBody>
                    <a:bodyPr/>
                    <a:lstStyle/>
                    <a:p>
                      <a:pPr algn="ctr">
                        <a:spcAft>
                          <a:spcPts val="0"/>
                        </a:spcAft>
                      </a:pPr>
                      <a:r>
                        <a:rPr lang="en-US" sz="1200">
                          <a:solidFill>
                            <a:schemeClr val="tx1"/>
                          </a:solidFill>
                          <a:latin typeface="Times New Roman"/>
                          <a:ea typeface="Times New Roman"/>
                          <a:cs typeface="Times New Roman"/>
                        </a:rPr>
                        <a:t>Б</a:t>
                      </a:r>
                      <a:r>
                        <a:rPr lang="sr-Cyrl-CS" sz="1200">
                          <a:solidFill>
                            <a:schemeClr val="tx1"/>
                          </a:solidFill>
                          <a:latin typeface="Times New Roman"/>
                          <a:ea typeface="Times New Roman"/>
                          <a:cs typeface="Times New Roman"/>
                        </a:rPr>
                        <a:t>ј</a:t>
                      </a:r>
                      <a:r>
                        <a:rPr lang="en-US" sz="1200">
                          <a:solidFill>
                            <a:schemeClr val="tx1"/>
                          </a:solidFill>
                          <a:latin typeface="Times New Roman"/>
                          <a:ea typeface="Times New Roman"/>
                          <a:cs typeface="Times New Roman"/>
                        </a:rPr>
                        <a:t>елорусија</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-3,0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-1,2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-9,6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-11,7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-10,4</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2,8</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11,4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8,4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3,3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11,4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a:t>
                      </a:r>
                      <a:r>
                        <a:rPr lang="en-US" sz="1200">
                          <a:solidFill>
                            <a:schemeClr val="tx1"/>
                          </a:solidFill>
                          <a:latin typeface="Times New Roman"/>
                          <a:ea typeface="Times New Roman"/>
                          <a:cs typeface="Times New Roman"/>
                        </a:rPr>
                        <a:t>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a:t>
                      </a:r>
                      <a:r>
                        <a:rPr lang="en-US" sz="1200">
                          <a:solidFill>
                            <a:schemeClr val="tx1"/>
                          </a:solidFill>
                          <a:latin typeface="Times New Roman"/>
                          <a:ea typeface="Times New Roman"/>
                          <a:cs typeface="Times New Roman"/>
                        </a:rPr>
                        <a:t>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8,2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10,2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solidFill>
                            <a:schemeClr val="tx1"/>
                          </a:solidFill>
                          <a:latin typeface="Times New Roman"/>
                          <a:ea typeface="Times New Roman"/>
                          <a:cs typeface="Times New Roman"/>
                        </a:rPr>
                        <a:t>1</a:t>
                      </a:r>
                      <a:r>
                        <a:rPr lang="en-US" sz="1200" b="1">
                          <a:solidFill>
                            <a:schemeClr val="tx1"/>
                          </a:solidFill>
                          <a:latin typeface="Times New Roman"/>
                          <a:ea typeface="Times New Roman"/>
                          <a:cs typeface="Times New Roman"/>
                        </a:rPr>
                        <a:t>61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1525">
                <a:tc>
                  <a:txBody>
                    <a:bodyPr/>
                    <a:lstStyle/>
                    <a:p>
                      <a:pPr algn="ctr">
                        <a:spcAft>
                          <a:spcPts val="0"/>
                        </a:spcAft>
                      </a:pPr>
                      <a:r>
                        <a:rPr lang="en-US" sz="1200">
                          <a:solidFill>
                            <a:schemeClr val="tx1"/>
                          </a:solidFill>
                          <a:latin typeface="Times New Roman"/>
                          <a:ea typeface="Times New Roman"/>
                          <a:cs typeface="Times New Roman"/>
                        </a:rPr>
                        <a:t>Грузија</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-12,4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-20,6</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-44,8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-25,4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-11,4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2,4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10,5</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10,6</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2,</a:t>
                      </a:r>
                      <a:r>
                        <a:rPr lang="en-US" sz="1200">
                          <a:solidFill>
                            <a:schemeClr val="tx1"/>
                          </a:solidFill>
                          <a:latin typeface="Times New Roman"/>
                          <a:ea typeface="Times New Roman"/>
                          <a:cs typeface="Times New Roman"/>
                        </a:rPr>
                        <a:t>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3,0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11,1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5,9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a:t>
                      </a:r>
                      <a:r>
                        <a:rPr lang="en-US" sz="1200">
                          <a:solidFill>
                            <a:schemeClr val="tx1"/>
                          </a:solidFill>
                          <a:latin typeface="Times New Roman"/>
                          <a:ea typeface="Times New Roman"/>
                          <a:cs typeface="Times New Roman"/>
                        </a:rPr>
                        <a:t>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9,4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12,4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2,3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solidFill>
                            <a:schemeClr val="tx1"/>
                          </a:solidFill>
                          <a:latin typeface="Times New Roman"/>
                          <a:ea typeface="Times New Roman"/>
                          <a:cs typeface="Times New Roman"/>
                        </a:rPr>
                        <a:t>61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1525">
                <a:tc>
                  <a:txBody>
                    <a:bodyPr/>
                    <a:lstStyle/>
                    <a:p>
                      <a:pPr algn="ctr">
                        <a:spcAft>
                          <a:spcPts val="0"/>
                        </a:spcAft>
                      </a:pPr>
                      <a:r>
                        <a:rPr lang="en-US" sz="1200">
                          <a:solidFill>
                            <a:schemeClr val="tx1"/>
                          </a:solidFill>
                          <a:latin typeface="Times New Roman"/>
                          <a:ea typeface="Times New Roman"/>
                          <a:cs typeface="Times New Roman"/>
                        </a:rPr>
                        <a:t>Јерменија</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-7,4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-11,7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-41,8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-8,8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3,3</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3,3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13,2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13,9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10,1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14,0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13,2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13,8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6,8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solidFill>
                            <a:schemeClr val="tx1"/>
                          </a:solidFill>
                          <a:latin typeface="Times New Roman"/>
                          <a:ea typeface="Times New Roman"/>
                          <a:cs typeface="Times New Roman"/>
                        </a:rPr>
                        <a:t>1</a:t>
                      </a:r>
                      <a:r>
                        <a:rPr lang="en-US" sz="1200" b="1">
                          <a:solidFill>
                            <a:schemeClr val="tx1"/>
                          </a:solidFill>
                          <a:latin typeface="Times New Roman"/>
                          <a:ea typeface="Times New Roman"/>
                          <a:cs typeface="Times New Roman"/>
                        </a:rPr>
                        <a:t>53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1525">
                <a:tc>
                  <a:txBody>
                    <a:bodyPr/>
                    <a:lstStyle/>
                    <a:p>
                      <a:pPr algn="ctr">
                        <a:spcAft>
                          <a:spcPts val="0"/>
                        </a:spcAft>
                      </a:pPr>
                      <a:r>
                        <a:rPr lang="en-US" sz="1200">
                          <a:solidFill>
                            <a:schemeClr val="tx1"/>
                          </a:solidFill>
                          <a:latin typeface="Times New Roman"/>
                          <a:ea typeface="Times New Roman"/>
                          <a:cs typeface="Times New Roman"/>
                        </a:rPr>
                        <a:t>Казахстан</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-0,4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-13,0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-2,9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-12,6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-8,2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0,5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-1,9</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2,7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13,5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a:t>
                      </a:r>
                      <a:r>
                        <a:rPr lang="en-US" sz="1200">
                          <a:solidFill>
                            <a:schemeClr val="tx1"/>
                          </a:solidFill>
                          <a:latin typeface="Times New Roman"/>
                          <a:ea typeface="Times New Roman"/>
                          <a:cs typeface="Times New Roman"/>
                        </a:rPr>
                        <a:t>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10,7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8,9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3,2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solidFill>
                            <a:schemeClr val="tx1"/>
                          </a:solidFill>
                          <a:latin typeface="Times New Roman"/>
                          <a:ea typeface="Times New Roman"/>
                          <a:cs typeface="Times New Roman"/>
                        </a:rPr>
                        <a:t>1</a:t>
                      </a:r>
                      <a:r>
                        <a:rPr lang="en-US" sz="1200" b="1">
                          <a:solidFill>
                            <a:schemeClr val="tx1"/>
                          </a:solidFill>
                          <a:latin typeface="Times New Roman"/>
                          <a:ea typeface="Times New Roman"/>
                          <a:cs typeface="Times New Roman"/>
                        </a:rPr>
                        <a:t>41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1525">
                <a:tc>
                  <a:txBody>
                    <a:bodyPr/>
                    <a:lstStyle/>
                    <a:p>
                      <a:pPr algn="ctr">
                        <a:spcAft>
                          <a:spcPts val="0"/>
                        </a:spcAft>
                      </a:pPr>
                      <a:r>
                        <a:rPr lang="en-US" sz="1200">
                          <a:solidFill>
                            <a:schemeClr val="tx1"/>
                          </a:solidFill>
                          <a:latin typeface="Times New Roman"/>
                          <a:ea typeface="Times New Roman"/>
                          <a:cs typeface="Times New Roman"/>
                        </a:rPr>
                        <a:t>Киргистан</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3,0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-5,0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-19,0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-15,5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-20,1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2,1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3,7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0,0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-0,</a:t>
                      </a:r>
                      <a:r>
                        <a:rPr lang="en-US" sz="1200">
                          <a:solidFill>
                            <a:schemeClr val="tx1"/>
                          </a:solidFill>
                          <a:latin typeface="Times New Roman"/>
                          <a:ea typeface="Times New Roman"/>
                          <a:cs typeface="Times New Roman"/>
                        </a:rPr>
                        <a:t>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3,1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8,2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7,6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b="1">
                          <a:solidFill>
                            <a:schemeClr val="tx1"/>
                          </a:solidFill>
                          <a:latin typeface="Times New Roman"/>
                          <a:ea typeface="Times New Roman"/>
                          <a:cs typeface="Times New Roman"/>
                        </a:rPr>
                        <a:t>102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1525">
                <a:tc>
                  <a:txBody>
                    <a:bodyPr/>
                    <a:lstStyle/>
                    <a:p>
                      <a:pPr algn="ctr">
                        <a:spcAft>
                          <a:spcPts val="0"/>
                        </a:spcAft>
                      </a:pPr>
                      <a:r>
                        <a:rPr lang="en-US" sz="1200" dirty="0" err="1">
                          <a:solidFill>
                            <a:schemeClr val="tx1"/>
                          </a:solidFill>
                          <a:latin typeface="Times New Roman"/>
                          <a:ea typeface="Times New Roman"/>
                          <a:cs typeface="Times New Roman"/>
                        </a:rPr>
                        <a:t>Молдавија</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-2,4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-17,5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-29,1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-1,2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-30,9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-3,4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2,1</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a:t>
                      </a:r>
                      <a:r>
                        <a:rPr lang="bs-Cyrl-BA" sz="1200">
                          <a:solidFill>
                            <a:schemeClr val="tx1"/>
                          </a:solidFill>
                          <a:latin typeface="Times New Roman"/>
                          <a:ea typeface="Times New Roman"/>
                          <a:cs typeface="Times New Roman"/>
                        </a:rPr>
                        <a:t>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a:t>
                      </a:r>
                      <a:r>
                        <a:rPr lang="bs-Cyrl-BA" sz="1200">
                          <a:solidFill>
                            <a:schemeClr val="tx1"/>
                          </a:solidFill>
                          <a:latin typeface="Times New Roman"/>
                          <a:ea typeface="Times New Roman"/>
                          <a:cs typeface="Times New Roman"/>
                        </a:rPr>
                        <a:t>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4,8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3,0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7,8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b="1">
                          <a:solidFill>
                            <a:schemeClr val="tx1"/>
                          </a:solidFill>
                          <a:latin typeface="Times New Roman"/>
                          <a:ea typeface="Times New Roman"/>
                          <a:cs typeface="Times New Roman"/>
                        </a:rPr>
                        <a:t>55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1525">
                <a:tc>
                  <a:txBody>
                    <a:bodyPr/>
                    <a:lstStyle/>
                    <a:p>
                      <a:pPr algn="ctr">
                        <a:spcAft>
                          <a:spcPts val="0"/>
                        </a:spcAft>
                      </a:pPr>
                      <a:r>
                        <a:rPr lang="en-US" sz="1200">
                          <a:solidFill>
                            <a:schemeClr val="tx1"/>
                          </a:solidFill>
                          <a:latin typeface="Times New Roman"/>
                          <a:ea typeface="Times New Roman"/>
                          <a:cs typeface="Times New Roman"/>
                        </a:rPr>
                        <a:t>Руска </a:t>
                      </a:r>
                      <a:r>
                        <a:rPr lang="sr-Cyrl-CS" sz="1200">
                          <a:solidFill>
                            <a:schemeClr val="tx1"/>
                          </a:solidFill>
                          <a:latin typeface="Times New Roman"/>
                          <a:ea typeface="Times New Roman"/>
                          <a:cs typeface="Times New Roman"/>
                        </a:rPr>
                        <a:t>Фед.</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-4,0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-5,0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-14,5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-8,7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-12,7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-3,6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10,0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5,1</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a:t>
                      </a:r>
                      <a:r>
                        <a:rPr lang="bs-Cyrl-BA" sz="1200">
                          <a:solidFill>
                            <a:schemeClr val="tx1"/>
                          </a:solidFill>
                          <a:latin typeface="Times New Roman"/>
                          <a:ea typeface="Times New Roman"/>
                          <a:cs typeface="Times New Roman"/>
                        </a:rPr>
                        <a:t>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solidFill>
                            <a:schemeClr val="tx1"/>
                          </a:solidFill>
                          <a:latin typeface="Times New Roman"/>
                          <a:ea typeface="Times New Roman"/>
                          <a:cs typeface="Times New Roman"/>
                        </a:rPr>
                        <a:t>7,4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8,1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5,2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solidFill>
                            <a:schemeClr val="tx1"/>
                          </a:solidFill>
                          <a:latin typeface="Times New Roman"/>
                          <a:ea typeface="Times New Roman"/>
                          <a:cs typeface="Times New Roman"/>
                        </a:rPr>
                        <a:t>108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31525">
                <a:tc>
                  <a:txBody>
                    <a:bodyPr/>
                    <a:lstStyle/>
                    <a:p>
                      <a:pPr algn="ctr">
                        <a:spcAft>
                          <a:spcPts val="0"/>
                        </a:spcAft>
                      </a:pPr>
                      <a:r>
                        <a:rPr lang="en-US" sz="1200">
                          <a:solidFill>
                            <a:schemeClr val="tx1"/>
                          </a:solidFill>
                          <a:latin typeface="Times New Roman"/>
                          <a:ea typeface="Times New Roman"/>
                          <a:cs typeface="Times New Roman"/>
                        </a:rPr>
                        <a:t>Та</a:t>
                      </a:r>
                      <a:r>
                        <a:rPr lang="sr-Cyrl-CS" sz="1200">
                          <a:solidFill>
                            <a:schemeClr val="tx1"/>
                          </a:solidFill>
                          <a:latin typeface="Times New Roman"/>
                          <a:ea typeface="Times New Roman"/>
                          <a:cs typeface="Times New Roman"/>
                        </a:rPr>
                        <a:t>џ</a:t>
                      </a:r>
                      <a:r>
                        <a:rPr lang="en-US" sz="1200">
                          <a:solidFill>
                            <a:schemeClr val="tx1"/>
                          </a:solidFill>
                          <a:latin typeface="Times New Roman"/>
                          <a:ea typeface="Times New Roman"/>
                          <a:cs typeface="Times New Roman"/>
                        </a:rPr>
                        <a:t>икист.</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-7,1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-29,0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-11,0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-18,9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-12,5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3,7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8,3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10,2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9,1</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10,2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10,6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a:t>
                      </a:r>
                      <a:r>
                        <a:rPr lang="bs-Cyrl-BA" sz="1200">
                          <a:solidFill>
                            <a:schemeClr val="tx1"/>
                          </a:solidFill>
                          <a:latin typeface="Times New Roman"/>
                          <a:ea typeface="Times New Roman"/>
                          <a:cs typeface="Times New Roman"/>
                        </a:rPr>
                        <a:t>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a:t>
                      </a:r>
                      <a:r>
                        <a:rPr lang="en-US" sz="1200">
                          <a:solidFill>
                            <a:schemeClr val="tx1"/>
                          </a:solidFill>
                          <a:latin typeface="Times New Roman"/>
                          <a:ea typeface="Times New Roman"/>
                          <a:cs typeface="Times New Roman"/>
                        </a:rPr>
                        <a:t>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7,8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7,9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b="1">
                          <a:solidFill>
                            <a:schemeClr val="tx1"/>
                          </a:solidFill>
                          <a:latin typeface="Times New Roman"/>
                          <a:ea typeface="Times New Roman"/>
                          <a:cs typeface="Times New Roman"/>
                        </a:rPr>
                        <a:t>61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31525">
                <a:tc>
                  <a:txBody>
                    <a:bodyPr/>
                    <a:lstStyle/>
                    <a:p>
                      <a:pPr algn="ctr">
                        <a:spcAft>
                          <a:spcPts val="0"/>
                        </a:spcAft>
                      </a:pPr>
                      <a:r>
                        <a:rPr lang="en-US" sz="1200">
                          <a:solidFill>
                            <a:schemeClr val="tx1"/>
                          </a:solidFill>
                          <a:latin typeface="Times New Roman"/>
                          <a:ea typeface="Times New Roman"/>
                          <a:cs typeface="Times New Roman"/>
                        </a:rPr>
                        <a:t>Туркменис.</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2,0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-4,7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-5,3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-10,0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-17,3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-6,7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-11,3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6,7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16,5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18,6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20,4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15,8</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17,1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a:t>
                      </a:r>
                      <a:r>
                        <a:rPr lang="bs-Cyrl-BA" sz="1200" dirty="0">
                          <a:solidFill>
                            <a:schemeClr val="tx1"/>
                          </a:solidFill>
                          <a:latin typeface="Times New Roman"/>
                          <a:ea typeface="Times New Roman"/>
                          <a:cs typeface="Times New Roman"/>
                        </a:rPr>
                        <a:t>4,7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solidFill>
                            <a:schemeClr val="tx1"/>
                          </a:solidFill>
                          <a:latin typeface="Times New Roman"/>
                          <a:ea typeface="Times New Roman"/>
                          <a:cs typeface="Times New Roman"/>
                        </a:rPr>
                        <a:t>13,0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solidFill>
                            <a:schemeClr val="tx1"/>
                          </a:solidFill>
                          <a:latin typeface="Times New Roman"/>
                          <a:ea typeface="Times New Roman"/>
                          <a:cs typeface="Times New Roman"/>
                        </a:rPr>
                        <a:t>11,4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solidFill>
                            <a:schemeClr val="tx1"/>
                          </a:solidFill>
                          <a:latin typeface="Times New Roman"/>
                          <a:ea typeface="Times New Roman"/>
                          <a:cs typeface="Times New Roman"/>
                        </a:rPr>
                        <a:t>11,6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a:solidFill>
                            <a:schemeClr val="tx1"/>
                          </a:solidFill>
                          <a:latin typeface="Times New Roman"/>
                          <a:ea typeface="Times New Roman"/>
                          <a:cs typeface="Times New Roman"/>
                        </a:rPr>
                        <a:t>14,7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bs-Cyrl-BA" sz="1200" b="1">
                          <a:solidFill>
                            <a:schemeClr val="tx1"/>
                          </a:solidFill>
                          <a:latin typeface="Times New Roman"/>
                          <a:ea typeface="Times New Roman"/>
                          <a:cs typeface="Times New Roman"/>
                        </a:rPr>
                        <a:t>237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63048">
                <a:tc>
                  <a:txBody>
                    <a:bodyPr/>
                    <a:lstStyle/>
                    <a:p>
                      <a:pPr algn="ctr">
                        <a:spcAft>
                          <a:spcPts val="0"/>
                        </a:spcAft>
                      </a:pPr>
                      <a:r>
                        <a:rPr lang="en-US" sz="1200">
                          <a:solidFill>
                            <a:schemeClr val="tx1"/>
                          </a:solidFill>
                          <a:latin typeface="Times New Roman"/>
                          <a:ea typeface="Times New Roman"/>
                          <a:cs typeface="Times New Roman"/>
                        </a:rPr>
                        <a:t>Украјина</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-3,4</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-8,</a:t>
                      </a:r>
                      <a:r>
                        <a:rPr lang="sr-Cyrl-CS" sz="1200">
                          <a:solidFill>
                            <a:schemeClr val="tx1"/>
                          </a:solidFill>
                          <a:latin typeface="Times New Roman"/>
                          <a:ea typeface="Times New Roman"/>
                          <a:cs typeface="Times New Roman"/>
                        </a:rPr>
                        <a:t>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-9,7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-14,2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-22,9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-12,2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-10,0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-3,0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-0,2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5,9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9,2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5,2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9,</a:t>
                      </a:r>
                      <a:r>
                        <a:rPr lang="en-US" sz="1200" dirty="0">
                          <a:solidFill>
                            <a:schemeClr val="tx1"/>
                          </a:solidFill>
                          <a:latin typeface="Times New Roman"/>
                          <a:ea typeface="Times New Roman"/>
                          <a:cs typeface="Times New Roman"/>
                        </a:rPr>
                        <a:t>6</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12,1</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2,</a:t>
                      </a:r>
                      <a:r>
                        <a:rPr lang="bs-Cyrl-BA" sz="1200" dirty="0">
                          <a:solidFill>
                            <a:schemeClr val="tx1"/>
                          </a:solidFill>
                          <a:latin typeface="Times New Roman"/>
                          <a:ea typeface="Times New Roman"/>
                          <a:cs typeface="Times New Roman"/>
                        </a:rPr>
                        <a:t>7</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7,3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7,9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2,3</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solidFill>
                            <a:schemeClr val="tx1"/>
                          </a:solidFill>
                          <a:latin typeface="Times New Roman"/>
                          <a:ea typeface="Times New Roman"/>
                          <a:cs typeface="Times New Roman"/>
                        </a:rPr>
                        <a:t>70</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31525">
                <a:tc>
                  <a:txBody>
                    <a:bodyPr/>
                    <a:lstStyle/>
                    <a:p>
                      <a:pPr algn="ctr">
                        <a:spcAft>
                          <a:spcPts val="0"/>
                        </a:spcAft>
                      </a:pPr>
                      <a:r>
                        <a:rPr lang="en-US" sz="1200">
                          <a:solidFill>
                            <a:schemeClr val="tx1"/>
                          </a:solidFill>
                          <a:latin typeface="Times New Roman"/>
                          <a:ea typeface="Times New Roman"/>
                          <a:cs typeface="Times New Roman"/>
                        </a:rPr>
                        <a:t>Узбекист.</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-0,5</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a:solidFill>
                            <a:schemeClr val="tx1"/>
                          </a:solidFill>
                          <a:latin typeface="Times New Roman"/>
                          <a:ea typeface="Times New Roman"/>
                          <a:cs typeface="Times New Roman"/>
                        </a:rPr>
                        <a:t>-11,1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-2,3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-4,2</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-0,9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1,6</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2,5</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3,8</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4,1</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4,0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4,2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a:solidFill>
                            <a:schemeClr val="tx1"/>
                          </a:solidFill>
                          <a:latin typeface="Times New Roman"/>
                          <a:ea typeface="Times New Roman"/>
                          <a:cs typeface="Times New Roman"/>
                        </a:rPr>
                        <a:t>7,</a:t>
                      </a:r>
                      <a:r>
                        <a:rPr lang="en-US" sz="1200">
                          <a:solidFill>
                            <a:schemeClr val="tx1"/>
                          </a:solidFill>
                          <a:latin typeface="Times New Roman"/>
                          <a:ea typeface="Times New Roman"/>
                          <a:cs typeface="Times New Roman"/>
                        </a:rPr>
                        <a:t>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7,0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dirty="0">
                          <a:solidFill>
                            <a:schemeClr val="tx1"/>
                          </a:solidFill>
                          <a:latin typeface="Times New Roman"/>
                          <a:ea typeface="Times New Roman"/>
                          <a:cs typeface="Times New Roman"/>
                        </a:rPr>
                        <a:t>7,</a:t>
                      </a:r>
                      <a:r>
                        <a:rPr lang="en-US" sz="1200" dirty="0">
                          <a:solidFill>
                            <a:schemeClr val="tx1"/>
                          </a:solidFill>
                          <a:latin typeface="Times New Roman"/>
                          <a:ea typeface="Times New Roman"/>
                          <a:cs typeface="Times New Roman"/>
                        </a:rPr>
                        <a:t>3</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9,5</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dirty="0">
                          <a:solidFill>
                            <a:schemeClr val="tx1"/>
                          </a:solidFill>
                          <a:latin typeface="Times New Roman"/>
                          <a:ea typeface="Times New Roman"/>
                          <a:cs typeface="Times New Roman"/>
                        </a:rPr>
                        <a:t>9,0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sr-Cyrl-CS" sz="1200" b="1">
                          <a:solidFill>
                            <a:schemeClr val="tx1"/>
                          </a:solidFill>
                          <a:latin typeface="Times New Roman"/>
                          <a:ea typeface="Times New Roman"/>
                          <a:cs typeface="Times New Roman"/>
                        </a:rPr>
                        <a:t>1</a:t>
                      </a:r>
                      <a:r>
                        <a:rPr lang="en-US" sz="1200" b="1">
                          <a:solidFill>
                            <a:schemeClr val="tx1"/>
                          </a:solidFill>
                          <a:latin typeface="Times New Roman"/>
                          <a:ea typeface="Times New Roman"/>
                          <a:cs typeface="Times New Roman"/>
                        </a:rPr>
                        <a:t>63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63048">
                <a:tc>
                  <a:txBody>
                    <a:bodyPr/>
                    <a:lstStyle/>
                    <a:p>
                      <a:pPr algn="ctr">
                        <a:spcAft>
                          <a:spcPts val="0"/>
                        </a:spcAft>
                      </a:pPr>
                      <a:r>
                        <a:rPr lang="sr-Cyrl-CS" sz="1200" b="1" dirty="0">
                          <a:solidFill>
                            <a:schemeClr val="tx1"/>
                          </a:solidFill>
                          <a:latin typeface="Times New Roman"/>
                          <a:ea typeface="Times New Roman"/>
                          <a:cs typeface="Times New Roman"/>
                        </a:rPr>
                        <a:t>ЦИЕ</a:t>
                      </a:r>
                      <a:r>
                        <a:rPr lang="en-US" sz="1200" b="1" dirty="0">
                          <a:solidFill>
                            <a:schemeClr val="tx1"/>
                          </a:solidFill>
                          <a:latin typeface="Times New Roman"/>
                          <a:ea typeface="Times New Roman"/>
                          <a:cs typeface="Times New Roman"/>
                        </a:rPr>
                        <a:t>(</a:t>
                      </a:r>
                      <a:r>
                        <a:rPr lang="en-US" sz="1200" b="1" dirty="0" err="1">
                          <a:solidFill>
                            <a:schemeClr val="tx1"/>
                          </a:solidFill>
                          <a:latin typeface="Times New Roman"/>
                          <a:ea typeface="Times New Roman"/>
                          <a:cs typeface="Times New Roman"/>
                        </a:rPr>
                        <a:t>просјек</a:t>
                      </a:r>
                      <a:r>
                        <a:rPr lang="en-US" sz="1200" b="1" dirty="0">
                          <a:solidFill>
                            <a:schemeClr val="tx1"/>
                          </a:solidFill>
                          <a:latin typeface="Times New Roman"/>
                          <a:ea typeface="Times New Roman"/>
                          <a:cs typeface="Times New Roman"/>
                        </a:rPr>
                        <a:t>)</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dirty="0">
                          <a:solidFill>
                            <a:schemeClr val="tx1"/>
                          </a:solidFill>
                          <a:latin typeface="Times New Roman"/>
                          <a:ea typeface="Times New Roman"/>
                          <a:cs typeface="Times New Roman"/>
                        </a:rPr>
                        <a:t>6</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dirty="0">
                          <a:solidFill>
                            <a:schemeClr val="tx1"/>
                          </a:solidFill>
                          <a:latin typeface="Times New Roman"/>
                          <a:ea typeface="Times New Roman"/>
                          <a:cs typeface="Times New Roman"/>
                        </a:rPr>
                        <a:t>-5,0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a:solidFill>
                            <a:schemeClr val="tx1"/>
                          </a:solidFill>
                          <a:latin typeface="Times New Roman"/>
                          <a:ea typeface="Times New Roman"/>
                          <a:cs typeface="Times New Roman"/>
                        </a:rPr>
                        <a:t>-7,9</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a:solidFill>
                            <a:schemeClr val="tx1"/>
                          </a:solidFill>
                          <a:latin typeface="Times New Roman"/>
                          <a:ea typeface="Times New Roman"/>
                          <a:cs typeface="Times New Roman"/>
                        </a:rPr>
                        <a:t>-9,3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a:solidFill>
                            <a:schemeClr val="tx1"/>
                          </a:solidFill>
                          <a:latin typeface="Times New Roman"/>
                          <a:ea typeface="Times New Roman"/>
                          <a:cs typeface="Times New Roman"/>
                        </a:rPr>
                        <a:t>-4,7</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dirty="0">
                          <a:solidFill>
                            <a:schemeClr val="tx1"/>
                          </a:solidFill>
                          <a:latin typeface="Times New Roman"/>
                          <a:ea typeface="Times New Roman"/>
                          <a:cs typeface="Times New Roman"/>
                        </a:rPr>
                        <a:t>-5,2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dirty="0">
                          <a:solidFill>
                            <a:schemeClr val="tx1"/>
                          </a:solidFill>
                          <a:latin typeface="Times New Roman"/>
                          <a:ea typeface="Times New Roman"/>
                          <a:cs typeface="Times New Roman"/>
                        </a:rPr>
                        <a:t>0,</a:t>
                      </a:r>
                      <a:r>
                        <a:rPr lang="en-US" sz="1200" b="1" dirty="0">
                          <a:solidFill>
                            <a:schemeClr val="tx1"/>
                          </a:solidFill>
                          <a:latin typeface="Times New Roman"/>
                          <a:ea typeface="Times New Roman"/>
                          <a:cs typeface="Times New Roman"/>
                        </a:rPr>
                        <a:t>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dirty="0">
                          <a:solidFill>
                            <a:schemeClr val="tx1"/>
                          </a:solidFill>
                          <a:latin typeface="Times New Roman"/>
                          <a:ea typeface="Times New Roman"/>
                          <a:cs typeface="Times New Roman"/>
                        </a:rPr>
                        <a:t>0,2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b="1" dirty="0">
                          <a:solidFill>
                            <a:schemeClr val="tx1"/>
                          </a:solidFill>
                          <a:latin typeface="Times New Roman"/>
                          <a:ea typeface="Times New Roman"/>
                          <a:cs typeface="Times New Roman"/>
                        </a:rPr>
                        <a:t>3,5</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dirty="0">
                          <a:solidFill>
                            <a:schemeClr val="tx1"/>
                          </a:solidFill>
                          <a:latin typeface="Times New Roman"/>
                          <a:ea typeface="Times New Roman"/>
                          <a:cs typeface="Times New Roman"/>
                        </a:rPr>
                        <a:t>-0,</a:t>
                      </a:r>
                      <a:r>
                        <a:rPr lang="bs-Cyrl-BA" sz="1200" b="1" dirty="0">
                          <a:solidFill>
                            <a:schemeClr val="tx1"/>
                          </a:solidFill>
                          <a:latin typeface="Times New Roman"/>
                          <a:ea typeface="Times New Roman"/>
                          <a:cs typeface="Times New Roman"/>
                        </a:rPr>
                        <a:t>1</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b="1" dirty="0">
                          <a:solidFill>
                            <a:schemeClr val="tx1"/>
                          </a:solidFill>
                          <a:latin typeface="Times New Roman"/>
                          <a:ea typeface="Times New Roman"/>
                          <a:cs typeface="Times New Roman"/>
                        </a:rPr>
                        <a:t>1,8</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a:solidFill>
                            <a:schemeClr val="tx1"/>
                          </a:solidFill>
                          <a:latin typeface="Times New Roman"/>
                          <a:ea typeface="Times New Roman"/>
                          <a:cs typeface="Times New Roman"/>
                        </a:rPr>
                        <a:t>6,</a:t>
                      </a:r>
                      <a:r>
                        <a:rPr lang="bs-Cyrl-BA" sz="1200" b="1">
                          <a:solidFill>
                            <a:schemeClr val="tx1"/>
                          </a:solidFill>
                          <a:latin typeface="Times New Roman"/>
                          <a:ea typeface="Times New Roman"/>
                          <a:cs typeface="Times New Roman"/>
                        </a:rPr>
                        <a:t>3</a:t>
                      </a:r>
                      <a:endParaRPr lang="sr-Latn-BA" sz="120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b="1" dirty="0">
                          <a:solidFill>
                            <a:schemeClr val="tx1"/>
                          </a:solidFill>
                          <a:latin typeface="Times New Roman"/>
                          <a:ea typeface="Times New Roman"/>
                          <a:cs typeface="Times New Roman"/>
                        </a:rPr>
                        <a:t>1,8</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dirty="0">
                          <a:solidFill>
                            <a:schemeClr val="tx1"/>
                          </a:solidFill>
                          <a:latin typeface="Times New Roman"/>
                          <a:ea typeface="Times New Roman"/>
                          <a:cs typeface="Times New Roman"/>
                        </a:rPr>
                        <a:t>4,</a:t>
                      </a:r>
                      <a:r>
                        <a:rPr lang="en-US" sz="1200" b="1" dirty="0">
                          <a:solidFill>
                            <a:schemeClr val="tx1"/>
                          </a:solidFill>
                          <a:latin typeface="Times New Roman"/>
                          <a:ea typeface="Times New Roman"/>
                          <a:cs typeface="Times New Roman"/>
                        </a:rPr>
                        <a:t>5</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sr-Cyrl-CS" sz="1200" b="1" dirty="0">
                          <a:solidFill>
                            <a:schemeClr val="tx1"/>
                          </a:solidFill>
                          <a:latin typeface="Times New Roman"/>
                          <a:ea typeface="Times New Roman"/>
                          <a:cs typeface="Times New Roman"/>
                        </a:rPr>
                        <a:t>5,</a:t>
                      </a:r>
                      <a:r>
                        <a:rPr lang="en-US" sz="1200" b="1" dirty="0">
                          <a:solidFill>
                            <a:schemeClr val="tx1"/>
                          </a:solidFill>
                          <a:latin typeface="Times New Roman"/>
                          <a:ea typeface="Times New Roman"/>
                          <a:cs typeface="Times New Roman"/>
                        </a:rPr>
                        <a:t>8</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b="1" dirty="0">
                          <a:solidFill>
                            <a:schemeClr val="tx1"/>
                          </a:solidFill>
                          <a:latin typeface="Times New Roman"/>
                          <a:ea typeface="Times New Roman"/>
                          <a:cs typeface="Times New Roman"/>
                        </a:rPr>
                        <a:t>7,2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b="1" dirty="0">
                          <a:solidFill>
                            <a:schemeClr val="tx1"/>
                          </a:solidFill>
                          <a:latin typeface="Times New Roman"/>
                          <a:ea typeface="Times New Roman"/>
                          <a:cs typeface="Times New Roman"/>
                        </a:rPr>
                        <a:t>6,3</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bs-Cyrl-BA" sz="1200" b="1" dirty="0">
                          <a:solidFill>
                            <a:schemeClr val="tx1"/>
                          </a:solidFill>
                          <a:latin typeface="Times New Roman"/>
                          <a:ea typeface="Times New Roman"/>
                          <a:cs typeface="Times New Roman"/>
                        </a:rPr>
                        <a:t>7,2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dirty="0">
                          <a:solidFill>
                            <a:schemeClr val="tx1"/>
                          </a:solidFill>
                          <a:latin typeface="Times New Roman"/>
                          <a:ea typeface="Times New Roman"/>
                          <a:cs typeface="Times New Roman"/>
                        </a:rPr>
                        <a:t>7,0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dirty="0">
                          <a:solidFill>
                            <a:schemeClr val="tx1"/>
                          </a:solidFill>
                          <a:latin typeface="Times New Roman"/>
                          <a:ea typeface="Times New Roman"/>
                          <a:cs typeface="Times New Roman"/>
                        </a:rPr>
                        <a:t>4,2</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dirty="0">
                          <a:solidFill>
                            <a:schemeClr val="tx1"/>
                          </a:solidFill>
                          <a:latin typeface="Times New Roman"/>
                          <a:ea typeface="Times New Roman"/>
                          <a:cs typeface="Times New Roman"/>
                        </a:rPr>
                        <a:t>140</a:t>
                      </a:r>
                      <a:endParaRPr lang="sr-Latn-BA" sz="1200" dirty="0">
                        <a:solidFill>
                          <a:schemeClr val="tx1"/>
                        </a:solidFill>
                        <a:latin typeface="Times New Roman"/>
                        <a:ea typeface="Times New Roman"/>
                        <a:cs typeface="Times New Roman"/>
                      </a:endParaRPr>
                    </a:p>
                  </a:txBody>
                  <a:tcPr marL="36000" marR="3600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3" name="Title 1">
            <a:extLst>
              <a:ext uri="{FF2B5EF4-FFF2-40B4-BE49-F238E27FC236}">
                <a16:creationId xmlns:a16="http://schemas.microsoft.com/office/drawing/2014/main" id="{19CFDD10-E5DA-AC49-B8B3-DFD51E622412}"/>
              </a:ext>
            </a:extLst>
          </p:cNvPr>
          <p:cNvSpPr txBox="1">
            <a:spLocks/>
          </p:cNvSpPr>
          <p:nvPr/>
        </p:nvSpPr>
        <p:spPr>
          <a:xfrm>
            <a:off x="457200" y="122238"/>
            <a:ext cx="8229600" cy="487362"/>
          </a:xfrm>
          <a:prstGeom prst="rect">
            <a:avLst/>
          </a:prstGeom>
        </p:spPr>
        <p:txBody>
          <a:bodyPr/>
          <a:lstStyle/>
          <a:p>
            <a:pPr algn="ctr">
              <a:defRPr/>
            </a:pPr>
            <a:r>
              <a:rPr lang="sr-Cyrl-BA" sz="3000" kern="0">
                <a:solidFill>
                  <a:schemeClr val="tx2"/>
                </a:solidFill>
                <a:effectLst>
                  <a:outerShdw blurRad="38100" dist="38100" dir="2700000" algn="tl">
                    <a:srgbClr val="000000"/>
                  </a:outerShdw>
                </a:effectLst>
                <a:latin typeface="+mj-lt"/>
                <a:ea typeface="+mj-ea"/>
                <a:cs typeface="+mj-cs"/>
              </a:rPr>
              <a:t>Раст реалног БДП-а</a:t>
            </a:r>
            <a:endParaRPr lang="sr-Latn-BA" sz="3000" kern="0"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D95E-C375-2E47-ACD2-622749929C0E}"/>
              </a:ext>
            </a:extLst>
          </p:cNvPr>
          <p:cNvSpPr>
            <a:spLocks noGrp="1"/>
          </p:cNvSpPr>
          <p:nvPr>
            <p:ph type="title"/>
          </p:nvPr>
        </p:nvSpPr>
        <p:spPr>
          <a:xfrm>
            <a:off x="533400" y="304800"/>
            <a:ext cx="8229600" cy="609600"/>
          </a:xfrm>
        </p:spPr>
        <p:txBody>
          <a:bodyPr/>
          <a:lstStyle/>
          <a:p>
            <a:pPr>
              <a:defRPr/>
            </a:pPr>
            <a:r>
              <a:rPr lang="sr-Cyrl-BA" sz="3000" dirty="0"/>
              <a:t>Директне стране инвестиције (1989-2008)</a:t>
            </a:r>
            <a:endParaRPr lang="sr-Latn-BA" sz="3000" dirty="0"/>
          </a:p>
        </p:txBody>
      </p:sp>
      <p:graphicFrame>
        <p:nvGraphicFramePr>
          <p:cNvPr id="5" name="Table 4">
            <a:extLst>
              <a:ext uri="{FF2B5EF4-FFF2-40B4-BE49-F238E27FC236}">
                <a16:creationId xmlns:a16="http://schemas.microsoft.com/office/drawing/2014/main" id="{9EB2BA9B-E3C9-9142-A363-D5EF12B24EF0}"/>
              </a:ext>
            </a:extLst>
          </p:cNvPr>
          <p:cNvGraphicFramePr>
            <a:graphicFrameLocks noGrp="1"/>
          </p:cNvGraphicFramePr>
          <p:nvPr/>
        </p:nvGraphicFramePr>
        <p:xfrm>
          <a:off x="0" y="1066800"/>
          <a:ext cx="9144000" cy="5516563"/>
        </p:xfrm>
        <a:graphic>
          <a:graphicData uri="http://schemas.openxmlformats.org/drawingml/2006/table">
            <a:tbl>
              <a:tblPr/>
              <a:tblGrid>
                <a:gridCol w="1752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640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Times New Roman" pitchFamily="18" charset="0"/>
                          <a:cs typeface="Times New Roman" pitchFamily="18" charset="0"/>
                        </a:rPr>
                        <a:t>Зем</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љ</a:t>
                      </a:r>
                      <a:r>
                        <a:rPr kumimoji="0" lang="en-US" sz="1400" b="1" i="1" u="none" strike="noStrike" cap="none" normalizeH="0" baseline="0">
                          <a:ln>
                            <a:noFill/>
                          </a:ln>
                          <a:solidFill>
                            <a:schemeClr val="tx1"/>
                          </a:solidFill>
                          <a:effectLst/>
                          <a:latin typeface="Times New Roman" pitchFamily="18" charset="0"/>
                          <a:cs typeface="Times New Roman" pitchFamily="18" charset="0"/>
                        </a:rPr>
                        <a:t>е</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chemeClr val="tx1"/>
                          </a:solidFill>
                          <a:effectLst/>
                          <a:latin typeface="Times New Roman" pitchFamily="18" charset="0"/>
                          <a:cs typeface="Times New Roman" pitchFamily="18" charset="0"/>
                        </a:rPr>
                        <a:t>Становништ</a:t>
                      </a:r>
                      <a:r>
                        <a:rPr kumimoji="0" lang="sr-Cyrl-CS" sz="1400" b="0" i="1" u="none" strike="noStrike" cap="none" normalizeH="0" baseline="0">
                          <a:ln>
                            <a:noFill/>
                          </a:ln>
                          <a:solidFill>
                            <a:schemeClr val="tx1"/>
                          </a:solidFill>
                          <a:effectLst/>
                          <a:latin typeface="Times New Roman" pitchFamily="18" charset="0"/>
                          <a:cs typeface="Times New Roman" pitchFamily="18" charset="0"/>
                        </a:rPr>
                        <a:t>во</a:t>
                      </a:r>
                      <a:r>
                        <a:rPr kumimoji="0" lang="en-US" sz="1400" b="0" i="1" u="none" strike="noStrike" cap="none" normalizeH="0" baseline="0">
                          <a:ln>
                            <a:noFill/>
                          </a:ln>
                          <a:solidFill>
                            <a:schemeClr val="tx1"/>
                          </a:solidFill>
                          <a:effectLst/>
                          <a:latin typeface="Times New Roman" pitchFamily="18" charset="0"/>
                          <a:cs typeface="Times New Roman" pitchFamily="18" charset="0"/>
                        </a:rPr>
                        <a:t> у</a:t>
                      </a:r>
                      <a:r>
                        <a:rPr kumimoji="0" lang="en-US" sz="1400" b="1" i="1" u="none" strike="noStrike" cap="none" normalizeH="0" baseline="0">
                          <a:ln>
                            <a:noFill/>
                          </a:ln>
                          <a:solidFill>
                            <a:schemeClr val="tx1"/>
                          </a:solidFill>
                          <a:effectLst/>
                          <a:latin typeface="Times New Roman" pitchFamily="18" charset="0"/>
                          <a:cs typeface="Times New Roman" pitchFamily="18" charset="0"/>
                        </a:rPr>
                        <a:t> милионима </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у 2</a:t>
                      </a:r>
                      <a:r>
                        <a:rPr kumimoji="0" lang="bs-Latn-BA" sz="1400" b="1" i="1" u="none" strike="noStrike" cap="none" normalizeH="0" baseline="0">
                          <a:ln>
                            <a:noFill/>
                          </a:ln>
                          <a:solidFill>
                            <a:schemeClr val="tx1"/>
                          </a:solidFill>
                          <a:effectLst/>
                          <a:latin typeface="Times New Roman" pitchFamily="18" charset="0"/>
                          <a:cs typeface="Times New Roman" pitchFamily="18" charset="0"/>
                        </a:rPr>
                        <a:t>011</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1" u="none" strike="noStrike" cap="none" normalizeH="0" baseline="0">
                          <a:ln>
                            <a:noFill/>
                          </a:ln>
                          <a:solidFill>
                            <a:schemeClr val="tx1"/>
                          </a:solidFill>
                          <a:effectLst/>
                          <a:latin typeface="Times New Roman" pitchFamily="18" charset="0"/>
                          <a:cs typeface="Times New Roman" pitchFamily="18" charset="0"/>
                        </a:rPr>
                        <a:t>Н</a:t>
                      </a:r>
                      <a:r>
                        <a:rPr kumimoji="0" lang="en-US" sz="1400" b="1" i="1" u="none" strike="noStrike" cap="none" normalizeH="0" baseline="0">
                          <a:ln>
                            <a:noFill/>
                          </a:ln>
                          <a:solidFill>
                            <a:schemeClr val="tx1"/>
                          </a:solidFill>
                          <a:effectLst/>
                          <a:latin typeface="Times New Roman" pitchFamily="18" charset="0"/>
                          <a:cs typeface="Times New Roman" pitchFamily="18" charset="0"/>
                        </a:rPr>
                        <a:t>иво</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 реалног</a:t>
                      </a:r>
                      <a:r>
                        <a:rPr kumimoji="0" lang="en-US" sz="1400" b="1" i="1" u="none" strike="noStrike" cap="none" normalizeH="0" baseline="0">
                          <a:ln>
                            <a:noFill/>
                          </a:ln>
                          <a:solidFill>
                            <a:schemeClr val="tx1"/>
                          </a:solidFill>
                          <a:effectLst/>
                          <a:latin typeface="Times New Roman" pitchFamily="18" charset="0"/>
                          <a:cs typeface="Times New Roman" pitchFamily="18" charset="0"/>
                        </a:rPr>
                        <a:t> БДП у 2011. (%)</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Times New Roman" pitchFamily="18" charset="0"/>
                          <a:cs typeface="Times New Roman" pitchFamily="18" charset="0"/>
                        </a:rPr>
                        <a:t>(1989=100)</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Times New Roman" pitchFamily="18" charset="0"/>
                          <a:cs typeface="Times New Roman" pitchFamily="18" charset="0"/>
                        </a:rPr>
                        <a:t>Директне стране инве</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т.</a:t>
                      </a:r>
                      <a:r>
                        <a:rPr kumimoji="0" lang="en-US" sz="1400" b="1" i="1" u="none" strike="noStrike" cap="none" normalizeH="0" baseline="0">
                          <a:ln>
                            <a:noFill/>
                          </a:ln>
                          <a:solidFill>
                            <a:schemeClr val="tx1"/>
                          </a:solidFill>
                          <a:effectLst/>
                          <a:latin typeface="Times New Roman" pitchFamily="18" charset="0"/>
                          <a:cs typeface="Times New Roman" pitchFamily="18" charset="0"/>
                        </a:rPr>
                        <a:t>. укупно у мили</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они</a:t>
                      </a:r>
                      <a:r>
                        <a:rPr kumimoji="0" lang="en-US" sz="1400" b="1" i="1" u="none" strike="noStrike" cap="none" normalizeH="0" baseline="0">
                          <a:ln>
                            <a:noFill/>
                          </a:ln>
                          <a:solidFill>
                            <a:schemeClr val="tx1"/>
                          </a:solidFill>
                          <a:effectLst/>
                          <a:latin typeface="Times New Roman" pitchFamily="18" charset="0"/>
                          <a:cs typeface="Times New Roman" pitchFamily="18" charset="0"/>
                        </a:rPr>
                        <a:t>ма </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USD</a:t>
                      </a:r>
                      <a:r>
                        <a:rPr kumimoji="0" lang="en-US" sz="1400" b="1" i="1" u="none" strike="noStrike" cap="none" normalizeH="0" baseline="0">
                          <a:ln>
                            <a:noFill/>
                          </a:ln>
                          <a:solidFill>
                            <a:schemeClr val="tx1"/>
                          </a:solidFill>
                          <a:effectLst/>
                          <a:latin typeface="Times New Roman" pitchFamily="18" charset="0"/>
                          <a:cs typeface="Times New Roman" pitchFamily="18" charset="0"/>
                        </a:rPr>
                        <a:t> 19</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8</a:t>
                      </a:r>
                      <a:r>
                        <a:rPr kumimoji="0" lang="en-US" sz="1400" b="1" i="1" u="none" strike="noStrike" cap="none" normalizeH="0" baseline="0">
                          <a:ln>
                            <a:noFill/>
                          </a:ln>
                          <a:solidFill>
                            <a:schemeClr val="tx1"/>
                          </a:solidFill>
                          <a:effectLst/>
                          <a:latin typeface="Times New Roman" pitchFamily="18" charset="0"/>
                          <a:cs typeface="Times New Roman" pitchFamily="18" charset="0"/>
                        </a:rPr>
                        <a:t>9-</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2</a:t>
                      </a:r>
                      <a:r>
                        <a:rPr kumimoji="0" lang="en-US" sz="1400" b="1" i="1" u="none" strike="noStrike" cap="none" normalizeH="0" baseline="0">
                          <a:ln>
                            <a:noFill/>
                          </a:ln>
                          <a:solidFill>
                            <a:schemeClr val="tx1"/>
                          </a:solidFill>
                          <a:effectLst/>
                          <a:latin typeface="Times New Roman" pitchFamily="18" charset="0"/>
                          <a:cs typeface="Times New Roman" pitchFamily="18" charset="0"/>
                        </a:rPr>
                        <a:t>008.</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Times New Roman" pitchFamily="18" charset="0"/>
                          <a:cs typeface="Times New Roman" pitchFamily="18" charset="0"/>
                        </a:rPr>
                        <a:t>Директне стране инвестиције по становнику у </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USD</a:t>
                      </a:r>
                      <a:r>
                        <a:rPr kumimoji="0" lang="en-US" sz="1400" b="1" i="1" u="none" strike="noStrike" cap="none" normalizeH="0" baseline="0">
                          <a:ln>
                            <a:noFill/>
                          </a:ln>
                          <a:solidFill>
                            <a:schemeClr val="tx1"/>
                          </a:solidFill>
                          <a:effectLst/>
                          <a:latin typeface="Times New Roman" pitchFamily="18" charset="0"/>
                          <a:cs typeface="Times New Roman" pitchFamily="18" charset="0"/>
                        </a:rPr>
                        <a:t>19</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8</a:t>
                      </a:r>
                      <a:r>
                        <a:rPr kumimoji="0" lang="en-US" sz="1400" b="1" i="1" u="none" strike="noStrike" cap="none" normalizeH="0" baseline="0">
                          <a:ln>
                            <a:noFill/>
                          </a:ln>
                          <a:solidFill>
                            <a:schemeClr val="tx1"/>
                          </a:solidFill>
                          <a:effectLst/>
                          <a:latin typeface="Times New Roman" pitchFamily="18" charset="0"/>
                          <a:cs typeface="Times New Roman" pitchFamily="18" charset="0"/>
                        </a:rPr>
                        <a:t>9-</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200</a:t>
                      </a:r>
                      <a:r>
                        <a:rPr kumimoji="0" lang="en-US" sz="1400" b="1" i="1" u="none" strike="noStrike" cap="none" normalizeH="0" baseline="0">
                          <a:ln>
                            <a:noFill/>
                          </a:ln>
                          <a:solidFill>
                            <a:schemeClr val="tx1"/>
                          </a:solidFill>
                          <a:effectLst/>
                          <a:latin typeface="Times New Roman" pitchFamily="18" charset="0"/>
                          <a:cs typeface="Times New Roman" pitchFamily="18" charset="0"/>
                        </a:rPr>
                        <a:t>8.</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6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Ц</a:t>
                      </a:r>
                      <a:r>
                        <a:rPr kumimoji="0" lang="sr-Cyrl-CS" sz="1600" b="1" i="0" u="none" strike="noStrike" cap="none" normalizeH="0" baseline="0">
                          <a:ln>
                            <a:noFill/>
                          </a:ln>
                          <a:solidFill>
                            <a:schemeClr val="tx1"/>
                          </a:solidFill>
                          <a:effectLst/>
                          <a:latin typeface="Times New Roman" pitchFamily="18" charset="0"/>
                          <a:cs typeface="Times New Roman" pitchFamily="18" charset="0"/>
                        </a:rPr>
                        <a:t>ентрална Европа</a:t>
                      </a:r>
                      <a:r>
                        <a:rPr kumimoji="0" lang="en-US" sz="1600" b="1" i="0" u="none" strike="noStrike" cap="none" normalizeH="0" baseline="0">
                          <a:ln>
                            <a:noFill/>
                          </a:ln>
                          <a:solidFill>
                            <a:schemeClr val="tx1"/>
                          </a:solidFill>
                          <a:effectLst/>
                          <a:latin typeface="Times New Roman" pitchFamily="18" charset="0"/>
                          <a:cs typeface="Times New Roman" pitchFamily="18" charset="0"/>
                        </a:rPr>
                        <a:t> и Балтик</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1" i="0" u="none" strike="noStrike" cap="none" normalizeH="0" baseline="0">
                          <a:ln>
                            <a:noFill/>
                          </a:ln>
                          <a:solidFill>
                            <a:schemeClr val="tx1"/>
                          </a:solidFill>
                          <a:effectLst/>
                          <a:latin typeface="Times New Roman" pitchFamily="18" charset="0"/>
                          <a:cs typeface="Times New Roman" pitchFamily="18" charset="0"/>
                        </a:rPr>
                        <a:t>7</a:t>
                      </a:r>
                      <a:r>
                        <a:rPr kumimoji="0" lang="en-US" sz="1600" b="1" i="0" u="none" strike="noStrike" cap="none" normalizeH="0" baseline="0">
                          <a:ln>
                            <a:noFill/>
                          </a:ln>
                          <a:solidFill>
                            <a:schemeClr val="tx1"/>
                          </a:solidFill>
                          <a:effectLst/>
                          <a:latin typeface="Times New Roman" pitchFamily="18" charset="0"/>
                          <a:cs typeface="Times New Roman" pitchFamily="18" charset="0"/>
                        </a:rPr>
                        <a:t>7,3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320.216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4.143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Естонија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139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8.770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6.530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Летонија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2,3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02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8.759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3.857</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Литванија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3,4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110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9.331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2.779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Мађарска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10,1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30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53.242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5.295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По</a:t>
                      </a:r>
                      <a:r>
                        <a:rPr kumimoji="0" lang="sr-Cyrl-CS" sz="1600" b="0" i="0" u="none" strike="noStrike" cap="none" normalizeH="0" baseline="0">
                          <a:ln>
                            <a:noFill/>
                          </a:ln>
                          <a:solidFill>
                            <a:schemeClr val="tx1"/>
                          </a:solidFill>
                          <a:effectLst/>
                          <a:latin typeface="Times New Roman" pitchFamily="18" charset="0"/>
                          <a:cs typeface="Times New Roman" pitchFamily="18" charset="0"/>
                        </a:rPr>
                        <a:t>љ</a:t>
                      </a:r>
                      <a:r>
                        <a:rPr kumimoji="0" lang="en-US" sz="1600" b="0" i="0" u="none" strike="noStrike" cap="none" normalizeH="0" baseline="0">
                          <a:ln>
                            <a:noFill/>
                          </a:ln>
                          <a:solidFill>
                            <a:schemeClr val="tx1"/>
                          </a:solidFill>
                          <a:effectLst/>
                          <a:latin typeface="Times New Roman" pitchFamily="18" charset="0"/>
                          <a:cs typeface="Times New Roman" pitchFamily="18" charset="0"/>
                        </a:rPr>
                        <a:t>ска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38,</a:t>
                      </a:r>
                      <a:r>
                        <a:rPr kumimoji="0" lang="en-US" sz="1600" b="0" i="0" u="none" strike="noStrike" cap="none" normalizeH="0" baseline="0">
                          <a:ln>
                            <a:noFill/>
                          </a:ln>
                          <a:solidFill>
                            <a:schemeClr val="tx1"/>
                          </a:solidFill>
                          <a:effectLst/>
                          <a:latin typeface="Times New Roman" pitchFamily="18" charset="0"/>
                          <a:cs typeface="Times New Roman" pitchFamily="18" charset="0"/>
                        </a:rPr>
                        <a:t>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95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111.528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2.927</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Словачка Реп.</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5,4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66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27.115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5.011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Словенија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2,0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147</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3.081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531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Чешка Републ.</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10,3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42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75.226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7.287</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876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600" b="1" i="0" u="none" strike="noStrike" cap="none" normalizeH="0" baseline="0">
                          <a:ln>
                            <a:noFill/>
                          </a:ln>
                          <a:solidFill>
                            <a:schemeClr val="tx1"/>
                          </a:solidFill>
                          <a:effectLst/>
                          <a:latin typeface="Times New Roman" pitchFamily="18" charset="0"/>
                          <a:cs typeface="Times New Roman" pitchFamily="18" charset="0"/>
                        </a:rPr>
                        <a:t>Ј</a:t>
                      </a:r>
                      <a:r>
                        <a:rPr kumimoji="0" lang="bs-Latn-BA" sz="1600" b="1" i="0" u="none" strike="noStrike" cap="none" normalizeH="0" baseline="0">
                          <a:ln>
                            <a:noFill/>
                          </a:ln>
                          <a:solidFill>
                            <a:schemeClr val="tx1"/>
                          </a:solidFill>
                          <a:effectLst/>
                          <a:latin typeface="Times New Roman" pitchFamily="18" charset="0"/>
                          <a:cs typeface="Times New Roman" pitchFamily="18" charset="0"/>
                        </a:rPr>
                        <a:t>угоисточна Европа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1" i="0" u="none" strike="noStrike" cap="none" normalizeH="0" baseline="0">
                          <a:ln>
                            <a:noFill/>
                          </a:ln>
                          <a:solidFill>
                            <a:schemeClr val="tx1"/>
                          </a:solidFill>
                          <a:effectLst/>
                          <a:latin typeface="Times New Roman" pitchFamily="18" charset="0"/>
                          <a:cs typeface="Times New Roman" pitchFamily="18" charset="0"/>
                        </a:rPr>
                        <a:t>46,6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130.462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1" i="0" u="none" strike="noStrike" cap="none" normalizeH="0" baseline="0">
                          <a:ln>
                            <a:noFill/>
                          </a:ln>
                          <a:solidFill>
                            <a:schemeClr val="tx1"/>
                          </a:solidFill>
                          <a:effectLst/>
                          <a:latin typeface="Times New Roman" pitchFamily="18" charset="0"/>
                          <a:cs typeface="Times New Roman" pitchFamily="18" charset="0"/>
                        </a:rPr>
                        <a:t>2.800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Албанија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3,2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79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3.505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1.101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Босна и Херцег.</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3,8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84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6.228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1639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Бугарска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7,</a:t>
                      </a:r>
                      <a:r>
                        <a:rPr kumimoji="0" lang="en-US" sz="1600" b="0" i="0" u="none" strike="noStrike" cap="none" normalizeH="0" baseline="0">
                          <a:ln>
                            <a:noFill/>
                          </a:ln>
                          <a:solidFill>
                            <a:schemeClr val="tx1"/>
                          </a:solidFill>
                          <a:effectLst/>
                          <a:latin typeface="Times New Roman" pitchFamily="18" charset="0"/>
                          <a:cs typeface="Times New Roman" pitchFamily="18" charset="0"/>
                        </a:rPr>
                        <a:t>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110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41.448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5.454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Македонија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2,</a:t>
                      </a:r>
                      <a:r>
                        <a:rPr kumimoji="0" lang="bs-Latn-BA" sz="1600" b="0" i="0" u="none" strike="noStrike" cap="none" normalizeH="0" baseline="0">
                          <a:ln>
                            <a:noFill/>
                          </a:ln>
                          <a:solidFill>
                            <a:schemeClr val="tx1"/>
                          </a:solidFill>
                          <a:effectLst/>
                          <a:latin typeface="Times New Roman" pitchFamily="18" charset="0"/>
                          <a:cs typeface="Times New Roman" pitchFamily="18" charset="0"/>
                        </a:rPr>
                        <a:t>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106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3.226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1.570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Румунија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21,7</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19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58.224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2.683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Србија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7,5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72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15.040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2.005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Црна Гора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0,7</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91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2.791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4.229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43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Хрватска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4,4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10</a:t>
                      </a:r>
                      <a:r>
                        <a:rPr kumimoji="0" lang="en-US" sz="1600" b="0" i="0" u="none" strike="noStrike" cap="none" normalizeH="0" baseline="0">
                          <a:ln>
                            <a:noFill/>
                          </a:ln>
                          <a:solidFill>
                            <a:schemeClr val="tx1"/>
                          </a:solidFill>
                          <a:effectLst/>
                          <a:latin typeface="Times New Roman" pitchFamily="18" charset="0"/>
                          <a:cs typeface="Times New Roman" pitchFamily="18" charset="0"/>
                        </a:rPr>
                        <a:t>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23.164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5.215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0A95-F7AA-D34D-9784-B1EA31562388}"/>
              </a:ext>
            </a:extLst>
          </p:cNvPr>
          <p:cNvSpPr>
            <a:spLocks noGrp="1"/>
          </p:cNvSpPr>
          <p:nvPr>
            <p:ph type="title"/>
          </p:nvPr>
        </p:nvSpPr>
        <p:spPr/>
        <p:txBody>
          <a:bodyPr/>
          <a:lstStyle/>
          <a:p>
            <a:pPr>
              <a:defRPr/>
            </a:pPr>
            <a:r>
              <a:rPr lang="sr-Cyrl-BA" sz="3000" dirty="0"/>
              <a:t>Директне стране инвестиције (1989-2008)</a:t>
            </a:r>
            <a:endParaRPr lang="sr-Latn-BA" sz="3000" dirty="0"/>
          </a:p>
        </p:txBody>
      </p:sp>
      <p:graphicFrame>
        <p:nvGraphicFramePr>
          <p:cNvPr id="4" name="Table 3">
            <a:extLst>
              <a:ext uri="{FF2B5EF4-FFF2-40B4-BE49-F238E27FC236}">
                <a16:creationId xmlns:a16="http://schemas.microsoft.com/office/drawing/2014/main" id="{8D47C681-F70E-3E47-ABC1-E41A8D5D50EE}"/>
              </a:ext>
            </a:extLst>
          </p:cNvPr>
          <p:cNvGraphicFramePr>
            <a:graphicFrameLocks noGrp="1"/>
          </p:cNvGraphicFramePr>
          <p:nvPr/>
        </p:nvGraphicFramePr>
        <p:xfrm>
          <a:off x="0" y="1524000"/>
          <a:ext cx="9144000" cy="4297363"/>
        </p:xfrm>
        <a:graphic>
          <a:graphicData uri="http://schemas.openxmlformats.org/drawingml/2006/table">
            <a:tbl>
              <a:tblPr/>
              <a:tblGrid>
                <a:gridCol w="1752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64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Times New Roman" pitchFamily="18" charset="0"/>
                          <a:cs typeface="Times New Roman" pitchFamily="18" charset="0"/>
                        </a:rPr>
                        <a:t>Зем</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љ</a:t>
                      </a:r>
                      <a:r>
                        <a:rPr kumimoji="0" lang="en-US" sz="1400" b="1" i="1" u="none" strike="noStrike" cap="none" normalizeH="0" baseline="0">
                          <a:ln>
                            <a:noFill/>
                          </a:ln>
                          <a:solidFill>
                            <a:schemeClr val="tx1"/>
                          </a:solidFill>
                          <a:effectLst/>
                          <a:latin typeface="Times New Roman" pitchFamily="18" charset="0"/>
                          <a:cs typeface="Times New Roman" pitchFamily="18" charset="0"/>
                        </a:rPr>
                        <a:t>е</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chemeClr val="tx1"/>
                          </a:solidFill>
                          <a:effectLst/>
                          <a:latin typeface="Times New Roman" pitchFamily="18" charset="0"/>
                          <a:cs typeface="Times New Roman" pitchFamily="18" charset="0"/>
                        </a:rPr>
                        <a:t>Становништ</a:t>
                      </a:r>
                      <a:r>
                        <a:rPr kumimoji="0" lang="sr-Cyrl-CS" sz="1400" b="0" i="1" u="none" strike="noStrike" cap="none" normalizeH="0" baseline="0">
                          <a:ln>
                            <a:noFill/>
                          </a:ln>
                          <a:solidFill>
                            <a:schemeClr val="tx1"/>
                          </a:solidFill>
                          <a:effectLst/>
                          <a:latin typeface="Times New Roman" pitchFamily="18" charset="0"/>
                          <a:cs typeface="Times New Roman" pitchFamily="18" charset="0"/>
                        </a:rPr>
                        <a:t>во</a:t>
                      </a:r>
                      <a:r>
                        <a:rPr kumimoji="0" lang="en-US" sz="1400" b="0" i="1" u="none" strike="noStrike" cap="none" normalizeH="0" baseline="0">
                          <a:ln>
                            <a:noFill/>
                          </a:ln>
                          <a:solidFill>
                            <a:schemeClr val="tx1"/>
                          </a:solidFill>
                          <a:effectLst/>
                          <a:latin typeface="Times New Roman" pitchFamily="18" charset="0"/>
                          <a:cs typeface="Times New Roman" pitchFamily="18" charset="0"/>
                        </a:rPr>
                        <a:t> у</a:t>
                      </a:r>
                      <a:r>
                        <a:rPr kumimoji="0" lang="en-US" sz="1400" b="1" i="1" u="none" strike="noStrike" cap="none" normalizeH="0" baseline="0">
                          <a:ln>
                            <a:noFill/>
                          </a:ln>
                          <a:solidFill>
                            <a:schemeClr val="tx1"/>
                          </a:solidFill>
                          <a:effectLst/>
                          <a:latin typeface="Times New Roman" pitchFamily="18" charset="0"/>
                          <a:cs typeface="Times New Roman" pitchFamily="18" charset="0"/>
                        </a:rPr>
                        <a:t> милионима </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у 2</a:t>
                      </a:r>
                      <a:r>
                        <a:rPr kumimoji="0" lang="bs-Latn-BA" sz="1400" b="1" i="1" u="none" strike="noStrike" cap="none" normalizeH="0" baseline="0">
                          <a:ln>
                            <a:noFill/>
                          </a:ln>
                          <a:solidFill>
                            <a:schemeClr val="tx1"/>
                          </a:solidFill>
                          <a:effectLst/>
                          <a:latin typeface="Times New Roman" pitchFamily="18" charset="0"/>
                          <a:cs typeface="Times New Roman" pitchFamily="18" charset="0"/>
                        </a:rPr>
                        <a:t>011</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1400" b="1" i="1" u="none" strike="noStrike" cap="none" normalizeH="0" baseline="0">
                          <a:ln>
                            <a:noFill/>
                          </a:ln>
                          <a:solidFill>
                            <a:schemeClr val="tx1"/>
                          </a:solidFill>
                          <a:effectLst/>
                          <a:latin typeface="Times New Roman" pitchFamily="18" charset="0"/>
                          <a:cs typeface="Times New Roman" pitchFamily="18" charset="0"/>
                        </a:rPr>
                        <a:t>Н</a:t>
                      </a:r>
                      <a:r>
                        <a:rPr kumimoji="0" lang="en-US" sz="1400" b="1" i="1" u="none" strike="noStrike" cap="none" normalizeH="0" baseline="0">
                          <a:ln>
                            <a:noFill/>
                          </a:ln>
                          <a:solidFill>
                            <a:schemeClr val="tx1"/>
                          </a:solidFill>
                          <a:effectLst/>
                          <a:latin typeface="Times New Roman" pitchFamily="18" charset="0"/>
                          <a:cs typeface="Times New Roman" pitchFamily="18" charset="0"/>
                        </a:rPr>
                        <a:t>иво</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 реалног</a:t>
                      </a:r>
                      <a:r>
                        <a:rPr kumimoji="0" lang="en-US" sz="1400" b="1" i="1" u="none" strike="noStrike" cap="none" normalizeH="0" baseline="0">
                          <a:ln>
                            <a:noFill/>
                          </a:ln>
                          <a:solidFill>
                            <a:schemeClr val="tx1"/>
                          </a:solidFill>
                          <a:effectLst/>
                          <a:latin typeface="Times New Roman" pitchFamily="18" charset="0"/>
                          <a:cs typeface="Times New Roman" pitchFamily="18" charset="0"/>
                        </a:rPr>
                        <a:t> БДП у 2011. (%)</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Times New Roman" pitchFamily="18" charset="0"/>
                          <a:cs typeface="Times New Roman" pitchFamily="18" charset="0"/>
                        </a:rPr>
                        <a:t>(1989=100)</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Times New Roman" pitchFamily="18" charset="0"/>
                          <a:cs typeface="Times New Roman" pitchFamily="18" charset="0"/>
                        </a:rPr>
                        <a:t>Директне стране инве</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т.</a:t>
                      </a:r>
                      <a:r>
                        <a:rPr kumimoji="0" lang="en-US" sz="1400" b="1" i="1" u="none" strike="noStrike" cap="none" normalizeH="0" baseline="0">
                          <a:ln>
                            <a:noFill/>
                          </a:ln>
                          <a:solidFill>
                            <a:schemeClr val="tx1"/>
                          </a:solidFill>
                          <a:effectLst/>
                          <a:latin typeface="Times New Roman" pitchFamily="18" charset="0"/>
                          <a:cs typeface="Times New Roman" pitchFamily="18" charset="0"/>
                        </a:rPr>
                        <a:t>. укупно у мили</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они</a:t>
                      </a:r>
                      <a:r>
                        <a:rPr kumimoji="0" lang="en-US" sz="1400" b="1" i="1" u="none" strike="noStrike" cap="none" normalizeH="0" baseline="0">
                          <a:ln>
                            <a:noFill/>
                          </a:ln>
                          <a:solidFill>
                            <a:schemeClr val="tx1"/>
                          </a:solidFill>
                          <a:effectLst/>
                          <a:latin typeface="Times New Roman" pitchFamily="18" charset="0"/>
                          <a:cs typeface="Times New Roman" pitchFamily="18" charset="0"/>
                        </a:rPr>
                        <a:t>ма </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USD</a:t>
                      </a:r>
                      <a:r>
                        <a:rPr kumimoji="0" lang="en-US" sz="1400" b="1" i="1" u="none" strike="noStrike" cap="none" normalizeH="0" baseline="0">
                          <a:ln>
                            <a:noFill/>
                          </a:ln>
                          <a:solidFill>
                            <a:schemeClr val="tx1"/>
                          </a:solidFill>
                          <a:effectLst/>
                          <a:latin typeface="Times New Roman" pitchFamily="18" charset="0"/>
                          <a:cs typeface="Times New Roman" pitchFamily="18" charset="0"/>
                        </a:rPr>
                        <a:t> 19</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8</a:t>
                      </a:r>
                      <a:r>
                        <a:rPr kumimoji="0" lang="en-US" sz="1400" b="1" i="1" u="none" strike="noStrike" cap="none" normalizeH="0" baseline="0">
                          <a:ln>
                            <a:noFill/>
                          </a:ln>
                          <a:solidFill>
                            <a:schemeClr val="tx1"/>
                          </a:solidFill>
                          <a:effectLst/>
                          <a:latin typeface="Times New Roman" pitchFamily="18" charset="0"/>
                          <a:cs typeface="Times New Roman" pitchFamily="18" charset="0"/>
                        </a:rPr>
                        <a:t>9-</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2</a:t>
                      </a:r>
                      <a:r>
                        <a:rPr kumimoji="0" lang="en-US" sz="1400" b="1" i="1" u="none" strike="noStrike" cap="none" normalizeH="0" baseline="0">
                          <a:ln>
                            <a:noFill/>
                          </a:ln>
                          <a:solidFill>
                            <a:schemeClr val="tx1"/>
                          </a:solidFill>
                          <a:effectLst/>
                          <a:latin typeface="Times New Roman" pitchFamily="18" charset="0"/>
                          <a:cs typeface="Times New Roman" pitchFamily="18" charset="0"/>
                        </a:rPr>
                        <a:t>008.</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chemeClr val="tx1"/>
                          </a:solidFill>
                          <a:effectLst/>
                          <a:latin typeface="Times New Roman" pitchFamily="18" charset="0"/>
                          <a:cs typeface="Times New Roman" pitchFamily="18" charset="0"/>
                        </a:rPr>
                        <a:t>Директне стране инвестиције по становнику у </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USD</a:t>
                      </a:r>
                      <a:r>
                        <a:rPr kumimoji="0" lang="en-US" sz="1400" b="1" i="1" u="none" strike="noStrike" cap="none" normalizeH="0" baseline="0">
                          <a:ln>
                            <a:noFill/>
                          </a:ln>
                          <a:solidFill>
                            <a:schemeClr val="tx1"/>
                          </a:solidFill>
                          <a:effectLst/>
                          <a:latin typeface="Times New Roman" pitchFamily="18" charset="0"/>
                          <a:cs typeface="Times New Roman" pitchFamily="18" charset="0"/>
                        </a:rPr>
                        <a:t>19</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8</a:t>
                      </a:r>
                      <a:r>
                        <a:rPr kumimoji="0" lang="en-US" sz="1400" b="1" i="1" u="none" strike="noStrike" cap="none" normalizeH="0" baseline="0">
                          <a:ln>
                            <a:noFill/>
                          </a:ln>
                          <a:solidFill>
                            <a:schemeClr val="tx1"/>
                          </a:solidFill>
                          <a:effectLst/>
                          <a:latin typeface="Times New Roman" pitchFamily="18" charset="0"/>
                          <a:cs typeface="Times New Roman" pitchFamily="18" charset="0"/>
                        </a:rPr>
                        <a:t>9-</a:t>
                      </a:r>
                      <a:r>
                        <a:rPr kumimoji="0" lang="sr-Cyrl-CS" sz="1400" b="1" i="1" u="none" strike="noStrike" cap="none" normalizeH="0" baseline="0">
                          <a:ln>
                            <a:noFill/>
                          </a:ln>
                          <a:solidFill>
                            <a:schemeClr val="tx1"/>
                          </a:solidFill>
                          <a:effectLst/>
                          <a:latin typeface="Times New Roman" pitchFamily="18" charset="0"/>
                          <a:cs typeface="Times New Roman" pitchFamily="18" charset="0"/>
                        </a:rPr>
                        <a:t>200</a:t>
                      </a:r>
                      <a:r>
                        <a:rPr kumimoji="0" lang="en-US" sz="1400" b="1" i="1" u="none" strike="noStrike" cap="none" normalizeH="0" baseline="0">
                          <a:ln>
                            <a:noFill/>
                          </a:ln>
                          <a:solidFill>
                            <a:schemeClr val="tx1"/>
                          </a:solidFill>
                          <a:effectLst/>
                          <a:latin typeface="Times New Roman" pitchFamily="18" charset="0"/>
                          <a:cs typeface="Times New Roman" pitchFamily="18" charset="0"/>
                        </a:rPr>
                        <a:t>8.</a:t>
                      </a:r>
                      <a:endParaRPr kumimoji="0" lang="sr-Latn-BA" sz="14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ЗНД</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1" i="0" u="none" strike="noStrike" cap="none" normalizeH="0" baseline="0">
                          <a:ln>
                            <a:noFill/>
                          </a:ln>
                          <a:solidFill>
                            <a:schemeClr val="tx1"/>
                          </a:solidFill>
                          <a:effectLst/>
                          <a:latin typeface="Times New Roman" pitchFamily="18" charset="0"/>
                          <a:cs typeface="Times New Roman" pitchFamily="18" charset="0"/>
                        </a:rPr>
                        <a:t>2</a:t>
                      </a:r>
                      <a:r>
                        <a:rPr kumimoji="0" lang="en-US" sz="1600" b="1" i="0" u="none" strike="noStrike" cap="none" normalizeH="0" baseline="0">
                          <a:ln>
                            <a:noFill/>
                          </a:ln>
                          <a:solidFill>
                            <a:schemeClr val="tx1"/>
                          </a:solidFill>
                          <a:effectLst/>
                          <a:latin typeface="Times New Roman" pitchFamily="18" charset="0"/>
                          <a:cs typeface="Times New Roman" pitchFamily="18" charset="0"/>
                        </a:rPr>
                        <a:t>78.2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165.548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595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Азербеј</a:t>
                      </a:r>
                      <a:r>
                        <a:rPr kumimoji="0" lang="sr-Cyrl-CS" sz="1600" b="0" i="0" u="none" strike="noStrike" cap="none" normalizeH="0" baseline="0">
                          <a:ln>
                            <a:noFill/>
                          </a:ln>
                          <a:solidFill>
                            <a:schemeClr val="tx1"/>
                          </a:solidFill>
                          <a:effectLst/>
                          <a:latin typeface="Times New Roman" pitchFamily="18" charset="0"/>
                          <a:cs typeface="Times New Roman" pitchFamily="18" charset="0"/>
                        </a:rPr>
                        <a:t>џ</a:t>
                      </a:r>
                      <a:r>
                        <a:rPr kumimoji="0" lang="en-US" sz="1600" b="0" i="0" u="none" strike="noStrike" cap="none" normalizeH="0" baseline="0">
                          <a:ln>
                            <a:noFill/>
                          </a:ln>
                          <a:solidFill>
                            <a:schemeClr val="tx1"/>
                          </a:solidFill>
                          <a:effectLst/>
                          <a:latin typeface="Times New Roman" pitchFamily="18" charset="0"/>
                          <a:cs typeface="Times New Roman" pitchFamily="18" charset="0"/>
                        </a:rPr>
                        <a:t>ан</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8,4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204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3.229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384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Б</a:t>
                      </a:r>
                      <a:r>
                        <a:rPr kumimoji="0" lang="sr-Cyrl-CS" sz="1600" b="0" i="0" u="none" strike="noStrike" cap="none" normalizeH="0" baseline="0">
                          <a:ln>
                            <a:noFill/>
                          </a:ln>
                          <a:solidFill>
                            <a:schemeClr val="tx1"/>
                          </a:solidFill>
                          <a:effectLst/>
                          <a:latin typeface="Times New Roman" pitchFamily="18" charset="0"/>
                          <a:cs typeface="Times New Roman" pitchFamily="18" charset="0"/>
                        </a:rPr>
                        <a:t>ј</a:t>
                      </a:r>
                      <a:r>
                        <a:rPr kumimoji="0" lang="en-US" sz="1600" b="0" i="0" u="none" strike="noStrike" cap="none" normalizeH="0" baseline="0">
                          <a:ln>
                            <a:noFill/>
                          </a:ln>
                          <a:solidFill>
                            <a:schemeClr val="tx1"/>
                          </a:solidFill>
                          <a:effectLst/>
                          <a:latin typeface="Times New Roman" pitchFamily="18" charset="0"/>
                          <a:cs typeface="Times New Roman" pitchFamily="18" charset="0"/>
                        </a:rPr>
                        <a:t>елорусија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9,</a:t>
                      </a:r>
                      <a:r>
                        <a:rPr kumimoji="0" lang="en-US" sz="1600" b="0" i="0" u="none" strike="noStrike" cap="none" normalizeH="0" baseline="0">
                          <a:ln>
                            <a:noFill/>
                          </a:ln>
                          <a:solidFill>
                            <a:schemeClr val="tx1"/>
                          </a:solidFill>
                          <a:effectLst/>
                          <a:latin typeface="Times New Roman" pitchFamily="18" charset="0"/>
                          <a:cs typeface="Times New Roman" pitchFamily="18" charset="0"/>
                        </a:rPr>
                        <a:t>7</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81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6.708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694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Грузија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4,</a:t>
                      </a:r>
                      <a:r>
                        <a:rPr kumimoji="0" lang="en-US" sz="1600" b="0" i="0" u="none" strike="noStrike" cap="none" normalizeH="0" baseline="0">
                          <a:ln>
                            <a:noFill/>
                          </a:ln>
                          <a:solidFill>
                            <a:schemeClr val="tx1"/>
                          </a:solidFill>
                          <a:effectLst/>
                          <a:latin typeface="Times New Roman" pitchFamily="18" charset="0"/>
                          <a:cs typeface="Times New Roman" pitchFamily="18" charset="0"/>
                        </a:rPr>
                        <a:t>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66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6.643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1.510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Јерменија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3,2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40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3.257</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1.006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Казахстан</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15,</a:t>
                      </a:r>
                      <a:r>
                        <a:rPr kumimoji="0" lang="en-US" sz="1600" b="0" i="0" u="none" strike="noStrike" cap="none" normalizeH="0" baseline="0">
                          <a:ln>
                            <a:noFill/>
                          </a:ln>
                          <a:solidFill>
                            <a:schemeClr val="tx1"/>
                          </a:solidFill>
                          <a:effectLst/>
                          <a:latin typeface="Times New Roman" pitchFamily="18" charset="0"/>
                          <a:cs typeface="Times New Roman" pitchFamily="18" charset="0"/>
                        </a:rPr>
                        <a:t>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a:t>
                      </a:r>
                      <a:r>
                        <a:rPr kumimoji="0" lang="en-US" sz="1600" b="0" i="0" u="none" strike="noStrike" cap="none" normalizeH="0" baseline="0">
                          <a:ln>
                            <a:noFill/>
                          </a:ln>
                          <a:solidFill>
                            <a:schemeClr val="tx1"/>
                          </a:solidFill>
                          <a:effectLst/>
                          <a:latin typeface="Times New Roman" pitchFamily="18" charset="0"/>
                          <a:cs typeface="Times New Roman" pitchFamily="18" charset="0"/>
                        </a:rPr>
                        <a:t>64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49.501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3.183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Киргистан</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5,</a:t>
                      </a:r>
                      <a:r>
                        <a:rPr kumimoji="0" lang="bs-Latn-BA" sz="1600" b="0" i="0" u="none" strike="noStrike" cap="none" normalizeH="0" baseline="0">
                          <a:ln>
                            <a:noFill/>
                          </a:ln>
                          <a:solidFill>
                            <a:schemeClr val="tx1"/>
                          </a:solidFill>
                          <a:effectLst/>
                          <a:latin typeface="Times New Roman" pitchFamily="18" charset="0"/>
                          <a:cs typeface="Times New Roman" pitchFamily="18" charset="0"/>
                        </a:rPr>
                        <a:t>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110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1.226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231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Молдавија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3,4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59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2.442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713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Руска Федерација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14</a:t>
                      </a:r>
                      <a:r>
                        <a:rPr kumimoji="0" lang="en-US" sz="1600" b="0" i="0" u="none" strike="noStrike" cap="none" normalizeH="0" baseline="0">
                          <a:ln>
                            <a:noFill/>
                          </a:ln>
                          <a:solidFill>
                            <a:schemeClr val="tx1"/>
                          </a:solidFill>
                          <a:effectLst/>
                          <a:latin typeface="Times New Roman" pitchFamily="18" charset="0"/>
                          <a:cs typeface="Times New Roman" pitchFamily="18" charset="0"/>
                        </a:rPr>
                        <a:t>1,8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108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43.108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304</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Та</a:t>
                      </a:r>
                      <a:r>
                        <a:rPr kumimoji="0" lang="sr-Cyrl-CS" sz="1600" b="0" i="0" u="none" strike="noStrike" cap="none" normalizeH="0" baseline="0">
                          <a:ln>
                            <a:noFill/>
                          </a:ln>
                          <a:solidFill>
                            <a:schemeClr val="tx1"/>
                          </a:solidFill>
                          <a:effectLst/>
                          <a:latin typeface="Times New Roman" pitchFamily="18" charset="0"/>
                          <a:cs typeface="Times New Roman" pitchFamily="18" charset="0"/>
                        </a:rPr>
                        <a:t>џ</a:t>
                      </a:r>
                      <a:r>
                        <a:rPr kumimoji="0" lang="en-US" sz="1600" b="0" i="0" u="none" strike="noStrike" cap="none" normalizeH="0" baseline="0">
                          <a:ln>
                            <a:noFill/>
                          </a:ln>
                          <a:solidFill>
                            <a:schemeClr val="tx1"/>
                          </a:solidFill>
                          <a:effectLst/>
                          <a:latin typeface="Times New Roman" pitchFamily="18" charset="0"/>
                          <a:cs typeface="Times New Roman" pitchFamily="18" charset="0"/>
                        </a:rPr>
                        <a:t>икистан</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6,</a:t>
                      </a:r>
                      <a:r>
                        <a:rPr kumimoji="0" lang="en-US" sz="1600" b="0" i="0" u="none" strike="noStrike" cap="none" normalizeH="0" baseline="0">
                          <a:ln>
                            <a:noFill/>
                          </a:ln>
                          <a:solidFill>
                            <a:schemeClr val="tx1"/>
                          </a:solidFill>
                          <a:effectLst/>
                          <a:latin typeface="Times New Roman" pitchFamily="18" charset="0"/>
                          <a:cs typeface="Times New Roman" pitchFamily="18" charset="0"/>
                        </a:rPr>
                        <a:t>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7</a:t>
                      </a:r>
                      <a:r>
                        <a:rPr kumimoji="0" lang="en-US" sz="1600" b="0" i="0" u="none" strike="noStrike" cap="none" normalizeH="0" baseline="0">
                          <a:ln>
                            <a:noFill/>
                          </a:ln>
                          <a:solidFill>
                            <a:schemeClr val="tx1"/>
                          </a:solidFill>
                          <a:effectLst/>
                          <a:latin typeface="Times New Roman" pitchFamily="18" charset="0"/>
                          <a:cs typeface="Times New Roman" pitchFamily="18" charset="0"/>
                        </a:rPr>
                        <a:t>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1.075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166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Туркменистан</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6,5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302</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4.748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730</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Украјина</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4</a:t>
                      </a:r>
                      <a:r>
                        <a:rPr kumimoji="0" lang="bs-Latn-BA" sz="1600" b="0" i="0" u="none" strike="noStrike" cap="none" normalizeH="0" baseline="0">
                          <a:ln>
                            <a:noFill/>
                          </a:ln>
                          <a:solidFill>
                            <a:schemeClr val="tx1"/>
                          </a:solidFill>
                          <a:effectLst/>
                          <a:latin typeface="Times New Roman" pitchFamily="18" charset="0"/>
                          <a:cs typeface="Times New Roman" pitchFamily="18" charset="0"/>
                        </a:rPr>
                        <a:t>5</a:t>
                      </a:r>
                      <a:r>
                        <a:rPr kumimoji="0" lang="sr-Cyrl-CS" sz="1600" b="0" i="0" u="none" strike="noStrike" cap="none" normalizeH="0" baseline="0">
                          <a:ln>
                            <a:noFill/>
                          </a:ln>
                          <a:solidFill>
                            <a:schemeClr val="tx1"/>
                          </a:solidFill>
                          <a:effectLst/>
                          <a:latin typeface="Times New Roman" pitchFamily="18" charset="0"/>
                          <a:cs typeface="Times New Roman" pitchFamily="18" charset="0"/>
                        </a:rPr>
                        <a:t>,</a:t>
                      </a:r>
                      <a:r>
                        <a:rPr kumimoji="0" lang="en-US" sz="1600" b="0" i="0" u="none" strike="noStrike" cap="none" normalizeH="0" baseline="0">
                          <a:ln>
                            <a:noFill/>
                          </a:ln>
                          <a:solidFill>
                            <a:schemeClr val="tx1"/>
                          </a:solidFill>
                          <a:effectLst/>
                          <a:latin typeface="Times New Roman" pitchFamily="18" charset="0"/>
                          <a:cs typeface="Times New Roman" pitchFamily="18" charset="0"/>
                        </a:rPr>
                        <a:t>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65</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40.753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889</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3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Узбекистан</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Cyrl-CS" sz="1600" b="0" i="0" u="none" strike="noStrike" cap="none" normalizeH="0" baseline="0">
                          <a:ln>
                            <a:noFill/>
                          </a:ln>
                          <a:solidFill>
                            <a:schemeClr val="tx1"/>
                          </a:solidFill>
                          <a:effectLst/>
                          <a:latin typeface="Times New Roman" pitchFamily="18" charset="0"/>
                          <a:cs typeface="Times New Roman" pitchFamily="18" charset="0"/>
                        </a:rPr>
                        <a:t>2</a:t>
                      </a:r>
                      <a:r>
                        <a:rPr kumimoji="0" lang="bs-Latn-BA" sz="1600" b="0" i="0" u="none" strike="noStrike" cap="none" normalizeH="0" baseline="0">
                          <a:ln>
                            <a:noFill/>
                          </a:ln>
                          <a:solidFill>
                            <a:schemeClr val="tx1"/>
                          </a:solidFill>
                          <a:effectLst/>
                          <a:latin typeface="Times New Roman" pitchFamily="18" charset="0"/>
                          <a:cs typeface="Times New Roman" pitchFamily="18" charset="0"/>
                        </a:rPr>
                        <a:t>7,7</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206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2.858</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s-Latn-BA" sz="1600" b="0" i="0" u="none" strike="noStrike" cap="none" normalizeH="0" baseline="0">
                          <a:ln>
                            <a:noFill/>
                          </a:ln>
                          <a:solidFill>
                            <a:schemeClr val="tx1"/>
                          </a:solidFill>
                          <a:effectLst/>
                          <a:latin typeface="Times New Roman" pitchFamily="18" charset="0"/>
                          <a:cs typeface="Times New Roman" pitchFamily="18" charset="0"/>
                        </a:rPr>
                        <a:t>103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876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Cyrl-CS" sz="1600" b="1" i="0" u="none" strike="noStrike" cap="none" normalizeH="0" baseline="0">
                          <a:ln>
                            <a:noFill/>
                          </a:ln>
                          <a:solidFill>
                            <a:schemeClr val="tx1"/>
                          </a:solidFill>
                          <a:effectLst/>
                          <a:latin typeface="Times New Roman" pitchFamily="18" charset="0"/>
                          <a:cs typeface="Times New Roman" pitchFamily="18" charset="0"/>
                        </a:rPr>
                        <a:t>Укупно за земље ЦИЕ</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sr-Cyrl-CS" sz="1600" b="1" i="0" u="none" strike="noStrike" cap="none" normalizeH="0" baseline="0">
                          <a:ln>
                            <a:noFill/>
                          </a:ln>
                          <a:solidFill>
                            <a:schemeClr val="tx1"/>
                          </a:solidFill>
                          <a:effectLst/>
                          <a:latin typeface="Times New Roman" pitchFamily="18" charset="0"/>
                          <a:cs typeface="Times New Roman" pitchFamily="18" charset="0"/>
                        </a:rPr>
                        <a:t>40</a:t>
                      </a:r>
                      <a:r>
                        <a:rPr kumimoji="0" lang="en-US" sz="1600" b="1" i="0" u="none" strike="noStrike" cap="none" normalizeH="0" baseline="0">
                          <a:ln>
                            <a:noFill/>
                          </a:ln>
                          <a:solidFill>
                            <a:schemeClr val="tx1"/>
                          </a:solidFill>
                          <a:effectLst/>
                          <a:latin typeface="Times New Roman" pitchFamily="18" charset="0"/>
                          <a:cs typeface="Times New Roman" pitchFamily="18" charset="0"/>
                        </a:rPr>
                        <a:t>2,1</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616.226</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1533</a:t>
                      </a:r>
                      <a:endParaRPr kumimoji="0" lang="sr-Latn-BA" sz="1600" b="0" i="0" u="none" strike="noStrike" cap="none" normalizeH="0" baseline="0">
                        <a:ln>
                          <a:noFill/>
                        </a:ln>
                        <a:solidFill>
                          <a:schemeClr val="tx1"/>
                        </a:solidFill>
                        <a:effectLst/>
                        <a:latin typeface="Times New Roman" pitchFamily="18" charset="0"/>
                        <a:cs typeface="Times New Roman" pitchFamily="18" charset="0"/>
                      </a:endParaRPr>
                    </a:p>
                  </a:txBody>
                  <a:tcPr marL="52090" marR="5209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FA86-B56B-7145-AB9B-C79833BCB75F}"/>
              </a:ext>
            </a:extLst>
          </p:cNvPr>
          <p:cNvSpPr>
            <a:spLocks noGrp="1"/>
          </p:cNvSpPr>
          <p:nvPr>
            <p:ph type="title"/>
          </p:nvPr>
        </p:nvSpPr>
        <p:spPr/>
        <p:txBody>
          <a:bodyPr/>
          <a:lstStyle/>
          <a:p>
            <a:pPr>
              <a:defRPr/>
            </a:pPr>
            <a:r>
              <a:rPr lang="sr-Cyrl-BA" sz="3600" dirty="0"/>
              <a:t>Транзициони индикатори за 2009.</a:t>
            </a:r>
            <a:endParaRPr lang="sr-Latn-BA" sz="3600" dirty="0"/>
          </a:p>
        </p:txBody>
      </p:sp>
      <p:pic>
        <p:nvPicPr>
          <p:cNvPr id="92163" name="Content Placeholder 5" descr="grafikoni poljska 01.png">
            <a:extLst>
              <a:ext uri="{FF2B5EF4-FFF2-40B4-BE49-F238E27FC236}">
                <a16:creationId xmlns:a16="http://schemas.microsoft.com/office/drawing/2014/main" id="{E84D22E8-A644-FB4A-97CC-7B6FA2D7D22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38200" y="1371600"/>
            <a:ext cx="7445375" cy="5257800"/>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04F2-BE0B-E84D-BE5C-FC5B5D4D582D}"/>
              </a:ext>
            </a:extLst>
          </p:cNvPr>
          <p:cNvSpPr>
            <a:spLocks noGrp="1"/>
          </p:cNvSpPr>
          <p:nvPr>
            <p:ph type="title"/>
          </p:nvPr>
        </p:nvSpPr>
        <p:spPr/>
        <p:txBody>
          <a:bodyPr/>
          <a:lstStyle/>
          <a:p>
            <a:pPr>
              <a:defRPr/>
            </a:pPr>
            <a:r>
              <a:rPr lang="sr-Cyrl-BA" dirty="0"/>
              <a:t>Реални БДП (1989=100)</a:t>
            </a:r>
            <a:endParaRPr lang="sr-Latn-BA" dirty="0"/>
          </a:p>
        </p:txBody>
      </p:sp>
      <p:pic>
        <p:nvPicPr>
          <p:cNvPr id="93187" name="Content Placeholder 3" descr="grafikoni poljska 02.png">
            <a:extLst>
              <a:ext uri="{FF2B5EF4-FFF2-40B4-BE49-F238E27FC236}">
                <a16:creationId xmlns:a16="http://schemas.microsoft.com/office/drawing/2014/main" id="{DDCE1B17-36DF-A84A-92B4-7AF8795D764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20663" y="1524000"/>
            <a:ext cx="8770937" cy="5080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a:extLst>
              <a:ext uri="{FF2B5EF4-FFF2-40B4-BE49-F238E27FC236}">
                <a16:creationId xmlns:a16="http://schemas.microsoft.com/office/drawing/2014/main" id="{AE57C2A5-9F04-7C45-B76F-97A2663D767D}"/>
              </a:ext>
            </a:extLst>
          </p:cNvPr>
          <p:cNvSpPr>
            <a:spLocks noGrp="1" noChangeArrowheads="1"/>
          </p:cNvSpPr>
          <p:nvPr>
            <p:ph type="body" idx="1"/>
          </p:nvPr>
        </p:nvSpPr>
        <p:spPr>
          <a:xfrm>
            <a:off x="457200" y="0"/>
            <a:ext cx="8229600" cy="6858000"/>
          </a:xfrm>
        </p:spPr>
        <p:txBody>
          <a:bodyPr/>
          <a:lstStyle/>
          <a:p>
            <a:pPr eaLnBrk="1" hangingPunct="1">
              <a:buFont typeface="Wingdings" pitchFamily="2" charset="2"/>
              <a:buNone/>
              <a:defRPr/>
            </a:pPr>
            <a:r>
              <a:rPr lang="sr-Cyrl-CS" sz="2400"/>
              <a:t>   </a:t>
            </a:r>
            <a:r>
              <a:rPr lang="sr-Cyrl-CS" sz="2400" b="1"/>
              <a:t>1.2. Карактеристике савремене свјетске привреде</a:t>
            </a:r>
            <a:endParaRPr lang="sr-Cyrl-CS" sz="2400"/>
          </a:p>
          <a:p>
            <a:pPr eaLnBrk="1" hangingPunct="1">
              <a:buFont typeface="Wingdings" pitchFamily="2" charset="2"/>
              <a:buNone/>
              <a:defRPr/>
            </a:pPr>
            <a:r>
              <a:rPr lang="sr-Cyrl-CS" sz="2400"/>
              <a:t>    </a:t>
            </a:r>
            <a:r>
              <a:rPr lang="sr-Cyrl-CS" sz="2000" b="1"/>
              <a:t>У капиталистичкој епохи ( након 1820. године ) разликује се пет карактеристичних периода:</a:t>
            </a:r>
          </a:p>
          <a:p>
            <a:pPr eaLnBrk="1" hangingPunct="1">
              <a:buFont typeface="Wingdings" pitchFamily="2" charset="2"/>
              <a:buNone/>
              <a:defRPr/>
            </a:pPr>
            <a:r>
              <a:rPr lang="sr-Cyrl-CS" sz="2000" b="1"/>
              <a:t>     1) “ Златно доба “ свјетске привреде у периоду 1950-1973 година, када је свјетски </a:t>
            </a:r>
            <a:r>
              <a:rPr lang="sr-Latn-BA" sz="2000" b="1"/>
              <a:t>GDP</a:t>
            </a:r>
            <a:r>
              <a:rPr lang="sr-Cyrl-CS" sz="2000" b="1"/>
              <a:t> у просјеку растао по стопи од 5%;</a:t>
            </a:r>
          </a:p>
          <a:p>
            <a:pPr eaLnBrk="1" hangingPunct="1">
              <a:buFont typeface="Wingdings" pitchFamily="2" charset="2"/>
              <a:buNone/>
              <a:defRPr/>
            </a:pPr>
            <a:r>
              <a:rPr lang="sr-Cyrl-CS" sz="2000" b="1"/>
              <a:t>    2) Други најуспјешнији потпериод је након 1973. године до 2008. године;</a:t>
            </a:r>
          </a:p>
          <a:p>
            <a:pPr eaLnBrk="1" hangingPunct="1">
              <a:buFont typeface="Wingdings" pitchFamily="2" charset="2"/>
              <a:buNone/>
              <a:defRPr/>
            </a:pPr>
            <a:r>
              <a:rPr lang="sr-Cyrl-CS" sz="2000" b="1"/>
              <a:t>    3) Трећи перид по успјешности је перид од 1870. до 1913. године;</a:t>
            </a:r>
          </a:p>
          <a:p>
            <a:pPr eaLnBrk="1" hangingPunct="1">
              <a:buFont typeface="Wingdings" pitchFamily="2" charset="2"/>
              <a:buNone/>
              <a:defRPr/>
            </a:pPr>
            <a:r>
              <a:rPr lang="sr-Cyrl-CS" sz="2000" b="1"/>
              <a:t>    4) Четврти период од 1913. до 1950. године, свјетска привреда је била разарана свјетским ратовима;</a:t>
            </a:r>
          </a:p>
          <a:p>
            <a:pPr eaLnBrk="1" hangingPunct="1">
              <a:buFont typeface="Wingdings" pitchFamily="2" charset="2"/>
              <a:buNone/>
              <a:defRPr/>
            </a:pPr>
            <a:r>
              <a:rPr lang="sr-Cyrl-CS" sz="2000" b="1"/>
              <a:t>     5) Период од 1820. до 1870. године је био најскромнији по остварен-им стопама раста. </a:t>
            </a:r>
          </a:p>
          <a:p>
            <a:pPr eaLnBrk="1" hangingPunct="1">
              <a:buFont typeface="Wingdings" pitchFamily="2" charset="2"/>
              <a:buNone/>
              <a:defRPr/>
            </a:pPr>
            <a:r>
              <a:rPr lang="sr-Cyrl-CS" sz="2000" b="1"/>
              <a:t>     Бруто домаћи производ се може изразити путем званичних (текућ-их) курсева и путем паритета куповне снаге (моћи ). Паритет купо-вне снаге се добија као однос између двије валуте који изједначава цијену одабраних производа и услуга у двије земље. </a:t>
            </a:r>
            <a:r>
              <a:rPr lang="sr-Latn-BA" sz="2000" b="1"/>
              <a:t>GDP </a:t>
            </a:r>
            <a:r>
              <a:rPr lang="sr-Cyrl-CS" sz="2000" b="1"/>
              <a:t>мјерен према паритету куповне моћи је углавном већи него када се мјери према званичним курсевима </a:t>
            </a:r>
          </a:p>
          <a:p>
            <a:pPr eaLnBrk="1" hangingPunct="1">
              <a:buFont typeface="Wingdings" pitchFamily="2" charset="2"/>
              <a:buNone/>
              <a:defRPr/>
            </a:pPr>
            <a:endParaRPr lang="en-US" sz="2000" b="1"/>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5104-B046-6E4E-ADFC-1FA7F58799F8}"/>
              </a:ext>
            </a:extLst>
          </p:cNvPr>
          <p:cNvSpPr>
            <a:spLocks noGrp="1"/>
          </p:cNvSpPr>
          <p:nvPr>
            <p:ph type="title"/>
          </p:nvPr>
        </p:nvSpPr>
        <p:spPr/>
        <p:txBody>
          <a:bodyPr/>
          <a:lstStyle/>
          <a:p>
            <a:pPr>
              <a:defRPr/>
            </a:pPr>
            <a:r>
              <a:rPr lang="sr-Cyrl-BA" sz="3000" dirty="0"/>
              <a:t>Пољска - Финансијски биланс и биланс текућег рачуна</a:t>
            </a:r>
            <a:endParaRPr lang="sr-Latn-BA" sz="3000" dirty="0"/>
          </a:p>
        </p:txBody>
      </p:sp>
      <p:pic>
        <p:nvPicPr>
          <p:cNvPr id="94211" name="Content Placeholder 3" descr="grafikoni poljska 03.png">
            <a:extLst>
              <a:ext uri="{FF2B5EF4-FFF2-40B4-BE49-F238E27FC236}">
                <a16:creationId xmlns:a16="http://schemas.microsoft.com/office/drawing/2014/main" id="{1A8E6536-4623-5148-9C80-C2F2FF42A05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400" y="1524000"/>
            <a:ext cx="8780463" cy="5084763"/>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043E-56FE-4843-9504-6A9E4026DFB4}"/>
              </a:ext>
            </a:extLst>
          </p:cNvPr>
          <p:cNvSpPr>
            <a:spLocks noGrp="1"/>
          </p:cNvSpPr>
          <p:nvPr>
            <p:ph type="title"/>
          </p:nvPr>
        </p:nvSpPr>
        <p:spPr>
          <a:xfrm>
            <a:off x="0" y="274638"/>
            <a:ext cx="9144000" cy="639762"/>
          </a:xfrm>
        </p:spPr>
        <p:txBody>
          <a:bodyPr/>
          <a:lstStyle/>
          <a:p>
            <a:pPr>
              <a:defRPr/>
            </a:pPr>
            <a:r>
              <a:rPr lang="sr-Cyrl-BA" sz="2900" dirty="0"/>
              <a:t>Макроекономски показатељи Пољске (2008-2011 у %)</a:t>
            </a:r>
            <a:endParaRPr lang="sr-Latn-BA" sz="2900" dirty="0"/>
          </a:p>
        </p:txBody>
      </p:sp>
      <p:graphicFrame>
        <p:nvGraphicFramePr>
          <p:cNvPr id="5" name="Table 4">
            <a:extLst>
              <a:ext uri="{FF2B5EF4-FFF2-40B4-BE49-F238E27FC236}">
                <a16:creationId xmlns:a16="http://schemas.microsoft.com/office/drawing/2014/main" id="{3833347B-9FE8-7A47-9FA6-F6EDDF387068}"/>
              </a:ext>
            </a:extLst>
          </p:cNvPr>
          <p:cNvGraphicFramePr>
            <a:graphicFrameLocks noGrp="1"/>
          </p:cNvGraphicFramePr>
          <p:nvPr/>
        </p:nvGraphicFramePr>
        <p:xfrm>
          <a:off x="152400" y="1066800"/>
          <a:ext cx="8991600" cy="5668963"/>
        </p:xfrm>
        <a:graphic>
          <a:graphicData uri="http://schemas.openxmlformats.org/drawingml/2006/table">
            <a:tbl>
              <a:tblPr/>
              <a:tblGrid>
                <a:gridCol w="4572000">
                  <a:extLst>
                    <a:ext uri="{9D8B030D-6E8A-4147-A177-3AD203B41FA5}">
                      <a16:colId xmlns:a16="http://schemas.microsoft.com/office/drawing/2014/main" val="20000"/>
                    </a:ext>
                  </a:extLst>
                </a:gridCol>
                <a:gridCol w="973138">
                  <a:extLst>
                    <a:ext uri="{9D8B030D-6E8A-4147-A177-3AD203B41FA5}">
                      <a16:colId xmlns:a16="http://schemas.microsoft.com/office/drawing/2014/main" val="20001"/>
                    </a:ext>
                  </a:extLst>
                </a:gridCol>
                <a:gridCol w="1049337">
                  <a:extLst>
                    <a:ext uri="{9D8B030D-6E8A-4147-A177-3AD203B41FA5}">
                      <a16:colId xmlns:a16="http://schemas.microsoft.com/office/drawing/2014/main" val="20002"/>
                    </a:ext>
                  </a:extLst>
                </a:gridCol>
                <a:gridCol w="973138">
                  <a:extLst>
                    <a:ext uri="{9D8B030D-6E8A-4147-A177-3AD203B41FA5}">
                      <a16:colId xmlns:a16="http://schemas.microsoft.com/office/drawing/2014/main" val="20003"/>
                    </a:ext>
                  </a:extLst>
                </a:gridCol>
                <a:gridCol w="1423987">
                  <a:extLst>
                    <a:ext uri="{9D8B030D-6E8A-4147-A177-3AD203B41FA5}">
                      <a16:colId xmlns:a16="http://schemas.microsoft.com/office/drawing/2014/main" val="20004"/>
                    </a:ext>
                  </a:extLst>
                </a:gridCol>
              </a:tblGrid>
              <a:tr h="797431">
                <a:tc>
                  <a:txBody>
                    <a:bodyPr/>
                    <a:lstStyle/>
                    <a:p>
                      <a:pPr marL="0" marR="0" lvl="0" indent="0" algn="just" defTabSz="914400" rtl="0" eaLnBrk="1" fontAlgn="base" latinLnBrk="0" hangingPunct="1">
                        <a:lnSpc>
                          <a:spcPct val="150000"/>
                        </a:lnSpc>
                        <a:spcBef>
                          <a:spcPct val="0"/>
                        </a:spcBef>
                        <a:spcAft>
                          <a:spcPts val="600"/>
                        </a:spcAft>
                        <a:buClrTx/>
                        <a:buSzTx/>
                        <a:buFontTx/>
                        <a:buNone/>
                        <a:tabLst/>
                      </a:pPr>
                      <a:r>
                        <a:rPr kumimoji="0" lang="bs-Cyrl-BA" sz="2600" b="1" i="0" u="none" strike="noStrike" cap="none" normalizeH="0" baseline="0">
                          <a:ln>
                            <a:noFill/>
                          </a:ln>
                          <a:solidFill>
                            <a:schemeClr val="tx1"/>
                          </a:solidFill>
                          <a:effectLst/>
                          <a:latin typeface="Times New Roman" pitchFamily="18" charset="0"/>
                          <a:cs typeface="Times New Roman" pitchFamily="18" charset="0"/>
                        </a:rPr>
                        <a:t>Показатељ</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2008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2009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2010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2011</a:t>
                      </a:r>
                      <a:endParaRPr kumimoji="0" lang="sr-Latn-BA" sz="2600" b="0" i="0" u="none" strike="noStrike" cap="none" normalizeH="0" baseline="0">
                        <a:ln>
                          <a:noFill/>
                        </a:ln>
                        <a:solidFill>
                          <a:schemeClr val="tx1"/>
                        </a:solidFill>
                        <a:effectLst/>
                        <a:latin typeface="YuCiril Times"/>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процјена</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Раст реалног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5,1</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1,6</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3,8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3,7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Инфлација на крају године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4,2</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4,0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2,7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Буџетски биланс/</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-3,7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-7,3</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-7,9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-5,7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Биланс текућег рачуна/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-6,6</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-3,8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32256">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Нето директне стране инвестиције </a:t>
                      </a:r>
                      <a:br>
                        <a:rPr kumimoji="0" lang="bs-Cyrl-BA" sz="2600" b="0" i="0" u="none" strike="noStrike" cap="none" normalizeH="0" baseline="0">
                          <a:ln>
                            <a:noFill/>
                          </a:ln>
                          <a:solidFill>
                            <a:schemeClr val="tx1"/>
                          </a:solidFill>
                          <a:effectLst/>
                          <a:latin typeface="Times New Roman" pitchFamily="18" charset="0"/>
                          <a:cs typeface="Times New Roman" pitchFamily="18" charset="0"/>
                        </a:rPr>
                      </a:br>
                      <a:r>
                        <a:rPr kumimoji="0" lang="sr-Latn-CS" sz="2600" b="0" i="0" u="none" strike="noStrike" cap="none" normalizeH="0" baseline="0">
                          <a:ln>
                            <a:noFill/>
                          </a:ln>
                          <a:solidFill>
                            <a:schemeClr val="tx1"/>
                          </a:solidFill>
                          <a:effectLst/>
                          <a:latin typeface="Times New Roman" pitchFamily="18" charset="0"/>
                          <a:cs typeface="Times New Roman" pitchFamily="18" charset="0"/>
                        </a:rPr>
                        <a:t>( </a:t>
                      </a:r>
                      <a:r>
                        <a:rPr kumimoji="0" lang="bs-Cyrl-BA" sz="2600" b="1" i="1" u="none" strike="noStrike" cap="none" normalizeH="0" baseline="0">
                          <a:ln>
                            <a:noFill/>
                          </a:ln>
                          <a:solidFill>
                            <a:schemeClr val="tx1"/>
                          </a:solidFill>
                          <a:effectLst/>
                          <a:latin typeface="Times New Roman" pitchFamily="18" charset="0"/>
                          <a:cs typeface="Times New Roman" pitchFamily="18" charset="0"/>
                        </a:rPr>
                        <a:t>у милион.USD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7.055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6.057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2.5o2</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1.700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Спољни дуг/</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46,3</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65,0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73,0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Бруто девизне резерве/</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14,4</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16,9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19,6</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Кредити приватном сектору/</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46,2</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46,6</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48,2</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850D-DDFD-9440-9F10-E7ABE9E3BDEE}"/>
              </a:ext>
            </a:extLst>
          </p:cNvPr>
          <p:cNvSpPr>
            <a:spLocks noGrp="1"/>
          </p:cNvSpPr>
          <p:nvPr>
            <p:ph type="title"/>
          </p:nvPr>
        </p:nvSpPr>
        <p:spPr/>
        <p:txBody>
          <a:bodyPr/>
          <a:lstStyle/>
          <a:p>
            <a:pPr>
              <a:defRPr/>
            </a:pPr>
            <a:r>
              <a:rPr lang="sr-Cyrl-BA" sz="3600" dirty="0"/>
              <a:t>Транзициони индикатори за 2009.</a:t>
            </a:r>
            <a:endParaRPr lang="sr-Latn-BA" sz="3600" dirty="0"/>
          </a:p>
        </p:txBody>
      </p:sp>
      <p:pic>
        <p:nvPicPr>
          <p:cNvPr id="96259" name="Content Placeholder 3" descr="grafikoni slovacka 01.png">
            <a:extLst>
              <a:ext uri="{FF2B5EF4-FFF2-40B4-BE49-F238E27FC236}">
                <a16:creationId xmlns:a16="http://schemas.microsoft.com/office/drawing/2014/main" id="{CF6D2AAF-0F1C-3C42-9D80-2DBDF0552CC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68325" y="1524000"/>
            <a:ext cx="7889875" cy="5257800"/>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EAEB-19AF-3144-81C1-EB39A9A59DF8}"/>
              </a:ext>
            </a:extLst>
          </p:cNvPr>
          <p:cNvSpPr>
            <a:spLocks noGrp="1"/>
          </p:cNvSpPr>
          <p:nvPr>
            <p:ph type="title"/>
          </p:nvPr>
        </p:nvSpPr>
        <p:spPr/>
        <p:txBody>
          <a:bodyPr/>
          <a:lstStyle/>
          <a:p>
            <a:pPr>
              <a:defRPr/>
            </a:pPr>
            <a:r>
              <a:rPr lang="sr-Cyrl-BA" dirty="0"/>
              <a:t>Реални БДП (1989=100)</a:t>
            </a:r>
            <a:endParaRPr lang="sr-Latn-BA" dirty="0"/>
          </a:p>
        </p:txBody>
      </p:sp>
      <p:pic>
        <p:nvPicPr>
          <p:cNvPr id="97283" name="Content Placeholder 3" descr="grafikoni slovacka 02.png">
            <a:extLst>
              <a:ext uri="{FF2B5EF4-FFF2-40B4-BE49-F238E27FC236}">
                <a16:creationId xmlns:a16="http://schemas.microsoft.com/office/drawing/2014/main" id="{01D521D4-6E93-5242-A57E-2374FAF8EB4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44463" y="1676400"/>
            <a:ext cx="8770937" cy="50800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6E4C-D7A7-4144-BB11-58480C90F34F}"/>
              </a:ext>
            </a:extLst>
          </p:cNvPr>
          <p:cNvSpPr>
            <a:spLocks noGrp="1"/>
          </p:cNvSpPr>
          <p:nvPr>
            <p:ph type="title"/>
          </p:nvPr>
        </p:nvSpPr>
        <p:spPr/>
        <p:txBody>
          <a:bodyPr/>
          <a:lstStyle/>
          <a:p>
            <a:pPr>
              <a:defRPr/>
            </a:pPr>
            <a:r>
              <a:rPr lang="sr-Cyrl-BA" sz="3000" dirty="0"/>
              <a:t>Словачка </a:t>
            </a:r>
            <a:r>
              <a:rPr lang="sr-Cyrl-BA" sz="3000" dirty="0">
                <a:solidFill>
                  <a:srgbClr val="E5E5FF"/>
                </a:solidFill>
              </a:rPr>
              <a:t>- Финансијски биланс и биланс текућег рачуна</a:t>
            </a:r>
            <a:endParaRPr lang="sr-Latn-BA" dirty="0"/>
          </a:p>
        </p:txBody>
      </p:sp>
      <p:pic>
        <p:nvPicPr>
          <p:cNvPr id="98307" name="Content Placeholder 3" descr="grafikoni slovacka 03.png">
            <a:extLst>
              <a:ext uri="{FF2B5EF4-FFF2-40B4-BE49-F238E27FC236}">
                <a16:creationId xmlns:a16="http://schemas.microsoft.com/office/drawing/2014/main" id="{013639B2-35D7-D04E-9DF0-4390DFA4923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400" y="1676400"/>
            <a:ext cx="8770938" cy="5080000"/>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63C6-0944-5A4A-AE69-A3C01FA3B55D}"/>
              </a:ext>
            </a:extLst>
          </p:cNvPr>
          <p:cNvSpPr>
            <a:spLocks noGrp="1"/>
          </p:cNvSpPr>
          <p:nvPr>
            <p:ph type="title"/>
          </p:nvPr>
        </p:nvSpPr>
        <p:spPr>
          <a:xfrm>
            <a:off x="0" y="274638"/>
            <a:ext cx="9144000" cy="715962"/>
          </a:xfrm>
        </p:spPr>
        <p:txBody>
          <a:bodyPr/>
          <a:lstStyle/>
          <a:p>
            <a:pPr>
              <a:defRPr/>
            </a:pPr>
            <a:r>
              <a:rPr lang="sr-Cyrl-BA" sz="2800" dirty="0"/>
              <a:t>Макроекономски показатељи Словачке (2008-2011 у %)</a:t>
            </a:r>
            <a:endParaRPr lang="sr-Latn-BA" sz="2800" dirty="0"/>
          </a:p>
        </p:txBody>
      </p:sp>
      <p:graphicFrame>
        <p:nvGraphicFramePr>
          <p:cNvPr id="5" name="Table 4">
            <a:extLst>
              <a:ext uri="{FF2B5EF4-FFF2-40B4-BE49-F238E27FC236}">
                <a16:creationId xmlns:a16="http://schemas.microsoft.com/office/drawing/2014/main" id="{E92127A4-476E-5845-A5EB-53EF05F8753F}"/>
              </a:ext>
            </a:extLst>
          </p:cNvPr>
          <p:cNvGraphicFramePr>
            <a:graphicFrameLocks noGrp="1"/>
          </p:cNvGraphicFramePr>
          <p:nvPr/>
        </p:nvGraphicFramePr>
        <p:xfrm>
          <a:off x="76200" y="1066800"/>
          <a:ext cx="9067800" cy="5668963"/>
        </p:xfrm>
        <a:graphic>
          <a:graphicData uri="http://schemas.openxmlformats.org/drawingml/2006/table">
            <a:tbl>
              <a:tblPr/>
              <a:tblGrid>
                <a:gridCol w="4533900">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982663">
                  <a:extLst>
                    <a:ext uri="{9D8B030D-6E8A-4147-A177-3AD203B41FA5}">
                      <a16:colId xmlns:a16="http://schemas.microsoft.com/office/drawing/2014/main" val="20002"/>
                    </a:ext>
                  </a:extLst>
                </a:gridCol>
                <a:gridCol w="831850">
                  <a:extLst>
                    <a:ext uri="{9D8B030D-6E8A-4147-A177-3AD203B41FA5}">
                      <a16:colId xmlns:a16="http://schemas.microsoft.com/office/drawing/2014/main" val="20003"/>
                    </a:ext>
                  </a:extLst>
                </a:gridCol>
                <a:gridCol w="1662112">
                  <a:extLst>
                    <a:ext uri="{9D8B030D-6E8A-4147-A177-3AD203B41FA5}">
                      <a16:colId xmlns:a16="http://schemas.microsoft.com/office/drawing/2014/main" val="20004"/>
                    </a:ext>
                  </a:extLst>
                </a:gridCol>
              </a:tblGrid>
              <a:tr h="797431">
                <a:tc>
                  <a:txBody>
                    <a:bodyPr/>
                    <a:lstStyle/>
                    <a:p>
                      <a:pPr marL="0" marR="0" lvl="0" indent="0" algn="just" defTabSz="914400" rtl="0" eaLnBrk="1" fontAlgn="base" latinLnBrk="0" hangingPunct="1">
                        <a:lnSpc>
                          <a:spcPct val="150000"/>
                        </a:lnSpc>
                        <a:spcBef>
                          <a:spcPct val="0"/>
                        </a:spcBef>
                        <a:spcAft>
                          <a:spcPts val="600"/>
                        </a:spcAft>
                        <a:buClrTx/>
                        <a:buSzTx/>
                        <a:buFontTx/>
                        <a:buNone/>
                        <a:tabLst/>
                      </a:pPr>
                      <a:r>
                        <a:rPr kumimoji="0" lang="bs-Cyrl-BA" sz="2600" b="1" i="0" u="none" strike="noStrike" cap="none" normalizeH="0" baseline="0">
                          <a:ln>
                            <a:noFill/>
                          </a:ln>
                          <a:solidFill>
                            <a:schemeClr val="tx1"/>
                          </a:solidFill>
                          <a:effectLst/>
                          <a:latin typeface="Times New Roman" pitchFamily="18" charset="0"/>
                          <a:cs typeface="Times New Roman" pitchFamily="18" charset="0"/>
                        </a:rPr>
                        <a:t>Показатељ</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2008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2009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2010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2011</a:t>
                      </a:r>
                      <a:endParaRPr kumimoji="0" lang="sr-Latn-BA" sz="2600" b="0" i="0" u="none" strike="noStrike" cap="none" normalizeH="0" baseline="0">
                        <a:ln>
                          <a:noFill/>
                        </a:ln>
                        <a:solidFill>
                          <a:schemeClr val="tx1"/>
                        </a:solidFill>
                        <a:effectLst/>
                        <a:latin typeface="YuCiril Times"/>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600" b="1" i="0" u="none" strike="noStrike" cap="none" normalizeH="0" baseline="0">
                          <a:ln>
                            <a:noFill/>
                          </a:ln>
                          <a:solidFill>
                            <a:schemeClr val="tx1"/>
                          </a:solidFill>
                          <a:effectLst/>
                          <a:latin typeface="Times New Roman" pitchFamily="18" charset="0"/>
                          <a:cs typeface="Times New Roman" pitchFamily="18" charset="0"/>
                        </a:rPr>
                        <a:t>процјена</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Раст реалног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5,8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-4,8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3,1</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Инфлација на крају године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3,5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0,0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1,3</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2,7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Буџетски биланс/</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-2,1</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-8,0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-7,9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-5,5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Биланс текућег рачуна/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-6,5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-3,2</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-3,0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-1,5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32256">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Нето директне стране инвестиције  </a:t>
                      </a:r>
                      <a:br>
                        <a:rPr kumimoji="0" lang="bs-Cyrl-BA" sz="2600" b="0" i="0" u="none" strike="noStrike" cap="none" normalizeH="0" baseline="0">
                          <a:ln>
                            <a:noFill/>
                          </a:ln>
                          <a:solidFill>
                            <a:schemeClr val="tx1"/>
                          </a:solidFill>
                          <a:effectLst/>
                          <a:latin typeface="Times New Roman" pitchFamily="18" charset="0"/>
                          <a:cs typeface="Times New Roman" pitchFamily="18" charset="0"/>
                        </a:rPr>
                      </a:br>
                      <a:r>
                        <a:rPr kumimoji="0" lang="bs-Cyrl-BA" sz="2600" b="0" i="0" u="none" strike="noStrike" cap="none" normalizeH="0" baseline="0">
                          <a:ln>
                            <a:noFill/>
                          </a:ln>
                          <a:solidFill>
                            <a:schemeClr val="tx1"/>
                          </a:solidFill>
                          <a:effectLst/>
                          <a:latin typeface="Times New Roman" pitchFamily="18" charset="0"/>
                          <a:cs typeface="Times New Roman" pitchFamily="18" charset="0"/>
                        </a:rPr>
                        <a:t>(у милион. USD)</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3.168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-483</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198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400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Спољни дуг/</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55,6</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74,5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75,4</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Бруто девизне резерве/</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18,9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0,8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O,9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4182">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Кредити приватном сектору/</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38,8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43,9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44,5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A135-0FBA-CC4D-BBD7-D3ABDBEFBFF7}"/>
              </a:ext>
            </a:extLst>
          </p:cNvPr>
          <p:cNvSpPr>
            <a:spLocks noGrp="1"/>
          </p:cNvSpPr>
          <p:nvPr>
            <p:ph type="title"/>
          </p:nvPr>
        </p:nvSpPr>
        <p:spPr/>
        <p:txBody>
          <a:bodyPr/>
          <a:lstStyle/>
          <a:p>
            <a:pPr>
              <a:defRPr/>
            </a:pPr>
            <a:r>
              <a:rPr lang="sr-Cyrl-BA" sz="3600" dirty="0"/>
              <a:t>Транзициони индикатори за 2009.</a:t>
            </a:r>
            <a:endParaRPr lang="sr-Latn-BA" sz="3600" dirty="0"/>
          </a:p>
        </p:txBody>
      </p:sp>
      <p:pic>
        <p:nvPicPr>
          <p:cNvPr id="100355" name="Content Placeholder 3" descr="grafikoni bih 01.png">
            <a:extLst>
              <a:ext uri="{FF2B5EF4-FFF2-40B4-BE49-F238E27FC236}">
                <a16:creationId xmlns:a16="http://schemas.microsoft.com/office/drawing/2014/main" id="{C01683B5-395D-A241-89A6-AF30A2C190F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42938" y="1447800"/>
            <a:ext cx="7967662" cy="5310188"/>
          </a:xfr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0649-722A-3340-A0E5-B1A6E5E19131}"/>
              </a:ext>
            </a:extLst>
          </p:cNvPr>
          <p:cNvSpPr>
            <a:spLocks noGrp="1"/>
          </p:cNvSpPr>
          <p:nvPr>
            <p:ph type="title"/>
          </p:nvPr>
        </p:nvSpPr>
        <p:spPr/>
        <p:txBody>
          <a:bodyPr/>
          <a:lstStyle/>
          <a:p>
            <a:pPr>
              <a:defRPr/>
            </a:pPr>
            <a:r>
              <a:rPr lang="sr-Cyrl-BA" dirty="0"/>
              <a:t>Реални БДП (1989=100)</a:t>
            </a:r>
            <a:endParaRPr lang="sr-Latn-BA" dirty="0"/>
          </a:p>
        </p:txBody>
      </p:sp>
      <p:pic>
        <p:nvPicPr>
          <p:cNvPr id="101379" name="Content Placeholder 3" descr="grafikoni bih 02.png">
            <a:extLst>
              <a:ext uri="{FF2B5EF4-FFF2-40B4-BE49-F238E27FC236}">
                <a16:creationId xmlns:a16="http://schemas.microsoft.com/office/drawing/2014/main" id="{ED88EFDE-F12D-6B4E-A5DA-2575914F5B7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5575" y="1600200"/>
            <a:ext cx="8759825" cy="5073650"/>
          </a:xfr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899B-4C9E-5A48-BF6E-AAAD49BA46E2}"/>
              </a:ext>
            </a:extLst>
          </p:cNvPr>
          <p:cNvSpPr>
            <a:spLocks noGrp="1"/>
          </p:cNvSpPr>
          <p:nvPr>
            <p:ph type="title"/>
          </p:nvPr>
        </p:nvSpPr>
        <p:spPr/>
        <p:txBody>
          <a:bodyPr/>
          <a:lstStyle/>
          <a:p>
            <a:pPr>
              <a:defRPr/>
            </a:pPr>
            <a:r>
              <a:rPr lang="sr-Cyrl-BA" sz="3000" dirty="0">
                <a:solidFill>
                  <a:srgbClr val="E5E5FF"/>
                </a:solidFill>
              </a:rPr>
              <a:t>БиХ - Финансијски биланс и биланс текућег рачуна</a:t>
            </a:r>
            <a:endParaRPr lang="sr-Latn-BA" sz="3000" dirty="0"/>
          </a:p>
        </p:txBody>
      </p:sp>
      <p:pic>
        <p:nvPicPr>
          <p:cNvPr id="102403" name="Content Placeholder 3" descr="grafikoni bih 03.png">
            <a:extLst>
              <a:ext uri="{FF2B5EF4-FFF2-40B4-BE49-F238E27FC236}">
                <a16:creationId xmlns:a16="http://schemas.microsoft.com/office/drawing/2014/main" id="{A190C551-F24A-C249-AF67-532958CD03D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400" y="1676400"/>
            <a:ext cx="8839200" cy="5119688"/>
          </a:xfr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0579-550D-A74B-9BD2-67928A9A2547}"/>
              </a:ext>
            </a:extLst>
          </p:cNvPr>
          <p:cNvSpPr>
            <a:spLocks noGrp="1"/>
          </p:cNvSpPr>
          <p:nvPr>
            <p:ph type="title"/>
          </p:nvPr>
        </p:nvSpPr>
        <p:spPr>
          <a:xfrm>
            <a:off x="228600" y="274638"/>
            <a:ext cx="8686800" cy="868362"/>
          </a:xfrm>
        </p:spPr>
        <p:txBody>
          <a:bodyPr/>
          <a:lstStyle/>
          <a:p>
            <a:pPr>
              <a:defRPr/>
            </a:pPr>
            <a:r>
              <a:rPr lang="sr-Cyrl-BA" sz="3000" dirty="0"/>
              <a:t>Макроекономски показатељи БиХ (2008-2011 у %)</a:t>
            </a:r>
            <a:endParaRPr lang="sr-Latn-BA" sz="3000" dirty="0"/>
          </a:p>
        </p:txBody>
      </p:sp>
      <p:graphicFrame>
        <p:nvGraphicFramePr>
          <p:cNvPr id="5" name="Table 4">
            <a:extLst>
              <a:ext uri="{FF2B5EF4-FFF2-40B4-BE49-F238E27FC236}">
                <a16:creationId xmlns:a16="http://schemas.microsoft.com/office/drawing/2014/main" id="{D27FE5FB-A784-FA48-A7A7-C99E1AB9957A}"/>
              </a:ext>
            </a:extLst>
          </p:cNvPr>
          <p:cNvGraphicFramePr>
            <a:graphicFrameLocks noGrp="1"/>
          </p:cNvGraphicFramePr>
          <p:nvPr/>
        </p:nvGraphicFramePr>
        <p:xfrm>
          <a:off x="76200" y="1397000"/>
          <a:ext cx="8991600" cy="5121275"/>
        </p:xfrm>
        <a:graphic>
          <a:graphicData uri="http://schemas.openxmlformats.org/drawingml/2006/table">
            <a:tbl>
              <a:tblPr/>
              <a:tblGrid>
                <a:gridCol w="4572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805354">
                <a:tc>
                  <a:txBody>
                    <a:bodyPr/>
                    <a:lstStyle/>
                    <a:p>
                      <a:pPr marL="0" marR="0" lvl="0" indent="0" algn="just" defTabSz="914400" rtl="0" eaLnBrk="1" fontAlgn="base" latinLnBrk="0" hangingPunct="1">
                        <a:lnSpc>
                          <a:spcPct val="150000"/>
                        </a:lnSpc>
                        <a:spcBef>
                          <a:spcPct val="0"/>
                        </a:spcBef>
                        <a:spcAft>
                          <a:spcPts val="600"/>
                        </a:spcAft>
                        <a:buClrTx/>
                        <a:buSzTx/>
                        <a:buFontTx/>
                        <a:buNone/>
                        <a:tabLst/>
                      </a:pPr>
                      <a:r>
                        <a:rPr kumimoji="0" lang="sr-Cyrl-CS" sz="2600" b="1" i="0" u="none" strike="noStrike" cap="none" normalizeH="0" baseline="0">
                          <a:ln>
                            <a:noFill/>
                          </a:ln>
                          <a:solidFill>
                            <a:schemeClr val="tx1"/>
                          </a:solidFill>
                          <a:effectLst/>
                          <a:latin typeface="Times New Roman" pitchFamily="18" charset="0"/>
                          <a:cs typeface="Times New Roman" pitchFamily="18" charset="0"/>
                        </a:rPr>
                        <a:t>Показатељ</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2008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2009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2010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s-Latn-BA" sz="2600" b="1" i="0" u="none" strike="noStrike" cap="none" normalizeH="0" baseline="0">
                          <a:ln>
                            <a:noFill/>
                          </a:ln>
                          <a:solidFill>
                            <a:schemeClr val="tx1"/>
                          </a:solidFill>
                          <a:effectLst/>
                          <a:latin typeface="Times New Roman" pitchFamily="18" charset="0"/>
                          <a:cs typeface="Times New Roman" pitchFamily="18" charset="0"/>
                        </a:rPr>
                        <a:t>2011</a:t>
                      </a:r>
                      <a:endParaRPr kumimoji="0" lang="sr-Latn-BA" sz="2600" b="0" i="0" u="none" strike="noStrike" cap="none" normalizeH="0" baseline="0">
                        <a:ln>
                          <a:noFill/>
                        </a:ln>
                        <a:solidFill>
                          <a:schemeClr val="tx1"/>
                        </a:solidFill>
                        <a:effectLst/>
                        <a:latin typeface="YuCiril Times"/>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600" b="1" i="0" u="none" strike="noStrike" cap="none" normalizeH="0" baseline="0">
                          <a:ln>
                            <a:noFill/>
                          </a:ln>
                          <a:solidFill>
                            <a:schemeClr val="tx1"/>
                          </a:solidFill>
                          <a:effectLst/>
                          <a:latin typeface="Times New Roman" pitchFamily="18" charset="0"/>
                          <a:cs typeface="Times New Roman" pitchFamily="18" charset="0"/>
                        </a:rPr>
                        <a:t>процјена</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490">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Раст реалног БДП </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5,7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-3,1</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0,7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2,1</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490">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Инфлација на крају године</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7,4</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-0,1</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3,1</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3,5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9490">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Буџетски биланс/</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-3,6</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-5,7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-4,5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-3,5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490">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Latn-BA" sz="2600" b="0" i="0" u="none" strike="noStrike" cap="none" normalizeH="0" baseline="0">
                          <a:ln>
                            <a:noFill/>
                          </a:ln>
                          <a:solidFill>
                            <a:schemeClr val="tx1"/>
                          </a:solidFill>
                          <a:effectLst/>
                          <a:latin typeface="Times New Roman" pitchFamily="18" charset="0"/>
                          <a:cs typeface="Times New Roman" pitchFamily="18" charset="0"/>
                        </a:rPr>
                        <a:t>Биланс текућег рачуна/ БДП</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-14,2</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-6,3</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-5,6</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-6,2</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490">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Нето директне стране инвестиције</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908</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245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17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226</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9490">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Спољни дуг/</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49,0</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54,1</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56,9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9490">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Бруто девизне резерве/</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25,4</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25,9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20,5</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9490">
                <a:tc>
                  <a:txBody>
                    <a:bodyPr/>
                    <a:lstStyle/>
                    <a:p>
                      <a:pPr marL="0" marR="0" lvl="0" indent="0" algn="l"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Кредити приватном сектору/</a:t>
                      </a:r>
                      <a:r>
                        <a:rPr kumimoji="0" lang="bs-Latn-BA" sz="2600" b="0" i="0" u="none" strike="noStrike" cap="none" normalizeH="0" baseline="0">
                          <a:ln>
                            <a:noFill/>
                          </a:ln>
                          <a:solidFill>
                            <a:schemeClr val="tx1"/>
                          </a:solidFill>
                          <a:effectLst/>
                          <a:latin typeface="Times New Roman" pitchFamily="18" charset="0"/>
                          <a:cs typeface="Times New Roman" pitchFamily="18" charset="0"/>
                        </a:rPr>
                        <a:t> БДП</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bs-Cyrl-BA" sz="2600" b="0" i="0" u="none" strike="noStrike" cap="none" normalizeH="0" baseline="0">
                          <a:ln>
                            <a:noFill/>
                          </a:ln>
                          <a:solidFill>
                            <a:schemeClr val="tx1"/>
                          </a:solidFill>
                          <a:effectLst/>
                          <a:latin typeface="Times New Roman" pitchFamily="18" charset="0"/>
                          <a:cs typeface="Times New Roman" pitchFamily="18" charset="0"/>
                        </a:rPr>
                        <a:t>58,9</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58,7</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56,6</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ts val="600"/>
                        </a:spcAft>
                        <a:buClrTx/>
                        <a:buSzTx/>
                        <a:buFontTx/>
                        <a:buNone/>
                        <a:tabLst/>
                      </a:pPr>
                      <a:r>
                        <a:rPr kumimoji="0" lang="sr-Cyrl-CS" sz="2600" b="0" i="0" u="none" strike="noStrike" cap="none" normalizeH="0" baseline="0">
                          <a:ln>
                            <a:noFill/>
                          </a:ln>
                          <a:solidFill>
                            <a:schemeClr val="tx1"/>
                          </a:solidFill>
                          <a:effectLst/>
                          <a:latin typeface="Times New Roman" pitchFamily="18" charset="0"/>
                          <a:cs typeface="Times New Roman" pitchFamily="18" charset="0"/>
                        </a:rPr>
                        <a:t>-</a:t>
                      </a:r>
                      <a:endParaRPr kumimoji="0" lang="sr-Latn-BA" sz="2600" b="0" i="0" u="none" strike="noStrike" cap="none" normalizeH="0" baseline="0">
                        <a:ln>
                          <a:noFill/>
                        </a:ln>
                        <a:solidFill>
                          <a:schemeClr val="tx1"/>
                        </a:solidFill>
                        <a:effectLst/>
                        <a:latin typeface="YuCiril Times"/>
                        <a:cs typeface="Times New Roman" pitchFamily="18" charset="0"/>
                      </a:endParaRPr>
                    </a:p>
                  </a:txBody>
                  <a:tcPr marL="18000" marR="1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12770</TotalTime>
  <Words>11434</Words>
  <Application>Microsoft Macintosh PowerPoint</Application>
  <PresentationFormat>On-screen Show (4:3)</PresentationFormat>
  <Paragraphs>2117</Paragraphs>
  <Slides>103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Garamond</vt:lpstr>
      <vt:lpstr>Arial</vt:lpstr>
      <vt:lpstr>Wingdings</vt:lpstr>
      <vt:lpstr>Times New Roman</vt:lpstr>
      <vt:lpstr>Calibri</vt:lpstr>
      <vt:lpstr>YuCiril Times</vt:lpstr>
      <vt:lpstr>Stream</vt:lpstr>
      <vt:lpstr> Глобализација и транзициони процеси</vt:lpstr>
      <vt:lpstr>PowerPoint Presentation</vt:lpstr>
      <vt:lpstr>PowerPoint Presentation</vt:lpstr>
      <vt:lpstr>Табела 1: Учешће региона и земаља у свјетском GDP-у у периоду 1-2001 (%)</vt:lpstr>
      <vt:lpstr>Табела 2: GDP per capita свијета, региона и земаља, 1-2001 (вриједност изражена у $ из 1990.)</vt:lpstr>
      <vt:lpstr>Табела 3: Свјетско становништво 1900-2000. (милионима становника)</vt:lpstr>
      <vt:lpstr>Табела 4: Прогноза броја становника у свијету и по континентима у милионима  (1950-2050)</vt:lpstr>
      <vt:lpstr>Табела 5: Прогноза динамике броја становника према културно-религијској и цивилизацијској припадности и појединим земљама</vt:lpstr>
      <vt:lpstr>PowerPoint Presentation</vt:lpstr>
      <vt:lpstr>Табела 6: GDP у свијету и у државама, вриједности и учешћа према текућим курсевима и паритету куповне снаге (2006. година)</vt:lpstr>
      <vt:lpstr>PowerPoint Presentation</vt:lpstr>
      <vt:lpstr>Табела 7: GDP per capita у 20 држава, вриједности у $, према текућим курсевима (2006.)</vt:lpstr>
      <vt:lpstr>PowerPoint Presentation</vt:lpstr>
      <vt:lpstr>Табела 9: Сличности и разлике између два таласа глобализације (први од 1870-1914 и други који почиње након Другог свјетског рата и данас траје)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Слика 1: Свјетске резерве нафте</vt:lpstr>
      <vt:lpstr>PowerPoint Presentation</vt:lpstr>
      <vt:lpstr>Дијаграм 1: Преношење кризе из САД-а на Европску унију</vt:lpstr>
      <vt:lpstr>Изложеност ризичним америчким хартијама од вриједности</vt:lpstr>
      <vt:lpstr>Табела 10: Реалан раст БДП-а у периоду 2007 - 2015. године, проценат промјене у односу на претходну годину, у % </vt:lpstr>
      <vt:lpstr>Табела 11: Стопа незапослености за период 2007-2015. године (као проценат радне снаге) </vt:lpstr>
      <vt:lpstr>Табела 12: Јавни дуг као проценат БДП-а у периоду 2007-2015. године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Слика 4: Каматне стопе, трошкови и профити на националном финансијском тржишту и евро тржишту</vt:lpstr>
      <vt:lpstr>PowerPoint Presentation</vt:lpstr>
      <vt:lpstr>Слика 5: Учешће видова кретања капитала у међународним финансијским токовима, 1990-2005. (%)</vt:lpstr>
      <vt:lpstr>Табела 14: Региони и државе у међународном кретању капитала (у 2005., млрд $ и %)</vt:lpstr>
      <vt:lpstr>PowerPoint Presentation</vt:lpstr>
      <vt:lpstr>PowerPoint Presentation</vt:lpstr>
      <vt:lpstr>PowerPoint Presentation</vt:lpstr>
      <vt:lpstr>PowerPoint Presentation</vt:lpstr>
      <vt:lpstr>Табела 20: Циљеви и инструменти Бретонвудског монетарног система</vt:lpstr>
      <vt:lpstr>PowerPoint Presentation</vt:lpstr>
      <vt:lpstr>Слика 6: Златно-доларски монетарни систем</vt:lpstr>
      <vt:lpstr>PowerPoint Presentation</vt:lpstr>
      <vt:lpstr>PowerPoint Presentation</vt:lpstr>
      <vt:lpstr>PowerPoint Presentation</vt:lpstr>
      <vt:lpstr>Немогуће  тројство</vt:lpstr>
      <vt:lpstr>PowerPoint Presentation</vt:lpstr>
      <vt:lpstr>Компаративни приказ режима девизног курса</vt:lpstr>
      <vt:lpstr>PowerPoint Presentation</vt:lpstr>
      <vt:lpstr>PowerPoint Presentation</vt:lpstr>
      <vt:lpstr>PowerPoint Presentation</vt:lpstr>
      <vt:lpstr>PowerPoint Presentation</vt:lpstr>
      <vt:lpstr>PowerPoint Presentation</vt:lpstr>
      <vt:lpstr>Тренд у примјени режима девизног курса (1990-2014)</vt:lpstr>
      <vt:lpstr>PowerPoint Presentation</vt:lpstr>
      <vt:lpstr>Broj TNC-a i njihovih filijala u periodu od 1990-2007. godine</vt:lpstr>
      <vt:lpstr>Табела 21: Највећих 20 свјетских нефинансијских транснационалних корпорација</vt:lpstr>
      <vt:lpstr>PowerPoint Presentation</vt:lpstr>
      <vt:lpstr>PowerPoint Presentation</vt:lpstr>
      <vt:lpstr>PowerPoint Presentation</vt:lpstr>
      <vt:lpstr> Rang prvih 100 nacionalnih ekonomija i globalnih korporacija u 2007. godini (u milionima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Раст реалног БДП-а</vt:lpstr>
      <vt:lpstr>PowerPoint Presentation</vt:lpstr>
      <vt:lpstr>Директне стране инвестиције (1989-2008)</vt:lpstr>
      <vt:lpstr>Директне стране инвестиције (1989-2008)</vt:lpstr>
      <vt:lpstr>Транзициони индикатори за 2009.</vt:lpstr>
      <vt:lpstr>Реални БДП (1989=100)</vt:lpstr>
      <vt:lpstr>Пољска - Финансијски биланс и биланс текућег рачуна</vt:lpstr>
      <vt:lpstr>Макроекономски показатељи Пољске (2008-2011 у %)</vt:lpstr>
      <vt:lpstr>Транзициони индикатори за 2009.</vt:lpstr>
      <vt:lpstr>Реални БДП (1989=100)</vt:lpstr>
      <vt:lpstr>Словачка - Финансијски биланс и биланс текућег рачуна</vt:lpstr>
      <vt:lpstr>Макроекономски показатељи Словачке (2008-2011 у %)</vt:lpstr>
      <vt:lpstr>Транзициони индикатори за 2009.</vt:lpstr>
      <vt:lpstr>Реални БДП (1989=100)</vt:lpstr>
      <vt:lpstr>БиХ - Финансијски биланс и биланс текућег рачуна</vt:lpstr>
      <vt:lpstr>Макроекономски показатељи БиХ (2008-2011 у %)</vt:lpstr>
      <vt:lpstr>Кина – кључни фактори који обезбјеђују успјех кинеске транзиције</vt:lpstr>
      <vt:lpstr>Макроекономски показатељи Кине за период 2006-2011. год. ( у% )</vt:lpstr>
      <vt:lpstr>Раст реалног БДП-а Кине и САД-а</vt:lpstr>
      <vt:lpstr>Највеће свјетске економије:  поређење Кине и САД-а</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Међународно финансирање –појам, развој и значај</dc:title>
  <dc:creator>Nikola Zarkovic</dc:creator>
  <cp:lastModifiedBy>Milan Damjanović</cp:lastModifiedBy>
  <cp:revision>1372</cp:revision>
  <dcterms:created xsi:type="dcterms:W3CDTF">2008-02-24T07:32:17Z</dcterms:created>
  <dcterms:modified xsi:type="dcterms:W3CDTF">2026-04-27T18:21:11Z</dcterms:modified>
</cp:coreProperties>
</file>