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6" r:id="rId1"/>
  </p:sldMasterIdLst>
  <p:sldIdLst>
    <p:sldId id="277" r:id="rId2"/>
    <p:sldId id="290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3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7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7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33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30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98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11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89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1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95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0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5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3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9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6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5C3F30D-5773-47CF-B8FC-F293EB7BAD1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21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  <p:sldLayoutId id="2147484048" r:id="rId12"/>
    <p:sldLayoutId id="2147484049" r:id="rId13"/>
    <p:sldLayoutId id="2147484050" r:id="rId14"/>
    <p:sldLayoutId id="2147484051" r:id="rId15"/>
    <p:sldLayoutId id="2147484052" r:id="rId16"/>
    <p:sldLayoutId id="21474840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3124200"/>
            <a:ext cx="70866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>
                <a:latin typeface="Arial" pitchFamily="34" charset="0"/>
                <a:cs typeface="Arial" pitchFamily="34" charset="0"/>
              </a:rPr>
              <a:t>Monetarni efekti finansijskih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>
                <a:latin typeface="Arial" pitchFamily="34" charset="0"/>
                <a:cs typeface="Arial" pitchFamily="34" charset="0"/>
              </a:rPr>
              <a:t>inovacija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579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060938"/>
          </a:xfrm>
        </p:spPr>
        <p:txBody>
          <a:bodyPr/>
          <a:lstStyle/>
          <a:p>
            <a:pPr algn="ctr"/>
            <a:r>
              <a:rPr lang="sr-Latn-BA" dirty="0" smtClean="0">
                <a:latin typeface="Arial" pitchFamily="34" charset="0"/>
                <a:cs typeface="Arial" pitchFamily="34" charset="0"/>
              </a:rPr>
              <a:t>Oblici finansijskih inovacija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323" y="1783560"/>
            <a:ext cx="10462845" cy="4572000"/>
          </a:xfrm>
        </p:spPr>
        <p:txBody>
          <a:bodyPr>
            <a:normAutofit/>
          </a:bodyPr>
          <a:lstStyle/>
          <a:p>
            <a:r>
              <a:rPr lang="sr-Latn-BA" sz="2300" b="1" dirty="0" smtClean="0"/>
              <a:t>Transakcije putem kojih se vrši </a:t>
            </a:r>
            <a:r>
              <a:rPr lang="sr-Latn-BA" sz="2300" b="1" dirty="0" smtClean="0">
                <a:solidFill>
                  <a:srgbClr val="FFFF00"/>
                </a:solidFill>
              </a:rPr>
              <a:t>realokacija rizika </a:t>
            </a:r>
            <a:r>
              <a:rPr lang="sr-Latn-BA" sz="2300" b="1" dirty="0" smtClean="0"/>
              <a:t>koji proističu iz promjena kamatnih stopa i deviznih kurseva: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2300" b="1" dirty="0" smtClean="0"/>
              <a:t>Svop (swaps)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2300" b="1" dirty="0" smtClean="0"/>
              <a:t>Opcije (options)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2300" b="1" dirty="0" smtClean="0"/>
              <a:t>Fjučersi (futures)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2300" b="1" dirty="0" smtClean="0"/>
              <a:t>Terminske transakcije (forwards)</a:t>
            </a:r>
          </a:p>
        </p:txBody>
      </p:sp>
    </p:spTree>
    <p:extLst>
      <p:ext uri="{BB962C8B-B14F-4D97-AF65-F5344CB8AC3E}">
        <p14:creationId xmlns:p14="http://schemas.microsoft.com/office/powerpoint/2010/main" val="3255135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9132" y="164123"/>
            <a:ext cx="11843238" cy="114300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3300" b="1" dirty="0" err="1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Monetarni</a:t>
            </a:r>
            <a:r>
              <a:rPr lang="en-US" sz="3300" b="1" dirty="0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efekti</a:t>
            </a:r>
            <a:r>
              <a:rPr lang="en-US" sz="3300" b="1" dirty="0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finansijskih</a:t>
            </a:r>
            <a:r>
              <a:rPr lang="en-US" sz="3300" b="1" dirty="0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n w="3175" cmpd="sng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inovacija</a:t>
            </a:r>
            <a:endParaRPr lang="en-US" sz="3300" b="1" dirty="0">
              <a:ln w="3175" cmpd="sng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19908"/>
            <a:ext cx="11764108" cy="583809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b="1" dirty="0" smtClean="0"/>
              <a:t>1. </a:t>
            </a:r>
            <a:r>
              <a:rPr lang="en-US" sz="2500" b="1" dirty="0" err="1">
                <a:solidFill>
                  <a:srgbClr val="FFFF00"/>
                </a:solidFill>
              </a:rPr>
              <a:t>Povećan</a:t>
            </a:r>
            <a:r>
              <a:rPr lang="en-US" sz="2500" b="1" dirty="0">
                <a:solidFill>
                  <a:srgbClr val="FFFF00"/>
                </a:solidFill>
              </a:rPr>
              <a:t>  </a:t>
            </a:r>
            <a:r>
              <a:rPr lang="en-US" sz="2500" b="1" dirty="0" err="1">
                <a:solidFill>
                  <a:srgbClr val="FFFF00"/>
                </a:solidFill>
              </a:rPr>
              <a:t>značaj</a:t>
            </a:r>
            <a:r>
              <a:rPr lang="en-US" sz="2500" b="1" dirty="0">
                <a:solidFill>
                  <a:srgbClr val="FFFF00"/>
                </a:solidFill>
              </a:rPr>
              <a:t>  </a:t>
            </a:r>
            <a:r>
              <a:rPr lang="en-US" sz="2500" b="1" dirty="0" err="1">
                <a:solidFill>
                  <a:srgbClr val="FFFF00"/>
                </a:solidFill>
              </a:rPr>
              <a:t>deviznih</a:t>
            </a:r>
            <a:r>
              <a:rPr lang="en-US" sz="2500" b="1" dirty="0">
                <a:solidFill>
                  <a:srgbClr val="FFFF00"/>
                </a:solidFill>
              </a:rPr>
              <a:t>   </a:t>
            </a:r>
            <a:r>
              <a:rPr lang="en-US" sz="2500" b="1" dirty="0" err="1">
                <a:solidFill>
                  <a:srgbClr val="FFFF00"/>
                </a:solidFill>
              </a:rPr>
              <a:t>kurseva</a:t>
            </a:r>
            <a:r>
              <a:rPr lang="en-US" sz="2500" b="1" dirty="0">
                <a:solidFill>
                  <a:srgbClr val="FFFF00"/>
                </a:solidFill>
              </a:rPr>
              <a:t>  </a:t>
            </a:r>
            <a:r>
              <a:rPr lang="en-US" sz="2500" b="1" dirty="0" err="1">
                <a:solidFill>
                  <a:srgbClr val="FFFF00"/>
                </a:solidFill>
              </a:rPr>
              <a:t>i</a:t>
            </a:r>
            <a:r>
              <a:rPr lang="en-US" sz="2500" b="1" dirty="0">
                <a:solidFill>
                  <a:srgbClr val="FFFF00"/>
                </a:solidFill>
              </a:rPr>
              <a:t>   </a:t>
            </a:r>
            <a:r>
              <a:rPr lang="en-US" sz="2500" b="1" dirty="0" err="1">
                <a:solidFill>
                  <a:srgbClr val="FFFF00"/>
                </a:solidFill>
              </a:rPr>
              <a:t>kamatnih</a:t>
            </a:r>
            <a:r>
              <a:rPr lang="en-US" sz="2500" b="1" dirty="0">
                <a:solidFill>
                  <a:srgbClr val="FFFF00"/>
                </a:solidFill>
              </a:rPr>
              <a:t>  </a:t>
            </a:r>
            <a:r>
              <a:rPr lang="en-US" sz="2500" b="1" dirty="0" err="1">
                <a:solidFill>
                  <a:srgbClr val="FFFF00"/>
                </a:solidFill>
              </a:rPr>
              <a:t>stopa</a:t>
            </a:r>
            <a:r>
              <a:rPr lang="en-US" sz="2500" b="1" dirty="0">
                <a:solidFill>
                  <a:srgbClr val="FFFF00"/>
                </a:solidFill>
              </a:rPr>
              <a:t>   </a:t>
            </a:r>
            <a:r>
              <a:rPr lang="en-US" sz="2500" b="1" dirty="0" err="1">
                <a:solidFill>
                  <a:srgbClr val="FFFF00"/>
                </a:solidFill>
              </a:rPr>
              <a:t>kao</a:t>
            </a:r>
            <a:r>
              <a:rPr lang="en-US" sz="2500" b="1" dirty="0">
                <a:solidFill>
                  <a:srgbClr val="FFFF00"/>
                </a:solidFill>
              </a:rPr>
              <a:t>   </a:t>
            </a:r>
            <a:r>
              <a:rPr lang="en-US" sz="2500" b="1" dirty="0" err="1">
                <a:solidFill>
                  <a:srgbClr val="FFFF00"/>
                </a:solidFill>
              </a:rPr>
              <a:t>kanala</a:t>
            </a:r>
            <a:r>
              <a:rPr lang="en-US" sz="2500" b="1" dirty="0">
                <a:solidFill>
                  <a:srgbClr val="FFFF00"/>
                </a:solidFill>
              </a:rPr>
              <a:t>  </a:t>
            </a:r>
            <a:r>
              <a:rPr lang="en-US" sz="2500" b="1" dirty="0" err="1">
                <a:solidFill>
                  <a:srgbClr val="FFFF00"/>
                </a:solidFill>
              </a:rPr>
              <a:t>transmisije</a:t>
            </a:r>
            <a:r>
              <a:rPr lang="en-US" sz="2500" b="1" dirty="0">
                <a:solidFill>
                  <a:srgbClr val="FFFF00"/>
                </a:solidFill>
              </a:rPr>
              <a:t> </a:t>
            </a:r>
            <a:r>
              <a:rPr lang="en-US" sz="2500" b="1" dirty="0" err="1">
                <a:solidFill>
                  <a:srgbClr val="FFFF00"/>
                </a:solidFill>
              </a:rPr>
              <a:t>monetarne</a:t>
            </a:r>
            <a:r>
              <a:rPr lang="en-US" sz="2500" b="1" dirty="0">
                <a:solidFill>
                  <a:srgbClr val="FFFF00"/>
                </a:solidFill>
              </a:rPr>
              <a:t> </a:t>
            </a:r>
            <a:r>
              <a:rPr lang="en-US" sz="2500" b="1" dirty="0" err="1">
                <a:solidFill>
                  <a:srgbClr val="FFFF00"/>
                </a:solidFill>
              </a:rPr>
              <a:t>politike</a:t>
            </a:r>
            <a:r>
              <a:rPr lang="en-US" sz="2500" dirty="0">
                <a:solidFill>
                  <a:srgbClr val="FFFF00"/>
                </a:solidFill>
              </a:rPr>
              <a:t> </a:t>
            </a:r>
            <a:r>
              <a:rPr lang="en-US" sz="2500" dirty="0" smtClean="0">
                <a:solidFill>
                  <a:srgbClr val="FFFF00"/>
                </a:solidFill>
              </a:rPr>
              <a:t>– </a:t>
            </a:r>
            <a:r>
              <a:rPr lang="en-US" sz="2500" b="1" dirty="0" err="1" smtClean="0"/>
              <a:t>povećana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mobilnost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kapitala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međunarodnom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planu</a:t>
            </a:r>
            <a:r>
              <a:rPr lang="en-US" sz="2500" b="1" dirty="0" smtClean="0"/>
              <a:t> </a:t>
            </a:r>
            <a:r>
              <a:rPr lang="en-US" sz="2500" dirty="0" err="1" smtClean="0"/>
              <a:t>čini</a:t>
            </a:r>
            <a:r>
              <a:rPr lang="en-US" sz="2500" dirty="0" smtClean="0"/>
              <a:t> da </a:t>
            </a:r>
            <a:r>
              <a:rPr lang="en-US" sz="2500" dirty="0" err="1" smtClean="0"/>
              <a:t>su</a:t>
            </a:r>
            <a:r>
              <a:rPr lang="en-US" sz="2500" dirty="0" smtClean="0"/>
              <a:t> </a:t>
            </a:r>
            <a:r>
              <a:rPr lang="en-US" sz="2500" dirty="0" err="1" smtClean="0"/>
              <a:t>devizni</a:t>
            </a:r>
            <a:r>
              <a:rPr lang="en-US" sz="2500" dirty="0" smtClean="0"/>
              <a:t> </a:t>
            </a:r>
            <a:r>
              <a:rPr lang="en-US" sz="2500" dirty="0" err="1" smtClean="0"/>
              <a:t>kursevi</a:t>
            </a:r>
            <a:r>
              <a:rPr lang="en-US" sz="2500" dirty="0" smtClean="0"/>
              <a:t> </a:t>
            </a:r>
            <a:r>
              <a:rPr lang="en-US" sz="2500" dirty="0" err="1" smtClean="0"/>
              <a:t>postali</a:t>
            </a:r>
            <a:r>
              <a:rPr lang="en-US" sz="2500" dirty="0" smtClean="0"/>
              <a:t> </a:t>
            </a:r>
            <a:r>
              <a:rPr lang="en-US" sz="2500" dirty="0" err="1" smtClean="0"/>
              <a:t>značajan</a:t>
            </a:r>
            <a:r>
              <a:rPr lang="en-US" sz="2500" dirty="0" smtClean="0"/>
              <a:t> </a:t>
            </a:r>
            <a:r>
              <a:rPr lang="en-US" sz="2500" dirty="0" err="1" smtClean="0"/>
              <a:t>kanal</a:t>
            </a:r>
            <a:r>
              <a:rPr lang="en-US" sz="2500" dirty="0" smtClean="0"/>
              <a:t> </a:t>
            </a:r>
            <a:r>
              <a:rPr lang="en-US" sz="2500" dirty="0" err="1" smtClean="0"/>
              <a:t>prenošenja</a:t>
            </a:r>
            <a:r>
              <a:rPr lang="en-US" sz="2500" dirty="0" smtClean="0"/>
              <a:t> </a:t>
            </a:r>
            <a:r>
              <a:rPr lang="en-US" sz="2500" dirty="0" err="1" smtClean="0"/>
              <a:t>efekata</a:t>
            </a:r>
            <a:r>
              <a:rPr lang="en-US" sz="2500" dirty="0" smtClean="0"/>
              <a:t> </a:t>
            </a:r>
            <a:r>
              <a:rPr lang="en-US" sz="2500" dirty="0" err="1" smtClean="0"/>
              <a:t>monetarne</a:t>
            </a:r>
            <a:r>
              <a:rPr lang="en-US" sz="2500" dirty="0" smtClean="0"/>
              <a:t> </a:t>
            </a:r>
            <a:r>
              <a:rPr lang="en-US" sz="2500" dirty="0" err="1" smtClean="0"/>
              <a:t>politike</a:t>
            </a:r>
            <a:r>
              <a:rPr lang="en-US" sz="2500" dirty="0" smtClean="0"/>
              <a:t>. </a:t>
            </a:r>
            <a:r>
              <a:rPr lang="en-US" sz="2500" dirty="0" err="1" smtClean="0"/>
              <a:t>Nedostatak</a:t>
            </a:r>
            <a:r>
              <a:rPr lang="en-US" sz="2500" dirty="0" smtClean="0"/>
              <a:t>   </a:t>
            </a:r>
            <a:r>
              <a:rPr lang="en-US" sz="2500" dirty="0" err="1" smtClean="0"/>
              <a:t>makroekonomske</a:t>
            </a:r>
            <a:r>
              <a:rPr lang="en-US" sz="2500" dirty="0" smtClean="0"/>
              <a:t>   </a:t>
            </a:r>
            <a:r>
              <a:rPr lang="en-US" sz="2500" dirty="0" err="1" smtClean="0"/>
              <a:t>politike</a:t>
            </a:r>
            <a:r>
              <a:rPr lang="en-US" sz="2500" dirty="0" smtClean="0"/>
              <a:t>   </a:t>
            </a:r>
            <a:r>
              <a:rPr lang="en-US" sz="2500" dirty="0" err="1" smtClean="0"/>
              <a:t>između</a:t>
            </a:r>
            <a:r>
              <a:rPr lang="en-US" sz="2500" dirty="0" smtClean="0"/>
              <a:t>   </a:t>
            </a:r>
            <a:r>
              <a:rPr lang="en-US" sz="2500" dirty="0" err="1" smtClean="0"/>
              <a:t>nacionalnih</a:t>
            </a:r>
            <a:r>
              <a:rPr lang="en-US" sz="2500" dirty="0" smtClean="0"/>
              <a:t> </a:t>
            </a:r>
            <a:r>
              <a:rPr lang="en-US" sz="2500" dirty="0" err="1" smtClean="0"/>
              <a:t>ekonomija</a:t>
            </a:r>
            <a:r>
              <a:rPr lang="en-US" sz="2500" dirty="0" smtClean="0"/>
              <a:t>   </a:t>
            </a:r>
            <a:r>
              <a:rPr lang="en-US" sz="2500" dirty="0" err="1" smtClean="0"/>
              <a:t>dovodi</a:t>
            </a:r>
            <a:r>
              <a:rPr lang="en-US" sz="2500" dirty="0" smtClean="0"/>
              <a:t>   do  </a:t>
            </a:r>
            <a:r>
              <a:rPr lang="sr-Latn-BA" sz="2500" dirty="0" smtClean="0"/>
              <a:t>čestih</a:t>
            </a:r>
            <a:r>
              <a:rPr lang="en-US" sz="2500" dirty="0" smtClean="0"/>
              <a:t>  </a:t>
            </a:r>
            <a:r>
              <a:rPr lang="en-US" sz="2500" dirty="0" err="1" smtClean="0"/>
              <a:t>kretanja</a:t>
            </a:r>
            <a:r>
              <a:rPr lang="en-US" sz="2500" dirty="0" smtClean="0"/>
              <a:t>   </a:t>
            </a:r>
            <a:r>
              <a:rPr lang="en-US" sz="2500" dirty="0" err="1" smtClean="0"/>
              <a:t>nominalnih</a:t>
            </a:r>
            <a:r>
              <a:rPr lang="en-US" sz="2500" dirty="0" smtClean="0"/>
              <a:t>  </a:t>
            </a:r>
            <a:r>
              <a:rPr lang="en-US" sz="2500" dirty="0" err="1" smtClean="0"/>
              <a:t>i</a:t>
            </a:r>
            <a:r>
              <a:rPr lang="en-US" sz="2500" dirty="0" smtClean="0"/>
              <a:t>  </a:t>
            </a:r>
            <a:r>
              <a:rPr lang="en-US" sz="2500" dirty="0" err="1" smtClean="0"/>
              <a:t>realnih</a:t>
            </a:r>
            <a:r>
              <a:rPr lang="en-US" sz="2500" dirty="0" smtClean="0"/>
              <a:t>  </a:t>
            </a:r>
            <a:r>
              <a:rPr lang="en-US" sz="2500" dirty="0" err="1" smtClean="0"/>
              <a:t>deviznih</a:t>
            </a:r>
            <a:r>
              <a:rPr lang="en-US" sz="2500" dirty="0" smtClean="0">
                <a:solidFill>
                  <a:srgbClr val="FFFF00"/>
                </a:solidFill>
              </a:rPr>
              <a:t>  </a:t>
            </a:r>
            <a:r>
              <a:rPr lang="en-US" sz="2500" dirty="0" err="1" smtClean="0"/>
              <a:t>kurseva</a:t>
            </a:r>
            <a:r>
              <a:rPr lang="en-US" sz="2500" dirty="0" smtClean="0"/>
              <a:t>   </a:t>
            </a:r>
            <a:r>
              <a:rPr lang="en-US" sz="2500" dirty="0" err="1" smtClean="0"/>
              <a:t>kao</a:t>
            </a:r>
            <a:r>
              <a:rPr lang="en-US" sz="2500" dirty="0" smtClean="0"/>
              <a:t>  </a:t>
            </a:r>
            <a:r>
              <a:rPr lang="en-US" sz="2500" dirty="0" err="1" smtClean="0"/>
              <a:t>i</a:t>
            </a:r>
            <a:r>
              <a:rPr lang="en-US" sz="2500" dirty="0" smtClean="0"/>
              <a:t> </a:t>
            </a:r>
            <a:r>
              <a:rPr lang="en-US" sz="2500" dirty="0" err="1" smtClean="0"/>
              <a:t>kretanja</a:t>
            </a:r>
            <a:r>
              <a:rPr lang="en-US" sz="2500" dirty="0" smtClean="0"/>
              <a:t> </a:t>
            </a:r>
            <a:r>
              <a:rPr lang="en-US" sz="2500" dirty="0" err="1" smtClean="0"/>
              <a:t>nominalnih</a:t>
            </a:r>
            <a:r>
              <a:rPr lang="en-US" sz="2500" dirty="0" smtClean="0"/>
              <a:t> </a:t>
            </a:r>
            <a:r>
              <a:rPr lang="en-US" sz="2500" dirty="0" err="1" smtClean="0"/>
              <a:t>i</a:t>
            </a:r>
            <a:r>
              <a:rPr lang="en-US" sz="2500" dirty="0" smtClean="0"/>
              <a:t> </a:t>
            </a:r>
            <a:r>
              <a:rPr lang="en-US" sz="2500" dirty="0" err="1" smtClean="0"/>
              <a:t>realnih</a:t>
            </a:r>
            <a:r>
              <a:rPr lang="en-US" sz="2500" dirty="0" smtClean="0"/>
              <a:t> </a:t>
            </a:r>
            <a:r>
              <a:rPr lang="en-US" sz="2500" dirty="0" err="1" smtClean="0"/>
              <a:t>kamatnih</a:t>
            </a:r>
            <a:r>
              <a:rPr lang="en-US" sz="2500" dirty="0" smtClean="0"/>
              <a:t> </a:t>
            </a:r>
            <a:r>
              <a:rPr lang="en-US" sz="2500" dirty="0" err="1" smtClean="0"/>
              <a:t>stopa</a:t>
            </a:r>
            <a:r>
              <a:rPr lang="en-US" sz="2500" dirty="0" smtClean="0"/>
              <a:t>. </a:t>
            </a:r>
          </a:p>
          <a:p>
            <a:pPr lvl="0"/>
            <a:endParaRPr lang="en-US" sz="2500" dirty="0" smtClean="0"/>
          </a:p>
          <a:p>
            <a:pPr lvl="0">
              <a:buNone/>
            </a:pPr>
            <a:r>
              <a:rPr lang="en-US" sz="2500" b="1" dirty="0" smtClean="0"/>
              <a:t>2. </a:t>
            </a:r>
            <a:r>
              <a:rPr lang="en-US" sz="2500" b="1" dirty="0" err="1">
                <a:solidFill>
                  <a:srgbClr val="FFFF00"/>
                </a:solidFill>
              </a:rPr>
              <a:t>Povećano</a:t>
            </a:r>
            <a:r>
              <a:rPr lang="en-US" sz="2500" b="1" dirty="0">
                <a:solidFill>
                  <a:srgbClr val="FFFF00"/>
                </a:solidFill>
              </a:rPr>
              <a:t> </a:t>
            </a:r>
            <a:r>
              <a:rPr lang="en-US" sz="2500" b="1" dirty="0" err="1">
                <a:solidFill>
                  <a:srgbClr val="FFFF00"/>
                </a:solidFill>
              </a:rPr>
              <a:t>korišćenje</a:t>
            </a:r>
            <a:r>
              <a:rPr lang="en-US" sz="2500" b="1" dirty="0">
                <a:solidFill>
                  <a:srgbClr val="FFFF00"/>
                </a:solidFill>
              </a:rPr>
              <a:t> </a:t>
            </a:r>
            <a:r>
              <a:rPr lang="en-US" sz="2500" b="1" dirty="0" err="1">
                <a:solidFill>
                  <a:srgbClr val="FFFF00"/>
                </a:solidFill>
              </a:rPr>
              <a:t>varijabilnih</a:t>
            </a:r>
            <a:r>
              <a:rPr lang="sr-Latn-BA" sz="2500" b="1" dirty="0">
                <a:solidFill>
                  <a:srgbClr val="FFFF00"/>
                </a:solidFill>
              </a:rPr>
              <a:t> </a:t>
            </a:r>
            <a:r>
              <a:rPr lang="en-US" sz="2500" b="1" dirty="0">
                <a:solidFill>
                  <a:srgbClr val="FFFF00"/>
                </a:solidFill>
              </a:rPr>
              <a:t>(</a:t>
            </a:r>
            <a:r>
              <a:rPr lang="en-US" sz="2500" b="1" dirty="0" err="1">
                <a:solidFill>
                  <a:srgbClr val="FFFF00"/>
                </a:solidFill>
              </a:rPr>
              <a:t>fleksibilnih</a:t>
            </a:r>
            <a:r>
              <a:rPr lang="en-US" sz="2500" b="1" dirty="0">
                <a:solidFill>
                  <a:srgbClr val="FFFF00"/>
                </a:solidFill>
              </a:rPr>
              <a:t>) </a:t>
            </a:r>
            <a:r>
              <a:rPr lang="en-US" sz="2500" b="1" dirty="0" err="1">
                <a:solidFill>
                  <a:srgbClr val="FFFF00"/>
                </a:solidFill>
              </a:rPr>
              <a:t>kamatnih</a:t>
            </a:r>
            <a:r>
              <a:rPr lang="en-US" sz="2500" b="1" dirty="0">
                <a:solidFill>
                  <a:srgbClr val="FFFF00"/>
                </a:solidFill>
              </a:rPr>
              <a:t> </a:t>
            </a:r>
            <a:r>
              <a:rPr lang="en-US" sz="2500" b="1" dirty="0" err="1">
                <a:solidFill>
                  <a:srgbClr val="FFFF00"/>
                </a:solidFill>
              </a:rPr>
              <a:t>stopa</a:t>
            </a:r>
            <a:r>
              <a:rPr lang="en-US" sz="2500" dirty="0">
                <a:solidFill>
                  <a:srgbClr val="FFFF00"/>
                </a:solidFill>
              </a:rPr>
              <a:t> </a:t>
            </a:r>
            <a:r>
              <a:rPr lang="en-US" sz="2500" dirty="0" smtClean="0"/>
              <a:t>– </a:t>
            </a:r>
            <a:r>
              <a:rPr lang="sr-Latn-BA" sz="2500" dirty="0" smtClean="0"/>
              <a:t>u</a:t>
            </a:r>
            <a:r>
              <a:rPr lang="en-US" sz="2500" dirty="0" smtClean="0"/>
              <a:t> </a:t>
            </a:r>
            <a:r>
              <a:rPr lang="en-US" sz="2500" dirty="0" err="1" smtClean="0"/>
              <a:t>tradicionalnom</a:t>
            </a:r>
            <a:r>
              <a:rPr lang="en-US" sz="2500" dirty="0" smtClean="0"/>
              <a:t> </a:t>
            </a:r>
            <a:r>
              <a:rPr lang="en-US" sz="2500" dirty="0" err="1" smtClean="0"/>
              <a:t>finansijskom</a:t>
            </a:r>
            <a:r>
              <a:rPr lang="en-US" sz="2500" dirty="0" smtClean="0"/>
              <a:t> </a:t>
            </a:r>
            <a:r>
              <a:rPr lang="en-US" sz="2500" dirty="0" err="1" smtClean="0"/>
              <a:t>sistemu</a:t>
            </a:r>
            <a:r>
              <a:rPr lang="en-US" sz="2500" dirty="0" smtClean="0"/>
              <a:t> </a:t>
            </a:r>
            <a:r>
              <a:rPr lang="en-US" sz="2500" dirty="0" err="1" smtClean="0"/>
              <a:t>značajnija</a:t>
            </a:r>
            <a:r>
              <a:rPr lang="en-US" sz="2500" dirty="0" smtClean="0"/>
              <a:t> </a:t>
            </a:r>
            <a:r>
              <a:rPr lang="en-US" sz="2500" dirty="0" err="1" smtClean="0"/>
              <a:t>promjena</a:t>
            </a:r>
            <a:r>
              <a:rPr lang="en-US" sz="2500" dirty="0" smtClean="0"/>
              <a:t> </a:t>
            </a:r>
            <a:r>
              <a:rPr lang="en-US" sz="2500" dirty="0" err="1" smtClean="0"/>
              <a:t>visine</a:t>
            </a:r>
            <a:r>
              <a:rPr lang="en-US" sz="2500" dirty="0" smtClean="0"/>
              <a:t> </a:t>
            </a:r>
            <a:r>
              <a:rPr lang="en-US" sz="2500" dirty="0" err="1" smtClean="0"/>
              <a:t>tekuće</a:t>
            </a:r>
            <a:r>
              <a:rPr lang="en-US" sz="2500" dirty="0" smtClean="0"/>
              <a:t> </a:t>
            </a:r>
            <a:r>
              <a:rPr lang="en-US" sz="2500" dirty="0" err="1" smtClean="0"/>
              <a:t>kamatne</a:t>
            </a:r>
            <a:r>
              <a:rPr lang="en-US" sz="2500" dirty="0" smtClean="0"/>
              <a:t> stope </a:t>
            </a:r>
            <a:r>
              <a:rPr lang="en-US" sz="2500" dirty="0" err="1" smtClean="0"/>
              <a:t>mogla</a:t>
            </a:r>
            <a:r>
              <a:rPr lang="en-US" sz="2500" dirty="0" smtClean="0"/>
              <a:t> je </a:t>
            </a:r>
            <a:r>
              <a:rPr lang="en-US" sz="2500" dirty="0" err="1" smtClean="0"/>
              <a:t>bitno</a:t>
            </a:r>
            <a:r>
              <a:rPr lang="en-US" sz="2500" dirty="0" smtClean="0"/>
              <a:t> da </a:t>
            </a:r>
            <a:r>
              <a:rPr lang="en-US" sz="2500" dirty="0" err="1" smtClean="0"/>
              <a:t>utiče</a:t>
            </a:r>
            <a:r>
              <a:rPr lang="en-US" sz="2500" dirty="0" smtClean="0"/>
              <a:t> </a:t>
            </a:r>
            <a:r>
              <a:rPr lang="en-US" sz="2500" dirty="0" err="1" smtClean="0"/>
              <a:t>na</a:t>
            </a:r>
            <a:r>
              <a:rPr lang="en-US" sz="2500" dirty="0" smtClean="0"/>
              <a:t>   </a:t>
            </a:r>
            <a:r>
              <a:rPr lang="en-US" sz="2500" dirty="0" err="1" smtClean="0"/>
              <a:t>tražnju</a:t>
            </a:r>
            <a:r>
              <a:rPr lang="en-US" sz="2500" dirty="0" smtClean="0"/>
              <a:t>   </a:t>
            </a:r>
            <a:r>
              <a:rPr lang="en-US" sz="2500" dirty="0" err="1" smtClean="0"/>
              <a:t>kredita</a:t>
            </a:r>
            <a:r>
              <a:rPr lang="en-US" sz="2500" dirty="0" smtClean="0"/>
              <a:t>. </a:t>
            </a:r>
            <a:r>
              <a:rPr lang="en-US" sz="2500" dirty="0" err="1" smtClean="0">
                <a:solidFill>
                  <a:srgbClr val="FFFF00"/>
                </a:solidFill>
              </a:rPr>
              <a:t>Uvođenjem</a:t>
            </a:r>
            <a:r>
              <a:rPr lang="en-US" sz="2500" dirty="0" smtClean="0">
                <a:solidFill>
                  <a:srgbClr val="FFFF00"/>
                </a:solidFill>
              </a:rPr>
              <a:t>  </a:t>
            </a:r>
            <a:r>
              <a:rPr lang="en-US" sz="2500" dirty="0" err="1" smtClean="0">
                <a:solidFill>
                  <a:srgbClr val="FFFF00"/>
                </a:solidFill>
              </a:rPr>
              <a:t>fleksibilnih</a:t>
            </a:r>
            <a:r>
              <a:rPr lang="en-US" sz="2500" dirty="0" smtClean="0">
                <a:solidFill>
                  <a:srgbClr val="FFFF00"/>
                </a:solidFill>
              </a:rPr>
              <a:t>   </a:t>
            </a:r>
            <a:r>
              <a:rPr lang="en-US" sz="2500" dirty="0" err="1" smtClean="0">
                <a:solidFill>
                  <a:srgbClr val="FFFF00"/>
                </a:solidFill>
              </a:rPr>
              <a:t>kamatnih</a:t>
            </a:r>
            <a:r>
              <a:rPr lang="en-US" sz="2500" dirty="0" smtClean="0">
                <a:solidFill>
                  <a:srgbClr val="FFFF00"/>
                </a:solidFill>
              </a:rPr>
              <a:t>  </a:t>
            </a:r>
            <a:r>
              <a:rPr lang="en-US" sz="2500" dirty="0" err="1" smtClean="0">
                <a:solidFill>
                  <a:srgbClr val="FFFF00"/>
                </a:solidFill>
              </a:rPr>
              <a:t>stopa</a:t>
            </a:r>
            <a:r>
              <a:rPr lang="en-US" sz="2500" dirty="0" smtClean="0"/>
              <a:t>, </a:t>
            </a:r>
            <a:r>
              <a:rPr lang="en-US" sz="2500" dirty="0" err="1" smtClean="0"/>
              <a:t>bitno</a:t>
            </a:r>
            <a:r>
              <a:rPr lang="en-US" sz="2500" dirty="0" smtClean="0"/>
              <a:t> se </a:t>
            </a:r>
            <a:r>
              <a:rPr lang="en-US" sz="2500" dirty="0" err="1" smtClean="0"/>
              <a:t>erodira</a:t>
            </a:r>
            <a:r>
              <a:rPr lang="en-US" sz="2500" dirty="0" smtClean="0"/>
              <a:t> </a:t>
            </a:r>
            <a:r>
              <a:rPr lang="en-US" sz="2500" dirty="0" err="1" smtClean="0"/>
              <a:t>transmisioni</a:t>
            </a:r>
            <a:r>
              <a:rPr lang="en-US" sz="2500" dirty="0" smtClean="0"/>
              <a:t> </a:t>
            </a:r>
            <a:r>
              <a:rPr lang="en-US" sz="2500" dirty="0" err="1" smtClean="0"/>
              <a:t>mehanizam</a:t>
            </a:r>
            <a:r>
              <a:rPr lang="en-US" sz="2500" dirty="0" smtClean="0"/>
              <a:t> </a:t>
            </a:r>
            <a:r>
              <a:rPr lang="en-US" sz="2500" dirty="0" err="1" smtClean="0"/>
              <a:t>monetarne</a:t>
            </a:r>
            <a:r>
              <a:rPr lang="en-US" sz="2500" dirty="0" smtClean="0"/>
              <a:t> </a:t>
            </a:r>
            <a:r>
              <a:rPr lang="en-US" sz="2500" dirty="0" err="1" smtClean="0"/>
              <a:t>politike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14667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431" y="79131"/>
            <a:ext cx="11720146" cy="6702669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sr-Latn-BA" sz="2600" b="1" dirty="0" smtClean="0"/>
              <a:t>4.</a:t>
            </a:r>
            <a:r>
              <a:rPr lang="en-US" sz="2600" b="1" dirty="0" smtClean="0"/>
              <a:t> </a:t>
            </a:r>
            <a:r>
              <a:rPr lang="en-US" sz="2600" b="1" dirty="0" err="1"/>
              <a:t>Relativno</a:t>
            </a:r>
            <a:r>
              <a:rPr lang="en-US" sz="2600" b="1" dirty="0"/>
              <a:t> </a:t>
            </a:r>
            <a:r>
              <a:rPr lang="en-US" sz="2600" b="1" dirty="0" err="1"/>
              <a:t>jačaju</a:t>
            </a:r>
            <a:r>
              <a:rPr lang="en-US" sz="2600" b="1" dirty="0"/>
              <a:t> </a:t>
            </a:r>
            <a:r>
              <a:rPr lang="en-US" sz="2600" b="1" dirty="0" err="1"/>
              <a:t>tržišta</a:t>
            </a:r>
            <a:r>
              <a:rPr lang="en-US" sz="2600" b="1" dirty="0"/>
              <a:t> </a:t>
            </a:r>
            <a:r>
              <a:rPr lang="en-US" sz="2600" b="1" dirty="0" err="1"/>
              <a:t>vrijednosnih</a:t>
            </a:r>
            <a:r>
              <a:rPr lang="en-US" sz="2600" b="1" dirty="0"/>
              <a:t> </a:t>
            </a:r>
            <a:r>
              <a:rPr lang="en-US" sz="2600" b="1" dirty="0" err="1"/>
              <a:t>papira</a:t>
            </a:r>
            <a:r>
              <a:rPr lang="en-US" sz="2600" b="1" dirty="0"/>
              <a:t> u </a:t>
            </a:r>
            <a:r>
              <a:rPr lang="en-US" sz="2600" b="1" dirty="0" err="1"/>
              <a:t>odnosu</a:t>
            </a:r>
            <a:r>
              <a:rPr lang="en-US" sz="2600" b="1" dirty="0"/>
              <a:t> </a:t>
            </a:r>
            <a:r>
              <a:rPr lang="en-US" sz="2600" b="1" dirty="0" err="1"/>
              <a:t>na</a:t>
            </a:r>
            <a:r>
              <a:rPr lang="en-US" sz="2600" b="1" dirty="0"/>
              <a:t> </a:t>
            </a:r>
            <a:r>
              <a:rPr lang="en-US" sz="2600" b="1" dirty="0" err="1"/>
              <a:t>ulogu</a:t>
            </a:r>
            <a:r>
              <a:rPr lang="en-US" sz="2600" b="1" dirty="0"/>
              <a:t> </a:t>
            </a:r>
            <a:r>
              <a:rPr lang="en-US" sz="2600" b="1" dirty="0" err="1"/>
              <a:t>banaka</a:t>
            </a:r>
            <a:r>
              <a:rPr lang="en-US" sz="2600" b="1" dirty="0"/>
              <a:t> </a:t>
            </a:r>
            <a:r>
              <a:rPr lang="en-US" sz="2600" b="1" dirty="0" smtClean="0"/>
              <a:t>-</a:t>
            </a:r>
            <a:r>
              <a:rPr lang="en-US" sz="2600" dirty="0" smtClean="0"/>
              <a:t> </a:t>
            </a:r>
            <a:r>
              <a:rPr lang="en-US" sz="2600" dirty="0" err="1" smtClean="0"/>
              <a:t>Finansijske</a:t>
            </a:r>
            <a:r>
              <a:rPr lang="en-US" sz="2600" dirty="0" smtClean="0"/>
              <a:t> </a:t>
            </a:r>
            <a:r>
              <a:rPr lang="en-US" sz="2600" dirty="0" err="1" smtClean="0"/>
              <a:t>inovacije</a:t>
            </a:r>
            <a:r>
              <a:rPr lang="en-US" sz="2600" dirty="0" smtClean="0"/>
              <a:t> </a:t>
            </a:r>
            <a:r>
              <a:rPr lang="en-US" sz="2600" dirty="0" err="1" smtClean="0"/>
              <a:t>djeluju</a:t>
            </a:r>
            <a:r>
              <a:rPr lang="en-US" sz="2600" dirty="0" smtClean="0"/>
              <a:t> u tom </a:t>
            </a:r>
            <a:r>
              <a:rPr lang="en-US" sz="2600" dirty="0" err="1" smtClean="0"/>
              <a:t>pravcu</a:t>
            </a:r>
            <a:r>
              <a:rPr lang="en-US" sz="2600" dirty="0" smtClean="0"/>
              <a:t> da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komercijalne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banke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i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štedionice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ulaze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na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tržišta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vrijednosnih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</a:rPr>
              <a:t>papira</a:t>
            </a:r>
            <a:r>
              <a:rPr lang="en-US" sz="2600" dirty="0" smtClean="0">
                <a:solidFill>
                  <a:srgbClr val="00B0F0"/>
                </a:solidFill>
              </a:rPr>
              <a:t> </a:t>
            </a:r>
            <a:r>
              <a:rPr lang="en-US" sz="2600" dirty="0" err="1" smtClean="0"/>
              <a:t>preko</a:t>
            </a:r>
            <a:r>
              <a:rPr lang="en-US" sz="2600" dirty="0" smtClean="0"/>
              <a:t>  </a:t>
            </a:r>
            <a:r>
              <a:rPr lang="en-US" sz="2600" dirty="0" err="1" smtClean="0"/>
              <a:t>plasmana</a:t>
            </a:r>
            <a:r>
              <a:rPr lang="en-US" sz="2600" dirty="0" smtClean="0"/>
              <a:t> </a:t>
            </a:r>
            <a:r>
              <a:rPr lang="en-US" sz="2600" dirty="0" err="1" smtClean="0"/>
              <a:t>djela</a:t>
            </a:r>
            <a:r>
              <a:rPr lang="en-US" sz="2600" dirty="0" smtClean="0"/>
              <a:t> </a:t>
            </a:r>
            <a:r>
              <a:rPr lang="en-US" sz="2600" dirty="0" err="1" smtClean="0"/>
              <a:t>kreditnog</a:t>
            </a:r>
            <a:r>
              <a:rPr lang="en-US" sz="2600" dirty="0" smtClean="0"/>
              <a:t> </a:t>
            </a:r>
            <a:r>
              <a:rPr lang="en-US" sz="2600" dirty="0" err="1" smtClean="0"/>
              <a:t>potencijala</a:t>
            </a:r>
            <a:r>
              <a:rPr lang="sr-Latn-BA" sz="2600" dirty="0" smtClean="0"/>
              <a:t>. </a:t>
            </a:r>
            <a:r>
              <a:rPr lang="en-US" sz="2600" dirty="0" err="1"/>
              <a:t>Finansijske</a:t>
            </a:r>
            <a:r>
              <a:rPr lang="en-US" sz="2600" dirty="0"/>
              <a:t> </a:t>
            </a:r>
            <a:r>
              <a:rPr lang="en-US" sz="2600" dirty="0" err="1"/>
              <a:t>inovacije</a:t>
            </a:r>
            <a:r>
              <a:rPr lang="en-US" sz="2600" dirty="0"/>
              <a:t> </a:t>
            </a:r>
            <a:r>
              <a:rPr lang="en-US" sz="2600" dirty="0" err="1"/>
              <a:t>djeluju</a:t>
            </a:r>
            <a:r>
              <a:rPr lang="en-US" sz="2600" dirty="0"/>
              <a:t> </a:t>
            </a:r>
            <a:r>
              <a:rPr lang="en-US" sz="2600" dirty="0" err="1"/>
              <a:t>tako</a:t>
            </a:r>
            <a:r>
              <a:rPr lang="en-US" sz="2600" dirty="0"/>
              <a:t> da </a:t>
            </a:r>
            <a:r>
              <a:rPr lang="en-US" sz="2600" dirty="0" err="1"/>
              <a:t>značajan</a:t>
            </a:r>
            <a:r>
              <a:rPr lang="en-US" sz="2600" dirty="0"/>
              <a:t> </a:t>
            </a:r>
            <a:r>
              <a:rPr lang="en-US" sz="2600" dirty="0" err="1"/>
              <a:t>dio</a:t>
            </a:r>
            <a:r>
              <a:rPr lang="en-US" sz="2600" dirty="0"/>
              <a:t> </a:t>
            </a:r>
            <a:r>
              <a:rPr lang="en-US" sz="2600" dirty="0" err="1"/>
              <a:t>instrumenata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tržištu</a:t>
            </a:r>
            <a:r>
              <a:rPr lang="en-US" sz="2600" dirty="0"/>
              <a:t> </a:t>
            </a:r>
            <a:r>
              <a:rPr lang="en-US" sz="2600" dirty="0" err="1"/>
              <a:t>vrijednosnih</a:t>
            </a:r>
            <a:r>
              <a:rPr lang="en-US" sz="2600" dirty="0"/>
              <a:t> </a:t>
            </a:r>
            <a:r>
              <a:rPr lang="en-US" sz="2600" dirty="0" err="1"/>
              <a:t>papira</a:t>
            </a:r>
            <a:r>
              <a:rPr lang="en-US" sz="2600" dirty="0"/>
              <a:t> </a:t>
            </a:r>
            <a:r>
              <a:rPr lang="en-US" sz="2600" dirty="0" err="1"/>
              <a:t>ima</a:t>
            </a:r>
            <a:r>
              <a:rPr lang="en-US" sz="2600" dirty="0"/>
              <a:t> </a:t>
            </a:r>
            <a:r>
              <a:rPr lang="en-US" sz="2600" dirty="0" err="1"/>
              <a:t>povećan</a:t>
            </a:r>
            <a:r>
              <a:rPr lang="en-US" sz="2600" dirty="0"/>
              <a:t> </a:t>
            </a:r>
            <a:r>
              <a:rPr lang="en-US" sz="2600" dirty="0" err="1"/>
              <a:t>stepen</a:t>
            </a:r>
            <a:r>
              <a:rPr lang="en-US" sz="2600" dirty="0"/>
              <a:t> </a:t>
            </a:r>
            <a:r>
              <a:rPr lang="en-US" sz="2600" dirty="0" err="1"/>
              <a:t>likvidnosti</a:t>
            </a:r>
            <a:r>
              <a:rPr lang="en-US" sz="2600" dirty="0"/>
              <a:t>. </a:t>
            </a:r>
            <a:endParaRPr lang="sr-Latn-BA" sz="2600" dirty="0" smtClean="0"/>
          </a:p>
          <a:p>
            <a:pPr lvl="0" algn="just">
              <a:buNone/>
            </a:pPr>
            <a:endParaRPr lang="sr-Latn-BA" sz="2600" dirty="0"/>
          </a:p>
          <a:p>
            <a:pPr algn="just">
              <a:buNone/>
            </a:pPr>
            <a:r>
              <a:rPr lang="en-US" sz="2600" b="1" dirty="0"/>
              <a:t>5. </a:t>
            </a:r>
            <a:r>
              <a:rPr lang="en-US" sz="2600" b="1" dirty="0" err="1">
                <a:solidFill>
                  <a:srgbClr val="FFFF00"/>
                </a:solidFill>
              </a:rPr>
              <a:t>Javlja</a:t>
            </a:r>
            <a:r>
              <a:rPr lang="en-US" sz="2600" b="1" dirty="0">
                <a:solidFill>
                  <a:srgbClr val="FFFF00"/>
                </a:solidFill>
              </a:rPr>
              <a:t> se </a:t>
            </a:r>
            <a:r>
              <a:rPr lang="en-US" sz="2600" b="1" dirty="0" err="1">
                <a:solidFill>
                  <a:srgbClr val="FFFF00"/>
                </a:solidFill>
              </a:rPr>
              <a:t>potreba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za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boljom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koordinacijom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regulativnih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mehanizama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/>
              <a:t>- </a:t>
            </a:r>
            <a:r>
              <a:rPr lang="en-US" sz="2600" dirty="0" err="1"/>
              <a:t>dolazi</a:t>
            </a:r>
            <a:r>
              <a:rPr lang="en-US" sz="2600" dirty="0"/>
              <a:t> do </a:t>
            </a:r>
            <a:r>
              <a:rPr lang="en-US" sz="2600" b="1" dirty="0" err="1"/>
              <a:t>preispitivanja</a:t>
            </a:r>
            <a:r>
              <a:rPr lang="en-US" sz="2600" b="1" dirty="0"/>
              <a:t>   </a:t>
            </a:r>
            <a:r>
              <a:rPr lang="en-US" sz="2600" b="1" dirty="0" err="1"/>
              <a:t>regulativnih</a:t>
            </a:r>
            <a:r>
              <a:rPr lang="en-US" sz="2600" b="1" dirty="0"/>
              <a:t>   </a:t>
            </a:r>
            <a:r>
              <a:rPr lang="en-US" sz="2600" b="1" dirty="0" err="1"/>
              <a:t>mehanizama</a:t>
            </a:r>
            <a:r>
              <a:rPr lang="en-US" sz="2600" b="1" dirty="0"/>
              <a:t>  </a:t>
            </a:r>
            <a:r>
              <a:rPr lang="en-US" sz="2600" b="1" dirty="0" err="1"/>
              <a:t>centralne</a:t>
            </a:r>
            <a:r>
              <a:rPr lang="en-US" sz="2600" b="1" dirty="0"/>
              <a:t>  </a:t>
            </a:r>
            <a:r>
              <a:rPr lang="en-US" sz="2600" b="1" dirty="0" err="1"/>
              <a:t>banke</a:t>
            </a:r>
            <a:r>
              <a:rPr lang="en-US" sz="2600" dirty="0"/>
              <a:t>,   </a:t>
            </a:r>
            <a:r>
              <a:rPr lang="en-US" sz="2600" dirty="0" err="1"/>
              <a:t>smanjivanjem</a:t>
            </a:r>
            <a:r>
              <a:rPr lang="en-US" sz="2600" dirty="0"/>
              <a:t>   </a:t>
            </a:r>
            <a:r>
              <a:rPr lang="en-US" sz="2600" dirty="0" err="1"/>
              <a:t>segmentacije</a:t>
            </a:r>
            <a:r>
              <a:rPr lang="en-US" sz="2600" dirty="0"/>
              <a:t> </a:t>
            </a:r>
            <a:r>
              <a:rPr lang="en-US" sz="2600" dirty="0" err="1"/>
              <a:t>finansijskog</a:t>
            </a:r>
            <a:r>
              <a:rPr lang="en-US" sz="2600" dirty="0"/>
              <a:t> </a:t>
            </a:r>
            <a:r>
              <a:rPr lang="en-US" sz="2600" dirty="0" err="1"/>
              <a:t>tržišta</a:t>
            </a:r>
            <a:r>
              <a:rPr lang="en-US" sz="2600" dirty="0"/>
              <a:t> (</a:t>
            </a:r>
            <a:r>
              <a:rPr lang="en-US" sz="2600" dirty="0" err="1"/>
              <a:t>procesima</a:t>
            </a:r>
            <a:r>
              <a:rPr lang="en-US" sz="2600" dirty="0"/>
              <a:t> </a:t>
            </a:r>
            <a:r>
              <a:rPr lang="en-US" sz="2600" dirty="0" err="1"/>
              <a:t>deregulacije</a:t>
            </a:r>
            <a:r>
              <a:rPr lang="en-US" sz="2600" dirty="0"/>
              <a:t>, </a:t>
            </a:r>
            <a:r>
              <a:rPr lang="en-US" sz="2600" dirty="0" err="1"/>
              <a:t>konkurencije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inovacije</a:t>
            </a:r>
            <a:r>
              <a:rPr lang="en-US" sz="2600" dirty="0"/>
              <a:t>)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smanjenja</a:t>
            </a:r>
            <a:r>
              <a:rPr lang="en-US" sz="2600" dirty="0"/>
              <a:t> </a:t>
            </a:r>
            <a:r>
              <a:rPr lang="en-US" sz="2600" dirty="0" err="1"/>
              <a:t>razlike</a:t>
            </a:r>
            <a:r>
              <a:rPr lang="en-US" sz="2600" dirty="0"/>
              <a:t> </a:t>
            </a:r>
            <a:r>
              <a:rPr lang="en-US" sz="2600" dirty="0" err="1"/>
              <a:t>između</a:t>
            </a:r>
            <a:r>
              <a:rPr lang="en-US" sz="2600" dirty="0"/>
              <a:t> </a:t>
            </a:r>
            <a:r>
              <a:rPr lang="en-US" sz="2600" dirty="0" err="1"/>
              <a:t>komercijalnih</a:t>
            </a:r>
            <a:r>
              <a:rPr lang="en-US" sz="2600" dirty="0"/>
              <a:t> </a:t>
            </a:r>
            <a:r>
              <a:rPr lang="en-US" sz="2600" dirty="0" err="1"/>
              <a:t>banaka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ostalih</a:t>
            </a:r>
            <a:r>
              <a:rPr lang="en-US" sz="2600" dirty="0"/>
              <a:t> </a:t>
            </a:r>
            <a:r>
              <a:rPr lang="en-US" sz="2600" dirty="0" err="1"/>
              <a:t>finansijskih</a:t>
            </a:r>
            <a:r>
              <a:rPr lang="en-US" sz="2600" dirty="0"/>
              <a:t> </a:t>
            </a:r>
            <a:r>
              <a:rPr lang="en-US" sz="2600" dirty="0" err="1"/>
              <a:t>institucija</a:t>
            </a:r>
            <a:r>
              <a:rPr lang="en-US" sz="2600" dirty="0"/>
              <a:t>.</a:t>
            </a:r>
          </a:p>
          <a:p>
            <a:pPr lvl="0" algn="just">
              <a:buNone/>
            </a:pPr>
            <a:endParaRPr lang="en-US" sz="2600" dirty="0" smtClean="0"/>
          </a:p>
          <a:p>
            <a:pPr lvl="0">
              <a:buNone/>
            </a:pPr>
            <a:endParaRPr lang="en-US" sz="2600" dirty="0" smtClean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31808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84" y="87923"/>
            <a:ext cx="11825653" cy="6541477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sr-Latn-BA" sz="2600" b="1" dirty="0" smtClean="0"/>
              <a:t>6</a:t>
            </a:r>
            <a:r>
              <a:rPr lang="en-US" sz="2600" b="1" dirty="0" smtClean="0"/>
              <a:t>. </a:t>
            </a:r>
            <a:r>
              <a:rPr lang="en-US" sz="2600" b="1" dirty="0" err="1">
                <a:solidFill>
                  <a:srgbClr val="FFFF00"/>
                </a:solidFill>
              </a:rPr>
              <a:t>Stvaranje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finansijskih</a:t>
            </a:r>
            <a:r>
              <a:rPr lang="en-US" sz="2600" b="1" dirty="0">
                <a:solidFill>
                  <a:srgbClr val="FFFF00"/>
                </a:solidFill>
              </a:rPr>
              <a:t> </a:t>
            </a:r>
            <a:r>
              <a:rPr lang="en-US" sz="2600" b="1" dirty="0" err="1">
                <a:solidFill>
                  <a:srgbClr val="FFFF00"/>
                </a:solidFill>
              </a:rPr>
              <a:t>supermarketa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smtClean="0"/>
              <a:t>– </a:t>
            </a:r>
            <a:r>
              <a:rPr lang="en-US" sz="2600" b="1" dirty="0" err="1" smtClean="0"/>
              <a:t>stvaranje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institucija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koje</a:t>
            </a:r>
            <a:r>
              <a:rPr lang="en-US" sz="2600" b="1" dirty="0" smtClean="0"/>
              <a:t> bi se </a:t>
            </a:r>
            <a:r>
              <a:rPr lang="en-US" sz="2600" b="1" dirty="0" err="1" smtClean="0"/>
              <a:t>bavile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svim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tipovima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finansijskih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usluga</a:t>
            </a:r>
            <a:r>
              <a:rPr lang="en-US" sz="2600" dirty="0" smtClean="0"/>
              <a:t>, </a:t>
            </a:r>
            <a:r>
              <a:rPr lang="en-US" sz="2600" dirty="0" err="1" smtClean="0"/>
              <a:t>naročito</a:t>
            </a:r>
            <a:r>
              <a:rPr lang="en-US" sz="2600" dirty="0" smtClean="0"/>
              <a:t> u </a:t>
            </a:r>
            <a:r>
              <a:rPr lang="en-US" sz="2600" dirty="0" err="1" smtClean="0"/>
              <a:t>odnosu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stanovništvo</a:t>
            </a:r>
            <a:r>
              <a:rPr lang="en-US" sz="2600" dirty="0" smtClean="0"/>
              <a:t>. </a:t>
            </a:r>
            <a:r>
              <a:rPr lang="en-US" sz="2600" dirty="0" err="1" smtClean="0"/>
              <a:t>Tako</a:t>
            </a:r>
            <a:r>
              <a:rPr lang="en-US" sz="2600" dirty="0" smtClean="0"/>
              <a:t> bi </a:t>
            </a:r>
            <a:r>
              <a:rPr lang="en-US" sz="2600" dirty="0" err="1" smtClean="0"/>
              <a:t>finansijski</a:t>
            </a:r>
            <a:r>
              <a:rPr lang="en-US" sz="2600" dirty="0" smtClean="0"/>
              <a:t> </a:t>
            </a:r>
            <a:r>
              <a:rPr lang="en-US" sz="2600" dirty="0" err="1" smtClean="0"/>
              <a:t>supermarketi</a:t>
            </a:r>
            <a:r>
              <a:rPr lang="en-US" sz="2600" dirty="0" smtClean="0"/>
              <a:t> </a:t>
            </a:r>
            <a:r>
              <a:rPr lang="en-US" sz="2600" dirty="0" err="1" smtClean="0"/>
              <a:t>odobravali</a:t>
            </a:r>
            <a:r>
              <a:rPr lang="en-US" sz="2600" dirty="0" smtClean="0"/>
              <a:t> </a:t>
            </a:r>
            <a:r>
              <a:rPr lang="en-US" sz="2600" dirty="0" err="1" smtClean="0"/>
              <a:t>kredite</a:t>
            </a:r>
            <a:r>
              <a:rPr lang="en-US" sz="2600" dirty="0" smtClean="0"/>
              <a:t>, </a:t>
            </a:r>
            <a:r>
              <a:rPr lang="en-US" sz="2600" dirty="0" err="1" smtClean="0"/>
              <a:t>primali</a:t>
            </a:r>
            <a:r>
              <a:rPr lang="en-US" sz="2600" dirty="0" smtClean="0"/>
              <a:t> </a:t>
            </a:r>
            <a:r>
              <a:rPr lang="en-US" sz="2600" dirty="0" err="1" smtClean="0"/>
              <a:t>depozite</a:t>
            </a:r>
            <a:r>
              <a:rPr lang="en-US" sz="2600" dirty="0" smtClean="0"/>
              <a:t>, </a:t>
            </a:r>
            <a:r>
              <a:rPr lang="en-US" sz="2600" dirty="0" err="1" smtClean="0"/>
              <a:t>izdavali</a:t>
            </a:r>
            <a:r>
              <a:rPr lang="en-US" sz="2600" dirty="0" smtClean="0"/>
              <a:t> </a:t>
            </a:r>
            <a:r>
              <a:rPr lang="en-US" sz="2600" dirty="0" err="1" smtClean="0"/>
              <a:t>kreditne</a:t>
            </a:r>
            <a:r>
              <a:rPr lang="en-US" sz="2600" dirty="0" smtClean="0"/>
              <a:t> </a:t>
            </a:r>
            <a:r>
              <a:rPr lang="en-US" sz="2600" dirty="0" err="1" smtClean="0"/>
              <a:t>kartice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vršili</a:t>
            </a:r>
            <a:r>
              <a:rPr lang="en-US" sz="2600" dirty="0" smtClean="0"/>
              <a:t> </a:t>
            </a:r>
            <a:r>
              <a:rPr lang="en-US" sz="2600" dirty="0" err="1" smtClean="0"/>
              <a:t>osiguranja</a:t>
            </a:r>
            <a:r>
              <a:rPr lang="en-US" sz="2600" dirty="0" smtClean="0"/>
              <a:t> </a:t>
            </a:r>
            <a:r>
              <a:rPr lang="en-US" sz="2600" dirty="0" err="1" smtClean="0"/>
              <a:t>lica</a:t>
            </a:r>
            <a:r>
              <a:rPr lang="en-US" sz="2600" dirty="0" smtClean="0"/>
              <a:t>. To   bi   </a:t>
            </a:r>
            <a:r>
              <a:rPr lang="en-US" sz="2600" dirty="0" err="1" smtClean="0"/>
              <a:t>mogle</a:t>
            </a:r>
            <a:r>
              <a:rPr lang="en-US" sz="2600" dirty="0" smtClean="0"/>
              <a:t>   da   </a:t>
            </a:r>
            <a:r>
              <a:rPr lang="en-US" sz="2600" dirty="0" err="1" smtClean="0"/>
              <a:t>budu</a:t>
            </a:r>
            <a:r>
              <a:rPr lang="en-US" sz="2600" dirty="0" smtClean="0"/>
              <a:t>   </a:t>
            </a:r>
            <a:r>
              <a:rPr lang="en-US" sz="2600" dirty="0" err="1" smtClean="0"/>
              <a:t>naročito</a:t>
            </a:r>
            <a:r>
              <a:rPr lang="en-US" sz="2600" dirty="0" smtClean="0"/>
              <a:t>   </a:t>
            </a:r>
            <a:r>
              <a:rPr lang="en-US" sz="2600" dirty="0" err="1" smtClean="0"/>
              <a:t>kompanije</a:t>
            </a:r>
            <a:r>
              <a:rPr lang="en-US" sz="2600" dirty="0" smtClean="0"/>
              <a:t>   </a:t>
            </a:r>
            <a:r>
              <a:rPr lang="en-US" sz="2600" dirty="0" err="1" smtClean="0"/>
              <a:t>sa</a:t>
            </a:r>
            <a:r>
              <a:rPr lang="en-US" sz="2600" dirty="0" smtClean="0"/>
              <a:t> </a:t>
            </a:r>
            <a:r>
              <a:rPr lang="en-US" sz="2600" dirty="0" err="1" smtClean="0"/>
              <a:t>razgranatom</a:t>
            </a:r>
            <a:r>
              <a:rPr lang="en-US" sz="2600" dirty="0" smtClean="0"/>
              <a:t> </a:t>
            </a:r>
            <a:r>
              <a:rPr lang="en-US" sz="2600" dirty="0" err="1" smtClean="0"/>
              <a:t>maloprodajnom</a:t>
            </a:r>
            <a:r>
              <a:rPr lang="en-US" sz="2600" dirty="0" smtClean="0"/>
              <a:t> </a:t>
            </a:r>
            <a:r>
              <a:rPr lang="en-US" sz="2600" dirty="0" err="1" smtClean="0"/>
              <a:t>trgovinskom</a:t>
            </a:r>
            <a:r>
              <a:rPr lang="en-US" sz="2600" dirty="0" smtClean="0"/>
              <a:t> </a:t>
            </a:r>
            <a:r>
              <a:rPr lang="en-US" sz="2600" dirty="0" err="1" smtClean="0"/>
              <a:t>mrežom</a:t>
            </a:r>
            <a:r>
              <a:rPr lang="en-US" sz="2600" dirty="0" smtClean="0"/>
              <a:t>. </a:t>
            </a:r>
            <a:r>
              <a:rPr lang="en-US" sz="2600" dirty="0" err="1" smtClean="0"/>
              <a:t>Njihova</a:t>
            </a:r>
            <a:r>
              <a:rPr lang="en-US" sz="2600" dirty="0" smtClean="0"/>
              <a:t> je </a:t>
            </a:r>
            <a:r>
              <a:rPr lang="en-US" sz="2600" dirty="0" err="1" smtClean="0"/>
              <a:t>prednost</a:t>
            </a:r>
            <a:r>
              <a:rPr lang="en-US" sz="2600" dirty="0" smtClean="0"/>
              <a:t> u tome </a:t>
            </a:r>
            <a:r>
              <a:rPr lang="en-US" sz="2600" dirty="0" err="1" smtClean="0"/>
              <a:t>sto</a:t>
            </a:r>
            <a:r>
              <a:rPr lang="en-US" sz="2600" dirty="0" smtClean="0"/>
              <a:t> </a:t>
            </a:r>
            <a:r>
              <a:rPr lang="en-US" sz="2600" dirty="0" err="1" smtClean="0"/>
              <a:t>imaju</a:t>
            </a:r>
            <a:r>
              <a:rPr lang="en-US" sz="2600" dirty="0" smtClean="0"/>
              <a:t> </a:t>
            </a:r>
            <a:r>
              <a:rPr lang="en-US" sz="2600" dirty="0" err="1" smtClean="0"/>
              <a:t>kontakte</a:t>
            </a:r>
            <a:r>
              <a:rPr lang="en-US" sz="2600" dirty="0" smtClean="0"/>
              <a:t> </a:t>
            </a:r>
            <a:r>
              <a:rPr lang="en-US" sz="2600" dirty="0" err="1" smtClean="0"/>
              <a:t>sa</a:t>
            </a:r>
            <a:r>
              <a:rPr lang="en-US" sz="2600" dirty="0" smtClean="0"/>
              <a:t> </a:t>
            </a:r>
            <a:r>
              <a:rPr lang="en-US" sz="2600" dirty="0" err="1" smtClean="0"/>
              <a:t>ogromnim</a:t>
            </a:r>
            <a:r>
              <a:rPr lang="en-US" sz="2600" dirty="0" smtClean="0"/>
              <a:t> </a:t>
            </a:r>
            <a:r>
              <a:rPr lang="en-US" sz="2600" dirty="0" err="1" smtClean="0"/>
              <a:t>brojem</a:t>
            </a:r>
            <a:r>
              <a:rPr lang="en-US" sz="2600" dirty="0" smtClean="0"/>
              <a:t> </a:t>
            </a:r>
            <a:r>
              <a:rPr lang="en-US" sz="2600" dirty="0" err="1" smtClean="0"/>
              <a:t>potrošača</a:t>
            </a:r>
            <a:r>
              <a:rPr lang="en-US" sz="2600" dirty="0" smtClean="0"/>
              <a:t>.</a:t>
            </a:r>
            <a:endParaRPr lang="sr-Latn-BA" sz="2600" dirty="0" smtClean="0"/>
          </a:p>
          <a:p>
            <a:pPr lvl="0">
              <a:buNone/>
            </a:pPr>
            <a:endParaRPr lang="sr-Latn-BA" sz="2600" dirty="0"/>
          </a:p>
          <a:p>
            <a:pPr>
              <a:buNone/>
            </a:pPr>
            <a:r>
              <a:rPr lang="en-US" sz="2600" b="1" dirty="0"/>
              <a:t>7. </a:t>
            </a:r>
            <a:r>
              <a:rPr lang="en-US" sz="2600" b="1" dirty="0" err="1"/>
              <a:t>Globalizacija</a:t>
            </a:r>
            <a:r>
              <a:rPr lang="en-US" sz="2600" b="1" dirty="0"/>
              <a:t>   </a:t>
            </a:r>
            <a:r>
              <a:rPr lang="en-US" sz="2600" b="1" dirty="0" err="1"/>
              <a:t>finansijskog</a:t>
            </a:r>
            <a:r>
              <a:rPr lang="en-US" sz="2600" b="1" dirty="0"/>
              <a:t>   </a:t>
            </a:r>
            <a:r>
              <a:rPr lang="en-US" sz="2600" b="1" dirty="0" err="1"/>
              <a:t>tržišta</a:t>
            </a:r>
            <a:r>
              <a:rPr lang="en-US" sz="2600" dirty="0"/>
              <a:t>  –   </a:t>
            </a:r>
            <a:r>
              <a:rPr lang="en-US" sz="2600" dirty="0" err="1"/>
              <a:t>Javlja</a:t>
            </a:r>
            <a:r>
              <a:rPr lang="en-US" sz="2600" dirty="0"/>
              <a:t>   se   </a:t>
            </a:r>
            <a:r>
              <a:rPr lang="en-US" sz="2600" dirty="0" err="1"/>
              <a:t>potreba</a:t>
            </a:r>
            <a:r>
              <a:rPr lang="en-US" sz="2600" dirty="0"/>
              <a:t>   </a:t>
            </a:r>
            <a:r>
              <a:rPr lang="en-US" sz="2600" dirty="0" err="1"/>
              <a:t>za</a:t>
            </a:r>
            <a:r>
              <a:rPr lang="en-US" sz="2600" dirty="0"/>
              <a:t>   </a:t>
            </a:r>
            <a:r>
              <a:rPr lang="en-US" sz="2600" dirty="0" err="1">
                <a:solidFill>
                  <a:srgbClr val="FFFF00"/>
                </a:solidFill>
              </a:rPr>
              <a:t>međunarodnom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koordinacijom</a:t>
            </a:r>
            <a:r>
              <a:rPr lang="en-US" sz="2600" dirty="0">
                <a:solidFill>
                  <a:srgbClr val="FFFF00"/>
                </a:solidFill>
              </a:rPr>
              <a:t>   </a:t>
            </a:r>
            <a:r>
              <a:rPr lang="en-US" sz="2600" dirty="0" err="1">
                <a:solidFill>
                  <a:srgbClr val="FFFF00"/>
                </a:solidFill>
              </a:rPr>
              <a:t>makroekonomske</a:t>
            </a:r>
            <a:r>
              <a:rPr lang="en-US" sz="2600" dirty="0">
                <a:solidFill>
                  <a:srgbClr val="FFFF00"/>
                </a:solidFill>
              </a:rPr>
              <a:t>   </a:t>
            </a:r>
            <a:r>
              <a:rPr lang="en-US" sz="2600" dirty="0" err="1">
                <a:solidFill>
                  <a:srgbClr val="FFFF00"/>
                </a:solidFill>
              </a:rPr>
              <a:t>politike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/>
              <a:t>i</a:t>
            </a:r>
            <a:r>
              <a:rPr lang="en-US" sz="2600" dirty="0"/>
              <a:t>  </a:t>
            </a:r>
            <a:r>
              <a:rPr lang="en-US" sz="2600" dirty="0" err="1"/>
              <a:t>mehanizmom</a:t>
            </a:r>
            <a:r>
              <a:rPr lang="en-US" sz="2600" dirty="0"/>
              <a:t>   </a:t>
            </a:r>
            <a:r>
              <a:rPr lang="en-US" sz="2600" dirty="0" err="1"/>
              <a:t>multilateralnog</a:t>
            </a:r>
            <a:r>
              <a:rPr lang="en-US" sz="2600" dirty="0"/>
              <a:t>   </a:t>
            </a:r>
            <a:r>
              <a:rPr lang="en-US" sz="2600" dirty="0" err="1"/>
              <a:t>nadzora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svjetskom</a:t>
            </a:r>
            <a:r>
              <a:rPr lang="en-US" sz="2600" dirty="0"/>
              <a:t>  </a:t>
            </a:r>
            <a:r>
              <a:rPr lang="en-US" sz="2600" dirty="0" err="1"/>
              <a:t>planu</a:t>
            </a:r>
            <a:r>
              <a:rPr lang="en-US" sz="2600" dirty="0"/>
              <a:t> </a:t>
            </a:r>
            <a:r>
              <a:rPr lang="en-US" sz="2600" dirty="0" err="1"/>
              <a:t>radi</a:t>
            </a:r>
            <a:r>
              <a:rPr lang="en-US" sz="2600" dirty="0"/>
              <a:t>   </a:t>
            </a:r>
            <a:r>
              <a:rPr lang="en-US" sz="2600" dirty="0" err="1"/>
              <a:t>efektivnog</a:t>
            </a:r>
            <a:r>
              <a:rPr lang="en-US" sz="2600" dirty="0"/>
              <a:t>   </a:t>
            </a:r>
            <a:r>
              <a:rPr lang="en-US" sz="2600" dirty="0" err="1"/>
              <a:t>sprovođenja</a:t>
            </a:r>
            <a:r>
              <a:rPr lang="en-US" sz="2600" dirty="0"/>
              <a:t>   </a:t>
            </a:r>
            <a:r>
              <a:rPr lang="en-US" sz="2600" dirty="0" err="1"/>
              <a:t>koordinacije</a:t>
            </a:r>
            <a:r>
              <a:rPr lang="en-US" sz="2600" dirty="0"/>
              <a:t> </a:t>
            </a:r>
            <a:r>
              <a:rPr lang="en-US" sz="2600" dirty="0" err="1"/>
              <a:t>te</a:t>
            </a:r>
            <a:r>
              <a:rPr lang="en-US" sz="2600" dirty="0"/>
              <a:t> </a:t>
            </a:r>
            <a:r>
              <a:rPr lang="en-US" sz="2600" dirty="0" err="1"/>
              <a:t>politike</a:t>
            </a:r>
            <a:r>
              <a:rPr lang="en-US" sz="2600" dirty="0"/>
              <a:t>. </a:t>
            </a:r>
          </a:p>
          <a:p>
            <a:pPr lvl="0">
              <a:buNone/>
            </a:pPr>
            <a:endParaRPr lang="en-US" sz="2600" dirty="0" smtClean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16707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r-Latn-BA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41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8069" y="422031"/>
            <a:ext cx="11517923" cy="6022731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Monetarni</a:t>
            </a:r>
            <a:r>
              <a:rPr lang="en-US" sz="3600" b="1" dirty="0"/>
              <a:t> </a:t>
            </a:r>
            <a:r>
              <a:rPr lang="en-US" sz="3600" b="1" dirty="0" err="1"/>
              <a:t>efekti</a:t>
            </a:r>
            <a:r>
              <a:rPr lang="en-US" sz="3600" b="1" dirty="0"/>
              <a:t> </a:t>
            </a:r>
            <a:r>
              <a:rPr lang="en-US" sz="3600" b="1" dirty="0" err="1"/>
              <a:t>finansijskih</a:t>
            </a:r>
            <a:r>
              <a:rPr lang="en-US" sz="3600" b="1" dirty="0"/>
              <a:t> </a:t>
            </a:r>
            <a:r>
              <a:rPr lang="en-US" sz="3600" b="1" dirty="0" err="1"/>
              <a:t>inovacija</a:t>
            </a:r>
            <a:r>
              <a:rPr lang="en-US" sz="3600" dirty="0"/>
              <a:t> </a:t>
            </a:r>
            <a:r>
              <a:rPr lang="en-US" sz="3600" dirty="0" err="1"/>
              <a:t>odnose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uticaj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finansijske</a:t>
            </a:r>
            <a:r>
              <a:rPr lang="en-US" sz="3600" dirty="0"/>
              <a:t> </a:t>
            </a:r>
            <a:r>
              <a:rPr lang="en-US" sz="3600" dirty="0" err="1" smtClean="0"/>
              <a:t>tehnologije</a:t>
            </a:r>
            <a:r>
              <a:rPr lang="sr-Latn-BA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ponudu</a:t>
            </a:r>
            <a:r>
              <a:rPr lang="en-US" sz="3600" dirty="0"/>
              <a:t> </a:t>
            </a:r>
            <a:r>
              <a:rPr lang="en-US" sz="3600" dirty="0" err="1"/>
              <a:t>novca</a:t>
            </a:r>
            <a:r>
              <a:rPr lang="en-US" sz="3600" dirty="0"/>
              <a:t>, </a:t>
            </a:r>
            <a:r>
              <a:rPr lang="en-US" sz="3600" dirty="0" err="1"/>
              <a:t>novčanu</a:t>
            </a:r>
            <a:r>
              <a:rPr lang="en-US" sz="3600" dirty="0"/>
              <a:t> </a:t>
            </a:r>
            <a:r>
              <a:rPr lang="en-US" sz="3600" dirty="0" err="1"/>
              <a:t>cirkulaciju</a:t>
            </a:r>
            <a:r>
              <a:rPr lang="en-US" sz="3600" dirty="0"/>
              <a:t>, </a:t>
            </a:r>
            <a:r>
              <a:rPr lang="en-US" sz="3600" dirty="0" err="1"/>
              <a:t>funkcionisanje</a:t>
            </a:r>
            <a:r>
              <a:rPr lang="en-US" sz="3600" dirty="0"/>
              <a:t> </a:t>
            </a:r>
            <a:r>
              <a:rPr lang="en-US" sz="3600" dirty="0" err="1"/>
              <a:t>finansijskog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sprovođenje</a:t>
            </a:r>
            <a:r>
              <a:rPr lang="en-US" sz="3600" dirty="0"/>
              <a:t> </a:t>
            </a:r>
            <a:r>
              <a:rPr lang="en-US" sz="3600" dirty="0" err="1"/>
              <a:t>monetarne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. </a:t>
            </a:r>
            <a:endParaRPr lang="sr-Cyrl-BA" sz="3600" dirty="0" smtClean="0"/>
          </a:p>
          <a:p>
            <a:endParaRPr lang="sr-Cyrl-BA" sz="3600" dirty="0"/>
          </a:p>
          <a:p>
            <a:r>
              <a:rPr lang="en-US" sz="3600" dirty="0" err="1" smtClean="0"/>
              <a:t>Finansijske</a:t>
            </a:r>
            <a:r>
              <a:rPr lang="en-US" sz="3600" dirty="0" smtClean="0"/>
              <a:t> </a:t>
            </a:r>
            <a:r>
              <a:rPr lang="en-US" sz="3600" dirty="0" err="1"/>
              <a:t>inovacije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što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digitalne</a:t>
            </a:r>
            <a:r>
              <a:rPr lang="en-US" sz="3600" dirty="0"/>
              <a:t> </a:t>
            </a:r>
            <a:r>
              <a:rPr lang="en-US" sz="3600" dirty="0" err="1"/>
              <a:t>valute</a:t>
            </a:r>
            <a:r>
              <a:rPr lang="en-US" sz="3600" dirty="0"/>
              <a:t>, </a:t>
            </a:r>
            <a:r>
              <a:rPr lang="en-US" sz="3600" dirty="0" err="1"/>
              <a:t>novi</a:t>
            </a:r>
            <a:r>
              <a:rPr lang="en-US" sz="3600" dirty="0"/>
              <a:t> </a:t>
            </a:r>
            <a:r>
              <a:rPr lang="en-US" sz="3600" dirty="0" err="1"/>
              <a:t>finansijski</a:t>
            </a:r>
            <a:r>
              <a:rPr lang="en-US" sz="3600" dirty="0"/>
              <a:t> </a:t>
            </a:r>
            <a:r>
              <a:rPr lang="en-US" sz="3600" dirty="0" err="1"/>
              <a:t>derivati</a:t>
            </a:r>
            <a:r>
              <a:rPr lang="en-US" sz="3600" dirty="0"/>
              <a:t>, </a:t>
            </a:r>
            <a:r>
              <a:rPr lang="en-US" sz="3600" dirty="0" err="1"/>
              <a:t>fintek</a:t>
            </a:r>
            <a:r>
              <a:rPr lang="en-US" sz="3600" dirty="0"/>
              <a:t> </a:t>
            </a:r>
            <a:r>
              <a:rPr lang="en-US" sz="3600" dirty="0" err="1"/>
              <a:t>platforme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inovacije</a:t>
            </a:r>
            <a:r>
              <a:rPr lang="en-US" sz="3600" dirty="0"/>
              <a:t> u </a:t>
            </a:r>
            <a:r>
              <a:rPr lang="en-US" sz="3600" dirty="0" err="1"/>
              <a:t>platnim</a:t>
            </a:r>
            <a:r>
              <a:rPr lang="en-US" sz="3600" dirty="0"/>
              <a:t> </a:t>
            </a:r>
            <a:r>
              <a:rPr lang="en-US" sz="3600" dirty="0" err="1"/>
              <a:t>sistemima</a:t>
            </a:r>
            <a:r>
              <a:rPr lang="en-US" sz="3600" dirty="0"/>
              <a:t>,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značajno</a:t>
            </a:r>
            <a:r>
              <a:rPr lang="en-US" sz="3600" dirty="0"/>
              <a:t> </a:t>
            </a:r>
            <a:r>
              <a:rPr lang="en-US" sz="3600" dirty="0" err="1"/>
              <a:t>transformisati</a:t>
            </a:r>
            <a:r>
              <a:rPr lang="en-US" sz="3600" dirty="0"/>
              <a:t> </a:t>
            </a:r>
            <a:r>
              <a:rPr lang="en-US" sz="3600" dirty="0" err="1"/>
              <a:t>način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novac</a:t>
            </a:r>
            <a:r>
              <a:rPr lang="en-US" sz="3600" dirty="0"/>
              <a:t> </a:t>
            </a:r>
            <a:r>
              <a:rPr lang="en-US" sz="3600" dirty="0" err="1"/>
              <a:t>nastaje</a:t>
            </a:r>
            <a:r>
              <a:rPr lang="en-US" sz="3600" dirty="0"/>
              <a:t>, </a:t>
            </a:r>
            <a:r>
              <a:rPr lang="en-US" sz="3600" dirty="0" err="1"/>
              <a:t>cirkuliše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koristi</a:t>
            </a:r>
            <a:r>
              <a:rPr lang="en-US" sz="3600" dirty="0"/>
              <a:t> se u </a:t>
            </a:r>
            <a:r>
              <a:rPr lang="en-US" sz="3600" dirty="0" err="1"/>
              <a:t>ekonomiji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171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67" y="228601"/>
            <a:ext cx="7704667" cy="990599"/>
          </a:xfrm>
        </p:spPr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Finansijske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inovacije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1336430"/>
            <a:ext cx="11333284" cy="5140569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sr-Latn-BA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BA" sz="26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sr-Latn-BA" sz="2600" b="1" dirty="0" smtClean="0">
                <a:latin typeface="Arial" pitchFamily="34" charset="0"/>
                <a:cs typeface="Arial" pitchFamily="34" charset="0"/>
              </a:rPr>
              <a:t>žno jačanje djelovanja tržišnog mehanizma u finansijskom sektoru</a:t>
            </a:r>
          </a:p>
          <a:p>
            <a:pPr marL="0" indent="0" algn="just">
              <a:buNone/>
            </a:pPr>
            <a:endParaRPr lang="sr-Latn-BA" sz="2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BA" sz="2600" b="1" dirty="0">
                <a:latin typeface="Arial" pitchFamily="34" charset="0"/>
                <a:cs typeface="Arial" pitchFamily="34" charset="0"/>
              </a:rPr>
              <a:t>digitalni novac i njegove prednosti</a:t>
            </a:r>
          </a:p>
          <a:p>
            <a:pPr algn="just">
              <a:buFont typeface="Wingdings" pitchFamily="2" charset="2"/>
              <a:buChar char="Ø"/>
            </a:pPr>
            <a:endParaRPr lang="sr-Latn-BA" sz="26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BA" sz="2600" b="1" dirty="0" smtClean="0">
                <a:latin typeface="Arial" pitchFamily="34" charset="0"/>
                <a:cs typeface="Arial" pitchFamily="34" charset="0"/>
              </a:rPr>
              <a:t>porast opticaja transakcionog novca i porast nestabilnosti odnosa između nominalnog dohotka i novčanih agregata (novčane mase)</a:t>
            </a:r>
          </a:p>
          <a:p>
            <a:pPr algn="just">
              <a:buFont typeface="Wingdings" pitchFamily="2" charset="2"/>
              <a:buChar char="Ø"/>
            </a:pPr>
            <a:endParaRPr lang="sr-Latn-BA" sz="26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BA" sz="2600" b="1" dirty="0" smtClean="0">
                <a:latin typeface="Arial" pitchFamily="34" charset="0"/>
                <a:cs typeface="Arial" pitchFamily="34" charset="0"/>
              </a:rPr>
              <a:t>preispitivanje monetarne politike</a:t>
            </a:r>
          </a:p>
          <a:p>
            <a:pPr algn="just">
              <a:buFont typeface="Wingdings" pitchFamily="2" charset="2"/>
              <a:buChar char="Ø"/>
            </a:pP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309452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91863" y="0"/>
            <a:ext cx="7704667" cy="838199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dirty="0" smtClean="0">
                <a:latin typeface="Arial" pitchFamily="34" charset="0"/>
                <a:cs typeface="Arial" pitchFamily="34" charset="0"/>
              </a:rPr>
              <a:t>Faktori finansijskih inovacija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4977" y="791308"/>
            <a:ext cx="10184423" cy="59142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BA" sz="2400" b="1" dirty="0" smtClean="0">
                <a:latin typeface="Arial" pitchFamily="34" charset="0"/>
                <a:cs typeface="Arial" pitchFamily="34" charset="0"/>
              </a:rPr>
              <a:t>Procesi finansijskih inovacija prošli su kroz dvije faze:</a:t>
            </a:r>
          </a:p>
          <a:p>
            <a:pPr>
              <a:buNone/>
            </a:pPr>
            <a:endParaRPr lang="sr-Latn-BA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sr-Latn-BA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BA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Prva faza ( 50-</a:t>
            </a:r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ih</a:t>
            </a:r>
            <a:r>
              <a:rPr lang="sr-Latn-BA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  60-</a:t>
            </a:r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ih</a:t>
            </a:r>
            <a:r>
              <a:rPr lang="sr-Latn-BA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godin</a:t>
            </a:r>
            <a:r>
              <a:rPr lang="en-US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r-Latn-BA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  </a:t>
            </a:r>
          </a:p>
          <a:p>
            <a:pPr lvl="1">
              <a:buFontTx/>
              <a:buChar char="-"/>
            </a:pPr>
            <a:r>
              <a:rPr lang="sr-Latn-BA" sz="2400" b="1" dirty="0" smtClean="0">
                <a:latin typeface="Arial" pitchFamily="34" charset="0"/>
                <a:cs typeface="Arial" pitchFamily="34" charset="0"/>
              </a:rPr>
              <a:t>Razvoj međunarodnog monetarnog sistema</a:t>
            </a:r>
          </a:p>
          <a:p>
            <a:pPr lvl="2">
              <a:buFontTx/>
              <a:buChar char="-"/>
            </a:pPr>
            <a:r>
              <a:rPr lang="sr-Latn-BA" sz="2200" b="1" dirty="0" smtClean="0">
                <a:latin typeface="Arial" pitchFamily="34" charset="0"/>
                <a:cs typeface="Arial" pitchFamily="34" charset="0"/>
              </a:rPr>
              <a:t>jačanje dolara</a:t>
            </a:r>
          </a:p>
          <a:p>
            <a:pPr lvl="2">
              <a:buFontTx/>
              <a:buChar char="-"/>
            </a:pPr>
            <a:r>
              <a:rPr lang="sr-Latn-BA" sz="2200" b="1" dirty="0" smtClean="0">
                <a:latin typeface="Arial" pitchFamily="34" charset="0"/>
                <a:cs typeface="Arial" pitchFamily="34" charset="0"/>
              </a:rPr>
              <a:t>osnivanje relativno jakih novčanih tržišta (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tržišta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kojima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promet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finansijskih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instrumenata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nisu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transakcioni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novac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njegovi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bliski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supstituti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periodu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glavni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finansijski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instrumenti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novčanom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tržištu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bili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kratkoročni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državni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vrijednosni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papiri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Takođe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novčanom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tržištu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došlo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komercijalnih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papira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mogle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emituju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veće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korporacije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dobrom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reputacijom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visokom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kreditnom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sposobnošću</a:t>
            </a:r>
            <a:endParaRPr lang="sr-Latn-BA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401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77" y="501162"/>
            <a:ext cx="11597054" cy="549865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sr-Cyrl-BA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sr-Cyrl-BA" sz="26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sr-Latn-BA" sz="2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Druga </a:t>
            </a:r>
            <a:r>
              <a:rPr lang="sr-Latn-BA" sz="2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faza ( 70-</a:t>
            </a:r>
            <a:r>
              <a:rPr lang="en-US" sz="26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ih</a:t>
            </a:r>
            <a:r>
              <a:rPr lang="sr-Latn-BA" sz="2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godin</a:t>
            </a:r>
            <a:r>
              <a:rPr lang="en-US" sz="2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r-Latn-BA" sz="2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sr-Latn-BA" sz="2600" b="1" dirty="0">
                <a:latin typeface="Arial" pitchFamily="34" charset="0"/>
                <a:cs typeface="Arial" pitchFamily="34" charset="0"/>
              </a:rPr>
              <a:t>    - krah zlatnog standarda</a:t>
            </a:r>
            <a:endParaRPr lang="sr-Cyrl-BA" sz="2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Latn-BA" sz="26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sr-Cyrl-BA" sz="2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sprovodi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se u 70-tim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godinama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kontekstu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ekspolozivnog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razvoja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međunarodnih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privatnih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banaka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vršile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recikliranje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naftnih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dolara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finansijske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inovacije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tih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banaka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bile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povratno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prenošene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nacionalne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finansijske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razvijenim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kapitalističkim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zemljama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sr-Latn-BA" sz="2600" dirty="0">
              <a:latin typeface="Arial" pitchFamily="34" charset="0"/>
              <a:cs typeface="Arial" pitchFamily="34" charset="0"/>
            </a:endParaRP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47918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8403" y="202226"/>
            <a:ext cx="7704667" cy="838199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dirty="0" smtClean="0">
                <a:latin typeface="Arial" pitchFamily="34" charset="0"/>
                <a:cs typeface="Arial" pitchFamily="34" charset="0"/>
              </a:rPr>
              <a:t>Faktori finansijskih inovacija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1040425"/>
            <a:ext cx="11746523" cy="560655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sr-Latn-BA" sz="37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Glavni faktori </a:t>
            </a:r>
            <a:r>
              <a:rPr lang="sr-Latn-BA" sz="3700" b="1" dirty="0">
                <a:latin typeface="Arial" pitchFamily="34" charset="0"/>
                <a:cs typeface="Arial" pitchFamily="34" charset="0"/>
              </a:rPr>
              <a:t>koji su doveli do </a:t>
            </a:r>
            <a:r>
              <a:rPr lang="sr-Latn-BA" sz="3700" b="1" dirty="0" smtClean="0">
                <a:latin typeface="Arial" pitchFamily="34" charset="0"/>
                <a:cs typeface="Arial" pitchFamily="34" charset="0"/>
              </a:rPr>
              <a:t>stvaranja </a:t>
            </a:r>
            <a:r>
              <a:rPr lang="sr-Latn-BA" sz="3700" b="1" dirty="0">
                <a:latin typeface="Arial" pitchFamily="34" charset="0"/>
                <a:cs typeface="Arial" pitchFamily="34" charset="0"/>
              </a:rPr>
              <a:t>druge faze finansijskih </a:t>
            </a:r>
            <a:r>
              <a:rPr lang="sr-Latn-BA" sz="3700" b="1" dirty="0" smtClean="0">
                <a:latin typeface="Arial" pitchFamily="34" charset="0"/>
                <a:cs typeface="Arial" pitchFamily="34" charset="0"/>
              </a:rPr>
              <a:t>inovacija:</a:t>
            </a:r>
            <a:endParaRPr lang="sr-Latn-BA" sz="37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r-Latn-BA" sz="3700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Jak porast inflacije u sedamdesetim godinama;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Visoke i varijabilne kamatne stope;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Povećanje nestabilnosti nominalnih i realnih kurseva;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Deregulacija domaćih finansijskih sistema;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Povećana finansijska osjetljivost transaktora;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Rastuća konkurencija na međunarodnom i finansijskom tržištu </a:t>
            </a:r>
          </a:p>
          <a:p>
            <a:pPr marL="514350" indent="-514350">
              <a:buFont typeface="+mj-lt"/>
              <a:buAutoNum type="arabicPeriod"/>
            </a:pPr>
            <a:r>
              <a:rPr lang="sr-Latn-BA" sz="3700" b="1" dirty="0">
                <a:latin typeface="Arial" pitchFamily="34" charset="0"/>
                <a:cs typeface="Arial" pitchFamily="34" charset="0"/>
              </a:rPr>
              <a:t>Brz razvoj telekomunikacionih sistema i kompjuterske tehnologije.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0101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074" y="158262"/>
            <a:ext cx="7704667" cy="1142999"/>
          </a:xfrm>
        </p:spPr>
        <p:txBody>
          <a:bodyPr/>
          <a:lstStyle/>
          <a:p>
            <a:pPr algn="ctr"/>
            <a:r>
              <a:rPr lang="sr-Latn-BA" dirty="0" smtClean="0">
                <a:latin typeface="Arial" pitchFamily="34" charset="0"/>
                <a:cs typeface="Arial" pitchFamily="34" charset="0"/>
              </a:rPr>
              <a:t>Oblici finansijskih inovacija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393" y="1151792"/>
            <a:ext cx="11852030" cy="54776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sr-Latn-B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Prvi tip finansijskih inovacija su finansijski instrumenti kojima se </a:t>
            </a:r>
            <a:r>
              <a:rPr lang="sr-Latn-BA" sz="24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djeluje na povećanje likvidnosti nebankarskog sektora</a:t>
            </a:r>
            <a:r>
              <a:rPr lang="sr-Latn-B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514350" indent="-514350">
              <a:buNone/>
            </a:pPr>
            <a:endParaRPr lang="sr-Latn-BA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4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DEPOZITNI CERTIFIKATI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(certificates of deposits, CDs)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predstavljaju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vrijedonosne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papire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koje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emituju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komercija</a:t>
            </a:r>
            <a:r>
              <a:rPr lang="sr-Latn-BA" sz="2400" b="1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banke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cilju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povećavanja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njihovog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kreditnog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potencijala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Cyrl-BA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porast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zaduživanja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bazi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emisija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serija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depozitnih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certifikata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r-Cyrl-BA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Razlog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kupovine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viša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kamatna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stopa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koju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banke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plaćaju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depozitne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certifikate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odnosu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kamatne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stope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štedne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depozite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kod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banaka</a:t>
            </a:r>
            <a:endParaRPr lang="sr-Latn-R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None/>
            </a:pPr>
            <a:endParaRPr lang="sr-Latn-BA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NOW </a:t>
            </a:r>
            <a:r>
              <a:rPr lang="en-US" sz="2400" b="1" dirty="0" err="1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računi</a:t>
            </a:r>
            <a:r>
              <a:rPr lang="en-US" sz="24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(negotiable order of withdrawal)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takođe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oblik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depozitnih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rač</a:t>
            </a:r>
            <a:r>
              <a:rPr lang="sr-Latn-B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koji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predstavljaju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kombinaciju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čekovnog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računa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štednog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računa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519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>
                <a:latin typeface="Arial" pitchFamily="34" charset="0"/>
                <a:cs typeface="Arial" pitchFamily="34" charset="0"/>
              </a:rPr>
              <a:t>Oblici finansijskih inovacija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147" y="1969477"/>
            <a:ext cx="10527080" cy="3821723"/>
          </a:xfrm>
        </p:spPr>
        <p:txBody>
          <a:bodyPr>
            <a:normAutofit/>
          </a:bodyPr>
          <a:lstStyle/>
          <a:p>
            <a:pPr lvl="0"/>
            <a:endParaRPr lang="en-US" b="1" dirty="0" smtClean="0"/>
          </a:p>
          <a:p>
            <a:pPr lvl="0" algn="just"/>
            <a:r>
              <a:rPr lang="en-US" sz="2200" b="1" dirty="0" smtClean="0">
                <a:solidFill>
                  <a:srgbClr val="FFFF00"/>
                </a:solidFill>
              </a:rPr>
              <a:t>OVERDRAFT RAČUNI I KREDITNE KARTICE</a:t>
            </a:r>
            <a:endParaRPr lang="sr-Latn-BA" sz="2200" b="1" dirty="0" smtClean="0">
              <a:solidFill>
                <a:srgbClr val="FFFF00"/>
              </a:solidFill>
            </a:endParaRPr>
          </a:p>
          <a:p>
            <a:pPr lvl="0" algn="just">
              <a:buFontTx/>
              <a:buChar char="-"/>
            </a:pPr>
            <a:r>
              <a:rPr lang="en-US" sz="2200" b="1" dirty="0" smtClean="0"/>
              <a:t>Overdraft </a:t>
            </a:r>
            <a:r>
              <a:rPr lang="en-US" sz="2200" b="1" dirty="0" err="1" smtClean="0"/>
              <a:t>računi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ustvari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transakcioni</a:t>
            </a:r>
            <a:r>
              <a:rPr lang="sr-Latn-BA" sz="2200" b="1" dirty="0" smtClean="0"/>
              <a:t> </a:t>
            </a:r>
            <a:r>
              <a:rPr lang="en-US" sz="2200" b="1" dirty="0" smtClean="0"/>
              <a:t>(</a:t>
            </a:r>
            <a:r>
              <a:rPr lang="en-US" sz="2200" b="1" dirty="0" err="1" smtClean="0"/>
              <a:t>čekovni</a:t>
            </a:r>
            <a:r>
              <a:rPr lang="en-US" sz="2200" b="1" dirty="0" smtClean="0"/>
              <a:t>) </a:t>
            </a:r>
            <a:r>
              <a:rPr lang="en-US" sz="2200" b="1" dirty="0" err="1" smtClean="0"/>
              <a:t>računi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koji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mogu</a:t>
            </a:r>
            <a:r>
              <a:rPr lang="en-US" sz="2200" b="1" dirty="0" smtClean="0"/>
              <a:t> da </a:t>
            </a:r>
            <a:r>
              <a:rPr lang="en-US" sz="2200" b="1" dirty="0" err="1" smtClean="0"/>
              <a:t>budu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prekoračeni</a:t>
            </a:r>
            <a:r>
              <a:rPr lang="en-US" sz="2200" b="1" dirty="0" smtClean="0"/>
              <a:t> s </a:t>
            </a:r>
            <a:r>
              <a:rPr lang="en-US" sz="2200" b="1" dirty="0" err="1" smtClean="0"/>
              <a:t>tim</a:t>
            </a:r>
            <a:r>
              <a:rPr lang="en-US" sz="2200" b="1" dirty="0" smtClean="0"/>
              <a:t> da je </a:t>
            </a:r>
            <a:r>
              <a:rPr lang="en-US" sz="2200" b="1" dirty="0" err="1" smtClean="0"/>
              <a:t>limitiran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iznos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prekoračenja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</a:t>
            </a:r>
            <a:r>
              <a:rPr lang="en-US" sz="2200" b="1" dirty="0" smtClean="0"/>
              <a:t> da se </a:t>
            </a:r>
            <a:r>
              <a:rPr lang="en-US" sz="2200" b="1" dirty="0" err="1" smtClean="0"/>
              <a:t>na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taj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iznos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plaća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kamata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kaznenoj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stopi</a:t>
            </a:r>
            <a:r>
              <a:rPr lang="en-US" sz="2200" b="1" dirty="0" smtClean="0"/>
              <a:t>.</a:t>
            </a:r>
            <a:endParaRPr lang="sr-Latn-BA" sz="2200" b="1" dirty="0"/>
          </a:p>
          <a:p>
            <a:pPr lvl="0" algn="just">
              <a:buFontTx/>
              <a:buChar char="-"/>
            </a:pPr>
            <a:r>
              <a:rPr lang="sr-Latn-BA" sz="2200" b="1" dirty="0" smtClean="0"/>
              <a:t>K</a:t>
            </a:r>
            <a:r>
              <a:rPr lang="en-US" sz="2200" b="1" dirty="0" err="1" smtClean="0"/>
              <a:t>reditin</a:t>
            </a:r>
            <a:r>
              <a:rPr lang="sr-Latn-RS" sz="2200" b="1" dirty="0" smtClean="0"/>
              <a:t>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kartic</a:t>
            </a:r>
            <a:r>
              <a:rPr lang="sr-Latn-RS" sz="2200" b="1" dirty="0" smtClean="0"/>
              <a:t>e -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građani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mogu</a:t>
            </a:r>
            <a:r>
              <a:rPr lang="en-US" sz="2200" b="1" dirty="0" smtClean="0"/>
              <a:t> da </a:t>
            </a:r>
            <a:r>
              <a:rPr lang="en-US" sz="2200" b="1" dirty="0" err="1" smtClean="0"/>
              <a:t>kupuju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robu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usluge</a:t>
            </a:r>
            <a:r>
              <a:rPr lang="en-US" sz="2200" b="1" dirty="0" smtClean="0"/>
              <a:t> u </a:t>
            </a:r>
            <a:r>
              <a:rPr lang="en-US" sz="2200" b="1" dirty="0" err="1" smtClean="0"/>
              <a:t>zemlji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inostranstvu</a:t>
            </a:r>
            <a:r>
              <a:rPr lang="en-US" sz="2200" b="1" dirty="0" smtClean="0"/>
              <a:t> bez </a:t>
            </a:r>
            <a:r>
              <a:rPr lang="en-US" sz="2200" b="1" dirty="0" err="1" smtClean="0"/>
              <a:t>gotovine</a:t>
            </a:r>
            <a:r>
              <a:rPr lang="en-US" sz="2200" b="1" dirty="0" smtClean="0"/>
              <a:t> s </a:t>
            </a:r>
            <a:r>
              <a:rPr lang="en-US" sz="2200" b="1" dirty="0" err="1" smtClean="0"/>
              <a:t>tim</a:t>
            </a:r>
            <a:r>
              <a:rPr lang="en-US" sz="2200" b="1" dirty="0" smtClean="0"/>
              <a:t> da </a:t>
            </a:r>
            <a:r>
              <a:rPr lang="en-US" sz="2200" b="1" dirty="0" err="1" smtClean="0"/>
              <a:t>plaćaju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kasnije</a:t>
            </a:r>
            <a:r>
              <a:rPr lang="en-US" sz="2200" b="1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sr-Latn-BA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6378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>
                <a:latin typeface="Arial" pitchFamily="34" charset="0"/>
                <a:cs typeface="Arial" pitchFamily="34" charset="0"/>
              </a:rPr>
              <a:t>Oblici finansijskih inovacija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 startAt="2"/>
            </a:pPr>
            <a:r>
              <a:rPr lang="sr-Latn-BA" sz="2300" b="1" dirty="0" smtClean="0">
                <a:latin typeface="Arial" pitchFamily="34" charset="0"/>
                <a:cs typeface="Arial" pitchFamily="34" charset="0"/>
              </a:rPr>
              <a:t>Drugi tip finansijskih inovacija (</a:t>
            </a:r>
            <a:r>
              <a:rPr lang="sr-Latn-BA" sz="23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finansijski instrumenti i aranžmani za transfer rizika</a:t>
            </a:r>
            <a:r>
              <a:rPr lang="sr-Latn-BA" sz="23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FontTx/>
              <a:buChar char="-"/>
            </a:pPr>
            <a:r>
              <a:rPr lang="sr-Latn-BA" sz="2300" b="1" dirty="0" smtClean="0">
                <a:latin typeface="Arial" pitchFamily="34" charset="0"/>
                <a:cs typeface="Arial" pitchFamily="34" charset="0"/>
              </a:rPr>
              <a:t>problem rizika se ne može eliminisati, ali se ipak može izvršiti određena ugovorna realokacija rizika.</a:t>
            </a:r>
          </a:p>
          <a:p>
            <a:pPr marL="514350" indent="-514350">
              <a:buFontTx/>
              <a:buChar char="-"/>
            </a:pPr>
            <a:r>
              <a:rPr lang="sr-Latn-BA" sz="2300" b="1" dirty="0" smtClean="0">
                <a:latin typeface="Arial" pitchFamily="34" charset="0"/>
                <a:cs typeface="Arial" pitchFamily="34" charset="0"/>
              </a:rPr>
              <a:t>rast tražnje za finansijskim inovacijama koje vrše transfer rizika.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10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194</TotalTime>
  <Words>862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Celestial</vt:lpstr>
      <vt:lpstr>Monetarni efekti finansijskih inovacija</vt:lpstr>
      <vt:lpstr>PowerPoint Presentation</vt:lpstr>
      <vt:lpstr>Finansijske inovacije</vt:lpstr>
      <vt:lpstr>Faktori finansijskih inovacija</vt:lpstr>
      <vt:lpstr>PowerPoint Presentation</vt:lpstr>
      <vt:lpstr>Faktori finansijskih inovacija</vt:lpstr>
      <vt:lpstr>Oblici finansijskih inovacija</vt:lpstr>
      <vt:lpstr>Oblici finansijskih inovacija</vt:lpstr>
      <vt:lpstr>Oblici finansijskih inovacija</vt:lpstr>
      <vt:lpstr>Oblici finansijskih inovacija</vt:lpstr>
      <vt:lpstr>Monetarni efekti finansijskih inovacija</vt:lpstr>
      <vt:lpstr>PowerPoint Presentation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Branka</dc:creator>
  <cp:lastModifiedBy>Branka</cp:lastModifiedBy>
  <cp:revision>82</cp:revision>
  <dcterms:created xsi:type="dcterms:W3CDTF">2023-10-31T12:43:17Z</dcterms:created>
  <dcterms:modified xsi:type="dcterms:W3CDTF">2025-11-04T10:09:25Z</dcterms:modified>
</cp:coreProperties>
</file>