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3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4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0361C82-CAE7-4397-A956-316907975042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045E-DA91-49DD-91A4-03C9BCFD6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Теорија вјероватноће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F753EB-2003-4831-AAE2-79FF1D2E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</a:t>
            </a:r>
            <a:endParaRPr lang="en-US" sz="2800" b="1" dirty="0"/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7DC51705-6F7D-4803-BCA5-719CBDB2BBBF}"/>
              </a:ext>
            </a:extLst>
          </p:cNvPr>
          <p:cNvSpPr txBox="1"/>
          <p:nvPr/>
        </p:nvSpPr>
        <p:spPr>
          <a:xfrm>
            <a:off x="1600200" y="5351364"/>
            <a:ext cx="3650226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Дарко Милуновић, ма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Latn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darko.milunovic</a:t>
            </a: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C35CD300-13E7-4BFD-855B-DC0D713A0941}"/>
              </a:ext>
            </a:extLst>
          </p:cNvPr>
          <p:cNvSpPr txBox="1"/>
          <p:nvPr/>
        </p:nvSpPr>
        <p:spPr>
          <a:xfrm>
            <a:off x="7376651" y="5351364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605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DD52FE-AE12-4019-BB57-C4356808E70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5009" y="695345"/>
                <a:ext cx="5374106" cy="546731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9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  <a:endParaRPr lang="sr-Latn-BA" sz="28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200" dirty="0">
                    <a:solidFill>
                      <a:schemeClr val="tx1"/>
                    </a:solidFill>
                  </a:rPr>
                  <a:t>Два топа гађају једну мету са различитих удаљености. Вјероватноћа да први топ погоди мету је 0,7, а други 0,4. Оба топа пуцају истовремено. Која је вјероватноћа да ће мета бити погођена?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Cyrl-BA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BA" sz="23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sr-Latn-BA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=0,7+0,4−0,7∙0,4=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𝟖𝟐</m:t>
                    </m:r>
                  </m:oMath>
                </a14:m>
                <a:endParaRPr lang="sr-Latn-BA" sz="23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DD52FE-AE12-4019-BB57-C4356808E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5009" y="695345"/>
                <a:ext cx="5374106" cy="5467310"/>
              </a:xfrm>
              <a:blipFill>
                <a:blip r:embed="rId2"/>
                <a:stretch>
                  <a:fillRect l="-2149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6F393F9-DFB8-4E07-91CA-DC47B58E3C8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9959" y="695345"/>
                <a:ext cx="5727032" cy="5467311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10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  <a:endParaRPr lang="sr-Latn-BA" sz="28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200" dirty="0"/>
                  <a:t>Колика је вјероватноћа да из шила од 32 карте извучемо узастопно 3 аса, ако:</a:t>
                </a:r>
              </a:p>
              <a:p>
                <a:pPr marL="0" indent="0">
                  <a:buNone/>
                </a:pPr>
                <a:r>
                  <a:rPr lang="sr-Cyrl-BA" sz="2200" dirty="0"/>
                  <a:t>а) карте враћамо у шпил,</a:t>
                </a:r>
              </a:p>
              <a:p>
                <a:pPr marL="0" indent="0">
                  <a:buNone/>
                </a:pPr>
                <a:r>
                  <a:rPr lang="sr-Cyrl-BA" sz="2200" dirty="0"/>
                  <a:t>б) карте не враћамо у шпил. </a:t>
                </a:r>
                <a:r>
                  <a:rPr lang="sr-Cyrl-BA" dirty="0"/>
                  <a:t>	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sz="2800" dirty="0"/>
                  <a:t>а)  </a:t>
                </a:r>
                <a14:m>
                  <m:oMath xmlns:m="http://schemas.openxmlformats.org/officeDocument/2006/math"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B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BA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28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𝟎𝟎𝟏𝟗𝟓</m:t>
                    </m:r>
                  </m:oMath>
                </a14:m>
                <a:endParaRPr lang="sr-Latn-BA" sz="2800" b="1" dirty="0"/>
              </a:p>
              <a:p>
                <a:pPr marL="0" indent="0">
                  <a:buNone/>
                </a:pPr>
                <a:endParaRPr lang="sr-Latn-BA" sz="2800" b="1" dirty="0"/>
              </a:p>
              <a:p>
                <a:pPr marL="0" indent="0">
                  <a:buNone/>
                </a:pPr>
                <a:r>
                  <a:rPr lang="sr-Cyrl-BA" sz="2800" dirty="0"/>
                  <a:t>б)</a:t>
                </a:r>
                <a:r>
                  <a:rPr lang="sr-Latn-BA" sz="2800" dirty="0"/>
                  <a:t> </a:t>
                </a:r>
                <a14:m>
                  <m:oMath xmlns:m="http://schemas.openxmlformats.org/officeDocument/2006/math"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𝟎𝟎𝟎𝟖𝟏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6F393F9-DFB8-4E07-91CA-DC47B58E3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9959" y="695345"/>
                <a:ext cx="5727032" cy="5467311"/>
              </a:xfrm>
              <a:blipFill>
                <a:blip r:embed="rId3"/>
                <a:stretch>
                  <a:fillRect l="-2017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lose-up of a fan&#10;&#10;Description automatically generated with low confidence">
            <a:extLst>
              <a:ext uri="{FF2B5EF4-FFF2-40B4-BE49-F238E27FC236}">
                <a16:creationId xmlns:a16="http://schemas.microsoft.com/office/drawing/2014/main" id="{0DC906DB-013A-42AE-A919-2F872412D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95394" l="2935" r="98804">
                        <a14:foregroundMark x1="81196" y1="9576" x2="84348" y2="2788"/>
                        <a14:foregroundMark x1="84348" y1="2788" x2="86304" y2="1455"/>
                        <a14:foregroundMark x1="92826" y1="7152" x2="97826" y2="24121"/>
                        <a14:foregroundMark x1="97826" y1="24121" x2="97609" y2="32606"/>
                        <a14:foregroundMark x1="97609" y1="32606" x2="94891" y2="38909"/>
                        <a14:foregroundMark x1="94891" y1="38909" x2="89348" y2="36364"/>
                        <a14:foregroundMark x1="36739" y1="49576" x2="20435" y2="55879"/>
                        <a14:foregroundMark x1="20435" y1="55879" x2="15217" y2="64000"/>
                        <a14:foregroundMark x1="15217" y1="64000" x2="13696" y2="72606"/>
                        <a14:foregroundMark x1="13696" y1="72606" x2="20870" y2="89212"/>
                        <a14:foregroundMark x1="20870" y1="89212" x2="27609" y2="95879"/>
                        <a14:foregroundMark x1="27609" y1="95879" x2="37174" y2="95394"/>
                        <a14:foregroundMark x1="37174" y1="95394" x2="52500" y2="82788"/>
                        <a14:foregroundMark x1="52500" y1="82788" x2="53370" y2="66424"/>
                        <a14:foregroundMark x1="53370" y1="66424" x2="49674" y2="58424"/>
                        <a14:foregroundMark x1="49674" y1="58424" x2="42717" y2="52485"/>
                        <a14:foregroundMark x1="42717" y1="52485" x2="35761" y2="49455"/>
                        <a14:foregroundMark x1="35761" y1="49455" x2="35652" y2="49455"/>
                        <a14:foregroundMark x1="9022" y1="40485" x2="7500" y2="33212"/>
                        <a14:foregroundMark x1="7500" y1="33212" x2="2935" y2="35273"/>
                        <a14:foregroundMark x1="82391" y1="69818" x2="75761" y2="73091"/>
                        <a14:foregroundMark x1="75761" y1="73091" x2="77283" y2="74182"/>
                        <a14:foregroundMark x1="98804" y1="87152" x2="93043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" y="5429974"/>
            <a:ext cx="1462422" cy="1311411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20C5FC1B-1E30-4012-81A1-1A3BB1349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91153" l="10000" r="90000">
                        <a14:foregroundMark x1="69512" y1="18957" x2="68049" y2="30332"/>
                        <a14:foregroundMark x1="51707" y1="56556" x2="55976" y2="64771"/>
                        <a14:foregroundMark x1="55976" y1="64771" x2="74878" y2="64297"/>
                        <a14:foregroundMark x1="74878" y1="64297" x2="78293" y2="45972"/>
                        <a14:foregroundMark x1="78293" y1="45972" x2="73049" y2="27172"/>
                        <a14:foregroundMark x1="73049" y1="27172" x2="65732" y2="14218"/>
                        <a14:foregroundMark x1="65732" y1="14218" x2="58415" y2="17852"/>
                        <a14:foregroundMark x1="58415" y1="17852" x2="50610" y2="33649"/>
                        <a14:foregroundMark x1="52805" y1="7741" x2="87561" y2="12954"/>
                        <a14:foregroundMark x1="87561" y1="12954" x2="80488" y2="73776"/>
                        <a14:foregroundMark x1="80488" y1="73776" x2="75854" y2="79463"/>
                        <a14:foregroundMark x1="75854" y1="79463" x2="46341" y2="71564"/>
                        <a14:foregroundMark x1="46341" y1="71564" x2="45000" y2="63507"/>
                        <a14:foregroundMark x1="45000" y1="63507" x2="52927" y2="12796"/>
                        <a14:foregroundMark x1="52927" y1="12796" x2="52805" y2="9637"/>
                        <a14:foregroundMark x1="66098" y1="10427" x2="85000" y2="15324"/>
                        <a14:foregroundMark x1="85000" y1="15324" x2="85122" y2="24803"/>
                        <a14:foregroundMark x1="85122" y1="24803" x2="81707" y2="35071"/>
                        <a14:foregroundMark x1="81707" y1="35071" x2="76707" y2="72038"/>
                        <a14:foregroundMark x1="76707" y1="72038" x2="69878" y2="73302"/>
                        <a14:foregroundMark x1="69878" y1="73302" x2="52927" y2="63507"/>
                        <a14:foregroundMark x1="52927" y1="63507" x2="52317" y2="45656"/>
                        <a14:foregroundMark x1="52317" y1="45656" x2="57317" y2="37599"/>
                        <a14:foregroundMark x1="57317" y1="37599" x2="58659" y2="36967"/>
                        <a14:foregroundMark x1="68780" y1="22907" x2="61341" y2="24329"/>
                        <a14:foregroundMark x1="61341" y1="24329" x2="48415" y2="65877"/>
                        <a14:foregroundMark x1="48415" y1="65877" x2="75732" y2="66825"/>
                        <a14:foregroundMark x1="75732" y1="66825" x2="75610" y2="40442"/>
                        <a14:foregroundMark x1="75610" y1="40442" x2="65976" y2="26066"/>
                        <a14:foregroundMark x1="64268" y1="30332" x2="58659" y2="37283"/>
                        <a14:foregroundMark x1="58659" y1="37283" x2="59024" y2="57346"/>
                        <a14:foregroundMark x1="59024" y1="57346" x2="74024" y2="63507"/>
                        <a14:foregroundMark x1="74024" y1="63507" x2="80000" y2="45656"/>
                        <a14:foregroundMark x1="80000" y1="45656" x2="71707" y2="34123"/>
                        <a14:foregroundMark x1="71707" y1="34123" x2="64268" y2="34755"/>
                        <a14:foregroundMark x1="64268" y1="34755" x2="63780" y2="35071"/>
                        <a14:foregroundMark x1="40366" y1="18799" x2="41829" y2="32701"/>
                        <a14:foregroundMark x1="41829" y1="32701" x2="40488" y2="46603"/>
                        <a14:foregroundMark x1="40488" y1="46603" x2="40732" y2="47077"/>
                        <a14:foregroundMark x1="49024" y1="17220" x2="49024" y2="24329"/>
                        <a14:foregroundMark x1="55122" y1="13112" x2="55122" y2="13112"/>
                        <a14:foregroundMark x1="55732" y1="13428" x2="55732" y2="13428"/>
                        <a14:foregroundMark x1="64146" y1="36493" x2="63171" y2="50553"/>
                        <a14:foregroundMark x1="67805" y1="33017" x2="59146" y2="42022"/>
                        <a14:foregroundMark x1="59146" y1="42022" x2="63049" y2="52607"/>
                        <a14:foregroundMark x1="63049" y1="52607" x2="69390" y2="44392"/>
                        <a14:foregroundMark x1="69390" y1="44392" x2="64756" y2="32070"/>
                        <a14:foregroundMark x1="64756" y1="32070" x2="63902" y2="30806"/>
                        <a14:foregroundMark x1="17439" y1="91311" x2="43902" y2="91153"/>
                        <a14:foregroundMark x1="43902" y1="91153" x2="45854" y2="91153"/>
                        <a14:foregroundMark x1="37683" y1="17852" x2="36220" y2="23223"/>
                        <a14:foregroundMark x1="45610" y1="13744" x2="46707" y2="17536"/>
                        <a14:foregroundMark x1="44024" y1="14060" x2="44024" y2="14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89" y="5572809"/>
            <a:ext cx="1604502" cy="12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A57ECF-16C9-4CBF-A136-4FA705039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726" y="433136"/>
                <a:ext cx="10892590" cy="59997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11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200" dirty="0"/>
                  <a:t>Студент долази на испит знајући 85 од 100 питања. На испиту извлачи цедуљу са 3 питања (претпоставимо да питања на цедуљама нису подијељена по дијеловима испитне материје, тако да може добити било која 3 питања). Колика је вјероватноћа да ће студент положити испит, акоје потребно да тачно одговори на сва три питања са цедуље?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num>
                                <m:den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98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A57ECF-16C9-4CBF-A136-4FA705039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726" y="433136"/>
                <a:ext cx="10892590" cy="5999748"/>
              </a:xfrm>
              <a:blipFill>
                <a:blip r:embed="rId2"/>
                <a:stretch>
                  <a:fillRect l="-1175" t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5D82C8-821A-4467-8654-C3842C2F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435" l="9589" r="89954">
                        <a14:foregroundMark x1="58447" y1="81739" x2="54338" y2="73043"/>
                        <a14:foregroundMark x1="44292" y1="82609" x2="69863" y2="90435"/>
                        <a14:foregroundMark x1="69863" y1="90435" x2="52511" y2="70000"/>
                        <a14:foregroundMark x1="52511" y1="70000" x2="47489" y2="70000"/>
                        <a14:foregroundMark x1="51598" y1="77826" x2="51142" y2="83478"/>
                        <a14:foregroundMark x1="65297" y1="86087" x2="42922" y2="76087"/>
                        <a14:foregroundMark x1="42922" y1="76087" x2="56164" y2="83913"/>
                        <a14:foregroundMark x1="55708" y1="70870" x2="68493" y2="76957"/>
                        <a14:foregroundMark x1="68950" y1="80435" x2="67580" y2="83913"/>
                        <a14:foregroundMark x1="47489" y1="75217" x2="59817" y2="80435"/>
                        <a14:foregroundMark x1="26941" y1="73043" x2="26941" y2="7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13" y="466725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A6371-DD46-4072-8044-5F4C621E9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011" y="433137"/>
                <a:ext cx="11373852" cy="60639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12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400" dirty="0"/>
                  <a:t>У једној кутији се налазе 4 бијеле и 2 црне куглице. Куглице се насумично извлаче једна за другом без враћања док се све не извуку из кутије. Колика је вјероватноћа да прве четири извучене куглице буду бијеле, а посљедње двије црне?</a:t>
                </a:r>
                <a:endParaRPr lang="sr-Latn-BA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∙2!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6!</m:t>
                          </m:r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𝟎𝟔𝟕</m:t>
                      </m:r>
                    </m:oMath>
                  </m:oMathPara>
                </a14:m>
                <a:endParaRPr lang="sr-Latn-BA" sz="2400" b="1" dirty="0"/>
              </a:p>
              <a:p>
                <a:pPr marL="0" indent="0">
                  <a:buNone/>
                </a:pPr>
                <a:endParaRPr lang="sr-Latn-B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𝟎𝟔𝟕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A6371-DD46-4072-8044-5F4C621E9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011" y="433137"/>
                <a:ext cx="11373852" cy="6063915"/>
              </a:xfrm>
              <a:blipFill>
                <a:blip r:embed="rId2"/>
                <a:stretch>
                  <a:fillRect l="-1072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BBD598B-AFAE-450F-BF5F-B24FD32CE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55" b="81116" l="9259" r="89815">
                        <a14:foregroundMark x1="40278" y1="81545" x2="46759" y2="80258"/>
                        <a14:foregroundMark x1="28704" y1="18455" x2="31481" y2="11588"/>
                        <a14:foregroundMark x1="38426" y1="35193" x2="31944" y2="31330"/>
                        <a14:foregroundMark x1="50926" y1="21888" x2="50926" y2="19742"/>
                        <a14:foregroundMark x1="61111" y1="12017" x2="71759" y2="16309"/>
                        <a14:foregroundMark x1="55093" y1="8155" x2="53241" y2="8155"/>
                        <a14:foregroundMark x1="54167" y1="16309" x2="62500" y2="17167"/>
                        <a14:foregroundMark x1="83796" y1="21030" x2="81019" y2="21030"/>
                        <a14:foregroundMark x1="61111" y1="55365" x2="61111" y2="55365"/>
                        <a14:foregroundMark x1="19444" y1="55365" x2="19444" y2="55365"/>
                        <a14:foregroundMark x1="28241" y1="55794" x2="33333" y2="56652"/>
                        <a14:foregroundMark x1="28241" y1="52790" x2="19444" y2="48498"/>
                        <a14:foregroundMark x1="57407" y1="40773" x2="60648" y2="46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33"/>
          <a:stretch/>
        </p:blipFill>
        <p:spPr>
          <a:xfrm>
            <a:off x="9566787" y="4333132"/>
            <a:ext cx="2467379" cy="23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B1DD8-CA37-42B7-8149-6889B79AF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421" y="477253"/>
                <a:ext cx="11871157" cy="59034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3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Црвене и бијеле куглице су распоређене у 3 кутије: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1. кутија: 6 црвених и 2 бијеле куглице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2. кутија: 2 црвене и 1 бијела куглица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3. кутија: 3 црвене и 3 бијеле куглице.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Случајно смо одабрали 2 кутије и из сваке извукли по једну куглицу. Која је вјероватноћа да смо извукли: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а) обје црвене куглице,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б) обје куглице исте боје.</a:t>
                </a:r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dirty="0"/>
                  <a:t>а)</a:t>
                </a:r>
                <a:r>
                  <a:rPr lang="sr-Latn-BA" sz="2000" dirty="0"/>
                  <a:t>  </a:t>
                </a:r>
                <a:r>
                  <a:rPr lang="sr-Cyrl-BA" sz="2000" dirty="0"/>
                  <a:t>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𝟒𝟎𝟐𝟖</m:t>
                    </m:r>
                  </m:oMath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Cyrl-BA" sz="2400" dirty="0"/>
                  <a:t>б)</a:t>
                </a:r>
                <a:r>
                  <a:rPr lang="sr-Latn-BA" sz="2400" dirty="0"/>
                  <a:t>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sr-Latn-B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𝟓𝟐𝟕𝟖</m:t>
                    </m:r>
                  </m:oMath>
                </a14:m>
                <a:endParaRPr lang="sr-Cyrl-BA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B1DD8-CA37-42B7-8149-6889B79AF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421" y="477253"/>
                <a:ext cx="11871157" cy="5903494"/>
              </a:xfrm>
              <a:blipFill>
                <a:blip r:embed="rId2"/>
                <a:stretch>
                  <a:fillRect l="-1027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35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7E3F-CB0A-4FA2-8E1D-A624EFF7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8840"/>
            <a:ext cx="7891432" cy="719728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УСЛОВНА ВЈЕРОВАТНОЋА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C01B-BEFB-4BF5-B22B-423ECCCD4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326" y="1090863"/>
                <a:ext cx="11181348" cy="55082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4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400" b="1" dirty="0">
                    <a:solidFill>
                      <a:schemeClr val="accent1"/>
                    </a:solidFill>
                  </a:rPr>
                  <a:t>1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4</a:t>
                </a:r>
                <a:r>
                  <a:rPr lang="sr-Cyrl-BA" sz="24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На једном факултету има 5% студената и 1% студентица који су виши од 180 цм. Однос броја студената и студентица је 4:6. Ако смо случајно изабрали једног полазника са овог факултета, 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а) да смо изабрали полазника вишег од 180 цм,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б) ако знамо да смо изабрали полазника вишег од 180 цм, да се ради о студенту.</a:t>
                </a:r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dirty="0"/>
                  <a:t>А – полазник је виши од 180 цм</a:t>
                </a:r>
              </a:p>
              <a:p>
                <a:pPr marL="0" indent="0">
                  <a:buNone/>
                </a:pPr>
                <a:r>
                  <a:rPr lang="sr-Latn-BA" sz="2000" dirty="0"/>
                  <a:t>B</a:t>
                </a:r>
                <a:r>
                  <a:rPr lang="sr-Cyrl-BA" sz="2000" dirty="0"/>
                  <a:t>1 – полазник је студентица</a:t>
                </a:r>
              </a:p>
              <a:p>
                <a:pPr marL="0" indent="0">
                  <a:buNone/>
                </a:pPr>
                <a:r>
                  <a:rPr lang="sr-Latn-BA" sz="2000" dirty="0"/>
                  <a:t>B2 </a:t>
                </a:r>
                <a:r>
                  <a:rPr lang="sr-Cyrl-BA" sz="2000" dirty="0"/>
                  <a:t>- полазник је студент</a:t>
                </a:r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sr-Latn-BA" sz="2000" b="0" dirty="0"/>
                  <a:t>	</a:t>
                </a:r>
                <a:r>
                  <a:rPr lang="sr-Latn-BA" sz="2000" dirty="0"/>
                  <a:t>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sr-Latn-BA" sz="2000" b="0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sr-Latn-BA" sz="2000" dirty="0"/>
                  <a:t>	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C01B-BEFB-4BF5-B22B-423ECCCD4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326" y="1090863"/>
                <a:ext cx="11181348" cy="5508297"/>
              </a:xfrm>
              <a:blipFill>
                <a:blip r:embed="rId2"/>
                <a:stretch>
                  <a:fillRect l="-872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8DBEEB-3E22-48A3-BDFA-8EF19C960520}"/>
                  </a:ext>
                </a:extLst>
              </p:cNvPr>
              <p:cNvSpPr txBox="1"/>
              <p:nvPr/>
            </p:nvSpPr>
            <p:spPr>
              <a:xfrm>
                <a:off x="5554966" y="3601393"/>
                <a:ext cx="5858992" cy="12926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sz="1800" dirty="0"/>
                  <a:t>а)</a:t>
                </a:r>
                <a:r>
                  <a:rPr lang="sr-Latn-BA" sz="1800" dirty="0"/>
                  <a:t> </a:t>
                </a:r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𝜮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sr-Latn-BA" sz="2000" dirty="0"/>
                  <a:t> </a:t>
                </a:r>
                <a:endParaRPr lang="sr-Latn-BA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BA" sz="2000" dirty="0"/>
              </a:p>
              <a:p>
                <a:pPr/>
                <a:r>
                  <a:rPr lang="sr-Latn-BA" sz="2000" dirty="0"/>
                  <a:t>	</a:t>
                </a:r>
                <a:r>
                  <a:rPr lang="sr-Latn-BA" sz="2000" b="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0,6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∙0,01+0,4∙0,05=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𝟎𝟐𝟔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8DBEEB-3E22-48A3-BDFA-8EF19C96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66" y="3601393"/>
                <a:ext cx="5858992" cy="1292662"/>
              </a:xfrm>
              <a:prstGeom prst="rect">
                <a:avLst/>
              </a:prstGeom>
              <a:blipFill>
                <a:blip r:embed="rId3"/>
                <a:stretch>
                  <a:fillRect l="-727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8D4E64-A377-4DA1-BF79-6009DA8A1767}"/>
                  </a:ext>
                </a:extLst>
              </p:cNvPr>
              <p:cNvSpPr txBox="1"/>
              <p:nvPr/>
            </p:nvSpPr>
            <p:spPr>
              <a:xfrm>
                <a:off x="5554966" y="5038305"/>
                <a:ext cx="5858992" cy="16731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sz="1800" dirty="0"/>
                  <a:t>б)</a:t>
                </a:r>
                <a:r>
                  <a:rPr lang="sr-Latn-BA" sz="1800" dirty="0"/>
                  <a:t> </a:t>
                </a:r>
                <a:r>
                  <a:rPr lang="sr-Cyrl-BA" sz="1800" b="1" dirty="0"/>
                  <a:t>Бајесова теорема</a:t>
                </a:r>
                <a:endParaRPr lang="sr-Latn-BA" sz="1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Latn-BA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0,4∗0,05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0,026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𝟕𝟔𝟗𝟐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8D4E64-A377-4DA1-BF79-6009DA8A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66" y="5038305"/>
                <a:ext cx="5858992" cy="1673150"/>
              </a:xfrm>
              <a:prstGeom prst="rect">
                <a:avLst/>
              </a:prstGeom>
              <a:blipFill>
                <a:blip r:embed="rId4"/>
                <a:stretch>
                  <a:fillRect l="-727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47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BD64-C58D-4F51-9D5D-8540F390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310" y="158447"/>
            <a:ext cx="7729728" cy="1188720"/>
          </a:xfrm>
        </p:spPr>
        <p:txBody>
          <a:bodyPr/>
          <a:lstStyle/>
          <a:p>
            <a:r>
              <a:rPr lang="sr-Cyrl-BA" b="1" dirty="0"/>
              <a:t>Задаци за вјежбу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EE59-2052-4344-846E-BBA66617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55" y="1616276"/>
            <a:ext cx="11061290" cy="508327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r-Cyrl-BA" dirty="0"/>
              <a:t>Три машине производе једну врсту производа. Машина А производи 84% исправних производа, машина Б 91%, а машина В 89%. Од укупне производње, машина А производи 23%, Б 44%, а В 33%. Израчунати вјероватноћу да је случајно изабрани производ, за који је установљено да је неисправан, са машине В.</a:t>
            </a:r>
          </a:p>
          <a:p>
            <a:pPr marL="342900" indent="-342900">
              <a:buAutoNum type="arabicPeriod"/>
            </a:pPr>
            <a:r>
              <a:rPr lang="sr-Cyrl-BA" dirty="0"/>
              <a:t>Лице А и лице Б пакују у кутије дијелове неког производа. Лице А је упаковало 60, а лице Б 40 производа. Познато је да лице А направи грешку тако што је од 100 пакета један некомплетан, а код лица Б од 100 пакета, два буду некомплетна. Производи се након паковања шаљу у трговину.</a:t>
            </a:r>
          </a:p>
          <a:p>
            <a:pPr marL="0" indent="0">
              <a:buNone/>
            </a:pPr>
            <a:r>
              <a:rPr lang="sr-Cyrl-BA" dirty="0"/>
              <a:t>	а) колика је вјероватноћа да ће купац једног производа добити некомплетнан производ,</a:t>
            </a:r>
          </a:p>
          <a:p>
            <a:pPr marL="0" indent="0">
              <a:buNone/>
            </a:pPr>
            <a:r>
              <a:rPr lang="sr-Cyrl-BA" dirty="0"/>
              <a:t>	б) ако је купљени производ некомплетан, ко је вјероватнији кривац?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r-Cyrl-BA" dirty="0"/>
              <a:t>У лутријском бубњу је 39 куглица означених бројевима од 1 до 39. Случајно се извлачи 7 бројева помоћу 7 куглица. Колика је вјероватноћа добитка од 7 погодака за неког ко је прогнозирао само једну комбинацију бројева од 1 до 39?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r-Cyrl-BA" dirty="0"/>
              <a:t>Из кутије у којој се налази 6 црних и 3 црвене куглице, случајно извлачимо куглице док их све не извучемо. Израчунати вјероватноћу да све црне куглице извучемо једну иза друге.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9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CBA4-1BC1-447C-8FF8-B20CF9AF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508000"/>
            <a:ext cx="11023600" cy="59563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sr-Cyrl-BA" dirty="0"/>
              <a:t>На полицу редамо 4 различите статистичке књиге, 6 различитих математичких књига и 2 различите медицинске књиге. Одредити вјероватноћу да:</a:t>
            </a:r>
          </a:p>
          <a:p>
            <a:pPr marL="0" indent="0">
              <a:buNone/>
            </a:pPr>
            <a:r>
              <a:rPr lang="sr-Cyrl-BA" dirty="0"/>
              <a:t>	а) књиге исте струке буду заједно.</a:t>
            </a:r>
          </a:p>
          <a:p>
            <a:pPr marL="0" indent="0">
              <a:buNone/>
            </a:pPr>
            <a:r>
              <a:rPr lang="sr-Cyrl-BA" dirty="0"/>
              <a:t>	б) само статистичке књиге буду заједно.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sr-Cyrl-BA" dirty="0"/>
              <a:t>Коцка нумерисана бројевима од 1 до 6 се баца 5 пута. Да би играч А побиједио, неопходно је да се бар једном појави шестица. Која је вјероватноћа да се то оствари?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sr-Cyrl-BA" dirty="0"/>
              <a:t>Израчунати вјероватноћу да бацањем коцке добијемо паран број тек у четвртом бацању.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sr-Cyrl-BA" dirty="0"/>
              <a:t>Бацају се истовремено 4 коцке. Која је вјероватноћа:</a:t>
            </a:r>
          </a:p>
          <a:p>
            <a:pPr marL="0" indent="0">
              <a:buNone/>
            </a:pPr>
            <a:r>
              <a:rPr lang="sr-Cyrl-BA" dirty="0"/>
              <a:t>	а) да ће пасти све различите цифре,</a:t>
            </a:r>
          </a:p>
          <a:p>
            <a:pPr marL="0" indent="0">
              <a:buNone/>
            </a:pPr>
            <a:r>
              <a:rPr lang="sr-Cyrl-BA" dirty="0"/>
              <a:t>	б) да ће пасти четвороцифрени бројеви већи од 2000, а мањи од 5000?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sr-Cyrl-BA" dirty="0"/>
              <a:t>Десет картица је нумерисано борјевима од 1 до 10 и помијешано у кутији. Извлачесе одједном 2 картице. Наћи вјероватноћу догађаја А - ,,збир бројева на извученим картицама је једнак 10“.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sr-Cyrl-BA" dirty="0"/>
              <a:t>Студент излази на испит и научио је 23 од 30 могућих питања. На испиту је тих 30 питања распоређено у  картица (по два питања на свакој). Ако знамо да студент може положити испит само у сљедећим условима: ако зна оба питања са прве картице или зна само једно од понуђена два питања са прве картице и прво са замјенске, поставља се питање да ли је вјероватније да тај студент положи испит или не?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5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DD03-9D5A-41D0-B107-E63F429A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431800"/>
            <a:ext cx="10858500" cy="6083300"/>
          </a:xfrm>
        </p:spPr>
        <p:txBody>
          <a:bodyPr/>
          <a:lstStyle/>
          <a:p>
            <a:pPr marL="342900" indent="-342900">
              <a:buFont typeface="+mj-lt"/>
              <a:buAutoNum type="arabicPeriod" startAt="11"/>
            </a:pPr>
            <a:r>
              <a:rPr lang="sr-Cyrl-BA" dirty="0"/>
              <a:t>У кутији је 50 куглица које су нумерисане бројевима од 1 до 50. Колика је вјероватноћа да приликом извлачења једне куглице добијемо број који није дјељив ни са 2 ни са 3?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sr-Cyrl-BA" dirty="0"/>
              <a:t>Установљено је да 70% студената положи Статистику у групи А, а 80% у групи Б. Која је вјероватноћа да ћемо, бирајући по једног студента из сваке групе, изабрати такав пар да је бар један студент положио Статистику?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sr-Cyrl-BA" dirty="0"/>
              <a:t>Новчић се баца све док не падне грб. Наћи вјероватноћу да ће бити бачен мање од 4 пута?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1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232E-49D1-4026-9C50-59CBA51BC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8AFC6-2827-42DC-9736-6AB97548F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B543-E79A-4F7E-A04B-BEBFE61A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767" y="122395"/>
            <a:ext cx="7776465" cy="855505"/>
          </a:xfrm>
        </p:spPr>
        <p:txBody>
          <a:bodyPr/>
          <a:lstStyle/>
          <a:p>
            <a:r>
              <a:rPr lang="sr-Cyrl-BA" b="1" dirty="0"/>
              <a:t>Основни појмови и формуле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21D99-1843-409F-B3BA-015E00A74E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890" y="1215923"/>
                <a:ext cx="11710218" cy="5519682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ПЕРМУТАЦИЈЕ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Користе се за одређивање распореда свих елемената, при чему је битан њихов редослијед. 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Пермутације без понављања: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Пермутације са понављањем: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f>
                          <m:fPr>
                            <m:ctrlPr>
                              <a:rPr lang="sr-Cyrl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sr-Cyrl-BA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sr-Cyrl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sr-Cyrl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sub>
                    </m:sSub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...∙</m:t>
                        </m:r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КОМБИНАЦИЈЕ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Користе се за одређивање распореда </a:t>
                </a:r>
                <a:r>
                  <a:rPr lang="sr-Latn-BA" dirty="0">
                    <a:solidFill>
                      <a:schemeClr val="tx1"/>
                    </a:solidFill>
                  </a:rPr>
                  <a:t>k </a:t>
                </a:r>
                <a:r>
                  <a:rPr lang="sr-Cyrl-BA" dirty="0">
                    <a:solidFill>
                      <a:schemeClr val="tx1"/>
                    </a:solidFill>
                  </a:rPr>
                  <a:t>елемената из скупа од</a:t>
                </a:r>
                <a:r>
                  <a:rPr lang="sr-Latn-BA" dirty="0">
                    <a:solidFill>
                      <a:schemeClr val="tx1"/>
                    </a:solidFill>
                  </a:rPr>
                  <a:t> n</a:t>
                </a:r>
                <a:r>
                  <a:rPr lang="sr-Cyrl-BA" dirty="0">
                    <a:solidFill>
                      <a:schemeClr val="tx1"/>
                    </a:solidFill>
                  </a:rPr>
                  <a:t> елемената, при чему њихов редослијед није битан. 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Комбинације без понављања: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Комбинације са понављањем:</a:t>
                </a:r>
                <a:r>
                  <a:rPr lang="sr-Latn-BA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sr-Latn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ВАРИЈАЦИЈЕ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Користе се за одређивање распореда </a:t>
                </a:r>
                <a:r>
                  <a:rPr lang="sr-Latn-BA" dirty="0">
                    <a:solidFill>
                      <a:schemeClr val="tx1"/>
                    </a:solidFill>
                  </a:rPr>
                  <a:t>k </a:t>
                </a:r>
                <a:r>
                  <a:rPr lang="sr-Cyrl-BA" dirty="0">
                    <a:solidFill>
                      <a:schemeClr val="tx1"/>
                    </a:solidFill>
                  </a:rPr>
                  <a:t>елемената из скупа од</a:t>
                </a:r>
                <a:r>
                  <a:rPr lang="sr-Latn-BA" dirty="0">
                    <a:solidFill>
                      <a:schemeClr val="tx1"/>
                    </a:solidFill>
                  </a:rPr>
                  <a:t> n</a:t>
                </a:r>
                <a:r>
                  <a:rPr lang="sr-Cyrl-BA" dirty="0">
                    <a:solidFill>
                      <a:schemeClr val="tx1"/>
                    </a:solidFill>
                  </a:rPr>
                  <a:t> елемената, при чему је њихов редослијед битан.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Варијације без понављања: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Варијације са понављањем:</a:t>
                </a:r>
                <a:r>
                  <a:rPr lang="sr-Latn-BA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sr-Latn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21D99-1843-409F-B3BA-015E00A74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890" y="1215923"/>
                <a:ext cx="11710218" cy="5519682"/>
              </a:xfrm>
              <a:blipFill>
                <a:blip r:embed="rId2"/>
                <a:stretch>
                  <a:fillRect l="-573" t="-1214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1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01F665-3BFA-4C80-9DE1-ED6C25E8FC9E}"/>
              </a:ext>
            </a:extLst>
          </p:cNvPr>
          <p:cNvSpPr/>
          <p:nvPr/>
        </p:nvSpPr>
        <p:spPr>
          <a:xfrm>
            <a:off x="3619500" y="2501900"/>
            <a:ext cx="5232400" cy="134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C0C70-2B75-4C92-989C-4B898561C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7135" y="178696"/>
                <a:ext cx="10401300" cy="57439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1:</a:t>
                </a:r>
              </a:p>
              <a:p>
                <a:pPr marL="0" indent="0">
                  <a:buNone/>
                </a:pPr>
                <a:r>
                  <a:rPr lang="sr-Cyrl-BA" sz="2800" dirty="0"/>
                  <a:t>Неписмено дијете саставља ријечи од слова ААИИКССТТТ. </a:t>
                </a:r>
              </a:p>
              <a:p>
                <a:pPr marL="0" indent="0">
                  <a:buNone/>
                </a:pPr>
                <a:r>
                  <a:rPr lang="sr-Cyrl-BA" sz="2800" dirty="0"/>
                  <a:t>Колика је вјероватноћа да ће саставити ријеч СТАТИСТИКА?</a:t>
                </a:r>
              </a:p>
              <a:p>
                <a:pPr marL="0" indent="0">
                  <a:buNone/>
                </a:pPr>
                <a:endParaRPr lang="sr-Cyrl-BA" sz="2400" dirty="0"/>
              </a:p>
              <a:p>
                <a:pPr marL="0" indent="0">
                  <a:buNone/>
                </a:pPr>
                <a:endParaRPr lang="sr-Cyrl-BA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sz="2800" b="1" i="1" smtClean="0">
                              <a:latin typeface="Cambria Math" panose="02040503050406030204" pitchFamily="18" charset="0"/>
                            </a:rPr>
                            <m:t>број повољних случајева</m:t>
                          </m:r>
                        </m:num>
                        <m:den>
                          <m:r>
                            <a:rPr lang="sr-Cyrl-BA" sz="2800" b="1" i="1" smtClean="0">
                              <a:latin typeface="Cambria Math" panose="02040503050406030204" pitchFamily="18" charset="0"/>
                            </a:rPr>
                            <m:t>број могућих случајева</m:t>
                          </m:r>
                        </m:den>
                      </m:f>
                    </m:oMath>
                  </m:oMathPara>
                </a14:m>
                <a:endParaRPr lang="sr-Cyrl-BA" sz="2400" b="1" dirty="0"/>
              </a:p>
              <a:p>
                <a:pPr marL="0" indent="0">
                  <a:buNone/>
                </a:pPr>
                <a:endParaRPr lang="sr-Latn-BA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2,2,2,3</m:t>
                                  </m:r>
                                </m:den>
                              </m:f>
                            </m:sub>
                          </m:sSub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  <m:t>10!</m:t>
                              </m:r>
                            </m:num>
                            <m:den>
                              <m: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  <m:r>
                                <a:rPr lang="sr-Latn-B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∙2!∙2!∙3!</m:t>
                              </m:r>
                            </m:den>
                          </m:f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𝟎𝟎𝟎𝟎𝟏𝟑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C0C70-2B75-4C92-989C-4B898561C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7135" y="178696"/>
                <a:ext cx="10401300" cy="5743956"/>
              </a:xfrm>
              <a:blipFill>
                <a:blip r:embed="rId2"/>
                <a:stretch>
                  <a:fillRect l="-1172" t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2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751426-5F7E-44B0-835F-85295C40F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431800"/>
                <a:ext cx="10922000" cy="59055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2</a:t>
                </a:r>
                <a:r>
                  <a:rPr lang="sr-Cyrl-BA" sz="24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sz="2800" dirty="0"/>
                  <a:t>Од укупно петнаест (15) производа, једанаест (11) производа припада првој класи. Случајно се узима 6 производа. Колика је вјероватноћа да од 6 узетих производа, 4 буду производи прве класе?</a:t>
                </a:r>
                <a:endParaRPr lang="sr-Latn-BA" sz="2800" dirty="0"/>
              </a:p>
              <a:p>
                <a:pPr marL="0" indent="0">
                  <a:buNone/>
                </a:pPr>
                <a:endParaRPr lang="sr-Cyrl-BA" sz="2800" dirty="0"/>
              </a:p>
              <a:p>
                <a:pPr marL="0" indent="0">
                  <a:buNone/>
                </a:pPr>
                <a:endParaRPr lang="sr-Cyrl-B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3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sr-Latn-BA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sr-Latn-B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B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sr-Latn-B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32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sr-Latn-BA" sz="3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3200" b="0" i="1" smtClean="0">
                              <a:latin typeface="Cambria Math" panose="02040503050406030204" pitchFamily="18" charset="0"/>
                            </a:rPr>
                            <m:t>1980</m:t>
                          </m:r>
                        </m:num>
                        <m:den>
                          <m:r>
                            <a:rPr lang="sr-Latn-BA" sz="3200" b="0" i="1" smtClean="0">
                              <a:latin typeface="Cambria Math" panose="02040503050406030204" pitchFamily="18" charset="0"/>
                            </a:rPr>
                            <m:t>5005</m:t>
                          </m:r>
                        </m:den>
                      </m:f>
                      <m:r>
                        <a:rPr lang="sr-Latn-B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3200" b="1" i="1" smtClean="0">
                          <a:latin typeface="Cambria Math" panose="02040503050406030204" pitchFamily="18" charset="0"/>
                        </a:rPr>
                        <m:t>𝟑𝟗𝟓𝟔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751426-5F7E-44B0-835F-85295C40F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431800"/>
                <a:ext cx="10922000" cy="5905500"/>
              </a:xfrm>
              <a:blipFill>
                <a:blip r:embed="rId2"/>
                <a:stretch>
                  <a:fillRect l="-1173" t="-1032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Search Inventory outline">
            <a:extLst>
              <a:ext uri="{FF2B5EF4-FFF2-40B4-BE49-F238E27FC236}">
                <a16:creationId xmlns:a16="http://schemas.microsoft.com/office/drawing/2014/main" id="{8D3B6F18-BBEA-48D3-89EE-E5F141AA7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7100" y="4927600"/>
            <a:ext cx="1689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4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DB716-AAD0-4228-9643-BE4FF8E59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500" y="292100"/>
                <a:ext cx="11506200" cy="6324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3:</a:t>
                </a:r>
              </a:p>
              <a:p>
                <a:pPr marL="0" indent="0">
                  <a:buNone/>
                </a:pPr>
                <a:r>
                  <a:rPr lang="sr-Cyrl-BA" sz="2800" dirty="0"/>
                  <a:t>Новчић се баца четири пута. Колика је вјероватноћа да писмо падне </a:t>
                </a:r>
                <a:r>
                  <a:rPr lang="sr-Cyrl-BA" sz="2800" u="sng" dirty="0"/>
                  <a:t>бар</a:t>
                </a:r>
                <a:r>
                  <a:rPr lang="sr-Cyrl-BA" sz="2800" dirty="0"/>
                  <a:t> </a:t>
                </a:r>
                <a:r>
                  <a:rPr lang="sr-Cyrl-BA" sz="2800" u="sng" dirty="0"/>
                  <a:t>једанпут</a:t>
                </a:r>
                <a:r>
                  <a:rPr lang="sr-Cyrl-BA" sz="2800" dirty="0"/>
                  <a:t>?</a:t>
                </a:r>
              </a:p>
              <a:p>
                <a:pPr marL="0" indent="0">
                  <a:buNone/>
                </a:pPr>
                <a:endParaRPr lang="sr-Cyrl-BA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sr-Latn-B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sr-Cyrl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Cyrl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sr-Latn-B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Cyrl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Cyrl-B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   </m:t>
                      </m:r>
                      <m:r>
                        <a:rPr lang="sr-Cyrl-B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sr-Latn-B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𝟗𝟑𝟕𝟓</m:t>
                      </m:r>
                    </m:oMath>
                  </m:oMathPara>
                </a14:m>
                <a:endParaRPr lang="sr-Latn-BA" sz="2800" b="1" dirty="0"/>
              </a:p>
              <a:p>
                <a:pPr marL="0" indent="0">
                  <a:buNone/>
                </a:pPr>
                <a:endParaRPr lang="sr-Cyrl-BA" sz="2800" b="1" dirty="0"/>
              </a:p>
              <a:p>
                <a:pPr marL="0" indent="0">
                  <a:buNone/>
                </a:pPr>
                <a:r>
                  <a:rPr lang="sr-Cyrl-BA" sz="2800" dirty="0"/>
                  <a:t>Рјешавање преко супротних догађаја:</a:t>
                </a:r>
                <a:endParaRPr lang="sr-Latn-BA" sz="2800" dirty="0"/>
              </a:p>
              <a:p>
                <a:pPr marL="0" indent="0">
                  <a:buNone/>
                </a:pPr>
                <a:endParaRPr lang="sr-Latn-BA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𝟗𝟑𝟕𝟓</m:t>
                      </m:r>
                    </m:oMath>
                  </m:oMathPara>
                </a14:m>
                <a:endParaRPr lang="sr-Cyrl-BA" sz="2800" b="1" dirty="0"/>
              </a:p>
              <a:p>
                <a:pPr marL="0" indent="0">
                  <a:buNone/>
                </a:pPr>
                <a:endParaRPr lang="sr-Cyrl-BA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DB716-AAD0-4228-9643-BE4FF8E59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00" y="292100"/>
                <a:ext cx="11506200" cy="6324600"/>
              </a:xfrm>
              <a:blipFill>
                <a:blip r:embed="rId2"/>
                <a:stretch>
                  <a:fillRect l="-105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CF54D0C-4358-49D5-89CA-077D43D5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7664" l="9804" r="99673">
                        <a14:foregroundMark x1="37745" y1="23364" x2="39706" y2="18458"/>
                        <a14:foregroundMark x1="56863" y1="33645" x2="60621" y2="32009"/>
                        <a14:foregroundMark x1="65523" y1="76402" x2="83170" y2="91355"/>
                        <a14:foregroundMark x1="64869" y1="65187" x2="75654" y2="94860"/>
                        <a14:foregroundMark x1="75654" y1="94860" x2="77941" y2="97897"/>
                        <a14:foregroundMark x1="66993" y1="64720" x2="99673" y2="94159"/>
                        <a14:foregroundMark x1="40033" y1="16822" x2="39379" y2="20794"/>
                        <a14:foregroundMark x1="91013" y1="90421" x2="95098" y2="90888"/>
                        <a14:foregroundMark x1="88072" y1="96729" x2="79739" y2="95794"/>
                        <a14:foregroundMark x1="36275" y1="23364" x2="37418" y2="21729"/>
                        <a14:foregroundMark x1="40033" y1="19159" x2="44118" y2="16822"/>
                        <a14:foregroundMark x1="73039" y1="88318" x2="60621" y2="79206"/>
                        <a14:backgroundMark x1="59150" y1="32009" x2="59150" y2="32009"/>
                        <a14:backgroundMark x1="59150" y1="32009" x2="59150" y2="32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83" y="4856249"/>
            <a:ext cx="2862317" cy="20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D0F878-F88A-4A84-8B79-8DF371498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196850"/>
                <a:ext cx="11868150" cy="657225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4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  <a:endParaRPr lang="sr-Latn-BA" sz="2800" b="1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У кутији се налази 5 бијелих, 4 црне и 6 црвених куглица. Извлаче се 3 куглице одједном.  Колика је вјероватноћа: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а) да све три куглице буду црне,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б) да бар једна куглица буде бијела,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в) да двије куглице буду црне и једна црвена, и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г) да бар двије куглице буду исте боје.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Cyrl-BA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2000" b="1" dirty="0">
                    <a:solidFill>
                      <a:schemeClr val="tx1"/>
                    </a:solidFill>
                  </a:rPr>
                  <a:t>а) </a:t>
                </a:r>
                <a:r>
                  <a:rPr lang="sr-Latn-BA" sz="2000" b="1" dirty="0">
                    <a:solidFill>
                      <a:schemeClr val="tx1"/>
                    </a:solidFill>
                  </a:rPr>
                  <a:t>				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    </a:t>
                </a:r>
                <a:r>
                  <a:rPr lang="sr-Cyrl-BA" sz="2000" b="1" dirty="0">
                    <a:solidFill>
                      <a:schemeClr val="tx1"/>
                    </a:solidFill>
                  </a:rPr>
                  <a:t>б)</a:t>
                </a:r>
                <a:r>
                  <a:rPr lang="sr-Latn-BA" sz="2000" b="1" dirty="0">
                    <a:solidFill>
                      <a:schemeClr val="tx1"/>
                    </a:solidFill>
                  </a:rPr>
                  <a:t>				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     </a:t>
                </a:r>
                <a:r>
                  <a:rPr lang="sr-Cyrl-BA" sz="2000" b="1" dirty="0">
                    <a:solidFill>
                      <a:schemeClr val="tx1"/>
                    </a:solidFill>
                  </a:rPr>
                  <a:t>в)</a:t>
                </a:r>
                <a:r>
                  <a:rPr lang="sr-Latn-BA" sz="2000" b="1" dirty="0">
                    <a:solidFill>
                      <a:schemeClr val="tx1"/>
                    </a:solidFill>
                  </a:rPr>
                  <a:t>	</a:t>
                </a:r>
                <a:endParaRPr lang="sr-Cyrl-BA" sz="20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6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sr-Latn-BA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3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5+4+6</m:t>
                                </m:r>
                              </m:num>
                              <m:den>
                                <m:r>
                                  <a:rPr lang="sr-Latn-BA" sz="3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3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3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3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𝟎𝟎𝟖𝟖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B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𝟕𝟑𝟔𝟑</m:t>
                    </m:r>
                  </m:oMath>
                </a14:m>
                <a:r>
                  <a:rPr lang="sr-Latn-BA" sz="2400" dirty="0">
                    <a:solidFill>
                      <a:schemeClr val="tx1"/>
                    </a:solidFill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𝟎𝟕𝟗𝟏</m:t>
                    </m:r>
                  </m:oMath>
                </a14:m>
                <a:endParaRPr lang="sr-Latn-BA" sz="2400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Latn-BA" sz="2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2400" b="1" dirty="0">
                    <a:solidFill>
                      <a:schemeClr val="tx1"/>
                    </a:solidFill>
                  </a:rPr>
                  <a:t>г) </a:t>
                </a:r>
                <a:r>
                  <a:rPr lang="sr-Latn-BA" sz="2400" b="1" dirty="0">
                    <a:solidFill>
                      <a:schemeClr val="tx1"/>
                    </a:solidFill>
                  </a:rPr>
                  <a:t> 	</a:t>
                </a:r>
                <a:r>
                  <a:rPr lang="sr-Cyrl-BA" sz="2000" dirty="0">
                    <a:solidFill>
                      <a:schemeClr val="tx1"/>
                    </a:solidFill>
                  </a:rPr>
                  <a:t>бар 2 бијеле			</a:t>
                </a:r>
                <a:r>
                  <a:rPr lang="sr-Latn-BA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BA" sz="2000" dirty="0">
                    <a:solidFill>
                      <a:schemeClr val="tx1"/>
                    </a:solidFill>
                  </a:rPr>
                  <a:t>бар 2 црне			</a:t>
                </a:r>
                <a:r>
                  <a:rPr lang="sr-Latn-BA" sz="2000" dirty="0">
                    <a:solidFill>
                      <a:schemeClr val="tx1"/>
                    </a:solidFill>
                  </a:rPr>
                  <a:t> </a:t>
                </a:r>
                <a:r>
                  <a:rPr lang="sr-Cyrl-BA" sz="2000" dirty="0">
                    <a:solidFill>
                      <a:schemeClr val="tx1"/>
                    </a:solidFill>
                  </a:rPr>
                  <a:t>бар 2 црвене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Cyrl-BA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..</m:t>
                    </m:r>
                  </m:oMath>
                </a14:m>
                <a:r>
                  <a:rPr lang="sr-Cyrl-BA" sz="2400" dirty="0">
                    <a:solidFill>
                      <a:schemeClr val="tx1"/>
                    </a:solidFill>
                  </a:rPr>
                  <a:t>	</a:t>
                </a:r>
                <a:r>
                  <a:rPr lang="sr-Latn-BA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Cyrl-BA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=..</m:t>
                    </m:r>
                  </m:oMath>
                </a14:m>
                <a:r>
                  <a:rPr lang="sr-Cyrl-BA" sz="2400" dirty="0">
                    <a:solidFill>
                      <a:schemeClr val="tx1"/>
                    </a:solidFill>
                  </a:rPr>
                  <a:t> 	</a:t>
                </a:r>
                <a:r>
                  <a:rPr lang="sr-Latn-BA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Cyrl-BA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=..</m:t>
                    </m:r>
                  </m:oMath>
                </a14:m>
                <a:endParaRPr lang="sr-Cyrl-BA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D0F878-F88A-4A84-8B79-8DF371498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96850"/>
                <a:ext cx="11868150" cy="6572250"/>
              </a:xfrm>
              <a:blipFill>
                <a:blip r:embed="rId2"/>
                <a:stretch>
                  <a:fillRect l="-770"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4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0C051-4135-43BD-99E8-AB19DE3CE4A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9901" y="241300"/>
                <a:ext cx="5041900" cy="6273800"/>
              </a:xfr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5: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Бацају се истовремено 3 коцке. 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а) да падне бар једна јединица,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б) да падну бар 2 једнака броја</a:t>
                </a:r>
                <a:r>
                  <a:rPr lang="sr-Latn-BA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sr-Cyrl-BA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800" dirty="0">
                    <a:solidFill>
                      <a:schemeClr val="tx1"/>
                    </a:solidFill>
                  </a:rPr>
                  <a:t>а)</a:t>
                </a:r>
                <a:r>
                  <a:rPr lang="sr-Latn-BA" sz="2800" dirty="0">
                    <a:solidFill>
                      <a:schemeClr val="tx1"/>
                    </a:solidFill>
                  </a:rPr>
                  <a:t> </a:t>
                </a:r>
                <a:r>
                  <a:rPr lang="sr-Cyrl-BA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B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0,4213</m:t>
                    </m:r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800" dirty="0">
                    <a:solidFill>
                      <a:schemeClr val="tx1"/>
                    </a:solidFill>
                  </a:rPr>
                  <a:t>б)</a:t>
                </a:r>
                <a:r>
                  <a:rPr lang="sr-Latn-BA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B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0,4444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0C051-4135-43BD-99E8-AB19DE3C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9901" y="241300"/>
                <a:ext cx="5041900" cy="6273800"/>
              </a:xfrm>
              <a:blipFill>
                <a:blip r:embed="rId2"/>
                <a:stretch>
                  <a:fillRect l="-2292" t="-8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1F9A60-A727-4BB7-9C8D-058937893FF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24018" y="241300"/>
                <a:ext cx="5498081" cy="627380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6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Из шпила од 52 карте случајно се извлаче 3 карте. Колика је вјероватноћа да се добије: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а) двије даме,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б) бар један ас</a:t>
                </a:r>
                <a:r>
                  <a:rPr lang="sr-Latn-BA" sz="2400" dirty="0"/>
                  <a:t>?</a:t>
                </a:r>
                <a:endParaRPr lang="sr-Cyrl-BA" sz="2400" dirty="0"/>
              </a:p>
              <a:p>
                <a:pPr marL="0" indent="0">
                  <a:buNone/>
                </a:pPr>
                <a:endParaRPr lang="sr-Cyrl-BA" sz="2400" dirty="0"/>
              </a:p>
              <a:p>
                <a:pPr marL="0" indent="0">
                  <a:buNone/>
                </a:pPr>
                <a:r>
                  <a:rPr lang="sr-Cyrl-BA" sz="2800" dirty="0"/>
                  <a:t>а) 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BA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3200" b="0" i="1" smtClean="0">
                        <a:latin typeface="Cambria Math" panose="02040503050406030204" pitchFamily="18" charset="0"/>
                      </a:rPr>
                      <m:t>=0,0130</m:t>
                    </m:r>
                  </m:oMath>
                </a14:m>
                <a:endParaRPr lang="sr-Latn-BA" sz="3200" dirty="0"/>
              </a:p>
              <a:p>
                <a:pPr marL="0" indent="0">
                  <a:buNone/>
                </a:pPr>
                <a:endParaRPr lang="sr-Latn-BA" sz="2400" dirty="0"/>
              </a:p>
              <a:p>
                <a:pPr marL="0" indent="0">
                  <a:buNone/>
                </a:pPr>
                <a:r>
                  <a:rPr lang="sr-Cyrl-BA" sz="2800" dirty="0"/>
                  <a:t>б)</a:t>
                </a:r>
                <a:r>
                  <a:rPr lang="sr-Latn-BA" sz="2400" dirty="0"/>
                  <a:t>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BA" sz="3200" dirty="0"/>
                  <a:t> </a:t>
                </a:r>
                <a14:m>
                  <m:oMath xmlns:m="http://schemas.openxmlformats.org/officeDocument/2006/math">
                    <m:r>
                      <a:rPr lang="sr-Latn-BA" sz="3200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sr-Latn-B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num>
                              <m:den>
                                <m:r>
                                  <a:rPr lang="sr-Latn-BA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num>
                              <m:den>
                                <m:r>
                                  <a:rPr lang="sr-Latn-BA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3200" b="0" i="1" smtClean="0">
                        <a:latin typeface="Cambria Math" panose="02040503050406030204" pitchFamily="18" charset="0"/>
                      </a:rPr>
                      <m:t>=0,2174</m:t>
                    </m:r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1F9A60-A727-4BB7-9C8D-058937893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24018" y="241300"/>
                <a:ext cx="5498081" cy="6273800"/>
              </a:xfrm>
              <a:blipFill>
                <a:blip r:embed="rId3"/>
                <a:stretch>
                  <a:fillRect l="-2102" t="-1067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ice outline">
            <a:extLst>
              <a:ext uri="{FF2B5EF4-FFF2-40B4-BE49-F238E27FC236}">
                <a16:creationId xmlns:a16="http://schemas.microsoft.com/office/drawing/2014/main" id="{592901BC-CC70-40FB-BEE5-8F34DFCC9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868" y="5705167"/>
            <a:ext cx="809933" cy="809933"/>
          </a:xfrm>
          <a:prstGeom prst="rect">
            <a:avLst/>
          </a:prstGeom>
        </p:spPr>
      </p:pic>
      <p:pic>
        <p:nvPicPr>
          <p:cNvPr id="7" name="Graphic 6" descr="Playing card outline">
            <a:extLst>
              <a:ext uri="{FF2B5EF4-FFF2-40B4-BE49-F238E27FC236}">
                <a16:creationId xmlns:a16="http://schemas.microsoft.com/office/drawing/2014/main" id="{205D4D85-238A-480F-BF2F-A40514BD0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860" y="5600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705BA-6075-4520-A45B-8D2DB885E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658" y="248652"/>
                <a:ext cx="11163300" cy="64248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7</a:t>
                </a:r>
                <a:r>
                  <a:rPr lang="sr-Cyrl-BA" sz="24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Из шпила од 52 карте извлачимо одједном 4 карте. Израчунати вјероватноћу да ће: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а) сума бројева на извученим картама бити парни број,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б) бити извучена 2 пика и 2 херца.</a:t>
                </a:r>
              </a:p>
              <a:p>
                <a:pPr marL="0" indent="0">
                  <a:buNone/>
                </a:pPr>
                <a:endParaRPr lang="sr-Cyrl-BA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tx1"/>
                    </a:solidFill>
                  </a:rPr>
                  <a:t>а) Сума бројева ће бити парна ако сабирамо:</a:t>
                </a:r>
                <a:r>
                  <a:rPr lang="sr-Latn-BA" sz="2000" dirty="0">
                    <a:solidFill>
                      <a:schemeClr val="tx1"/>
                    </a:solidFill>
                  </a:rPr>
                  <a:t>	</a:t>
                </a:r>
                <a:r>
                  <a:rPr lang="sr-Cyrl-BA" sz="2000" dirty="0">
                    <a:solidFill>
                      <a:schemeClr val="tx1"/>
                    </a:solidFill>
                  </a:rPr>
                  <a:t>				</a:t>
                </a:r>
              </a:p>
              <a:p>
                <a:r>
                  <a:rPr lang="sr-Cyrl-BA" sz="2000" dirty="0">
                    <a:solidFill>
                      <a:schemeClr val="tx1"/>
                    </a:solidFill>
                  </a:rPr>
                  <a:t>два парна броја</a:t>
                </a:r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sr-Cyrl-BA" sz="2000" dirty="0">
                    <a:solidFill>
                      <a:schemeClr val="tx1"/>
                    </a:solidFill>
                  </a:rPr>
                  <a:t>					</a:t>
                </a:r>
              </a:p>
              <a:p>
                <a:r>
                  <a:rPr lang="sr-Cyrl-BA" sz="2000" dirty="0">
                    <a:solidFill>
                      <a:schemeClr val="tx1"/>
                    </a:solidFill>
                  </a:rPr>
                  <a:t>два непарна броја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  <a:endParaRPr lang="sr-Cyrl-BA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sr-Cyrl-B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sr-Latn-B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52</m:t>
                                  </m:r>
                                </m:num>
                                <m:den>
                                  <m:r>
                                    <a:rPr lang="sr-Latn-B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=0,5002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705BA-6075-4520-A45B-8D2DB885E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658" y="248652"/>
                <a:ext cx="11163300" cy="6424864"/>
              </a:xfrm>
              <a:blipFill>
                <a:blip r:embed="rId2"/>
                <a:stretch>
                  <a:fillRect l="-1147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BF7011-EAF1-4D3B-9788-CC7C248F7E0E}"/>
                  </a:ext>
                </a:extLst>
              </p:cNvPr>
              <p:cNvSpPr txBox="1"/>
              <p:nvPr/>
            </p:nvSpPr>
            <p:spPr>
              <a:xfrm>
                <a:off x="7513872" y="3121624"/>
                <a:ext cx="3909099" cy="313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sz="2000" dirty="0"/>
                  <a:t>б)</a:t>
                </a:r>
                <a:r>
                  <a:rPr lang="sr-Latn-BA" sz="2000" dirty="0"/>
                  <a:t> </a:t>
                </a:r>
                <a:r>
                  <a:rPr lang="sr-Cyrl-BA" sz="2000" dirty="0"/>
                  <a:t>У шпилу од 52 карте имамо: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sz="2000" dirty="0"/>
                  <a:t>13 пик карата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sz="2000" dirty="0"/>
                  <a:t>13 херц карата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sz="2000" dirty="0"/>
                  <a:t>13 каро карата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BA" sz="2000" dirty="0"/>
                  <a:t>13 треф карата</a:t>
                </a:r>
              </a:p>
              <a:p>
                <a:endParaRPr lang="sr-Cyrl-BA" dirty="0"/>
              </a:p>
              <a:p>
                <a:endParaRPr lang="sr-Cyrl-BA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b="0" i="1" smtClean="0">
                                      <a:latin typeface="Cambria Math" panose="02040503050406030204" pitchFamily="18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sr-Latn-BA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  <m:t>52</m:t>
                                  </m:r>
                                </m:num>
                                <m:den>
                                  <m:r>
                                    <a:rPr lang="sr-Latn-BA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=0,0225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BF7011-EAF1-4D3B-9788-CC7C248F7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72" y="3121624"/>
                <a:ext cx="3909099" cy="3134128"/>
              </a:xfrm>
              <a:prstGeom prst="rect">
                <a:avLst/>
              </a:prstGeom>
              <a:blipFill>
                <a:blip r:embed="rId3"/>
                <a:stretch>
                  <a:fillRect l="-1716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70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73161-2BA8-4488-A9A4-526C9C809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21" y="368968"/>
                <a:ext cx="11036968" cy="61762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8: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У једном погону раде 3 машине. У току једног дана, вјероватноћа квара на првој износи 0,11, на другој 0,22 и на трећој 0,15.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а) да се ниједна машина неће покварити у току дана,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б) да се бар једна машина неће покварити у току дана.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Cyrl-BA" sz="2000" u="sng" dirty="0"/>
                  <a:t>Вјероватноће квара:</a:t>
                </a:r>
                <a:r>
                  <a:rPr lang="sr-Latn-BA" sz="2000" dirty="0"/>
                  <a:t>	       </a:t>
                </a:r>
                <a:r>
                  <a:rPr lang="sr-Cyrl-BA" sz="2000" u="sng" dirty="0"/>
                  <a:t>Вјероватноће рада: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=0,11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=0,89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sr-Cyrl-BA" sz="20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sr-Cyrl-BA" sz="20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sr-Cyrl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400" dirty="0"/>
                  <a:t>а)</a:t>
                </a:r>
                <a:r>
                  <a:rPr lang="sr-Latn-BA" sz="2400" dirty="0"/>
                  <a:t>  </a:t>
                </a:r>
                <a:r>
                  <a:rPr lang="sr-Cyrl-BA" sz="2400" dirty="0"/>
                  <a:t>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=0,89∙0,78∙0,85=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𝟓𝟗𝟎𝟏</m:t>
                    </m:r>
                  </m:oMath>
                </a14:m>
                <a:endParaRPr lang="sr-Cyrl-BA" sz="2400" b="1" dirty="0"/>
              </a:p>
              <a:p>
                <a:pPr marL="0" indent="0">
                  <a:buNone/>
                </a:pPr>
                <a:r>
                  <a:rPr lang="sr-Cyrl-BA" sz="2400" dirty="0"/>
                  <a:t>б)</a:t>
                </a:r>
                <a:r>
                  <a:rPr lang="sr-Latn-BA" sz="2400" dirty="0"/>
                  <a:t>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sr-Latn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sr-Latn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=1−0,11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∙0,22∙0,15=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𝟗𝟗𝟔𝟒</m:t>
                    </m:r>
                  </m:oMath>
                </a14:m>
                <a:endParaRPr lang="sr-Latn-BA" sz="2400" b="1" dirty="0"/>
              </a:p>
              <a:p>
                <a:pPr marL="0" indent="0">
                  <a:buNone/>
                </a:pPr>
                <a:endParaRPr lang="sr-Cyrl-BA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73161-2BA8-4488-A9A4-526C9C809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21" y="368968"/>
                <a:ext cx="11036968" cy="6176211"/>
              </a:xfrm>
              <a:blipFill>
                <a:blip r:embed="rId2"/>
                <a:stretch>
                  <a:fillRect l="-1104" t="-987" b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Production outline">
            <a:extLst>
              <a:ext uri="{FF2B5EF4-FFF2-40B4-BE49-F238E27FC236}">
                <a16:creationId xmlns:a16="http://schemas.microsoft.com/office/drawing/2014/main" id="{BB3145E6-9F7F-4ACB-A1C1-0873B0E6D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089" y="5351205"/>
            <a:ext cx="1368495" cy="13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449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589</TotalTime>
  <Words>1884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Corbel</vt:lpstr>
      <vt:lpstr>Gill Sans</vt:lpstr>
      <vt:lpstr>Gill Sans MT</vt:lpstr>
      <vt:lpstr>Parcel</vt:lpstr>
      <vt:lpstr>Теорија вјероватноће</vt:lpstr>
      <vt:lpstr>Основни појмови и формуле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УСЛОВНА ВЈЕРОВАТНОЋА</vt:lpstr>
      <vt:lpstr>Задаци за вјежбу</vt:lpstr>
      <vt:lpstr>PowerPoint Presentation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Теорија вјероватноће</dc:title>
  <dc:creator>Marić, Milica</dc:creator>
  <cp:lastModifiedBy>Marić, Milica</cp:lastModifiedBy>
  <cp:revision>22</cp:revision>
  <dcterms:created xsi:type="dcterms:W3CDTF">2022-03-12T17:34:29Z</dcterms:created>
  <dcterms:modified xsi:type="dcterms:W3CDTF">2022-03-13T14:16:12Z</dcterms:modified>
</cp:coreProperties>
</file>