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1" r:id="rId8"/>
    <p:sldId id="272" r:id="rId9"/>
    <p:sldId id="263" r:id="rId10"/>
    <p:sldId id="264" r:id="rId11"/>
    <p:sldId id="265" r:id="rId12"/>
    <p:sldId id="270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BA" b="1" dirty="0" smtClean="0"/>
              <a:t>Procijenjeni b</a:t>
            </a:r>
            <a:r>
              <a:rPr lang="en-US" b="1" dirty="0" err="1" smtClean="0"/>
              <a:t>roj</a:t>
            </a:r>
            <a:r>
              <a:rPr lang="en-US" b="1" dirty="0" smtClean="0"/>
              <a:t> </a:t>
            </a:r>
            <a:r>
              <a:rPr lang="en-US" b="1" dirty="0" err="1" smtClean="0"/>
              <a:t>stanovnika</a:t>
            </a:r>
            <a:r>
              <a:rPr lang="sr-Latn-BA" b="1" dirty="0" smtClean="0"/>
              <a:t> u Republici Srpskoj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Broj stanovnika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strCache>
            </c:strRef>
          </c:cat>
          <c:val>
            <c:numRef>
              <c:f>Sheet1!$B$2:$B$11</c:f>
              <c:numCache>
                <c:formatCode>_(* #,##0.00_);_(* \(#,##0.00\);_(* "-"??_);_(@_)</c:formatCode>
                <c:ptCount val="10"/>
                <c:pt idx="0">
                  <c:v>1171179</c:v>
                </c:pt>
                <c:pt idx="1">
                  <c:v>1167082</c:v>
                </c:pt>
                <c:pt idx="2">
                  <c:v>1162164</c:v>
                </c:pt>
                <c:pt idx="3">
                  <c:v>1157516</c:v>
                </c:pt>
                <c:pt idx="4">
                  <c:v>1153017</c:v>
                </c:pt>
                <c:pt idx="5">
                  <c:v>1147902</c:v>
                </c:pt>
                <c:pt idx="6">
                  <c:v>1142495</c:v>
                </c:pt>
                <c:pt idx="7">
                  <c:v>1136274</c:v>
                </c:pt>
                <c:pt idx="8">
                  <c:v>1128309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F3-46D1-85FB-9441B8951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4272511"/>
        <c:axId val="2144273343"/>
      </c:lineChart>
      <c:catAx>
        <c:axId val="2144272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4273343"/>
        <c:crosses val="autoZero"/>
        <c:auto val="1"/>
        <c:lblAlgn val="ctr"/>
        <c:lblOffset val="100"/>
        <c:noMultiLvlLbl val="0"/>
      </c:catAx>
      <c:valAx>
        <c:axId val="2144273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4272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BA"/>
              <a:t>Kretanje broja stanovnika u Hrvatskoj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Sheet2!$C$1</c:f>
              <c:strCache>
                <c:ptCount val="1"/>
                <c:pt idx="0">
                  <c:v> Broj stanovnika </c:v>
                </c:pt>
              </c:strCache>
            </c:strRef>
          </c:tx>
          <c:spPr>
            <a:ln w="9525" cap="rnd">
              <a:solidFill>
                <a:schemeClr val="accent3"/>
              </a:solidFill>
              <a:round/>
            </a:ln>
            <a:effectLst>
              <a:outerShdw blurRad="55880" dist="1524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3">
                      <a:tint val="97000"/>
                      <a:satMod val="100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03000"/>
                      <a:lumMod val="100000"/>
                    </a:schemeClr>
                  </a:gs>
                  <a:gs pos="100000">
                    <a:schemeClr val="accent3">
                      <a:shade val="93000"/>
                      <a:satMod val="110000"/>
                      <a:lumMod val="99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3"/>
                </a:solidFill>
                <a:round/>
              </a:ln>
              <a:effectLst>
                <a:outerShdw blurRad="55880" dist="15240" dir="5400000" algn="ctr" rotWithShape="0">
                  <a:srgbClr val="000000">
                    <a:alpha val="4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dkEdge">
                <a:bevelT w="0" h="0"/>
              </a:sp3d>
            </c:spPr>
          </c:marker>
          <c:xVal>
            <c:numRef>
              <c:f>Sheet2!$B$2:$B$9</c:f>
              <c:numCache>
                <c:formatCode>General</c:formatCode>
                <c:ptCount val="8"/>
                <c:pt idx="0">
                  <c:v>2021</c:v>
                </c:pt>
                <c:pt idx="1">
                  <c:v>2011</c:v>
                </c:pt>
                <c:pt idx="2">
                  <c:v>2001</c:v>
                </c:pt>
                <c:pt idx="3">
                  <c:v>1991</c:v>
                </c:pt>
                <c:pt idx="4">
                  <c:v>1981</c:v>
                </c:pt>
                <c:pt idx="5">
                  <c:v>1971</c:v>
                </c:pt>
                <c:pt idx="6">
                  <c:v>1961</c:v>
                </c:pt>
                <c:pt idx="7">
                  <c:v>1953</c:v>
                </c:pt>
              </c:numCache>
            </c:numRef>
          </c:xVal>
          <c:yVal>
            <c:numRef>
              <c:f>Sheet2!$C$2:$C$9</c:f>
              <c:numCache>
                <c:formatCode>_-* #,##0_-;\-* #,##0_-;_-* "-"??_-;_-@_-</c:formatCode>
                <c:ptCount val="8"/>
                <c:pt idx="0">
                  <c:v>3871833</c:v>
                </c:pt>
                <c:pt idx="1">
                  <c:v>4284889</c:v>
                </c:pt>
                <c:pt idx="2">
                  <c:v>4437460</c:v>
                </c:pt>
                <c:pt idx="3">
                  <c:v>4784265</c:v>
                </c:pt>
                <c:pt idx="4">
                  <c:v>4601469</c:v>
                </c:pt>
                <c:pt idx="5">
                  <c:v>4426221</c:v>
                </c:pt>
                <c:pt idx="6">
                  <c:v>4159696</c:v>
                </c:pt>
                <c:pt idx="7">
                  <c:v>3936022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574-427A-BE3A-5E48EC685443}"/>
            </c:ext>
          </c:extLst>
        </c:ser>
        <c:ser>
          <c:idx val="0"/>
          <c:order val="1"/>
          <c:tx>
            <c:strRef>
              <c:f>Sheet2!$C$1</c:f>
              <c:strCache>
                <c:ptCount val="1"/>
                <c:pt idx="0">
                  <c:v> Broj stanovnika 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>
              <a:outerShdw blurRad="55880" dist="1524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tint val="97000"/>
                      <a:satMod val="100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03000"/>
                      <a:lumMod val="100000"/>
                    </a:schemeClr>
                  </a:gs>
                  <a:gs pos="100000">
                    <a:schemeClr val="accent1">
                      <a:shade val="93000"/>
                      <a:satMod val="110000"/>
                      <a:lumMod val="99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55880" dist="15240" dir="5400000" algn="ctr" rotWithShape="0">
                  <a:srgbClr val="000000">
                    <a:alpha val="4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dkEdge">
                <a:bevelT w="0" h="0"/>
              </a:sp3d>
            </c:spPr>
          </c:marker>
          <c:xVal>
            <c:numRef>
              <c:f>Sheet2!$B$2:$B$9</c:f>
              <c:numCache>
                <c:formatCode>General</c:formatCode>
                <c:ptCount val="8"/>
                <c:pt idx="0">
                  <c:v>2021</c:v>
                </c:pt>
                <c:pt idx="1">
                  <c:v>2011</c:v>
                </c:pt>
                <c:pt idx="2">
                  <c:v>2001</c:v>
                </c:pt>
                <c:pt idx="3">
                  <c:v>1991</c:v>
                </c:pt>
                <c:pt idx="4">
                  <c:v>1981</c:v>
                </c:pt>
                <c:pt idx="5">
                  <c:v>1971</c:v>
                </c:pt>
                <c:pt idx="6">
                  <c:v>1961</c:v>
                </c:pt>
                <c:pt idx="7">
                  <c:v>1953</c:v>
                </c:pt>
              </c:numCache>
            </c:numRef>
          </c:xVal>
          <c:yVal>
            <c:numRef>
              <c:f>Sheet2!$C$2:$C$9</c:f>
              <c:numCache>
                <c:formatCode>_-* #,##0_-;\-* #,##0_-;_-* "-"??_-;_-@_-</c:formatCode>
                <c:ptCount val="8"/>
                <c:pt idx="0">
                  <c:v>3871833</c:v>
                </c:pt>
                <c:pt idx="1">
                  <c:v>4284889</c:v>
                </c:pt>
                <c:pt idx="2">
                  <c:v>4437460</c:v>
                </c:pt>
                <c:pt idx="3">
                  <c:v>4784265</c:v>
                </c:pt>
                <c:pt idx="4">
                  <c:v>4601469</c:v>
                </c:pt>
                <c:pt idx="5">
                  <c:v>4426221</c:v>
                </c:pt>
                <c:pt idx="6">
                  <c:v>4159696</c:v>
                </c:pt>
                <c:pt idx="7">
                  <c:v>3936022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574-427A-BE3A-5E48EC6854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4088639"/>
        <c:axId val="324068255"/>
      </c:scatterChart>
      <c:valAx>
        <c:axId val="3240886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4068255"/>
        <c:crosses val="autoZero"/>
        <c:crossBetween val="midCat"/>
      </c:valAx>
      <c:valAx>
        <c:axId val="324068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408863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138453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923459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05842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5272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061519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50016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22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73406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05041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08020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7747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F36947B-0DB3-48F8-A501-BA6058EE0BFC}" type="datetimeFigureOut">
              <a:rPr lang="sr-Latn-BA" smtClean="0"/>
              <a:t>18.10.2023.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B6B5408-63AC-4FA2-AB94-0556178BACB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48401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C06F9-4FAB-82B9-EEDD-32643E4DC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DEMOGRAFSKA STATISTIKA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266E0-56F2-5534-8D86-A86C9F276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2645" y="5243195"/>
            <a:ext cx="3766710" cy="1239894"/>
          </a:xfrm>
        </p:spPr>
        <p:txBody>
          <a:bodyPr>
            <a:normAutofit/>
          </a:bodyPr>
          <a:lstStyle/>
          <a:p>
            <a:r>
              <a:rPr lang="sr-Latn-BA" sz="2400" dirty="0"/>
              <a:t>Milica Marić, 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923646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54961-E237-CCD6-2049-A0AC9841B4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482" y="460169"/>
                <a:ext cx="10426534" cy="5937661"/>
              </a:xfrm>
            </p:spPr>
            <p:txBody>
              <a:bodyPr/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𝛥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</m:acc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∙1000=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2011</m:t>
                                  </m:r>
                                </m:sub>
                              </m:s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1991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20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2011</m:t>
                                  </m:r>
                                </m:sub>
                              </m:s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1991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∙1000=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2011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1991</m:t>
                              </m:r>
                            </m:sub>
                          </m:sSub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2011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1991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∙100</m:t>
                      </m:r>
                    </m:oMath>
                  </m:oMathPara>
                </a14:m>
                <a:endParaRPr lang="sr-Latn-R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sr-Latn-BA" dirty="0"/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−1,9=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2011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−4.377.033)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2011</m:t>
                              </m:r>
                            </m:sub>
                          </m:s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+4.377.033)</m:t>
                          </m:r>
                        </m:den>
                      </m:f>
                      <m:r>
                        <m:rPr>
                          <m:nor/>
                        </m:rPr>
                        <a:rPr lang="sr-Latn-RS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· 100</m:t>
                      </m:r>
                    </m:oMath>
                  </m:oMathPara>
                </a14:m>
                <a:endParaRPr lang="sr-Latn-RS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sr-Latn-RS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100∙(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2011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−4.377.033)=−1,9∙(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2011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+4.377.033)</m:t>
                      </m:r>
                    </m:oMath>
                  </m:oMathPara>
                </a14:m>
                <a:endParaRPr lang="sr-Latn-RS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sr-Latn-RS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sr-Latn-BA" sz="2000" b="1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𝟐𝟎𝟏𝟏</m:t>
                          </m:r>
                        </m:sub>
                      </m:sSub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𝟐𝟏𝟑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sr-Latn-BA" sz="2000" b="1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𝟖𝟎𝟕</m:t>
                      </m:r>
                    </m:oMath>
                  </m:oMathPara>
                </a14:m>
                <a:endParaRPr lang="sr-Latn-RS" b="1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sr-Latn-BA" dirty="0"/>
              </a:p>
              <a:p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54961-E237-CCD6-2049-A0AC9841B4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482" y="460169"/>
                <a:ext cx="10426534" cy="59376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6AA75E-8807-15ED-B484-A7B9742B7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696532"/>
              </p:ext>
            </p:extLst>
          </p:nvPr>
        </p:nvGraphicFramePr>
        <p:xfrm>
          <a:off x="8538163" y="2987332"/>
          <a:ext cx="3024853" cy="341049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044666">
                  <a:extLst>
                    <a:ext uri="{9D8B030D-6E8A-4147-A177-3AD203B41FA5}">
                      <a16:colId xmlns:a16="http://schemas.microsoft.com/office/drawing/2014/main" val="1148055943"/>
                    </a:ext>
                  </a:extLst>
                </a:gridCol>
                <a:gridCol w="1980187">
                  <a:extLst>
                    <a:ext uri="{9D8B030D-6E8A-4147-A177-3AD203B41FA5}">
                      <a16:colId xmlns:a16="http://schemas.microsoft.com/office/drawing/2014/main" val="3440034288"/>
                    </a:ext>
                  </a:extLst>
                </a:gridCol>
              </a:tblGrid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1" u="none" strike="noStrike" dirty="0">
                          <a:effectLst/>
                        </a:rPr>
                        <a:t>Godina</a:t>
                      </a:r>
                      <a:endParaRPr lang="sr-Latn-BA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b="1" u="none" strike="noStrike" dirty="0">
                          <a:effectLst/>
                        </a:rPr>
                        <a:t> Broj stanovnika </a:t>
                      </a:r>
                      <a:endParaRPr lang="sr-Latn-BA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741929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2013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3,531,159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0049200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1991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4,377,033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479764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1981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4,124,256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42582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1971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3,746,111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7995365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1961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3,278,053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9762572"/>
                  </a:ext>
                </a:extLst>
              </a:tr>
              <a:tr h="487214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1953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600" u="none" strike="noStrike" dirty="0">
                          <a:effectLst/>
                        </a:rPr>
                        <a:t>2,847,790 </a:t>
                      </a:r>
                      <a:endParaRPr lang="sr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65312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57E874F-F3EF-3AC5-6430-84CE8F6E9D21}"/>
              </a:ext>
            </a:extLst>
          </p:cNvPr>
          <p:cNvSpPr txBox="1"/>
          <p:nvPr/>
        </p:nvSpPr>
        <p:spPr>
          <a:xfrm>
            <a:off x="8538163" y="6397830"/>
            <a:ext cx="4735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400" dirty="0"/>
              <a:t>Izvor: Agencija za statistiku BiH</a:t>
            </a:r>
          </a:p>
        </p:txBody>
      </p:sp>
    </p:spTree>
    <p:extLst>
      <p:ext uri="{BB962C8B-B14F-4D97-AF65-F5344CB8AC3E}">
        <p14:creationId xmlns:p14="http://schemas.microsoft.com/office/powerpoint/2010/main" val="1749254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6DCC8-9D82-45F7-8A4C-7DDA16B4F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413317"/>
            <a:ext cx="7729728" cy="1188720"/>
          </a:xfrm>
        </p:spPr>
        <p:txBody>
          <a:bodyPr/>
          <a:lstStyle/>
          <a:p>
            <a:r>
              <a:rPr lang="sr-Latn-BA" dirty="0"/>
              <a:t>ZADATAK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DC835-51DF-4ACA-AAEC-472FC3451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050662"/>
            <a:ext cx="7729728" cy="145318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U </a:t>
            </a:r>
            <a:r>
              <a:rPr lang="en-US" sz="2000" dirty="0" err="1"/>
              <a:t>Hrvatskoj</a:t>
            </a:r>
            <a:r>
              <a:rPr lang="en-US" sz="2000" dirty="0"/>
              <a:t> je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popisu</a:t>
            </a:r>
            <a:r>
              <a:rPr lang="en-US" sz="2000" dirty="0"/>
              <a:t> </a:t>
            </a:r>
            <a:r>
              <a:rPr lang="en-US" sz="2000" dirty="0" err="1"/>
              <a:t>stanovništva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20</a:t>
            </a:r>
            <a:r>
              <a:rPr lang="sr-Latn-BA" sz="2000" dirty="0"/>
              <a:t>2</a:t>
            </a:r>
            <a:r>
              <a:rPr lang="en-US" sz="2000" dirty="0"/>
              <a:t>1.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živjelo</a:t>
            </a:r>
            <a:r>
              <a:rPr lang="en-US" sz="2000" dirty="0"/>
              <a:t> </a:t>
            </a:r>
            <a:r>
              <a:rPr lang="sr-Latn-BA" sz="2000" dirty="0"/>
              <a:t>3.871.833</a:t>
            </a:r>
            <a:r>
              <a:rPr lang="en-US" sz="2000" dirty="0"/>
              <a:t> </a:t>
            </a:r>
            <a:r>
              <a:rPr lang="en-US" sz="2000" dirty="0" err="1"/>
              <a:t>stanovnika</a:t>
            </a:r>
            <a:r>
              <a:rPr lang="en-US" sz="2000" dirty="0"/>
              <a:t>. </a:t>
            </a:r>
            <a:r>
              <a:rPr lang="sr-Latn-BA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se </a:t>
            </a:r>
            <a:r>
              <a:rPr lang="en-US" sz="2000" dirty="0" err="1"/>
              <a:t>zna</a:t>
            </a:r>
            <a:r>
              <a:rPr lang="en-US" sz="2000" dirty="0"/>
              <a:t> da je u </a:t>
            </a:r>
            <a:r>
              <a:rPr lang="en-US" sz="2000" dirty="0" err="1"/>
              <a:t>toj</a:t>
            </a:r>
            <a:r>
              <a:rPr lang="en-US" sz="2000" dirty="0"/>
              <a:t> </a:t>
            </a:r>
            <a:r>
              <a:rPr lang="en-US" sz="2000" dirty="0" err="1"/>
              <a:t>državi</a:t>
            </a:r>
            <a:r>
              <a:rPr lang="en-US" sz="2000" dirty="0"/>
              <a:t> </a:t>
            </a:r>
            <a:r>
              <a:rPr lang="en-US" sz="2000" dirty="0" err="1"/>
              <a:t>negativan</a:t>
            </a:r>
            <a:r>
              <a:rPr lang="en-US" sz="2000" dirty="0"/>
              <a:t> </a:t>
            </a:r>
            <a:r>
              <a:rPr lang="en-US" sz="2000" dirty="0" err="1"/>
              <a:t>prirodni</a:t>
            </a:r>
            <a:r>
              <a:rPr lang="en-US" sz="2000" dirty="0"/>
              <a:t> </a:t>
            </a:r>
            <a:r>
              <a:rPr lang="en-US" sz="2000" dirty="0" err="1"/>
              <a:t>priraštaj</a:t>
            </a:r>
            <a:r>
              <a:rPr lang="en-US" sz="2000" dirty="0"/>
              <a:t> (</a:t>
            </a:r>
            <a:r>
              <a:rPr lang="en-US" sz="2000" dirty="0" err="1"/>
              <a:t>geometrijska</a:t>
            </a:r>
            <a:r>
              <a:rPr lang="en-US" sz="2000" dirty="0"/>
              <a:t> </a:t>
            </a:r>
            <a:r>
              <a:rPr lang="en-US" sz="2000" dirty="0" err="1"/>
              <a:t>stopa</a:t>
            </a:r>
            <a:r>
              <a:rPr lang="en-US" sz="2000" dirty="0"/>
              <a:t> </a:t>
            </a:r>
            <a:r>
              <a:rPr lang="sr-Latn-BA" sz="2000" dirty="0"/>
              <a:t>rasta </a:t>
            </a:r>
            <a:r>
              <a:rPr lang="en-US" sz="2000" dirty="0" err="1"/>
              <a:t>iznosi</a:t>
            </a:r>
            <a:r>
              <a:rPr lang="en-US" sz="2000" dirty="0"/>
              <a:t> -</a:t>
            </a:r>
            <a:r>
              <a:rPr lang="sr-Latn-BA" sz="2000" dirty="0"/>
              <a:t>1</a:t>
            </a:r>
            <a:r>
              <a:rPr lang="en-US" sz="2000" dirty="0"/>
              <a:t>,</a:t>
            </a:r>
            <a:r>
              <a:rPr lang="sr-Latn-BA" sz="2000" dirty="0"/>
              <a:t>01</a:t>
            </a:r>
            <a:r>
              <a:rPr lang="en-US" sz="2000" dirty="0"/>
              <a:t>%)</a:t>
            </a:r>
            <a:r>
              <a:rPr lang="sr-Latn-BA" sz="2000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izračunati</a:t>
            </a:r>
            <a:r>
              <a:rPr lang="en-US" sz="2000" dirty="0"/>
              <a:t> </a:t>
            </a:r>
            <a:r>
              <a:rPr lang="en-US" sz="2000" dirty="0" err="1"/>
              <a:t>očekivani</a:t>
            </a:r>
            <a:r>
              <a:rPr lang="en-US" sz="2000" dirty="0"/>
              <a:t>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stanovnika</a:t>
            </a:r>
            <a:r>
              <a:rPr lang="en-US" sz="2000" dirty="0"/>
              <a:t> u 20</a:t>
            </a:r>
            <a:r>
              <a:rPr lang="sr-Latn-BA" sz="2000" dirty="0"/>
              <a:t>3</a:t>
            </a:r>
            <a:r>
              <a:rPr lang="en-US" sz="2000" dirty="0"/>
              <a:t>1. </a:t>
            </a:r>
            <a:r>
              <a:rPr lang="en-US" sz="2000" dirty="0" err="1"/>
              <a:t>godini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C55986-2BC5-8C1B-C589-69B751380A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3368" y="5401101"/>
            <a:ext cx="3384063" cy="166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36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0BD5452-F0F6-A012-259B-DA6A14695B76}"/>
                  </a:ext>
                </a:extLst>
              </p:cNvPr>
              <p:cNvSpPr txBox="1"/>
              <p:nvPr/>
            </p:nvSpPr>
            <p:spPr>
              <a:xfrm>
                <a:off x="1844323" y="609257"/>
                <a:ext cx="8503353" cy="827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RS" sz="220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200" b="0" i="1" smtClean="0">
                              <a:latin typeface="Cambria Math" panose="02040503050406030204" pitchFamily="18" charset="0"/>
                            </a:rPr>
                            <m:t>31</m:t>
                          </m:r>
                        </m:sub>
                      </m:sSub>
                      <m:r>
                        <a:rPr lang="sr-Latn-RS" sz="22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RS" sz="220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2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sr-Latn-RS" sz="220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R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R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sz="22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R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2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sr-Latn-RS" sz="2200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RS" sz="220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RS" sz="220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sr-Latn-RS" sz="22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R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2200" i="1">
                              <a:latin typeface="Cambria Math" panose="02040503050406030204" pitchFamily="18" charset="0"/>
                            </a:rPr>
                            <m:t>3.871.833·</m:t>
                          </m:r>
                          <m:d>
                            <m:dPr>
                              <m:ctrlPr>
                                <a:rPr lang="sr-Latn-R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RS" sz="220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sr-Latn-R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200" b="0" i="0" smtClean="0">
                                      <a:latin typeface="Cambria Math" panose="02040503050406030204" pitchFamily="18" charset="0"/>
                                    </a:rPr>
                                    <m:t>1,01</m:t>
                                  </m:r>
                                </m:num>
                                <m:den>
                                  <m:r>
                                    <a:rPr lang="sr-Latn-RS" sz="220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RS" sz="220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sr-Latn-RS" sz="22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𝟒𝟗𝟖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200" b="1" i="0" smtClean="0">
                          <a:latin typeface="Cambria Math" panose="02040503050406030204" pitchFamily="18" charset="0"/>
                        </a:rPr>
                        <m:t>𝟎𝟖𝟏</m:t>
                      </m:r>
                    </m:oMath>
                  </m:oMathPara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0BD5452-F0F6-A012-259B-DA6A14695B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323" y="609257"/>
                <a:ext cx="8503353" cy="8275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B23A0D-EBA0-F143-BE39-19876D330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71298"/>
              </p:ext>
            </p:extLst>
          </p:nvPr>
        </p:nvGraphicFramePr>
        <p:xfrm>
          <a:off x="647493" y="2777634"/>
          <a:ext cx="3378816" cy="347110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166910">
                  <a:extLst>
                    <a:ext uri="{9D8B030D-6E8A-4147-A177-3AD203B41FA5}">
                      <a16:colId xmlns:a16="http://schemas.microsoft.com/office/drawing/2014/main" val="1158602469"/>
                    </a:ext>
                  </a:extLst>
                </a:gridCol>
                <a:gridCol w="2211906">
                  <a:extLst>
                    <a:ext uri="{9D8B030D-6E8A-4147-A177-3AD203B41FA5}">
                      <a16:colId xmlns:a16="http://schemas.microsoft.com/office/drawing/2014/main" val="164063475"/>
                    </a:ext>
                  </a:extLst>
                </a:gridCol>
              </a:tblGrid>
              <a:tr h="220115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1" u="none" strike="noStrike" dirty="0">
                          <a:effectLst/>
                        </a:rPr>
                        <a:t>Godina</a:t>
                      </a:r>
                      <a:endParaRPr lang="sr-Latn-BA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b="1" u="none" strike="noStrike" dirty="0">
                          <a:effectLst/>
                        </a:rPr>
                        <a:t>Broj stanovnika </a:t>
                      </a:r>
                      <a:endParaRPr lang="sr-Latn-BA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0945175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2021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3,871,833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6199107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2011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4,284,889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7684194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2001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4,437,460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652807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>
                          <a:effectLst/>
                        </a:rPr>
                        <a:t>1991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4,784,265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1568460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>
                          <a:effectLst/>
                        </a:rPr>
                        <a:t>1981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4,601,469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3650709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>
                          <a:effectLst/>
                        </a:rPr>
                        <a:t>1971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4,426,221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4231338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>
                          <a:effectLst/>
                        </a:rPr>
                        <a:t>1961</a:t>
                      </a:r>
                      <a:endParaRPr lang="sr-Latn-BA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4,159,696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8236970"/>
                  </a:ext>
                </a:extLst>
              </a:tr>
              <a:tr h="398408"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1953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BA" sz="1800" u="none" strike="noStrike" dirty="0">
                          <a:effectLst/>
                        </a:rPr>
                        <a:t>3,936,022 </a:t>
                      </a:r>
                      <a:endParaRPr lang="sr-Latn-B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0943875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BB07D1F-0E8D-1153-743B-D0D36B5D06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345518"/>
              </p:ext>
            </p:extLst>
          </p:nvPr>
        </p:nvGraphicFramePr>
        <p:xfrm>
          <a:off x="4984239" y="2701605"/>
          <a:ext cx="6362908" cy="3623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C84A25-05D5-B96F-7341-6E66CEA0B41F}"/>
              </a:ext>
            </a:extLst>
          </p:cNvPr>
          <p:cNvSpPr txBox="1"/>
          <p:nvPr/>
        </p:nvSpPr>
        <p:spPr>
          <a:xfrm>
            <a:off x="647493" y="6324771"/>
            <a:ext cx="4735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400" dirty="0"/>
              <a:t>Izvor: Državni zavod za statistiku Hrvatske</a:t>
            </a:r>
          </a:p>
        </p:txBody>
      </p:sp>
    </p:spTree>
    <p:extLst>
      <p:ext uri="{BB962C8B-B14F-4D97-AF65-F5344CB8AC3E}">
        <p14:creationId xmlns:p14="http://schemas.microsoft.com/office/powerpoint/2010/main" val="788669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162" y="767030"/>
            <a:ext cx="5010076" cy="58942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731" y="761248"/>
            <a:ext cx="5108612" cy="58999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1885" y="114917"/>
            <a:ext cx="5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Zemlje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najvećom</a:t>
            </a:r>
            <a:r>
              <a:rPr lang="en-US" b="1" dirty="0" smtClean="0"/>
              <a:t> </a:t>
            </a:r>
            <a:r>
              <a:rPr lang="en-US" b="1" dirty="0" err="1" smtClean="0"/>
              <a:t>procijenjenom</a:t>
            </a:r>
            <a:r>
              <a:rPr lang="en-US" b="1" dirty="0" smtClean="0"/>
              <a:t> </a:t>
            </a:r>
            <a:r>
              <a:rPr lang="en-US" b="1" u="sng" dirty="0" err="1" smtClean="0"/>
              <a:t>pozitivnom</a:t>
            </a:r>
            <a:r>
              <a:rPr lang="en-US" b="1" dirty="0" smtClean="0"/>
              <a:t> </a:t>
            </a:r>
            <a:r>
              <a:rPr lang="en-US" b="1" dirty="0" err="1" smtClean="0"/>
              <a:t>godišnjom</a:t>
            </a:r>
            <a:r>
              <a:rPr lang="en-US" b="1" dirty="0" smtClean="0"/>
              <a:t> </a:t>
            </a:r>
            <a:r>
              <a:rPr lang="en-US" b="1" dirty="0" err="1" smtClean="0"/>
              <a:t>stopom</a:t>
            </a:r>
            <a:r>
              <a:rPr lang="en-US" b="1" dirty="0" smtClean="0"/>
              <a:t> </a:t>
            </a:r>
            <a:r>
              <a:rPr lang="en-US" b="1" dirty="0" err="1" smtClean="0"/>
              <a:t>rasta</a:t>
            </a:r>
            <a:r>
              <a:rPr lang="en-US" b="1" dirty="0" smtClean="0"/>
              <a:t> </a:t>
            </a:r>
            <a:r>
              <a:rPr lang="en-US" b="1" dirty="0" err="1" smtClean="0"/>
              <a:t>stanovništva</a:t>
            </a:r>
            <a:r>
              <a:rPr lang="en-US" b="1" dirty="0" smtClean="0"/>
              <a:t> u 2023.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967060" y="114917"/>
            <a:ext cx="5577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Zemlje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najvećom</a:t>
            </a:r>
            <a:r>
              <a:rPr lang="en-US" b="1" dirty="0" smtClean="0"/>
              <a:t> </a:t>
            </a:r>
            <a:r>
              <a:rPr lang="en-US" b="1" dirty="0" err="1" smtClean="0"/>
              <a:t>procijenjenom</a:t>
            </a:r>
            <a:r>
              <a:rPr lang="en-US" b="1" dirty="0" smtClean="0"/>
              <a:t> </a:t>
            </a:r>
            <a:r>
              <a:rPr lang="en-US" b="1" u="sng" dirty="0" err="1" smtClean="0"/>
              <a:t>negativnom</a:t>
            </a:r>
            <a:r>
              <a:rPr lang="en-US" b="1" dirty="0" smtClean="0"/>
              <a:t>  </a:t>
            </a:r>
            <a:r>
              <a:rPr lang="en-US" b="1" dirty="0" err="1" smtClean="0"/>
              <a:t>godišnjom</a:t>
            </a:r>
            <a:r>
              <a:rPr lang="en-US" b="1" dirty="0" smtClean="0"/>
              <a:t> </a:t>
            </a:r>
            <a:r>
              <a:rPr lang="en-US" b="1" dirty="0" err="1" smtClean="0"/>
              <a:t>stopom</a:t>
            </a:r>
            <a:r>
              <a:rPr lang="en-US" b="1" dirty="0" smtClean="0"/>
              <a:t> </a:t>
            </a:r>
            <a:r>
              <a:rPr lang="en-US" b="1" dirty="0" err="1" smtClean="0"/>
              <a:t>rasta</a:t>
            </a:r>
            <a:r>
              <a:rPr lang="en-US" b="1" dirty="0" smtClean="0"/>
              <a:t> </a:t>
            </a:r>
            <a:r>
              <a:rPr lang="en-US" b="1" dirty="0" err="1" smtClean="0"/>
              <a:t>stanovništva</a:t>
            </a:r>
            <a:r>
              <a:rPr lang="en-US" b="1" dirty="0" smtClean="0"/>
              <a:t> u 2023.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2617" y="6661237"/>
            <a:ext cx="54160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Izvor</a:t>
            </a:r>
            <a:r>
              <a:rPr lang="en-US" sz="900" dirty="0"/>
              <a:t>: https://www.statista.com/statistics/264687/countries-with-the-highest-population-growth-rate/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16162" y="6659021"/>
            <a:ext cx="54160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Izvor</a:t>
            </a:r>
            <a:r>
              <a:rPr lang="en-US" sz="900" dirty="0"/>
              <a:t>: https://www.statista.com/statistics/264689/countries-with-the-highest-population-decline-rate/ </a:t>
            </a:r>
          </a:p>
        </p:txBody>
      </p:sp>
    </p:spTree>
    <p:extLst>
      <p:ext uri="{BB962C8B-B14F-4D97-AF65-F5344CB8AC3E}">
        <p14:creationId xmlns:p14="http://schemas.microsoft.com/office/powerpoint/2010/main" val="37762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0BA55-9147-32DE-6C4A-A9CABF41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359051"/>
            <a:ext cx="7729728" cy="1188720"/>
          </a:xfrm>
        </p:spPr>
        <p:txBody>
          <a:bodyPr/>
          <a:lstStyle/>
          <a:p>
            <a:r>
              <a:rPr lang="sr-Latn-BA" dirty="0"/>
              <a:t>Zadatak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7EDE1-2384-56C4-9C5F-93511DB70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895" y="1879449"/>
            <a:ext cx="8362208" cy="4450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broju stanovnika u jednoj opštini: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Izračunati:	</a:t>
            </a:r>
          </a:p>
          <a:p>
            <a:pPr marL="0" indent="0">
              <a:buNone/>
            </a:pPr>
            <a:r>
              <a:rPr lang="sr-Latn-BA" sz="2000" dirty="0"/>
              <a:t>	a) ukupni i prosječni godišnji apsolutni porast stanovništva,</a:t>
            </a:r>
          </a:p>
          <a:p>
            <a:pPr marL="0" indent="0">
              <a:buNone/>
            </a:pPr>
            <a:r>
              <a:rPr lang="sr-Latn-BA" sz="2000" dirty="0"/>
              <a:t>	b) prosječno stanje populacije,</a:t>
            </a:r>
          </a:p>
          <a:p>
            <a:pPr marL="0" indent="0">
              <a:buNone/>
            </a:pPr>
            <a:r>
              <a:rPr lang="sr-Latn-BA" sz="2000" dirty="0"/>
              <a:t>	c) aritmetičku stopu prosječnog godišnjeg porasta, i</a:t>
            </a:r>
          </a:p>
          <a:p>
            <a:pPr marL="0" indent="0">
              <a:buNone/>
            </a:pPr>
            <a:r>
              <a:rPr lang="sr-Latn-BA" sz="2000" dirty="0"/>
              <a:t>	d) geometrijsku stopu prosječnog godišnjeg porasta. </a:t>
            </a: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12C4E7B-4181-CA0D-F726-3F4BA1BCD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916477"/>
              </p:ext>
            </p:extLst>
          </p:nvPr>
        </p:nvGraphicFramePr>
        <p:xfrm>
          <a:off x="2031999" y="2518360"/>
          <a:ext cx="8128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217168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50914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Broj stanovnika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50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30.000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778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37.500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569642"/>
                  </a:ext>
                </a:extLst>
              </a:tr>
            </a:tbl>
          </a:graphicData>
        </a:graphic>
      </p:graphicFrame>
      <p:pic>
        <p:nvPicPr>
          <p:cNvPr id="6" name="Graphic 5" descr="Group of people outline">
            <a:extLst>
              <a:ext uri="{FF2B5EF4-FFF2-40B4-BE49-F238E27FC236}">
                <a16:creationId xmlns:a16="http://schemas.microsoft.com/office/drawing/2014/main" id="{603D9357-2223-1D6E-C901-F15106FD0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61170" y="5204360"/>
            <a:ext cx="1544783" cy="154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7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A298-8DDA-F486-55E4-70A077E3A5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40354" y="699605"/>
                <a:ext cx="7911292" cy="5013039"/>
              </a:xfrm>
            </p:spPr>
            <p:txBody>
              <a:bodyPr>
                <a:normAutofit/>
              </a:bodyPr>
              <a:lstStyle/>
              <a:p>
                <a:pPr marL="457200" indent="-457200" algn="ctr">
                  <a:buAutoNum type="alphaLcParenR"/>
                </a:pPr>
                <a:r>
                  <a:rPr lang="sr-Latn-BA" sz="2000" b="1" dirty="0">
                    <a:solidFill>
                      <a:srgbClr val="FFC000"/>
                    </a:solidFill>
                  </a:rPr>
                  <a:t>Ukupni i prosječni godišnji apsolutni porast stanovništva</a:t>
                </a:r>
              </a:p>
              <a:p>
                <a:pPr marL="0" indent="0" algn="ctr">
                  <a:buNone/>
                </a:pPr>
                <a:endParaRPr lang="sr-Latn-BA" sz="2000" b="1" dirty="0">
                  <a:solidFill>
                    <a:srgbClr val="FFC000"/>
                  </a:solidFill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sr-Latn-BA" sz="2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∑</m:t>
                      </m:r>
                      <m:r>
                        <a:rPr kumimoji="0" lang="sr-Latn-BA" sz="2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𝛥</m:t>
                      </m:r>
                      <m:r>
                        <a:rPr kumimoji="0" lang="sr-Latn-BA" sz="2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𝑃</m:t>
                      </m:r>
                      <m:r>
                        <a:rPr kumimoji="0" lang="sr-Latn-BA" sz="2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sSub>
                        <m:sSubPr>
                          <m:ctrlPr>
                            <a:rPr kumimoji="0" lang="sr-Latn-RS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sSubPr>
                        <m:e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𝑃</m:t>
                          </m:r>
                        </m:e>
                        <m:sub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20</m:t>
                          </m:r>
                          <m:r>
                            <a:rPr kumimoji="0" lang="sr-Latn-BA" sz="2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1</m:t>
                          </m:r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9</m:t>
                          </m:r>
                        </m:sub>
                      </m:sSub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−</m:t>
                      </m:r>
                      <m:sSub>
                        <m:sSubPr>
                          <m:ctrlPr>
                            <a:rPr kumimoji="0" lang="sr-Latn-RS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sSubPr>
                        <m:e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𝑃</m:t>
                          </m:r>
                        </m:e>
                        <m:sub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20</m:t>
                          </m:r>
                          <m:r>
                            <a:rPr kumimoji="0" lang="sr-Latn-BA" sz="2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1</m:t>
                          </m:r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1</m:t>
                          </m:r>
                        </m:sub>
                      </m:sSub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=37.500−30.000=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𝟕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.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𝟓𝟎𝟎</m:t>
                      </m:r>
                    </m:oMath>
                  </m:oMathPara>
                </a14:m>
                <a:endParaRPr kumimoji="0" lang="sr-Latn-R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endParaRPr kumimoji="0" lang="sr-Latn-R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𝛥</m:t>
                      </m:r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𝑃</m:t>
                      </m:r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f>
                        <m:fPr>
                          <m:ctrlPr>
                            <a:rPr kumimoji="0" lang="sr-Latn-RS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sr-Latn-RS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</m:ctrlPr>
                            </m:sSubPr>
                            <m:e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20</m:t>
                              </m:r>
                              <m:r>
                                <a:rPr kumimoji="0" lang="sr-Latn-BA" sz="2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1</m:t>
                              </m:r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9</m:t>
                              </m:r>
                            </m:sub>
                          </m:sSub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0" lang="sr-Latn-RS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</m:ctrlPr>
                            </m:sSubPr>
                            <m:e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0" lang="sr-Latn-BA" sz="2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20</m:t>
                              </m:r>
                              <m:r>
                                <a:rPr kumimoji="0" lang="sr-Latn-BA" sz="2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𝑛</m:t>
                          </m:r>
                        </m:den>
                      </m:f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f>
                        <m:fPr>
                          <m:ctrlPr>
                            <a:rPr kumimoji="0" lang="sr-Latn-RS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fPr>
                        <m:num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37.500−30.000</m:t>
                          </m:r>
                        </m:num>
                        <m:den>
                          <m:r>
                            <a:rPr kumimoji="0" lang="sr-Latn-BA" sz="2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8</m:t>
                          </m:r>
                        </m:den>
                      </m:f>
                      <m:r>
                        <a:rPr kumimoji="0" lang="sr-Latn-BA" sz="2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𝟗𝟑𝟕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,</m:t>
                      </m:r>
                      <m:r>
                        <a:rPr kumimoji="0" lang="sr-Latn-BA" sz="24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𝟓</m:t>
                      </m:r>
                    </m:oMath>
                  </m:oMathPara>
                </a14:m>
                <a:endParaRPr kumimoji="0" lang="sr-Latn-R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endPara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endParaRPr kumimoji="0" lang="sr-Latn-R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457200" indent="-457200" algn="ctr">
                  <a:buFont typeface="+mj-lt"/>
                  <a:buAutoNum type="alphaLcParenR" startAt="2"/>
                </a:pPr>
                <a:r>
                  <a:rPr lang="sr-Latn-BA" sz="2000" b="1" dirty="0">
                    <a:solidFill>
                      <a:srgbClr val="FFC000"/>
                    </a:solidFill>
                  </a:rPr>
                  <a:t>Prosječno stanje populacije</a:t>
                </a:r>
              </a:p>
              <a:p>
                <a:pPr marL="0" indent="0" algn="ctr">
                  <a:buNone/>
                </a:pPr>
                <a:endParaRPr lang="sr-Latn-BA" sz="2000" b="1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sr-Latn-R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4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37.500+30.000</m:t>
                          </m:r>
                        </m:num>
                        <m:den>
                          <m:r>
                            <a:rPr lang="sr-Latn-BA" sz="24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400" b="1" i="1">
                          <a:latin typeface="Cambria Math" panose="02040503050406030204" pitchFamily="18" charset="0"/>
                        </a:rPr>
                        <m:t>𝟑𝟑</m:t>
                      </m:r>
                      <m:r>
                        <a:rPr lang="sr-Latn-BA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400" b="1" i="1">
                          <a:latin typeface="Cambria Math" panose="02040503050406030204" pitchFamily="18" charset="0"/>
                        </a:rPr>
                        <m:t>𝟕𝟓𝟎</m:t>
                      </m:r>
                    </m:oMath>
                  </m:oMathPara>
                </a14:m>
                <a:endParaRPr lang="sr-Latn-RS" sz="2400" b="1" dirty="0"/>
              </a:p>
              <a:p>
                <a:pPr marL="0" indent="0" algn="ctr">
                  <a:buNone/>
                </a:pPr>
                <a:endParaRPr lang="sr-Latn-BA" sz="20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45A298-8DDA-F486-55E4-70A077E3A5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40354" y="699605"/>
                <a:ext cx="7911292" cy="5013039"/>
              </a:xfrm>
              <a:blipFill>
                <a:blip r:embed="rId2"/>
                <a:stretch>
                  <a:fillRect t="-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030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A55B42-F644-FCB8-2564-1F55501781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7212" y="248249"/>
                <a:ext cx="10918648" cy="6039429"/>
              </a:xfrm>
            </p:spPr>
            <p:txBody>
              <a:bodyPr/>
              <a:lstStyle/>
              <a:p>
                <a:pPr marL="342900" indent="-342900" algn="ctr">
                  <a:buFont typeface="+mj-lt"/>
                  <a:buAutoNum type="alphaLcParenR" startAt="3"/>
                </a:pPr>
                <a:r>
                  <a:rPr lang="sr-Latn-BA" sz="2000" b="1" dirty="0">
                    <a:solidFill>
                      <a:srgbClr val="FFC000"/>
                    </a:solidFill>
                  </a:rPr>
                  <a:t>Artimetička stopa prosječnog godišnjeg porasta</a:t>
                </a:r>
              </a:p>
              <a:p>
                <a:pPr marL="0" indent="0" algn="ctr">
                  <a:buNone/>
                </a:pPr>
                <a:endParaRPr lang="sr-Latn-BA" b="1" dirty="0">
                  <a:solidFill>
                    <a:srgbClr val="FFC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937,5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33.750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𝟕𝟖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sz="2000" b="1" dirty="0"/>
              </a:p>
              <a:p>
                <a:pPr marL="0" indent="0" algn="ctr">
                  <a:buNone/>
                </a:pPr>
                <a:endParaRPr lang="en-US" sz="2000" b="1" dirty="0"/>
              </a:p>
              <a:p>
                <a:pPr marL="0" indent="0" algn="ctr">
                  <a:buNone/>
                </a:pPr>
                <a:endParaRPr lang="sr-Latn-RS" sz="2000" b="1" dirty="0"/>
              </a:p>
              <a:p>
                <a:pPr marL="342900" indent="-342900" algn="ctr">
                  <a:buFont typeface="+mj-lt"/>
                  <a:buAutoNum type="alphaLcParenR" startAt="4"/>
                </a:pPr>
                <a:r>
                  <a:rPr lang="sr-Latn-BA" sz="2000" b="1" dirty="0">
                    <a:solidFill>
                      <a:srgbClr val="FFC000"/>
                    </a:solidFill>
                  </a:rPr>
                  <a:t>Geometrijska stopa prosječnog godišnjeg porasta</a:t>
                </a:r>
              </a:p>
              <a:p>
                <a:pPr marL="0" indent="0" algn="ctr">
                  <a:buNone/>
                </a:pPr>
                <a:endParaRPr lang="sr-Latn-BA" b="1" dirty="0">
                  <a:solidFill>
                    <a:srgbClr val="FFC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𝒈</m:t>
                          </m:r>
                        </m:sub>
                      </m:sSub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BA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  <m:t>𝒀</m:t>
                                      </m:r>
                                    </m:e>
                                    <m:sub>
                                      <m: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BA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1" i="1">
                                          <a:latin typeface="Cambria Math" panose="02040503050406030204" pitchFamily="18" charset="0"/>
                                        </a:rPr>
                                        <m:t>𝒀</m:t>
                                      </m:r>
                                    </m:e>
                                    <m:sub>
                                      <m: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sr-Latn-BA" sz="2000" b="1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sr-Latn-BA" sz="2000" b="1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∙100=</m:t>
                      </m:r>
                      <m:d>
                        <m:d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37.500</m:t>
                                  </m:r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30.000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𝟖𝟑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sz="2000" b="1" dirty="0"/>
              </a:p>
              <a:p>
                <a:pPr marL="0" indent="0" algn="ctr">
                  <a:buNone/>
                </a:pPr>
                <a:endParaRPr lang="sr-Latn-BA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A55B42-F644-FCB8-2564-1F55501781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7212" y="248249"/>
                <a:ext cx="10918648" cy="6039429"/>
              </a:xfrm>
              <a:blipFill>
                <a:blip r:embed="rId2"/>
                <a:stretch>
                  <a:fillRect t="-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205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49A3F-73B5-861E-95EF-EA3837FC3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07EEC-4160-E46E-CA4C-1C7E79F43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91325"/>
            <a:ext cx="772972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Prema popisu iz 2013. godine, broj stanovnika u Banjoj Luci je iznosio </a:t>
            </a:r>
            <a:r>
              <a:rPr lang="sr-Latn-BA" sz="2000" dirty="0" smtClean="0"/>
              <a:t>185.042, dok je prema popisu iz 1991. taj broj </a:t>
            </a:r>
            <a:r>
              <a:rPr lang="sr-Latn-BA" sz="2000" dirty="0"/>
              <a:t>iznosio </a:t>
            </a:r>
            <a:r>
              <a:rPr lang="sr-Latn-BA" sz="2000" dirty="0" smtClean="0"/>
              <a:t>195.692.</a:t>
            </a:r>
            <a:endParaRPr lang="sr-Latn-BA" sz="2000" dirty="0"/>
          </a:p>
          <a:p>
            <a:pPr marL="342900" indent="-342900">
              <a:buAutoNum type="alphaLcParenR"/>
            </a:pPr>
            <a:r>
              <a:rPr lang="sr-Latn-BA" sz="2000" dirty="0"/>
              <a:t>K</a:t>
            </a:r>
            <a:r>
              <a:rPr lang="sr-Latn-BA" sz="2000" dirty="0" smtClean="0"/>
              <a:t>olika </a:t>
            </a:r>
            <a:r>
              <a:rPr lang="sr-Latn-BA" sz="2000" dirty="0"/>
              <a:t>je stopa prosječnog godišnjeg rasta u posmatranom periodu?</a:t>
            </a:r>
          </a:p>
          <a:p>
            <a:pPr marL="342900" indent="-342900">
              <a:buAutoNum type="alphaLcParenR"/>
            </a:pPr>
            <a:r>
              <a:rPr lang="sr-Latn-BA" sz="2000" dirty="0"/>
              <a:t>Koliki broj stanovnika se može očekivati u Banjoj Luci u </a:t>
            </a:r>
            <a:r>
              <a:rPr lang="sr-Latn-BA" sz="2000" dirty="0" smtClean="0"/>
              <a:t>2021. </a:t>
            </a:r>
            <a:r>
              <a:rPr lang="sr-Latn-BA" sz="2000" dirty="0"/>
              <a:t>godini, ukoliko se ispoljena tendencija nastavi?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412337-979B-AD20-BE4B-FB12226FF75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77" y="5486400"/>
            <a:ext cx="120845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3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8739CF-D4B9-E841-94DF-6D6CE11200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8086" y="489183"/>
                <a:ext cx="10960925" cy="574765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dirty="0" smtClean="0"/>
                  <a:t>a) </a:t>
                </a:r>
                <a:r>
                  <a:rPr lang="sr-Latn-R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ctrlPr>
                              <a:rPr lang="sr-Latn-RS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deg>
                          <m:e>
                            <m:f>
                              <m:fPr>
                                <m:ctrlP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R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  <m:r>
                                      <a:rPr lang="sr-Latn-BA" sz="20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sr-Latn-R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1991</m:t>
                                    </m:r>
                                  </m:sub>
                                </m:sSub>
                              </m:den>
                            </m:f>
                          </m:e>
                        </m:rad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r-Latn-BA" sz="2000" i="1">
                        <a:latin typeface="Cambria Math" panose="02040503050406030204" pitchFamily="18" charset="0"/>
                      </a:rPr>
                      <m:t>∙100=</m:t>
                    </m:r>
                    <m:d>
                      <m:d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ctrlPr>
                              <a:rPr lang="sr-Latn-RS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22</m:t>
                            </m:r>
                          </m:deg>
                          <m:e>
                            <m:f>
                              <m:fPr>
                                <m:ctrlP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  <m:t>185.042</m:t>
                                </m:r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195.692</m:t>
                                </m:r>
                              </m:den>
                            </m:f>
                          </m:e>
                        </m:rad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r-Latn-BA" sz="2000" i="1">
                        <a:latin typeface="Cambria Math" panose="02040503050406030204" pitchFamily="18" charset="0"/>
                      </a:rPr>
                      <m:t>∙100=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sr-Latn-BA" sz="2000" b="1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sr-Latn-RS" sz="2000" b="1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b)</a:t>
                </a:r>
                <a:r>
                  <a:rPr lang="sr-Latn-R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sr-Latn-BA" sz="2000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R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r-Latn-BA" sz="2000" b="1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R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RS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r-Latn-BA" sz="2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sr-Latn-RS" sz="20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RS" sz="2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sr-Latn-BA" sz="2000" b="1" i="1">
                                        <a:latin typeface="Cambria Math" panose="02040503050406030204" pitchFamily="18" charset="0"/>
                                      </a:rPr>
                                      <m:t>𝒈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BA" sz="2000" b="1" i="1">
                                    <a:latin typeface="Cambria Math" panose="02040503050406030204" pitchFamily="18" charset="0"/>
                                  </a:rPr>
                                  <m:t>𝟏𝟎𝟎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p>
                    </m:sSup>
                  </m:oMath>
                </a14:m>
                <a:endParaRPr lang="sr-Latn-RS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R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R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R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RS" sz="2000" i="1">
                        <a:latin typeface="Cambria Math" panose="02040503050406030204" pitchFamily="18" charset="0"/>
                      </a:rPr>
                      <m:t>185.042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R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R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R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  <m:t>−0,25</m:t>
                                </m:r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𝟏𝟖𝟏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𝟑𝟕𝟑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 smtClean="0"/>
              </a:p>
              <a:p>
                <a:pPr marL="0" indent="0">
                  <a:buNone/>
                </a:pPr>
                <a:r>
                  <a:rPr lang="sr-Latn-BA" b="1" dirty="0" smtClean="0"/>
                  <a:t>Procjene </a:t>
                </a:r>
                <a:r>
                  <a:rPr lang="sr-Latn-BA" b="1" dirty="0"/>
                  <a:t>broja stanovnika u Banjoj </a:t>
                </a:r>
                <a:r>
                  <a:rPr lang="sr-Latn-BA" b="1" dirty="0" smtClean="0"/>
                  <a:t>Luci</a:t>
                </a: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8739CF-D4B9-E841-94DF-6D6CE11200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8086" y="489183"/>
                <a:ext cx="10960925" cy="5747657"/>
              </a:xfrm>
              <a:blipFill>
                <a:blip r:embed="rId2"/>
                <a:stretch>
                  <a:fillRect l="-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57A9D64-545E-F660-B06E-93E1A98D0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316709"/>
              </p:ext>
            </p:extLst>
          </p:nvPr>
        </p:nvGraphicFramePr>
        <p:xfrm>
          <a:off x="799632" y="4618121"/>
          <a:ext cx="8128002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5836618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92708490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24020781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35708664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22329458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502465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 smtClean="0"/>
                        <a:t>2017.</a:t>
                      </a:r>
                      <a:endParaRPr lang="sr-Latn-B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 smtClean="0"/>
                        <a:t>2018.</a:t>
                      </a:r>
                      <a:endParaRPr lang="sr-Latn-B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 smtClean="0"/>
                        <a:t>2019.</a:t>
                      </a:r>
                      <a:endParaRPr lang="sr-Latn-B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 smtClean="0"/>
                        <a:t>2020.</a:t>
                      </a:r>
                      <a:endParaRPr lang="sr-Latn-B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 smtClean="0"/>
                        <a:t>2021.</a:t>
                      </a:r>
                      <a:endParaRPr lang="sr-Latn-B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37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Br. stan.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 smtClean="0"/>
                        <a:t>183.557</a:t>
                      </a:r>
                      <a:endParaRPr lang="sr-Latn-B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dirty="0" smtClean="0"/>
                        <a:t>184.257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184.843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/>
                        <a:t>185.094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dirty="0" smtClean="0"/>
                        <a:t>185.075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9766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57E874F-F3EF-3AC5-6430-84CE8F6E9D21}"/>
              </a:ext>
            </a:extLst>
          </p:cNvPr>
          <p:cNvSpPr txBox="1"/>
          <p:nvPr/>
        </p:nvSpPr>
        <p:spPr>
          <a:xfrm>
            <a:off x="738086" y="5359801"/>
            <a:ext cx="4735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400" dirty="0"/>
              <a:t>Izvor: Republički zavod za statistiku</a:t>
            </a:r>
          </a:p>
        </p:txBody>
      </p:sp>
    </p:spTree>
    <p:extLst>
      <p:ext uri="{BB962C8B-B14F-4D97-AF65-F5344CB8AC3E}">
        <p14:creationId xmlns:p14="http://schemas.microsoft.com/office/powerpoint/2010/main" val="1556618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305" y="358023"/>
            <a:ext cx="7729728" cy="1188720"/>
          </a:xfrm>
        </p:spPr>
        <p:txBody>
          <a:bodyPr/>
          <a:lstStyle/>
          <a:p>
            <a:r>
              <a:rPr lang="sr-Latn-BA" dirty="0" smtClean="0"/>
              <a:t>zadatak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237816"/>
              </p:ext>
            </p:extLst>
          </p:nvPr>
        </p:nvGraphicFramePr>
        <p:xfrm>
          <a:off x="6131169" y="2492881"/>
          <a:ext cx="4457700" cy="3552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7461">
                  <a:extLst>
                    <a:ext uri="{9D8B030D-6E8A-4147-A177-3AD203B41FA5}">
                      <a16:colId xmlns:a16="http://schemas.microsoft.com/office/drawing/2014/main" val="1122647959"/>
                    </a:ext>
                  </a:extLst>
                </a:gridCol>
                <a:gridCol w="2030239">
                  <a:extLst>
                    <a:ext uri="{9D8B030D-6E8A-4147-A177-3AD203B41FA5}">
                      <a16:colId xmlns:a16="http://schemas.microsoft.com/office/drawing/2014/main" val="1707260121"/>
                    </a:ext>
                  </a:extLst>
                </a:gridCol>
              </a:tblGrid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Godina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Broj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</a:rPr>
                        <a:t>stanovnika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529620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</a:rPr>
                        <a:t>2013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</a:rPr>
                        <a:t>         </a:t>
                      </a:r>
                      <a:r>
                        <a:rPr lang="en-150" sz="1600" u="none" strike="noStrike" dirty="0" smtClean="0">
                          <a:effectLst/>
                        </a:rPr>
                        <a:t>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171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179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8121366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</a:rPr>
                        <a:t>2014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</a:rPr>
                        <a:t>         </a:t>
                      </a:r>
                      <a:r>
                        <a:rPr lang="en-150" sz="1600" u="none" strike="noStrike" dirty="0" smtClean="0">
                          <a:effectLst/>
                        </a:rPr>
                        <a:t>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167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082    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5706973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</a:rPr>
                        <a:t>2015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</a:rPr>
                        <a:t>         </a:t>
                      </a:r>
                      <a:r>
                        <a:rPr lang="en-150" sz="1600" u="none" strike="noStrike" dirty="0" smtClean="0">
                          <a:effectLst/>
                        </a:rPr>
                        <a:t>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162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164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1044616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</a:rPr>
                        <a:t>2016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</a:rPr>
                        <a:t>         </a:t>
                      </a:r>
                      <a:r>
                        <a:rPr lang="en-150" sz="1600" u="none" strike="noStrike" dirty="0" smtClean="0">
                          <a:effectLst/>
                        </a:rPr>
                        <a:t>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157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516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7232357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 dirty="0">
                          <a:effectLst/>
                        </a:rPr>
                        <a:t>2017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</a:rPr>
                        <a:t>         </a:t>
                      </a:r>
                      <a:r>
                        <a:rPr lang="en-150" sz="1600" u="none" strike="noStrike" dirty="0" smtClean="0">
                          <a:effectLst/>
                        </a:rPr>
                        <a:t>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153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017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131842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>
                          <a:effectLst/>
                        </a:rPr>
                        <a:t>2018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</a:rPr>
                        <a:t>         </a:t>
                      </a:r>
                      <a:r>
                        <a:rPr lang="en-150" sz="1600" u="none" strike="noStrike" dirty="0" smtClean="0">
                          <a:effectLst/>
                        </a:rPr>
                        <a:t>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147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902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6347187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>
                          <a:effectLst/>
                        </a:rPr>
                        <a:t>2019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</a:rPr>
                        <a:t>         </a:t>
                      </a:r>
                      <a:r>
                        <a:rPr lang="en-150" sz="1600" u="none" strike="noStrike" dirty="0" smtClean="0">
                          <a:effectLst/>
                        </a:rPr>
                        <a:t>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142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495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6527955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>
                          <a:effectLst/>
                        </a:rPr>
                        <a:t>2020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</a:rPr>
                        <a:t>         </a:t>
                      </a:r>
                      <a:r>
                        <a:rPr lang="en-150" sz="1600" u="none" strike="noStrike" dirty="0" smtClean="0">
                          <a:effectLst/>
                        </a:rPr>
                        <a:t>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136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274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0143262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pPr algn="ctr" fontAlgn="b"/>
                      <a:r>
                        <a:rPr lang="en-150" sz="1600" u="none" strike="noStrike">
                          <a:effectLst/>
                        </a:rPr>
                        <a:t>2021</a:t>
                      </a:r>
                      <a:endParaRPr lang="en-150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150" sz="1600" u="none" strike="noStrike" dirty="0">
                          <a:effectLst/>
                        </a:rPr>
                        <a:t>         </a:t>
                      </a:r>
                      <a:r>
                        <a:rPr lang="en-150" sz="1600" u="none" strike="noStrike" dirty="0" smtClean="0">
                          <a:effectLst/>
                        </a:rPr>
                        <a:t>1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128</a:t>
                      </a:r>
                      <a:r>
                        <a:rPr lang="sr-Latn-BA" sz="1600" u="none" strike="noStrike" dirty="0" smtClean="0">
                          <a:effectLst/>
                        </a:rPr>
                        <a:t>.</a:t>
                      </a:r>
                      <a:r>
                        <a:rPr lang="en-150" sz="1600" u="none" strike="noStrike" dirty="0" smtClean="0">
                          <a:effectLst/>
                        </a:rPr>
                        <a:t>309</a:t>
                      </a:r>
                      <a:endParaRPr lang="en-150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765398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8407" y="2989385"/>
            <a:ext cx="502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000" dirty="0" smtClean="0"/>
              <a:t>U tabeli su dati podaci o kretanju broja stanovnika u Republici Srpskoj (procijenjeni broj stanovnika).</a:t>
            </a:r>
          </a:p>
          <a:p>
            <a:pPr algn="just"/>
            <a:r>
              <a:rPr lang="sr-Latn-BA" sz="2000" dirty="0" smtClean="0"/>
              <a:t>Na osnovu datih podataka, izračunati u kojoj godini se može očekivati da broj stanovnika bude 1.000.000.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7E874F-F3EF-3AC5-6430-84CE8F6E9D21}"/>
              </a:ext>
            </a:extLst>
          </p:cNvPr>
          <p:cNvSpPr txBox="1"/>
          <p:nvPr/>
        </p:nvSpPr>
        <p:spPr>
          <a:xfrm>
            <a:off x="7042639" y="6198224"/>
            <a:ext cx="4735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400" dirty="0"/>
              <a:t>Izvor: Republički zavod za statistiku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7E874F-F3EF-3AC5-6430-84CE8F6E9D21}"/>
              </a:ext>
            </a:extLst>
          </p:cNvPr>
          <p:cNvSpPr txBox="1"/>
          <p:nvPr/>
        </p:nvSpPr>
        <p:spPr>
          <a:xfrm>
            <a:off x="5858607" y="2046923"/>
            <a:ext cx="538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b="1" dirty="0" smtClean="0"/>
              <a:t>Procijenjeni br. stanovnika u Republici Srpskoj</a:t>
            </a:r>
            <a:endParaRPr lang="sr-Latn-BA" b="1" dirty="0"/>
          </a:p>
        </p:txBody>
      </p:sp>
    </p:spTree>
    <p:extLst>
      <p:ext uri="{BB962C8B-B14F-4D97-AF65-F5344CB8AC3E}">
        <p14:creationId xmlns:p14="http://schemas.microsoft.com/office/powerpoint/2010/main" val="133908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4785" y="474786"/>
                <a:ext cx="5249007" cy="627770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150" i="1">
                                      <a:latin typeface="Cambria Math" panose="02040503050406030204" pitchFamily="18" charset="0"/>
                                    </a:rPr>
                                    <m:t>1.128.309</m:t>
                                  </m:r>
                                </m:num>
                                <m:den>
                                  <m:r>
                                    <a:rPr lang="en-150" i="1">
                                      <a:latin typeface="Cambria Math" panose="02040503050406030204" pitchFamily="18" charset="0"/>
                                    </a:rPr>
                                    <m:t>1.171.179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</a:rPr>
                        <m:t>∙100=−0,465%</m:t>
                      </m:r>
                    </m:oMath>
                  </m:oMathPara>
                </a14:m>
                <a:endParaRPr lang="sr-Latn-BA" b="1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b="1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func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sr-Latn-BA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sr-Latn-BA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𝒓</m:t>
                                          </m:r>
                                        </m:e>
                                        <m:sub>
                                          <m:r>
                                            <a:rPr lang="sr-Latn-BA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𝒈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sr-Latn-BA" b="1" i="1">
                                          <a:latin typeface="Cambria Math" panose="02040503050406030204" pitchFamily="18" charset="0"/>
                                        </a:rPr>
                                        <m:t>𝟏𝟎𝟎</m:t>
                                      </m:r>
                                    </m:den>
                                  </m:f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r-Latn-BA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sr-Latn-BA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0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fName>
                            <m:e>
                              <m:r>
                                <a:rPr lang="sr-Latn-BA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.000.</m:t>
                              </m:r>
                            </m:e>
                          </m:func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000</m:t>
                          </m:r>
                          <m:r>
                            <a:rPr lang="sr-Latn-BA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0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fName>
                            <m:e>
                              <m:r>
                                <a:rPr lang="en-150" i="1">
                                  <a:latin typeface="Cambria Math" panose="02040503050406030204" pitchFamily="18" charset="0"/>
                                </a:rPr>
                                <m:t>1.128.309 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sr-Latn-BA" b="0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−0,465</m:t>
                                      </m:r>
                                    </m:num>
                                    <m:den>
                                      <m:r>
                                        <a:rPr lang="sr-Latn-BA" b="0" i="1">
                                          <a:latin typeface="Cambria Math" panose="02040503050406030204" pitchFamily="18" charset="0"/>
                                        </a:rPr>
                                        <m:t>100</m:t>
                                      </m:r>
                                    </m:den>
                                  </m:f>
                                  <m:r>
                                    <a:rPr lang="sr-Latn-BA" b="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sr-Latn-BA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25,94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sr-Latn-BA" b="1" dirty="0" smtClean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r>
                  <a:rPr lang="sr-Latn-BA" dirty="0" smtClean="0"/>
                  <a:t>Tumačenje?</a:t>
                </a:r>
                <a:endParaRPr lang="sr-Latn-B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4785" y="474786"/>
                <a:ext cx="5249007" cy="6277706"/>
              </a:xfrm>
              <a:blipFill>
                <a:blip r:embed="rId2"/>
                <a:stretch>
                  <a:fillRect l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7270313"/>
              </p:ext>
            </p:extLst>
          </p:nvPr>
        </p:nvGraphicFramePr>
        <p:xfrm>
          <a:off x="6743700" y="1155186"/>
          <a:ext cx="4739054" cy="4410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918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BC8E2-DA95-B081-76B7-FF82235FB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93484"/>
            <a:ext cx="7729728" cy="1188720"/>
          </a:xfrm>
        </p:spPr>
        <p:txBody>
          <a:bodyPr/>
          <a:lstStyle/>
          <a:p>
            <a:r>
              <a:rPr lang="sr-Latn-BA" dirty="0"/>
              <a:t>Zadatak </a:t>
            </a:r>
            <a:r>
              <a:rPr lang="sr-Latn-BA" dirty="0" smtClean="0"/>
              <a:t>4</a:t>
            </a:r>
            <a:endParaRPr lang="sr-Latn-B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12A1D-9CBE-1329-0C0B-FCAB41BCC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2858" y="3015330"/>
            <a:ext cx="6926284" cy="2229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Broj stanovnika u Bosni i Hercegovini, po popisu iz 1991. godine, je iznosio 4.377.033. Izračunati broj stanovnika u 2011. godini ako je aritmetička stopa prosječnog godišnjeg porasta za posmatrani period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sr-Latn-BA" sz="2000" dirty="0"/>
              <a:t>znosila -1,9 promila.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0CBBFE-092F-4F1C-8814-0896599E3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3333" y1="82500" x2="43333" y2="8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803" y="3799591"/>
            <a:ext cx="2168263" cy="289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5279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924</TotalTime>
  <Words>439</Words>
  <Application>Microsoft Office PowerPoint</Application>
  <PresentationFormat>Widescreen</PresentationFormat>
  <Paragraphs>153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Unicode MS</vt:lpstr>
      <vt:lpstr>Calibri</vt:lpstr>
      <vt:lpstr>Cambria Math</vt:lpstr>
      <vt:lpstr>Gill Sans MT</vt:lpstr>
      <vt:lpstr>Source Sans Pro</vt:lpstr>
      <vt:lpstr>Times New Roman</vt:lpstr>
      <vt:lpstr>Parcel</vt:lpstr>
      <vt:lpstr>DEMOGRAFSKA STATISTIKA</vt:lpstr>
      <vt:lpstr>Zadatak 1</vt:lpstr>
      <vt:lpstr>PowerPoint Presentation</vt:lpstr>
      <vt:lpstr>PowerPoint Presentation</vt:lpstr>
      <vt:lpstr>ZADATAK 2</vt:lpstr>
      <vt:lpstr>PowerPoint Presentation</vt:lpstr>
      <vt:lpstr>zadatak 3</vt:lpstr>
      <vt:lpstr>PowerPoint Presentation</vt:lpstr>
      <vt:lpstr>Zadatak 4</vt:lpstr>
      <vt:lpstr>PowerPoint Presentation</vt:lpstr>
      <vt:lpstr>ZADATAK 5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DEMOGRAFSKA STATISTIKA</dc:title>
  <dc:creator>Marić, Milica</dc:creator>
  <cp:lastModifiedBy>Milica</cp:lastModifiedBy>
  <cp:revision>32</cp:revision>
  <dcterms:created xsi:type="dcterms:W3CDTF">2022-10-10T10:27:56Z</dcterms:created>
  <dcterms:modified xsi:type="dcterms:W3CDTF">2023-10-18T07:22:37Z</dcterms:modified>
</cp:coreProperties>
</file>