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72" r:id="rId2"/>
    <p:sldId id="262" r:id="rId3"/>
    <p:sldId id="263" r:id="rId4"/>
    <p:sldId id="264" r:id="rId5"/>
    <p:sldId id="257" r:id="rId6"/>
    <p:sldId id="275" r:id="rId7"/>
    <p:sldId id="269" r:id="rId8"/>
    <p:sldId id="274" r:id="rId9"/>
    <p:sldId id="273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96" autoAdjust="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53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1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9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4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93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5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0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0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7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50FC019-8094-49B3-A4B4-DA85566F1623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5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50FC019-8094-49B3-A4B4-DA85566F1623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5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procentni</a:t>
            </a:r>
            <a:r>
              <a:rPr lang="en-US" b="1" dirty="0"/>
              <a:t> </a:t>
            </a:r>
            <a:r>
              <a:rPr lang="en-US" b="1" dirty="0" err="1"/>
              <a:t>račun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5618106"/>
            <a:ext cx="6801612" cy="1239894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Milica </a:t>
            </a:r>
            <a:r>
              <a:rPr lang="en-US" b="1" dirty="0" err="1">
                <a:solidFill>
                  <a:schemeClr val="tx1"/>
                </a:solidFill>
              </a:rPr>
              <a:t>Marić</a:t>
            </a:r>
            <a:r>
              <a:rPr lang="en-US" b="1" dirty="0">
                <a:solidFill>
                  <a:schemeClr val="tx1"/>
                </a:solidFill>
              </a:rPr>
              <a:t>, ma</a:t>
            </a:r>
          </a:p>
          <a:p>
            <a:r>
              <a:rPr lang="en-US" b="1" dirty="0">
                <a:solidFill>
                  <a:schemeClr val="tx1"/>
                </a:solidFill>
              </a:rPr>
              <a:t>milica.maric@ef.unibl.org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1A7FDB0-697A-467B-B2FC-3F8AE0CAEB91}"/>
              </a:ext>
            </a:extLst>
          </p:cNvPr>
          <p:cNvSpPr txBox="1">
            <a:spLocks/>
          </p:cNvSpPr>
          <p:nvPr/>
        </p:nvSpPr>
        <p:spPr>
          <a:xfrm>
            <a:off x="2695194" y="4205438"/>
            <a:ext cx="6801612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b="1" dirty="0">
                <a:solidFill>
                  <a:schemeClr val="tx1"/>
                </a:solidFill>
              </a:rPr>
              <a:t>Vježbe 2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78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819" y="301674"/>
            <a:ext cx="11245361" cy="13188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 err="1"/>
              <a:t>Primjer</a:t>
            </a:r>
            <a:r>
              <a:rPr lang="en-US" sz="2000" b="1" dirty="0"/>
              <a:t>:</a:t>
            </a:r>
            <a:r>
              <a:rPr lang="sr-Latn-BA" sz="2000" b="1" dirty="0"/>
              <a:t> </a:t>
            </a:r>
            <a:r>
              <a:rPr lang="sr-Latn-BA" sz="2000" dirty="0"/>
              <a:t>Prihod preduzeća A je u 2010. iznosio 17.000 n.j, a u 2015. je iznosio 20.000 n.j. Prihod preduzeća B je u 2010. bio 21.000 n.j, a u 2015. je bio 24.000 n.j. Preduzeće A želi da u 2023. godini ima 10% veći prihod od preduzeća B. Kolika treba da bude prosječna godišnja stopa rasta prihoda preduzeća A, ako stopa rasta prihoda preduzeća B ostane nepromijenjena?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22788" y="1769491"/>
                <a:ext cx="10946423" cy="5088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20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.000</m:t>
                    </m:r>
                  </m:oMath>
                </a14:m>
                <a:r>
                  <a:rPr lang="sr-Latn-BA" sz="2000" dirty="0"/>
                  <a:t>	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24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.000</m:t>
                    </m:r>
                  </m:oMath>
                </a14:m>
                <a:r>
                  <a:rPr lang="en-US" sz="2000" dirty="0"/>
                  <a:t>     </a:t>
                </a:r>
                <a:r>
                  <a:rPr lang="sr-Latn-BA" sz="2000" dirty="0"/>
                  <a:t>	</a:t>
                </a:r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17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.000</m:t>
                    </m:r>
                  </m:oMath>
                </a14:m>
                <a:r>
                  <a:rPr lang="sr-Latn-BA" sz="2000" dirty="0"/>
                  <a:t>	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21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.000</m:t>
                    </m:r>
                  </m:oMath>
                </a14:m>
                <a:r>
                  <a:rPr lang="en-US" sz="2000" dirty="0"/>
                  <a:t>   </a:t>
                </a:r>
                <a:r>
                  <a:rPr lang="sr-Latn-BA" sz="2000" dirty="0"/>
                  <a:t>		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𝑟𝑔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i="1" dirty="0">
                        <a:latin typeface="Cambria Math" panose="02040503050406030204" pitchFamily="18" charset="0"/>
                      </a:rPr>
                      <m:t>3,3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sr-Latn-BA" sz="2000" dirty="0"/>
                  <a:t>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𝑟𝑔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i="1" dirty="0">
                        <a:latin typeface="Cambria Math" panose="02040503050406030204" pitchFamily="18" charset="0"/>
                      </a:rPr>
                      <m:t>2,7%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24.000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2,7</m:t>
                                  </m:r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29.701</m:t>
                      </m:r>
                    </m:oMath>
                  </m:oMathPara>
                </a14:m>
                <a:endParaRPr lang="sr-Latn-BA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sr-Latn-BA" sz="20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150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𝑟𝑔</m:t>
                                          </m:r>
                                        </m:e>
                                        <m:sub>
                                          <m:r>
                                            <a:rPr lang="sr-Latn-BA" sz="2000" i="1" dirty="0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1,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29.701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150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𝑟𝑔</m:t>
                                          </m:r>
                                        </m:e>
                                        <m:sub>
                                          <m:r>
                                            <a:rPr lang="sr-Latn-BA" sz="2000" i="1" dirty="0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pPr algn="ctr"/>
                <a:endParaRPr lang="en-US" sz="2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BA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150" sz="2000" b="1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>
                                  <a:latin typeface="Cambria Math" panose="02040503050406030204" pitchFamily="18" charset="0"/>
                                </a:rPr>
                                <m:t>𝒓𝒈</m:t>
                              </m:r>
                            </m:e>
                            <m:sub>
                              <m:r>
                                <a:rPr lang="sr-Latn-BA" sz="2000" b="1" i="1" dirty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e>
                        <m:sup>
                          <m:r>
                            <a:rPr lang="sr-Latn-BA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dirty="0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sr-Latn-BA" sz="2000" b="1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dirty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sz="2000" b="1" dirty="0"/>
              </a:p>
              <a:p>
                <a:pPr algn="ctr"/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788" y="1769491"/>
                <a:ext cx="10946423" cy="50885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126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45126" y="929341"/>
                <a:ext cx="10127674" cy="541169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b="1" dirty="0"/>
                  <a:t>Procenat (</a:t>
                </a:r>
                <a:r>
                  <a:rPr lang="en-US" sz="2000" b="1" dirty="0" err="1"/>
                  <a:t>promil</a:t>
                </a:r>
                <a:r>
                  <a:rPr lang="en-US" sz="2000" b="1" dirty="0"/>
                  <a:t>)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pokazuje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koliko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jedinica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jedne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veličine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dolazi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svakih</a:t>
                </a:r>
                <a:r>
                  <a:rPr lang="en-US" sz="2000" dirty="0"/>
                  <a:t> 100</a:t>
                </a:r>
                <a:r>
                  <a:rPr lang="sr-Latn-BA" sz="2000" dirty="0"/>
                  <a:t> (1.000)</a:t>
                </a:r>
                <a:r>
                  <a:rPr lang="en-US" sz="2000" dirty="0"/>
                  <a:t> </a:t>
                </a:r>
                <a:r>
                  <a:rPr lang="en-US" sz="2000" dirty="0" err="1"/>
                  <a:t>jedinica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druge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veličine</a:t>
                </a:r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err="1"/>
                  <a:t>Bitne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oznake</a:t>
                </a:r>
                <a:r>
                  <a:rPr lang="en-US" sz="2000" dirty="0"/>
                  <a:t>:   G </a:t>
                </a:r>
                <a:r>
                  <a:rPr lang="en-150" sz="2000" dirty="0"/>
                  <a:t>–</a:t>
                </a:r>
                <a:r>
                  <a:rPr lang="en-US" sz="2000" dirty="0"/>
                  <a:t> </a:t>
                </a:r>
                <a:r>
                  <a:rPr lang="en-US" sz="2000" dirty="0" err="1"/>
                  <a:t>glavnica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                      p </a:t>
                </a:r>
                <a:r>
                  <a:rPr lang="en-150" sz="2000" dirty="0"/>
                  <a:t>–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procenat</a:t>
                </a:r>
                <a:r>
                  <a:rPr lang="en-US" sz="2000" dirty="0"/>
                  <a:t> (</a:t>
                </a:r>
                <a:r>
                  <a:rPr lang="en-US" sz="2000" dirty="0" err="1"/>
                  <a:t>promil</a:t>
                </a:r>
                <a:r>
                  <a:rPr lang="en-US" sz="2000" dirty="0"/>
                  <a:t>)</a:t>
                </a:r>
              </a:p>
              <a:p>
                <a:pPr marL="0" indent="0">
                  <a:buNone/>
                </a:pPr>
                <a:r>
                  <a:rPr lang="en-US" sz="2000" dirty="0"/>
                  <a:t>                      P </a:t>
                </a:r>
                <a:r>
                  <a:rPr lang="en-150" sz="2000" dirty="0"/>
                  <a:t>–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procentni</a:t>
                </a:r>
                <a:r>
                  <a:rPr lang="en-US" sz="2000" dirty="0"/>
                  <a:t> (</a:t>
                </a:r>
                <a:r>
                  <a:rPr lang="en-US" sz="2000" dirty="0" err="1"/>
                  <a:t>promilni</a:t>
                </a:r>
                <a:r>
                  <a:rPr lang="en-US" sz="2000" dirty="0"/>
                  <a:t>) </a:t>
                </a:r>
                <a:r>
                  <a:rPr lang="en-US" sz="2000" dirty="0" err="1"/>
                  <a:t>prinos</a:t>
                </a:r>
                <a:endParaRPr lang="sr-Latn-BA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):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en-US" sz="2000" b="1" dirty="0"/>
              </a:p>
              <a:p>
                <a:pPr marL="0" indent="0" algn="ctr">
                  <a:buNone/>
                </a:pPr>
                <a:endParaRPr lang="en-US" sz="2000" b="1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0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150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100(0)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5126" y="929341"/>
                <a:ext cx="10127674" cy="5411694"/>
              </a:xfrm>
              <a:blipFill>
                <a:blip r:embed="rId2"/>
                <a:stretch>
                  <a:fillRect l="-662" t="-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144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25541" y="354025"/>
                <a:ext cx="10686473" cy="676753"/>
              </a:xfr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000" b="1" dirty="0"/>
                  <a:t>Primjer: </a:t>
                </a:r>
                <a:r>
                  <a:rPr lang="en-US" sz="2000" dirty="0">
                    <a:solidFill>
                      <a:schemeClr val="tx1"/>
                    </a:solidFill>
                  </a:rPr>
                  <a:t>Kolika je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nominalna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vrijednost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zajma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ako</a:t>
                </a:r>
                <a:r>
                  <a:rPr lang="en-US" sz="2000" dirty="0">
                    <a:solidFill>
                      <a:schemeClr val="tx1"/>
                    </a:solidFill>
                  </a:rPr>
                  <a:t> je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banka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kod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uplate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zajma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obračunala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proviziju</a:t>
                </a:r>
                <a:r>
                  <a:rPr lang="en-US" sz="2000" dirty="0">
                    <a:solidFill>
                      <a:schemeClr val="tx1"/>
                    </a:solidFill>
                  </a:rPr>
                  <a:t> od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150" sz="2000" dirty="0">
                    <a:solidFill>
                      <a:schemeClr val="tx1"/>
                    </a:solidFill>
                  </a:rPr>
                  <a:t>‰</a:t>
                </a:r>
                <a:r>
                  <a:rPr lang="en-US" sz="2000" dirty="0">
                    <a:solidFill>
                      <a:schemeClr val="tx1"/>
                    </a:solidFill>
                  </a:rPr>
                  <a:t>, u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iznosu</a:t>
                </a:r>
                <a:r>
                  <a:rPr lang="en-US" sz="2000" dirty="0">
                    <a:solidFill>
                      <a:schemeClr val="tx1"/>
                    </a:solidFill>
                  </a:rPr>
                  <a:t> od 4.500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n.j</a:t>
                </a:r>
                <a:r>
                  <a:rPr lang="en-US" sz="2000" dirty="0">
                    <a:solidFill>
                      <a:schemeClr val="tx1"/>
                    </a:solidFill>
                  </a:rPr>
                  <a:t>?</a:t>
                </a:r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5541" y="354025"/>
                <a:ext cx="10686473" cy="676753"/>
              </a:xfrm>
              <a:blipFill>
                <a:blip r:embed="rId2"/>
                <a:stretch>
                  <a:fillRect l="-570" t="-9009" b="-108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/>
          <p:cNvSpPr txBox="1">
            <a:spLocks/>
          </p:cNvSpPr>
          <p:nvPr/>
        </p:nvSpPr>
        <p:spPr>
          <a:xfrm>
            <a:off x="342812" y="2806367"/>
            <a:ext cx="11051930" cy="2829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err="1"/>
              <a:t>Primjer</a:t>
            </a:r>
            <a:r>
              <a:rPr lang="en-US" sz="2000" b="1" dirty="0"/>
              <a:t>: </a:t>
            </a:r>
            <a:r>
              <a:rPr lang="en-US" sz="2000" dirty="0" err="1"/>
              <a:t>Prosječna</a:t>
            </a:r>
            <a:r>
              <a:rPr lang="en-US" sz="2000" dirty="0"/>
              <a:t> </a:t>
            </a:r>
            <a:r>
              <a:rPr lang="en-US" sz="2000" dirty="0" err="1"/>
              <a:t>bruto</a:t>
            </a:r>
            <a:r>
              <a:rPr lang="en-US" sz="2000" dirty="0"/>
              <a:t> </a:t>
            </a:r>
            <a:r>
              <a:rPr lang="en-US" sz="2000" dirty="0" err="1"/>
              <a:t>plata</a:t>
            </a:r>
            <a:r>
              <a:rPr lang="en-US" sz="2000" dirty="0"/>
              <a:t> u </a:t>
            </a:r>
            <a:r>
              <a:rPr lang="en-US" sz="2000" dirty="0" err="1"/>
              <a:t>Republici</a:t>
            </a:r>
            <a:r>
              <a:rPr lang="en-US" sz="2000" dirty="0"/>
              <a:t> </a:t>
            </a:r>
            <a:r>
              <a:rPr lang="en-US" sz="2000" dirty="0" err="1"/>
              <a:t>Srpskoj</a:t>
            </a:r>
            <a:r>
              <a:rPr lang="en-US" sz="2000" dirty="0"/>
              <a:t> u 202</a:t>
            </a:r>
            <a:r>
              <a:rPr lang="sr-Latn-BA" sz="2000" dirty="0"/>
              <a:t>3</a:t>
            </a:r>
            <a:r>
              <a:rPr lang="en-US" sz="2000" dirty="0"/>
              <a:t>. je </a:t>
            </a:r>
            <a:r>
              <a:rPr lang="en-US" sz="2000" dirty="0" err="1"/>
              <a:t>iznosila</a:t>
            </a:r>
            <a:r>
              <a:rPr lang="en-US" sz="2000" dirty="0"/>
              <a:t> 1.</a:t>
            </a:r>
            <a:r>
              <a:rPr lang="sr-Latn-BA" sz="2000" dirty="0"/>
              <a:t>937</a:t>
            </a:r>
            <a:r>
              <a:rPr lang="en-US" sz="2000" dirty="0"/>
              <a:t> KM.  Na </a:t>
            </a:r>
            <a:r>
              <a:rPr lang="en-US" sz="2000" dirty="0" err="1"/>
              <a:t>bruto</a:t>
            </a:r>
            <a:r>
              <a:rPr lang="en-US" sz="2000" dirty="0"/>
              <a:t> </a:t>
            </a:r>
            <a:r>
              <a:rPr lang="en-US" sz="2000" dirty="0" err="1"/>
              <a:t>platu</a:t>
            </a:r>
            <a:r>
              <a:rPr lang="en-US" sz="2000" dirty="0"/>
              <a:t> se </a:t>
            </a:r>
            <a:r>
              <a:rPr lang="en-US" sz="2000" dirty="0" err="1"/>
              <a:t>plaćaju</a:t>
            </a:r>
            <a:r>
              <a:rPr lang="en-US" sz="2000" dirty="0"/>
              <a:t> </a:t>
            </a:r>
            <a:r>
              <a:rPr lang="en-US" sz="2000" dirty="0" err="1"/>
              <a:t>sljedeći</a:t>
            </a:r>
            <a:r>
              <a:rPr lang="en-US" sz="2000" dirty="0"/>
              <a:t> </a:t>
            </a:r>
            <a:r>
              <a:rPr lang="en-US" sz="2000" dirty="0" err="1"/>
              <a:t>doprinosi</a:t>
            </a:r>
            <a:r>
              <a:rPr lang="en-US" sz="2000" dirty="0"/>
              <a:t>:  </a:t>
            </a:r>
          </a:p>
          <a:p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penzijsko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invalidsko</a:t>
            </a:r>
            <a:r>
              <a:rPr lang="en-US" sz="2000" dirty="0"/>
              <a:t> </a:t>
            </a:r>
            <a:r>
              <a:rPr lang="en-US" sz="2000" dirty="0" err="1"/>
              <a:t>osiguranje</a:t>
            </a:r>
            <a:r>
              <a:rPr lang="en-US" sz="2000" dirty="0"/>
              <a:t> </a:t>
            </a:r>
            <a:r>
              <a:rPr lang="en-150" sz="2000" dirty="0"/>
              <a:t>–</a:t>
            </a:r>
            <a:r>
              <a:rPr lang="en-US" sz="2000" dirty="0"/>
              <a:t> 18,5%</a:t>
            </a:r>
          </a:p>
          <a:p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zdravstveno</a:t>
            </a:r>
            <a:r>
              <a:rPr lang="en-US" sz="2000" dirty="0"/>
              <a:t> </a:t>
            </a:r>
            <a:r>
              <a:rPr lang="en-US" sz="2000" dirty="0" err="1"/>
              <a:t>osiguranje</a:t>
            </a:r>
            <a:r>
              <a:rPr lang="en-US" sz="2000" dirty="0"/>
              <a:t> </a:t>
            </a:r>
            <a:r>
              <a:rPr lang="en-150" sz="2000" dirty="0"/>
              <a:t>–</a:t>
            </a:r>
            <a:r>
              <a:rPr lang="en-US" sz="2000" dirty="0"/>
              <a:t> 10,2%</a:t>
            </a:r>
          </a:p>
          <a:p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osiguranje</a:t>
            </a:r>
            <a:r>
              <a:rPr lang="en-US" sz="2000" dirty="0"/>
              <a:t> od </a:t>
            </a:r>
            <a:r>
              <a:rPr lang="en-US" sz="2000" dirty="0" err="1"/>
              <a:t>nezaposlenosti</a:t>
            </a:r>
            <a:r>
              <a:rPr lang="en-US" sz="2000" dirty="0"/>
              <a:t> </a:t>
            </a:r>
            <a:r>
              <a:rPr lang="en-150" sz="2000" dirty="0"/>
              <a:t>–</a:t>
            </a:r>
            <a:r>
              <a:rPr lang="en-US" sz="2000" dirty="0"/>
              <a:t> 0,6%</a:t>
            </a:r>
          </a:p>
          <a:p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dječiju</a:t>
            </a:r>
            <a:r>
              <a:rPr lang="en-US" sz="2000" dirty="0"/>
              <a:t> </a:t>
            </a:r>
            <a:r>
              <a:rPr lang="en-US" sz="2000" dirty="0" err="1"/>
              <a:t>zaštitu</a:t>
            </a:r>
            <a:r>
              <a:rPr lang="en-US" sz="2000" dirty="0"/>
              <a:t> </a:t>
            </a:r>
            <a:r>
              <a:rPr lang="en-150" sz="2000" dirty="0"/>
              <a:t>–</a:t>
            </a:r>
            <a:r>
              <a:rPr lang="en-US" sz="2000" dirty="0"/>
              <a:t> 1,7%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Koji je </a:t>
            </a:r>
            <a:r>
              <a:rPr lang="en-US" sz="2000" dirty="0" err="1"/>
              <a:t>iznos</a:t>
            </a:r>
            <a:r>
              <a:rPr lang="en-US" sz="2000" dirty="0"/>
              <a:t> </a:t>
            </a:r>
            <a:r>
              <a:rPr lang="en-US" sz="2000" dirty="0" err="1"/>
              <a:t>doprinosa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se </a:t>
            </a:r>
            <a:r>
              <a:rPr lang="en-US" sz="2000" dirty="0" err="1"/>
              <a:t>plaća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prosječnu</a:t>
            </a:r>
            <a:r>
              <a:rPr lang="en-US" sz="2000" dirty="0"/>
              <a:t> </a:t>
            </a:r>
            <a:r>
              <a:rPr lang="en-US" sz="2000" dirty="0" err="1"/>
              <a:t>bruto</a:t>
            </a:r>
            <a:r>
              <a:rPr lang="en-US" sz="2000" dirty="0"/>
              <a:t> </a:t>
            </a:r>
            <a:r>
              <a:rPr lang="en-US" sz="2000" dirty="0" err="1"/>
              <a:t>platu</a:t>
            </a:r>
            <a:r>
              <a:rPr lang="en-US" sz="2000" dirty="0"/>
              <a:t>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25541" y="1256280"/>
                <a:ext cx="7542414" cy="1041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 </m:t>
                    </m:r>
                    <m:r>
                      <m:rPr>
                        <m:nor/>
                      </m:rPr>
                      <a:rPr lang="en-150" dirty="0">
                        <a:solidFill>
                          <a:srgbClr val="4D5156"/>
                        </a:solidFill>
                      </a:rPr>
                      <m:t>‰</m:t>
                    </m:r>
                  </m:oMath>
                </a14:m>
                <a:r>
                  <a:rPr lang="en-US" dirty="0">
                    <a:solidFill>
                      <a:srgbClr val="4D5156"/>
                    </a:solidFill>
                  </a:rPr>
                  <a:t> 	 	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=1000: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dirty="0">
                  <a:solidFill>
                    <a:srgbClr val="4D5156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=4.500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:4.500=1000:2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r>
                  <a:rPr lang="en-US" dirty="0"/>
                  <a:t>		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1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4.500</m:t>
                        </m:r>
                        <m:r>
                          <a:rPr lang="en-1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𝟐𝟓𝟎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𝟎𝟎𝟎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41" y="1256280"/>
                <a:ext cx="7542414" cy="10419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42812" y="5698974"/>
                <a:ext cx="861830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𝐷𝑜𝑝𝑟𝑖𝑛𝑜𝑠𝑖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=1.937∙0,185+1.937∙0,102+1.937∙0,006+1.937∙0,017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𝐷𝑜𝑝𝑟𝑖𝑛𝑜𝑠𝑖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=1.937∙</m:t>
                      </m:r>
                      <m:d>
                        <m:d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0,185+0,102+0,006+0,017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1.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937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0,31=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12" y="5698974"/>
                <a:ext cx="8618308" cy="646331"/>
              </a:xfrm>
              <a:prstGeom prst="rect">
                <a:avLst/>
              </a:prstGeom>
              <a:blipFill>
                <a:blip r:embed="rId4"/>
                <a:stretch>
                  <a:fillRect l="-212"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556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4784" y="439617"/>
            <a:ext cx="11227777" cy="213653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err="1"/>
              <a:t>Primjer</a:t>
            </a:r>
            <a:r>
              <a:rPr lang="en-US" sz="2000" b="1" dirty="0"/>
              <a:t>:  </a:t>
            </a:r>
            <a:r>
              <a:rPr lang="hr-HR" sz="2000" dirty="0"/>
              <a:t>Prosječna</a:t>
            </a:r>
            <a:r>
              <a:rPr lang="en-US" sz="2000" dirty="0"/>
              <a:t> </a:t>
            </a:r>
            <a:r>
              <a:rPr lang="en-US" sz="2000" dirty="0" err="1"/>
              <a:t>neto</a:t>
            </a:r>
            <a:r>
              <a:rPr lang="hr-HR" sz="2000" dirty="0"/>
              <a:t> plata u</a:t>
            </a:r>
            <a:r>
              <a:rPr lang="en-US" sz="2000" dirty="0"/>
              <a:t> 202</a:t>
            </a:r>
            <a:r>
              <a:rPr lang="sr-Latn-BA" sz="2000" dirty="0"/>
              <a:t>3</a:t>
            </a:r>
            <a:r>
              <a:rPr lang="en-US" sz="2000" dirty="0"/>
              <a:t>. </a:t>
            </a:r>
            <a:r>
              <a:rPr lang="en-US" sz="2000" dirty="0" err="1"/>
              <a:t>godini</a:t>
            </a:r>
            <a:r>
              <a:rPr lang="en-US" sz="2000" dirty="0"/>
              <a:t> u </a:t>
            </a:r>
            <a:r>
              <a:rPr lang="en-US" sz="2000" dirty="0" err="1"/>
              <a:t>Republici</a:t>
            </a:r>
            <a:r>
              <a:rPr lang="en-US" sz="2000" dirty="0"/>
              <a:t> </a:t>
            </a:r>
            <a:r>
              <a:rPr lang="en-US" sz="2000" dirty="0" err="1"/>
              <a:t>Srpskoj</a:t>
            </a:r>
            <a:r>
              <a:rPr lang="en-US" sz="2000" dirty="0"/>
              <a:t> je </a:t>
            </a:r>
            <a:r>
              <a:rPr lang="en-US" sz="2000" dirty="0" err="1"/>
              <a:t>iznosila</a:t>
            </a:r>
            <a:r>
              <a:rPr lang="en-US" sz="2000" dirty="0"/>
              <a:t> 1.</a:t>
            </a:r>
            <a:r>
              <a:rPr lang="sr-Latn-BA" sz="2000" dirty="0"/>
              <a:t>274</a:t>
            </a:r>
            <a:r>
              <a:rPr lang="en-US" sz="2000" dirty="0"/>
              <a:t> KM. </a:t>
            </a:r>
            <a:r>
              <a:rPr lang="en-US" sz="2000" dirty="0" err="1"/>
              <a:t>Prosječna</a:t>
            </a:r>
            <a:r>
              <a:rPr lang="en-US" sz="2000" dirty="0"/>
              <a:t> </a:t>
            </a:r>
            <a:r>
              <a:rPr lang="en-US" sz="2000" dirty="0" err="1"/>
              <a:t>plata</a:t>
            </a:r>
            <a:r>
              <a:rPr lang="en-US" sz="2000" dirty="0"/>
              <a:t> u </a:t>
            </a:r>
            <a:r>
              <a:rPr lang="en-US" sz="2000" dirty="0" err="1"/>
              <a:t>sektoru</a:t>
            </a:r>
            <a:r>
              <a:rPr lang="en-US" sz="2000" dirty="0"/>
              <a:t> </a:t>
            </a:r>
            <a:r>
              <a:rPr lang="en-US" sz="2000" dirty="0" err="1"/>
              <a:t>finansija</a:t>
            </a:r>
            <a:r>
              <a:rPr lang="en-US" sz="2000" dirty="0"/>
              <a:t> je </a:t>
            </a:r>
            <a:r>
              <a:rPr lang="en-US" sz="2000" dirty="0" err="1"/>
              <a:t>iznosila</a:t>
            </a:r>
            <a:r>
              <a:rPr lang="en-US" sz="2000" dirty="0"/>
              <a:t> 1.</a:t>
            </a:r>
            <a:r>
              <a:rPr lang="sr-Latn-BA" sz="2000" dirty="0"/>
              <a:t>667</a:t>
            </a:r>
            <a:r>
              <a:rPr lang="en-US" sz="2000" dirty="0"/>
              <a:t> KM, a u </a:t>
            </a:r>
            <a:r>
              <a:rPr lang="en-US" sz="2000" dirty="0" err="1"/>
              <a:t>sektoru</a:t>
            </a:r>
            <a:r>
              <a:rPr lang="en-US" sz="2000" dirty="0"/>
              <a:t> </a:t>
            </a:r>
            <a:r>
              <a:rPr lang="en-US" sz="2000" dirty="0" err="1"/>
              <a:t>građevinarstva</a:t>
            </a:r>
            <a:r>
              <a:rPr lang="en-US" sz="2000" dirty="0"/>
              <a:t> </a:t>
            </a:r>
            <a:r>
              <a:rPr lang="sr-Latn-BA" sz="2000" dirty="0"/>
              <a:t>952</a:t>
            </a:r>
            <a:r>
              <a:rPr lang="en-US" sz="2000" dirty="0"/>
              <a:t> KM.</a:t>
            </a:r>
          </a:p>
          <a:p>
            <a:pPr marL="457200" lvl="0" indent="-457200">
              <a:buAutoNum type="alphaLcParenR"/>
            </a:pPr>
            <a:r>
              <a:rPr lang="hr-HR" sz="2000" dirty="0"/>
              <a:t>Koliko % je plata u građevinarstvu niža od prosjeka?</a:t>
            </a:r>
            <a:endParaRPr lang="en-US" sz="2000" dirty="0"/>
          </a:p>
          <a:p>
            <a:pPr marL="457200" lvl="0" indent="-457200">
              <a:buAutoNum type="alphaLcParenR"/>
            </a:pPr>
            <a:r>
              <a:rPr lang="hr-HR" sz="2000" dirty="0"/>
              <a:t>Koliko % je plata u finansijama viša od prosjeka?</a:t>
            </a:r>
            <a:endParaRPr lang="en-US" sz="2000" dirty="0"/>
          </a:p>
          <a:p>
            <a:pPr marL="457200" lvl="0" indent="-457200">
              <a:buAutoNum type="alphaLcParenR"/>
            </a:pPr>
            <a:r>
              <a:rPr lang="hr-HR" sz="2000" dirty="0"/>
              <a:t>Koliko % iznosi plata u građevinarstvu u odno</a:t>
            </a:r>
            <a:r>
              <a:rPr lang="en-US" sz="2000" dirty="0" err="1"/>
              <a:t>su</a:t>
            </a:r>
            <a:r>
              <a:rPr lang="hr-HR" sz="2000" dirty="0"/>
              <a:t> na sektor finansija?</a:t>
            </a:r>
            <a:endParaRPr lang="en-US" sz="2000" dirty="0"/>
          </a:p>
          <a:p>
            <a:pPr marL="457200" lvl="0" indent="-457200">
              <a:buAutoNum type="alphaLcParenR"/>
            </a:pP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1268" y="3102951"/>
                <a:ext cx="4018085" cy="2366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ctr"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15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𝑃𝑙𝑎𝑡𝑎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1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𝑃𝑙𝑎𝑡𝑎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𝑝𝑟𝑜𝑠𝑗𝑒𝑘</m:t>
                        </m:r>
                      </m:sub>
                    </m:sSub>
                    <m:r>
                      <a:rPr lang="en-1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15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15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15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952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274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1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15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b="0" dirty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dirty="0"/>
                  <a:t>Plata u </a:t>
                </a:r>
                <a:r>
                  <a:rPr lang="en-US" dirty="0" err="1"/>
                  <a:t>građevinarstvu</a:t>
                </a:r>
                <a:r>
                  <a:rPr lang="en-US" dirty="0"/>
                  <a:t> je </a:t>
                </a:r>
                <a:r>
                  <a:rPr lang="en-US" dirty="0" err="1"/>
                  <a:t>niža</a:t>
                </a:r>
                <a:r>
                  <a:rPr lang="en-US" dirty="0"/>
                  <a:t> za </a:t>
                </a:r>
                <a:r>
                  <a:rPr lang="sr-Latn-BA" dirty="0"/>
                  <a:t>25</a:t>
                </a:r>
                <a:r>
                  <a:rPr lang="en-US" dirty="0"/>
                  <a:t>,</a:t>
                </a:r>
                <a:r>
                  <a:rPr lang="sr-Latn-BA" dirty="0"/>
                  <a:t>3</a:t>
                </a:r>
                <a:r>
                  <a:rPr lang="en-US" dirty="0"/>
                  <a:t>% od </a:t>
                </a:r>
                <a:r>
                  <a:rPr lang="en-US" dirty="0" err="1"/>
                  <a:t>prosječne</a:t>
                </a:r>
                <a:r>
                  <a:rPr lang="en-US" dirty="0"/>
                  <a:t> plate.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68" y="3102951"/>
                <a:ext cx="4018085" cy="2366225"/>
              </a:xfrm>
              <a:prstGeom prst="rect">
                <a:avLst/>
              </a:prstGeom>
              <a:blipFill>
                <a:blip r:embed="rId2"/>
                <a:stretch>
                  <a:fillRect l="-1366" r="-2731" b="-3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51506" y="3087498"/>
                <a:ext cx="4120662" cy="2381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ctr">
                  <a:buFont typeface="+mj-lt"/>
                  <a:buAutoNum type="alphaLcParenR" startAt="2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15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𝑃𝑙𝑎𝑡𝑎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𝑓𝑖𝑛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1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𝑃𝑙𝑎𝑡𝑎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𝑝𝑟𝑜𝑠𝑗𝑒𝑘</m:t>
                        </m:r>
                      </m:sub>
                    </m:sSub>
                    <m:r>
                      <a:rPr lang="en-1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1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15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15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1.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667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274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1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15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b="0" dirty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dirty="0"/>
                  <a:t>Plata u </a:t>
                </a:r>
                <a:r>
                  <a:rPr lang="sr-Latn-BA" dirty="0"/>
                  <a:t>finansijama je za 30,8% veća od prosjeka.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506" y="3087498"/>
                <a:ext cx="4120662" cy="2381678"/>
              </a:xfrm>
              <a:prstGeom prst="rect">
                <a:avLst/>
              </a:prstGeom>
              <a:blipFill>
                <a:blip r:embed="rId3"/>
                <a:stretch>
                  <a:fillRect b="-3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277597" y="3102951"/>
                <a:ext cx="4120662" cy="2366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ctr">
                  <a:buFont typeface="+mj-lt"/>
                  <a:buAutoNum type="alphaLcParenR" startAt="3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15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𝑃𝑙𝑎𝑡𝑎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1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𝑃𝑙𝑎𝑡𝑎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𝑓𝑖𝑛</m:t>
                        </m:r>
                      </m:sub>
                    </m:sSub>
                    <m:r>
                      <a:rPr lang="en-1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1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15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15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952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667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1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15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𝟓𝟕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b="0" dirty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dirty="0"/>
                  <a:t>Plata u </a:t>
                </a:r>
                <a:r>
                  <a:rPr lang="en-US" dirty="0" err="1"/>
                  <a:t>građevinarstvu</a:t>
                </a:r>
                <a:r>
                  <a:rPr lang="en-US" dirty="0"/>
                  <a:t> </a:t>
                </a:r>
                <a:r>
                  <a:rPr lang="en-US" dirty="0" err="1"/>
                  <a:t>iznosi</a:t>
                </a:r>
                <a:r>
                  <a:rPr lang="en-US" dirty="0"/>
                  <a:t> </a:t>
                </a:r>
              </a:p>
              <a:p>
                <a:pPr algn="ctr"/>
                <a:r>
                  <a:rPr lang="en-US" dirty="0"/>
                  <a:t>5</a:t>
                </a:r>
                <a:r>
                  <a:rPr lang="sr-Latn-BA" dirty="0"/>
                  <a:t>7,1</a:t>
                </a:r>
                <a:r>
                  <a:rPr lang="en-US" dirty="0"/>
                  <a:t>% od plate u </a:t>
                </a:r>
                <a:r>
                  <a:rPr lang="en-US" dirty="0" err="1"/>
                  <a:t>finansijama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597" y="3102951"/>
                <a:ext cx="4120662" cy="2366225"/>
              </a:xfrm>
              <a:prstGeom prst="rect">
                <a:avLst/>
              </a:prstGeom>
              <a:blipFill>
                <a:blip r:embed="rId4"/>
                <a:stretch>
                  <a:fillRect b="-3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08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F51FE-4D9B-4A73-A2F7-5CC72F8FD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664" y="719756"/>
            <a:ext cx="10228082" cy="1319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BA" sz="2000" b="1" dirty="0"/>
              <a:t>Primjer:  </a:t>
            </a:r>
            <a:r>
              <a:rPr lang="sr-Latn-BA" sz="2000" dirty="0"/>
              <a:t>Telefon istih karakteristika je u tri različite prodavnice inicijalno isto koštao. U prvoj prodavnici je cijena prvo snižena za 10%, a zatim povećana za 15%. U drugoj je prvo povećana za 12%, a potom snižena za </a:t>
            </a:r>
            <a:r>
              <a:rPr lang="en-US" sz="2000" dirty="0"/>
              <a:t>20</a:t>
            </a:r>
            <a:r>
              <a:rPr lang="sr-Latn-BA" sz="2000" dirty="0"/>
              <a:t>%, dok je u trećoj prodavnici cijena ostala nepromijenjena. U kojoj prodavnici biste sada kupili telefon?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57596B07-072F-4463-ABFE-2747E048510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81959" y="2368483"/>
                <a:ext cx="10228082" cy="10558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∙0,9∙1,15=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035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∙1,12∙0,8=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𝟖𝟗𝟔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57596B07-072F-4463-ABFE-2747E0485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959" y="2368483"/>
                <a:ext cx="10228082" cy="10558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6BCED84-05AF-4633-A91E-5DB955C08883}"/>
              </a:ext>
            </a:extLst>
          </p:cNvPr>
          <p:cNvSpPr txBox="1">
            <a:spLocks/>
          </p:cNvSpPr>
          <p:nvPr/>
        </p:nvSpPr>
        <p:spPr>
          <a:xfrm>
            <a:off x="869664" y="3753260"/>
            <a:ext cx="10228082" cy="131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Na pismenom ispitu iz Finansijske matematike 20% studenata nije tačno riješilo nijedan zadatak, njih 28% je tačno riješilo jedan ili dva zadatka, 40% je riješilo tri ili četiri zadatka, dok je njih 9 uradilo sve zadatke. Koliko studenata je izašlo na pismeni ispit?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5001AE98-BA5B-446F-A75E-F7F78904EF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81959" y="5284724"/>
                <a:ext cx="10228082" cy="45563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0,2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+0,28∙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+0,4∙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+9=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𝟕𝟓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5001AE98-BA5B-446F-A75E-F7F78904E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959" y="5284724"/>
                <a:ext cx="10228082" cy="4556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89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C4D8D3F-F44E-4C5F-A08C-218107E24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970" y="363452"/>
            <a:ext cx="9794059" cy="1031716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/>
              <a:t>Primjer: </a:t>
            </a:r>
            <a:r>
              <a:rPr lang="sr-Latn-BA" sz="2000" dirty="0">
                <a:solidFill>
                  <a:schemeClr val="tx1"/>
                </a:solidFill>
              </a:rPr>
              <a:t>Preduzeće je planiralo da proda robu sa zaradom od 5,5%. Prilikom prodaje ostvarena je zarada od 6,25%, što je 1.050 n.j. više od planirane zarade. Izračunati kolika je bila nabavna, a kolika prodajna cijena robe.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238D83-0196-4298-A77D-C43D90B4B933}"/>
              </a:ext>
            </a:extLst>
          </p:cNvPr>
          <p:cNvSpPr txBox="1"/>
          <p:nvPr/>
        </p:nvSpPr>
        <p:spPr>
          <a:xfrm>
            <a:off x="-130210" y="3514728"/>
            <a:ext cx="32498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r-Latn-BA" dirty="0"/>
          </a:p>
          <a:p>
            <a:endParaRPr lang="sr-Latn-BA" dirty="0"/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C18974F-166D-42A1-B802-AFEF8E06C8C0}"/>
                  </a:ext>
                </a:extLst>
              </p:cNvPr>
              <p:cNvSpPr txBox="1"/>
              <p:nvPr/>
            </p:nvSpPr>
            <p:spPr>
              <a:xfrm>
                <a:off x="4330831" y="1716030"/>
                <a:ext cx="5738371" cy="47977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=1.050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𝑁𝐶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6,25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𝑁𝐶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5,5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=1.050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𝑁𝐶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6,25</m:t>
                              </m:r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5,5</m:t>
                              </m:r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=1.050</m:t>
                      </m:r>
                    </m:oMath>
                  </m:oMathPara>
                </a14:m>
                <a:endParaRPr lang="sr-Latn-BA" b="0" dirty="0">
                  <a:ea typeface="Cambria Math" panose="02040503050406030204" pitchFamily="18" charset="0"/>
                </a:endParaRP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𝑁𝐶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0,75</m:t>
                              </m:r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=1.050</m:t>
                      </m:r>
                    </m:oMath>
                  </m:oMathPara>
                </a14:m>
                <a:endParaRPr lang="sr-Latn-BA" b="0" dirty="0">
                  <a:ea typeface="Cambria Math" panose="02040503050406030204" pitchFamily="18" charset="0"/>
                </a:endParaRPr>
              </a:p>
              <a:p>
                <a:endParaRPr lang="sr-Latn-BA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𝑵𝑪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𝟏𝟒𝟎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𝟎𝟎𝟎</m:t>
                      </m:r>
                    </m:oMath>
                  </m:oMathPara>
                </a14:m>
                <a:endParaRPr lang="sr-Latn-BA" b="1" dirty="0">
                  <a:ea typeface="Cambria Math" panose="02040503050406030204" pitchFamily="18" charset="0"/>
                </a:endParaRPr>
              </a:p>
              <a:p>
                <a:endParaRPr lang="sr-Latn-BA" b="1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𝑷𝑪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𝟏𝟒𝟎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sr-Latn-BA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sr-Latn-BA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𝟐𝟓</m:t>
                              </m:r>
                            </m:num>
                            <m:den>
                              <m:r>
                                <a:rPr lang="sr-Latn-BA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𝟏𝟎𝟎</m:t>
                              </m:r>
                            </m:den>
                          </m:f>
                        </m:e>
                      </m:d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𝟏𝟒𝟖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𝟕𝟓𝟎</m:t>
                      </m:r>
                    </m:oMath>
                  </m:oMathPara>
                </a14:m>
                <a:endParaRPr lang="sr-Latn-BA" b="1" dirty="0"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C18974F-166D-42A1-B802-AFEF8E06C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831" y="1716030"/>
                <a:ext cx="5738371" cy="47977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98312E2-3A54-4F45-BA7A-FF9CE136F531}"/>
                  </a:ext>
                </a:extLst>
              </p:cNvPr>
              <p:cNvSpPr txBox="1"/>
              <p:nvPr/>
            </p:nvSpPr>
            <p:spPr>
              <a:xfrm>
                <a:off x="1080941" y="1859368"/>
                <a:ext cx="3249890" cy="16982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𝑁𝐶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5,5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𝑁𝐶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6,25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98312E2-3A54-4F45-BA7A-FF9CE136F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941" y="1859368"/>
                <a:ext cx="3249890" cy="16982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96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19569"/>
            <a:ext cx="7729728" cy="1188720"/>
          </a:xfrm>
        </p:spPr>
        <p:txBody>
          <a:bodyPr/>
          <a:lstStyle/>
          <a:p>
            <a:r>
              <a:rPr lang="en-US" b="1" dirty="0" err="1"/>
              <a:t>prosječna</a:t>
            </a:r>
            <a:r>
              <a:rPr lang="en-US" b="1" dirty="0"/>
              <a:t> </a:t>
            </a:r>
            <a:r>
              <a:rPr lang="en-US" b="1" dirty="0" err="1"/>
              <a:t>godišnja</a:t>
            </a:r>
            <a:r>
              <a:rPr lang="en-US" b="1" dirty="0"/>
              <a:t> </a:t>
            </a:r>
            <a:r>
              <a:rPr lang="en-US" b="1" dirty="0" err="1"/>
              <a:t>stopa</a:t>
            </a:r>
            <a:r>
              <a:rPr lang="en-US" b="1" dirty="0"/>
              <a:t> </a:t>
            </a:r>
            <a:r>
              <a:rPr lang="en-US" b="1" dirty="0" err="1"/>
              <a:t>rasta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91460" y="2611317"/>
                <a:ext cx="2913184" cy="115179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ad>
                            <m:radPr>
                              <m:degHide m:val="on"/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1460" y="2611317"/>
                <a:ext cx="2913184" cy="115179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231136" y="1909748"/>
            <a:ext cx="7633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Pokazuje</a:t>
            </a:r>
            <a:r>
              <a:rPr lang="en-US" sz="2000" dirty="0"/>
              <a:t> </a:t>
            </a:r>
            <a:r>
              <a:rPr lang="en-US" sz="2000" dirty="0" err="1"/>
              <a:t>kako</a:t>
            </a:r>
            <a:r>
              <a:rPr lang="en-US" sz="2000" dirty="0"/>
              <a:t> se u </a:t>
            </a:r>
            <a:r>
              <a:rPr lang="en-US" sz="2000" dirty="0" err="1"/>
              <a:t>prosjeku</a:t>
            </a:r>
            <a:r>
              <a:rPr lang="en-US" sz="2000" dirty="0"/>
              <a:t> </a:t>
            </a:r>
            <a:r>
              <a:rPr lang="en-US" sz="2000" dirty="0" err="1"/>
              <a:t>mijenjala</a:t>
            </a:r>
            <a:r>
              <a:rPr lang="en-US" sz="2000" dirty="0"/>
              <a:t> </a:t>
            </a:r>
            <a:r>
              <a:rPr lang="en-US" sz="2000" dirty="0" err="1"/>
              <a:t>pojava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 u </a:t>
            </a:r>
            <a:r>
              <a:rPr lang="en-US" sz="2000" dirty="0" err="1"/>
              <a:t>godinu</a:t>
            </a:r>
            <a:r>
              <a:rPr lang="en-US" sz="20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91460" y="5048807"/>
                <a:ext cx="2727478" cy="7082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𝑔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60" y="5048807"/>
                <a:ext cx="2727478" cy="7082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97842" y="4205903"/>
                <a:ext cx="763383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Na </a:t>
                </a:r>
                <a:r>
                  <a:rPr lang="en-US" sz="2000" dirty="0" err="1"/>
                  <a:t>osnovu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prosječne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godišnje</a:t>
                </a:r>
                <a:r>
                  <a:rPr lang="en-US" sz="2000" dirty="0"/>
                  <a:t> stope </a:t>
                </a:r>
                <a:r>
                  <a:rPr lang="en-US" sz="2000" dirty="0" err="1"/>
                  <a:t>rasta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računamo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nivo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pojave</a:t>
                </a:r>
                <a:r>
                  <a:rPr lang="en-US" sz="2000" dirty="0"/>
                  <a:t> u </a:t>
                </a:r>
                <a:r>
                  <a:rPr lang="en-US" sz="2000" dirty="0" err="1"/>
                  <a:t>budućem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periodu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sr-Latn-BA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: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7842" y="4205903"/>
                <a:ext cx="7633833" cy="707886"/>
              </a:xfrm>
              <a:prstGeom prst="rect">
                <a:avLst/>
              </a:prstGeom>
              <a:blipFill>
                <a:blip r:embed="rId4"/>
                <a:stretch>
                  <a:fillRect t="-51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420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0E8D8A8-E82B-4C99-A9A1-8FFFE4FEF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30" y="181650"/>
            <a:ext cx="10213139" cy="17691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b="1" dirty="0" err="1"/>
              <a:t>Primjer</a:t>
            </a:r>
            <a:r>
              <a:rPr lang="en-US" sz="2000" b="1" dirty="0"/>
              <a:t>:</a:t>
            </a:r>
            <a:r>
              <a:rPr lang="sr-Latn-BA" sz="2000" b="1" dirty="0"/>
              <a:t> </a:t>
            </a:r>
            <a:r>
              <a:rPr lang="sr-Latn-BA" sz="2000" dirty="0"/>
              <a:t>Prosječna plata radnika u preduzeću A je bila za 10% veća od prosječne plate radnika u preduzeću B u 2010. godini, koja je iznosila 1.150 KM neto. Oba preuzeća su imala prosječan godišnji rast plata od 2,3% godišnje do 2015, a nakon toga je prosječna plata preduzeća A rasla 1,9% godišnje, a plata u preduzeću B 2,5% godišnje do 2023. Za koliko % je prosječna plata u preduzeću A veća od preduzeća B u 2023?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11EBEF1-8410-465C-8D39-A6B7DD6B2301}"/>
                  </a:ext>
                </a:extLst>
              </p:cNvPr>
              <p:cNvSpPr txBox="1"/>
              <p:nvPr/>
            </p:nvSpPr>
            <p:spPr>
              <a:xfrm>
                <a:off x="1883042" y="2130682"/>
                <a:ext cx="8859548" cy="4029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1.265</m:t>
                    </m:r>
                  </m:oMath>
                </a14:m>
                <a:r>
                  <a:rPr lang="sr-Latn-BA" sz="2000" dirty="0"/>
                  <a:t>		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1.150</m:t>
                    </m:r>
                  </m:oMath>
                </a14:m>
                <a:r>
                  <a:rPr lang="en-US" sz="2000" dirty="0"/>
                  <a:t>   </a:t>
                </a:r>
                <a:r>
                  <a:rPr lang="sr-Latn-BA" sz="2000" dirty="0"/>
                  <a:t>		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𝑟𝑔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dirty="0" smtClean="0">
                        <a:latin typeface="Cambria Math" panose="02040503050406030204" pitchFamily="18" charset="0"/>
                      </a:rPr>
                      <m:t>1,9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sr-Latn-BA" sz="2000" dirty="0"/>
                  <a:t>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𝑟𝑔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i="1" dirty="0">
                        <a:latin typeface="Cambria Math" panose="02040503050406030204" pitchFamily="18" charset="0"/>
                      </a:rPr>
                      <m:t>2,</m:t>
                    </m:r>
                    <m:r>
                      <a:rPr lang="sr-Latn-BA" sz="2000" b="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sr-Latn-BA" sz="2000" i="1" dirty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1.265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2,3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1,9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1.647,4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sr-Latn-BA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1.150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2,3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2,5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569,9</m:t>
                      </m:r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  <a:p>
                <a:pPr algn="ctr"/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𝟗𝟓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11EBEF1-8410-465C-8D39-A6B7DD6B23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042" y="2130682"/>
                <a:ext cx="8859548" cy="40298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114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A041BD-E637-40A5-BC0D-41CE7A857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445" y="277739"/>
            <a:ext cx="10155110" cy="118788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b="1" dirty="0" err="1"/>
              <a:t>Primjer</a:t>
            </a:r>
            <a:r>
              <a:rPr lang="en-US" sz="2000" b="1" dirty="0"/>
              <a:t>:</a:t>
            </a:r>
            <a:r>
              <a:rPr lang="sr-Latn-BA" sz="2000" b="1" dirty="0"/>
              <a:t> </a:t>
            </a:r>
            <a:r>
              <a:rPr lang="sr-Latn-BA" sz="2000" dirty="0"/>
              <a:t>Preduzeće je u 2014. ostvarilo prodaju u vrijednosti od 41.000 n.j, pri čemu se prodaja do 2020. prosječno godišnje povećavala za 1,9%.  Ukoliko je cilj preduzeća da prodaja u 2024. bude za 20% veća nego u 2014, kolika treba da bude prosječna godišnja stopa rasta u periodu 2020-2024?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C60EACA-8C2B-47A6-B383-CF6158C69C81}"/>
                  </a:ext>
                </a:extLst>
              </p:cNvPr>
              <p:cNvSpPr txBox="1"/>
              <p:nvPr/>
            </p:nvSpPr>
            <p:spPr>
              <a:xfrm>
                <a:off x="1119635" y="1908680"/>
                <a:ext cx="10155110" cy="4563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sub>
                    </m:sSub>
                    <m:r>
                      <a:rPr lang="en-US" sz="20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41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.000</m:t>
                    </m:r>
                  </m:oMath>
                </a14:m>
                <a:r>
                  <a:rPr lang="sr-Latn-BA" sz="2000" dirty="0"/>
                  <a:t>	</a:t>
                </a:r>
                <a:r>
                  <a:rPr lang="en-US" sz="2000" dirty="0"/>
                  <a:t> </a:t>
                </a:r>
                <a:r>
                  <a:rPr lang="sr-Latn-BA" sz="2000" dirty="0"/>
                  <a:t>	</a:t>
                </a:r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𝑟𝑔</m:t>
                        </m:r>
                      </m:e>
                      <m:sub>
                        <m:r>
                          <a:rPr lang="sr-Latn-BA" sz="2000" b="0" i="1" dirty="0" smtClean="0">
                            <a:latin typeface="Cambria Math" panose="02040503050406030204" pitchFamily="18" charset="0"/>
                          </a:rPr>
                          <m:t>14−20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dirty="0" smtClean="0">
                        <a:latin typeface="Cambria Math" panose="02040503050406030204" pitchFamily="18" charset="0"/>
                      </a:rPr>
                      <m:t>1,9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sr-Latn-BA" sz="2000" dirty="0"/>
                  <a:t>		</a:t>
                </a:r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24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49.200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15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  <m:t>𝑟𝑔</m:t>
                                      </m:r>
                                    </m:e>
                                    <m:sub>
                                      <m:r>
                                        <a:rPr lang="sr-Latn-BA" b="0" i="1" dirty="0" smtClean="0"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  <m:r>
                                        <a:rPr lang="sr-Latn-BA" i="1" dirty="0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  <m:r>
                                        <a:rPr lang="sr-Latn-BA" b="0" i="1" dirty="0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sr-Latn-BA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41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1,9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=45.901,7</m:t>
                      </m:r>
                    </m:oMath>
                  </m:oMathPara>
                </a14:m>
                <a:endParaRPr lang="sr-Latn-BA" dirty="0"/>
              </a:p>
              <a:p>
                <a:pPr algn="ctr"/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i="1">
                          <a:latin typeface="Cambria Math" panose="02040503050406030204" pitchFamily="18" charset="0"/>
                        </a:rPr>
                        <m:t>49.200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45.901,7∙</m:t>
                      </m:r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150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𝑟𝑔</m:t>
                                      </m:r>
                                    </m:e>
                                    <m:sub>
                                      <m:r>
                                        <a:rPr lang="sr-Latn-BA" sz="2000" i="1" dirty="0">
                                          <a:latin typeface="Cambria Math" panose="02040503050406030204" pitchFamily="18" charset="0"/>
                                        </a:rPr>
                                        <m:t>20−24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pPr algn="ctr"/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sz="2000" b="1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>
                              <a:latin typeface="Cambria Math" panose="02040503050406030204" pitchFamily="18" charset="0"/>
                            </a:rPr>
                            <m:t>𝒓𝒈</m:t>
                          </m:r>
                        </m:e>
                        <m:sub>
                          <m:r>
                            <a:rPr lang="sr-Latn-BA" sz="2000" b="1" i="1" dirty="0"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sr-Latn-BA" sz="20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b="1" i="1" dirty="0">
                              <a:latin typeface="Cambria Math" panose="02040503050406030204" pitchFamily="18" charset="0"/>
                            </a:rPr>
                            <m:t>𝟐𝟒</m:t>
                          </m:r>
                        </m:sub>
                      </m:sSub>
                      <m:r>
                        <a:rPr lang="sr-Latn-BA" sz="20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dirty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sr-Latn-BA" sz="2000" b="1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dirty="0" smtClean="0"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sz="2000" b="1" dirty="0"/>
              </a:p>
              <a:p>
                <a:pPr algn="ctr"/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C60EACA-8C2B-47A6-B383-CF6158C69C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635" y="1908680"/>
                <a:ext cx="10155110" cy="45633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741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1772</TotalTime>
  <Words>1085</Words>
  <Application>Microsoft Office PowerPoint</Application>
  <PresentationFormat>Widescreen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Gill Sans MT</vt:lpstr>
      <vt:lpstr>Parcel</vt:lpstr>
      <vt:lpstr>procentni račun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prosječna godišnja stopa rasta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Proporcija I procentni račun</dc:title>
  <dc:creator>Milica</dc:creator>
  <cp:lastModifiedBy>Marić, Milica</cp:lastModifiedBy>
  <cp:revision>105</cp:revision>
  <dcterms:created xsi:type="dcterms:W3CDTF">2023-02-20T10:59:06Z</dcterms:created>
  <dcterms:modified xsi:type="dcterms:W3CDTF">2024-03-06T15:42:19Z</dcterms:modified>
</cp:coreProperties>
</file>