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9" r:id="rId2"/>
    <p:sldId id="257" r:id="rId3"/>
    <p:sldId id="270" r:id="rId4"/>
    <p:sldId id="272" r:id="rId5"/>
    <p:sldId id="258" r:id="rId6"/>
    <p:sldId id="279" r:id="rId7"/>
    <p:sldId id="271" r:id="rId8"/>
    <p:sldId id="274" r:id="rId9"/>
    <p:sldId id="275" r:id="rId10"/>
    <p:sldId id="273" r:id="rId11"/>
    <p:sldId id="280" r:id="rId12"/>
    <p:sldId id="276" r:id="rId13"/>
    <p:sldId id="281" r:id="rId14"/>
    <p:sldId id="264" r:id="rId15"/>
    <p:sldId id="282" r:id="rId16"/>
    <p:sldId id="28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474F1-28A1-4811-B4DF-841C7B600D09}" type="datetimeFigureOut">
              <a:rPr lang="sr-Latn-BA" smtClean="0"/>
              <a:pPr/>
              <a:t>19.5.2026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C4F3D-78BA-44DD-90BF-388749398653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7</a:t>
            </a:fld>
            <a:endParaRPr lang="sr-Latn-B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12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BD9DD4D-2C5A-48FA-B365-ED2A68BC7BC8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BD9DD4D-2C5A-48FA-B365-ED2A68BC7BC8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BD9DD4D-2C5A-48FA-B365-ED2A68BC7BC8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500 – REVIZIJSKI DOKAZ</a:t>
            </a: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. dr Svetlana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Sabljić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Sporovi i tužbeni zahtjevi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4873752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endParaRPr lang="vi-VN" dirty="0" smtClean="0"/>
          </a:p>
          <a:p>
            <a:pPr marL="457200" indent="-457200">
              <a:buAutoNum type="arabicPeriod"/>
            </a:pP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9552" y="1628800"/>
            <a:ext cx="727280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Revizor prema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MSR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501 pribavlja revizijske dokaze o potpunosti i tačnosti informacija vezanih za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sudske sporove, tužbe i potencijalne obaveze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koje mogu uticati na finansijske izvještaje.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Revizijske procedure uključuju:</a:t>
            </a:r>
          </a:p>
          <a:p>
            <a:pPr>
              <a:buFont typeface="Arial" pitchFamily="34" charset="0"/>
              <a:buChar char="•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Dobijanje pregleda svih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postojećih i potencijalnih sporova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od rukovodstva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Arial" pitchFamily="34" charset="0"/>
              <a:buChar char="•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Direktna komunikacija sa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pravnim zastupnicima (advokatima)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klijenta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Arial" pitchFamily="34" charset="0"/>
              <a:buChar char="•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Analizu pravnih pisama i mišljenja advokata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Arial" pitchFamily="34" charset="0"/>
              <a:buChar char="•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Procjenu da li su sporovi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adekvatno evidentirani ili objelodanjeni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u finansijskim izvještajima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Font typeface="Arial" pitchFamily="34" charset="0"/>
              <a:buChar char="•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Procjenu rizika od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mogućih gubitaka (rezervisanja ili potencijalne obaveze)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Arial" pitchFamily="34" charset="0"/>
              <a:buChar char="•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Provjeru konzistentnosti između internog pravnog pregleda i finansijskog izvještavanja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MSR 501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: obezbijediti pouzdane dokaze o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postojanju, procjeni i objelodanjivanju sudskih sporova i potencijalnih obaveza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Informacije o segmentu poslovanja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Segment poslovanja je komponenta nekog preduzeća:</a:t>
            </a:r>
          </a:p>
          <a:p>
            <a:pPr algn="just">
              <a:buFontTx/>
              <a:buChar char="-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koja se bavi poslovnim aktivnostima kojima može da ostvaruje prihode ili pravi rashode (uključujući i prihode i rashode koji se odnose na transakcije sa drugim komponentama istog preduzeća), </a:t>
            </a:r>
          </a:p>
          <a:p>
            <a:pPr algn="just">
              <a:buFontTx/>
              <a:buChar char="-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čije poslovne rezultate redovno pregleda glavni organ upravljanja tog preduzeća da bi donio odluke o resursima koji se dodjeljuju tom segmentu i da bi ocijenio njegove performanse, i </a:t>
            </a:r>
          </a:p>
          <a:p>
            <a:pPr>
              <a:buFontTx/>
              <a:buChar char="-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za koji su raspoložive zasebne finansijske informacije.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505 – EKSTERNE POTVRDE</a:t>
            </a:r>
            <a:endParaRPr lang="zh-CN" alt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12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Pojam eksternih potvrda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Eksterna potvrda ili konfirmacija je proces ili postupak pribavljanja i ocjene revizorskog dokaza na način da se kroz direktnu komunikaciju “trećoj strani” upućuje zahtjev da revizoru dostavi informacije o konkretnoj poziciji sadržanoj u finansijskim izvještajima pravnog lica – klijenta revizije. Cilj upućivanja ovakvog zahtjeva je da se tražene informacije dobiju i na osnovu njih ocijeni da li su tvrdnje rukovodstva sadržane u finansijskim izvještajima objektivne i istinite. </a:t>
            </a:r>
          </a:p>
          <a:p>
            <a:pPr algn="just"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528" y="1772816"/>
            <a:ext cx="8020372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Eksterne potvrde se mogu koristiti za provjeru ili reviziju:</a:t>
            </a:r>
          </a:p>
          <a:p>
            <a:pPr>
              <a:buFontTx/>
              <a:buChar char="-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salda na računima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kupaca,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salda na računima i drugih informacija od strane banaka,</a:t>
            </a:r>
          </a:p>
          <a:p>
            <a:pPr>
              <a:buFontTx/>
              <a:buChar char="-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zaliha koje drže treća lica u osiguranim skladištima radi obrade ili konsignacione prodaje, </a:t>
            </a:r>
          </a:p>
          <a:p>
            <a:pPr>
              <a:buFontTx/>
              <a:buChar char="-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dokumenata o vlasništvu koji se nalaze kod advokata ili finansijera na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čuvanju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ili kao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obezbjeđenje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neke obaveze, </a:t>
            </a:r>
          </a:p>
          <a:p>
            <a:pPr>
              <a:buFontTx/>
              <a:buChar char="-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hartija od vrijednosti koje  su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brokeri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kupili, ali koje do datuma bilansa stanja nisu isporučene ili prenesene na račun kupca,</a:t>
            </a:r>
          </a:p>
          <a:p>
            <a:pPr>
              <a:buFontTx/>
              <a:buChar char="-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kredita od zajmodavaca,</a:t>
            </a:r>
          </a:p>
          <a:p>
            <a:pPr>
              <a:buFontTx/>
              <a:buChar char="-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salda na računima dobavljača.</a:t>
            </a:r>
          </a:p>
          <a:p>
            <a:pPr>
              <a:buFontTx/>
              <a:buChar char="-"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Uloga eksternih potvrda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Vrste eksternih potvrda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Pozitivna eksterna potvrda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je vrsta potvrde u kojoj se od “treće strane” očekuje i zahtijeva da odgovori revizoru, odnosno dostavi mu traženu informaciju bez obzira na to da li se slaže sa informacijom navedenom u zahtjevu ili ne, i u tom slučaju od nje se zahtijeva da u zahtjev unese informaciju kojom raspolaže. </a:t>
            </a:r>
          </a:p>
          <a:p>
            <a:pPr algn="just"/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Negativna eksterna potvrda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je takav oblik eksterne potvrde koji od “treće strane” zahtijeva odgovor samo ako se ne slaže sa informacijom koja je u zahtjevu sadržana.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Karakteristike “pošiljaoca” odgovora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Na pouzdanost dokaza revizije pribavljenog putem eksterne potvrde utiču: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kompetentnost pošiljaoca odgovora, 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nezavisnost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pošioljaoca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odgovora, 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ovlaštenja da se odgovor pošalje, 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poznavanje pitanja za koja se odgovor traži, 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objektivnost pošiljaoca odgovora.</a:t>
            </a:r>
          </a:p>
          <a:p>
            <a:pPr>
              <a:buNone/>
            </a:pPr>
            <a:endParaRPr lang="sr-Latn-BA" dirty="0" smtClean="0"/>
          </a:p>
          <a:p>
            <a:endParaRPr lang="sr-Latn-BA" dirty="0" smtClean="0"/>
          </a:p>
          <a:p>
            <a:endParaRPr lang="sr-Latn-BA" dirty="0" smtClean="0"/>
          </a:p>
          <a:p>
            <a:endParaRPr lang="sr-Latn-B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320480"/>
          </a:xfrm>
        </p:spPr>
        <p:txBody>
          <a:bodyPr>
            <a:normAutofit/>
          </a:bodyPr>
          <a:lstStyle/>
          <a:p>
            <a:pPr algn="just"/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Dovoljnost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revizorskog dokaza je mjerilo obima ili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kvantiteta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pribavljenih dokaza. </a:t>
            </a:r>
          </a:p>
          <a:p>
            <a:pPr algn="just"/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Adekvatnost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revizorskog dokaza je mjerilo kvaliteta, značaja ili relevantnosti u odnosu na konkretnu tvrdnju u finansijskim izvještajima i njegove pouzdanosti. </a:t>
            </a:r>
          </a:p>
          <a:p>
            <a:pPr algn="just"/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Ubjedljivost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je mjerilo revizorovog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uvjerenja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da revizorski dokazi potkrepljuju mišljenje revizora. </a:t>
            </a:r>
          </a:p>
          <a:p>
            <a:pPr algn="just">
              <a:buNone/>
            </a:pPr>
            <a:endParaRPr lang="sr-Latn-BA" dirty="0" smtClean="0"/>
          </a:p>
          <a:p>
            <a:pPr algn="just"/>
            <a:endParaRPr lang="sr-Latn-BA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Karakteristike dokaza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Izvori dokaza i pouzdanost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31640" y="1772816"/>
          <a:ext cx="60960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298832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IZVOR DOKAZA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POUZDANOST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Eksterni (npr. konfirmacije od treće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strane)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Veća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nego iz internih izvora.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Interno sačinjen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Veća ako računovodstveni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i sistem internih kontrola efikasno funkcionišu.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Direktno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pribavljen od revizora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Veća od onih koje pribavlja klijent. 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Dokumentovani ili pisani dokaz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Veća od usmenih dokaza. 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Originalni dokumenti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Veća od dokaza u formi fotokopija i faksimila.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Postupci pribavljanja dokaza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Osnovni postupci pribavljanja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revizorskog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dokaza su: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Inspekcija – pregled evidencija ili dokumenata,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Posmatranje,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Ispitivanje,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Računska kontrola i ponovno izvođenje,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Analitički postupci.</a:t>
            </a:r>
          </a:p>
          <a:p>
            <a:pPr marL="457200" indent="-457200" algn="just"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683568" y="1556792"/>
          <a:ext cx="74676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Izjave uprave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Objašnjenje/značenje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Postojanje 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Sredstvo ili obaveza postoje na određeni dan.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Prava i obaveze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Sredstvo ili obaveza pripadaju pravnom licu, klijentu revizije na određeni dan.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Nastanak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Poslovna promjena ili događaj (koji se odnosi na klijenta) nastao je u periodu koji obuhvataju finansijski izvještaji.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Sveobuhvatnost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(potpunost)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Ne postoje </a:t>
                      </a:r>
                      <a:r>
                        <a:rPr lang="sr-Latn-B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neevidentirana</a:t>
                      </a:r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 sredstva, obaveze, poslovne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promjene ili događaji ili </a:t>
                      </a:r>
                      <a:r>
                        <a:rPr lang="sr-Latn-BA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neobjelodanjene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pozicije.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Iskazivanje vrijednosti (procjena)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Sredstvo ili obaveza evidentirani su po odgovarajućoj vrijednosti, koja se prenosi u naredni period.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Izjave uprave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Izjave uprave</a:t>
            </a:r>
            <a:endParaRPr lang="sr-Latn-B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Izjave uprave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Objašnjenje/značenje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Odmjeravanje (vrednovanje ili razgraničenje – </a:t>
                      </a:r>
                      <a:r>
                        <a:rPr lang="sr-Latn-BA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cut</a:t>
                      </a:r>
                      <a:r>
                        <a:rPr lang="sr-Latn-BA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Latn-BA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off</a:t>
                      </a:r>
                      <a:r>
                        <a:rPr lang="sr-Latn-BA" i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sr-Latn-BA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Poslovna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promjena ili događaj evidentiran je u ispravnom iznosu, a prihodi i rashodi su </a:t>
                      </a:r>
                      <a:r>
                        <a:rPr lang="sr-Latn-BA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alocirani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na period na koji se odnose.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Prezentacija ili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objavljivanje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BA" dirty="0" smtClean="0">
                          <a:latin typeface="Times New Roman" pitchFamily="18" charset="0"/>
                          <a:cs typeface="Times New Roman" pitchFamily="18" charset="0"/>
                        </a:rPr>
                        <a:t>Pozicija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je </a:t>
                      </a:r>
                      <a:r>
                        <a:rPr lang="sr-Latn-BA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objelodanjena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klasifikovana i opisana u skladu sa 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primjenljivim </a:t>
                      </a:r>
                      <a:r>
                        <a:rPr lang="sr-Latn-B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okvirom za finansijsko izvještavanje.</a:t>
                      </a:r>
                      <a:endParaRPr lang="sr-Latn-B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501 – REVIZIJSKI DOKAZ – Specifična razmatranja za odabrane pozicije</a:t>
            </a: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7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Specifična razmatranja za odabrane pozicije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SzPct val="80000"/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Ovim standardom se detaljnije uređuju sljedeći aspekti pribavljanja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revizorskih dokaza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SzPct val="80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Prisustvovanje popisu zaliha, </a:t>
            </a:r>
          </a:p>
          <a:p>
            <a:pPr marL="457200" indent="-457200">
              <a:buSzPct val="80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Ispitivanja koja se odnose na sporove i tužbene zahtjeve, </a:t>
            </a:r>
          </a:p>
          <a:p>
            <a:pPr marL="457200" indent="-457200">
              <a:buSzPct val="80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Informacije o segmentu poslovanja.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Prisustvovanje popisu zaliha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sr-Latn-BA" dirty="0" smtClean="0"/>
              <a:t>   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Prisustvovanje fizičkom popisu zaliha je ključna revizijska procedura prema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MSR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501 kojom revizor pribavlja direktne i pouzdane revizijske dokaze o postojanju i stanju zaliha.</a:t>
            </a:r>
          </a:p>
          <a:p>
            <a:pPr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Revizor tokom popisa:</a:t>
            </a: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Procjenjuje da li su uspostavljene odgovarajuće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procedure popisa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i kontrola od strane klijenta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Posmatra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izvođenje popisa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i usklađenost sa internim uputstvima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Testira odabrane stavke (brojanje, mjerenje, vaganje) i vrši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ponovno brojanje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Provjerava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tačnost i potpunost evidencije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zaliha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Identifikuje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oštećene, zastarjele ili nekurentne zalihe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Obavlja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rezervno testiranje (cut-off)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radi pravilnog razgraničenja perioda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MSR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501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obezbijediti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pouzdane revizijske dokaze o postojanju, stanju i vrednovanju zaliha na datum bilansa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endParaRPr lang="sr-Latn-B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8016</TotalTime>
  <Words>972</Words>
  <Application>Microsoft Office PowerPoint</Application>
  <PresentationFormat>On-screen Show (4:3)</PresentationFormat>
  <Paragraphs>126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Oriel</vt:lpstr>
      <vt:lpstr>Slide 1</vt:lpstr>
      <vt:lpstr>Karakteristike dokaza</vt:lpstr>
      <vt:lpstr>Izvori dokaza i pouzdanost</vt:lpstr>
      <vt:lpstr>Postupci pribavljanja dokaza</vt:lpstr>
      <vt:lpstr>Izjave uprave</vt:lpstr>
      <vt:lpstr>Izjave uprave</vt:lpstr>
      <vt:lpstr>Slide 7</vt:lpstr>
      <vt:lpstr>Specifična razmatranja za odabrane pozicije</vt:lpstr>
      <vt:lpstr>Prisustvovanje popisu zaliha</vt:lpstr>
      <vt:lpstr>Sporovi i tužbeni zahtjevi</vt:lpstr>
      <vt:lpstr>Informacije o segmentu poslovanja</vt:lpstr>
      <vt:lpstr>Slide 12</vt:lpstr>
      <vt:lpstr>Pojam eksternih potvrda</vt:lpstr>
      <vt:lpstr>Uloga eksternih potvrda</vt:lpstr>
      <vt:lpstr>Vrste eksternih potvrda</vt:lpstr>
      <vt:lpstr>Karakteristike “pošiljaoca” odgovora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MEĐUNARODNI STANDARD REVIZIJE 300</dc:title>
  <dc:creator>Branka</dc:creator>
  <cp:lastModifiedBy>Svetlana</cp:lastModifiedBy>
  <cp:revision>73</cp:revision>
  <dcterms:created xsi:type="dcterms:W3CDTF">2012-04-04T13:35:27Z</dcterms:created>
  <dcterms:modified xsi:type="dcterms:W3CDTF">2026-05-19T09:19:28Z</dcterms:modified>
</cp:coreProperties>
</file>