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0"/>
            <a:ext cx="2560320" cy="5143500"/>
          </a:xfrm>
          <a:prstGeom prst="rect">
            <a:avLst/>
          </a:prstGeom>
          <a:solidFill>
            <a:srgbClr val="14205A"/>
          </a:solidFill>
          <a:ln w="12700">
            <a:solidFill>
              <a:srgbClr val="1420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583680" y="0"/>
            <a:ext cx="73152" cy="5143500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949440" y="457200"/>
            <a:ext cx="1463040" cy="1463040"/>
          </a:xfrm>
          <a:prstGeom prst="ellipse">
            <a:avLst/>
          </a:prstGeom>
          <a:solidFill>
            <a:srgbClr val="2D5BE3">
              <a:alpha val="30000"/>
            </a:srgbClr>
          </a:solidFill>
          <a:ln w="12700">
            <a:solidFill>
              <a:srgbClr val="2D5BE3">
                <a:alpha val="3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315200" y="2286000"/>
            <a:ext cx="914400" cy="914400"/>
          </a:xfrm>
          <a:prstGeom prst="ellipse">
            <a:avLst/>
          </a:prstGeom>
          <a:solidFill>
            <a:srgbClr val="F9C846">
              <a:alpha val="40000"/>
            </a:srgbClr>
          </a:solidFill>
          <a:ln w="12700">
            <a:solidFill>
              <a:srgbClr val="F9C846">
                <a:alpha val="4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0584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spc="800" kern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KAMATNI</a:t>
            </a:r>
            <a:endParaRPr lang="en-US" sz="5400" dirty="0"/>
          </a:p>
        </p:txBody>
      </p:sp>
      <p:sp>
        <p:nvSpPr>
          <p:cNvPr id="7" name="Text 5"/>
          <p:cNvSpPr/>
          <p:nvPr/>
        </p:nvSpPr>
        <p:spPr>
          <a:xfrm>
            <a:off x="457200" y="178308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400" b="1" spc="800" kern="0" dirty="0">
                <a:solidFill>
                  <a:srgbClr val="F9C84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RAČUN</a:t>
            </a:r>
            <a:endParaRPr lang="en-US" sz="5400" dirty="0"/>
          </a:p>
        </p:txBody>
      </p:sp>
      <p:sp>
        <p:nvSpPr>
          <p:cNvPr id="8" name="Shape 6"/>
          <p:cNvSpPr/>
          <p:nvPr/>
        </p:nvSpPr>
        <p:spPr>
          <a:xfrm>
            <a:off x="457200" y="2743200"/>
            <a:ext cx="3200400" cy="45720"/>
          </a:xfrm>
          <a:prstGeom prst="rect">
            <a:avLst/>
          </a:prstGeom>
          <a:solidFill>
            <a:srgbClr val="CADCFC">
              <a:alpha val="50000"/>
            </a:srgbClr>
          </a:solidFill>
          <a:ln w="12700">
            <a:solidFill>
              <a:srgbClr val="CADCFC">
                <a:alpha val="5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2926080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Prosti i Složeni Kamatni Račun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4297680"/>
            <a:ext cx="5943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Finansijska Matematika  |  Akademska Godina 2025/26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4205A"/>
          </a:solidFill>
          <a:ln w="12700">
            <a:solidFill>
              <a:srgbClr val="1420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Zamjena Finansijskih Obaveza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Kamatni Račun  |  Finansijska Matematika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686800" y="4892040"/>
            <a:ext cx="3657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9C8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20040" y="1097280"/>
            <a:ext cx="8503920" cy="960120"/>
          </a:xfrm>
          <a:prstGeom prst="rect">
            <a:avLst/>
          </a:prstGeom>
          <a:solidFill>
            <a:srgbClr val="E8EFFF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1097280"/>
            <a:ext cx="109728" cy="9601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170432"/>
            <a:ext cx="81381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Zadatak: Preduzeće treba platiti 1 000 n.j. za 2 mjeseca i 3 000 n.j. za 4 mjeseca. Koliko će platiti jednim iznosom danas? Kamatna stopa: 5%.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20040" y="2194560"/>
            <a:ext cx="256032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" y="2194560"/>
            <a:ext cx="64008" cy="1554480"/>
          </a:xfrm>
          <a:prstGeom prst="rect">
            <a:avLst/>
          </a:prstGeom>
          <a:solidFill>
            <a:srgbClr val="2D5BE3"/>
          </a:solidFill>
          <a:ln w="12700">
            <a:solidFill>
              <a:srgbClr val="2D5BE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4632" y="2249424"/>
            <a:ext cx="2331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Sadašnja vrijednost 1. obaveze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84632" y="2542032"/>
            <a:ext cx="2331720" cy="1152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PV₁ = 1 000 / (1 + 5%×2/12)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PV₁ = 1 000 / 1,00833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PV₁ ≈ 991,74 n.j.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3291840" y="2194560"/>
            <a:ext cx="256032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291840" y="2194560"/>
            <a:ext cx="64008" cy="15544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56432" y="2249424"/>
            <a:ext cx="2331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Sadašnja vrijednost 2. obaveze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3456432" y="2542032"/>
            <a:ext cx="2331720" cy="1152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PV₂ = 3 000 / (1 + 5%×4/12)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PV₂ = 3 000 / 1,01667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PV₂ ≈ 2 950,82 n.j.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6263640" y="2194560"/>
            <a:ext cx="256032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6263640" y="2194560"/>
            <a:ext cx="64008" cy="1554480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428232" y="2249424"/>
            <a:ext cx="2331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Ukupna isplata danas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428232" y="2542032"/>
            <a:ext cx="2331720" cy="11521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PV = PV₁ + PV₂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PV ≈ 991,74 + 2 950,82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PV ≈ 3 942,56 n.j.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320040" y="3913632"/>
            <a:ext cx="8503920" cy="822960"/>
          </a:xfrm>
          <a:prstGeom prst="rect">
            <a:avLst/>
          </a:prstGeom>
          <a:solidFill>
            <a:srgbClr val="14205A"/>
          </a:solidFill>
          <a:ln/>
        </p:spPr>
      </p:sp>
      <p:sp>
        <p:nvSpPr>
          <p:cNvPr id="24" name="Text 22"/>
          <p:cNvSpPr/>
          <p:nvPr/>
        </p:nvSpPr>
        <p:spPr>
          <a:xfrm>
            <a:off x="502920" y="397764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Ključni princip: Novčane obaveze iz različitih perioda ne mogu se direktno zbrajati — svaku treba diskontovati na isti referentni trenutak.</a:t>
            </a:r>
            <a:endParaRPr lang="en-US" sz="12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4205A"/>
          </a:solidFill>
          <a:ln w="12700">
            <a:solidFill>
              <a:srgbClr val="1420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Složeni Kamatni Račun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Kamatni Račun  |  Finansijska Matematika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686800" y="4892040"/>
            <a:ext cx="3657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9C8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20040" y="1097280"/>
            <a:ext cx="8503920" cy="123444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9" name="Text 7"/>
          <p:cNvSpPr/>
          <p:nvPr/>
        </p:nvSpPr>
        <p:spPr>
          <a:xfrm>
            <a:off x="457200" y="1170432"/>
            <a:ext cx="41148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9C84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Kn = G · (1 + i)ⁿ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457200" y="18288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 — buduća vrijednost  |  G — glavnica  |  i = p/100  |  n — broj perioda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0" y="1170432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Diskontna formula: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G = Kn / (1+i)ⁿ</a:t>
            </a:r>
            <a:endParaRPr lang="en-US" sz="18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2468880"/>
          <a:ext cx="8503920" cy="2011680"/>
        </p:xfrm>
        <a:graphic>
          <a:graphicData uri="http://schemas.openxmlformats.org/drawingml/2006/table">
            <a:tbl>
              <a:tblPr/>
              <a:tblGrid>
                <a:gridCol w="2834640"/>
                <a:gridCol w="2834640"/>
                <a:gridCol w="2834640"/>
              </a:tblGrid>
              <a:tr h="40233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Period (n)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Prosti (G=1000, p=10%)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Složeni (G=1000, p=10%)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761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godina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1 100,00 n.j.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1 100,00 n.j.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 godine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1 300,00 n.j.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1 331,00 n.j.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godina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1 500,00 n.j.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1 610,51 n.j.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2336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 godina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2 000,00 n.j.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2 593,74 n.j.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ADCF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182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spc="400" kern="0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KLJUČNI ZAKLJUČCI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914400"/>
            <a:ext cx="4114800" cy="1645920"/>
          </a:xfrm>
          <a:prstGeom prst="rect">
            <a:avLst/>
          </a:prstGeom>
          <a:solidFill>
            <a:srgbClr val="14205A"/>
          </a:solidFill>
          <a:ln/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914400"/>
            <a:ext cx="4114800" cy="54864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11480" y="1051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C84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914400" y="10515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Kamata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" y="1554480"/>
            <a:ext cx="3840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Prinos od pozajmljenog kapitala — funkcija G, t i p.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709160" y="914400"/>
            <a:ext cx="4114800" cy="1645920"/>
          </a:xfrm>
          <a:prstGeom prst="rect">
            <a:avLst/>
          </a:prstGeom>
          <a:solidFill>
            <a:srgbClr val="14205A"/>
          </a:solidFill>
          <a:ln/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709160" y="914400"/>
            <a:ext cx="4114800" cy="54864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846320" y="1051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C84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349240" y="10515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Prosti račun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846320" y="1554480"/>
            <a:ext cx="3840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Ista osnovica tokom cijelog perioda. Za kratkoročne transakcije.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274320" y="2743200"/>
            <a:ext cx="4114800" cy="1645920"/>
          </a:xfrm>
          <a:prstGeom prst="rect">
            <a:avLst/>
          </a:prstGeom>
          <a:solidFill>
            <a:srgbClr val="14205A"/>
          </a:solidFill>
          <a:ln/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274320" y="2743200"/>
            <a:ext cx="4114800" cy="54864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11480" y="28803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C84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03</a:t>
            </a:r>
            <a:endParaRPr lang="en-US" sz="2000" dirty="0"/>
          </a:p>
        </p:txBody>
      </p:sp>
      <p:sp>
        <p:nvSpPr>
          <p:cNvPr id="18" name="Text 16"/>
          <p:cNvSpPr/>
          <p:nvPr/>
        </p:nvSpPr>
        <p:spPr>
          <a:xfrm>
            <a:off x="914400" y="28803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Složeni račun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11480" y="3383280"/>
            <a:ext cx="3840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Kamata na kamatu — osnovica raste svaki period.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709160" y="2743200"/>
            <a:ext cx="4114800" cy="1645920"/>
          </a:xfrm>
          <a:prstGeom prst="rect">
            <a:avLst/>
          </a:prstGeom>
          <a:solidFill>
            <a:srgbClr val="14205A"/>
          </a:solidFill>
          <a:ln/>
          <a:effectLst>
            <a:outerShdw sx="100000" sy="100000" kx="0" ky="0" algn="bl" rotWithShape="0" blurRad="101600" dist="25400" dir="8100000">
              <a:srgbClr val="000000">
                <a:alpha val="25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709160" y="2743200"/>
            <a:ext cx="4114800" cy="54864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46320" y="28803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9C846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04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5349240" y="288036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Anticipativni/Dekurzivni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846320" y="3383280"/>
            <a:ext cx="38404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Razlikuje se trenutak plaćanja kamate. Dekurzivni je uobičajen.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57200" y="466344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Finansijska Matematika  |  Kamatni Račun  |  2025/26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4205A"/>
          </a:solidFill>
          <a:ln w="12700">
            <a:solidFill>
              <a:srgbClr val="1420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Šta je kamata?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Kamatni Račun  |  Finansijska Matematika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686800" y="4892040"/>
            <a:ext cx="3657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9C8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365760" y="109728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Kamata je prinos od investiranog kapitala — suma novca koja za korištenje pozajmljenog kapitala, definisana ugovorom ili zakonskim propisima, pripada vlasniku sredstava (povjeriocu).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20040" y="1920240"/>
            <a:ext cx="260604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" y="1920240"/>
            <a:ext cx="64008" cy="1371600"/>
          </a:xfrm>
          <a:prstGeom prst="rect">
            <a:avLst/>
          </a:prstGeom>
          <a:solidFill>
            <a:srgbClr val="2D5BE3"/>
          </a:solidFill>
          <a:ln w="12700">
            <a:solidFill>
              <a:srgbClr val="2D5BE3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" y="1975104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Glavnica  (G)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4632" y="2267712"/>
            <a:ext cx="2377440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Iznos pozajmljenog novca — osnova za obračun kamate.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200400" y="1920240"/>
            <a:ext cx="260604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200400" y="1920240"/>
            <a:ext cx="64008" cy="1371600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64992" y="1975104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Vrijeme  (t)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364992" y="2267712"/>
            <a:ext cx="2377440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Dužina perioda na koje se sredstva pozajmljuju.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6080760" y="1920240"/>
            <a:ext cx="260604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080760" y="1920240"/>
            <a:ext cx="64008" cy="1371600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245352" y="1975104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Kamatna stopa  (p)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245352" y="2267712"/>
            <a:ext cx="2377440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Procenat koji određuje visinu kamate za dati period.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20040" y="3474720"/>
            <a:ext cx="8412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  =  f(G, t, p)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320040" y="3977640"/>
            <a:ext cx="8412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Iznos kamate je funkcija glavnice, vremena i kamatne stope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4205A"/>
          </a:solidFill>
          <a:ln w="12700">
            <a:solidFill>
              <a:srgbClr val="1420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Vrste Obračuna Kamate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Kamatni Račun  |  Finansijska Matematika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686800" y="4892040"/>
            <a:ext cx="3657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9C8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20040" y="1097280"/>
            <a:ext cx="393192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1097280"/>
            <a:ext cx="3931920" cy="411480"/>
          </a:xfrm>
          <a:prstGeom prst="rect">
            <a:avLst/>
          </a:prstGeom>
          <a:solidFill>
            <a:srgbClr val="2D5BE3"/>
          </a:solidFill>
          <a:ln w="12700">
            <a:solidFill>
              <a:srgbClr val="2D5BE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1115568"/>
            <a:ext cx="374904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PROSTI KAMATNI RAČUN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457200" y="1600200"/>
            <a:ext cx="36576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Uvijek ista osnovica
</a:t>
            </a:r>
            <a:pPr indent="0" marL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Kamata se ne pripisuje glavnici
</a:t>
            </a:r>
            <a:pPr indent="0" marL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Koristi se za kratkoročne transakcije
</a:t>
            </a:r>
            <a:pPr indent="0" marL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Obično kraće od godinu dana
</a:t>
            </a:r>
            <a:pPr indent="0" marL="0">
              <a:buNone/>
            </a:pPr>
            <a:r>
              <a:rPr lang="en-US" sz="12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Formula:
</a:t>
            </a:r>
            <a:pPr indent="0" marL="0">
              <a:buNone/>
            </a:pPr>
            <a:r>
              <a:rPr lang="en-US" sz="1250" b="1" dirty="0">
                <a:solidFill>
                  <a:srgbClr val="2D5B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 = G · (1 + p · t)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4892040" y="1097280"/>
            <a:ext cx="393192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892040" y="1097280"/>
            <a:ext cx="3931920" cy="4114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983480" y="1115568"/>
            <a:ext cx="3749040" cy="3749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SLOŽENI KAMATNI RAČUN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029200" y="1600200"/>
            <a:ext cx="36576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Osnovica raste svaki period
</a:t>
            </a:r>
            <a:pPr indent="0" marL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Kamata se pripisuje glavnici
</a:t>
            </a:r>
            <a:pPr indent="0" marL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Efekat kamate na kamatu
</a:t>
            </a:r>
            <a:pPr indent="0" marL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Koristi se za dugoročne transakcije
</a:t>
            </a:r>
            <a:pPr indent="0" marL="0">
              <a:buNone/>
            </a:pPr>
            <a:r>
              <a:rPr lang="en-US" sz="1250" b="1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Formula:
</a:t>
            </a:r>
            <a:pPr indent="0" marL="0">
              <a:buNone/>
            </a:pPr>
            <a:r>
              <a:rPr lang="en-US" sz="125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 = G · (1 + p)ⁿ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4160520" y="2194560"/>
            <a:ext cx="822960" cy="822960"/>
          </a:xfrm>
          <a:prstGeom prst="ellipse">
            <a:avLst/>
          </a:prstGeom>
          <a:solidFill>
            <a:srgbClr val="F9C846"/>
          </a:solidFill>
          <a:ln w="12700">
            <a:solidFill>
              <a:srgbClr val="E5B0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160520" y="219456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4205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VS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4205A"/>
          </a:solidFill>
          <a:ln w="12700">
            <a:solidFill>
              <a:srgbClr val="1420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Anticipativni vs. Dekurzivni Obračun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Kamatni Račun  |  Finansijska Matematika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686800" y="4892040"/>
            <a:ext cx="3657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9C8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20040" y="1097280"/>
            <a:ext cx="3931920" cy="2286000"/>
          </a:xfrm>
          <a:prstGeom prst="rect">
            <a:avLst/>
          </a:prstGeom>
          <a:solidFill>
            <a:srgbClr val="E8E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0" y="1097280"/>
            <a:ext cx="109728" cy="2286000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18872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Anticipativni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548640" y="1600200"/>
            <a:ext cx="3566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Kamata se obračunava i naplaćuje UNAPRIJED — na početku perioda. Korisnik prima manje od nominalnog iznosa zajma.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892040" y="1097280"/>
            <a:ext cx="3931920" cy="2286000"/>
          </a:xfrm>
          <a:prstGeom prst="rect">
            <a:avLst/>
          </a:prstGeom>
          <a:solidFill>
            <a:srgbClr val="E8E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0" y="1097280"/>
            <a:ext cx="109728" cy="2286000"/>
          </a:xfrm>
          <a:prstGeom prst="rect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74920" y="1188720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Dekurzivni  ✓ Uobičajeno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5074920" y="1600200"/>
            <a:ext cx="35661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Kamata se obračunava i naplaćuje NA KRAJU perioda. Korisnik prima puni iznos zajma, a kamatu vraća s ostatkom duga.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566160"/>
            <a:ext cx="8229600" cy="54864"/>
          </a:xfrm>
          <a:prstGeom prst="rect">
            <a:avLst/>
          </a:prstGeom>
          <a:solidFill>
            <a:srgbClr val="6B7CA1"/>
          </a:solidFill>
          <a:ln w="12700">
            <a:solidFill>
              <a:srgbClr val="6B7CA1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20624" y="3456432"/>
            <a:ext cx="228600" cy="228600"/>
          </a:xfrm>
          <a:prstGeom prst="ellipse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20040" y="36576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t₀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274320" y="310896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5B0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Kamata plaćena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8494776" y="3456432"/>
            <a:ext cx="228600" cy="228600"/>
          </a:xfrm>
          <a:prstGeom prst="ellipse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412480" y="365760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tₙ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8494776" y="3182112"/>
            <a:ext cx="228600" cy="228600"/>
          </a:xfrm>
          <a:prstGeom prst="ellipse">
            <a:avLst/>
          </a:prstGeom>
          <a:solidFill>
            <a:srgbClr val="2ECC71"/>
          </a:solidFill>
          <a:ln w="12700">
            <a:solidFill>
              <a:srgbClr val="2ECC71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7132320" y="297180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💰 Kamata plaćena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320040" y="4206240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i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Važna napomena: Većina finansijskih transakcija koristi dekurzivni obračun.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4205A"/>
          </a:solidFill>
          <a:ln w="12700">
            <a:solidFill>
              <a:srgbClr val="1420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Referentne Kamatne Stope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Kamatni Račun  |  Finansijska Matematika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686800" y="4892040"/>
            <a:ext cx="3657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9C8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20040" y="1143000"/>
            <a:ext cx="393192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" y="1143000"/>
            <a:ext cx="3931920" cy="594360"/>
          </a:xfrm>
          <a:prstGeom prst="rect">
            <a:avLst/>
          </a:prstGeom>
          <a:solidFill>
            <a:srgbClr val="2D5BE3"/>
          </a:solidFill>
          <a:ln w="12700">
            <a:solidFill>
              <a:srgbClr val="2D5BE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11612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EURIBOR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457200" y="14630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 Interbank Offered Rate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457200" y="1828800"/>
            <a:ext cx="36576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Kamatna stopa koja se primjenjuje na međubankarske pozajmice u Evrozoni.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Svakodnevno objavljuje European Money Markets Institute (EMMI)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Postoji za ročnosti: 1W, 1M, 3M, 6M, 12M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Ključna referentna stopa za EUR kredite u BiH i regionu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892040" y="1143000"/>
            <a:ext cx="3931920" cy="3200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892040" y="1143000"/>
            <a:ext cx="393192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29200" y="1161288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LIBOR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5029200" y="146304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London Interbank Offered Rate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029200" y="1828800"/>
            <a:ext cx="365760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Kamatna stopa na londonskom međubankarskom tržištu.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Administrira ICE Benchmark Administration (IBA)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Važi za više valuta: USD, GBP, EUR, JPY, CHF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Postupno se zamjenjuje SOFR i SONIA stopama od 2023.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4205A"/>
          </a:solidFill>
          <a:ln w="12700">
            <a:solidFill>
              <a:srgbClr val="1420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Prosti Kamatni Račun — Formule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Kamatni Račun  |  Finansijska Matematika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686800" y="4892040"/>
            <a:ext cx="3657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9C8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20040" y="1143000"/>
            <a:ext cx="3931920" cy="1463040"/>
          </a:xfrm>
          <a:prstGeom prst="rect">
            <a:avLst/>
          </a:prstGeom>
          <a:solidFill>
            <a:srgbClr val="E8E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57200" y="121615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Kamata za jednu godinu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155448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2D5BE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 = G · (p / 100)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457200" y="21945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 — kamatna stopa u procentima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892040" y="1143000"/>
            <a:ext cx="3931920" cy="1463040"/>
          </a:xfrm>
          <a:prstGeom prst="rect">
            <a:avLst/>
          </a:prstGeom>
          <a:solidFill>
            <a:srgbClr val="E8E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5029200" y="1216152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Kamata za t godina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5029200" y="155448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E276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K = G · p · t  /  100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5029200" y="21945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 = G · (1 + i·t)  gdje  i = p/100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2788920"/>
            <a:ext cx="393192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0" y="2788920"/>
            <a:ext cx="109728" cy="1554480"/>
          </a:xfrm>
          <a:prstGeom prst="rect">
            <a:avLst/>
          </a:prstGeom>
          <a:solidFill>
            <a:srgbClr val="2D5BE3"/>
          </a:solidFill>
          <a:ln w="12700">
            <a:solidFill>
              <a:srgbClr val="2D5BE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28803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Dekurzivni kamatni faktor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48640" y="3200400"/>
            <a:ext cx="3566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Kf = (1 + i·t)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Povećava sadašnju vrijednost u buduću.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892040" y="2788920"/>
            <a:ext cx="393192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0" y="2788920"/>
            <a:ext cx="109728" cy="1554480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74920" y="28803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Diskontni kamatni faktor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074920" y="3200400"/>
            <a:ext cx="3566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Df = 1 / (1 + i·t)</a:t>
            </a:r>
            <a:endParaRPr lang="en-US" sz="1200" dirty="0"/>
          </a:p>
          <a:p>
            <a:pPr indent="0" marL="0">
              <a:buNone/>
            </a:pP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Svodi buduću vrijednost na sadašnju.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4205A"/>
          </a:solidFill>
          <a:ln w="12700">
            <a:solidFill>
              <a:srgbClr val="1420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Primjer 1 — Kasa Skonto (Preduzeće ABC)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Kamatni Račun  |  Finansijska Matematika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686800" y="4892040"/>
            <a:ext cx="3657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9C8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20040" y="1097280"/>
            <a:ext cx="8503920" cy="1463040"/>
          </a:xfrm>
          <a:prstGeom prst="rect">
            <a:avLst/>
          </a:prstGeom>
          <a:solidFill>
            <a:srgbClr val="E8EFFF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0" y="1097280"/>
            <a:ext cx="109728" cy="1463040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1704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Zadatak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1508760"/>
            <a:ext cx="8138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Preduzeće ABC treba platiti fakturu od 40 000 KM (rok: 30 dana). Ako uplati u roku 7 dana, dobija kasa skonto od 1,25%. Koja je granična kamatna stopa bankarskog kredita kod koje je finansijski efekat neutralan? Koliki dobitak se ostvaruje uz kamatnu stopu od 13,5%?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20040" y="2697480"/>
            <a:ext cx="393192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20040" y="2697480"/>
            <a:ext cx="64008" cy="1417320"/>
          </a:xfrm>
          <a:prstGeom prst="rect">
            <a:avLst/>
          </a:prstGeom>
          <a:solidFill>
            <a:srgbClr val="2D5BE3"/>
          </a:solidFill>
          <a:ln w="12700">
            <a:solidFill>
              <a:srgbClr val="2D5BE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4632" y="2752344"/>
            <a:ext cx="3703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Korak 1 — Iznos skonta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4632" y="3044952"/>
            <a:ext cx="3703320" cy="1014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Skonto = 40 000 × 1,25% = 500 KM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Razlika u danima = 30 − 7 = 23 dana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892040" y="2697480"/>
            <a:ext cx="393192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892040" y="2697480"/>
            <a:ext cx="64008" cy="14173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56632" y="2752344"/>
            <a:ext cx="3703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Korak 2 — Granična stopa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5056632" y="3044952"/>
            <a:ext cx="3703320" cy="1014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p* = (500 / 39 500) × (365 / 23) × 100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p* ≈ 20,11%  →  Neutralna granica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320040" y="4251960"/>
            <a:ext cx="8503920" cy="594360"/>
          </a:xfrm>
          <a:prstGeom prst="rect">
            <a:avLst/>
          </a:prstGeom>
          <a:solidFill>
            <a:srgbClr val="2ECC71">
              <a:alpha val="20000"/>
            </a:srgbClr>
          </a:solidFill>
          <a:ln/>
          <a:effectLst>
            <a:outerShdw sx="100000" sy="100000" kx="0" ky="0" algn="bl" rotWithShape="0" blurRad="50800" dist="12700" dir="8100000">
              <a:srgbClr val="000000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502920" y="4279392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Zaključak: Uz kamatnu stopu od 13,5% &lt; 20,11%, uzimanje kredita je isplativo. Finansijska dobit = 500 − (39 500 × 13,5% × 23/365) ≈ 500 − 336,67 ≈ 163,33 KM</a:t>
            </a:r>
            <a:endParaRPr lang="en-US" sz="11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4205A"/>
          </a:solidFill>
          <a:ln w="12700">
            <a:solidFill>
              <a:srgbClr val="1420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Primjer 2 — Dnevni Obračun Kamate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Kamatni Račun  |  Finansijska Matematika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686800" y="4892040"/>
            <a:ext cx="3657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9C8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20040" y="1097280"/>
            <a:ext cx="8503920" cy="1005840"/>
          </a:xfrm>
          <a:prstGeom prst="rect">
            <a:avLst/>
          </a:prstGeom>
          <a:solidFill>
            <a:srgbClr val="E8EFFF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1097280"/>
            <a:ext cx="109728" cy="1005840"/>
          </a:xfrm>
          <a:prstGeom prst="rect">
            <a:avLst/>
          </a:prstGeom>
          <a:solidFill>
            <a:srgbClr val="2D5BE3"/>
          </a:solidFill>
          <a:ln w="12700">
            <a:solidFill>
              <a:srgbClr val="2D5BE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188720"/>
            <a:ext cx="81381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Zadatak: Koliko mora dužnik platiti 3.4. na osnovu iznosa od 1 000 n.j. primljenih 10.3., uz kamatnu stopu od 10%?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914400" y="2331720"/>
            <a:ext cx="7315200" cy="54864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804672" y="2203704"/>
            <a:ext cx="274320" cy="274320"/>
          </a:xfrm>
          <a:prstGeom prst="ellipse">
            <a:avLst/>
          </a:prstGeom>
          <a:solidFill>
            <a:srgbClr val="2D5BE3"/>
          </a:solidFill>
          <a:ln w="12700">
            <a:solidFill>
              <a:srgbClr val="2D5BE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251460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10.3.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57200" y="1965960"/>
            <a:ext cx="1371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D5BE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 = 1 000 n.j.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8065008" y="2203704"/>
            <a:ext cx="274320" cy="274320"/>
          </a:xfrm>
          <a:prstGeom prst="ellipse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909560" y="2514600"/>
            <a:ext cx="640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3.4.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931920" y="242316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 = 24 dana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20040" y="2926080"/>
            <a:ext cx="393192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20040" y="2926080"/>
            <a:ext cx="64008" cy="1417320"/>
          </a:xfrm>
          <a:prstGeom prst="rect">
            <a:avLst/>
          </a:prstGeom>
          <a:solidFill>
            <a:srgbClr val="2D5BE3"/>
          </a:solidFill>
          <a:ln w="12700">
            <a:solidFill>
              <a:srgbClr val="2D5BE3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84632" y="2980944"/>
            <a:ext cx="3703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Izračun broja dana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84632" y="3273552"/>
            <a:ext cx="3703320" cy="1014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Mart: 31 − 10 = 21 dan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April: 3 dana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Ukupno: t = 24 dana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892040" y="2926080"/>
            <a:ext cx="3931920" cy="1417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892040" y="2926080"/>
            <a:ext cx="64008" cy="141732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056632" y="2980944"/>
            <a:ext cx="3703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Obračun kamate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056632" y="3273552"/>
            <a:ext cx="3703320" cy="10149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 = 1 000 × 10% × 24/365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 = 6,5753 n.j.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 = 1 000 + 6,5753 = 1 006,58 n.j.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7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14205A"/>
          </a:solidFill>
          <a:ln w="12700">
            <a:solidFill>
              <a:srgbClr val="14205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914400"/>
            <a:ext cx="9144000" cy="54864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91440"/>
            <a:ext cx="8412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Anticipativni Obračun — Primjeri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0" y="4892040"/>
            <a:ext cx="9144000" cy="2514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4892040"/>
            <a:ext cx="731520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Kamatni Račun  |  Finansijska Matematika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8686800" y="4892040"/>
            <a:ext cx="365760" cy="2514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F9C8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20040" y="1097280"/>
            <a:ext cx="8503920" cy="1051560"/>
          </a:xfrm>
          <a:prstGeom prst="rect">
            <a:avLst/>
          </a:prstGeom>
          <a:solidFill>
            <a:srgbClr val="E8EFFF"/>
          </a:solidFill>
          <a:ln/>
        </p:spPr>
      </p:sp>
      <p:sp>
        <p:nvSpPr>
          <p:cNvPr id="9" name="Shape 7"/>
          <p:cNvSpPr/>
          <p:nvPr/>
        </p:nvSpPr>
        <p:spPr>
          <a:xfrm>
            <a:off x="0" y="1097280"/>
            <a:ext cx="109728" cy="1051560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161288"/>
            <a:ext cx="8138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Primjer A: Banka je isplatila 9 700 n.j. uz 9% anticipativno. Dužnik vraća za 4 mjeseca. Koliki je nominalni iznos zajma? Efektivna kamatna stopa?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320040" y="2286000"/>
            <a:ext cx="393192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" y="2286000"/>
            <a:ext cx="64008" cy="1371600"/>
          </a:xfrm>
          <a:prstGeom prst="rect">
            <a:avLst/>
          </a:prstGeom>
          <a:solidFill>
            <a:srgbClr val="F9C846"/>
          </a:solidFill>
          <a:ln w="12700">
            <a:solidFill>
              <a:srgbClr val="F9C84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84632" y="2340864"/>
            <a:ext cx="3703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Nominalni iznos zajma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84632" y="2633472"/>
            <a:ext cx="3703320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 = 9 700 / (1 − 9% × 4/12)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 = 9 700 / 0,97 ≈ 10 000 n.j.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892040" y="2286000"/>
            <a:ext cx="3931920" cy="1371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892040" y="2286000"/>
            <a:ext cx="64008" cy="1371600"/>
          </a:xfrm>
          <a:prstGeom prst="rect">
            <a:avLst/>
          </a:prstGeom>
          <a:solidFill>
            <a:srgbClr val="2D5BE3"/>
          </a:solidFill>
          <a:ln w="12700">
            <a:solidFill>
              <a:srgbClr val="2D5BE3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56632" y="2340864"/>
            <a:ext cx="3703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A2E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Efektivna kamatna stopa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056632" y="2633472"/>
            <a:ext cx="3703320" cy="9692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p_ef = (300 / 9 700) × (12/4) × 100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B7CA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p_ef ≈ 9,278%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320040" y="3794760"/>
            <a:ext cx="850392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0" y="3794760"/>
            <a:ext cx="109728" cy="100584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384048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Primjer B — Preduzeće, 05.03., uzelo 5 000 n.j. uz 8% anticipativno, vraća 21.06. (75 n.j. troškovi obrade):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Isplaćeno: 5 000 − (5 000 × 8% × 108/365) − 75 ≈ 4 807,40 n.j.   |   Efektivna stopa ≈ 10,52%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Kamatni Račun</dc:title>
  <dc:subject>PptxGenJS Presentation</dc:subject>
  <dc:creator>Finansijska Matematika</dc:creator>
  <cp:lastModifiedBy>Finansijska Matematika</cp:lastModifiedBy>
  <cp:revision>1</cp:revision>
  <dcterms:created xsi:type="dcterms:W3CDTF">2026-02-23T17:22:14Z</dcterms:created>
  <dcterms:modified xsi:type="dcterms:W3CDTF">2026-02-23T17:22:14Z</dcterms:modified>
</cp:coreProperties>
</file>