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4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7924800" cy="1470025"/>
          </a:xfrm>
        </p:spPr>
        <p:txBody>
          <a:bodyPr/>
          <a:lstStyle/>
          <a:p>
            <a:r>
              <a:rPr lang="sr-Cyrl-BA" dirty="0">
                <a:latin typeface="Times New Roman" pitchFamily="18" charset="0"/>
                <a:cs typeface="Times New Roman" pitchFamily="18" charset="0"/>
              </a:rPr>
              <a:t>Резултати први тест – школска 2023 / 2024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60" y="152400"/>
            <a:ext cx="8915400" cy="6553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u="sng" dirty="0">
                <a:latin typeface="Times New Roman" pitchFamily="18" charset="0"/>
                <a:cs typeface="Times New Roman" pitchFamily="18" charset="0"/>
              </a:rPr>
              <a:t>Група А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sr-Cyrl-BA" sz="1600" dirty="0">
              <a:latin typeface="Times New Roman" pitchFamily="18" charset="0"/>
              <a:cs typeface="Times New Roman" pitchFamily="18" charset="0"/>
            </a:endParaRPr>
          </a:p>
          <a:p>
            <a:pPr marL="360363" indent="-360363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а) трошкови продатих производа: 690.000 н.ј.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б) крајње залихе готових производа: 43.000 н.ј.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endParaRPr lang="sr-Cyrl-BA" sz="16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2)   а) ПСАИТ = 102 н.ј./м.с.</a:t>
            </a:r>
          </a:p>
          <a:p>
            <a:pPr marL="514350" indent="-1539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б) 308.000 н.ј. </a:t>
            </a:r>
            <a:r>
              <a:rPr lang="sr-Cyrl-BA" sz="1600" dirty="0" err="1">
                <a:latin typeface="Times New Roman" pitchFamily="18" charset="0"/>
                <a:cs typeface="Times New Roman" pitchFamily="18" charset="0"/>
              </a:rPr>
              <a:t>неапсорбовани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 трошкови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в)  вриједност трошкова продатих производа након корекције: 15.308.000 н.ј.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г) метод пропорционалног распореда – стање на рачунима након корекције: ТПП – 15.192.500 н.ј.; ГП – 6.785.994 н.ј.; </a:t>
            </a:r>
            <a:r>
              <a:rPr lang="sr-Cyrl-BA" sz="1600" dirty="0" err="1">
                <a:latin typeface="Times New Roman" pitchFamily="18" charset="0"/>
                <a:cs typeface="Times New Roman" pitchFamily="18" charset="0"/>
              </a:rPr>
              <a:t>ПуТ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: 2.329.506 н.ј. </a:t>
            </a:r>
          </a:p>
          <a:p>
            <a:pPr marL="514350" indent="112713">
              <a:spcBef>
                <a:spcPts val="0"/>
              </a:spcBef>
              <a:spcAft>
                <a:spcPts val="600"/>
              </a:spcAft>
              <a:buNone/>
            </a:pPr>
            <a:endParaRPr lang="sr-Cyrl-BA" sz="1600" dirty="0">
              <a:latin typeface="Times New Roman" pitchFamily="18" charset="0"/>
              <a:cs typeface="Times New Roman" pitchFamily="18" charset="0"/>
            </a:endParaRPr>
          </a:p>
          <a:p>
            <a:pPr marL="360363" indent="-360363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алоцирани заједнички трошкови: „А“: 104.530 н.ј.; „Б“: 146.600 н.ј.; „В“: 48.871 н.ј.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стопа профитабилности – „А“: 48,38%; „Б“: 48,38 %; „В“: 48,38 %</a:t>
            </a:r>
          </a:p>
          <a:p>
            <a:pPr marL="360363" indent="-360363" algn="ctr">
              <a:spcBef>
                <a:spcPts val="0"/>
              </a:spcBef>
              <a:spcAft>
                <a:spcPts val="600"/>
              </a:spcAft>
              <a:buNone/>
            </a:pPr>
            <a:endParaRPr lang="sr-Cyrl-BA" sz="16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  4) метод постепеног распореда – секундарни трошкови : </a:t>
            </a:r>
            <a:r>
              <a:rPr lang="sr-Cyrl-B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ПП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: 3.882.353 н.ј.; </a:t>
            </a:r>
            <a:r>
              <a:rPr lang="sr-Cyrl-B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ТП 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: 3.717.647 н.ј..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	метод реципроцитета: </a:t>
            </a:r>
            <a:r>
              <a:rPr lang="sr-Cyrl-B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ПП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: 3.928.935 н.ј.; </a:t>
            </a:r>
            <a:r>
              <a:rPr lang="sr-Cyrl-B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ТП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: 3.671.066 н.ј.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endParaRPr lang="sr-Cyrl-B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7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60" y="152400"/>
            <a:ext cx="8915400" cy="6553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u="sng" dirty="0">
                <a:latin typeface="Times New Roman" pitchFamily="18" charset="0"/>
                <a:cs typeface="Times New Roman" pitchFamily="18" charset="0"/>
              </a:rPr>
              <a:t>Група Б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sr-Cyrl-BA" sz="1600" dirty="0">
              <a:latin typeface="Times New Roman" pitchFamily="18" charset="0"/>
              <a:cs typeface="Times New Roman" pitchFamily="18" charset="0"/>
            </a:endParaRPr>
          </a:p>
          <a:p>
            <a:pPr marL="360363" indent="-360363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а) трошкови произведених производа: 2.965.000 н.ј.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б) пословни добитак: 790.000 н.ј.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None/>
            </a:pPr>
            <a:endParaRPr lang="sr-Cyrl-BA" sz="1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2)   а) традиционални систем обрачуна: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	трошкови продаје пр. „А” – укупни 1.135.000 н.ј; по јединици 11,35 н.ј./ком.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	трошкови продаје пр. „Б” – укупни 908.000 н.ј; по јединици 11,35 н.ј./ком.</a:t>
            </a:r>
          </a:p>
          <a:p>
            <a:pPr marL="514350" indent="-153988">
              <a:spcBef>
                <a:spcPts val="0"/>
              </a:spcBef>
              <a:spcAft>
                <a:spcPts val="3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б) “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систем обрачуна: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	трошкови продаје пр. “А” – укупни 920.000 н.ј; по јединици 9,20 н.ј./ком.</a:t>
            </a:r>
          </a:p>
          <a:p>
            <a:pPr marL="514350" indent="-514350">
              <a:spcBef>
                <a:spcPts val="0"/>
              </a:spcBef>
              <a:spcAft>
                <a:spcPts val="3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	трошкови продаје пр. “Б” – укупни 1.123.600 н.ј; по јединици 14,045 н.ј./ком.</a:t>
            </a:r>
          </a:p>
          <a:p>
            <a:pPr marL="514350" indent="112713">
              <a:spcBef>
                <a:spcPts val="0"/>
              </a:spcBef>
              <a:spcAft>
                <a:spcPts val="600"/>
              </a:spcAft>
              <a:buNone/>
            </a:pPr>
            <a:endParaRPr lang="sr-Cyrl-BA" sz="1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3) Обављена пр. у јуну (</a:t>
            </a:r>
            <a:r>
              <a:rPr lang="sr-Cyrl-BA" sz="1600" dirty="0" err="1">
                <a:latin typeface="Times New Roman" pitchFamily="18" charset="0"/>
                <a:cs typeface="Times New Roman" pitchFamily="18" charset="0"/>
              </a:rPr>
              <a:t>екв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. јед.): тр. </a:t>
            </a:r>
            <a:r>
              <a:rPr lang="sr-Cyrl-BA" sz="1600" dirty="0" err="1">
                <a:latin typeface="Times New Roman" pitchFamily="18" charset="0"/>
                <a:cs typeface="Times New Roman" pitchFamily="18" charset="0"/>
              </a:rPr>
              <a:t>дир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. мат. 51.600 е.ј. и тр. </a:t>
            </a:r>
            <a:r>
              <a:rPr lang="sr-Cyrl-BA" sz="1600" dirty="0" err="1">
                <a:latin typeface="Times New Roman" pitchFamily="18" charset="0"/>
                <a:cs typeface="Times New Roman" pitchFamily="18" charset="0"/>
              </a:rPr>
              <a:t>кон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. 52.200 е.ј.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вриједност тр. по </a:t>
            </a:r>
            <a:r>
              <a:rPr lang="sr-Cyrl-BA" sz="1600" dirty="0" err="1">
                <a:latin typeface="Times New Roman" pitchFamily="18" charset="0"/>
                <a:cs typeface="Times New Roman" pitchFamily="18" charset="0"/>
              </a:rPr>
              <a:t>екв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.. јед.: тр. мат. 484,50 н.ј./ е.ј. и тр. </a:t>
            </a:r>
            <a:r>
              <a:rPr lang="sr-Cyrl-BA" sz="1600" dirty="0" err="1">
                <a:latin typeface="Times New Roman" pitchFamily="18" charset="0"/>
                <a:cs typeface="Times New Roman" pitchFamily="18" charset="0"/>
              </a:rPr>
              <a:t>кон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. 114,94 н.ј./е.ј.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вриједност </a:t>
            </a:r>
            <a:r>
              <a:rPr lang="sr-Cyrl-BA" sz="1600" dirty="0" err="1">
                <a:latin typeface="Times New Roman" pitchFamily="18" charset="0"/>
                <a:cs typeface="Times New Roman" pitchFamily="18" charset="0"/>
              </a:rPr>
              <a:t>гот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. пр. – 35.244.690 н.ј.; вриједност </a:t>
            </a:r>
            <a:r>
              <a:rPr lang="sr-Cyrl-BA" sz="1600" dirty="0" err="1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. ст. </a:t>
            </a:r>
            <a:r>
              <a:rPr lang="sr-Cyrl-BA" sz="1600" dirty="0" err="1"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 пр. – 1.155.378  н.ј.</a:t>
            </a:r>
          </a:p>
          <a:p>
            <a:pPr marL="360363" indent="-360363" algn="ctr">
              <a:spcBef>
                <a:spcPts val="0"/>
              </a:spcBef>
              <a:spcAft>
                <a:spcPts val="600"/>
              </a:spcAft>
              <a:buNone/>
            </a:pPr>
            <a:endParaRPr lang="sr-Cyrl-BA" sz="1600" dirty="0">
              <a:latin typeface="Times New Roman" pitchFamily="18" charset="0"/>
              <a:cs typeface="Times New Roman" pitchFamily="18" charset="0"/>
            </a:endParaRPr>
          </a:p>
          <a:p>
            <a:pPr marL="360363" indent="-360363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алоцирани заједнички трошкови: „А“: 1.025.391 н.ј.; „Б“: 750.000 н.ј.; „В“: 224.609 н.ј.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600" dirty="0">
                <a:latin typeface="Times New Roman" pitchFamily="18" charset="0"/>
                <a:cs typeface="Times New Roman" pitchFamily="18" charset="0"/>
              </a:rPr>
              <a:t>стопа профитабилности – „А“: 2,35%; „Б“: 2,34%; „В“: 1,02%</a:t>
            </a:r>
          </a:p>
          <a:p>
            <a:pPr marL="360363" indent="-360363">
              <a:spcBef>
                <a:spcPts val="0"/>
              </a:spcBef>
              <a:spcAft>
                <a:spcPts val="600"/>
              </a:spcAft>
              <a:buNone/>
            </a:pPr>
            <a:endParaRPr lang="sr-Cyrl-B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7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096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700" u="sng" dirty="0">
                <a:latin typeface="Times New Roman" pitchFamily="18" charset="0"/>
                <a:cs typeface="Times New Roman" pitchFamily="18" charset="0"/>
              </a:rPr>
              <a:t>Група В</a:t>
            </a:r>
            <a:r>
              <a:rPr lang="sr-Cyrl-BA" sz="17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sr-Cyrl-BA" sz="1700" dirty="0">
              <a:latin typeface="Times New Roman" pitchFamily="18" charset="0"/>
              <a:cs typeface="Times New Roman" pitchFamily="18" charset="0"/>
            </a:endParaRPr>
          </a:p>
          <a:p>
            <a:pPr marL="360363" indent="-360363">
              <a:spcBef>
                <a:spcPts val="0"/>
              </a:spcBef>
              <a:spcAft>
                <a:spcPts val="600"/>
              </a:spcAft>
              <a:buAutoNum type="arabicParenR"/>
            </a:pPr>
            <a:r>
              <a:rPr lang="sr-Cyrl-BA" sz="1700" dirty="0">
                <a:latin typeface="Times New Roman" pitchFamily="18" charset="0"/>
                <a:cs typeface="Times New Roman" pitchFamily="18" charset="0"/>
              </a:rPr>
              <a:t>а) приходи: 2.350.000 н.ј.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700" dirty="0">
                <a:latin typeface="Times New Roman" pitchFamily="18" charset="0"/>
                <a:cs typeface="Times New Roman" pitchFamily="18" charset="0"/>
              </a:rPr>
              <a:t>б) трошкови директног рада: 850.000 н.ј.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endParaRPr lang="sr-Cyrl-BA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2) а) укупна САИТ = 167 н.ј./м.с.</a:t>
            </a:r>
          </a:p>
          <a:p>
            <a:pPr marL="360363" indent="-360363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      распоређени индиректни производни трошкови:</a:t>
            </a:r>
          </a:p>
          <a:p>
            <a:pPr marL="360363" indent="-360363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      купац А = 283.900 н.ј.; купац Б = 1.085.500 н.ј.; купац В = 634.600 н.ј.</a:t>
            </a:r>
          </a:p>
          <a:p>
            <a:pPr marL="360363" indent="-360363">
              <a:spcBef>
                <a:spcPts val="0"/>
              </a:spcBef>
              <a:spcAft>
                <a:spcPts val="600"/>
              </a:spcAft>
              <a:buNone/>
            </a:pPr>
            <a:endParaRPr lang="sr-Cyrl-BA" sz="1800" dirty="0">
              <a:latin typeface="Times New Roman" pitchFamily="18" charset="0"/>
              <a:cs typeface="Times New Roman" pitchFamily="18" charset="0"/>
            </a:endParaRPr>
          </a:p>
          <a:p>
            <a:pPr marL="360363" indent="-360363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б)  САИТ по одјељењима:</a:t>
            </a:r>
          </a:p>
          <a:p>
            <a:pPr marL="360363" indent="-360363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дизајн: 950 н.ј./с.д.; инжењеринг: 1.000 н.ј./с.и.; производња: 100 н.ј./м.с.</a:t>
            </a:r>
          </a:p>
          <a:p>
            <a:pPr marL="360363" indent="-360363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купац А = 416.000 н.ј.; купац Б = 884.500 н.ј.; купац В = 703.500 н.ј.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endParaRPr lang="sr-Cyrl-BA" sz="17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3) Обављена пр. до краја марта (</a:t>
            </a:r>
            <a:r>
              <a:rPr lang="sr-Cyrl-BA" sz="1800" dirty="0" err="1">
                <a:latin typeface="Times New Roman" pitchFamily="18" charset="0"/>
                <a:cs typeface="Times New Roman" pitchFamily="18" charset="0"/>
              </a:rPr>
              <a:t>екв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. јед.): </a:t>
            </a:r>
            <a:r>
              <a:rPr lang="sr-Cyrl-BA" sz="18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 sz="1800" dirty="0" err="1">
                <a:latin typeface="Times New Roman" pitchFamily="18" charset="0"/>
                <a:cs typeface="Times New Roman" pitchFamily="18" charset="0"/>
              </a:rPr>
              <a:t>дир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. мат. 810.000 е.ј. и </a:t>
            </a:r>
            <a:r>
              <a:rPr lang="sr-Cyrl-BA" sz="18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 sz="1800" dirty="0" err="1">
                <a:latin typeface="Times New Roman" pitchFamily="18" charset="0"/>
                <a:cs typeface="Times New Roman" pitchFamily="18" charset="0"/>
              </a:rPr>
              <a:t>кон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. 805.000 е.ј.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вриједност </a:t>
            </a:r>
            <a:r>
              <a:rPr lang="sr-Cyrl-BA" sz="18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. по </a:t>
            </a:r>
            <a:r>
              <a:rPr lang="sr-Cyrl-BA" sz="1800" dirty="0" err="1">
                <a:latin typeface="Times New Roman" pitchFamily="18" charset="0"/>
                <a:cs typeface="Times New Roman" pitchFamily="18" charset="0"/>
              </a:rPr>
              <a:t>екв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.. јед.: </a:t>
            </a:r>
            <a:r>
              <a:rPr lang="sr-Cyrl-BA" sz="18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. мат. 47,53 н.ј./ е.ј. и </a:t>
            </a:r>
            <a:r>
              <a:rPr lang="sr-Cyrl-BA" sz="1800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BA" sz="1800" dirty="0" err="1">
                <a:latin typeface="Times New Roman" pitchFamily="18" charset="0"/>
                <a:cs typeface="Times New Roman" pitchFamily="18" charset="0"/>
              </a:rPr>
              <a:t>кон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. 18,01 н.ј./е.ј.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вриједност </a:t>
            </a:r>
            <a:r>
              <a:rPr lang="sr-Cyrl-BA" sz="1800" dirty="0" err="1">
                <a:latin typeface="Times New Roman" pitchFamily="18" charset="0"/>
                <a:cs typeface="Times New Roman" pitchFamily="18" charset="0"/>
              </a:rPr>
              <a:t>гот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. пр. – 52.432.000 н.ј.; вриједност </a:t>
            </a:r>
            <a:r>
              <a:rPr lang="sr-Cyrl-BA" sz="1800" dirty="0" err="1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. ст. </a:t>
            </a:r>
            <a:r>
              <a:rPr lang="sr-Cyrl-BA" sz="1800" dirty="0" err="1"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 пр. – 565.350  н.ј.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sr-Cyrl-BA" sz="1700" dirty="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4) метод директног распореда: </a:t>
            </a:r>
            <a:r>
              <a:rPr lang="sr-Cyrl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- А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: 1.666.667 н.ј.; </a:t>
            </a:r>
            <a:r>
              <a:rPr lang="sr-Cyrl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- Б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: 1.533.333 н.ј.</a:t>
            </a: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None/>
            </a:pP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    метод постепеног распореда : </a:t>
            </a:r>
            <a:r>
              <a:rPr lang="sr-Cyrl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- А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: 1.660.000 н.ј.; </a:t>
            </a:r>
            <a:r>
              <a:rPr lang="sr-Cyrl-B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- Б</a:t>
            </a:r>
            <a:r>
              <a:rPr lang="sr-Cyrl-BA" sz="1800" dirty="0">
                <a:latin typeface="Times New Roman" pitchFamily="18" charset="0"/>
                <a:cs typeface="Times New Roman" pitchFamily="18" charset="0"/>
              </a:rPr>
              <a:t>: 1.540.000 н.ј.</a:t>
            </a:r>
          </a:p>
          <a:p>
            <a:pPr marL="514350" indent="-153988">
              <a:spcBef>
                <a:spcPts val="0"/>
              </a:spcBef>
              <a:spcAft>
                <a:spcPts val="600"/>
              </a:spcAft>
              <a:buNone/>
            </a:pPr>
            <a:endParaRPr lang="sr-Cyrl-BA" sz="17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None/>
            </a:pPr>
            <a:endParaRPr lang="sr-Cyrl-BA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747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Резултати први тест – школска 2023 / 2024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Резултати први тест – школска 2014 / 2015</dc:title>
  <dc:creator>Predrag Gajić</dc:creator>
  <cp:lastModifiedBy>Predrag Gajić</cp:lastModifiedBy>
  <cp:revision>49</cp:revision>
  <dcterms:created xsi:type="dcterms:W3CDTF">2006-08-16T00:00:00Z</dcterms:created>
  <dcterms:modified xsi:type="dcterms:W3CDTF">2024-11-12T06:44:22Z</dcterms:modified>
</cp:coreProperties>
</file>