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70" r:id="rId15"/>
    <p:sldId id="268" r:id="rId16"/>
    <p:sldId id="269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Kretanje stope aktivnosti u RS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sr-Latn-R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Sheet1!$B$2:$B$12</c:f>
              <c:numCache>
                <c:formatCode>0.0</c:formatCode>
                <c:ptCount val="11"/>
                <c:pt idx="0">
                  <c:v>47.9</c:v>
                </c:pt>
                <c:pt idx="1">
                  <c:v>47.8</c:v>
                </c:pt>
                <c:pt idx="2">
                  <c:v>47.4</c:v>
                </c:pt>
                <c:pt idx="3">
                  <c:v>47.4</c:v>
                </c:pt>
                <c:pt idx="4">
                  <c:v>47</c:v>
                </c:pt>
                <c:pt idx="5">
                  <c:v>47.1</c:v>
                </c:pt>
                <c:pt idx="6">
                  <c:v>47.2</c:v>
                </c:pt>
                <c:pt idx="7">
                  <c:v>47.2</c:v>
                </c:pt>
                <c:pt idx="8">
                  <c:v>46.7</c:v>
                </c:pt>
                <c:pt idx="9">
                  <c:v>47.8</c:v>
                </c:pt>
                <c:pt idx="10">
                  <c:v>52.2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77-4934-AD27-0FC269D509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4873135"/>
        <c:axId val="554871887"/>
      </c:lineChart>
      <c:catAx>
        <c:axId val="5548731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54871887"/>
        <c:crosses val="autoZero"/>
        <c:auto val="1"/>
        <c:lblAlgn val="ctr"/>
        <c:lblOffset val="100"/>
        <c:noMultiLvlLbl val="0"/>
      </c:catAx>
      <c:valAx>
        <c:axId val="554871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54873135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9.11.2022.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5011885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9.11.2022.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72808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9.11.2022.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24405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9.11.2022.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20946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9.11.2022.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35923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9.11.2022.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93658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9.11.2022.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6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9.11.2022.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601186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9.11.2022.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78976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9.11.2022.</a:t>
            </a:fld>
            <a:endParaRPr lang="sr-Latn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44343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8A711DD-1EDA-44E0-99D6-D7D47AA6A022}" type="datetimeFigureOut">
              <a:rPr lang="sr-Latn-BA" smtClean="0"/>
              <a:t>9.11.2022.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13072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8A711DD-1EDA-44E0-99D6-D7D47AA6A022}" type="datetimeFigureOut">
              <a:rPr lang="sr-Latn-BA" smtClean="0"/>
              <a:t>9.11.2022.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32970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9C044-8D59-DDCF-C325-BC33023B12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/>
              <a:t>Tržište rada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A5D070D-1230-1997-2FBF-01CFD2397933}"/>
              </a:ext>
            </a:extLst>
          </p:cNvPr>
          <p:cNvSpPr txBox="1">
            <a:spLocks/>
          </p:cNvSpPr>
          <p:nvPr/>
        </p:nvSpPr>
        <p:spPr>
          <a:xfrm>
            <a:off x="4212645" y="5243195"/>
            <a:ext cx="3766710" cy="12398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sz="2400" dirty="0"/>
              <a:t>Milica Marić, ma</a:t>
            </a:r>
          </a:p>
          <a:p>
            <a:r>
              <a:rPr lang="sr-Latn-BA" sz="2400" dirty="0"/>
              <a:t>milica.maric@ef.unibl.org</a:t>
            </a:r>
          </a:p>
        </p:txBody>
      </p:sp>
    </p:spTree>
    <p:extLst>
      <p:ext uri="{BB962C8B-B14F-4D97-AF65-F5344CB8AC3E}">
        <p14:creationId xmlns:p14="http://schemas.microsoft.com/office/powerpoint/2010/main" val="2539501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040FC7-CFF7-88C3-9AAA-803B78E856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6916" y="752168"/>
                <a:ext cx="10658168" cy="535366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sz="2000" dirty="0"/>
                  <a:t>Trebamo izračunati bazni indeks za period od 2000. do 2020: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2000</m:t>
                          </m:r>
                        </m:sub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2020</m:t>
                          </m:r>
                        </m:sup>
                      </m:sSubSup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2000</m:t>
                          </m:r>
                        </m:sub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sup>
                      </m:sSubSup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sub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sup>
                      </m:sSubSup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sub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sup>
                      </m:sSubSup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sub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sup>
                      </m:sSubSup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sub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2020</m:t>
                          </m:r>
                        </m:sup>
                      </m:sSubSup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2000</m:t>
                          </m:r>
                        </m:sub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2020</m:t>
                          </m:r>
                        </m:sup>
                      </m:sSubSup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1,04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∙1,03∙1,01∙0,96∙1,05</m:t>
                          </m:r>
                        </m:e>
                      </m:d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𝟏𝟎𝟗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sr-Latn-BA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040FC7-CFF7-88C3-9AAA-803B78E856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6916" y="752168"/>
                <a:ext cx="10658168" cy="5353664"/>
              </a:xfrm>
              <a:blipFill>
                <a:blip r:embed="rId2"/>
                <a:stretch>
                  <a:fillRect l="-629" t="-569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D89137E-A52E-17BD-C144-D7A1E858D017}"/>
              </a:ext>
            </a:extLst>
          </p:cNvPr>
          <p:cNvCxnSpPr>
            <a:cxnSpLocks/>
          </p:cNvCxnSpPr>
          <p:nvPr/>
        </p:nvCxnSpPr>
        <p:spPr>
          <a:xfrm>
            <a:off x="634181" y="4527755"/>
            <a:ext cx="95520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A927A22-A711-A49B-08C0-C567135FD486}"/>
              </a:ext>
            </a:extLst>
          </p:cNvPr>
          <p:cNvCxnSpPr/>
          <p:nvPr/>
        </p:nvCxnSpPr>
        <p:spPr>
          <a:xfrm>
            <a:off x="634181" y="4380271"/>
            <a:ext cx="0" cy="309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5D8594-2153-A6E8-3D18-E78C9A0BEAFA}"/>
              </a:ext>
            </a:extLst>
          </p:cNvPr>
          <p:cNvCxnSpPr/>
          <p:nvPr/>
        </p:nvCxnSpPr>
        <p:spPr>
          <a:xfrm>
            <a:off x="6287730" y="4380271"/>
            <a:ext cx="0" cy="309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020722D-2474-C00E-8BAB-ABBFB0C80A0E}"/>
              </a:ext>
            </a:extLst>
          </p:cNvPr>
          <p:cNvCxnSpPr/>
          <p:nvPr/>
        </p:nvCxnSpPr>
        <p:spPr>
          <a:xfrm>
            <a:off x="7069394" y="4380271"/>
            <a:ext cx="0" cy="309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D40F26-DCB4-89F2-0E9B-0964CD6ED047}"/>
              </a:ext>
            </a:extLst>
          </p:cNvPr>
          <p:cNvCxnSpPr/>
          <p:nvPr/>
        </p:nvCxnSpPr>
        <p:spPr>
          <a:xfrm>
            <a:off x="7841227" y="4372897"/>
            <a:ext cx="0" cy="309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BDA778-D236-285E-CE42-6C4552A92CA0}"/>
              </a:ext>
            </a:extLst>
          </p:cNvPr>
          <p:cNvCxnSpPr/>
          <p:nvPr/>
        </p:nvCxnSpPr>
        <p:spPr>
          <a:xfrm>
            <a:off x="8622891" y="4372897"/>
            <a:ext cx="0" cy="309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2D6CB4D-EBB7-DF53-563E-96CD60BFF3F9}"/>
              </a:ext>
            </a:extLst>
          </p:cNvPr>
          <p:cNvCxnSpPr/>
          <p:nvPr/>
        </p:nvCxnSpPr>
        <p:spPr>
          <a:xfrm>
            <a:off x="9404556" y="4380271"/>
            <a:ext cx="0" cy="309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3F21195-F178-BAF5-56B7-E020A9F967EF}"/>
              </a:ext>
            </a:extLst>
          </p:cNvPr>
          <p:cNvCxnSpPr/>
          <p:nvPr/>
        </p:nvCxnSpPr>
        <p:spPr>
          <a:xfrm>
            <a:off x="10186220" y="4380271"/>
            <a:ext cx="0" cy="309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9C61742-0E51-22BC-DC73-9A69C5C5DB71}"/>
              </a:ext>
            </a:extLst>
          </p:cNvPr>
          <p:cNvSpPr txBox="1"/>
          <p:nvPr/>
        </p:nvSpPr>
        <p:spPr>
          <a:xfrm>
            <a:off x="353961" y="4793226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2000.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48795E3-B658-330B-FA45-777289C9B139}"/>
              </a:ext>
            </a:extLst>
          </p:cNvPr>
          <p:cNvSpPr txBox="1"/>
          <p:nvPr/>
        </p:nvSpPr>
        <p:spPr>
          <a:xfrm>
            <a:off x="9788015" y="4793226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2021.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325D64-1B6D-9BC5-F41D-4AD0AEE04AE7}"/>
              </a:ext>
            </a:extLst>
          </p:cNvPr>
          <p:cNvSpPr txBox="1"/>
          <p:nvPr/>
        </p:nvSpPr>
        <p:spPr>
          <a:xfrm>
            <a:off x="5889525" y="4793226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2016.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8B23AF-7F3E-2A7B-910E-9A7A9F6CCA5F}"/>
              </a:ext>
            </a:extLst>
          </p:cNvPr>
          <p:cNvSpPr txBox="1"/>
          <p:nvPr/>
        </p:nvSpPr>
        <p:spPr>
          <a:xfrm>
            <a:off x="3109458" y="4077619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104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8E87AD2-8582-CC81-CF44-2829C5884AC4}"/>
              </a:ext>
            </a:extLst>
          </p:cNvPr>
          <p:cNvSpPr txBox="1"/>
          <p:nvPr/>
        </p:nvSpPr>
        <p:spPr>
          <a:xfrm>
            <a:off x="6344272" y="4092368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103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8863ED-8978-06D1-3631-8F8CEE249006}"/>
              </a:ext>
            </a:extLst>
          </p:cNvPr>
          <p:cNvSpPr txBox="1"/>
          <p:nvPr/>
        </p:nvSpPr>
        <p:spPr>
          <a:xfrm>
            <a:off x="7155431" y="4084681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101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B8A2AC-42F1-8AD8-E3E4-B9A43E09BF7C}"/>
              </a:ext>
            </a:extLst>
          </p:cNvPr>
          <p:cNvSpPr txBox="1"/>
          <p:nvPr/>
        </p:nvSpPr>
        <p:spPr>
          <a:xfrm>
            <a:off x="8020670" y="4077619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96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5294CDC-7864-E991-6EEC-A0B6E1827F2E}"/>
              </a:ext>
            </a:extLst>
          </p:cNvPr>
          <p:cNvSpPr txBox="1"/>
          <p:nvPr/>
        </p:nvSpPr>
        <p:spPr>
          <a:xfrm>
            <a:off x="8785135" y="4069934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105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163E1FC-3270-A282-7B13-DDC38116225A}"/>
              </a:ext>
            </a:extLst>
          </p:cNvPr>
          <p:cNvSpPr txBox="1"/>
          <p:nvPr/>
        </p:nvSpPr>
        <p:spPr>
          <a:xfrm>
            <a:off x="9547135" y="4069934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102</a:t>
            </a:r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AC6D32F9-9F16-25A9-7691-EB288DE3D7BF}"/>
              </a:ext>
            </a:extLst>
          </p:cNvPr>
          <p:cNvSpPr/>
          <p:nvPr/>
        </p:nvSpPr>
        <p:spPr>
          <a:xfrm rot="16200000" flipH="1">
            <a:off x="4724712" y="910105"/>
            <a:ext cx="427391" cy="8932298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r-Latn-B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69B95C8-1EDF-25A8-9986-2306E3F6A7B2}"/>
                  </a:ext>
                </a:extLst>
              </p:cNvPr>
              <p:cNvSpPr txBox="1"/>
              <p:nvPr/>
            </p:nvSpPr>
            <p:spPr>
              <a:xfrm>
                <a:off x="4354620" y="5672915"/>
                <a:ext cx="1374052" cy="422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sr-Latn-BA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𝟐𝟎𝟎𝟎</m:t>
                          </m:r>
                        </m:sub>
                        <m:sup>
                          <m:r>
                            <a:rPr lang="sr-Latn-BA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𝟐𝟎𝟐𝟎</m:t>
                          </m:r>
                        </m:sup>
                      </m:sSubSup>
                      <m:r>
                        <a:rPr lang="sr-Latn-BA" sz="20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sr-Latn-BA" sz="2000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69B95C8-1EDF-25A8-9986-2306E3F6A7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620" y="5672915"/>
                <a:ext cx="1374052" cy="422936"/>
              </a:xfrm>
              <a:prstGeom prst="rect">
                <a:avLst/>
              </a:prstGeom>
              <a:blipFill>
                <a:blip r:embed="rId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5705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F4B21D1-2004-0BFB-0FBB-44E8D18138B5}"/>
              </a:ext>
            </a:extLst>
          </p:cNvPr>
          <p:cNvSpPr txBox="1"/>
          <p:nvPr/>
        </p:nvSpPr>
        <p:spPr>
          <a:xfrm>
            <a:off x="1627238" y="6611779"/>
            <a:ext cx="69907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000" dirty="0"/>
              <a:t>Izvor: Zavod za zapošljavanje RS. http://www.zzzrs.net/images/uploads/dokumenti/Bilten_SEPTEMBAR_2022.pdf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D7BE79-8808-B4EA-918D-3CEE62A681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238" y="146600"/>
            <a:ext cx="8937523" cy="646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91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278D77-13AD-F73D-82F0-B8789A509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083004"/>
              </p:ext>
            </p:extLst>
          </p:nvPr>
        </p:nvGraphicFramePr>
        <p:xfrm>
          <a:off x="2610465" y="44191"/>
          <a:ext cx="6967210" cy="6725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98935">
                  <a:extLst>
                    <a:ext uri="{9D8B030D-6E8A-4147-A177-3AD203B41FA5}">
                      <a16:colId xmlns:a16="http://schemas.microsoft.com/office/drawing/2014/main" val="3339087940"/>
                    </a:ext>
                  </a:extLst>
                </a:gridCol>
                <a:gridCol w="1542087">
                  <a:extLst>
                    <a:ext uri="{9D8B030D-6E8A-4147-A177-3AD203B41FA5}">
                      <a16:colId xmlns:a16="http://schemas.microsoft.com/office/drawing/2014/main" val="518668571"/>
                    </a:ext>
                  </a:extLst>
                </a:gridCol>
                <a:gridCol w="1526188">
                  <a:extLst>
                    <a:ext uri="{9D8B030D-6E8A-4147-A177-3AD203B41FA5}">
                      <a16:colId xmlns:a16="http://schemas.microsoft.com/office/drawing/2014/main" val="3695343715"/>
                    </a:ext>
                  </a:extLst>
                </a:gridCol>
              </a:tblGrid>
              <a:tr h="352289"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100" b="1" u="none" strike="noStrike" dirty="0">
                          <a:effectLst/>
                        </a:rPr>
                        <a:t>Opis</a:t>
                      </a:r>
                      <a:endParaRPr lang="sr-Latn-BA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Broj nezaposlenih na dan 31.12.2021.</a:t>
                      </a:r>
                      <a:endParaRPr lang="pl-P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100" b="1" u="none" strike="noStrike" dirty="0">
                          <a:effectLst/>
                        </a:rPr>
                        <a:t>Zaposleni u 2021.</a:t>
                      </a:r>
                      <a:endParaRPr lang="sr-Latn-BA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ctr"/>
                </a:tc>
                <a:extLst>
                  <a:ext uri="{0D108BD9-81ED-4DB2-BD59-A6C34878D82A}">
                    <a16:rowId xmlns:a16="http://schemas.microsoft.com/office/drawing/2014/main" val="3146948920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ekonomist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1284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784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138065968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Diplomirani ekonomist - smjer bankarstvo i osigur.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40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17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1638903729"/>
                  </a:ext>
                </a:extLst>
              </a:tr>
              <a:tr h="19267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Diplomirani ekonomist - smjer finans. računovodstv.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28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21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1432071899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ekonomist - smjer finansije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12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10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1947879787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Diplomirani ekonomist - smjer finansije i bank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160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87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295456084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Diplomirani ekonomist - smjer porezi i carine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109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51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3122335111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ekonomist - smjer unutrašnja trgovina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4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2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620341307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ekonomist -ekonomsko-pravni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0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2431996505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 dirty="0">
                          <a:effectLst/>
                        </a:rPr>
                        <a:t>Diplomirani ekonomist poslovne informatike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25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7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1397338791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ekonomist poslovno-pravni smjer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8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6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2561750227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 dirty="0">
                          <a:effectLst/>
                        </a:rPr>
                        <a:t>Diplomirani ekonomist saobraćajnog smjera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2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2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1408363716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ekonomist spoljne trgovine i marketin.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5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2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1142181042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ekonomist statistike i kibernetike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0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2817566973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 dirty="0">
                          <a:effectLst/>
                        </a:rPr>
                        <a:t>Diplomirani ekonomist za hotelijerstvo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16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10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3566486831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Diplomirani ekonomist za uslužni biznis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2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2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1998734263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 dirty="0">
                          <a:effectLst/>
                        </a:rPr>
                        <a:t>Diplomirani ekonomista menadžer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91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53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1086834084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ekonomista revizija i kontrola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4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1108640646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 dirty="0">
                          <a:effectLst/>
                        </a:rPr>
                        <a:t>Diplomirani ekonomista za finansijski menažment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14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4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3690140779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Diplomirani ekonomista za ljudske resurse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2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1031832155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Diplomirani ekonomista za međunarodni menadžm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4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2655320878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 dirty="0">
                          <a:effectLst/>
                        </a:rPr>
                        <a:t>Diplomirani ekonomista za preduzetništvo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24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15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3979039643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Diplomirani ekonomista za turizam i hotelijerstvo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22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15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1628760961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Diplomirani ekonomista za turizam, sport i rek.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13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2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2878939835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ekonomisti za industriju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4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0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147743904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ekonomisti-poslovne ekonomije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58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19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251079516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ekonomist-organizacijski smjer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3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2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2738224987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ekonomist-smjer društvene ekonomije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4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1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588756435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ekonomist-smjer marketing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45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14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3745416892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ekonomist-smjer privredni razvoj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0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4010607232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ekonomist-smjer vanjska trgovina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12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2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1667659088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Diplomirani i sl. ekonomista iz oblasti turizma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25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12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1072296502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menadžer bankarstva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13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4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116453487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Diplomirani menadžer internacionalnog biznisa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5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3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2041306781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Menadžer u carini,špediciji i osiguranju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0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599166816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Strukovni ekonomista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13</a:t>
                      </a:r>
                      <a:endParaRPr lang="sr-Latn-B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11</a:t>
                      </a:r>
                      <a:endParaRPr lang="sr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2786162485"/>
                  </a:ext>
                </a:extLst>
              </a:tr>
              <a:tr h="176585">
                <a:tc>
                  <a:txBody>
                    <a:bodyPr/>
                    <a:lstStyle/>
                    <a:p>
                      <a:pPr algn="l" fontAlgn="b"/>
                      <a:r>
                        <a:rPr lang="sr-Latn-BA" sz="1100" u="none" strike="noStrike">
                          <a:effectLst/>
                        </a:rPr>
                        <a:t>TOTAL</a:t>
                      </a:r>
                      <a:endParaRPr lang="sr-Latn-B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>
                          <a:effectLst/>
                        </a:rPr>
                        <a:t>2054</a:t>
                      </a:r>
                      <a:endParaRPr lang="sr-Latn-B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100" u="none" strike="noStrike" dirty="0">
                          <a:effectLst/>
                        </a:rPr>
                        <a:t>1162</a:t>
                      </a:r>
                      <a:endParaRPr lang="sr-Latn-BA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/>
                </a:tc>
                <a:extLst>
                  <a:ext uri="{0D108BD9-81ED-4DB2-BD59-A6C34878D82A}">
                    <a16:rowId xmlns:a16="http://schemas.microsoft.com/office/drawing/2014/main" val="334943135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1682664-01D0-6842-165D-C2BADBC6C775}"/>
              </a:ext>
            </a:extLst>
          </p:cNvPr>
          <p:cNvSpPr txBox="1"/>
          <p:nvPr/>
        </p:nvSpPr>
        <p:spPr>
          <a:xfrm>
            <a:off x="9864215" y="6215619"/>
            <a:ext cx="20377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000" dirty="0"/>
              <a:t>Izvor: Zavod za zapošljavanje RS,  http://www.zzzrs.net/images/uploads/dokumenti/VII_STEPEN_2021.pdf </a:t>
            </a:r>
          </a:p>
        </p:txBody>
      </p:sp>
    </p:spTree>
    <p:extLst>
      <p:ext uri="{BB962C8B-B14F-4D97-AF65-F5344CB8AC3E}">
        <p14:creationId xmlns:p14="http://schemas.microsoft.com/office/powerpoint/2010/main" val="3885251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5A49F95-6E74-395E-F58F-D52DD75E4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784815"/>
              </p:ext>
            </p:extLst>
          </p:nvPr>
        </p:nvGraphicFramePr>
        <p:xfrm>
          <a:off x="277762" y="1659604"/>
          <a:ext cx="11636476" cy="3641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89003">
                  <a:extLst>
                    <a:ext uri="{9D8B030D-6E8A-4147-A177-3AD203B41FA5}">
                      <a16:colId xmlns:a16="http://schemas.microsoft.com/office/drawing/2014/main" val="2582233471"/>
                    </a:ext>
                  </a:extLst>
                </a:gridCol>
                <a:gridCol w="818646">
                  <a:extLst>
                    <a:ext uri="{9D8B030D-6E8A-4147-A177-3AD203B41FA5}">
                      <a16:colId xmlns:a16="http://schemas.microsoft.com/office/drawing/2014/main" val="532833470"/>
                    </a:ext>
                  </a:extLst>
                </a:gridCol>
                <a:gridCol w="818646">
                  <a:extLst>
                    <a:ext uri="{9D8B030D-6E8A-4147-A177-3AD203B41FA5}">
                      <a16:colId xmlns:a16="http://schemas.microsoft.com/office/drawing/2014/main" val="1345884079"/>
                    </a:ext>
                  </a:extLst>
                </a:gridCol>
                <a:gridCol w="818646">
                  <a:extLst>
                    <a:ext uri="{9D8B030D-6E8A-4147-A177-3AD203B41FA5}">
                      <a16:colId xmlns:a16="http://schemas.microsoft.com/office/drawing/2014/main" val="2355455953"/>
                    </a:ext>
                  </a:extLst>
                </a:gridCol>
                <a:gridCol w="818646">
                  <a:extLst>
                    <a:ext uri="{9D8B030D-6E8A-4147-A177-3AD203B41FA5}">
                      <a16:colId xmlns:a16="http://schemas.microsoft.com/office/drawing/2014/main" val="1860492905"/>
                    </a:ext>
                  </a:extLst>
                </a:gridCol>
                <a:gridCol w="818646">
                  <a:extLst>
                    <a:ext uri="{9D8B030D-6E8A-4147-A177-3AD203B41FA5}">
                      <a16:colId xmlns:a16="http://schemas.microsoft.com/office/drawing/2014/main" val="2553146899"/>
                    </a:ext>
                  </a:extLst>
                </a:gridCol>
                <a:gridCol w="818646">
                  <a:extLst>
                    <a:ext uri="{9D8B030D-6E8A-4147-A177-3AD203B41FA5}">
                      <a16:colId xmlns:a16="http://schemas.microsoft.com/office/drawing/2014/main" val="35465016"/>
                    </a:ext>
                  </a:extLst>
                </a:gridCol>
                <a:gridCol w="935597">
                  <a:extLst>
                    <a:ext uri="{9D8B030D-6E8A-4147-A177-3AD203B41FA5}">
                      <a16:colId xmlns:a16="http://schemas.microsoft.com/office/drawing/2014/main" val="2152541148"/>
                    </a:ext>
                  </a:extLst>
                </a:gridCol>
              </a:tblGrid>
              <a:tr h="509712"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600" b="1" u="none" strike="noStrike" dirty="0">
                          <a:effectLst/>
                        </a:rPr>
                        <a:t>Opis</a:t>
                      </a:r>
                      <a:endParaRPr lang="sr-Latn-B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600" b="1" u="none" strike="noStrike" dirty="0">
                          <a:effectLst/>
                        </a:rPr>
                        <a:t>2022-Q2</a:t>
                      </a:r>
                      <a:endParaRPr lang="sr-Latn-B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600" b="1" u="none" strike="noStrike">
                          <a:effectLst/>
                        </a:rPr>
                        <a:t>2022-Q1</a:t>
                      </a:r>
                      <a:endParaRPr lang="sr-Latn-B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600" b="1" u="none" strike="noStrike" dirty="0">
                          <a:effectLst/>
                        </a:rPr>
                        <a:t>2021</a:t>
                      </a:r>
                      <a:endParaRPr lang="sr-Latn-B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600" b="1" u="none" strike="noStrike" dirty="0">
                          <a:effectLst/>
                        </a:rPr>
                        <a:t>2021-Q4</a:t>
                      </a:r>
                      <a:endParaRPr lang="sr-Latn-B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600" b="1" u="none" strike="noStrike" dirty="0">
                          <a:effectLst/>
                        </a:rPr>
                        <a:t>2021-Q3</a:t>
                      </a:r>
                      <a:endParaRPr lang="sr-Latn-B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600" b="1" u="none" strike="noStrike" dirty="0">
                          <a:effectLst/>
                        </a:rPr>
                        <a:t>2021-Q2</a:t>
                      </a:r>
                      <a:endParaRPr lang="sr-Latn-B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600" b="1" u="none" strike="noStrike" dirty="0">
                          <a:effectLst/>
                        </a:rPr>
                        <a:t>2021-Q1</a:t>
                      </a:r>
                      <a:endParaRPr lang="sr-Latn-B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2288520"/>
                  </a:ext>
                </a:extLst>
              </a:tr>
              <a:tr h="36664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>
                          <a:effectLst/>
                        </a:rPr>
                        <a:t>Radno sposobno stanovništvo 15-89 (000)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2,887.0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2,887.0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2,904.0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2,904.0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2,904.0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2,904.0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2,904.0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5836569"/>
                  </a:ext>
                </a:extLst>
              </a:tr>
              <a:tr h="366642"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600" u="none" strike="noStrike">
                          <a:effectLst/>
                        </a:rPr>
                        <a:t>Radna snaga 15-89 (000)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1,368.0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1,388.0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1,393.0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1,406.0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1,402.0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1,387.0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1,377.0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6570424"/>
                  </a:ext>
                </a:extLst>
              </a:tr>
              <a:tr h="366642"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600" u="none" strike="noStrike">
                          <a:effectLst/>
                        </a:rPr>
                        <a:t>Zaposleni 15-89 (000)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1,154.0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1,157.0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1,151.0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1,179.0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1,173.0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1,136.0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1,115.0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658217"/>
                  </a:ext>
                </a:extLst>
              </a:tr>
              <a:tr h="259738"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600" u="none" strike="noStrike">
                          <a:effectLst/>
                        </a:rPr>
                        <a:t>Nezaposleni 15-74 (000)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215.0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231.0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242.0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226.0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229.0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250.0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262.0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6732488"/>
                  </a:ext>
                </a:extLst>
              </a:tr>
              <a:tr h="36664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>
                          <a:effectLst/>
                        </a:rPr>
                        <a:t>Osobe izvan radne snage 15-89 (000)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1,519.0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1,499.0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1,511.0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1,498.0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1,502.0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1,517.0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1,527.0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6176377"/>
                  </a:ext>
                </a:extLst>
              </a:tr>
              <a:tr h="36664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>
                          <a:effectLst/>
                        </a:rPr>
                        <a:t>Osobe starosti 15-64 godine (000)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2,296.0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2,296.0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2,320.0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2,320.0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2,320.0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2,320.0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2,320.0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8575132"/>
                  </a:ext>
                </a:extLst>
              </a:tr>
              <a:tr h="259738"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600" u="none" strike="noStrike" dirty="0">
                          <a:effectLst/>
                        </a:rPr>
                        <a:t>Stopa aktivnosti 15-89 (%)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47.4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48.1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48.0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48.4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48.3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47.7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47.4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2803460"/>
                  </a:ext>
                </a:extLst>
              </a:tr>
              <a:tr h="259738"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600" u="none" strike="noStrike">
                          <a:effectLst/>
                        </a:rPr>
                        <a:t>Stopa zaposlenosti 15-89 (%)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40.0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40.1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39.6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40.6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40.4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39.1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38.4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9882990"/>
                  </a:ext>
                </a:extLst>
              </a:tr>
              <a:tr h="259738"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600" u="none" strike="noStrike">
                          <a:effectLst/>
                        </a:rPr>
                        <a:t>Stopa nezaposlenosti 15-74 (%)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15.7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16.7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17.4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16.1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16.4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18.1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19.1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683456"/>
                  </a:ext>
                </a:extLst>
              </a:tr>
              <a:tr h="259738"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600" u="none" strike="noStrike" dirty="0">
                          <a:effectLst/>
                        </a:rPr>
                        <a:t>Učešće stanovništva 15-64 godin</a:t>
                      </a:r>
                      <a:r>
                        <a:rPr lang="sr-Cyrl-BA" sz="1600" u="none" strike="noStrike" dirty="0">
                          <a:effectLst/>
                        </a:rPr>
                        <a:t>е (%)</a:t>
                      </a:r>
                      <a:endParaRPr lang="sr-Cyrl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68.2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68.2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68.4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68.4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68.4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>
                          <a:effectLst/>
                        </a:rPr>
                        <a:t>68.4</a:t>
                      </a:r>
                      <a:endParaRPr lang="sr-Latn-B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BA" sz="1600" u="none" strike="noStrike" dirty="0">
                          <a:effectLst/>
                        </a:rPr>
                        <a:t>68.4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059776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29C6D92-F0A3-F8B0-8FD1-0B6A1A8B4A31}"/>
              </a:ext>
            </a:extLst>
          </p:cNvPr>
          <p:cNvSpPr txBox="1"/>
          <p:nvPr/>
        </p:nvSpPr>
        <p:spPr>
          <a:xfrm>
            <a:off x="277762" y="5390568"/>
            <a:ext cx="7642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200" dirty="0"/>
              <a:t>Izvor: Agencija za statistiku BiH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03BF96-546B-D298-D90C-7B587A92651D}"/>
              </a:ext>
            </a:extLst>
          </p:cNvPr>
          <p:cNvSpPr txBox="1"/>
          <p:nvPr/>
        </p:nvSpPr>
        <p:spPr>
          <a:xfrm>
            <a:off x="277762" y="1200920"/>
            <a:ext cx="5385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b="1" dirty="0">
                <a:solidFill>
                  <a:schemeClr val="accent3"/>
                </a:solidFill>
              </a:rPr>
              <a:t>Pregled tržišta rada u BiH</a:t>
            </a:r>
          </a:p>
        </p:txBody>
      </p:sp>
    </p:spTree>
    <p:extLst>
      <p:ext uri="{BB962C8B-B14F-4D97-AF65-F5344CB8AC3E}">
        <p14:creationId xmlns:p14="http://schemas.microsoft.com/office/powerpoint/2010/main" val="4013108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8EC9EEA-871B-4ECC-9201-B1A47219C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6" y="0"/>
            <a:ext cx="12158808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D41F3D1-6F92-45B2-8EF5-344D408E77BD}"/>
              </a:ext>
            </a:extLst>
          </p:cNvPr>
          <p:cNvSpPr txBox="1"/>
          <p:nvPr/>
        </p:nvSpPr>
        <p:spPr>
          <a:xfrm>
            <a:off x="8093597" y="6596390"/>
            <a:ext cx="40063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100" dirty="0"/>
              <a:t>Izvor: OECD, https://data.oecd.org/unemp/unemployment-rate.htm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51712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1B951-8833-422D-A7B4-ECA44F745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5134"/>
            <a:ext cx="7729728" cy="1188720"/>
          </a:xfrm>
        </p:spPr>
        <p:txBody>
          <a:bodyPr/>
          <a:lstStyle/>
          <a:p>
            <a:r>
              <a:rPr lang="sr-Latn-BA" dirty="0"/>
              <a:t>ZADATAK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1BD15-F607-413E-BDD2-6847C621D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812" y="1564849"/>
            <a:ext cx="10952376" cy="5081048"/>
          </a:xfrm>
        </p:spPr>
        <p:txBody>
          <a:bodyPr/>
          <a:lstStyle/>
          <a:p>
            <a:pPr marL="114300" lvl="0" indent="0">
              <a:buNone/>
            </a:pPr>
            <a:r>
              <a:rPr lang="sr-Latn-BA" sz="1800" dirty="0"/>
              <a:t>Dati su podaci o iskorišćenju radne snage u jednom preduzeću za mjesec januar, </a:t>
            </a:r>
            <a:r>
              <a:rPr lang="pl-PL" sz="1800" dirty="0"/>
              <a:t>ako preduzeće radi 18 radnih dana, i to po 7 sati za svaku smjenu</a:t>
            </a:r>
            <a:r>
              <a:rPr lang="sr-Latn-BA" sz="1800" dirty="0"/>
              <a:t>:</a:t>
            </a:r>
          </a:p>
          <a:p>
            <a:pPr marL="114300" lvl="0" indent="0">
              <a:buNone/>
            </a:pPr>
            <a:endParaRPr lang="sr-Latn-BA" sz="1800" dirty="0"/>
          </a:p>
          <a:p>
            <a:pPr marL="114300" lvl="0" indent="0">
              <a:buNone/>
            </a:pPr>
            <a:endParaRPr lang="sr-Latn-BA" sz="1800" dirty="0"/>
          </a:p>
          <a:p>
            <a:pPr marL="114300" lvl="0" indent="0">
              <a:buNone/>
            </a:pPr>
            <a:endParaRPr lang="sr-Latn-BA" sz="1800" dirty="0"/>
          </a:p>
          <a:p>
            <a:pPr marL="114300" lvl="0" indent="0">
              <a:buNone/>
            </a:pPr>
            <a:r>
              <a:rPr lang="en-US" sz="1800" dirty="0" err="1"/>
              <a:t>Izračunati</a:t>
            </a:r>
            <a:r>
              <a:rPr lang="en-US" sz="1800" dirty="0"/>
              <a:t>:</a:t>
            </a:r>
          </a:p>
          <a:p>
            <a:pPr marL="114300" lvl="0" indent="0">
              <a:buNone/>
            </a:pPr>
            <a:r>
              <a:rPr lang="en-US" sz="1800" dirty="0"/>
              <a:t>a)	</a:t>
            </a:r>
            <a:r>
              <a:rPr lang="en-US" sz="1800" dirty="0" err="1"/>
              <a:t>mogući</a:t>
            </a:r>
            <a:r>
              <a:rPr lang="en-US" sz="1800" dirty="0"/>
              <a:t> fond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vremena</a:t>
            </a:r>
            <a:r>
              <a:rPr lang="sr-Latn-BA" sz="1800" dirty="0"/>
              <a:t> za 2 smjene</a:t>
            </a:r>
            <a:r>
              <a:rPr lang="en-US" sz="1800" dirty="0"/>
              <a:t>;</a:t>
            </a:r>
          </a:p>
          <a:p>
            <a:pPr marL="114300" lvl="0" indent="0">
              <a:buNone/>
            </a:pPr>
            <a:r>
              <a:rPr lang="en-US" sz="1800" dirty="0"/>
              <a:t>b)	</a:t>
            </a:r>
            <a:r>
              <a:rPr lang="en-US" sz="1800" dirty="0" err="1"/>
              <a:t>kalendarski</a:t>
            </a:r>
            <a:r>
              <a:rPr lang="en-US" sz="1800" dirty="0"/>
              <a:t> fond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vremena</a:t>
            </a:r>
            <a:r>
              <a:rPr lang="en-US" sz="1800" dirty="0"/>
              <a:t> za 3 </a:t>
            </a:r>
            <a:r>
              <a:rPr lang="en-US" sz="1800" dirty="0" err="1"/>
              <a:t>smjene</a:t>
            </a:r>
            <a:r>
              <a:rPr lang="en-US" sz="1800" dirty="0"/>
              <a:t>;</a:t>
            </a:r>
          </a:p>
          <a:p>
            <a:pPr marL="114300" lvl="0" indent="0">
              <a:buNone/>
            </a:pPr>
            <a:r>
              <a:rPr lang="en-US" sz="1800" dirty="0"/>
              <a:t>c)	</a:t>
            </a:r>
            <a:r>
              <a:rPr lang="en-US" sz="1800" dirty="0" err="1"/>
              <a:t>prosječan</a:t>
            </a:r>
            <a:r>
              <a:rPr lang="en-US" sz="1800" dirty="0"/>
              <a:t> </a:t>
            </a:r>
            <a:r>
              <a:rPr lang="en-US" sz="1800" dirty="0" err="1"/>
              <a:t>broj</a:t>
            </a:r>
            <a:r>
              <a:rPr lang="en-US" sz="1800" dirty="0"/>
              <a:t> </a:t>
            </a:r>
            <a:r>
              <a:rPr lang="en-US" sz="1800" dirty="0" err="1"/>
              <a:t>radnika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prosječnu</a:t>
            </a:r>
            <a:r>
              <a:rPr lang="en-US" sz="1800" dirty="0"/>
              <a:t> </a:t>
            </a:r>
            <a:r>
              <a:rPr lang="en-US" sz="1800" dirty="0" err="1"/>
              <a:t>dužinu</a:t>
            </a:r>
            <a:r>
              <a:rPr lang="en-US" sz="1800" dirty="0"/>
              <a:t>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mjeseca</a:t>
            </a:r>
            <a:r>
              <a:rPr lang="en-US" sz="1800" dirty="0"/>
              <a:t>;</a:t>
            </a:r>
          </a:p>
          <a:p>
            <a:pPr marL="114300" lvl="0" indent="0">
              <a:buNone/>
            </a:pPr>
            <a:r>
              <a:rPr lang="en-US" sz="1800" dirty="0"/>
              <a:t>d)	</a:t>
            </a:r>
            <a:r>
              <a:rPr lang="en-US" sz="1800" dirty="0" err="1"/>
              <a:t>koeficijent</a:t>
            </a:r>
            <a:r>
              <a:rPr lang="en-US" sz="1800" dirty="0"/>
              <a:t> </a:t>
            </a:r>
            <a:r>
              <a:rPr lang="en-US" sz="1800" dirty="0" err="1"/>
              <a:t>iskorišćenja</a:t>
            </a:r>
            <a:r>
              <a:rPr lang="en-US" sz="1800" dirty="0"/>
              <a:t> </a:t>
            </a:r>
            <a:r>
              <a:rPr lang="en-US" sz="1800" dirty="0" err="1"/>
              <a:t>kalendarskog</a:t>
            </a:r>
            <a:r>
              <a:rPr lang="en-US" sz="1800" dirty="0"/>
              <a:t>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vremena</a:t>
            </a:r>
            <a:r>
              <a:rPr lang="en-US" sz="1800" dirty="0"/>
              <a:t>;</a:t>
            </a:r>
          </a:p>
          <a:p>
            <a:pPr marL="114300" lvl="0" indent="0">
              <a:buNone/>
            </a:pPr>
            <a:r>
              <a:rPr lang="en-US" sz="1800" dirty="0"/>
              <a:t>e)	</a:t>
            </a:r>
            <a:r>
              <a:rPr lang="en-US" sz="1800" dirty="0" err="1"/>
              <a:t>koeficijent</a:t>
            </a:r>
            <a:r>
              <a:rPr lang="en-US" sz="1800" dirty="0"/>
              <a:t> </a:t>
            </a:r>
            <a:r>
              <a:rPr lang="en-US" sz="1800" dirty="0" err="1"/>
              <a:t>iskorišćenja</a:t>
            </a:r>
            <a:r>
              <a:rPr lang="en-US" sz="1800" dirty="0"/>
              <a:t> </a:t>
            </a:r>
            <a:r>
              <a:rPr lang="en-US" sz="1800" dirty="0" err="1"/>
              <a:t>zaposlenih</a:t>
            </a:r>
            <a:r>
              <a:rPr lang="en-US" sz="1800" dirty="0"/>
              <a:t> </a:t>
            </a:r>
            <a:r>
              <a:rPr lang="en-US" sz="1800" dirty="0" err="1"/>
              <a:t>radnika</a:t>
            </a:r>
            <a:r>
              <a:rPr lang="en-US" sz="1800" dirty="0"/>
              <a:t>;</a:t>
            </a:r>
          </a:p>
          <a:p>
            <a:pPr marL="114300" lvl="0" indent="0">
              <a:buNone/>
            </a:pPr>
            <a:r>
              <a:rPr lang="en-US" sz="1800" dirty="0"/>
              <a:t>f)	</a:t>
            </a:r>
            <a:r>
              <a:rPr lang="en-US" sz="1800" dirty="0" err="1"/>
              <a:t>koeficijent</a:t>
            </a:r>
            <a:r>
              <a:rPr lang="en-US" sz="1800" dirty="0"/>
              <a:t> </a:t>
            </a:r>
            <a:r>
              <a:rPr lang="en-US" sz="1800" dirty="0" err="1"/>
              <a:t>integralnog</a:t>
            </a:r>
            <a:r>
              <a:rPr lang="en-US" sz="1800" dirty="0"/>
              <a:t> </a:t>
            </a:r>
            <a:r>
              <a:rPr lang="en-US" sz="1800" dirty="0" err="1"/>
              <a:t>iskorišćenja</a:t>
            </a:r>
            <a:r>
              <a:rPr lang="en-US" sz="1800" dirty="0"/>
              <a:t>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vremena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78FAFAB-248A-4EE4-8CF7-537257830A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177401"/>
              </p:ext>
            </p:extLst>
          </p:nvPr>
        </p:nvGraphicFramePr>
        <p:xfrm>
          <a:off x="3059504" y="2234394"/>
          <a:ext cx="5462326" cy="119460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04206">
                  <a:extLst>
                    <a:ext uri="{9D8B030D-6E8A-4147-A177-3AD203B41FA5}">
                      <a16:colId xmlns:a16="http://schemas.microsoft.com/office/drawing/2014/main" val="3887756"/>
                    </a:ext>
                  </a:extLst>
                </a:gridCol>
                <a:gridCol w="2258120">
                  <a:extLst>
                    <a:ext uri="{9D8B030D-6E8A-4147-A177-3AD203B41FA5}">
                      <a16:colId xmlns:a16="http://schemas.microsoft.com/office/drawing/2014/main" val="3715221450"/>
                    </a:ext>
                  </a:extLst>
                </a:gridCol>
              </a:tblGrid>
              <a:tr h="463086">
                <a:tc>
                  <a:txBody>
                    <a:bodyPr/>
                    <a:lstStyle/>
                    <a:p>
                      <a:r>
                        <a:rPr lang="sr-Latn-BA" b="0" dirty="0"/>
                        <a:t>Broj radnika u jednoj smjeni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b="0" dirty="0"/>
                        <a:t>800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897946"/>
                  </a:ext>
                </a:extLst>
              </a:tr>
              <a:tr h="264621">
                <a:tc>
                  <a:txBody>
                    <a:bodyPr/>
                    <a:lstStyle/>
                    <a:p>
                      <a:r>
                        <a:rPr lang="sr-Latn-BA" b="0" dirty="0"/>
                        <a:t>Radnik-časova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b="0" dirty="0"/>
                        <a:t>126.750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48948"/>
                  </a:ext>
                </a:extLst>
              </a:tr>
              <a:tr h="264621">
                <a:tc>
                  <a:txBody>
                    <a:bodyPr/>
                    <a:lstStyle/>
                    <a:p>
                      <a:r>
                        <a:rPr lang="sr-Latn-BA" b="0" dirty="0"/>
                        <a:t>Radnik-dana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b="0" dirty="0"/>
                        <a:t>19.500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343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977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7BA0E7-D05D-4205-8A9B-904E004BC6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72998" y="664590"/>
                <a:ext cx="10646003" cy="5180028"/>
              </a:xfrm>
            </p:spPr>
            <p:txBody>
              <a:bodyPr>
                <a:normAutofit/>
              </a:bodyPr>
              <a:lstStyle/>
              <a:p>
                <a:pPr marL="114300" lvl="0" indent="0">
                  <a:buNone/>
                </a:pPr>
                <a:r>
                  <a:rPr lang="sr-Latn-BA" sz="2000" dirty="0"/>
                  <a:t>a) </a:t>
                </a:r>
                <a:r>
                  <a:rPr lang="sr-Latn-BA" sz="2000" b="1" dirty="0"/>
                  <a:t>Mogući fond </a:t>
                </a:r>
                <a:r>
                  <a:rPr lang="sr-Latn-BA" sz="2000" dirty="0"/>
                  <a:t>radnog vremena predstavlja fond dana ili časova u okviru radnih dana (ukupan broj dana umanjen za sedmični i godišnji odmor, praznike i sl.)</a:t>
                </a:r>
              </a:p>
              <a:p>
                <a:pPr marL="114300" lvl="0" indent="0">
                  <a:buNone/>
                </a:pPr>
                <a:endParaRPr lang="sr-Latn-BA" sz="2000" dirty="0"/>
              </a:p>
              <a:p>
                <a:pPr marL="11430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𝑀𝑜𝑔𝑢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ć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𝑓𝑜𝑛𝑑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𝑑𝑎𝑛𝑖𝑚𝑎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sr-Latn-BA" sz="2000" b="0" i="0" smtClean="0">
                          <a:latin typeface="Cambria Math" panose="02040503050406030204" pitchFamily="18" charset="0"/>
                        </a:rPr>
                        <m:t>800 </m:t>
                      </m:r>
                      <m:r>
                        <m:rPr>
                          <m:sty m:val="p"/>
                        </m:rPr>
                        <a:rPr lang="sr-Latn-BA" sz="2000" b="0" i="0" smtClean="0">
                          <a:latin typeface="Cambria Math" panose="02040503050406030204" pitchFamily="18" charset="0"/>
                        </a:rPr>
                        <m:t>radnika</m:t>
                      </m:r>
                      <m:r>
                        <a:rPr lang="sr-Latn-BA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18 </m:t>
                      </m:r>
                      <m:r>
                        <m:rPr>
                          <m:sty m:val="p"/>
                        </m:rPr>
                        <a:rPr lang="sr-Latn-BA" sz="2000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dana</m:t>
                      </m:r>
                      <m:r>
                        <a:rPr lang="sr-Latn-BA" sz="2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2 </m:t>
                      </m:r>
                      <m:r>
                        <m:rPr>
                          <m:sty m:val="p"/>
                        </m:rPr>
                        <a:rPr lang="sr-Latn-BA" sz="2000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smjene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𝟐𝟖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𝟖𝟎𝟎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𝑀𝑜𝑔𝑢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ć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𝑓𝑜𝑛𝑑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 č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𝑎𝑠𝑜𝑣𝑖𝑚𝑎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sr-Latn-BA" sz="2000">
                          <a:latin typeface="Cambria Math" panose="02040503050406030204" pitchFamily="18" charset="0"/>
                        </a:rPr>
                        <m:t>800 </m:t>
                      </m:r>
                      <m:r>
                        <m:rPr>
                          <m:sty m:val="p"/>
                        </m:rPr>
                        <a:rPr lang="sr-Latn-BA" sz="2000">
                          <a:latin typeface="Cambria Math" panose="02040503050406030204" pitchFamily="18" charset="0"/>
                        </a:rPr>
                        <m:t>radnika</m:t>
                      </m:r>
                      <m:r>
                        <a:rPr lang="sr-Latn-BA" sz="200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18 </m:t>
                      </m:r>
                      <m:r>
                        <m:rPr>
                          <m:sty m:val="p"/>
                        </m:rPr>
                        <a:rPr lang="sr-Latn-BA" sz="200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dana</m:t>
                      </m:r>
                      <m:r>
                        <a:rPr lang="sr-Latn-BA" sz="2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sr-Latn-BA" sz="20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sr-Latn-BA" sz="20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smjene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sr-Latn-BA" sz="2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sr-Latn-BA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č</m:t>
                      </m:r>
                      <m:r>
                        <m:rPr>
                          <m:sty m:val="p"/>
                        </m:rPr>
                        <a:rPr lang="sr-Latn-BA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asova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𝟐𝟎𝟏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𝟔𝟎𝟎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sr-Latn-BA" sz="2000" b="1" dirty="0"/>
              </a:p>
              <a:p>
                <a:pPr marL="114300" indent="0">
                  <a:buNone/>
                </a:pPr>
                <a:endParaRPr lang="sr-Latn-BA" sz="2000" dirty="0"/>
              </a:p>
              <a:p>
                <a:pPr marL="114300" indent="0">
                  <a:buNone/>
                </a:pPr>
                <a:endParaRPr lang="sr-Latn-BA" sz="2000" dirty="0"/>
              </a:p>
              <a:p>
                <a:pPr marL="114300" indent="0">
                  <a:buNone/>
                </a:pPr>
                <a:r>
                  <a:rPr lang="sr-Latn-BA" sz="2000" dirty="0"/>
                  <a:t>b) </a:t>
                </a:r>
                <a:r>
                  <a:rPr lang="sr-Latn-BA" sz="2000" b="1" dirty="0"/>
                  <a:t>Kalendarski fond </a:t>
                </a:r>
                <a:r>
                  <a:rPr lang="sr-Latn-BA" sz="2000" dirty="0"/>
                  <a:t>je zasnovan na kalendarskom broju dana. Predstavlja fond radnog vremena koji se u teoriji može ostvariti.</a:t>
                </a:r>
              </a:p>
              <a:p>
                <a:pPr marL="114300" indent="0">
                  <a:buNone/>
                </a:pPr>
                <a:endParaRPr lang="sr-Latn-BA" sz="2000" dirty="0"/>
              </a:p>
              <a:p>
                <a:pPr marL="11430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𝐾𝑎𝑙𝑒𝑛𝑑𝑎𝑟𝑠𝑘𝑖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𝑓𝑜𝑛𝑑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𝑑𝑎𝑛𝑖𝑚𝑎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sr-Latn-BA" sz="2000">
                          <a:latin typeface="Cambria Math" panose="02040503050406030204" pitchFamily="18" charset="0"/>
                        </a:rPr>
                        <m:t>800 </m:t>
                      </m:r>
                      <m:r>
                        <m:rPr>
                          <m:sty m:val="p"/>
                        </m:rPr>
                        <a:rPr lang="sr-Latn-BA" sz="2000">
                          <a:latin typeface="Cambria Math" panose="02040503050406030204" pitchFamily="18" charset="0"/>
                        </a:rPr>
                        <m:t>radnika</m:t>
                      </m:r>
                      <m:r>
                        <a:rPr lang="sr-Latn-BA" sz="200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31</m:t>
                      </m:r>
                      <m:r>
                        <a:rPr lang="sr-Latn-BA" sz="2000" i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sr-Latn-BA" sz="2000" i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dan</m:t>
                      </m:r>
                      <m:r>
                        <a:rPr lang="sr-Latn-BA" sz="2000" i="1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sr-Latn-BA" sz="200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sr-Latn-BA" sz="200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smjene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𝟒𝟎𝟎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  <a:p>
                <a:pPr marL="11430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𝐾𝑎𝑙𝑒𝑛𝑑𝑎𝑟𝑠𝑘𝑖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𝑓𝑜𝑛𝑑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 č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𝑎𝑠𝑜𝑣𝑖𝑚𝑎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sr-Latn-BA" sz="2000">
                          <a:latin typeface="Cambria Math" panose="02040503050406030204" pitchFamily="18" charset="0"/>
                        </a:rPr>
                        <m:t>800 </m:t>
                      </m:r>
                      <m:r>
                        <m:rPr>
                          <m:sty m:val="p"/>
                        </m:rPr>
                        <a:rPr lang="sr-Latn-BA" sz="2000">
                          <a:latin typeface="Cambria Math" panose="02040503050406030204" pitchFamily="18" charset="0"/>
                        </a:rPr>
                        <m:t>radnika</m:t>
                      </m:r>
                      <m:r>
                        <a:rPr lang="sr-Latn-BA" sz="200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31 </m:t>
                      </m:r>
                      <m:r>
                        <m:rPr>
                          <m:sty m:val="p"/>
                        </m:rPr>
                        <a:rPr lang="sr-Latn-BA" sz="2000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dan</m:t>
                      </m:r>
                      <m:r>
                        <a:rPr lang="sr-Latn-BA" sz="2000" i="1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3 </m:t>
                      </m:r>
                      <m:r>
                        <m:rPr>
                          <m:sty m:val="p"/>
                        </m:rPr>
                        <a:rPr lang="sr-Latn-BA" sz="200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smjene</m:t>
                      </m:r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·</m:t>
                      </m:r>
                      <m:r>
                        <a:rPr lang="sr-Latn-BA" sz="2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 č</m:t>
                      </m:r>
                      <m:r>
                        <m:rPr>
                          <m:sty m:val="p"/>
                        </m:rPr>
                        <a:rPr lang="sr-Latn-BA" sz="2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asova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𝟓𝟐𝟎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𝟖𝟎𝟎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b="1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7BA0E7-D05D-4205-8A9B-904E004BC6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2998" y="664590"/>
                <a:ext cx="10646003" cy="5180028"/>
              </a:xfrm>
              <a:blipFill>
                <a:blip r:embed="rId2"/>
                <a:stretch>
                  <a:fillRect t="-588" r="-1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1642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0596BA-195D-4CEC-B057-F38345DD14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4057" y="370002"/>
                <a:ext cx="11283885" cy="6117995"/>
              </a:xfrm>
            </p:spPr>
            <p:txBody>
              <a:bodyPr/>
              <a:lstStyle/>
              <a:p>
                <a:pPr marL="114300" lvl="0" indent="0">
                  <a:buNone/>
                </a:pPr>
                <a:r>
                  <a:rPr lang="sr-Latn-BA" sz="1600" dirty="0"/>
                  <a:t>c) </a:t>
                </a:r>
                <a:r>
                  <a:rPr lang="sr-Latn-BA" b="1" dirty="0"/>
                  <a:t>Prosječan broj radnika</a:t>
                </a:r>
                <a:r>
                  <a:rPr lang="sr-Latn-BA" dirty="0"/>
                  <a:t> se računa kao odnos broja radnik – dana i mogućeg fonda radnog vremena u danima, po radniku.</a:t>
                </a:r>
              </a:p>
              <a:p>
                <a:pPr marL="114300" lvl="0" indent="0">
                  <a:buNone/>
                </a:pPr>
                <a:endParaRPr lang="sr-Latn-BA" sz="1600" dirty="0"/>
              </a:p>
              <a:p>
                <a:pPr marL="114300" lvl="0" indent="0">
                  <a:buNone/>
                </a:pPr>
                <a:endParaRPr lang="sr-Latn-BA" dirty="0"/>
              </a:p>
              <a:p>
                <a:pPr marL="114300" lvl="0" indent="0">
                  <a:buNone/>
                </a:pPr>
                <a:endParaRPr lang="sr-Latn-BA" dirty="0"/>
              </a:p>
              <a:p>
                <a:pPr marL="114300" lvl="0" indent="0">
                  <a:buNone/>
                </a:pPr>
                <a:r>
                  <a:rPr lang="sr-Latn-BA" dirty="0"/>
                  <a:t>Prosječan broj radnika može se dobiti i na osnovu radnik-časova i mogućeg fonda radnog vremena u časovima, po radniku</a:t>
                </a:r>
                <a:r>
                  <a:rPr lang="en-US" dirty="0"/>
                  <a:t>.</a:t>
                </a:r>
                <a:r>
                  <a:rPr lang="sr-Latn-BA" dirty="0"/>
                  <a:t> </a:t>
                </a:r>
                <a:r>
                  <a:rPr lang="en-US" dirty="0"/>
                  <a:t>O</a:t>
                </a:r>
                <a:r>
                  <a:rPr lang="sr-Latn-BA" dirty="0"/>
                  <a:t>čekuj</a:t>
                </a:r>
                <a:r>
                  <a:rPr lang="en-US" dirty="0"/>
                  <a:t>e</a:t>
                </a:r>
                <a:r>
                  <a:rPr lang="sr-Latn-BA" dirty="0"/>
                  <a:t> se sličan, ali ne i identičan rezultat.</a:t>
                </a:r>
                <a:endParaRPr lang="en-US" dirty="0"/>
              </a:p>
              <a:p>
                <a:pPr marL="114300" lvl="0" indent="0">
                  <a:buNone/>
                </a:pPr>
                <a:endParaRPr lang="sr-Cyrl-BA" dirty="0"/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i="1">
                          <a:latin typeface="Cambria Math" panose="02040503050406030204" pitchFamily="18" charset="0"/>
                        </a:rPr>
                        <m:t>𝑃𝑟𝑜𝑠𝑗𝑒</m:t>
                      </m:r>
                      <m:r>
                        <a:rPr lang="sr-Latn-BA" sz="1600" i="1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sr-Latn-BA" sz="1600" i="1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sr-Latn-BA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i="1">
                          <a:latin typeface="Cambria Math" panose="02040503050406030204" pitchFamily="18" charset="0"/>
                        </a:rPr>
                        <m:t>𝑏𝑟𝑜𝑗</m:t>
                      </m:r>
                      <m:r>
                        <a:rPr lang="sr-Latn-BA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i="1">
                          <a:latin typeface="Cambria Math" panose="02040503050406030204" pitchFamily="18" charset="0"/>
                        </a:rPr>
                        <m:t>𝑟𝑎𝑑𝑛𝑖𝑘𝑎</m:t>
                      </m:r>
                      <m:r>
                        <a:rPr lang="sr-Latn-BA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𝐵𝑟𝑜𝑗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𝑟𝑎𝑑𝑛𝑖𝑘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−č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𝑎𝑠𝑜𝑣𝑎</m:t>
                          </m:r>
                        </m:num>
                        <m:den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𝑀𝑜𝑔𝑢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ć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𝑓𝑜𝑛𝑑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𝑝𝑜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𝑟𝑎𝑑𝑛𝑖𝑘𝑢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𝑠𝑎𝑡𝑖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sr-Latn-BA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126.750</m:t>
                          </m:r>
                        </m:num>
                        <m:den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18</m:t>
                          </m:r>
                          <m:r>
                            <a:rPr lang="sr-Latn-BA" sz="1600" i="1" smtClean="0"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sr-Latn-BA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sr-Latn-BA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502,98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sr-Latn-BA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𝟓𝟎𝟑</m:t>
                      </m:r>
                    </m:oMath>
                  </m:oMathPara>
                </a14:m>
                <a:endParaRPr lang="sr-Latn-RS" b="1" dirty="0"/>
              </a:p>
              <a:p>
                <a:pPr marL="11430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28324A"/>
                  </a:buClr>
                  <a:buSzPts val="1800"/>
                  <a:buFont typeface="Source Sans Pro"/>
                  <a:buNone/>
                  <a:tabLst/>
                  <a:defRPr/>
                </a:pPr>
                <a:endParaRPr kumimoji="0" lang="sr-Latn-BA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28324A"/>
                  </a:solidFill>
                  <a:effectLst/>
                  <a:uLnTx/>
                  <a:uFillTx/>
                  <a:latin typeface="Source Sans Pro"/>
                  <a:ea typeface="Source Sans Pro"/>
                  <a:sym typeface="Source Sans Pro"/>
                </a:endParaRPr>
              </a:p>
              <a:p>
                <a:pPr marL="11430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28324A"/>
                  </a:buClr>
                  <a:buSzPts val="1800"/>
                  <a:buFont typeface="Source Sans Pro"/>
                  <a:buNone/>
                  <a:tabLst/>
                  <a:defRPr/>
                </a:pPr>
                <a:r>
                  <a:rPr kumimoji="0" lang="sr-Latn-BA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j-lt"/>
                    <a:ea typeface="Source Sans Pro"/>
                    <a:sym typeface="Source Sans Pro"/>
                  </a:rPr>
                  <a:t>Prosječan broj dana (dužina radnog mjeseca) </a:t>
                </a:r>
                <a:r>
                  <a:rPr kumimoji="0" lang="sr-Latn-BA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j-lt"/>
                    <a:ea typeface="Source Sans Pro"/>
                    <a:sym typeface="Source Sans Pro"/>
                  </a:rPr>
                  <a:t>se računa kao odnos broja radnik – dana i broja radnika.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0596BA-195D-4CEC-B057-F38345DD14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4057" y="370002"/>
                <a:ext cx="11283885" cy="6117995"/>
              </a:xfrm>
              <a:blipFill>
                <a:blip r:embed="rId2"/>
                <a:stretch>
                  <a:fillRect t="-598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9D7E25D-AAF6-45B9-899D-CBCBCECE6747}"/>
                  </a:ext>
                </a:extLst>
              </p:cNvPr>
              <p:cNvSpPr txBox="1"/>
              <p:nvPr/>
            </p:nvSpPr>
            <p:spPr>
              <a:xfrm>
                <a:off x="2755950" y="1460835"/>
                <a:ext cx="7775013" cy="5112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𝑃𝑟𝑜𝑠𝑗𝑒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𝑏𝑟𝑜𝑗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𝑟𝑎𝑑𝑛𝑖𝑘𝑎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𝐵𝑟𝑜𝑗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𝑑𝑎𝑛𝑎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𝑀𝑜𝑔𝑢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ć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𝑓𝑜𝑛𝑑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𝑝𝑜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𝑟𝑎𝑑𝑛𝑖𝑘𝑢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𝑑𝑎𝑛𝑖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19.500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18·2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=541,67</m:t>
                      </m:r>
                      <m:r>
                        <a:rPr lang="sr-Latn-BA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sr-Latn-BA" sz="1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𝟓𝟒𝟐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9D7E25D-AAF6-45B9-899D-CBCBCECE6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5950" y="1460835"/>
                <a:ext cx="7775013" cy="5112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8C29D6E-67BB-4CFB-8851-F68CA97F27C4}"/>
                  </a:ext>
                </a:extLst>
              </p:cNvPr>
              <p:cNvSpPr txBox="1"/>
              <p:nvPr/>
            </p:nvSpPr>
            <p:spPr>
              <a:xfrm>
                <a:off x="2361450" y="4885872"/>
                <a:ext cx="7469096" cy="5108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𝑃𝑟𝑜𝑠𝑗𝑒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𝑛𝑎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ž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𝑖𝑛𝑎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𝑟𝑎𝑑𝑛𝑜𝑔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𝑚𝑗𝑒𝑠𝑒𝑐𝑎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𝐵𝑟𝑜𝑗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𝑑𝑎𝑛𝑎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𝐵𝑟𝑜𝑗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𝑟𝑎𝑑𝑛𝑖𝑘𝑎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𝑏𝑟𝑜𝑗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𝑠𝑚𝑗𝑒𝑛𝑎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19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500</m:t>
                          </m:r>
                        </m:num>
                        <m:den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800</m:t>
                          </m:r>
                          <m:r>
                            <a:rPr lang="sr-Latn-BA" sz="1600" i="1" smtClean="0"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BA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6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sr-Latn-BA" sz="1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8C29D6E-67BB-4CFB-8851-F68CA97F27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450" y="4885872"/>
                <a:ext cx="7469096" cy="5108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891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94808-3DCB-4F8E-9CD8-5B48F8677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251" y="421106"/>
            <a:ext cx="10475495" cy="6015788"/>
          </a:xfrm>
        </p:spPr>
        <p:txBody>
          <a:bodyPr/>
          <a:lstStyle/>
          <a:p>
            <a:pPr marL="0" indent="0">
              <a:buNone/>
            </a:pPr>
            <a:r>
              <a:rPr lang="sr-Latn-RS" dirty="0"/>
              <a:t>d) </a:t>
            </a:r>
            <a:r>
              <a:rPr lang="sr-Latn-RS" sz="1800" b="1" dirty="0"/>
              <a:t>Koeficijent iskorištenja kalendarskog radnog vremena </a:t>
            </a:r>
            <a:r>
              <a:rPr lang="sr-Latn-RS" sz="1800" dirty="0"/>
              <a:t>se dobija stavljajući u odnos mogući i kalendarski fond radnog vremena: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r>
              <a:rPr lang="sr-Latn-BA" sz="1800" dirty="0"/>
              <a:t>e) </a:t>
            </a:r>
            <a:r>
              <a:rPr lang="sr-Latn-BA" sz="1800" b="1" dirty="0"/>
              <a:t>Koeficijent iskorištenja zaposlenih radnika </a:t>
            </a:r>
            <a:r>
              <a:rPr lang="sr-Latn-BA" sz="1800" dirty="0"/>
              <a:t>predstavlja odnos prosječnog i ukupnog broja radnika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F96D342-9869-4AD7-8215-322CADC4D1F0}"/>
                  </a:ext>
                </a:extLst>
              </p:cNvPr>
              <p:cNvSpPr txBox="1"/>
              <p:nvPr/>
            </p:nvSpPr>
            <p:spPr>
              <a:xfrm>
                <a:off x="2810856" y="1380624"/>
                <a:ext cx="6570287" cy="12419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𝑡𝑒𝑛𝑗𝑎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𝑟𝑎𝑑𝑛𝑜𝑔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𝑣𝑟𝑒𝑚𝑒𝑛𝑎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𝑀𝑜𝑔𝑢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ć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𝑓𝑜𝑛𝑑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𝐾𝑎𝑙𝑒𝑛𝑑𝑎𝑟𝑠𝑘𝑖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𝑓𝑜𝑛𝑑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·100</m:t>
                      </m:r>
                    </m:oMath>
                  </m:oMathPara>
                </a14:m>
                <a:endParaRPr lang="sr-Latn-BA" sz="1600" b="0" dirty="0"/>
              </a:p>
              <a:p>
                <a:endParaRPr lang="sr-Latn-BA" sz="16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𝑡𝑒𝑛𝑗𝑎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𝑟𝑎𝑑𝑛𝑜𝑔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𝑣𝑟𝑒𝑚𝑒𝑛𝑎</m:t>
                      </m:r>
                      <m:r>
                        <a:rPr lang="sr-Latn-BA" sz="1600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sr-Latn-BA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201.600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520.800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·100=</m:t>
                      </m:r>
                      <m:r>
                        <a:rPr lang="sr-Latn-BA" sz="1600" b="0" i="0" smtClean="0">
                          <a:latin typeface="Cambria Math" panose="02040503050406030204" pitchFamily="18" charset="0"/>
                        </a:rPr>
                        <m:t>38,71%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F96D342-9869-4AD7-8215-322CADC4D1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856" y="1380624"/>
                <a:ext cx="6570287" cy="12419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3C9CA8-B3B1-42C7-8B11-D369EA475298}"/>
                  </a:ext>
                </a:extLst>
              </p:cNvPr>
              <p:cNvSpPr txBox="1"/>
              <p:nvPr/>
            </p:nvSpPr>
            <p:spPr>
              <a:xfrm>
                <a:off x="3047998" y="3832648"/>
                <a:ext cx="6096000" cy="16255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𝑡𝑒𝑛𝑗𝑎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𝑟𝑎𝑑𝑛𝑖𝑘𝑎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𝑃𝑟𝑜𝑠𝑗𝑒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𝑎𝑛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𝑏𝑟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𝑟𝑎𝑑𝑛𝑖𝑘𝑎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𝑈𝑘𝑢𝑝𝑎𝑛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𝑏𝑟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𝑟𝑎𝑑𝑛𝑖𝑘𝑎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·100</m:t>
                      </m:r>
                    </m:oMath>
                  </m:oMathPara>
                </a14:m>
                <a:endParaRPr lang="sr-Latn-BA" sz="1600" b="0" dirty="0"/>
              </a:p>
              <a:p>
                <a:endParaRPr lang="sr-Latn-BA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𝑡𝑒𝑛𝑗𝑎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𝑟𝑎𝑑𝑛𝑖𝑘𝑎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542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800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·100</m:t>
                      </m:r>
                      <m:r>
                        <a:rPr lang="sr-Latn-BA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67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75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BA" sz="1600" b="0" dirty="0"/>
              </a:p>
              <a:p>
                <a:endParaRPr lang="sr-Latn-BA" sz="1600" b="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3C9CA8-B3B1-42C7-8B11-D369EA475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3832648"/>
                <a:ext cx="6096000" cy="16255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1572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48A93-1F52-44B0-AD23-8916E2ECF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4" y="589547"/>
            <a:ext cx="10459452" cy="5678905"/>
          </a:xfrm>
        </p:spPr>
        <p:txBody>
          <a:bodyPr/>
          <a:lstStyle/>
          <a:p>
            <a:pPr marL="0" indent="0">
              <a:buNone/>
            </a:pPr>
            <a:r>
              <a:rPr lang="sr-Latn-BA" sz="1800" dirty="0"/>
              <a:t>f) </a:t>
            </a:r>
            <a:r>
              <a:rPr lang="sr-Latn-BA" sz="1800" b="1" dirty="0"/>
              <a:t>Koeficijent integralnog iskorištenja radnog vremena </a:t>
            </a:r>
            <a:r>
              <a:rPr lang="sr-Latn-BA" sz="1800" dirty="0"/>
              <a:t>se dobija kao odnos radnik-časova i mogućeg fonda radnog vremena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C45D2A2-9E84-41FB-810E-20C4C5F8C3D9}"/>
                  </a:ext>
                </a:extLst>
              </p:cNvPr>
              <p:cNvSpPr txBox="1"/>
              <p:nvPr/>
            </p:nvSpPr>
            <p:spPr>
              <a:xfrm>
                <a:off x="2017291" y="1421410"/>
                <a:ext cx="8157418" cy="17502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1430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𝑖𝑛𝑡𝑒𝑔𝑟𝑎𝑙𝑛𝑜𝑔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šć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𝑒𝑛𝑗𝑎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.=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𝐵𝑟𝑜𝑗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𝑟𝑎𝑑𝑛𝑖𝑘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−č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𝑎𝑠𝑜𝑣𝑎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𝑀𝑜𝑔𝑢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ć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𝑓𝑜𝑛𝑑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. (č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𝑎𝑠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  <a:p>
                <a:pPr marL="114300" indent="0">
                  <a:buNone/>
                </a:pPr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𝑖𝑛𝑡𝑒𝑔𝑟𝑎𝑙𝑛𝑜𝑔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šć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𝑒𝑛𝑗𝑎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.=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126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750 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201.600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62,87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C45D2A2-9E84-41FB-810E-20C4C5F8C3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291" y="1421410"/>
                <a:ext cx="8157418" cy="17502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7001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E512CBB-C2FA-8BAE-51F3-309758FEF9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60" y="238432"/>
            <a:ext cx="5058260" cy="625085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9FBD1C9-C6BE-EFB3-DEC2-F970E13E4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789" y="238432"/>
            <a:ext cx="4658472" cy="62508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EE063F4-6DD5-DE3D-BD9C-24A69A0CC7B2}"/>
              </a:ext>
            </a:extLst>
          </p:cNvPr>
          <p:cNvSpPr txBox="1"/>
          <p:nvPr/>
        </p:nvSpPr>
        <p:spPr>
          <a:xfrm>
            <a:off x="463960" y="6581001"/>
            <a:ext cx="8886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200" dirty="0"/>
              <a:t>Izvor: Statistički godišnjak Republike Srpske, 2021; https://www.rzs.rs.ba/static/uploads/bilteni/godisnjak/2021/06rad_2021.pdf</a:t>
            </a:r>
          </a:p>
        </p:txBody>
      </p:sp>
    </p:spTree>
    <p:extLst>
      <p:ext uri="{BB962C8B-B14F-4D97-AF65-F5344CB8AC3E}">
        <p14:creationId xmlns:p14="http://schemas.microsoft.com/office/powerpoint/2010/main" val="3319485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7CDE1-60FF-4330-B7F7-090E2A920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ZADATAK 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C50A5-0812-4929-B812-1742C929D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U </a:t>
            </a:r>
            <a:r>
              <a:rPr lang="en-US" sz="2000" dirty="0" err="1"/>
              <a:t>jednom</a:t>
            </a:r>
            <a:r>
              <a:rPr lang="en-US" sz="2000" dirty="0"/>
              <a:t> pred</a:t>
            </a:r>
            <a:r>
              <a:rPr lang="sr-Latn-BA" sz="2000" dirty="0"/>
              <a:t>uzeću </a:t>
            </a:r>
            <a:r>
              <a:rPr lang="en-US" sz="2000" dirty="0"/>
              <a:t>je </a:t>
            </a:r>
            <a:r>
              <a:rPr lang="en-US" sz="2000" dirty="0" err="1"/>
              <a:t>zaposleno</a:t>
            </a:r>
            <a:r>
              <a:rPr lang="en-US" sz="2000" dirty="0"/>
              <a:t> 840 </a:t>
            </a:r>
            <a:r>
              <a:rPr lang="en-US" sz="2000" dirty="0" err="1"/>
              <a:t>radnika</a:t>
            </a:r>
            <a:r>
              <a:rPr lang="en-US" sz="2000" dirty="0"/>
              <a:t>, koji </a:t>
            </a:r>
            <a:r>
              <a:rPr lang="en-US" sz="2000" dirty="0" err="1"/>
              <a:t>rade</a:t>
            </a:r>
            <a:r>
              <a:rPr lang="en-US" sz="2000" dirty="0"/>
              <a:t> u </a:t>
            </a:r>
            <a:r>
              <a:rPr lang="en-US" sz="2000" dirty="0" err="1"/>
              <a:t>jednoj</a:t>
            </a:r>
            <a:r>
              <a:rPr lang="en-US" sz="2000" dirty="0"/>
              <a:t> </a:t>
            </a:r>
            <a:r>
              <a:rPr lang="en-US" sz="2000" dirty="0" err="1"/>
              <a:t>smjeni</a:t>
            </a:r>
            <a:r>
              <a:rPr lang="sr-Latn-BA" sz="2000" dirty="0"/>
              <a:t> od 7 sati</a:t>
            </a:r>
            <a:r>
              <a:rPr lang="en-US" sz="2000" dirty="0"/>
              <a:t>. </a:t>
            </a:r>
            <a:r>
              <a:rPr lang="en-US" sz="2000" dirty="0" err="1"/>
              <a:t>Kalendarski</a:t>
            </a:r>
            <a:r>
              <a:rPr lang="en-US" sz="2000" dirty="0"/>
              <a:t> fond </a:t>
            </a:r>
            <a:r>
              <a:rPr lang="en-US" sz="2000" dirty="0" err="1"/>
              <a:t>radnih</a:t>
            </a:r>
            <a:r>
              <a:rPr lang="en-US" sz="2000" dirty="0"/>
              <a:t> dana u </a:t>
            </a:r>
            <a:r>
              <a:rPr lang="en-US" sz="2000" dirty="0" err="1"/>
              <a:t>posmatranom</a:t>
            </a:r>
            <a:r>
              <a:rPr lang="en-US" sz="2000" dirty="0"/>
              <a:t> </a:t>
            </a:r>
            <a:r>
              <a:rPr lang="en-US" sz="2000" dirty="0" err="1"/>
              <a:t>mjesecu</a:t>
            </a:r>
            <a:r>
              <a:rPr lang="en-US" sz="2000" dirty="0"/>
              <a:t> </a:t>
            </a:r>
            <a:r>
              <a:rPr lang="en-US" sz="2000" dirty="0" err="1"/>
              <a:t>iznosio</a:t>
            </a:r>
            <a:r>
              <a:rPr lang="en-US" sz="2000" dirty="0"/>
              <a:t> je 23. U </a:t>
            </a:r>
            <a:r>
              <a:rPr lang="en-US" sz="2000" dirty="0" err="1"/>
              <a:t>toku</a:t>
            </a:r>
            <a:r>
              <a:rPr lang="en-US" sz="2000" dirty="0"/>
              <a:t> </a:t>
            </a:r>
            <a:r>
              <a:rPr lang="en-US" sz="2000" dirty="0" err="1"/>
              <a:t>mjeseca</a:t>
            </a:r>
            <a:r>
              <a:rPr lang="en-US" sz="2000" dirty="0"/>
              <a:t> je </a:t>
            </a:r>
            <a:r>
              <a:rPr lang="en-US" sz="2000" dirty="0" err="1"/>
              <a:t>ostvareno</a:t>
            </a:r>
            <a:r>
              <a:rPr lang="en-US" sz="2000" dirty="0"/>
              <a:t> </a:t>
            </a:r>
            <a:r>
              <a:rPr lang="en-US" sz="2000" dirty="0" err="1"/>
              <a:t>ukupno</a:t>
            </a:r>
            <a:r>
              <a:rPr lang="en-US" sz="2000" dirty="0"/>
              <a:t> 160.000 </a:t>
            </a:r>
            <a:r>
              <a:rPr lang="en-US" sz="2000" dirty="0" err="1"/>
              <a:t>radnik</a:t>
            </a:r>
            <a:r>
              <a:rPr lang="en-US" sz="2000" dirty="0"/>
              <a:t> – </a:t>
            </a:r>
            <a:r>
              <a:rPr lang="en-US" sz="2000" dirty="0" err="1"/>
              <a:t>časova</a:t>
            </a:r>
            <a:r>
              <a:rPr lang="en-US" sz="2000" dirty="0"/>
              <a:t>, </a:t>
            </a:r>
            <a:r>
              <a:rPr lang="en-US" sz="2000" dirty="0" err="1"/>
              <a:t>te</a:t>
            </a:r>
            <a:r>
              <a:rPr lang="en-US" sz="2000" dirty="0"/>
              <a:t> 21.000 </a:t>
            </a:r>
            <a:r>
              <a:rPr lang="en-US" sz="2000" dirty="0" err="1"/>
              <a:t>radnik</a:t>
            </a:r>
            <a:r>
              <a:rPr lang="en-US" sz="2000" dirty="0"/>
              <a:t> – dana.</a:t>
            </a:r>
          </a:p>
          <a:p>
            <a:pPr marL="0" indent="0">
              <a:buNone/>
            </a:pPr>
            <a:r>
              <a:rPr lang="en-US" sz="2000" dirty="0" err="1"/>
              <a:t>Izračunati</a:t>
            </a:r>
            <a:r>
              <a:rPr lang="en-US" sz="2000" dirty="0"/>
              <a:t> </a:t>
            </a:r>
            <a:r>
              <a:rPr lang="en-US" sz="2000" dirty="0" err="1"/>
              <a:t>parametre</a:t>
            </a:r>
            <a:r>
              <a:rPr lang="en-US" sz="2000" dirty="0"/>
              <a:t> </a:t>
            </a:r>
            <a:r>
              <a:rPr lang="en-US" sz="2000" dirty="0" err="1"/>
              <a:t>iskorišćenja</a:t>
            </a:r>
            <a:r>
              <a:rPr lang="en-US" sz="2000" dirty="0"/>
              <a:t> </a:t>
            </a:r>
            <a:r>
              <a:rPr lang="en-US" sz="2000" dirty="0" err="1"/>
              <a:t>radne</a:t>
            </a:r>
            <a:r>
              <a:rPr lang="en-US" sz="2000" dirty="0"/>
              <a:t> </a:t>
            </a:r>
            <a:r>
              <a:rPr lang="en-US" sz="2000" dirty="0" err="1"/>
              <a:t>snage</a:t>
            </a:r>
            <a:r>
              <a:rPr lang="en-US" sz="2000" dirty="0"/>
              <a:t> u </a:t>
            </a:r>
            <a:r>
              <a:rPr lang="en-US" sz="2000" dirty="0" err="1"/>
              <a:t>posmatranom</a:t>
            </a:r>
            <a:r>
              <a:rPr lang="en-US" sz="2000" dirty="0"/>
              <a:t> </a:t>
            </a:r>
            <a:r>
              <a:rPr lang="en-US" sz="2000" dirty="0" err="1"/>
              <a:t>preduzeću</a:t>
            </a:r>
            <a:r>
              <a:rPr lang="en-US" sz="2000" dirty="0"/>
              <a:t>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486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D4EA2-34B2-8B39-B7BA-F409FE92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STOPA AKTIVNOSTI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E03F64-EABB-8CFF-6DEA-54C4825292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44948" y="2564302"/>
                <a:ext cx="9302103" cy="401347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Stopa aktivnosti </a:t>
                </a:r>
                <a:r>
                  <a:rPr lang="sr-Latn-BA" sz="2000" dirty="0"/>
                  <a:t>prikazuje učešće aktivnog stanovništva u radno sposobnom stanovništvu 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sr-Latn-BA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BA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r>
                          <a:rPr lang="sr-Latn-BA" sz="2400" i="1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sr-Latn-BA" sz="24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sr-Latn-BA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sr-Latn-BA" sz="2400" dirty="0"/>
                  <a:t> </a:t>
                </a:r>
              </a:p>
              <a:p>
                <a:pPr marL="0" indent="0">
                  <a:buNone/>
                </a:pPr>
                <a:endParaRPr lang="sr-Latn-BA" sz="24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sr-Latn-BA" sz="2400" dirty="0"/>
                  <a:t> - </a:t>
                </a:r>
                <a:r>
                  <a:rPr lang="sr-Latn-BA" sz="2000" dirty="0"/>
                  <a:t>aktivno stanovništvo (zaposleni i nezaposleni koji aktivno traže posao)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BA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sr-Latn-BA" sz="2400" dirty="0"/>
                  <a:t> - </a:t>
                </a:r>
                <a:r>
                  <a:rPr lang="sr-Latn-BA" sz="2000" dirty="0"/>
                  <a:t>radno sposobno stanovništvo (aktivno i neaktivno)</a:t>
                </a:r>
                <a:endParaRPr lang="sr-Latn-BA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E03F64-EABB-8CFF-6DEA-54C4825292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44948" y="2564302"/>
                <a:ext cx="9302103" cy="4013479"/>
              </a:xfrm>
              <a:blipFill>
                <a:blip r:embed="rId2"/>
                <a:stretch>
                  <a:fillRect l="-655" t="-912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210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0CC73-AADA-2F29-EB52-BA94F445F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ZADATAK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7E936-5B47-1081-0F7C-589F3E051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5626" y="2579051"/>
            <a:ext cx="10663084" cy="37627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Dati su podaci o kretanju opšte aktivnosti u Republici Srpskoj za period od 2010. do 2020. godine: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dirty="0"/>
              <a:t>Izračunati i objasniti stopu aktivnog stanovništva u 2020. godini, ako je ista u 2010. godini iznosila 47,9%. Indeks kretanja aktivnog stanovništva u periodu 2015-2020. je iznosio 105, a indeks kretanja radno sposobnog stanovništva 112.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0D4E65A-9D87-64D4-8F96-B69FE3751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195685"/>
              </p:ext>
            </p:extLst>
          </p:nvPr>
        </p:nvGraphicFramePr>
        <p:xfrm>
          <a:off x="1208139" y="3150832"/>
          <a:ext cx="9775722" cy="169606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571457">
                  <a:extLst>
                    <a:ext uri="{9D8B030D-6E8A-4147-A177-3AD203B41FA5}">
                      <a16:colId xmlns:a16="http://schemas.microsoft.com/office/drawing/2014/main" val="3301719953"/>
                    </a:ext>
                  </a:extLst>
                </a:gridCol>
                <a:gridCol w="1440853">
                  <a:extLst>
                    <a:ext uri="{9D8B030D-6E8A-4147-A177-3AD203B41FA5}">
                      <a16:colId xmlns:a16="http://schemas.microsoft.com/office/drawing/2014/main" val="3765746904"/>
                    </a:ext>
                  </a:extLst>
                </a:gridCol>
                <a:gridCol w="1440853">
                  <a:extLst>
                    <a:ext uri="{9D8B030D-6E8A-4147-A177-3AD203B41FA5}">
                      <a16:colId xmlns:a16="http://schemas.microsoft.com/office/drawing/2014/main" val="2077073560"/>
                    </a:ext>
                  </a:extLst>
                </a:gridCol>
                <a:gridCol w="1440853">
                  <a:extLst>
                    <a:ext uri="{9D8B030D-6E8A-4147-A177-3AD203B41FA5}">
                      <a16:colId xmlns:a16="http://schemas.microsoft.com/office/drawing/2014/main" val="3336680925"/>
                    </a:ext>
                  </a:extLst>
                </a:gridCol>
                <a:gridCol w="1440853">
                  <a:extLst>
                    <a:ext uri="{9D8B030D-6E8A-4147-A177-3AD203B41FA5}">
                      <a16:colId xmlns:a16="http://schemas.microsoft.com/office/drawing/2014/main" val="518262546"/>
                    </a:ext>
                  </a:extLst>
                </a:gridCol>
                <a:gridCol w="1440853">
                  <a:extLst>
                    <a:ext uri="{9D8B030D-6E8A-4147-A177-3AD203B41FA5}">
                      <a16:colId xmlns:a16="http://schemas.microsoft.com/office/drawing/2014/main" val="1151923368"/>
                    </a:ext>
                  </a:extLst>
                </a:gridCol>
              </a:tblGrid>
              <a:tr h="424017">
                <a:tc>
                  <a:txBody>
                    <a:bodyPr/>
                    <a:lstStyle/>
                    <a:p>
                      <a:endParaRPr lang="sr-Latn-BA" sz="1800" dirty="0">
                        <a:latin typeface="Gill Sans MT (Body)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sr-Latn-BA" sz="1800" dirty="0">
                          <a:latin typeface="Gill Sans MT (Body)"/>
                        </a:rPr>
                        <a:t>Lančani indeksi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199010"/>
                  </a:ext>
                </a:extLst>
              </a:tr>
              <a:tr h="424017">
                <a:tc>
                  <a:txBody>
                    <a:bodyPr/>
                    <a:lstStyle/>
                    <a:p>
                      <a:endParaRPr lang="sr-Latn-BA" sz="1800" dirty="0">
                        <a:latin typeface="Gill Sans MT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800" b="1" dirty="0">
                          <a:latin typeface="Gill Sans MT (Body)"/>
                        </a:rPr>
                        <a:t>2011.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800" b="1" dirty="0">
                          <a:latin typeface="Gill Sans MT (Body)"/>
                        </a:rPr>
                        <a:t>2012.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800" b="1" dirty="0">
                          <a:latin typeface="Gill Sans MT (Body)"/>
                        </a:rPr>
                        <a:t>2013.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800" b="1" dirty="0">
                          <a:latin typeface="Gill Sans MT (Body)"/>
                        </a:rPr>
                        <a:t>2014.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800" b="1" dirty="0">
                          <a:latin typeface="Gill Sans MT (Body)"/>
                        </a:rPr>
                        <a:t>2015.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450033"/>
                  </a:ext>
                </a:extLst>
              </a:tr>
              <a:tr h="424017">
                <a:tc>
                  <a:txBody>
                    <a:bodyPr/>
                    <a:lstStyle/>
                    <a:p>
                      <a:r>
                        <a:rPr lang="sr-Latn-BA" sz="1800" b="1" dirty="0">
                          <a:latin typeface="Gill Sans MT (Body)"/>
                        </a:rPr>
                        <a:t>Aktivno stan.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104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103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98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103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100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402274"/>
                  </a:ext>
                </a:extLst>
              </a:tr>
              <a:tr h="424017">
                <a:tc>
                  <a:txBody>
                    <a:bodyPr/>
                    <a:lstStyle/>
                    <a:p>
                      <a:r>
                        <a:rPr lang="sr-Latn-BA" sz="1800" b="1" dirty="0">
                          <a:latin typeface="Gill Sans MT (Body)"/>
                        </a:rPr>
                        <a:t>Radno sposobno stan.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100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99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98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97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99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8573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236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D7F26A-87DD-C840-DB9B-FA6F407C72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2838" y="560439"/>
                <a:ext cx="10766323" cy="573712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2010</m:t>
                          </m:r>
                        </m:sub>
                      </m:sSub>
                      <m:r>
                        <a:rPr lang="sr-Latn-BA" sz="2400" b="0" i="1" smtClean="0">
                          <a:latin typeface="Cambria Math" panose="02040503050406030204" pitchFamily="18" charset="0"/>
                        </a:rPr>
                        <m:t>=47,9%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2020</m:t>
                          </m:r>
                        </m:sub>
                      </m:sSub>
                      <m:r>
                        <a:rPr lang="sr-Latn-BA" sz="2400" b="0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dirty="0"/>
                  <a:t>Prvo računamo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2015</m:t>
                        </m:r>
                      </m:sub>
                    </m:sSub>
                  </m:oMath>
                </a14:m>
                <a:r>
                  <a:rPr lang="sr-Latn-BA" sz="2000" dirty="0"/>
                  <a:t> preko lančanih indeksa: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2015</m:t>
                          </m:r>
                        </m:sub>
                      </m:sSub>
                      <m:r>
                        <a:rPr lang="sr-Latn-BA" sz="2400" b="0" i="1" smtClean="0">
                          <a:latin typeface="Cambria Math" panose="02040503050406030204" pitchFamily="18" charset="0"/>
                        </a:rPr>
                        <m:t>=47,9</m:t>
                      </m:r>
                      <m:r>
                        <a:rPr lang="sr-Latn-B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1,04∙1,03∙0,98∙1,03∙1,00</m:t>
                          </m:r>
                        </m:num>
                        <m:den>
                          <m:r>
                            <a:rPr lang="sr-Latn-BA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1,00∙0,99∙0,98∙0,97∙0,99</m:t>
                          </m:r>
                        </m:den>
                      </m:f>
                      <m:r>
                        <a:rPr lang="sr-Latn-B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=55,6%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dirty="0"/>
                  <a:t>Zatim računamo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2020</m:t>
                        </m:r>
                      </m:sub>
                    </m:sSub>
                  </m:oMath>
                </a14:m>
                <a:r>
                  <a:rPr lang="sr-Latn-BA" sz="2000" dirty="0"/>
                  <a:t>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2020</m:t>
                          </m:r>
                        </m:sub>
                      </m:sSub>
                      <m:r>
                        <a:rPr lang="sr-Latn-BA" sz="2400" b="0" i="1" smtClean="0">
                          <a:latin typeface="Cambria Math" panose="02040503050406030204" pitchFamily="18" charset="0"/>
                        </a:rPr>
                        <m:t>=55,6</m:t>
                      </m:r>
                      <m:r>
                        <a:rPr lang="sr-Latn-B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sr-Latn-BA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sub>
                            <m:sup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2015−2020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sr-Latn-BA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sub>
                            <m:sup>
                              <m:r>
                                <a:rPr lang="sr-Latn-BA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2015−2020</m:t>
                              </m:r>
                            </m:sup>
                          </m:sSubSup>
                        </m:den>
                      </m:f>
                      <m:r>
                        <a:rPr lang="sr-Latn-B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=55,6∙</m:t>
                      </m:r>
                      <m:f>
                        <m:fPr>
                          <m:ctrlPr>
                            <a:rPr lang="sr-Latn-BA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1,11</m:t>
                          </m:r>
                        </m:num>
                        <m:den>
                          <m:r>
                            <a:rPr lang="sr-Latn-BA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1,04</m:t>
                          </m:r>
                        </m:den>
                      </m:f>
                      <m:r>
                        <a:rPr lang="sr-Latn-B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𝟓𝟐</m:t>
                      </m:r>
                      <m:r>
                        <a:rPr lang="sr-Latn-B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𝟏𝟑</m:t>
                      </m:r>
                      <m:r>
                        <a:rPr lang="sr-Latn-B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BA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D7F26A-87DD-C840-DB9B-FA6F407C72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2838" y="560439"/>
                <a:ext cx="10766323" cy="5737121"/>
              </a:xfrm>
              <a:blipFill>
                <a:blip r:embed="rId2"/>
                <a:stretch>
                  <a:fillRect l="-623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3746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4ED1650-31C1-A50A-39E4-4E4D64B63C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72964"/>
              </p:ext>
            </p:extLst>
          </p:nvPr>
        </p:nvGraphicFramePr>
        <p:xfrm>
          <a:off x="9043219" y="0"/>
          <a:ext cx="2826774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316">
                  <a:extLst>
                    <a:ext uri="{9D8B030D-6E8A-4147-A177-3AD203B41FA5}">
                      <a16:colId xmlns:a16="http://schemas.microsoft.com/office/drawing/2014/main" val="159827658"/>
                    </a:ext>
                  </a:extLst>
                </a:gridCol>
                <a:gridCol w="1870458">
                  <a:extLst>
                    <a:ext uri="{9D8B030D-6E8A-4147-A177-3AD203B41FA5}">
                      <a16:colId xmlns:a16="http://schemas.microsoft.com/office/drawing/2014/main" val="2465094213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r>
                        <a:rPr lang="sr-Latn-BA" sz="1400" dirty="0"/>
                        <a:t>Godina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sz="1400" dirty="0"/>
                        <a:t>Stopa aktivnosti u RS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73884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sr-Latn-BA" sz="1600" dirty="0">
                          <a:latin typeface="+mj-lt"/>
                        </a:rPr>
                        <a:t>2020.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316028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sr-Latn-BA" sz="1600" dirty="0">
                          <a:latin typeface="+mj-lt"/>
                        </a:rPr>
                        <a:t>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9415527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sr-Latn-BA" sz="1600" dirty="0">
                          <a:latin typeface="+mj-lt"/>
                        </a:rPr>
                        <a:t>2018.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46.7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809954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sr-Latn-BA" sz="1600" dirty="0">
                          <a:latin typeface="+mj-lt"/>
                        </a:rPr>
                        <a:t>2017.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325899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sr-Latn-BA" sz="1600" dirty="0">
                          <a:latin typeface="+mj-lt"/>
                        </a:rPr>
                        <a:t>2016.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23042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sr-Latn-BA" sz="1600" dirty="0">
                          <a:latin typeface="+mj-lt"/>
                        </a:rPr>
                        <a:t>2015.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512282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sr-Latn-BA" sz="1600" dirty="0">
                          <a:latin typeface="+mj-lt"/>
                        </a:rPr>
                        <a:t>2014.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487812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sr-Latn-BA" sz="1600" dirty="0">
                          <a:latin typeface="+mj-lt"/>
                        </a:rPr>
                        <a:t>2013.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005944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sr-Latn-BA" sz="1600" dirty="0">
                          <a:latin typeface="+mj-lt"/>
                        </a:rPr>
                        <a:t>2012.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115827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sr-Latn-BA" sz="1600" dirty="0">
                          <a:latin typeface="+mj-lt"/>
                        </a:rPr>
                        <a:t>2011.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362267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sr-Latn-BA" sz="1600" dirty="0">
                          <a:latin typeface="+mj-lt"/>
                        </a:rPr>
                        <a:t>2010.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90696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9E7B792-1DDF-0661-1552-F7CD6D3DD7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7051026"/>
              </p:ext>
            </p:extLst>
          </p:nvPr>
        </p:nvGraphicFramePr>
        <p:xfrm>
          <a:off x="137652" y="735917"/>
          <a:ext cx="8327921" cy="5148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61088AB-BDEA-62A7-66EE-4EBD04DFF7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070568"/>
              </p:ext>
            </p:extLst>
          </p:nvPr>
        </p:nvGraphicFramePr>
        <p:xfrm>
          <a:off x="8858864" y="4513989"/>
          <a:ext cx="3195484" cy="2054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472">
                  <a:extLst>
                    <a:ext uri="{9D8B030D-6E8A-4147-A177-3AD203B41FA5}">
                      <a16:colId xmlns:a16="http://schemas.microsoft.com/office/drawing/2014/main" val="1380444624"/>
                    </a:ext>
                  </a:extLst>
                </a:gridCol>
                <a:gridCol w="1918012">
                  <a:extLst>
                    <a:ext uri="{9D8B030D-6E8A-4147-A177-3AD203B41FA5}">
                      <a16:colId xmlns:a16="http://schemas.microsoft.com/office/drawing/2014/main" val="1748882973"/>
                    </a:ext>
                  </a:extLst>
                </a:gridCol>
              </a:tblGrid>
              <a:tr h="384209">
                <a:tc>
                  <a:txBody>
                    <a:bodyPr/>
                    <a:lstStyle/>
                    <a:p>
                      <a:endParaRPr lang="sr-Latn-B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sz="1400" dirty="0"/>
                        <a:t>Stope aktivnosti u 2020.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208983"/>
                  </a:ext>
                </a:extLst>
              </a:tr>
              <a:tr h="384209">
                <a:tc>
                  <a:txBody>
                    <a:bodyPr/>
                    <a:lstStyle/>
                    <a:p>
                      <a:r>
                        <a:rPr lang="sr-Latn-BA" sz="1600" dirty="0"/>
                        <a:t>Srbija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sz="1600" dirty="0"/>
                        <a:t>54,7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40513"/>
                  </a:ext>
                </a:extLst>
              </a:tr>
              <a:tr h="384209">
                <a:tc>
                  <a:txBody>
                    <a:bodyPr/>
                    <a:lstStyle/>
                    <a:p>
                      <a:r>
                        <a:rPr lang="sr-Latn-BA" sz="1600" dirty="0"/>
                        <a:t>Hrvatska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sz="1600" dirty="0"/>
                        <a:t>51,0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215419"/>
                  </a:ext>
                </a:extLst>
              </a:tr>
              <a:tr h="384209">
                <a:tc>
                  <a:txBody>
                    <a:bodyPr/>
                    <a:lstStyle/>
                    <a:p>
                      <a:r>
                        <a:rPr lang="sr-Latn-BA" sz="1600" dirty="0"/>
                        <a:t>Crna Gora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sz="1600" dirty="0"/>
                        <a:t>53,3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806301"/>
                  </a:ext>
                </a:extLst>
              </a:tr>
              <a:tr h="384209">
                <a:tc>
                  <a:txBody>
                    <a:bodyPr/>
                    <a:lstStyle/>
                    <a:p>
                      <a:r>
                        <a:rPr lang="sr-Latn-BA" sz="1600" dirty="0"/>
                        <a:t>B&amp;H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sz="1600" dirty="0"/>
                        <a:t>47,7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06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461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40A9B-E614-C127-6705-C4E1166F5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ZADATAK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5637F-BAEE-ED72-4205-967F3C04E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sz="2000" dirty="0"/>
              <a:t>Na osnovu podataka o broju zaposlenih u Republici Srpskoj, odrediti koje godine će taj broj iznositi 300.000, ako se ispoljena tendencija nastavi i nakon 2021.  godine:</a:t>
            </a:r>
          </a:p>
          <a:p>
            <a:pPr marL="0" indent="0">
              <a:buNone/>
            </a:pPr>
            <a:endParaRPr lang="sr-Latn-BA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EEB2506-A590-E825-F94A-E584A70B5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81854"/>
              </p:ext>
            </p:extLst>
          </p:nvPr>
        </p:nvGraphicFramePr>
        <p:xfrm>
          <a:off x="2031999" y="4189035"/>
          <a:ext cx="8128001" cy="101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74157283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94824772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998883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04712812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406835297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424532522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7981414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2016.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2017.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2018.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2019.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2020.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2021.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5767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Zaposleni (u 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274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0158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68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B23B73-5CD1-437E-F0B7-36E47DE3726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1942" y="545690"/>
                <a:ext cx="10368116" cy="576661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RS" sz="1800" dirty="0">
                    <a:latin typeface="+mj-lt"/>
                  </a:rPr>
                  <a:t>Prvo računamo stopu rasta za posmatrani period:</a:t>
                </a:r>
              </a:p>
              <a:p>
                <a:pPr marL="0" indent="0">
                  <a:buNone/>
                </a:pPr>
                <a:endParaRPr lang="sr-Latn-RS" i="1" dirty="0">
                  <a:latin typeface="+mj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274</m:t>
                                  </m:r>
                                </m:num>
                                <m:den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246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sz="2000" i="1">
                          <a:latin typeface="Cambria Math" panose="02040503050406030204" pitchFamily="18" charset="0"/>
                        </a:rPr>
                        <m:t>∙100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RS" sz="2000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RS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>
                    <a:ea typeface="Cambria Math" panose="02040503050406030204" pitchFamily="18" charset="0"/>
                  </a:rPr>
                  <a:t>Zatim je primnjenjujemo da izračunamo u kojoj godini će broj zaposlenih u RS iznositi 300.000:</a:t>
                </a:r>
              </a:p>
              <a:p>
                <a:pPr marL="0" indent="0">
                  <a:buNone/>
                </a:pPr>
                <a:endParaRPr lang="sr-Latn-RS" dirty="0"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300=274∙</m:t>
                      </m:r>
                      <m:sSup>
                        <m:sSup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2,18</m:t>
                                  </m:r>
                                </m:num>
                                <m:den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sr-Latn-BA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sr-Latn-BA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 sz="20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300</m:t>
                              </m:r>
                            </m:e>
                          </m:func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 sz="20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274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 sz="20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1,0218</m:t>
                              </m:r>
                            </m:e>
                          </m:func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=4,2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sz="1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RS" sz="1800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B23B73-5CD1-437E-F0B7-36E47DE3726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1942" y="545690"/>
                <a:ext cx="10368116" cy="5766619"/>
              </a:xfrm>
              <a:blipFill>
                <a:blip r:embed="rId2"/>
                <a:stretch>
                  <a:fillRect l="-529" t="-635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5228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296CE-053E-A3DB-2C4B-58FAAE60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ZADATAK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C3404-8C84-E848-3417-8D95BCD7E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5387" y="2623296"/>
            <a:ext cx="8181225" cy="3143324"/>
          </a:xfrm>
        </p:spPr>
        <p:txBody>
          <a:bodyPr/>
          <a:lstStyle/>
          <a:p>
            <a:pPr marL="0" indent="0">
              <a:buNone/>
            </a:pPr>
            <a:r>
              <a:rPr lang="sr-Latn-BA" sz="2000" dirty="0"/>
              <a:t>Dati su podaci o kretanju zaposlenih za period 2000 – 2021: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dirty="0"/>
              <a:t>Izračunati indeks promjene zaposlenih u periodu 2000 – 2020. godina, ako je indeks u periodu 2000 – 2016. bio 104.</a:t>
            </a:r>
          </a:p>
          <a:p>
            <a:pPr marL="0" indent="0">
              <a:buNone/>
            </a:pPr>
            <a:endParaRPr lang="sr-Latn-BA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46DC9D5-8B5D-2A80-B292-666EFA969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821076"/>
              </p:ext>
            </p:extLst>
          </p:nvPr>
        </p:nvGraphicFramePr>
        <p:xfrm>
          <a:off x="1598559" y="3241640"/>
          <a:ext cx="8994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064">
                  <a:extLst>
                    <a:ext uri="{9D8B030D-6E8A-4147-A177-3AD203B41FA5}">
                      <a16:colId xmlns:a16="http://schemas.microsoft.com/office/drawing/2014/main" val="3205882924"/>
                    </a:ext>
                  </a:extLst>
                </a:gridCol>
                <a:gridCol w="1042688">
                  <a:extLst>
                    <a:ext uri="{9D8B030D-6E8A-4147-A177-3AD203B41FA5}">
                      <a16:colId xmlns:a16="http://schemas.microsoft.com/office/drawing/2014/main" val="550465483"/>
                    </a:ext>
                  </a:extLst>
                </a:gridCol>
                <a:gridCol w="1042688">
                  <a:extLst>
                    <a:ext uri="{9D8B030D-6E8A-4147-A177-3AD203B41FA5}">
                      <a16:colId xmlns:a16="http://schemas.microsoft.com/office/drawing/2014/main" val="3228625301"/>
                    </a:ext>
                  </a:extLst>
                </a:gridCol>
                <a:gridCol w="1042688">
                  <a:extLst>
                    <a:ext uri="{9D8B030D-6E8A-4147-A177-3AD203B41FA5}">
                      <a16:colId xmlns:a16="http://schemas.microsoft.com/office/drawing/2014/main" val="3519421643"/>
                    </a:ext>
                  </a:extLst>
                </a:gridCol>
                <a:gridCol w="1042688">
                  <a:extLst>
                    <a:ext uri="{9D8B030D-6E8A-4147-A177-3AD203B41FA5}">
                      <a16:colId xmlns:a16="http://schemas.microsoft.com/office/drawing/2014/main" val="1097813389"/>
                    </a:ext>
                  </a:extLst>
                </a:gridCol>
                <a:gridCol w="1042688">
                  <a:extLst>
                    <a:ext uri="{9D8B030D-6E8A-4147-A177-3AD203B41FA5}">
                      <a16:colId xmlns:a16="http://schemas.microsoft.com/office/drawing/2014/main" val="2770056236"/>
                    </a:ext>
                  </a:extLst>
                </a:gridCol>
                <a:gridCol w="1042688">
                  <a:extLst>
                    <a:ext uri="{9D8B030D-6E8A-4147-A177-3AD203B41FA5}">
                      <a16:colId xmlns:a16="http://schemas.microsoft.com/office/drawing/2014/main" val="1954829175"/>
                    </a:ext>
                  </a:extLst>
                </a:gridCol>
                <a:gridCol w="1042688">
                  <a:extLst>
                    <a:ext uri="{9D8B030D-6E8A-4147-A177-3AD203B41FA5}">
                      <a16:colId xmlns:a16="http://schemas.microsoft.com/office/drawing/2014/main" val="24166186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Godina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2016.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2021.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514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Lančani indeksi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090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90182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517</TotalTime>
  <Words>1489</Words>
  <Application>Microsoft Office PowerPoint</Application>
  <PresentationFormat>Widescreen</PresentationFormat>
  <Paragraphs>408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 Math</vt:lpstr>
      <vt:lpstr>Corbel</vt:lpstr>
      <vt:lpstr>Gill Sans MT</vt:lpstr>
      <vt:lpstr>Gill Sans MT (Body)</vt:lpstr>
      <vt:lpstr>Source Sans Pro</vt:lpstr>
      <vt:lpstr>Parcel</vt:lpstr>
      <vt:lpstr>Tržište rada</vt:lpstr>
      <vt:lpstr>PowerPoint Presentation</vt:lpstr>
      <vt:lpstr>STOPA AKTIVNOSTI</vt:lpstr>
      <vt:lpstr>ZADATAK 1</vt:lpstr>
      <vt:lpstr>PowerPoint Presentation</vt:lpstr>
      <vt:lpstr>PowerPoint Presentation</vt:lpstr>
      <vt:lpstr>ZADATAK 2</vt:lpstr>
      <vt:lpstr>PowerPoint Presentation</vt:lpstr>
      <vt:lpstr>ZADATAK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ZADATAK 4</vt:lpstr>
      <vt:lpstr>PowerPoint Presentation</vt:lpstr>
      <vt:lpstr>PowerPoint Presentation</vt:lpstr>
      <vt:lpstr>PowerPoint Presentation</vt:lpstr>
      <vt:lpstr>PowerPoint Presentation</vt:lpstr>
      <vt:lpstr>ZADATAK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Tržište rada</dc:title>
  <dc:creator>Marić, Milica</dc:creator>
  <cp:lastModifiedBy>Marić, Milica</cp:lastModifiedBy>
  <cp:revision>25</cp:revision>
  <dcterms:created xsi:type="dcterms:W3CDTF">2022-11-07T08:27:24Z</dcterms:created>
  <dcterms:modified xsi:type="dcterms:W3CDTF">2022-11-09T08:14:33Z</dcterms:modified>
</cp:coreProperties>
</file>