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2" r:id="rId5"/>
    <p:sldId id="261" r:id="rId6"/>
    <p:sldId id="260" r:id="rId7"/>
    <p:sldId id="262" r:id="rId8"/>
    <p:sldId id="263" r:id="rId9"/>
    <p:sldId id="274" r:id="rId10"/>
    <p:sldId id="275" r:id="rId11"/>
    <p:sldId id="265" r:id="rId12"/>
    <p:sldId id="276" r:id="rId13"/>
    <p:sldId id="277" r:id="rId14"/>
    <p:sldId id="27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/>
    <p:restoredTop sz="94721"/>
  </p:normalViewPr>
  <p:slideViewPr>
    <p:cSldViewPr snapToGrid="0">
      <p:cViewPr varScale="1">
        <p:scale>
          <a:sx n="108" d="100"/>
          <a:sy n="108" d="100"/>
        </p:scale>
        <p:origin x="75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9F54E-4CE6-4988-AE53-487754F1A5A5}" type="datetimeFigureOut">
              <a:rPr lang="en-US" smtClean="0"/>
              <a:t>5/8/25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F928-D39A-4524-98C2-AE959DA1B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6164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9F54E-4CE6-4988-AE53-487754F1A5A5}" type="datetimeFigureOut">
              <a:rPr lang="en-US" smtClean="0"/>
              <a:t>5/8/25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F928-D39A-4524-98C2-AE959DA1B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9F54E-4CE6-4988-AE53-487754F1A5A5}" type="datetimeFigureOut">
              <a:rPr lang="en-US" smtClean="0"/>
              <a:t>5/8/25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F928-D39A-4524-98C2-AE959DA1B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70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9F54E-4CE6-4988-AE53-487754F1A5A5}" type="datetimeFigureOut">
              <a:rPr lang="en-US" smtClean="0"/>
              <a:t>5/8/25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F928-D39A-4524-98C2-AE959DA1B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845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9F54E-4CE6-4988-AE53-487754F1A5A5}" type="datetimeFigureOut">
              <a:rPr lang="en-US" smtClean="0"/>
              <a:t>5/8/25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F928-D39A-4524-98C2-AE959DA1B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516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9F54E-4CE6-4988-AE53-487754F1A5A5}" type="datetimeFigureOut">
              <a:rPr lang="en-US" smtClean="0"/>
              <a:t>5/8/25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F928-D39A-4524-98C2-AE959DA1B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85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9F54E-4CE6-4988-AE53-487754F1A5A5}" type="datetimeFigureOut">
              <a:rPr lang="en-US" smtClean="0"/>
              <a:t>5/8/25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F928-D39A-4524-98C2-AE959DA1BAC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641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9F54E-4CE6-4988-AE53-487754F1A5A5}" type="datetimeFigureOut">
              <a:rPr lang="en-US" smtClean="0"/>
              <a:t>5/8/25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F928-D39A-4524-98C2-AE959DA1B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375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9F54E-4CE6-4988-AE53-487754F1A5A5}" type="datetimeFigureOut">
              <a:rPr lang="en-US" smtClean="0"/>
              <a:t>5/8/25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F928-D39A-4524-98C2-AE959DA1B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382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9F54E-4CE6-4988-AE53-487754F1A5A5}" type="datetimeFigureOut">
              <a:rPr lang="en-US" smtClean="0"/>
              <a:t>5/8/25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F928-D39A-4524-98C2-AE959DA1B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75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24D9F54E-4CE6-4988-AE53-487754F1A5A5}" type="datetimeFigureOut">
              <a:rPr lang="en-US" smtClean="0"/>
              <a:t>5/8/25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F928-D39A-4524-98C2-AE959DA1B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870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24D9F54E-4CE6-4988-AE53-487754F1A5A5}" type="datetimeFigureOut">
              <a:rPr lang="en-US" smtClean="0"/>
              <a:t>5/8/25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B946F928-D39A-4524-98C2-AE959DA1B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99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77CF84B-2833-402B-8412-0FF1B955F40F}"/>
                  </a:ext>
                </a:extLst>
              </p:cNvPr>
              <p:cNvSpPr>
                <a:spLocks noGrp="1"/>
              </p:cNvSpPr>
              <p:nvPr>
                <p:ph type="ctrTitle"/>
              </p:nvPr>
            </p:nvSpPr>
            <p:spPr/>
            <p:txBody>
              <a:bodyPr/>
              <a:lstStyle/>
              <a:p>
                <a:r>
                  <a:rPr lang="sr-Cyrl-BA" b="1" dirty="0"/>
                  <a:t>ХИ КВАДРАТ </a:t>
                </a:r>
                <a:r>
                  <a:rPr lang="en-US" b="1" dirty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Cyrl-BA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l-GR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𝝌</m:t>
                        </m:r>
                      </m:e>
                      <m:sup>
                        <m:r>
                          <a:rPr lang="sr-Cyrl-BA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/>
                  <a:t>)</a:t>
                </a:r>
                <a:br>
                  <a:rPr lang="en-US" b="1" dirty="0"/>
                </a:br>
                <a:r>
                  <a:rPr lang="sr-Cyrl-BA" b="1" dirty="0"/>
                  <a:t>ТЕСТ</a:t>
                </a:r>
                <a:endParaRPr lang="en-US" b="1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77CF84B-2833-402B-8412-0FF1B955F40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Google Shape;100;p1">
            <a:extLst>
              <a:ext uri="{FF2B5EF4-FFF2-40B4-BE49-F238E27FC236}">
                <a16:creationId xmlns:a16="http://schemas.microsoft.com/office/drawing/2014/main" id="{1F4E5112-588D-4696-B236-55B3C1D7E68C}"/>
              </a:ext>
            </a:extLst>
          </p:cNvPr>
          <p:cNvSpPr txBox="1"/>
          <p:nvPr/>
        </p:nvSpPr>
        <p:spPr>
          <a:xfrm>
            <a:off x="4565855" y="5597171"/>
            <a:ext cx="3060290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ea typeface="Gill Sans"/>
                <a:cs typeface="Gill Sans"/>
                <a:sym typeface="Gill Sans"/>
              </a:rPr>
              <a:t>Милица Марић, ма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ea typeface="Corbel"/>
                <a:cs typeface="Corbel"/>
                <a:sym typeface="Corbel"/>
              </a:rPr>
              <a:t>milica.maric@ef.unibl.org</a:t>
            </a:r>
            <a:endParaRPr sz="2000" b="1" i="0" u="none" strike="noStrike" cap="none" dirty="0">
              <a:solidFill>
                <a:srgbClr val="FEFEFE"/>
              </a:solidFill>
              <a:ea typeface="Corbel"/>
              <a:cs typeface="Corbel"/>
              <a:sym typeface="Corbe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FEFEFE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1A1085D7-6673-436C-9FEE-813D9CFD50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4486091"/>
            <a:ext cx="6801612" cy="1239894"/>
          </a:xfrm>
        </p:spPr>
        <p:txBody>
          <a:bodyPr>
            <a:normAutofit/>
          </a:bodyPr>
          <a:lstStyle/>
          <a:p>
            <a:r>
              <a:rPr lang="sr-Cyrl-BA" sz="2800" b="1" dirty="0"/>
              <a:t>Вјежбе 9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330933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7643D44-F0FC-4D92-88AC-482F54D0BF2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585" y="676622"/>
                <a:ext cx="10442575" cy="5290545"/>
              </a:xfrm>
            </p:spPr>
            <p:txBody>
              <a:bodyPr/>
              <a:lstStyle/>
              <a:p>
                <a:pPr marL="342900" lvl="0" indent="-342900">
                  <a:buClr>
                    <a:srgbClr val="9BAFB5"/>
                  </a:buClr>
                  <a:buFont typeface="+mj-lt"/>
                  <a:buAutoNum type="arabicPeriod" startAt="4"/>
                  <a:defRPr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КОРАК: </a:t>
                </a:r>
                <a:r>
                  <a:rPr lang="sr-Cyrl-BA" b="1" dirty="0">
                    <a:solidFill>
                      <a:srgbClr val="000000">
                        <a:lumMod val="85000"/>
                        <a:lumOff val="15000"/>
                      </a:srgbClr>
                    </a:solidFill>
                  </a:rPr>
                  <a:t>Правило одлучивања</a:t>
                </a:r>
              </a:p>
              <a:p>
                <a:pPr marL="0" lvl="0" indent="0">
                  <a:buClr>
                    <a:srgbClr val="9BAFB5"/>
                  </a:buClr>
                  <a:buNone/>
                  <a:defRPr/>
                </a:pPr>
                <a:r>
                  <a:rPr lang="sr-Latn-BA" b="1" dirty="0">
                    <a:solidFill>
                      <a:srgbClr val="000000"/>
                    </a:solidFill>
                  </a:rPr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Cyrl-BA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l-GR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𝝌</m:t>
                        </m:r>
                      </m:e>
                      <m:sup>
                        <m:r>
                          <a:rPr lang="sr-Cyrl-BA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sr-Cyrl-BA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sr-Cyrl-BA" b="1" i="1">
                        <a:solidFill>
                          <a:srgbClr val="000000">
                            <a:lumMod val="85000"/>
                            <a:lumOff val="15000"/>
                          </a:srgbClr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sr-Cyrl-BA" b="1" i="1">
                        <a:solidFill>
                          <a:srgbClr val="000000">
                            <a:lumMod val="85000"/>
                            <a:lumOff val="15000"/>
                          </a:srgbClr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sr-Cyrl-BA" b="1" i="1">
                        <a:solidFill>
                          <a:srgbClr val="000000">
                            <a:lumMod val="85000"/>
                            <a:lumOff val="15000"/>
                          </a:srgbClr>
                        </a:solidFill>
                        <a:latin typeface="Cambria Math" panose="02040503050406030204" pitchFamily="18" charset="0"/>
                      </a:rPr>
                      <m:t>𝟖𝟒𝟏</m:t>
                    </m:r>
                    <m:r>
                      <a:rPr lang="sr-Latn-BA" b="1" i="1">
                        <a:solidFill>
                          <a:srgbClr val="000000">
                            <a:lumMod val="85000"/>
                            <a:lumOff val="15000"/>
                          </a:srgb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sr-Cyrl-BA" b="1" i="1">
                        <a:solidFill>
                          <a:srgbClr val="000000">
                            <a:lumMod val="85000"/>
                            <a:lumOff val="15000"/>
                          </a:srgb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не одбацујемо нулту хипотезу</m:t>
                    </m:r>
                  </m:oMath>
                </a14:m>
                <a:endParaRPr lang="sr-Cyrl-BA" b="1" dirty="0">
                  <a:solidFill>
                    <a:srgbClr val="000000">
                      <a:lumMod val="85000"/>
                      <a:lumOff val="15000"/>
                    </a:srgbClr>
                  </a:solidFill>
                </a:endParaRPr>
              </a:p>
              <a:p>
                <a:pPr marL="0" lvl="0" indent="0">
                  <a:buClr>
                    <a:srgbClr val="9BAFB5"/>
                  </a:buClr>
                  <a:buNone/>
                  <a:defRPr/>
                </a:pPr>
                <a:r>
                  <a:rPr lang="sr-Latn-BA" b="1" dirty="0">
                    <a:solidFill>
                      <a:srgbClr val="000000"/>
                    </a:solidFill>
                  </a:rPr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Cyrl-BA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l-GR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𝝌</m:t>
                        </m:r>
                      </m:e>
                      <m:sup>
                        <m:r>
                          <a:rPr lang="sr-Cyrl-BA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sr-Cyrl-BA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sr-Cyrl-BA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sr-Cyrl-BA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sr-Cyrl-BA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𝟖𝟒𝟏</m:t>
                    </m:r>
                    <m:r>
                      <a:rPr lang="sr-Latn-BA" b="1" i="1">
                        <a:solidFill>
                          <a:srgbClr val="000000">
                            <a:lumMod val="85000"/>
                            <a:lumOff val="15000"/>
                          </a:srgb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sr-Cyrl-BA" b="1" i="1">
                        <a:solidFill>
                          <a:srgbClr val="000000">
                            <a:lumMod val="85000"/>
                            <a:lumOff val="15000"/>
                          </a:srgb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одбацујемо нулту хипотезу</m:t>
                    </m:r>
                  </m:oMath>
                </a14:m>
                <a:endParaRPr lang="sr-Latn-BA" b="1" dirty="0">
                  <a:solidFill>
                    <a:srgbClr val="000000">
                      <a:lumMod val="85000"/>
                      <a:lumOff val="15000"/>
                    </a:srgbClr>
                  </a:solidFill>
                  <a:ea typeface="Cambria Math" panose="02040503050406030204" pitchFamily="18" charset="0"/>
                </a:endParaRPr>
              </a:p>
              <a:p>
                <a:pPr marL="0" lvl="0" indent="0">
                  <a:buClr>
                    <a:srgbClr val="9BAFB5"/>
                  </a:buClr>
                  <a:buNone/>
                  <a:defRPr/>
                </a:pPr>
                <a:endParaRPr lang="sr-Cyrl-BA" b="1" dirty="0">
                  <a:solidFill>
                    <a:srgbClr val="000000">
                      <a:lumMod val="85000"/>
                      <a:lumOff val="15000"/>
                    </a:srgbClr>
                  </a:solidFill>
                  <a:ea typeface="Cambria Math" panose="02040503050406030204" pitchFamily="18" charset="0"/>
                </a:endParaRPr>
              </a:p>
              <a:p>
                <a:pPr marL="342900" indent="-342900">
                  <a:buFont typeface="+mj-lt"/>
                  <a:buAutoNum type="arabicPeriod" startAt="5"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КОРАК</a:t>
                </a:r>
                <a:r>
                  <a:rPr lang="sr-Cyrl-BA" b="1" dirty="0">
                    <a:solidFill>
                      <a:schemeClr val="tx1"/>
                    </a:solidFill>
                  </a:rPr>
                  <a:t>: Одређивање реализоване вриједности</a:t>
                </a:r>
              </a:p>
              <a:p>
                <a:pPr marL="0" indent="0">
                  <a:buNone/>
                </a:pPr>
                <a:r>
                  <a:rPr lang="sr-Cyrl-BA" dirty="0">
                    <a:solidFill>
                      <a:schemeClr val="tx1"/>
                    </a:solidFill>
                  </a:rPr>
                  <a:t>	Користимо формулу: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Cyrl-BA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l-GR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𝝌</m:t>
                        </m:r>
                      </m:e>
                      <m:sup>
                        <m:r>
                          <a:rPr lang="sr-Cyrl-BA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sr-Cyrl-BA" sz="24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r-Cyrl-BA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Cyrl-BA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f>
                              <m:fPr>
                                <m:ctrlPr>
                                  <a:rPr lang="sr-Cyrl-BA" sz="24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sr-Cyrl-BA" sz="24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sr-Cyrl-BA" sz="2400" b="1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sr-Cyrl-BA" sz="2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sr-Latn-BA" sz="2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𝑶</m:t>
                                            </m:r>
                                          </m:e>
                                          <m:sub>
                                            <m:r>
                                              <a:rPr lang="sr-Latn-BA" sz="2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𝒊𝒋</m:t>
                                            </m:r>
                                          </m:sub>
                                        </m:sSub>
                                        <m:r>
                                          <a:rPr lang="sr-Latn-BA" sz="2400" b="1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sr-Cyrl-BA" sz="2400" b="1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sr-Latn-BA" sz="2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𝑬</m:t>
                                            </m:r>
                                          </m:e>
                                          <m:sub>
                                            <m:r>
                                              <a:rPr lang="sr-Latn-BA" sz="2400" b="1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𝒊𝒋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  <m:sup>
                                    <m:r>
                                      <a:rPr lang="sr-Latn-BA" sz="24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num>
                              <m:den>
                                <m:sSub>
                                  <m:sSubPr>
                                    <m:ctrlPr>
                                      <a:rPr lang="sr-Cyrl-BA" sz="24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𝑬</m:t>
                                    </m:r>
                                  </m:e>
                                  <m:sub>
                                    <m:r>
                                      <a:rPr lang="sr-Latn-BA" sz="24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𝒊𝒋</m:t>
                                    </m:r>
                                  </m:sub>
                                </m:sSub>
                              </m:den>
                            </m:f>
                          </m:e>
                        </m:nary>
                      </m:e>
                    </m:nary>
                  </m:oMath>
                </a14:m>
                <a:endParaRPr lang="sr-Latn-BA" dirty="0"/>
              </a:p>
              <a:p>
                <a:pPr marL="0" indent="0">
                  <a:buNone/>
                </a:pPr>
                <a:r>
                  <a:rPr lang="sr-Latn-BA" dirty="0"/>
                  <a:t>	</a:t>
                </a:r>
                <a:r>
                  <a:rPr lang="sr-Cyrl-BA" dirty="0"/>
                  <a:t>гдје су:</a:t>
                </a:r>
              </a:p>
              <a:p>
                <a:pPr marL="0" indent="0">
                  <a:buNone/>
                </a:pPr>
                <a:r>
                  <a:rPr lang="sr-Cyrl-BA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sr-Latn-BA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𝒊𝒋</m:t>
                        </m:r>
                      </m:sub>
                    </m:sSub>
                  </m:oMath>
                </a14:m>
                <a:r>
                  <a:rPr lang="sr-Cyrl-BA" dirty="0"/>
                  <a:t>– емпиријска (реализована) фреквенција</a:t>
                </a:r>
              </a:p>
              <a:p>
                <a:pPr marL="0" indent="0">
                  <a:buNone/>
                </a:pPr>
                <a:r>
                  <a:rPr lang="sr-Cyrl-BA" dirty="0"/>
                  <a:t>	</a:t>
                </a:r>
                <a:r>
                  <a:rPr lang="sr-Cyrl-BA" sz="18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sr-Latn-BA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𝒊𝒋</m:t>
                        </m:r>
                      </m:sub>
                    </m:sSub>
                    <m:r>
                      <a:rPr lang="sr-Latn-BA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Cyrl-BA" dirty="0"/>
                  <a:t>- теоријска (очекивана) фреквенција</a:t>
                </a:r>
                <a:r>
                  <a:rPr lang="sr-Latn-BA" dirty="0"/>
                  <a:t>, </a:t>
                </a:r>
                <a:r>
                  <a:rPr lang="sr-Cyrl-BA" dirty="0"/>
                  <a:t>која се добиј</a:t>
                </a:r>
                <a:r>
                  <a:rPr lang="sr-Latn-BA" dirty="0"/>
                  <a:t>a</a:t>
                </a:r>
                <a:r>
                  <a:rPr lang="sr-Cyrl-BA" dirty="0"/>
                  <a:t> по формули:</a:t>
                </a:r>
                <a:endParaRPr lang="sr-Latn-BA" dirty="0"/>
              </a:p>
              <a:p>
                <a:pPr marL="0" indent="0">
                  <a:buNone/>
                </a:pPr>
                <a:endParaRPr lang="sr-Cyrl-BA" dirty="0"/>
              </a:p>
              <a:p>
                <a:pPr marL="0" indent="0">
                  <a:buNone/>
                </a:pPr>
                <a:r>
                  <a:rPr lang="sr-Cyrl-BA" dirty="0"/>
                  <a:t>		</a:t>
                </a:r>
                <a:r>
                  <a:rPr lang="sr-Cyrl-BA" sz="20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sz="2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sr-Latn-BA" sz="2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𝒊𝒋</m:t>
                        </m:r>
                      </m:sub>
                    </m:sSub>
                    <m:r>
                      <a:rPr lang="sr-Cyrl-BA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Cyrl-BA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r-Cyrl-BA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sr-Latn-BA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sSub>
                          <m:sSubPr>
                            <m:ctrlPr>
                              <a:rPr lang="sr-Cyrl-BA" sz="2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e>
                          <m:sub>
                            <m:r>
                              <a:rPr lang="sr-Latn-BA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𝒋</m:t>
                            </m:r>
                          </m:sub>
                        </m:sSub>
                      </m:num>
                      <m:den>
                        <m:r>
                          <a:rPr lang="sr-Latn-BA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  <m:r>
                      <a:rPr lang="sr-Latn-BA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sr-Cyrl-BA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збир </m:t>
                        </m:r>
                        <m:r>
                          <a:rPr lang="sr-Latn-BA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sr-Latn-BA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−тог реда)(зб</m:t>
                        </m:r>
                        <m:r>
                          <a:rPr lang="sr-Cyrl-BA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ир ј−те колоне)</m:t>
                        </m:r>
                      </m:num>
                      <m:den>
                        <m:r>
                          <a:rPr lang="sr-Cyrl-BA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величина узорка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7643D44-F0FC-4D92-88AC-482F54D0BF2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585" y="676622"/>
                <a:ext cx="10442575" cy="5290545"/>
              </a:xfrm>
              <a:blipFill>
                <a:blip r:embed="rId2"/>
                <a:stretch>
                  <a:fillRect l="-525" t="-6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7884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B72762-E162-4130-9677-F026EC94225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34185" y="90536"/>
                <a:ext cx="10953946" cy="607086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b="1" dirty="0"/>
                  <a:t>Одређујемо теоријске фреквенције </a:t>
                </a:r>
                <a:r>
                  <a:rPr lang="sr-Cyrl-BA" dirty="0"/>
                  <a:t>и формирамо нову табелу са теоријским и емпиријским фреквенцијама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Cyrl-BA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18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sr-Cyrl-BA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</m:sSub>
                    <m:r>
                      <a:rPr lang="sr-Cyrl-BA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Cyrl-BA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r-Cyrl-BA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1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sr-Cyrl-BA" sz="1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sr-Cyrl-BA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1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sr-Cyrl-BA" sz="1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sr-Latn-BA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sr-Latn-BA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120</m:t>
                        </m:r>
                        <m:r>
                          <a:rPr lang="sr-Latn-BA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∙36</m:t>
                        </m:r>
                      </m:num>
                      <m:den>
                        <m:r>
                          <a:rPr lang="sr-Latn-BA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300</m:t>
                        </m:r>
                      </m:den>
                    </m:f>
                    <m:r>
                      <a:rPr lang="sr-Latn-BA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=14,4</m:t>
                    </m:r>
                  </m:oMath>
                </a14:m>
                <a:r>
                  <a:rPr lang="sr-Latn-BA" dirty="0"/>
                  <a:t>, </a:t>
                </a:r>
                <a:r>
                  <a:rPr lang="sr-Cyrl-BA" dirty="0"/>
                  <a:t>итд за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sr-Cyrl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sr-Cyrl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sr-Cyrl-BA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sr-Cyrl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sr-Cyrl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sr-Cyrl-BA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sr-Cyrl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</m:sSub>
                  </m:oMath>
                </a14:m>
                <a:endParaRPr lang="sr-Cyrl-BA" dirty="0"/>
              </a:p>
              <a:p>
                <a:pPr marL="0" indent="0">
                  <a:buNone/>
                </a:pPr>
                <a:endParaRPr lang="sr-Cyrl-BA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B72762-E162-4130-9677-F026EC94225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4185" y="90536"/>
                <a:ext cx="10953946" cy="6070862"/>
              </a:xfrm>
              <a:blipFill>
                <a:blip r:embed="rId2"/>
                <a:stretch>
                  <a:fillRect l="-501" t="-602" r="-2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3FA06A11-DD46-4CEF-BE50-DEFC108E839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33279432"/>
                  </p:ext>
                </p:extLst>
              </p:nvPr>
            </p:nvGraphicFramePr>
            <p:xfrm>
              <a:off x="2002915" y="1069804"/>
              <a:ext cx="7790242" cy="2968138"/>
            </p:xfrm>
            <a:graphic>
              <a:graphicData uri="http://schemas.openxmlformats.org/drawingml/2006/table">
                <a:tbl>
                  <a:tblPr>
                    <a:tableStyleId>{69CF1AB2-1976-4502-BF36-3FF5EA218861}</a:tableStyleId>
                  </a:tblPr>
                  <a:tblGrid>
                    <a:gridCol w="1947561">
                      <a:extLst>
                        <a:ext uri="{9D8B030D-6E8A-4147-A177-3AD203B41FA5}">
                          <a16:colId xmlns:a16="http://schemas.microsoft.com/office/drawing/2014/main" val="1389670881"/>
                        </a:ext>
                      </a:extLst>
                    </a:gridCol>
                    <a:gridCol w="2293845">
                      <a:extLst>
                        <a:ext uri="{9D8B030D-6E8A-4147-A177-3AD203B41FA5}">
                          <a16:colId xmlns:a16="http://schemas.microsoft.com/office/drawing/2014/main" val="1380550031"/>
                        </a:ext>
                      </a:extLst>
                    </a:gridCol>
                    <a:gridCol w="1959086">
                      <a:extLst>
                        <a:ext uri="{9D8B030D-6E8A-4147-A177-3AD203B41FA5}">
                          <a16:colId xmlns:a16="http://schemas.microsoft.com/office/drawing/2014/main" val="2635824811"/>
                        </a:ext>
                      </a:extLst>
                    </a:gridCol>
                    <a:gridCol w="1589750">
                      <a:extLst>
                        <a:ext uri="{9D8B030D-6E8A-4147-A177-3AD203B41FA5}">
                          <a16:colId xmlns:a16="http://schemas.microsoft.com/office/drawing/2014/main" val="1983593228"/>
                        </a:ext>
                      </a:extLst>
                    </a:gridCol>
                  </a:tblGrid>
                  <a:tr h="440720"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 gridSpan="2"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sr-Cyrl-BA" sz="16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ГЛАВНА РУКА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 hMerge="1">
                      <a:txBody>
                        <a:bodyPr/>
                        <a:lstStyle/>
                        <a:p>
                          <a:pPr algn="ctr" rtl="0" fontAlgn="ctr"/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Gill Sans MT" panose="020B0502020104020203" pitchFamily="34" charset="0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4075319001"/>
                      </a:ext>
                    </a:extLst>
                  </a:tr>
                  <a:tr h="42855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6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ПОЛ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sr-Cyrl-BA" sz="16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ЛИЈЕВА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sr-Cyrl-BA" sz="16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ДЕСНА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16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Σ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406122625"/>
                      </a:ext>
                    </a:extLst>
                  </a:tr>
                  <a:tr h="87016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6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ЖЕНСКИ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Cyrl-BA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sr-Cyrl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</a:t>
                          </a:r>
                          <a:r>
                            <a:rPr lang="sr-Cyrl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 = 12</a:t>
                          </a:r>
                        </a:p>
                        <a:p>
                          <a:pPr algn="ctr" rtl="0" font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Cyrl-BA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sr-Cyrl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 = 14,4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Cyrl-BA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sr-Cyrl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sr-Latn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= 108</a:t>
                          </a:r>
                        </a:p>
                        <a:p>
                          <a:pPr algn="ctr" rtl="0" font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Cyrl-BA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sr-Cyrl-BA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sr-Cyrl-BA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= 105,6</a:t>
                          </a:r>
                          <a:endParaRPr lang="en-US" sz="1800" b="0" i="0" u="none" strike="noStrike" kern="1200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120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181060492"/>
                      </a:ext>
                    </a:extLst>
                  </a:tr>
                  <a:tr h="800154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6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МУШКИ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Cyrl-BA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sr-Latn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sr-Cyrl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= 24</a:t>
                          </a:r>
                        </a:p>
                        <a:p>
                          <a:pPr algn="ctr" rtl="0" font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Cyrl-BA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sr-Cyrl-BA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sr-Cyrl-BA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= 21,6</a:t>
                          </a:r>
                          <a:endParaRPr lang="en-US" sz="1800" b="0" i="0" u="none" strike="noStrike" kern="1200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Cyrl-BA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sr-Latn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sr-Cyrl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= 156</a:t>
                          </a:r>
                        </a:p>
                        <a:p>
                          <a:pPr algn="ctr" rtl="0" font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Cyrl-BA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sr-Cyrl-BA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= 158,4</a:t>
                          </a:r>
                          <a:endParaRPr lang="en-US" sz="1800" b="0" i="0" u="none" strike="noStrike" kern="1200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180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659558322"/>
                      </a:ext>
                    </a:extLst>
                  </a:tr>
                  <a:tr h="42855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16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Σ</a:t>
                          </a:r>
                          <a:endParaRPr lang="en-US" sz="16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sr-Cyrl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36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sr-Cyrl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264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300</a:t>
                          </a:r>
                          <a:endParaRPr lang="en-US" sz="1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36095502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3FA06A11-DD46-4CEF-BE50-DEFC108E839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33279432"/>
                  </p:ext>
                </p:extLst>
              </p:nvPr>
            </p:nvGraphicFramePr>
            <p:xfrm>
              <a:off x="2002915" y="1069804"/>
              <a:ext cx="7790242" cy="2968138"/>
            </p:xfrm>
            <a:graphic>
              <a:graphicData uri="http://schemas.openxmlformats.org/drawingml/2006/table">
                <a:tbl>
                  <a:tblPr>
                    <a:tableStyleId>{69CF1AB2-1976-4502-BF36-3FF5EA218861}</a:tableStyleId>
                  </a:tblPr>
                  <a:tblGrid>
                    <a:gridCol w="1947561">
                      <a:extLst>
                        <a:ext uri="{9D8B030D-6E8A-4147-A177-3AD203B41FA5}">
                          <a16:colId xmlns:a16="http://schemas.microsoft.com/office/drawing/2014/main" val="1389670881"/>
                        </a:ext>
                      </a:extLst>
                    </a:gridCol>
                    <a:gridCol w="2293845">
                      <a:extLst>
                        <a:ext uri="{9D8B030D-6E8A-4147-A177-3AD203B41FA5}">
                          <a16:colId xmlns:a16="http://schemas.microsoft.com/office/drawing/2014/main" val="1380550031"/>
                        </a:ext>
                      </a:extLst>
                    </a:gridCol>
                    <a:gridCol w="1959086">
                      <a:extLst>
                        <a:ext uri="{9D8B030D-6E8A-4147-A177-3AD203B41FA5}">
                          <a16:colId xmlns:a16="http://schemas.microsoft.com/office/drawing/2014/main" val="2635824811"/>
                        </a:ext>
                      </a:extLst>
                    </a:gridCol>
                    <a:gridCol w="1589750">
                      <a:extLst>
                        <a:ext uri="{9D8B030D-6E8A-4147-A177-3AD203B41FA5}">
                          <a16:colId xmlns:a16="http://schemas.microsoft.com/office/drawing/2014/main" val="1983593228"/>
                        </a:ext>
                      </a:extLst>
                    </a:gridCol>
                  </a:tblGrid>
                  <a:tr h="440720"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 gridSpan="2"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sr-Cyrl-BA" sz="16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ГЛАВНА РУКА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 hMerge="1">
                      <a:txBody>
                        <a:bodyPr/>
                        <a:lstStyle/>
                        <a:p>
                          <a:pPr algn="ctr" rtl="0" fontAlgn="ctr"/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Gill Sans MT" panose="020B0502020104020203" pitchFamily="34" charset="0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4075319001"/>
                      </a:ext>
                    </a:extLst>
                  </a:tr>
                  <a:tr h="42855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6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ПОЛ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sr-Cyrl-BA" sz="16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ЛИЈЕВА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sr-Cyrl-BA" sz="16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ДЕСНА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16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Σ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406122625"/>
                      </a:ext>
                    </a:extLst>
                  </a:tr>
                  <a:tr h="87016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6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ЖЕНСКИ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" marR="7620" marT="7620" marB="0" anchor="ctr">
                        <a:blipFill>
                          <a:blip r:embed="rId3"/>
                          <a:stretch>
                            <a:fillRect l="-85372" t="-100699" r="-155585" b="-1496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" marR="7620" marT="7620" marB="0" anchor="ctr">
                        <a:blipFill>
                          <a:blip r:embed="rId3"/>
                          <a:stretch>
                            <a:fillRect l="-216460" t="-100699" r="-81677" b="-1496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120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181060492"/>
                      </a:ext>
                    </a:extLst>
                  </a:tr>
                  <a:tr h="800154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6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МУШКИ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" marR="7620" marT="7620" marB="0" anchor="ctr">
                        <a:blipFill>
                          <a:blip r:embed="rId3"/>
                          <a:stretch>
                            <a:fillRect l="-85372" t="-217424" r="-155585" b="-621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" marR="7620" marT="7620" marB="0" anchor="ctr">
                        <a:blipFill>
                          <a:blip r:embed="rId3"/>
                          <a:stretch>
                            <a:fillRect l="-216460" t="-217424" r="-81677" b="-621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180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659558322"/>
                      </a:ext>
                    </a:extLst>
                  </a:tr>
                  <a:tr h="42855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16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Σ</a:t>
                          </a:r>
                          <a:endParaRPr lang="en-US" sz="16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sr-Cyrl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36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sr-Cyrl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264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j-lt"/>
                            </a:rPr>
                            <a:t>300</a:t>
                          </a:r>
                          <a:endParaRPr lang="en-US" sz="1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36095502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8F8AD83-C700-42B8-9177-FD5D1DF58DC5}"/>
                  </a:ext>
                </a:extLst>
              </p:cNvPr>
              <p:cNvSpPr txBox="1"/>
              <p:nvPr/>
            </p:nvSpPr>
            <p:spPr>
              <a:xfrm>
                <a:off x="534185" y="4120114"/>
                <a:ext cx="10953946" cy="14171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Cyrl-BA" dirty="0"/>
                  <a:t>Рачунамо </a:t>
                </a:r>
                <a:r>
                  <a:rPr lang="sr-Cyrl-BA" b="1" dirty="0"/>
                  <a:t>реализовану вриједност</a:t>
                </a:r>
                <a:r>
                  <a:rPr lang="sr-Cyrl-BA" dirty="0"/>
                  <a:t>:</a:t>
                </a:r>
              </a:p>
              <a:p>
                <a:endParaRPr lang="sr-Cyrl-BA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r-Cyrl-BA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18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𝜒</m:t>
                          </m:r>
                        </m:e>
                        <m:sup>
                          <m:r>
                            <a:rPr lang="sr-Cyrl-BA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Cyrl-BA" sz="1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sr-Cyrl-BA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sr-Cyrl-BA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f>
                                <m:fPr>
                                  <m:ctrlPr>
                                    <a:rPr lang="sr-Cyrl-BA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sr-Cyrl-BA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sr-Cyrl-BA" sz="18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sr-Cyrl-BA" sz="1800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sr-Latn-BA" sz="1800" b="0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𝑂</m:t>
                                              </m:r>
                                            </m:e>
                                            <m:sub>
                                              <m:r>
                                                <a:rPr lang="sr-Latn-BA" sz="1800" b="0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𝑖𝑗</m:t>
                                              </m:r>
                                            </m:sub>
                                          </m:sSub>
                                          <m:r>
                                            <a:rPr lang="sr-Latn-BA" sz="1800" b="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sr-Cyrl-BA" sz="1800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sr-Latn-BA" sz="1800" b="0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𝐸</m:t>
                                              </m:r>
                                            </m:e>
                                            <m:sub>
                                              <m:r>
                                                <a:rPr lang="sr-Latn-BA" sz="1800" b="0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𝑖𝑗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sr-Latn-BA" sz="1800" b="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b>
                                    <m:sSubPr>
                                      <m:ctrlPr>
                                        <a:rPr lang="sr-Cyrl-BA" sz="1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sz="1800" b="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e>
                                    <m:sub>
                                      <m:r>
                                        <a:rPr lang="sr-Latn-BA" sz="1800" b="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𝑖𝑗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nary>
                        </m:e>
                      </m:nary>
                      <m:r>
                        <a:rPr lang="sr-Cyrl-BA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Cyrl-BA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Cyrl-BA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sr-Cyrl-BA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Cyrl-BA" b="0" i="1" smtClean="0">
                                      <a:latin typeface="Cambria Math" panose="02040503050406030204" pitchFamily="18" charset="0"/>
                                    </a:rPr>
                                    <m:t>12−14,4</m:t>
                                  </m:r>
                                </m:e>
                              </m:d>
                            </m:e>
                            <m:sup>
                              <m:r>
                                <a:rPr lang="sr-Latn-BA" b="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sr-Cyrl-BA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14,4</m:t>
                          </m:r>
                        </m:den>
                      </m:f>
                      <m:r>
                        <a:rPr lang="sr-Cyrl-BA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sr-Cyrl-B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Cyrl-BA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sr-Cyrl-BA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Cyrl-BA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sr-Cyrl-BA" b="0" i="1" smtClean="0">
                                      <a:latin typeface="Cambria Math" panose="02040503050406030204" pitchFamily="18" charset="0"/>
                                    </a:rPr>
                                    <m:t>08</m:t>
                                  </m:r>
                                  <m:r>
                                    <a:rPr lang="sr-Cyrl-BA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sr-Cyrl-BA" b="0" i="1" smtClean="0">
                                      <a:latin typeface="Cambria Math" panose="02040503050406030204" pitchFamily="18" charset="0"/>
                                    </a:rPr>
                                    <m:t>105,6</m:t>
                                  </m:r>
                                </m:e>
                              </m:d>
                            </m:e>
                            <m:sup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sr-Cyrl-BA" b="0" i="1" smtClean="0">
                              <a:latin typeface="Cambria Math" panose="02040503050406030204" pitchFamily="18" charset="0"/>
                            </a:rPr>
                            <m:t>105,6</m:t>
                          </m:r>
                        </m:den>
                      </m:f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sr-Cyrl-B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Cyrl-BA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sr-Cyrl-BA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Cyrl-BA" b="0" i="1" smtClean="0"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  <m:r>
                                    <a:rPr lang="sr-Cyrl-BA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sr-Cyrl-BA" b="0" i="1" smtClean="0">
                                      <a:latin typeface="Cambria Math" panose="02040503050406030204" pitchFamily="18" charset="0"/>
                                    </a:rPr>
                                    <m:t>21,6</m:t>
                                  </m:r>
                                </m:e>
                              </m:d>
                            </m:e>
                            <m:sup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sr-Cyrl-BA" b="0" i="1" smtClean="0">
                              <a:latin typeface="Cambria Math" panose="02040503050406030204" pitchFamily="18" charset="0"/>
                            </a:rPr>
                            <m:t>21,6</m:t>
                          </m:r>
                        </m:den>
                      </m:f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sr-Cyrl-B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Cyrl-BA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sr-Cyrl-BA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Cyrl-BA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sr-Cyrl-BA" b="0" i="1" smtClean="0">
                                      <a:latin typeface="Cambria Math" panose="02040503050406030204" pitchFamily="18" charset="0"/>
                                    </a:rPr>
                                    <m:t>56</m:t>
                                  </m:r>
                                  <m:r>
                                    <a:rPr lang="sr-Cyrl-BA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sr-Cyrl-BA" b="0" i="1" smtClean="0">
                                      <a:latin typeface="Cambria Math" panose="02040503050406030204" pitchFamily="18" charset="0"/>
                                    </a:rPr>
                                    <m:t>158,4</m:t>
                                  </m:r>
                                </m:e>
                              </m:d>
                            </m:e>
                            <m:sup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sr-Cyrl-BA" b="0" i="1" smtClean="0">
                              <a:latin typeface="Cambria Math" panose="02040503050406030204" pitchFamily="18" charset="0"/>
                            </a:rPr>
                            <m:t>158,4</m:t>
                          </m:r>
                        </m:den>
                      </m:f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𝟕𝟓𝟕𝟓𝟖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8F8AD83-C700-42B8-9177-FD5D1DF58D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185" y="4120114"/>
                <a:ext cx="10953946" cy="1417119"/>
              </a:xfrm>
              <a:prstGeom prst="rect">
                <a:avLst/>
              </a:prstGeom>
              <a:blipFill>
                <a:blip r:embed="rId4"/>
                <a:stretch>
                  <a:fillRect l="-501" t="-25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16ED6F4-94BF-42DD-AAD3-9D1D18EEE759}"/>
              </a:ext>
            </a:extLst>
          </p:cNvPr>
          <p:cNvSpPr txBox="1">
            <a:spLocks/>
          </p:cNvSpPr>
          <p:nvPr/>
        </p:nvSpPr>
        <p:spPr>
          <a:xfrm>
            <a:off x="435698" y="5655100"/>
            <a:ext cx="10924675" cy="1112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Clr>
                <a:srgbClr val="9BAFB5"/>
              </a:buClr>
              <a:buFont typeface="+mj-lt"/>
              <a:buAutoNum type="arabicPeriod" startAt="6"/>
              <a:defRPr/>
            </a:pPr>
            <a:r>
              <a:rPr lang="sr-Cyrl-BA" b="1">
                <a:solidFill>
                  <a:srgbClr val="F6A21D"/>
                </a:solidFill>
                <a:latin typeface="Corbel" panose="020B0503020204020204" pitchFamily="34" charset="0"/>
              </a:rPr>
              <a:t>КОРАК</a:t>
            </a:r>
            <a:r>
              <a:rPr lang="sr-Cyrl-BA" b="1">
                <a:solidFill>
                  <a:srgbClr val="000000">
                    <a:lumMod val="85000"/>
                    <a:lumOff val="15000"/>
                  </a:srgbClr>
                </a:solidFill>
                <a:latin typeface="Corbel" panose="020B0503020204020204" pitchFamily="34" charset="0"/>
              </a:rPr>
              <a:t>: </a:t>
            </a:r>
            <a:r>
              <a:rPr lang="sr-Latn-BA" b="1">
                <a:solidFill>
                  <a:srgbClr val="000000">
                    <a:lumMod val="85000"/>
                    <a:lumOff val="15000"/>
                  </a:srgbClr>
                </a:solidFill>
                <a:latin typeface="Corbel" panose="020B0503020204020204" pitchFamily="34" charset="0"/>
              </a:rPr>
              <a:t> </a:t>
            </a:r>
            <a:r>
              <a:rPr lang="sr-Cyrl-BA" b="1">
                <a:solidFill>
                  <a:srgbClr val="000000">
                    <a:lumMod val="85000"/>
                    <a:lumOff val="15000"/>
                  </a:srgbClr>
                </a:solidFill>
                <a:latin typeface="Corbel" panose="020B0503020204020204" pitchFamily="34" charset="0"/>
              </a:rPr>
              <a:t>Закључак</a:t>
            </a:r>
          </a:p>
          <a:p>
            <a:pPr marL="0" indent="0" algn="just">
              <a:buClr>
                <a:srgbClr val="9BAFB5"/>
              </a:buClr>
              <a:buFont typeface="Arial" panose="020B0604020202020204" pitchFamily="34" charset="0"/>
              <a:buNone/>
              <a:defRPr/>
            </a:pPr>
            <a:r>
              <a:rPr lang="sr-Cyrl-BA">
                <a:solidFill>
                  <a:srgbClr val="000000">
                    <a:lumMod val="85000"/>
                    <a:lumOff val="15000"/>
                  </a:srgbClr>
                </a:solidFill>
                <a:latin typeface="Corbel" panose="020B0503020204020204" pitchFamily="34" charset="0"/>
              </a:rPr>
              <a:t>Уз 5% ризика, закључујемо да нема разлога да одбацимо нулту хипотезу, те да пол и главна рука нису зависна обиљежја. </a:t>
            </a:r>
            <a:endParaRPr lang="sr-Cyrl-BA" b="1" dirty="0"/>
          </a:p>
        </p:txBody>
      </p:sp>
    </p:spTree>
    <p:extLst>
      <p:ext uri="{BB962C8B-B14F-4D97-AF65-F5344CB8AC3E}">
        <p14:creationId xmlns:p14="http://schemas.microsoft.com/office/powerpoint/2010/main" val="5608447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787B2-247F-4FF7-B56D-9E124CA12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74" y="589547"/>
            <a:ext cx="11069052" cy="5678905"/>
          </a:xfrm>
        </p:spPr>
        <p:txBody>
          <a:bodyPr/>
          <a:lstStyle/>
          <a:p>
            <a:pPr marL="0" indent="0">
              <a:buNone/>
            </a:pPr>
            <a:r>
              <a:rPr lang="sr-Cyrl-BA" b="1" dirty="0">
                <a:solidFill>
                  <a:schemeClr val="accent1"/>
                </a:solidFill>
              </a:rPr>
              <a:t>ЗАДАТАК 3:</a:t>
            </a:r>
          </a:p>
          <a:p>
            <a:pPr marL="0" indent="0">
              <a:buNone/>
            </a:pPr>
            <a:r>
              <a:rPr lang="sr-Cyrl-BA" dirty="0"/>
              <a:t>Испитује се да ли постоји међузависност између гледаности једне спортске емисије и пола гледалаца, уз ризик грешке од 5%. Прикупљени су сљедећи подаци: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B722EC4-68C2-46AF-866E-026F7A61DE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937023"/>
              </p:ext>
            </p:extLst>
          </p:nvPr>
        </p:nvGraphicFramePr>
        <p:xfrm>
          <a:off x="2612794" y="2377146"/>
          <a:ext cx="6966412" cy="231899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41603">
                  <a:extLst>
                    <a:ext uri="{9D8B030D-6E8A-4147-A177-3AD203B41FA5}">
                      <a16:colId xmlns:a16="http://schemas.microsoft.com/office/drawing/2014/main" val="1389670881"/>
                    </a:ext>
                  </a:extLst>
                </a:gridCol>
                <a:gridCol w="1741603">
                  <a:extLst>
                    <a:ext uri="{9D8B030D-6E8A-4147-A177-3AD203B41FA5}">
                      <a16:colId xmlns:a16="http://schemas.microsoft.com/office/drawing/2014/main" val="1380550031"/>
                    </a:ext>
                  </a:extLst>
                </a:gridCol>
                <a:gridCol w="1741603">
                  <a:extLst>
                    <a:ext uri="{9D8B030D-6E8A-4147-A177-3AD203B41FA5}">
                      <a16:colId xmlns:a16="http://schemas.microsoft.com/office/drawing/2014/main" val="2635824811"/>
                    </a:ext>
                  </a:extLst>
                </a:gridCol>
                <a:gridCol w="1741603">
                  <a:extLst>
                    <a:ext uri="{9D8B030D-6E8A-4147-A177-3AD203B41FA5}">
                      <a16:colId xmlns:a16="http://schemas.microsoft.com/office/drawing/2014/main" val="1983593228"/>
                    </a:ext>
                  </a:extLst>
                </a:gridCol>
              </a:tblGrid>
              <a:tr h="592006"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sr-Cyrl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ГЛЕДАНОСТ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75319001"/>
                  </a:ext>
                </a:extLst>
              </a:tr>
              <a:tr h="575662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600" b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ПОЛ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BA" sz="1600" b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Стално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Повремено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Никако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06122625"/>
                  </a:ext>
                </a:extLst>
              </a:tr>
              <a:tr h="575662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Женски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B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B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81060492"/>
                  </a:ext>
                </a:extLst>
              </a:tr>
              <a:tr h="575662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600" b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Мушки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B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B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59558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0474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A8DC7A9E-71C4-4467-B0C9-3882AA3D00E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42573" y="158148"/>
                <a:ext cx="10442575" cy="633691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sz="2000" b="1" dirty="0">
                    <a:solidFill>
                      <a:schemeClr val="accent1"/>
                    </a:solidFill>
                  </a:rPr>
                  <a:t>РЈЕШЕЊЕ:</a:t>
                </a:r>
                <a:endParaRPr lang="sr-Latn-BA" sz="20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endParaRPr lang="sr-Cyrl-BA" sz="2000" b="1" dirty="0">
                  <a:solidFill>
                    <a:schemeClr val="accent1"/>
                  </a:solidFill>
                </a:endParaRPr>
              </a:p>
              <a:p>
                <a:pPr marL="342900" indent="-342900">
                  <a:buAutoNum type="arabicPeriod"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КОРАК: </a:t>
                </a:r>
                <a:r>
                  <a:rPr lang="sr-Cyrl-BA" b="1" dirty="0">
                    <a:solidFill>
                      <a:schemeClr val="tx1"/>
                    </a:solidFill>
                  </a:rPr>
                  <a:t>Формулисање нулте </a:t>
                </a:r>
                <a:r>
                  <a:rPr lang="sr-Latn-BA" b="1" dirty="0">
                    <a:solidFill>
                      <a:schemeClr val="tx1"/>
                    </a:solidFill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sr-Latn-BA" b="1" dirty="0">
                    <a:solidFill>
                      <a:schemeClr val="tx1"/>
                    </a:solidFill>
                  </a:rPr>
                  <a:t>) </a:t>
                </a:r>
                <a:r>
                  <a:rPr lang="sr-Cyrl-BA" b="1" dirty="0">
                    <a:solidFill>
                      <a:schemeClr val="tx1"/>
                    </a:solidFill>
                  </a:rPr>
                  <a:t>и алтернативне </a:t>
                </a:r>
                <a:r>
                  <a:rPr lang="sr-Latn-BA" b="1" dirty="0">
                    <a:solidFill>
                      <a:schemeClr val="tx1"/>
                    </a:solidFill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sr-Latn-BA" b="1" dirty="0">
                    <a:solidFill>
                      <a:schemeClr val="tx1"/>
                    </a:solidFill>
                  </a:rPr>
                  <a:t>) </a:t>
                </a:r>
                <a:r>
                  <a:rPr lang="sr-Cyrl-BA" b="1" dirty="0">
                    <a:solidFill>
                      <a:schemeClr val="tx1"/>
                    </a:solidFill>
                  </a:rPr>
                  <a:t>хипотезе</a:t>
                </a:r>
                <a:endParaRPr lang="sr-Latn-BA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sr-Latn-BA" dirty="0">
                    <a:solidFill>
                      <a:schemeClr val="tx1"/>
                    </a:solidFill>
                  </a:rPr>
                  <a:t>	</a:t>
                </a:r>
                <a:r>
                  <a:rPr lang="sr-Latn-BA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sr-Latn-B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sr-Cyrl-BA" dirty="0">
                    <a:solidFill>
                      <a:schemeClr val="accent1"/>
                    </a:solidFill>
                  </a:rPr>
                  <a:t> </a:t>
                </a:r>
                <a:r>
                  <a:rPr lang="sr-Cyrl-BA" dirty="0">
                    <a:solidFill>
                      <a:schemeClr val="tx1"/>
                    </a:solidFill>
                  </a:rPr>
                  <a:t>два обиљежја су међусобно независна (гледаност емисије не зависи од пола). </a:t>
                </a:r>
                <a:endParaRPr lang="sr-Latn-BA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sr-Latn-BA" dirty="0">
                    <a:solidFill>
                      <a:schemeClr val="accent1"/>
                    </a:solidFill>
                  </a:rPr>
                  <a:t>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BA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sr-Cyrl-BA" dirty="0">
                    <a:solidFill>
                      <a:schemeClr val="accent1"/>
                    </a:solidFill>
                  </a:rPr>
                  <a:t> </a:t>
                </a:r>
                <a:r>
                  <a:rPr lang="sr-Cyrl-BA" dirty="0">
                    <a:solidFill>
                      <a:schemeClr val="tx1"/>
                    </a:solidFill>
                  </a:rPr>
                  <a:t>два обиљежја су међусобно зависна. </a:t>
                </a:r>
                <a:endParaRPr lang="sr-Latn-BA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dirty="0">
                  <a:solidFill>
                    <a:schemeClr val="accent1"/>
                  </a:solidFill>
                </a:endParaRPr>
              </a:p>
              <a:p>
                <a:pPr marL="342900" indent="-342900">
                  <a:buFont typeface="+mj-lt"/>
                  <a:buAutoNum type="arabicPeriod" startAt="2"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КОРАК: </a:t>
                </a:r>
                <a:r>
                  <a:rPr lang="sr-Cyrl-BA" b="1" dirty="0">
                    <a:solidFill>
                      <a:schemeClr val="tx1"/>
                    </a:solidFill>
                  </a:rPr>
                  <a:t>Избор статистике теста</a:t>
                </a:r>
              </a:p>
              <a:p>
                <a:pPr marL="0" indent="0">
                  <a:buNone/>
                </a:pPr>
                <a:r>
                  <a:rPr lang="sr-Cyrl-BA" dirty="0">
                    <a:solidFill>
                      <a:schemeClr val="tx1"/>
                    </a:solidFill>
                  </a:rPr>
                  <a:t>	За тестирање се користи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Cyrl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l-GR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𝝌</m:t>
                        </m:r>
                      </m:e>
                      <m:sup>
                        <m:r>
                          <a:rPr lang="sr-Cyrl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sr-Cyrl-BA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Cyrl-BA" b="1" dirty="0">
                    <a:solidFill>
                      <a:schemeClr val="tx1"/>
                    </a:solidFill>
                  </a:rPr>
                  <a:t>тест</a:t>
                </a:r>
                <a:endParaRPr lang="sr-Latn-BA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Cyrl-BA" b="1" dirty="0">
                  <a:solidFill>
                    <a:schemeClr val="tx1"/>
                  </a:solidFill>
                </a:endParaRPr>
              </a:p>
              <a:p>
                <a:pPr marL="342900" indent="-342900">
                  <a:buFont typeface="+mj-lt"/>
                  <a:buAutoNum type="arabicPeriod" startAt="3"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КОРАК</a:t>
                </a:r>
                <a:r>
                  <a:rPr lang="sr-Cyrl-BA" b="1" dirty="0">
                    <a:solidFill>
                      <a:schemeClr val="tx1"/>
                    </a:solidFill>
                  </a:rPr>
                  <a:t>: </a:t>
                </a:r>
                <a:r>
                  <a:rPr lang="sr-Cyrl-BA" b="1" dirty="0"/>
                  <a:t>Одређујемо табличну вриједност</a:t>
                </a:r>
              </a:p>
              <a:p>
                <a:pPr marL="0" indent="0">
                  <a:buNone/>
                </a:pPr>
                <a:r>
                  <a:rPr lang="sr-Latn-BA" dirty="0"/>
                  <a:t>	</a:t>
                </a:r>
                <a:r>
                  <a:rPr lang="sr-Cyrl-BA" dirty="0"/>
                  <a:t>Број степени слободе одређујемо по формули</a:t>
                </a:r>
                <a:r>
                  <a:rPr lang="sr-Latn-BA" dirty="0"/>
                  <a:t>:  </a:t>
                </a:r>
                <a:r>
                  <a:rPr lang="sr-Cyrl-BA" dirty="0"/>
                  <a:t> </a:t>
                </a:r>
                <a14:m>
                  <m:oMath xmlns:m="http://schemas.openxmlformats.org/officeDocument/2006/math">
                    <m:r>
                      <a:rPr lang="sr-Latn-BA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sr-Latn-BA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sr-Latn-BA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sr-Latn-BA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sr-Latn-B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Cyrl-R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sr-Latn-B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∙1=</m:t>
                    </m:r>
                    <m:r>
                      <a:rPr lang="sr-Cyrl-R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sr-Latn-BA" dirty="0"/>
              </a:p>
              <a:p>
                <a:pPr marL="0" indent="0">
                  <a:buNone/>
                </a:pPr>
                <a:r>
                  <a:rPr lang="sr-Latn-BA" dirty="0"/>
                  <a:t>	</a:t>
                </a:r>
                <a:r>
                  <a:rPr lang="sr-Cyrl-BA" dirty="0"/>
                  <a:t>Тражимо табличну вриједност:</a:t>
                </a:r>
              </a:p>
              <a:p>
                <a:pPr marL="0" indent="0">
                  <a:buNone/>
                </a:pPr>
                <a:r>
                  <a:rPr lang="sr-Cyrl-BA" b="1" dirty="0"/>
                  <a:t> </a:t>
                </a:r>
                <a:r>
                  <a:rPr lang="sr-Latn-BA" b="1" dirty="0"/>
                  <a:t>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0" b="1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l-GR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𝝌</m:t>
                        </m:r>
                      </m:e>
                      <m:sub>
                        <m:r>
                          <a:rPr lang="sr-Latn-BA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sr-Latn-BA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sr-Latn-BA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𝟎𝟓</m:t>
                        </m:r>
                        <m:r>
                          <a:rPr lang="sr-Latn-BA" sz="1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sr-Cyrl-RS" sz="1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b>
                      <m:sup>
                        <m:r>
                          <a:rPr lang="sr-Latn-BA" sz="18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bSup>
                    <m:r>
                      <a:rPr lang="sr-Cyrl-BA" sz="18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Cyrl-RS" sz="1800" b="1" i="1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sr-Cyrl-BA" sz="18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Cyrl-RS" sz="1800" b="1" i="1" smtClean="0">
                        <a:latin typeface="Cambria Math" panose="02040503050406030204" pitchFamily="18" charset="0"/>
                      </a:rPr>
                      <m:t>𝟗𝟗𝟏</m:t>
                    </m:r>
                  </m:oMath>
                </a14:m>
                <a:endParaRPr lang="sr-Cyrl-BA" b="1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A8DC7A9E-71C4-4467-B0C9-3882AA3D00E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42573" y="158148"/>
                <a:ext cx="10442575" cy="6336919"/>
              </a:xfrm>
              <a:blipFill>
                <a:blip r:embed="rId2"/>
                <a:stretch>
                  <a:fillRect l="-608" t="-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27429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7643D44-F0FC-4D92-88AC-482F54D0BF2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11964" y="342628"/>
                <a:ext cx="4661372" cy="5909856"/>
              </a:xfrm>
            </p:spPr>
            <p:txBody>
              <a:bodyPr>
                <a:normAutofit/>
              </a:bodyPr>
              <a:lstStyle/>
              <a:p>
                <a:pPr marL="342900" lvl="0" indent="-342900">
                  <a:buClr>
                    <a:srgbClr val="9BAFB5"/>
                  </a:buClr>
                  <a:buFont typeface="+mj-lt"/>
                  <a:buAutoNum type="arabicPeriod" startAt="4"/>
                  <a:defRPr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КОРАК: </a:t>
                </a:r>
                <a:r>
                  <a:rPr lang="sr-Cyrl-BA" b="1" dirty="0">
                    <a:solidFill>
                      <a:srgbClr val="000000">
                        <a:lumMod val="85000"/>
                        <a:lumOff val="15000"/>
                      </a:srgbClr>
                    </a:solidFill>
                  </a:rPr>
                  <a:t>Правило одлучивања</a:t>
                </a:r>
              </a:p>
              <a:p>
                <a:pPr marL="0" lvl="0" indent="0">
                  <a:buClr>
                    <a:srgbClr val="9BAFB5"/>
                  </a:buClr>
                  <a:buNone/>
                  <a:defRPr/>
                </a:pPr>
                <a:r>
                  <a:rPr lang="sr-Latn-BA" b="1" dirty="0">
                    <a:solidFill>
                      <a:srgbClr val="000000"/>
                    </a:solidFill>
                  </a:rPr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Cyrl-BA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l-GR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𝝌</m:t>
                        </m:r>
                      </m:e>
                      <m:sup>
                        <m:r>
                          <a:rPr lang="sr-Cyrl-BA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sr-Cyrl-BA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sr-Cyrl-RS" b="1" i="1">
                        <a:latin typeface="Cambria Math" panose="02040503050406030204" pitchFamily="18" charset="0"/>
                      </a:rPr>
                      <m:t>𝟓</m:t>
                    </m:r>
                    <m:r>
                      <a:rPr lang="sr-Cyrl-BA" b="1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sr-Cyrl-RS" b="1" i="1">
                        <a:latin typeface="Cambria Math" panose="02040503050406030204" pitchFamily="18" charset="0"/>
                      </a:rPr>
                      <m:t>𝟗𝟗𝟏</m:t>
                    </m:r>
                    <m:r>
                      <a:rPr lang="sr-Latn-BA" b="1" i="1">
                        <a:solidFill>
                          <a:srgbClr val="000000">
                            <a:lumMod val="85000"/>
                            <a:lumOff val="15000"/>
                          </a:srgb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sr-Cyrl-BA" b="1" i="1">
                        <a:solidFill>
                          <a:srgbClr val="000000">
                            <a:lumMod val="85000"/>
                            <a:lumOff val="15000"/>
                          </a:srgb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не одбацујемо нулту хипотезу</m:t>
                    </m:r>
                  </m:oMath>
                </a14:m>
                <a:endParaRPr lang="sr-Cyrl-BA" b="1" dirty="0">
                  <a:solidFill>
                    <a:srgbClr val="000000">
                      <a:lumMod val="85000"/>
                      <a:lumOff val="15000"/>
                    </a:srgbClr>
                  </a:solidFill>
                </a:endParaRPr>
              </a:p>
              <a:p>
                <a:pPr marL="0" lvl="0" indent="0">
                  <a:buClr>
                    <a:srgbClr val="9BAFB5"/>
                  </a:buClr>
                  <a:buNone/>
                  <a:defRPr/>
                </a:pPr>
                <a:r>
                  <a:rPr lang="sr-Latn-BA" b="1" dirty="0">
                    <a:solidFill>
                      <a:srgbClr val="000000"/>
                    </a:solidFill>
                  </a:rPr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Cyrl-BA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l-GR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𝝌</m:t>
                        </m:r>
                      </m:e>
                      <m:sup>
                        <m:r>
                          <a:rPr lang="sr-Cyrl-BA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sr-Cyrl-BA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sr-Cyrl-RS" b="1" i="1">
                        <a:latin typeface="Cambria Math" panose="02040503050406030204" pitchFamily="18" charset="0"/>
                      </a:rPr>
                      <m:t>𝟓</m:t>
                    </m:r>
                    <m:r>
                      <a:rPr lang="sr-Cyrl-BA" b="1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sr-Cyrl-RS" b="1" i="1">
                        <a:latin typeface="Cambria Math" panose="02040503050406030204" pitchFamily="18" charset="0"/>
                      </a:rPr>
                      <m:t>𝟗𝟗𝟏</m:t>
                    </m:r>
                    <m:r>
                      <a:rPr lang="sr-Latn-BA" b="1" i="1">
                        <a:solidFill>
                          <a:srgbClr val="000000">
                            <a:lumMod val="85000"/>
                            <a:lumOff val="15000"/>
                          </a:srgb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sr-Cyrl-BA" b="1" i="1">
                        <a:solidFill>
                          <a:srgbClr val="000000">
                            <a:lumMod val="85000"/>
                            <a:lumOff val="15000"/>
                          </a:srgb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одбацујемо нулту хипотезу</m:t>
                    </m:r>
                  </m:oMath>
                </a14:m>
                <a:endParaRPr lang="sr-Latn-BA" b="1" dirty="0">
                  <a:solidFill>
                    <a:srgbClr val="000000">
                      <a:lumMod val="85000"/>
                      <a:lumOff val="15000"/>
                    </a:srgbClr>
                  </a:solidFill>
                  <a:ea typeface="Cambria Math" panose="02040503050406030204" pitchFamily="18" charset="0"/>
                </a:endParaRPr>
              </a:p>
              <a:p>
                <a:pPr marL="0" lvl="0" indent="0">
                  <a:buClr>
                    <a:srgbClr val="9BAFB5"/>
                  </a:buClr>
                  <a:buNone/>
                  <a:defRPr/>
                </a:pPr>
                <a:endParaRPr lang="sr-Latn-BA" b="1" dirty="0">
                  <a:solidFill>
                    <a:srgbClr val="000000">
                      <a:lumMod val="85000"/>
                      <a:lumOff val="15000"/>
                    </a:srgbClr>
                  </a:solidFill>
                  <a:ea typeface="Cambria Math" panose="02040503050406030204" pitchFamily="18" charset="0"/>
                </a:endParaRPr>
              </a:p>
              <a:p>
                <a:pPr marL="0" lvl="0" indent="0">
                  <a:buClr>
                    <a:srgbClr val="9BAFB5"/>
                  </a:buClr>
                  <a:buNone/>
                  <a:defRPr/>
                </a:pPr>
                <a:endParaRPr lang="sr-Cyrl-BA" b="1" dirty="0">
                  <a:solidFill>
                    <a:srgbClr val="000000">
                      <a:lumMod val="85000"/>
                      <a:lumOff val="15000"/>
                    </a:srgbClr>
                  </a:solidFill>
                  <a:ea typeface="Cambria Math" panose="02040503050406030204" pitchFamily="18" charset="0"/>
                </a:endParaRPr>
              </a:p>
              <a:p>
                <a:pPr marL="342900" indent="-342900">
                  <a:buFont typeface="+mj-lt"/>
                  <a:buAutoNum type="arabicPeriod" startAt="5"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КОРАК</a:t>
                </a:r>
                <a:r>
                  <a:rPr lang="sr-Cyrl-BA" b="1" dirty="0">
                    <a:solidFill>
                      <a:schemeClr val="tx1"/>
                    </a:solidFill>
                  </a:rPr>
                  <a:t>: Одређивање реализоване вриједности</a:t>
                </a:r>
              </a:p>
              <a:p>
                <a:pPr marL="0" indent="0">
                  <a:buNone/>
                </a:pPr>
                <a:r>
                  <a:rPr lang="sr-Cyrl-BA" dirty="0">
                    <a:solidFill>
                      <a:schemeClr val="tx1"/>
                    </a:solidFill>
                  </a:rPr>
                  <a:t>	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Cyrl-BA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l-GR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𝝌</m:t>
                        </m:r>
                      </m:e>
                      <m:sup>
                        <m:r>
                          <a:rPr lang="sr-Cyrl-BA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sr-Cyrl-BA" sz="24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r-Cyrl-BA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Cyrl-BA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f>
                              <m:fPr>
                                <m:ctrlPr>
                                  <a:rPr lang="sr-Cyrl-BA" sz="24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sr-Cyrl-BA" sz="24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sr-Cyrl-BA" sz="2400" b="1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sr-Cyrl-BA" sz="2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sr-Latn-BA" sz="2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𝑶</m:t>
                                            </m:r>
                                          </m:e>
                                          <m:sub>
                                            <m:r>
                                              <a:rPr lang="sr-Latn-BA" sz="2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𝒊𝒋</m:t>
                                            </m:r>
                                          </m:sub>
                                        </m:sSub>
                                        <m:r>
                                          <a:rPr lang="sr-Latn-BA" sz="2400" b="1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sr-Cyrl-BA" sz="2400" b="1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sr-Latn-BA" sz="2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𝑬</m:t>
                                            </m:r>
                                          </m:e>
                                          <m:sub>
                                            <m:r>
                                              <a:rPr lang="sr-Latn-BA" sz="2400" b="1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𝒊𝒋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  <m:sup>
                                    <m:r>
                                      <a:rPr lang="sr-Latn-BA" sz="24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num>
                              <m:den>
                                <m:sSub>
                                  <m:sSubPr>
                                    <m:ctrlPr>
                                      <a:rPr lang="sr-Cyrl-BA" sz="24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𝑬</m:t>
                                    </m:r>
                                  </m:e>
                                  <m:sub>
                                    <m:r>
                                      <a:rPr lang="sr-Latn-BA" sz="24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𝒊𝒋</m:t>
                                    </m:r>
                                  </m:sub>
                                </m:sSub>
                              </m:den>
                            </m:f>
                          </m:e>
                        </m:nary>
                      </m:e>
                    </m:nary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 algn="ctr">
                  <a:buNone/>
                </a:pPr>
                <a:r>
                  <a:rPr lang="sr-Cyrl-BA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Cyrl-BA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l-GR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𝝌</m:t>
                        </m:r>
                      </m:e>
                      <m:sup>
                        <m:r>
                          <a:rPr lang="sr-Cyrl-BA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1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𝟑𝟐</m:t>
                    </m:r>
                    <m:r>
                      <a:rPr lang="en-US" sz="1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𝟖𝟑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sr-Cyrl-BA" dirty="0"/>
              </a:p>
              <a:p>
                <a:pPr marL="0" indent="0">
                  <a:buNone/>
                </a:pPr>
                <a:r>
                  <a:rPr lang="sr-Cyrl-BA" dirty="0"/>
                  <a:t>	</a:t>
                </a:r>
                <a:endParaRPr lang="en-US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7643D44-F0FC-4D92-88AC-482F54D0BF2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1964" y="342628"/>
                <a:ext cx="4661372" cy="5909856"/>
              </a:xfrm>
              <a:blipFill>
                <a:blip r:embed="rId2"/>
                <a:stretch>
                  <a:fillRect l="-1087" t="-4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44ED8C4F-8FE0-B1A1-B581-917BC636BCD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66830382"/>
                  </p:ext>
                </p:extLst>
              </p:nvPr>
            </p:nvGraphicFramePr>
            <p:xfrm>
              <a:off x="4664565" y="1402637"/>
              <a:ext cx="7170680" cy="3789838"/>
            </p:xfrm>
            <a:graphic>
              <a:graphicData uri="http://schemas.openxmlformats.org/drawingml/2006/table">
                <a:tbl>
                  <a:tblPr>
                    <a:tableStyleId>{69CF1AB2-1976-4502-BF36-3FF5EA218861}</a:tableStyleId>
                  </a:tblPr>
                  <a:tblGrid>
                    <a:gridCol w="1434136">
                      <a:extLst>
                        <a:ext uri="{9D8B030D-6E8A-4147-A177-3AD203B41FA5}">
                          <a16:colId xmlns:a16="http://schemas.microsoft.com/office/drawing/2014/main" val="1389670881"/>
                        </a:ext>
                      </a:extLst>
                    </a:gridCol>
                    <a:gridCol w="1434136">
                      <a:extLst>
                        <a:ext uri="{9D8B030D-6E8A-4147-A177-3AD203B41FA5}">
                          <a16:colId xmlns:a16="http://schemas.microsoft.com/office/drawing/2014/main" val="1380550031"/>
                        </a:ext>
                      </a:extLst>
                    </a:gridCol>
                    <a:gridCol w="1434136">
                      <a:extLst>
                        <a:ext uri="{9D8B030D-6E8A-4147-A177-3AD203B41FA5}">
                          <a16:colId xmlns:a16="http://schemas.microsoft.com/office/drawing/2014/main" val="2635824811"/>
                        </a:ext>
                      </a:extLst>
                    </a:gridCol>
                    <a:gridCol w="1434136">
                      <a:extLst>
                        <a:ext uri="{9D8B030D-6E8A-4147-A177-3AD203B41FA5}">
                          <a16:colId xmlns:a16="http://schemas.microsoft.com/office/drawing/2014/main" val="1983593228"/>
                        </a:ext>
                      </a:extLst>
                    </a:gridCol>
                    <a:gridCol w="1434136">
                      <a:extLst>
                        <a:ext uri="{9D8B030D-6E8A-4147-A177-3AD203B41FA5}">
                          <a16:colId xmlns:a16="http://schemas.microsoft.com/office/drawing/2014/main" val="245752044"/>
                        </a:ext>
                      </a:extLst>
                    </a:gridCol>
                  </a:tblGrid>
                  <a:tr h="373122"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 gridSpan="3"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sr-Cyrl-BA" sz="16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ГЛЕДАНОСТ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 hMerge="1">
                      <a:txBody>
                        <a:bodyPr/>
                        <a:lstStyle/>
                        <a:p>
                          <a:pPr algn="ctr" rtl="0" fontAlgn="ctr"/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Gill Sans MT" panose="020B0502020104020203" pitchFamily="34" charset="0"/>
                          </a:endParaRPr>
                        </a:p>
                      </a:txBody>
                      <a:tcPr marL="7620" marR="7620" marT="7620" marB="0" anchor="ctr"/>
                    </a:tc>
                    <a:tc hMerge="1">
                      <a:txBody>
                        <a:bodyPr/>
                        <a:lstStyle/>
                        <a:p>
                          <a:pPr algn="ctr" fontAlgn="b"/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4075319001"/>
                      </a:ext>
                    </a:extLst>
                  </a:tr>
                  <a:tr h="85417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6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ПОЛ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sr-Cyrl-BA" sz="16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Стално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sr-Cyrl-BA" sz="16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Повремено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RS" sz="16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Никако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l-GR" sz="1600" b="1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Σ</a:t>
                          </a:r>
                          <a:endParaRPr lang="en-US" sz="1600" b="1" i="0" u="none" strike="noStrike" kern="1200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algn="ctr" fontAlgn="b"/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406122625"/>
                      </a:ext>
                    </a:extLst>
                  </a:tr>
                  <a:tr h="85417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6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Женски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Cyrl-BA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sr-Cyrl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 = </a:t>
                          </a:r>
                          <a:r>
                            <a:rPr lang="sr-Cyrl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48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  <a:p>
                          <a:pPr algn="ctr" rtl="0" font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Cyrl-BA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sr-Cyrl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</a:t>
                          </a:r>
                          <a:r>
                            <a:rPr lang="en-US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= </a:t>
                          </a:r>
                          <a:r>
                            <a:rPr lang="en-US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36,3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Cyrl-BA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sr-Cyrl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sr-Latn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= </a:t>
                          </a:r>
                          <a:r>
                            <a:rPr lang="sr-Cyrl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36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  <a:p>
                          <a:pPr algn="ctr" rtl="0" font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Cyrl-BA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sr-Cyrl-BA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sr-Cyrl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= </a:t>
                          </a:r>
                          <a:r>
                            <a:rPr lang="en-US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31,61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Cyrl-BA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sr-Cyrl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= </a:t>
                          </a:r>
                          <a:r>
                            <a:rPr lang="sr-Cyrl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12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  <a:p>
                          <a:pPr algn="ctr" fontAlgn="b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Cyrl-BA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sr-Cyrl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= </a:t>
                          </a:r>
                          <a:r>
                            <a:rPr lang="en-US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28,1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96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181060492"/>
                      </a:ext>
                    </a:extLst>
                  </a:tr>
                  <a:tr h="85417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6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Мушки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Cyrl-BA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sr-Latn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sr-Cyrl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= </a:t>
                          </a:r>
                          <a:r>
                            <a:rPr lang="sr-Cyrl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14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  <a:p>
                          <a:pPr algn="ctr" rtl="0" font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Cyrl-BA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sr-Latn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sr-Cyrl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= </a:t>
                          </a:r>
                          <a:r>
                            <a:rPr lang="en-US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25,71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Cyrl-BA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sr-Latn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sr-Cyrl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= </a:t>
                          </a:r>
                          <a:r>
                            <a:rPr lang="sr-Cyrl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18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  <a:p>
                          <a:pPr algn="ctr" rtl="0" font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Cyrl-BA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sr-Cyrl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= </a:t>
                          </a:r>
                          <a:r>
                            <a:rPr lang="en-US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22,39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Cyrl-BA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en-US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sr-Cyrl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= </a:t>
                          </a:r>
                          <a:r>
                            <a:rPr lang="sr-Cyrl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36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  <a:p>
                          <a:pPr algn="ctr" fontAlgn="b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Cyrl-BA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sr-Cyrl-BA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= </a:t>
                          </a:r>
                          <a:r>
                            <a:rPr lang="en-US" sz="18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19,9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68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659558322"/>
                      </a:ext>
                    </a:extLst>
                  </a:tr>
                  <a:tr h="854179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l-GR" sz="1600" b="1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Σ</a:t>
                          </a:r>
                          <a:endParaRPr lang="en-US" sz="1600" b="1" i="0" u="none" strike="noStrike" kern="1200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62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54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48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164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428164264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44ED8C4F-8FE0-B1A1-B581-917BC636BCD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66830382"/>
                  </p:ext>
                </p:extLst>
              </p:nvPr>
            </p:nvGraphicFramePr>
            <p:xfrm>
              <a:off x="4664565" y="1402637"/>
              <a:ext cx="7170680" cy="3789838"/>
            </p:xfrm>
            <a:graphic>
              <a:graphicData uri="http://schemas.openxmlformats.org/drawingml/2006/table">
                <a:tbl>
                  <a:tblPr>
                    <a:tableStyleId>{69CF1AB2-1976-4502-BF36-3FF5EA218861}</a:tableStyleId>
                  </a:tblPr>
                  <a:tblGrid>
                    <a:gridCol w="1434136">
                      <a:extLst>
                        <a:ext uri="{9D8B030D-6E8A-4147-A177-3AD203B41FA5}">
                          <a16:colId xmlns:a16="http://schemas.microsoft.com/office/drawing/2014/main" val="1389670881"/>
                        </a:ext>
                      </a:extLst>
                    </a:gridCol>
                    <a:gridCol w="1434136">
                      <a:extLst>
                        <a:ext uri="{9D8B030D-6E8A-4147-A177-3AD203B41FA5}">
                          <a16:colId xmlns:a16="http://schemas.microsoft.com/office/drawing/2014/main" val="1380550031"/>
                        </a:ext>
                      </a:extLst>
                    </a:gridCol>
                    <a:gridCol w="1434136">
                      <a:extLst>
                        <a:ext uri="{9D8B030D-6E8A-4147-A177-3AD203B41FA5}">
                          <a16:colId xmlns:a16="http://schemas.microsoft.com/office/drawing/2014/main" val="2635824811"/>
                        </a:ext>
                      </a:extLst>
                    </a:gridCol>
                    <a:gridCol w="1434136">
                      <a:extLst>
                        <a:ext uri="{9D8B030D-6E8A-4147-A177-3AD203B41FA5}">
                          <a16:colId xmlns:a16="http://schemas.microsoft.com/office/drawing/2014/main" val="1983593228"/>
                        </a:ext>
                      </a:extLst>
                    </a:gridCol>
                    <a:gridCol w="1434136">
                      <a:extLst>
                        <a:ext uri="{9D8B030D-6E8A-4147-A177-3AD203B41FA5}">
                          <a16:colId xmlns:a16="http://schemas.microsoft.com/office/drawing/2014/main" val="245752044"/>
                        </a:ext>
                      </a:extLst>
                    </a:gridCol>
                  </a:tblGrid>
                  <a:tr h="373122"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 gridSpan="3"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sr-Cyrl-BA" sz="16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ГЛЕДАНОСТ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 hMerge="1">
                      <a:txBody>
                        <a:bodyPr/>
                        <a:lstStyle/>
                        <a:p>
                          <a:pPr algn="ctr" rtl="0" fontAlgn="ctr"/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Gill Sans MT" panose="020B0502020104020203" pitchFamily="34" charset="0"/>
                          </a:endParaRPr>
                        </a:p>
                      </a:txBody>
                      <a:tcPr marL="7620" marR="7620" marT="7620" marB="0" anchor="ctr"/>
                    </a:tc>
                    <a:tc hMerge="1">
                      <a:txBody>
                        <a:bodyPr/>
                        <a:lstStyle/>
                        <a:p>
                          <a:pPr algn="ctr" fontAlgn="b"/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j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4075319001"/>
                      </a:ext>
                    </a:extLst>
                  </a:tr>
                  <a:tr h="85417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6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ПОЛ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sr-Cyrl-BA" sz="16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Стално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sr-Cyrl-BA" sz="16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Повремено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RS" sz="16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Никако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l-GR" sz="1600" b="1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Σ</a:t>
                          </a:r>
                          <a:endParaRPr lang="en-US" sz="1600" b="1" i="0" u="none" strike="noStrike" kern="1200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algn="ctr" fontAlgn="b"/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406122625"/>
                      </a:ext>
                    </a:extLst>
                  </a:tr>
                  <a:tr h="85417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6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Женски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" marR="7620" marT="7620" marB="0" anchor="ctr">
                        <a:blipFill>
                          <a:blip r:embed="rId3"/>
                          <a:stretch>
                            <a:fillRect l="-100885" t="-146269" r="-301770" b="-2029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" marR="7620" marT="7620" marB="0" anchor="ctr">
                        <a:blipFill>
                          <a:blip r:embed="rId3"/>
                          <a:stretch>
                            <a:fillRect l="-200885" t="-146269" r="-201770" b="-2029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" marR="7620" marT="7620" marB="0" anchor="ctr">
                        <a:blipFill>
                          <a:blip r:embed="rId3"/>
                          <a:stretch>
                            <a:fillRect l="-300885" t="-146269" r="-101770" b="-2029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96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181060492"/>
                      </a:ext>
                    </a:extLst>
                  </a:tr>
                  <a:tr h="85417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6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Мушки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" marR="7620" marT="7620" marB="0" anchor="ctr">
                        <a:blipFill>
                          <a:blip r:embed="rId3"/>
                          <a:stretch>
                            <a:fillRect l="-100885" t="-242647" r="-30177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" marR="7620" marT="7620" marB="0" anchor="ctr">
                        <a:blipFill>
                          <a:blip r:embed="rId3"/>
                          <a:stretch>
                            <a:fillRect l="-200885" t="-242647" r="-20177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" marR="7620" marT="7620" marB="0" anchor="ctr">
                        <a:blipFill>
                          <a:blip r:embed="rId3"/>
                          <a:stretch>
                            <a:fillRect l="-300885" t="-242647" r="-10177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68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659558322"/>
                      </a:ext>
                    </a:extLst>
                  </a:tr>
                  <a:tr h="854179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l-GR" sz="1600" b="1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Σ</a:t>
                          </a:r>
                          <a:endParaRPr lang="en-US" sz="1600" b="1" i="0" u="none" strike="noStrike" kern="1200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62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54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48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164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4281642647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9A69195-1225-C353-81CE-0B6E1A4442E1}"/>
              </a:ext>
            </a:extLst>
          </p:cNvPr>
          <p:cNvSpPr txBox="1">
            <a:spLocks/>
          </p:cNvSpPr>
          <p:nvPr/>
        </p:nvSpPr>
        <p:spPr>
          <a:xfrm>
            <a:off x="211964" y="5669545"/>
            <a:ext cx="3611890" cy="8458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Clr>
                <a:srgbClr val="9BAFB5"/>
              </a:buClr>
              <a:buFont typeface="+mj-lt"/>
              <a:buAutoNum type="arabicPeriod" startAt="6"/>
              <a:defRPr/>
            </a:pPr>
            <a:r>
              <a:rPr lang="sr-Cyrl-BA" b="1" dirty="0">
                <a:solidFill>
                  <a:srgbClr val="F6A21D"/>
                </a:solidFill>
                <a:latin typeface="Corbel" panose="020B0503020204020204" pitchFamily="34" charset="0"/>
              </a:rPr>
              <a:t>КОРАК</a:t>
            </a:r>
            <a:r>
              <a:rPr lang="sr-Cyrl-BA" b="1" dirty="0">
                <a:solidFill>
                  <a:srgbClr val="000000">
                    <a:lumMod val="85000"/>
                    <a:lumOff val="15000"/>
                  </a:srgbClr>
                </a:solidFill>
                <a:latin typeface="Corbel" panose="020B0503020204020204" pitchFamily="34" charset="0"/>
              </a:rPr>
              <a:t>: </a:t>
            </a:r>
            <a:r>
              <a:rPr lang="sr-Latn-BA" b="1" dirty="0">
                <a:solidFill>
                  <a:srgbClr val="000000">
                    <a:lumMod val="85000"/>
                    <a:lumOff val="15000"/>
                  </a:srgbClr>
                </a:solidFill>
                <a:latin typeface="Corbel" panose="020B0503020204020204" pitchFamily="34" charset="0"/>
              </a:rPr>
              <a:t> </a:t>
            </a:r>
            <a:r>
              <a:rPr lang="sr-Cyrl-BA" b="1" dirty="0">
                <a:solidFill>
                  <a:srgbClr val="000000">
                    <a:lumMod val="85000"/>
                    <a:lumOff val="15000"/>
                  </a:srgbClr>
                </a:solidFill>
                <a:latin typeface="Corbel" panose="020B0503020204020204" pitchFamily="34" charset="0"/>
              </a:rPr>
              <a:t>Закључак</a:t>
            </a:r>
            <a:r>
              <a:rPr lang="en-US" b="1" dirty="0">
                <a:solidFill>
                  <a:srgbClr val="000000">
                    <a:lumMod val="85000"/>
                    <a:lumOff val="15000"/>
                  </a:srgbClr>
                </a:solidFill>
                <a:latin typeface="Corbel" panose="020B0503020204020204" pitchFamily="34" charset="0"/>
              </a:rPr>
              <a:t>?</a:t>
            </a:r>
            <a:endParaRPr lang="sr-Cyrl-BA" b="1" dirty="0">
              <a:solidFill>
                <a:srgbClr val="000000">
                  <a:lumMod val="85000"/>
                  <a:lumOff val="15000"/>
                </a:srgb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075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52A20-7747-4EB2-8C35-EFFF7103E6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BA" dirty="0"/>
              <a:t>ХВАЛА НА ПАЖЊИ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B65B29-8615-4861-AEFA-30A8EE263C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119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99D38-FC10-4E1A-B1D1-E40A9EB83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b="1" dirty="0"/>
              <a:t>Употреба хи квадрат теста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2CA28-4EF8-4172-8F4F-4AF6006E0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6762" y="2791325"/>
            <a:ext cx="8584551" cy="31019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Cyrl-BA" sz="2000" b="1" dirty="0">
                <a:solidFill>
                  <a:schemeClr val="accent1"/>
                </a:solidFill>
              </a:rPr>
              <a:t>1. Тест једнакости пропорција више узорака (тест хомогености)</a:t>
            </a:r>
          </a:p>
          <a:p>
            <a:pPr marL="0" indent="0">
              <a:buNone/>
            </a:pPr>
            <a:r>
              <a:rPr lang="sr-Cyrl-BA" dirty="0"/>
              <a:t>	испитује да ли су пропорције више скупова статистички значајно 	различите</a:t>
            </a:r>
          </a:p>
          <a:p>
            <a:pPr marL="0" indent="0">
              <a:buNone/>
            </a:pPr>
            <a:r>
              <a:rPr lang="sr-Cyrl-BA" sz="2000" b="1" dirty="0">
                <a:solidFill>
                  <a:schemeClr val="accent1"/>
                </a:solidFill>
              </a:rPr>
              <a:t>2. Анализа табела контингенције</a:t>
            </a:r>
          </a:p>
          <a:p>
            <a:pPr marL="0" indent="0">
              <a:buNone/>
            </a:pPr>
            <a:r>
              <a:rPr lang="sr-Cyrl-BA" dirty="0"/>
              <a:t>	испитује да ли постоји веза између два атрибутивна обиљежја и да ли је 	она статистички значајна</a:t>
            </a:r>
          </a:p>
          <a:p>
            <a:pPr marL="0" indent="0">
              <a:buNone/>
            </a:pPr>
            <a:r>
              <a:rPr lang="sr-Cyrl-BA" sz="2000" b="1" dirty="0">
                <a:solidFill>
                  <a:schemeClr val="accent1"/>
                </a:solidFill>
              </a:rPr>
              <a:t>3. Тест прилагођености</a:t>
            </a:r>
          </a:p>
          <a:p>
            <a:pPr marL="0" indent="0">
              <a:buNone/>
            </a:pPr>
            <a:r>
              <a:rPr lang="sr-Cyrl-BA" dirty="0"/>
              <a:t>	испитује у којој мјери су емприријски подаци прилагођени неком 	теоријском моделу распореда вјероватноћа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357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EC8A2-2AC3-434A-A6A5-8AFE679FF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3131" y="523613"/>
            <a:ext cx="8345738" cy="1188720"/>
          </a:xfrm>
        </p:spPr>
        <p:txBody>
          <a:bodyPr/>
          <a:lstStyle/>
          <a:p>
            <a:r>
              <a:rPr lang="sr-Cyrl-BA" b="1" dirty="0"/>
              <a:t>1. Тест једнакости пропорција више узорака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3446A-B76C-49E3-B901-D8328CDCA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7757" y="2139886"/>
            <a:ext cx="9596486" cy="4194501"/>
          </a:xfrm>
        </p:spPr>
        <p:txBody>
          <a:bodyPr/>
          <a:lstStyle/>
          <a:p>
            <a:pPr marL="0" indent="0">
              <a:buNone/>
            </a:pPr>
            <a:r>
              <a:rPr lang="sr-Cyrl-BA" b="1" dirty="0">
                <a:solidFill>
                  <a:schemeClr val="accent1"/>
                </a:solidFill>
              </a:rPr>
              <a:t>ЗАДАТАК 1:</a:t>
            </a:r>
          </a:p>
          <a:p>
            <a:pPr marL="0" indent="0" algn="just">
              <a:buNone/>
            </a:pPr>
            <a:r>
              <a:rPr lang="sr-Cyrl-BA" dirty="0">
                <a:solidFill>
                  <a:schemeClr val="tx1"/>
                </a:solidFill>
              </a:rPr>
              <a:t>Из 5 различитих испорука неког производа извучен је по један узорак и установљен број неисправних производа. Уз ризик грешке од 5%, утврдити да ли је значајна разлика у учешћу неисправних производа у ових 5 испорука. </a:t>
            </a:r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1CF05AB-3A36-497B-B908-06A809EC95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472642"/>
              </p:ext>
            </p:extLst>
          </p:nvPr>
        </p:nvGraphicFramePr>
        <p:xfrm>
          <a:off x="1653164" y="4024339"/>
          <a:ext cx="9041585" cy="1397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8380">
                  <a:extLst>
                    <a:ext uri="{9D8B030D-6E8A-4147-A177-3AD203B41FA5}">
                      <a16:colId xmlns:a16="http://schemas.microsoft.com/office/drawing/2014/main" val="2190619030"/>
                    </a:ext>
                  </a:extLst>
                </a:gridCol>
                <a:gridCol w="1352641">
                  <a:extLst>
                    <a:ext uri="{9D8B030D-6E8A-4147-A177-3AD203B41FA5}">
                      <a16:colId xmlns:a16="http://schemas.microsoft.com/office/drawing/2014/main" val="620442588"/>
                    </a:ext>
                  </a:extLst>
                </a:gridCol>
                <a:gridCol w="1352641">
                  <a:extLst>
                    <a:ext uri="{9D8B030D-6E8A-4147-A177-3AD203B41FA5}">
                      <a16:colId xmlns:a16="http://schemas.microsoft.com/office/drawing/2014/main" val="3810277565"/>
                    </a:ext>
                  </a:extLst>
                </a:gridCol>
                <a:gridCol w="1352641">
                  <a:extLst>
                    <a:ext uri="{9D8B030D-6E8A-4147-A177-3AD203B41FA5}">
                      <a16:colId xmlns:a16="http://schemas.microsoft.com/office/drawing/2014/main" val="411158312"/>
                    </a:ext>
                  </a:extLst>
                </a:gridCol>
                <a:gridCol w="1352641">
                  <a:extLst>
                    <a:ext uri="{9D8B030D-6E8A-4147-A177-3AD203B41FA5}">
                      <a16:colId xmlns:a16="http://schemas.microsoft.com/office/drawing/2014/main" val="310355998"/>
                    </a:ext>
                  </a:extLst>
                </a:gridCol>
                <a:gridCol w="1352641">
                  <a:extLst>
                    <a:ext uri="{9D8B030D-6E8A-4147-A177-3AD203B41FA5}">
                      <a16:colId xmlns:a16="http://schemas.microsoft.com/office/drawing/2014/main" val="2272027660"/>
                    </a:ext>
                  </a:extLst>
                </a:gridCol>
              </a:tblGrid>
              <a:tr h="375169">
                <a:tc>
                  <a:txBody>
                    <a:bodyPr/>
                    <a:lstStyle/>
                    <a:p>
                      <a:r>
                        <a:rPr lang="sr-Cyrl-BA" dirty="0"/>
                        <a:t>Узорак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2.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3.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4.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5.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9399425"/>
                  </a:ext>
                </a:extLst>
              </a:tr>
              <a:tr h="375169">
                <a:tc>
                  <a:txBody>
                    <a:bodyPr/>
                    <a:lstStyle/>
                    <a:p>
                      <a:r>
                        <a:rPr lang="sr-Cyrl-BA" dirty="0"/>
                        <a:t>Величина (</a:t>
                      </a:r>
                      <a:r>
                        <a:rPr lang="sr-Latn-BA" dirty="0"/>
                        <a:t>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126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147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131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120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7407860"/>
                  </a:ext>
                </a:extLst>
              </a:tr>
              <a:tr h="647552">
                <a:tc>
                  <a:txBody>
                    <a:bodyPr/>
                    <a:lstStyle/>
                    <a:p>
                      <a:r>
                        <a:rPr lang="sr-Cyrl-BA" dirty="0"/>
                        <a:t>Број неисправних</a:t>
                      </a:r>
                      <a:r>
                        <a:rPr lang="sr-Latn-BA" dirty="0"/>
                        <a:t> (f)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19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21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14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545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9624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965AC254-62FB-425C-A982-E057E3E4FC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9728" y="250388"/>
                <a:ext cx="5547756" cy="577515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Cyrl-BA" sz="2000" b="1" dirty="0">
                    <a:solidFill>
                      <a:schemeClr val="accent1"/>
                    </a:solidFill>
                  </a:rPr>
                  <a:t>РЈЕШЕЊЕ:</a:t>
                </a:r>
              </a:p>
              <a:p>
                <a:pPr marL="342900" indent="-342900">
                  <a:buAutoNum type="arabicPeriod"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КОРАК: </a:t>
                </a:r>
                <a:r>
                  <a:rPr lang="sr-Cyrl-BA" b="1" dirty="0">
                    <a:solidFill>
                      <a:schemeClr val="tx1"/>
                    </a:solidFill>
                  </a:rPr>
                  <a:t>Формулисање хипотеза</a:t>
                </a:r>
                <a:endParaRPr lang="sr-Latn-BA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sr-Latn-BA" dirty="0">
                    <a:solidFill>
                      <a:schemeClr val="tx1"/>
                    </a:solidFill>
                  </a:rPr>
                  <a:t>	</a:t>
                </a:r>
                <a:r>
                  <a:rPr lang="sr-Latn-BA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sr-Latn-B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  </m:t>
                    </m:r>
                    <m:sSub>
                      <m:sSubPr>
                        <m:ctrlP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sr-Cyrl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BA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r-Latn-BA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sr-Cyrl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sr-Cyrl-B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r-Latn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sr-Cyrl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sr-Cyrl-B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r-Latn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sr-Cyrl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sr-Cyrl-BA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r-Latn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sr-Cyrl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endParaRPr lang="sr-Latn-BA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sr-Latn-BA" dirty="0">
                    <a:solidFill>
                      <a:schemeClr val="accent1"/>
                    </a:solidFill>
                  </a:rPr>
                  <a:t>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BA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sr-Cyrl-BA" dirty="0">
                    <a:solidFill>
                      <a:schemeClr val="tx1"/>
                    </a:solidFill>
                  </a:rPr>
                  <a:t>  пропорције бар 2 скупа се међусобно 	          разликују</a:t>
                </a:r>
              </a:p>
              <a:p>
                <a:pPr marL="0" indent="0">
                  <a:buNone/>
                </a:pPr>
                <a:endParaRPr lang="sr-Latn-BA" dirty="0">
                  <a:solidFill>
                    <a:schemeClr val="accent1"/>
                  </a:solidFill>
                </a:endParaRPr>
              </a:p>
              <a:p>
                <a:pPr marL="342900" indent="-342900">
                  <a:buFont typeface="+mj-lt"/>
                  <a:buAutoNum type="arabicPeriod" startAt="2"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КОРАК: </a:t>
                </a:r>
                <a:r>
                  <a:rPr lang="sr-Cyrl-BA" b="1" dirty="0">
                    <a:solidFill>
                      <a:schemeClr val="tx1"/>
                    </a:solidFill>
                  </a:rPr>
                  <a:t>Избор статистике теста</a:t>
                </a:r>
              </a:p>
              <a:p>
                <a:pPr marL="0" indent="0">
                  <a:buNone/>
                </a:pPr>
                <a:r>
                  <a:rPr lang="sr-Cyrl-BA" dirty="0">
                    <a:solidFill>
                      <a:schemeClr val="tx1"/>
                    </a:solidFill>
                  </a:rPr>
                  <a:t>	За тестирање се користи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Cyrl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l-GR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𝝌</m:t>
                        </m:r>
                      </m:e>
                      <m:sup>
                        <m:r>
                          <a:rPr lang="sr-Cyrl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sr-Cyrl-BA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Cyrl-BA" b="1" dirty="0">
                    <a:solidFill>
                      <a:schemeClr val="tx1"/>
                    </a:solidFill>
                  </a:rPr>
                  <a:t>тест</a:t>
                </a:r>
              </a:p>
              <a:p>
                <a:pPr marL="0" indent="0">
                  <a:buNone/>
                </a:pPr>
                <a:endParaRPr lang="sr-Cyrl-BA" b="1" dirty="0">
                  <a:solidFill>
                    <a:schemeClr val="tx1"/>
                  </a:solidFill>
                </a:endParaRPr>
              </a:p>
              <a:p>
                <a:pPr marL="342900" indent="-342900">
                  <a:buFont typeface="+mj-lt"/>
                  <a:buAutoNum type="arabicPeriod" startAt="3"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КОРАК</a:t>
                </a:r>
                <a:r>
                  <a:rPr lang="sr-Cyrl-BA" b="1" dirty="0">
                    <a:solidFill>
                      <a:schemeClr val="tx1"/>
                    </a:solidFill>
                  </a:rPr>
                  <a:t>: Одређивање табличне вриједности</a:t>
                </a:r>
              </a:p>
              <a:p>
                <a:pPr marL="0" indent="0">
                  <a:buNone/>
                </a:pPr>
                <a:r>
                  <a:rPr lang="sr-Cyrl-BA" dirty="0"/>
                  <a:t>Број степени слободе тражимо по формули: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i="1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sr-Latn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i="1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=5−0−1=4</m:t>
                      </m:r>
                    </m:oMath>
                  </m:oMathPara>
                </a14:m>
                <a:endParaRPr lang="sr-Latn-BA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𝝌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sub>
                        <m:sup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sr-Latn-BA" sz="2000" i="1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𝝌</m:t>
                          </m:r>
                        </m:e>
                        <m:sub>
                          <m:r>
                            <a:rPr lang="sr-Latn-BA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sr-Latn-BA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sr-Latn-BA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𝟎𝟓</m:t>
                          </m:r>
                          <m:r>
                            <a:rPr lang="sr-Latn-BA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sr-Latn-BA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sub>
                        <m:sup>
                          <m:r>
                            <a:rPr lang="sr-Latn-BA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bSup>
                      <m:r>
                        <a:rPr lang="sr-Latn-BA" sz="2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sr-Latn-BA" sz="2000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>
                          <a:latin typeface="Cambria Math" panose="02040503050406030204" pitchFamily="18" charset="0"/>
                        </a:rPr>
                        <m:t>𝟒𝟖𝟖</m:t>
                      </m:r>
                    </m:oMath>
                  </m:oMathPara>
                </a14:m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965AC254-62FB-425C-A982-E057E3E4FC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9728" y="250388"/>
                <a:ext cx="5547756" cy="5775158"/>
              </a:xfrm>
              <a:blipFill>
                <a:blip r:embed="rId2"/>
                <a:stretch>
                  <a:fillRect l="-1209" t="-5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447C5754-89C7-4121-89B7-082CC0F11E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04766"/>
            <a:ext cx="5960881" cy="664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244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26DCD7-6FF3-48AA-8C0A-8AD7AA357EE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8156" y="162612"/>
                <a:ext cx="9813303" cy="6492711"/>
              </a:xfrm>
            </p:spPr>
            <p:txBody>
              <a:bodyPr>
                <a:normAutofit fontScale="92500" lnSpcReduction="10000"/>
              </a:bodyPr>
              <a:lstStyle/>
              <a:p>
                <a:pPr marL="342900" indent="-342900">
                  <a:buFont typeface="+mj-lt"/>
                  <a:buAutoNum type="arabicPeriod" startAt="4"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КОРАК</a:t>
                </a:r>
                <a:r>
                  <a:rPr lang="sr-Cyrl-BA" dirty="0"/>
                  <a:t>: </a:t>
                </a:r>
                <a:r>
                  <a:rPr lang="sr-Cyrl-BA" b="1" dirty="0"/>
                  <a:t>Правило одлучивања</a:t>
                </a:r>
              </a:p>
              <a:p>
                <a:pPr marL="342900" indent="-342900">
                  <a:buFont typeface="+mj-lt"/>
                  <a:buAutoNum type="arabicPeriod" startAt="4"/>
                </a:pPr>
                <a:endParaRPr lang="sr-Cyrl-BA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r-Cyrl-BA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1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𝝌</m:t>
                          </m:r>
                        </m:e>
                        <m:sup>
                          <m:r>
                            <a:rPr lang="sr-Cyrl-BA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sr-Cyrl-BA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𝟒𝟖𝟖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sr-Cyrl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не </m:t>
                      </m:r>
                      <m:r>
                        <a:rPr lang="sr-Cyrl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одбацујемо нулту хипотезу</m:t>
                      </m:r>
                    </m:oMath>
                  </m:oMathPara>
                </a14:m>
                <a:endParaRPr lang="sr-Cyrl-BA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r-Cyrl-BA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1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𝝌</m:t>
                          </m:r>
                        </m:e>
                        <m:sup>
                          <m:r>
                            <a:rPr lang="sr-Cyrl-BA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sr-Cyrl-BA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𝟒𝟖𝟖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sr-Cyrl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одбацујемо нулту хипотезу</m:t>
                      </m:r>
                    </m:oMath>
                  </m:oMathPara>
                </a14:m>
                <a:endParaRPr lang="sr-Cyrl-BA" b="1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sr-Latn-BA" b="1" dirty="0"/>
              </a:p>
              <a:p>
                <a:pPr marL="342900" indent="-342900">
                  <a:buFont typeface="+mj-lt"/>
                  <a:buAutoNum type="arabicPeriod" startAt="5"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КОРАК: </a:t>
                </a:r>
                <a:r>
                  <a:rPr lang="sr-Cyrl-BA" b="1" dirty="0"/>
                  <a:t>Одређивање реализоване вриједности</a:t>
                </a:r>
              </a:p>
              <a:p>
                <a:pPr marL="0" indent="0">
                  <a:buNone/>
                </a:pPr>
                <a:r>
                  <a:rPr lang="sr-Cyrl-BA" dirty="0">
                    <a:solidFill>
                      <a:schemeClr val="tx1"/>
                    </a:solidFill>
                  </a:rPr>
                  <a:t>	Користимо формулу: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Cyrl-BA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l-GR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𝝌</m:t>
                        </m:r>
                      </m:e>
                      <m:sup>
                        <m:r>
                          <a:rPr lang="sr-Cyrl-BA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sr-Cyrl-BA" sz="1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r-Cyrl-BA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sr-Cyrl-BA" sz="18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sr-Cyrl-BA" sz="18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sr-Cyrl-BA" sz="18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sr-Latn-BA" sz="18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𝒇</m:t>
                                    </m:r>
                                    <m:r>
                                      <a:rPr lang="sr-Latn-BA" sz="18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sr-Cyrl-BA" sz="1800" b="1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sr-Latn-BA" sz="1800" b="1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𝒇</m:t>
                                        </m:r>
                                      </m:e>
                                      <m:sup>
                                        <m:r>
                                          <a:rPr lang="sr-Latn-BA" sz="1800" b="1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∗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  <m:sup>
                                <m:r>
                                  <a:rPr lang="sr-Latn-BA" sz="18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sr-Cyrl-BA" sz="18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BA" sz="18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</m:e>
                              <m:sup>
                                <m:r>
                                  <a:rPr lang="sr-Latn-BA" sz="18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den>
                        </m:f>
                      </m:e>
                    </m:nary>
                  </m:oMath>
                </a14:m>
                <a:endParaRPr lang="sr-Latn-BA" dirty="0"/>
              </a:p>
              <a:p>
                <a:pPr marL="0" indent="0">
                  <a:buNone/>
                </a:pPr>
                <a:r>
                  <a:rPr lang="sr-Latn-BA" dirty="0"/>
                  <a:t>	</a:t>
                </a:r>
                <a:r>
                  <a:rPr lang="sr-Cyrl-BA" dirty="0"/>
                  <a:t>гдје су:</a:t>
                </a:r>
              </a:p>
              <a:p>
                <a:pPr marL="0" indent="0">
                  <a:buNone/>
                </a:pPr>
                <a:r>
                  <a:rPr lang="sr-Cyrl-BA" dirty="0"/>
                  <a:t>	</a:t>
                </a:r>
                <a:r>
                  <a:rPr lang="sr-Latn-BA" sz="14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sr-Latn-BA" sz="1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sr-Cyrl-BA" dirty="0"/>
                  <a:t> – емпиријска (реализована) фреквенција</a:t>
                </a:r>
              </a:p>
              <a:p>
                <a:pPr marL="0" indent="0">
                  <a:buNone/>
                </a:pPr>
                <a:r>
                  <a:rPr lang="sr-Cyrl-BA" dirty="0"/>
                  <a:t>	</a:t>
                </a:r>
                <a:r>
                  <a:rPr lang="sr-Cyrl-BA" sz="14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Cyrl-BA" sz="1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BA" sz="1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sr-Latn-BA" sz="1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sr-Cyrl-BA" dirty="0"/>
                  <a:t> - теоријска (очекивана) фреквенција</a:t>
                </a:r>
                <a:endParaRPr lang="en-US" dirty="0"/>
              </a:p>
              <a:p>
                <a:pPr marL="0" indent="0">
                  <a:buNone/>
                </a:pPr>
                <a:r>
                  <a:rPr lang="sr-Cyrl-BA" b="1" dirty="0"/>
                  <a:t>Одређивање теоријских фреквенција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Cyrl-BA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BA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sr-Latn-BA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sr-Cyrl-BA" dirty="0"/>
                  <a:t> ) </a:t>
                </a:r>
                <a:r>
                  <a:rPr lang="sr-Cyrl-BA" b="1" dirty="0"/>
                  <a:t>:</a:t>
                </a:r>
              </a:p>
              <a:p>
                <a:pPr marL="0" indent="0">
                  <a:buNone/>
                </a:pPr>
                <a:r>
                  <a:rPr lang="sr-Cyrl-BA" dirty="0"/>
                  <a:t>Рачунамо заједничку пропорцију неисправних производа</a:t>
                </a:r>
                <a:endParaRPr lang="sr-Latn-BA" dirty="0"/>
              </a:p>
              <a:p>
                <a:pPr marL="0" indent="0">
                  <a:buNone/>
                </a:pPr>
                <a:endParaRPr lang="sr-Cyrl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+…+</m:t>
                          </m:r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+…+</m:t>
                          </m:r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19+21+20+16+14</m:t>
                          </m:r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110+126+147+131+120</m:t>
                          </m:r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𝟏𝟒𝟐</m:t>
                      </m:r>
                    </m:oMath>
                  </m:oMathPara>
                </a14:m>
                <a:endParaRPr lang="sr-Cyrl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r>
                  <a:rPr lang="sr-Cyrl-BA" dirty="0"/>
                  <a:t>Теоријску фреквенцију примјењујемо на сваки од узорака: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sr-Cyrl-BA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sr-Latn-BA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sr-Latn-BA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sr-Latn-BA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sr-Cyrl-BA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r-Cyrl-BA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sr-Latn-BA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sr-Latn-BA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acc>
                      <m:accPr>
                        <m:chr m:val="̅"/>
                        <m:ctrlPr>
                          <a:rPr lang="sr-Latn-BA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sr-Latn-BA" b="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acc>
                  </m:oMath>
                </a14:m>
                <a:r>
                  <a:rPr lang="sr-Latn-BA" dirty="0"/>
                  <a:t>, </a:t>
                </a:r>
                <a:r>
                  <a:rPr lang="sr-Cyrl-BA" dirty="0"/>
                  <a:t>   па формирамо табелу</a:t>
                </a:r>
                <a:r>
                  <a:rPr lang="sr-Latn-BA" dirty="0"/>
                  <a:t> </a:t>
                </a:r>
                <a:r>
                  <a:rPr lang="sr-Cyrl-BA" dirty="0"/>
                  <a:t>за рачунање</a:t>
                </a:r>
                <a:r>
                  <a:rPr lang="sr-Cyrl-BA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Cyrl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sr-Latn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sr-Cyrl-BA" dirty="0"/>
                  <a:t> и реализоване вриједности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Cyrl-BA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l-GR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𝝌</m:t>
                        </m:r>
                      </m:e>
                      <m:sup>
                        <m:r>
                          <a:rPr lang="sr-Cyrl-BA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sr-Cyrl-BA" dirty="0"/>
                  <a:t>) </a:t>
                </a:r>
              </a:p>
              <a:p>
                <a:pPr marL="0" indent="0">
                  <a:buNone/>
                </a:pPr>
                <a:endParaRPr lang="sr-Cyrl-BA" b="1" dirty="0"/>
              </a:p>
              <a:p>
                <a:pPr marL="0" indent="0">
                  <a:buNone/>
                </a:pPr>
                <a:endParaRPr lang="sr-Cyrl-BA" b="1" dirty="0"/>
              </a:p>
              <a:p>
                <a:pPr marL="0" indent="0">
                  <a:buNone/>
                </a:pPr>
                <a:endParaRPr lang="sr-Cyrl-BA" b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26DCD7-6FF3-48AA-8C0A-8AD7AA357EE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8156" y="162612"/>
                <a:ext cx="9813303" cy="6492711"/>
              </a:xfrm>
              <a:blipFill>
                <a:blip r:embed="rId2"/>
                <a:stretch>
                  <a:fillRect l="-435" t="-7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2659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78ACE-6B35-457B-A126-8B12488D8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846" y="4313895"/>
            <a:ext cx="10784264" cy="1199292"/>
          </a:xfrm>
        </p:spPr>
        <p:txBody>
          <a:bodyPr/>
          <a:lstStyle/>
          <a:p>
            <a:pPr marL="342900" indent="-342900">
              <a:buFont typeface="+mj-lt"/>
              <a:buAutoNum type="arabicPeriod" startAt="6"/>
            </a:pPr>
            <a:r>
              <a:rPr lang="sr-Cyrl-BA" b="1" dirty="0">
                <a:solidFill>
                  <a:schemeClr val="accent1"/>
                </a:solidFill>
              </a:rPr>
              <a:t>КОРАК</a:t>
            </a:r>
            <a:r>
              <a:rPr lang="sr-Cyrl-BA" b="1" dirty="0"/>
              <a:t>: Закључак</a:t>
            </a:r>
          </a:p>
          <a:p>
            <a:pPr marL="0" indent="0" algn="just">
              <a:buNone/>
            </a:pPr>
            <a:r>
              <a:rPr lang="sr-Cyrl-BA" dirty="0"/>
              <a:t>Уз 5% ризика, закључујемо да нема разлога да одбацимо нулту хипотезу, те да се учешће неисправних производа у 5 посматраних пошиљки статистички значајно не разликује. 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FA61D19E-43C4-424B-BD1E-BC382FCA7DE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46234661"/>
                  </p:ext>
                </p:extLst>
              </p:nvPr>
            </p:nvGraphicFramePr>
            <p:xfrm>
              <a:off x="824846" y="961533"/>
              <a:ext cx="7711130" cy="2755136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542226">
                      <a:extLst>
                        <a:ext uri="{9D8B030D-6E8A-4147-A177-3AD203B41FA5}">
                          <a16:colId xmlns:a16="http://schemas.microsoft.com/office/drawing/2014/main" val="1389670881"/>
                        </a:ext>
                      </a:extLst>
                    </a:gridCol>
                    <a:gridCol w="1542226">
                      <a:extLst>
                        <a:ext uri="{9D8B030D-6E8A-4147-A177-3AD203B41FA5}">
                          <a16:colId xmlns:a16="http://schemas.microsoft.com/office/drawing/2014/main" val="1380550031"/>
                        </a:ext>
                      </a:extLst>
                    </a:gridCol>
                    <a:gridCol w="1542226">
                      <a:extLst>
                        <a:ext uri="{9D8B030D-6E8A-4147-A177-3AD203B41FA5}">
                          <a16:colId xmlns:a16="http://schemas.microsoft.com/office/drawing/2014/main" val="2635824811"/>
                        </a:ext>
                      </a:extLst>
                    </a:gridCol>
                    <a:gridCol w="1542226">
                      <a:extLst>
                        <a:ext uri="{9D8B030D-6E8A-4147-A177-3AD203B41FA5}">
                          <a16:colId xmlns:a16="http://schemas.microsoft.com/office/drawing/2014/main" val="1983593228"/>
                        </a:ext>
                      </a:extLst>
                    </a:gridCol>
                    <a:gridCol w="1542226">
                      <a:extLst>
                        <a:ext uri="{9D8B030D-6E8A-4147-A177-3AD203B41FA5}">
                          <a16:colId xmlns:a16="http://schemas.microsoft.com/office/drawing/2014/main" val="2745706370"/>
                        </a:ext>
                      </a:extLst>
                    </a:gridCol>
                  </a:tblGrid>
                  <a:tr h="52176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6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Узорак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Gill Sans MT" panose="020B0502020104020203" pitchFamily="34" charset="0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BA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</m:oMath>
                            </m:oMathPara>
                          </a14:m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Gill Sans MT" panose="020B0502020104020203" pitchFamily="34" charset="0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BA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</m:oMath>
                            </m:oMathPara>
                          </a14:m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Gill Sans MT" panose="020B0502020104020203" pitchFamily="34" charset="0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600" b="1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sr-Cyrl-BA" sz="16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Latn-BA" sz="16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𝒇</m:t>
                                  </m:r>
                                </m:e>
                                <m:sup>
                                  <m:r>
                                    <a:rPr lang="sr-Latn-BA" sz="16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oMath>
                          </a14:m>
                          <a:r>
                            <a:rPr lang="sr-Cyrl-BA" sz="1600" b="1" dirty="0">
                              <a:latin typeface="+mn-lt"/>
                            </a:rPr>
                            <a:t> 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Gill Sans MT" panose="020B0502020104020203" pitchFamily="34" charset="0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sr-Cyrl-BA" sz="16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6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𝝌</m:t>
                                    </m:r>
                                  </m:e>
                                  <m:sup>
                                    <m:r>
                                      <a:rPr lang="sr-Cyrl-BA" sz="16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sr-Cyrl-BA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sr-Cyrl-BA" sz="16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sr-Cyrl-BA" sz="1600" b="1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sr-Cyrl-BA" sz="1600" b="1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sr-Latn-BA" sz="1600" b="1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𝒇</m:t>
                                            </m:r>
                                            <m:r>
                                              <a:rPr lang="sr-Latn-BA" sz="1600" b="1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sSup>
                                              <m:sSupPr>
                                                <m:ctrlPr>
                                                  <a:rPr lang="sr-Cyrl-BA" sz="16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sr-Latn-BA" sz="16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𝒇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sr-Latn-BA" sz="16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∗</m:t>
                                                </m:r>
                                              </m:sup>
                                            </m:sSup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sr-Latn-BA" sz="1600" b="1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sr-Cyrl-BA" sz="1600" b="1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sr-Latn-BA" sz="1600" b="1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𝒇</m:t>
                                        </m:r>
                                      </m:e>
                                      <m:sup>
                                        <m:r>
                                          <a:rPr lang="sr-Latn-BA" sz="1600" b="1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∗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Gill Sans MT" panose="020B0502020104020203" pitchFamily="34" charset="0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406122625"/>
                      </a:ext>
                    </a:extLst>
                  </a:tr>
                  <a:tr h="380901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110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19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15,62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0,733728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181060492"/>
                      </a:ext>
                    </a:extLst>
                  </a:tr>
                  <a:tr h="380901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126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21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17,89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0,541991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659558322"/>
                      </a:ext>
                    </a:extLst>
                  </a:tr>
                  <a:tr h="380901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3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147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20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20,87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0,036064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360955029"/>
                      </a:ext>
                    </a:extLst>
                  </a:tr>
                  <a:tr h="380901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131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16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18,60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0,362457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542162814"/>
                      </a:ext>
                    </a:extLst>
                  </a:tr>
                  <a:tr h="380901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5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120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14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17,03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0,540626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884322923"/>
                      </a:ext>
                    </a:extLst>
                  </a:tr>
                  <a:tr h="304721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14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" panose="020B0503020204020204" pitchFamily="34" charset="0"/>
                            </a:rPr>
                            <a:t>Σ</a:t>
                          </a:r>
                          <a:endParaRPr lang="en-US" sz="1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1" u="none" strike="noStrike" dirty="0">
                              <a:effectLst/>
                              <a:latin typeface="+mn-lt"/>
                            </a:rPr>
                            <a:t>634</a:t>
                          </a:r>
                          <a:endParaRPr lang="en-US" sz="1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1" u="none" strike="noStrike" dirty="0">
                              <a:effectLst/>
                              <a:latin typeface="+mn-lt"/>
                            </a:rPr>
                            <a:t>90</a:t>
                          </a:r>
                          <a:endParaRPr lang="en-US" sz="1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1" u="none" strike="noStrike" dirty="0">
                              <a:effectLst/>
                              <a:latin typeface="+mn-lt"/>
                            </a:rPr>
                            <a:t>90</a:t>
                          </a:r>
                          <a:endParaRPr lang="en-US" sz="1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1" u="none" strike="noStrike" dirty="0">
                              <a:effectLst/>
                              <a:latin typeface="+mn-lt"/>
                            </a:rPr>
                            <a:t>2,214866</a:t>
                          </a:r>
                          <a:endParaRPr lang="en-US" sz="1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402135602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FA61D19E-43C4-424B-BD1E-BC382FCA7DE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46234661"/>
                  </p:ext>
                </p:extLst>
              </p:nvPr>
            </p:nvGraphicFramePr>
            <p:xfrm>
              <a:off x="824846" y="961533"/>
              <a:ext cx="7711130" cy="2755136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542226">
                      <a:extLst>
                        <a:ext uri="{9D8B030D-6E8A-4147-A177-3AD203B41FA5}">
                          <a16:colId xmlns:a16="http://schemas.microsoft.com/office/drawing/2014/main" val="1389670881"/>
                        </a:ext>
                      </a:extLst>
                    </a:gridCol>
                    <a:gridCol w="1542226">
                      <a:extLst>
                        <a:ext uri="{9D8B030D-6E8A-4147-A177-3AD203B41FA5}">
                          <a16:colId xmlns:a16="http://schemas.microsoft.com/office/drawing/2014/main" val="1380550031"/>
                        </a:ext>
                      </a:extLst>
                    </a:gridCol>
                    <a:gridCol w="1542226">
                      <a:extLst>
                        <a:ext uri="{9D8B030D-6E8A-4147-A177-3AD203B41FA5}">
                          <a16:colId xmlns:a16="http://schemas.microsoft.com/office/drawing/2014/main" val="2635824811"/>
                        </a:ext>
                      </a:extLst>
                    </a:gridCol>
                    <a:gridCol w="1542226">
                      <a:extLst>
                        <a:ext uri="{9D8B030D-6E8A-4147-A177-3AD203B41FA5}">
                          <a16:colId xmlns:a16="http://schemas.microsoft.com/office/drawing/2014/main" val="1983593228"/>
                        </a:ext>
                      </a:extLst>
                    </a:gridCol>
                    <a:gridCol w="1542226">
                      <a:extLst>
                        <a:ext uri="{9D8B030D-6E8A-4147-A177-3AD203B41FA5}">
                          <a16:colId xmlns:a16="http://schemas.microsoft.com/office/drawing/2014/main" val="2745706370"/>
                        </a:ext>
                      </a:extLst>
                    </a:gridCol>
                  </a:tblGrid>
                  <a:tr h="5459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6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Узорак</a:t>
                          </a:r>
                          <a:endParaRPr lang="en-US" sz="16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Gill Sans MT" panose="020B0502020104020203" pitchFamily="34" charset="0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" marR="7620" marT="7620" marB="0" anchor="ctr">
                        <a:blipFill>
                          <a:blip r:embed="rId2"/>
                          <a:stretch>
                            <a:fillRect l="-100395" t="-1111" r="-301186" b="-41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" marR="7620" marT="7620" marB="0" anchor="ctr">
                        <a:blipFill>
                          <a:blip r:embed="rId2"/>
                          <a:stretch>
                            <a:fillRect l="-199606" t="-1111" r="-200000" b="-41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" marR="7620" marT="7620" marB="0" anchor="ctr">
                        <a:blipFill>
                          <a:blip r:embed="rId2"/>
                          <a:stretch>
                            <a:fillRect l="-300791" t="-1111" r="-100791" b="-41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620" marR="7620" marT="7620" marB="0" anchor="ctr">
                        <a:blipFill>
                          <a:blip r:embed="rId2"/>
                          <a:stretch>
                            <a:fillRect l="-400791" t="-1111" r="-791" b="-41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06122625"/>
                      </a:ext>
                    </a:extLst>
                  </a:tr>
                  <a:tr h="380901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110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19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15,62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0,733728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181060492"/>
                      </a:ext>
                    </a:extLst>
                  </a:tr>
                  <a:tr h="380901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126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21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17,89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0,541991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659558322"/>
                      </a:ext>
                    </a:extLst>
                  </a:tr>
                  <a:tr h="380901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3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147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20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20,87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0,036064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360955029"/>
                      </a:ext>
                    </a:extLst>
                  </a:tr>
                  <a:tr h="380901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131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16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18,60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0,362457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542162814"/>
                      </a:ext>
                    </a:extLst>
                  </a:tr>
                  <a:tr h="380901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5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120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14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  <a:latin typeface="+mn-lt"/>
                            </a:rPr>
                            <a:t>17,03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  <a:latin typeface="+mn-lt"/>
                            </a:rPr>
                            <a:t>0,540626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884322923"/>
                      </a:ext>
                    </a:extLst>
                  </a:tr>
                  <a:tr h="304721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14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" panose="020B0503020204020204" pitchFamily="34" charset="0"/>
                            </a:rPr>
                            <a:t>Σ</a:t>
                          </a:r>
                          <a:endParaRPr lang="en-US" sz="1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1" u="none" strike="noStrike" dirty="0">
                              <a:effectLst/>
                              <a:latin typeface="+mn-lt"/>
                            </a:rPr>
                            <a:t>634</a:t>
                          </a:r>
                          <a:endParaRPr lang="en-US" sz="1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1" u="none" strike="noStrike" dirty="0">
                              <a:effectLst/>
                              <a:latin typeface="+mn-lt"/>
                            </a:rPr>
                            <a:t>90</a:t>
                          </a:r>
                          <a:endParaRPr lang="en-US" sz="1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1" u="none" strike="noStrike" dirty="0">
                              <a:effectLst/>
                              <a:latin typeface="+mn-lt"/>
                            </a:rPr>
                            <a:t>90</a:t>
                          </a:r>
                          <a:endParaRPr lang="en-US" sz="1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1" u="none" strike="noStrike" dirty="0">
                              <a:effectLst/>
                              <a:latin typeface="+mn-lt"/>
                            </a:rPr>
                            <a:t>2,214866</a:t>
                          </a:r>
                          <a:endParaRPr lang="en-US" sz="1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4021356026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B81D3CC-3C60-4784-BF42-9F97998D6F6E}"/>
                  </a:ext>
                </a:extLst>
              </p:cNvPr>
              <p:cNvSpPr txBox="1"/>
              <p:nvPr/>
            </p:nvSpPr>
            <p:spPr>
              <a:xfrm>
                <a:off x="9004168" y="3034979"/>
                <a:ext cx="2752403" cy="92955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sr-Cyrl-BA" sz="1800" b="1" i="1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Реализована вриједност:</a:t>
                </a:r>
                <a:endParaRPr lang="sr-Latn-BA" sz="1800" b="1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r-Cyrl-BA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1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𝝌</m:t>
                          </m:r>
                        </m:e>
                        <m:sup>
                          <m:r>
                            <a:rPr lang="sr-Cyrl-BA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sr-Latn-BA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sr-Latn-BA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1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𝟐𝟏𝟒𝟖𝟔𝟔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B81D3CC-3C60-4784-BF42-9F97998D6F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4168" y="3034979"/>
                <a:ext cx="2752403" cy="929550"/>
              </a:xfrm>
              <a:prstGeom prst="rect">
                <a:avLst/>
              </a:prstGeom>
              <a:blipFill>
                <a:blip r:embed="rId3"/>
                <a:stretch>
                  <a:fillRect l="-1370" t="-2667" b="-2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67068FA3-D0DF-4B22-A742-7B098725342D}"/>
              </a:ext>
            </a:extLst>
          </p:cNvPr>
          <p:cNvSpPr/>
          <p:nvPr/>
        </p:nvSpPr>
        <p:spPr>
          <a:xfrm>
            <a:off x="7256132" y="3361255"/>
            <a:ext cx="1010865" cy="37183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E49028B-9444-45E7-9543-F6966D730135}"/>
              </a:ext>
            </a:extLst>
          </p:cNvPr>
          <p:cNvCxnSpPr>
            <a:cxnSpLocks/>
          </p:cNvCxnSpPr>
          <p:nvPr/>
        </p:nvCxnSpPr>
        <p:spPr>
          <a:xfrm flipV="1">
            <a:off x="8266997" y="3417741"/>
            <a:ext cx="741885" cy="1294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2928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E5B6-0FF9-47F7-995F-5B16B849D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23613"/>
            <a:ext cx="7729728" cy="1188720"/>
          </a:xfrm>
        </p:spPr>
        <p:txBody>
          <a:bodyPr/>
          <a:lstStyle/>
          <a:p>
            <a:r>
              <a:rPr lang="sr-Cyrl-BA" b="1" dirty="0"/>
              <a:t>2. АНАЛИЗА ТАБЕЛА КОНТИНГЕНЦИЈЕ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3F6D1-E329-4CF9-BD0C-296D97B46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1196" y="2101753"/>
            <a:ext cx="9709608" cy="4232634"/>
          </a:xfrm>
        </p:spPr>
        <p:txBody>
          <a:bodyPr/>
          <a:lstStyle/>
          <a:p>
            <a:r>
              <a:rPr lang="sr-Cyrl-BA" dirty="0"/>
              <a:t>Циљ је да испитамо да ли постоји веза између 2 обиљежја једног скупа и да ли је она статистички значајна</a:t>
            </a:r>
          </a:p>
          <a:p>
            <a:r>
              <a:rPr lang="sr-Cyrl-BA" dirty="0"/>
              <a:t>Обиљежја су мјерена на номиналној скали</a:t>
            </a:r>
          </a:p>
        </p:txBody>
      </p:sp>
      <p:graphicFrame>
        <p:nvGraphicFramePr>
          <p:cNvPr id="4" name="Group 50">
            <a:extLst>
              <a:ext uri="{FF2B5EF4-FFF2-40B4-BE49-F238E27FC236}">
                <a16:creationId xmlns:a16="http://schemas.microsoft.com/office/drawing/2014/main" id="{0B53A8DD-112F-4D59-B143-EBFC20DB4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159664"/>
              </p:ext>
            </p:extLst>
          </p:nvPr>
        </p:nvGraphicFramePr>
        <p:xfrm>
          <a:off x="2803379" y="3429000"/>
          <a:ext cx="6585242" cy="3028361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891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3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25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78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12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92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112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r-Cyrl-BA" sz="16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Обиљежје</a:t>
                      </a:r>
                      <a:r>
                        <a:rPr kumimoji="0" lang="sr-Latn-BA" sz="16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sr-Cyrl-BA" sz="16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Б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2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r-Cyrl-BA" sz="16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Обиљежје А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 . .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r-Cyrl-BA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УКУПНО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58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sr-Cyrl-BA" sz="16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УКУПНО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</a:t>
                      </a:r>
                      <a:r>
                        <a:rPr kumimoji="0" lang="en-US" sz="1600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</a:t>
                      </a:r>
                      <a:r>
                        <a:rPr kumimoji="0" lang="en-US" sz="1600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</a:t>
                      </a:r>
                      <a:r>
                        <a:rPr kumimoji="0" lang="en-US" sz="1600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r1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</a:t>
                      </a:r>
                      <a:r>
                        <a:rPr kumimoji="0" lang="en-US" sz="1600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sz="1600" u="none" strike="noStrike" cap="none" normalizeH="0" baseline="-25000" dirty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</a:t>
                      </a:r>
                      <a:r>
                        <a:rPr kumimoji="0" lang="en-US" sz="1600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</a:t>
                      </a:r>
                      <a:r>
                        <a:rPr kumimoji="0" lang="en-US" sz="1600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22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</a:t>
                      </a:r>
                      <a:r>
                        <a:rPr kumimoji="0" lang="en-US" sz="1600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r2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</a:t>
                      </a:r>
                      <a:r>
                        <a:rPr kumimoji="0" lang="en-US" sz="1600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6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…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…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…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…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…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…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…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</a:t>
                      </a:r>
                      <a:r>
                        <a:rPr kumimoji="0" lang="en-US" sz="1600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1c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</a:t>
                      </a:r>
                      <a:r>
                        <a:rPr kumimoji="0" lang="en-US" sz="1600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2c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O</a:t>
                      </a:r>
                      <a:r>
                        <a:rPr kumimoji="0" lang="en-US" sz="1600" u="none" strike="noStrike" cap="none" normalizeH="0" baseline="-25000" dirty="0" err="1">
                          <a:ln>
                            <a:noFill/>
                          </a:ln>
                          <a:effectLst/>
                        </a:rPr>
                        <a:t>rc</a:t>
                      </a:r>
                      <a:endParaRPr kumimoji="0" lang="en-US" sz="1600" u="none" strike="noStrike" cap="none" normalizeH="0" baseline="-2500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</a:t>
                      </a:r>
                      <a:r>
                        <a:rPr kumimoji="0" lang="en-US" sz="1600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c</a:t>
                      </a:r>
                      <a:endParaRPr kumimoji="0" lang="en-US" sz="16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</a:t>
                      </a:r>
                      <a:r>
                        <a:rPr kumimoji="0" lang="en-US" sz="1600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</a:t>
                      </a:r>
                      <a:r>
                        <a:rPr kumimoji="0" lang="en-US" sz="1600" u="none" strike="noStrike" cap="none" normalizeH="0" baseline="-25000" dirty="0">
                          <a:ln>
                            <a:noFill/>
                          </a:ln>
                          <a:effectLst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R</a:t>
                      </a:r>
                      <a:r>
                        <a:rPr kumimoji="0" lang="en-US" sz="1600" u="none" strike="noStrike" cap="none" normalizeH="0" baseline="-25000" dirty="0" err="1">
                          <a:ln>
                            <a:noFill/>
                          </a:ln>
                          <a:effectLst/>
                        </a:rPr>
                        <a:t>r</a:t>
                      </a:r>
                      <a:endParaRPr kumimoji="0" lang="en-US" sz="1600" u="none" strike="noStrike" cap="none" normalizeH="0" baseline="-2500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0034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787B2-247F-4FF7-B56D-9E124CA12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74" y="589547"/>
            <a:ext cx="11069052" cy="5678905"/>
          </a:xfrm>
        </p:spPr>
        <p:txBody>
          <a:bodyPr/>
          <a:lstStyle/>
          <a:p>
            <a:pPr marL="0" indent="0">
              <a:buNone/>
            </a:pPr>
            <a:r>
              <a:rPr lang="sr-Cyrl-BA" b="1" dirty="0">
                <a:solidFill>
                  <a:schemeClr val="accent1"/>
                </a:solidFill>
              </a:rPr>
              <a:t>ЗАДАТАК 2:</a:t>
            </a:r>
          </a:p>
          <a:p>
            <a:pPr marL="0" indent="0">
              <a:buNone/>
            </a:pPr>
            <a:r>
              <a:rPr lang="sr-Cyrl-BA" dirty="0"/>
              <a:t>У узорку од 300 студената, испитати  да ли постоји статистичка зависност између пола и главне руке (оне којом посматрани студент пише), уз ниво ризика од 5%.  Структура узорка према полу и главној руци је дата у сљедећој табели:</a:t>
            </a:r>
          </a:p>
          <a:p>
            <a:pPr marL="0" indent="0">
              <a:buNone/>
            </a:pPr>
            <a:endParaRPr lang="sr-Cyrl-BA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B722EC4-68C2-46AF-866E-026F7A61DE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90308"/>
              </p:ext>
            </p:extLst>
          </p:nvPr>
        </p:nvGraphicFramePr>
        <p:xfrm>
          <a:off x="2612794" y="2780907"/>
          <a:ext cx="6966412" cy="289465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41603">
                  <a:extLst>
                    <a:ext uri="{9D8B030D-6E8A-4147-A177-3AD203B41FA5}">
                      <a16:colId xmlns:a16="http://schemas.microsoft.com/office/drawing/2014/main" val="1389670881"/>
                    </a:ext>
                  </a:extLst>
                </a:gridCol>
                <a:gridCol w="1741603">
                  <a:extLst>
                    <a:ext uri="{9D8B030D-6E8A-4147-A177-3AD203B41FA5}">
                      <a16:colId xmlns:a16="http://schemas.microsoft.com/office/drawing/2014/main" val="1380550031"/>
                    </a:ext>
                  </a:extLst>
                </a:gridCol>
                <a:gridCol w="1741603">
                  <a:extLst>
                    <a:ext uri="{9D8B030D-6E8A-4147-A177-3AD203B41FA5}">
                      <a16:colId xmlns:a16="http://schemas.microsoft.com/office/drawing/2014/main" val="2635824811"/>
                    </a:ext>
                  </a:extLst>
                </a:gridCol>
                <a:gridCol w="1741603">
                  <a:extLst>
                    <a:ext uri="{9D8B030D-6E8A-4147-A177-3AD203B41FA5}">
                      <a16:colId xmlns:a16="http://schemas.microsoft.com/office/drawing/2014/main" val="1983593228"/>
                    </a:ext>
                  </a:extLst>
                </a:gridCol>
              </a:tblGrid>
              <a:tr h="592006"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sr-Cyrl-B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ГЛАВНА РУКА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75319001"/>
                  </a:ext>
                </a:extLst>
              </a:tr>
              <a:tr h="575662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600" b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ПОЛ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BA" sz="1600" b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ЛИЈЕВА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BA" sz="1600" b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ДЕСНА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Σ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06122625"/>
                  </a:ext>
                </a:extLst>
              </a:tr>
              <a:tr h="575662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600" b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ЖЕНСКИ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B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B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81060492"/>
                  </a:ext>
                </a:extLst>
              </a:tr>
              <a:tr h="575662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600" b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МУШКИ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B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B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59558322"/>
                  </a:ext>
                </a:extLst>
              </a:tr>
              <a:tr h="57566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Σ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B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Cyrl-B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264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6095502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3002CEC-7A37-45E2-8DB5-64226C543638}"/>
              </a:ext>
            </a:extLst>
          </p:cNvPr>
          <p:cNvSpPr txBox="1"/>
          <p:nvPr/>
        </p:nvSpPr>
        <p:spPr>
          <a:xfrm>
            <a:off x="2196447" y="1947039"/>
            <a:ext cx="19607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dirty="0"/>
              <a:t>12 жена пише лијевом руком</a:t>
            </a:r>
            <a:endParaRPr lang="en-US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7D4F55C-A340-4BDE-897D-446CBCAA0CC5}"/>
              </a:ext>
            </a:extLst>
          </p:cNvPr>
          <p:cNvCxnSpPr>
            <a:cxnSpLocks/>
          </p:cNvCxnSpPr>
          <p:nvPr/>
        </p:nvCxnSpPr>
        <p:spPr>
          <a:xfrm>
            <a:off x="3026005" y="2593370"/>
            <a:ext cx="1960774" cy="15261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F99E151-9CE8-463C-9CA8-A9285FC67B4C}"/>
              </a:ext>
            </a:extLst>
          </p:cNvPr>
          <p:cNvSpPr txBox="1"/>
          <p:nvPr/>
        </p:nvSpPr>
        <p:spPr>
          <a:xfrm>
            <a:off x="9895787" y="3905068"/>
            <a:ext cx="22962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dirty="0"/>
              <a:t>Укупно смо посматрали 120 жена</a:t>
            </a:r>
            <a:endParaRPr lang="en-US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834F25D-A289-4FA0-A690-096D0565EB25}"/>
              </a:ext>
            </a:extLst>
          </p:cNvPr>
          <p:cNvCxnSpPr>
            <a:stCxn id="11" idx="1"/>
          </p:cNvCxnSpPr>
          <p:nvPr/>
        </p:nvCxnSpPr>
        <p:spPr>
          <a:xfrm flipH="1">
            <a:off x="9078012" y="4228234"/>
            <a:ext cx="8177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4CFF18D-EF4D-42EC-861C-5C265AC9C7C4}"/>
              </a:ext>
            </a:extLst>
          </p:cNvPr>
          <p:cNvSpPr txBox="1"/>
          <p:nvPr/>
        </p:nvSpPr>
        <p:spPr>
          <a:xfrm>
            <a:off x="2855536" y="6076979"/>
            <a:ext cx="2715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dirty="0"/>
              <a:t>Укупно смо 36 студената пише лијевом руком</a:t>
            </a:r>
            <a:endParaRPr lang="en-US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85EB28F-FAAB-4664-B686-7FA242BCD775}"/>
              </a:ext>
            </a:extLst>
          </p:cNvPr>
          <p:cNvCxnSpPr/>
          <p:nvPr/>
        </p:nvCxnSpPr>
        <p:spPr>
          <a:xfrm flipV="1">
            <a:off x="4364610" y="5495827"/>
            <a:ext cx="622169" cy="6275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6250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A8DC7A9E-71C4-4467-B0C9-3882AA3D00E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42573" y="158148"/>
                <a:ext cx="10442575" cy="633691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sz="2000" b="1" dirty="0">
                    <a:solidFill>
                      <a:schemeClr val="accent1"/>
                    </a:solidFill>
                  </a:rPr>
                  <a:t>РЈЕШЕЊЕ:</a:t>
                </a:r>
                <a:endParaRPr lang="sr-Latn-BA" sz="20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endParaRPr lang="sr-Cyrl-BA" sz="2000" b="1" dirty="0">
                  <a:solidFill>
                    <a:schemeClr val="accent1"/>
                  </a:solidFill>
                </a:endParaRPr>
              </a:p>
              <a:p>
                <a:pPr marL="342900" indent="-342900">
                  <a:buAutoNum type="arabicPeriod"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КОРАК: </a:t>
                </a:r>
                <a:r>
                  <a:rPr lang="sr-Cyrl-BA" b="1" dirty="0">
                    <a:solidFill>
                      <a:schemeClr val="tx1"/>
                    </a:solidFill>
                  </a:rPr>
                  <a:t>Формулисање нулте </a:t>
                </a:r>
                <a:r>
                  <a:rPr lang="sr-Latn-BA" b="1" dirty="0">
                    <a:solidFill>
                      <a:schemeClr val="tx1"/>
                    </a:solidFill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sr-Latn-BA" b="1" dirty="0">
                    <a:solidFill>
                      <a:schemeClr val="tx1"/>
                    </a:solidFill>
                  </a:rPr>
                  <a:t>) </a:t>
                </a:r>
                <a:r>
                  <a:rPr lang="sr-Cyrl-BA" b="1" dirty="0">
                    <a:solidFill>
                      <a:schemeClr val="tx1"/>
                    </a:solidFill>
                  </a:rPr>
                  <a:t>и алтернативне </a:t>
                </a:r>
                <a:r>
                  <a:rPr lang="sr-Latn-BA" b="1" dirty="0">
                    <a:solidFill>
                      <a:schemeClr val="tx1"/>
                    </a:solidFill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sr-Latn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sr-Latn-BA" b="1" dirty="0">
                    <a:solidFill>
                      <a:schemeClr val="tx1"/>
                    </a:solidFill>
                  </a:rPr>
                  <a:t>) </a:t>
                </a:r>
                <a:r>
                  <a:rPr lang="sr-Cyrl-BA" b="1" dirty="0">
                    <a:solidFill>
                      <a:schemeClr val="tx1"/>
                    </a:solidFill>
                  </a:rPr>
                  <a:t>хипотезе</a:t>
                </a:r>
                <a:endParaRPr lang="sr-Latn-BA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sr-Latn-BA" dirty="0">
                    <a:solidFill>
                      <a:schemeClr val="tx1"/>
                    </a:solidFill>
                  </a:rPr>
                  <a:t>	</a:t>
                </a:r>
                <a:r>
                  <a:rPr lang="sr-Latn-BA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sr-Latn-B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sr-Cyrl-BA" dirty="0">
                    <a:solidFill>
                      <a:schemeClr val="accent1"/>
                    </a:solidFill>
                  </a:rPr>
                  <a:t> </a:t>
                </a:r>
                <a:r>
                  <a:rPr lang="sr-Cyrl-BA" dirty="0">
                    <a:solidFill>
                      <a:schemeClr val="tx1"/>
                    </a:solidFill>
                  </a:rPr>
                  <a:t>два обиљежја су међусобно независна (да ли је студент/ица љевак или дешњак не зависи 	        од пола). </a:t>
                </a:r>
                <a:endParaRPr lang="sr-Latn-BA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sr-Latn-BA" dirty="0">
                    <a:solidFill>
                      <a:schemeClr val="accent1"/>
                    </a:solidFill>
                  </a:rPr>
                  <a:t>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sr-Latn-BA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BA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sr-Cyrl-BA" dirty="0">
                    <a:solidFill>
                      <a:schemeClr val="accent1"/>
                    </a:solidFill>
                  </a:rPr>
                  <a:t> </a:t>
                </a:r>
                <a:r>
                  <a:rPr lang="sr-Cyrl-BA" dirty="0">
                    <a:solidFill>
                      <a:schemeClr val="tx1"/>
                    </a:solidFill>
                  </a:rPr>
                  <a:t>два обиљежја су међусобно зависна. </a:t>
                </a:r>
                <a:endParaRPr lang="sr-Latn-BA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dirty="0">
                  <a:solidFill>
                    <a:schemeClr val="accent1"/>
                  </a:solidFill>
                </a:endParaRPr>
              </a:p>
              <a:p>
                <a:pPr marL="342900" indent="-342900">
                  <a:buFont typeface="+mj-lt"/>
                  <a:buAutoNum type="arabicPeriod" startAt="2"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КОРАК: </a:t>
                </a:r>
                <a:r>
                  <a:rPr lang="sr-Cyrl-BA" b="1" dirty="0">
                    <a:solidFill>
                      <a:schemeClr val="tx1"/>
                    </a:solidFill>
                  </a:rPr>
                  <a:t>Избор статистике теста</a:t>
                </a:r>
              </a:p>
              <a:p>
                <a:pPr marL="0" indent="0">
                  <a:buNone/>
                </a:pPr>
                <a:r>
                  <a:rPr lang="sr-Cyrl-BA" dirty="0">
                    <a:solidFill>
                      <a:schemeClr val="tx1"/>
                    </a:solidFill>
                  </a:rPr>
                  <a:t>	За тестирање се користи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Cyrl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l-GR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𝝌</m:t>
                        </m:r>
                      </m:e>
                      <m:sup>
                        <m:r>
                          <a:rPr lang="sr-Cyrl-BA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sr-Cyrl-BA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Cyrl-BA" b="1" dirty="0">
                    <a:solidFill>
                      <a:schemeClr val="tx1"/>
                    </a:solidFill>
                  </a:rPr>
                  <a:t>тест</a:t>
                </a:r>
                <a:endParaRPr lang="sr-Latn-BA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Cyrl-BA" b="1" dirty="0">
                  <a:solidFill>
                    <a:schemeClr val="tx1"/>
                  </a:solidFill>
                </a:endParaRPr>
              </a:p>
              <a:p>
                <a:pPr marL="342900" indent="-342900">
                  <a:buFont typeface="+mj-lt"/>
                  <a:buAutoNum type="arabicPeriod" startAt="3"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КОРАК</a:t>
                </a:r>
                <a:r>
                  <a:rPr lang="sr-Cyrl-BA" b="1" dirty="0">
                    <a:solidFill>
                      <a:schemeClr val="tx1"/>
                    </a:solidFill>
                  </a:rPr>
                  <a:t>: </a:t>
                </a:r>
                <a:r>
                  <a:rPr lang="sr-Cyrl-BA" b="1" dirty="0"/>
                  <a:t>Одређујемо табличну вриједност</a:t>
                </a:r>
              </a:p>
              <a:p>
                <a:pPr marL="0" indent="0">
                  <a:buNone/>
                </a:pPr>
                <a:r>
                  <a:rPr lang="sr-Latn-BA" dirty="0"/>
                  <a:t>	</a:t>
                </a:r>
                <a:r>
                  <a:rPr lang="sr-Cyrl-BA" dirty="0"/>
                  <a:t>Број степени слободе одређујемо по формули</a:t>
                </a:r>
                <a:r>
                  <a:rPr lang="sr-Latn-BA" dirty="0"/>
                  <a:t>:  </a:t>
                </a:r>
                <a:r>
                  <a:rPr lang="sr-Cyrl-BA" dirty="0"/>
                  <a:t> </a:t>
                </a:r>
                <a14:m>
                  <m:oMath xmlns:m="http://schemas.openxmlformats.org/officeDocument/2006/math">
                    <m:r>
                      <a:rPr lang="sr-Latn-BA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sr-Latn-BA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sr-Latn-BA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sr-Latn-BA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sr-Latn-BA" b="0" i="1" smtClean="0">
                        <a:latin typeface="Cambria Math" panose="02040503050406030204" pitchFamily="18" charset="0"/>
                      </a:rPr>
                      <m:t>=1</m:t>
                    </m:r>
                    <m:r>
                      <a:rPr lang="sr-Latn-B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∙1=1</m:t>
                    </m:r>
                  </m:oMath>
                </a14:m>
                <a:endParaRPr lang="sr-Latn-BA" dirty="0"/>
              </a:p>
              <a:p>
                <a:pPr marL="0" indent="0">
                  <a:buNone/>
                </a:pPr>
                <a:r>
                  <a:rPr lang="sr-Latn-BA" dirty="0"/>
                  <a:t>	</a:t>
                </a:r>
                <a:r>
                  <a:rPr lang="sr-Cyrl-BA" dirty="0"/>
                  <a:t>Тражимо табличну вриједност:</a:t>
                </a:r>
              </a:p>
              <a:p>
                <a:pPr marL="0" indent="0">
                  <a:buNone/>
                </a:pPr>
                <a:r>
                  <a:rPr lang="sr-Cyrl-BA" b="1" dirty="0"/>
                  <a:t> </a:t>
                </a:r>
                <a:r>
                  <a:rPr lang="sr-Latn-BA" b="1" dirty="0"/>
                  <a:t>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0" b="1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l-GR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𝝌</m:t>
                        </m:r>
                      </m:e>
                      <m:sub>
                        <m:r>
                          <a:rPr lang="sr-Latn-BA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sr-Latn-BA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sr-Latn-BA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𝟎𝟓</m:t>
                        </m:r>
                        <m:r>
                          <a:rPr lang="sr-Latn-BA" sz="1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sr-Cyrl-BA" sz="1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sr-Latn-BA" sz="18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bSup>
                    <m:r>
                      <a:rPr lang="sr-Cyrl-BA" sz="18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Cyrl-BA" sz="1800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sr-Cyrl-BA" sz="18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Cyrl-BA" sz="1800" b="1" i="1" smtClean="0">
                        <a:latin typeface="Cambria Math" panose="02040503050406030204" pitchFamily="18" charset="0"/>
                      </a:rPr>
                      <m:t>𝟖𝟒𝟏</m:t>
                    </m:r>
                  </m:oMath>
                </a14:m>
                <a:endParaRPr lang="sr-Cyrl-BA" b="1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A8DC7A9E-71C4-4467-B0C9-3882AA3D00E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42573" y="158148"/>
                <a:ext cx="10442575" cy="6336919"/>
              </a:xfrm>
              <a:blipFill>
                <a:blip r:embed="rId2"/>
                <a:stretch>
                  <a:fillRect l="-642" t="-577" r="-5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296540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3346</TotalTime>
  <Words>1104</Words>
  <Application>Microsoft Macintosh PowerPoint</Application>
  <PresentationFormat>Widescreen</PresentationFormat>
  <Paragraphs>297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Cambria Math</vt:lpstr>
      <vt:lpstr>Corbel</vt:lpstr>
      <vt:lpstr>Gill Sans</vt:lpstr>
      <vt:lpstr>Gill Sans MT</vt:lpstr>
      <vt:lpstr>Wingdings</vt:lpstr>
      <vt:lpstr>Parcel</vt:lpstr>
      <vt:lpstr>ХИ КВАДРАТ (χ^2) ТЕСТ</vt:lpstr>
      <vt:lpstr>Употреба хи квадрат теста</vt:lpstr>
      <vt:lpstr>1. Тест једнакости пропорција више узорака</vt:lpstr>
      <vt:lpstr>PowerPoint Presentation</vt:lpstr>
      <vt:lpstr>PowerPoint Presentation</vt:lpstr>
      <vt:lpstr>PowerPoint Presentation</vt:lpstr>
      <vt:lpstr>2. АНАЛИЗА ТАБЕЛА КОНТИНГЕНЦИЈЕ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ХВАЛА НА ПАЖЊИ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ХИ КВАДРАТ ТЕСТ</dc:title>
  <dc:creator>Marić, Milica</dc:creator>
  <cp:lastModifiedBy>Milica Maric</cp:lastModifiedBy>
  <cp:revision>52</cp:revision>
  <dcterms:created xsi:type="dcterms:W3CDTF">2022-04-30T10:56:36Z</dcterms:created>
  <dcterms:modified xsi:type="dcterms:W3CDTF">2025-05-08T07:44:35Z</dcterms:modified>
</cp:coreProperties>
</file>