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77" r:id="rId3"/>
    <p:sldId id="281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35" r:id="rId26"/>
    <p:sldId id="336" r:id="rId27"/>
    <p:sldId id="323" r:id="rId28"/>
    <p:sldId id="342" r:id="rId29"/>
    <p:sldId id="338" r:id="rId30"/>
    <p:sldId id="339" r:id="rId31"/>
    <p:sldId id="327" r:id="rId32"/>
    <p:sldId id="289" r:id="rId33"/>
    <p:sldId id="290" r:id="rId34"/>
    <p:sldId id="328" r:id="rId35"/>
    <p:sldId id="291" r:id="rId36"/>
    <p:sldId id="329" r:id="rId37"/>
    <p:sldId id="331" r:id="rId38"/>
    <p:sldId id="292" r:id="rId39"/>
    <p:sldId id="293" r:id="rId40"/>
    <p:sldId id="330" r:id="rId41"/>
    <p:sldId id="294" r:id="rId42"/>
    <p:sldId id="343" r:id="rId43"/>
    <p:sldId id="344" r:id="rId44"/>
    <p:sldId id="333" r:id="rId45"/>
    <p:sldId id="334" r:id="rId46"/>
    <p:sldId id="332" r:id="rId47"/>
    <p:sldId id="296" r:id="rId48"/>
    <p:sldId id="297" r:id="rId49"/>
    <p:sldId id="340" r:id="rId50"/>
    <p:sldId id="341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37" r:id="rId59"/>
    <p:sldId id="276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A913B-DEFB-A04F-9D6D-025F573E7932}" v="1" dt="2023-01-24T15:22:00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81" autoAdjust="0"/>
  </p:normalViewPr>
  <p:slideViewPr>
    <p:cSldViewPr>
      <p:cViewPr varScale="1">
        <p:scale>
          <a:sx n="99" d="100"/>
          <a:sy n="99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C27A913B-DEFB-A04F-9D6D-025F573E7932}"/>
    <pc:docChg chg="addSld modSld">
      <pc:chgData name="Igor Todorovic" userId="b456dcb4c43cc0e5" providerId="LiveId" clId="{C27A913B-DEFB-A04F-9D6D-025F573E7932}" dt="2023-01-24T15:22:11.286" v="3"/>
      <pc:docMkLst>
        <pc:docMk/>
      </pc:docMkLst>
      <pc:sldChg chg="addSp delSp modSp new mod">
        <pc:chgData name="Igor Todorovic" userId="b456dcb4c43cc0e5" providerId="LiveId" clId="{C27A913B-DEFB-A04F-9D6D-025F573E7932}" dt="2023-01-24T15:22:11.286" v="3"/>
        <pc:sldMkLst>
          <pc:docMk/>
          <pc:sldMk cId="854596107" sldId="344"/>
        </pc:sldMkLst>
        <pc:spChg chg="mod">
          <ac:chgData name="Igor Todorovic" userId="b456dcb4c43cc0e5" providerId="LiveId" clId="{C27A913B-DEFB-A04F-9D6D-025F573E7932}" dt="2023-01-24T15:22:11.286" v="3"/>
          <ac:spMkLst>
            <pc:docMk/>
            <pc:sldMk cId="854596107" sldId="344"/>
            <ac:spMk id="2" creationId="{DCA4D7F7-6F1F-1C0C-C2AD-4D820966692B}"/>
          </ac:spMkLst>
        </pc:spChg>
        <pc:spChg chg="del">
          <ac:chgData name="Igor Todorovic" userId="b456dcb4c43cc0e5" providerId="LiveId" clId="{C27A913B-DEFB-A04F-9D6D-025F573E7932}" dt="2023-01-24T15:22:00.561" v="1" actId="931"/>
          <ac:spMkLst>
            <pc:docMk/>
            <pc:sldMk cId="854596107" sldId="344"/>
            <ac:spMk id="3" creationId="{89EEBCDC-F581-664B-6B16-ECBDF6F09CDA}"/>
          </ac:spMkLst>
        </pc:spChg>
        <pc:picChg chg="add mod">
          <ac:chgData name="Igor Todorovic" userId="b456dcb4c43cc0e5" providerId="LiveId" clId="{C27A913B-DEFB-A04F-9D6D-025F573E7932}" dt="2023-01-24T15:22:06.689" v="2" actId="27614"/>
          <ac:picMkLst>
            <pc:docMk/>
            <pc:sldMk cId="854596107" sldId="344"/>
            <ac:picMk id="5" creationId="{227F6263-FE3F-AEA7-EDA3-E72F39D998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41850-1760-40AE-A926-860FBB1CB86C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706E-AE2C-4D6D-88A5-A90F5A1C8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28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0A2C-6F68-4160-B12B-EED329351B7A}" type="datetimeFigureOut">
              <a:rPr lang="en-US" smtClean="0"/>
              <a:pPr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7738B-2612-434B-91F4-AC1E355C3A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853B8-6761-419E-B734-87053C77C0D3}" type="slidenum">
              <a:rPr lang="en-US"/>
              <a:pPr/>
              <a:t>25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BF3D5-31AA-4B86-AE9C-F2F69AEBE90C}" type="slidenum">
              <a:rPr lang="en-US"/>
              <a:pPr/>
              <a:t>26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51E5C-9EEB-4C71-B8FB-0940B45ECD7B}" type="slidenum">
              <a:rPr lang="en-US"/>
              <a:pPr/>
              <a:t>31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394D1-DD72-45EF-80A5-1FA1138CAEF1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228571" imgH="8711111" progId="">
                  <p:embed/>
                </p:oleObj>
              </mc:Choice>
              <mc:Fallback>
                <p:oleObj name="Image" r:id="rId2" imgW="8228571" imgH="8711111" progId="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52913" y="0"/>
                        <a:ext cx="4891087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ltGray">
          <a:xfrm flipV="1">
            <a:off x="0" y="3571876"/>
            <a:ext cx="9144000" cy="1801812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7AA86-55A8-4354-BB36-79E689510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0C4C-3C06-458B-A39D-AB749D84D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</p:spPr>
        <p:txBody>
          <a:bodyPr/>
          <a:lstStyle>
            <a:lvl1pPr>
              <a:defRPr/>
            </a:lvl1pPr>
          </a:lstStyle>
          <a:p>
            <a:fld id="{174B80BA-CFA4-45B2-AE7F-6EF70E9D9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BBEE-C0DD-41BA-8817-BAD783A8A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E7401-8A0F-4B1D-AA4D-B9BF4328F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8A199-1815-4106-87E5-13384E191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DD6F-D240-4843-BE63-2F92F586D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B997-968D-484B-91C9-104EC2F00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ED4B-111A-45B6-B07E-DEDEAF521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E0119-0A29-4857-91EA-222A739B1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760D3-8780-4CCC-9228-B7C8F5D86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AA25ED76-126D-4443-AF61-748130F569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une.com/2021/11/09/tesla-stock-elon-musk-tweets-selling-stock-michael-burry-personal-debt/" TargetMode="External"/><Relationship Id="rId2" Type="http://schemas.openxmlformats.org/officeDocument/2006/relationships/hyperlink" Target="https://www.nytimes.com/2021/11/09/business/tesla-elon-musk-stoc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x.com/recode/2021/5/18/22441831/elon-musk-bitcoin-dogecoin-crypto-prices-tesla" TargetMode="External"/><Relationship Id="rId5" Type="http://schemas.openxmlformats.org/officeDocument/2006/relationships/hyperlink" Target="https://fortune.com/2021/11/02/tesla-hertz-shares-dip-elon-musk-tweet-no-contract-signed-100000-electric-vehicles/" TargetMode="External"/><Relationship Id="rId4" Type="http://schemas.openxmlformats.org/officeDocument/2006/relationships/hyperlink" Target="https://www.wsj.com/articles/tesla-shares-sink-as-musk-jokes-about-bankruptcy-1522682691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9144000" cy="1371600"/>
          </a:xfrm>
        </p:spPr>
        <p:txBody>
          <a:bodyPr/>
          <a:lstStyle/>
          <a:p>
            <a:pPr algn="ctr"/>
            <a:r>
              <a:rPr lang="en-US" sz="3100" dirty="0"/>
              <a:t> </a:t>
            </a:r>
            <a:r>
              <a:rPr lang="en-US" sz="3100" dirty="0">
                <a:solidFill>
                  <a:schemeClr val="bg1"/>
                </a:solidFill>
              </a:rPr>
              <a:t>OBJAVLJIVANJE I TRANSPARENTNOST INFORMACIJA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Prof. </a:t>
            </a:r>
            <a:r>
              <a:rPr lang="en-US" sz="1600" dirty="0" err="1"/>
              <a:t>dr</a:t>
            </a:r>
            <a:r>
              <a:rPr lang="en-US" sz="1600" dirty="0"/>
              <a:t> Igor </a:t>
            </a:r>
            <a:r>
              <a:rPr lang="en-US" sz="1600" dirty="0" err="1"/>
              <a:t>Todorovi</a:t>
            </a:r>
            <a:r>
              <a:rPr lang="sr-Latn-BA" sz="1600" dirty="0"/>
              <a:t>ć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Objavljivanje i transparetnost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Objavljivanje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ponekad</a:t>
            </a:r>
            <a:r>
              <a:rPr lang="sr-Cyrl-BA" dirty="0"/>
              <a:t> </a:t>
            </a:r>
            <a:r>
              <a:rPr lang="sr-Latn-BA" dirty="0"/>
              <a:t>miješa</a:t>
            </a:r>
            <a:r>
              <a:rPr lang="sr-Cyrl-BA" dirty="0"/>
              <a:t> </a:t>
            </a:r>
            <a:r>
              <a:rPr lang="sr-Latn-BA" dirty="0"/>
              <a:t>sa</a:t>
            </a:r>
            <a:r>
              <a:rPr lang="sr-Cyrl-BA" dirty="0"/>
              <a:t> </a:t>
            </a:r>
            <a:r>
              <a:rPr lang="sr-Latn-BA" dirty="0"/>
              <a:t>transparentnošću</a:t>
            </a:r>
            <a:r>
              <a:rPr lang="sr-Cyrl-BA" dirty="0"/>
              <a:t>.</a:t>
            </a:r>
            <a:endParaRPr lang="sr-Latn-BA" dirty="0"/>
          </a:p>
          <a:p>
            <a:endParaRPr lang="sr-Latn-BA" dirty="0"/>
          </a:p>
          <a:p>
            <a:r>
              <a:rPr lang="sr-Latn-BA" dirty="0"/>
              <a:t>Nažalost</a:t>
            </a:r>
            <a:r>
              <a:rPr lang="sr-Cyrl-BA" dirty="0"/>
              <a:t>, </a:t>
            </a:r>
            <a:r>
              <a:rPr lang="sr-Latn-BA" dirty="0"/>
              <a:t>ova</a:t>
            </a:r>
            <a:r>
              <a:rPr lang="sr-Cyrl-BA" dirty="0"/>
              <a:t> </a:t>
            </a:r>
            <a:r>
              <a:rPr lang="sr-Latn-BA" dirty="0"/>
              <a:t>dva</a:t>
            </a:r>
            <a:r>
              <a:rPr lang="sr-Cyrl-BA" dirty="0"/>
              <a:t> </a:t>
            </a:r>
            <a:r>
              <a:rPr lang="sr-Latn-BA" dirty="0"/>
              <a:t>pojma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često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pogrešno</a:t>
            </a:r>
            <a:r>
              <a:rPr lang="sr-Cyrl-BA" dirty="0"/>
              <a:t> </a:t>
            </a:r>
            <a:r>
              <a:rPr lang="sr-Latn-BA" dirty="0"/>
              <a:t>koriste</a:t>
            </a:r>
            <a:r>
              <a:rPr lang="sr-Cyrl-BA" dirty="0"/>
              <a:t> </a:t>
            </a:r>
            <a:r>
              <a:rPr lang="sr-Latn-BA" dirty="0"/>
              <a:t>kao</a:t>
            </a:r>
            <a:r>
              <a:rPr lang="sr-Cyrl-BA" dirty="0"/>
              <a:t> </a:t>
            </a:r>
            <a:r>
              <a:rPr lang="sr-Latn-BA" dirty="0"/>
              <a:t>sinonimi</a:t>
            </a:r>
            <a:r>
              <a:rPr lang="sr-Cyrl-BA" dirty="0"/>
              <a:t>. </a:t>
            </a:r>
            <a:r>
              <a:rPr lang="sr-Latn-BA" dirty="0"/>
              <a:t>Mada</a:t>
            </a:r>
            <a:r>
              <a:rPr lang="sr-Cyrl-BA" dirty="0"/>
              <a:t> </a:t>
            </a:r>
            <a:r>
              <a:rPr lang="sr-Latn-BA" dirty="0"/>
              <a:t>bi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na</a:t>
            </a:r>
            <a:r>
              <a:rPr lang="sr-Cyrl-BA" dirty="0"/>
              <a:t> </a:t>
            </a:r>
            <a:r>
              <a:rPr lang="sr-Latn-BA" dirty="0"/>
              <a:t>prvi</a:t>
            </a:r>
            <a:r>
              <a:rPr lang="sr-Cyrl-BA" dirty="0"/>
              <a:t> </a:t>
            </a:r>
            <a:r>
              <a:rPr lang="sr-Latn-BA" dirty="0"/>
              <a:t>pogled</a:t>
            </a:r>
            <a:r>
              <a:rPr lang="sr-Cyrl-BA" dirty="0"/>
              <a:t> </a:t>
            </a:r>
            <a:r>
              <a:rPr lang="sr-Latn-BA" dirty="0"/>
              <a:t>činilo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su</a:t>
            </a:r>
            <a:r>
              <a:rPr lang="sr-Cyrl-BA" dirty="0"/>
              <a:t> </a:t>
            </a:r>
            <a:r>
              <a:rPr lang="sr-Latn-BA" dirty="0"/>
              <a:t>pojmovi</a:t>
            </a:r>
            <a:r>
              <a:rPr lang="sr-Cyrl-BA" dirty="0"/>
              <a:t> </a:t>
            </a:r>
            <a:r>
              <a:rPr lang="sr-Latn-BA" dirty="0"/>
              <a:t>objavljivanja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transparentnosti</a:t>
            </a:r>
            <a:r>
              <a:rPr lang="sr-Cyrl-BA" dirty="0"/>
              <a:t> </a:t>
            </a:r>
            <a:r>
              <a:rPr lang="sr-Latn-BA" dirty="0"/>
              <a:t>isti</a:t>
            </a:r>
            <a:r>
              <a:rPr lang="sr-Cyrl-BA" dirty="0"/>
              <a:t>, </a:t>
            </a:r>
            <a:r>
              <a:rPr lang="sr-Latn-BA" dirty="0"/>
              <a:t>oni</a:t>
            </a:r>
            <a:r>
              <a:rPr lang="sr-Cyrl-BA" dirty="0"/>
              <a:t> </a:t>
            </a:r>
            <a:r>
              <a:rPr lang="sr-Latn-BA" dirty="0"/>
              <a:t>to</a:t>
            </a:r>
            <a:r>
              <a:rPr lang="sr-Cyrl-BA" dirty="0"/>
              <a:t> </a:t>
            </a:r>
            <a:r>
              <a:rPr lang="sr-Latn-BA" dirty="0"/>
              <a:t>nisu</a:t>
            </a:r>
            <a:r>
              <a:rPr lang="sr-Cyrl-BA" dirty="0"/>
              <a:t>.</a:t>
            </a:r>
            <a:endParaRPr lang="sr-Latn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Objavljivanje i transparetnost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Društva</a:t>
            </a:r>
            <a:r>
              <a:rPr lang="sr-Cyrl-BA" dirty="0"/>
              <a:t> </a:t>
            </a:r>
            <a:r>
              <a:rPr lang="sr-Latn-BA" dirty="0"/>
              <a:t>mogu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objavljuju</a:t>
            </a:r>
            <a:r>
              <a:rPr lang="sr-Cyrl-BA" dirty="0"/>
              <a:t> </a:t>
            </a:r>
            <a:r>
              <a:rPr lang="sr-Latn-BA" dirty="0"/>
              <a:t>veliku</a:t>
            </a:r>
            <a:r>
              <a:rPr lang="sr-Cyrl-BA" dirty="0"/>
              <a:t> </a:t>
            </a:r>
            <a:r>
              <a:rPr lang="sr-Latn-BA" dirty="0"/>
              <a:t>količinu</a:t>
            </a:r>
            <a:r>
              <a:rPr lang="sr-Cyrl-BA" dirty="0"/>
              <a:t> </a:t>
            </a:r>
            <a:r>
              <a:rPr lang="sr-Latn-BA" dirty="0"/>
              <a:t>informacija</a:t>
            </a:r>
            <a:r>
              <a:rPr lang="sr-Cyrl-BA" dirty="0"/>
              <a:t> </a:t>
            </a:r>
            <a:r>
              <a:rPr lang="sr-Latn-BA" dirty="0"/>
              <a:t>koje</a:t>
            </a:r>
            <a:r>
              <a:rPr lang="sr-Cyrl-BA" dirty="0"/>
              <a:t> </a:t>
            </a:r>
            <a:r>
              <a:rPr lang="sr-Latn-BA" dirty="0"/>
              <a:t>nisu</a:t>
            </a:r>
            <a:r>
              <a:rPr lang="sr-Cyrl-BA" dirty="0"/>
              <a:t> </a:t>
            </a:r>
            <a:r>
              <a:rPr lang="sr-Latn-BA" dirty="0"/>
              <a:t>ni</a:t>
            </a:r>
            <a:r>
              <a:rPr lang="sr-Cyrl-BA" dirty="0"/>
              <a:t> </a:t>
            </a:r>
            <a:r>
              <a:rPr lang="sr-Latn-BA" dirty="0"/>
              <a:t>od</a:t>
            </a:r>
            <a:r>
              <a:rPr lang="sr-Cyrl-BA" dirty="0"/>
              <a:t> </a:t>
            </a:r>
            <a:r>
              <a:rPr lang="sr-Latn-BA" dirty="0"/>
              <a:t>kakve</a:t>
            </a:r>
            <a:r>
              <a:rPr lang="sr-Cyrl-BA" dirty="0"/>
              <a:t> </a:t>
            </a:r>
            <a:r>
              <a:rPr lang="sr-Latn-BA" dirty="0"/>
              <a:t>posebne</a:t>
            </a:r>
            <a:r>
              <a:rPr lang="sr-Cyrl-BA" dirty="0"/>
              <a:t> </a:t>
            </a:r>
            <a:r>
              <a:rPr lang="sr-Latn-BA" dirty="0"/>
              <a:t>vrijednosti</a:t>
            </a:r>
            <a:r>
              <a:rPr lang="sr-Cyrl-BA" dirty="0"/>
              <a:t> </a:t>
            </a:r>
            <a:r>
              <a:rPr lang="sr-Latn-BA" dirty="0"/>
              <a:t>za</a:t>
            </a:r>
            <a:r>
              <a:rPr lang="sr-Cyrl-BA" dirty="0"/>
              <a:t> </a:t>
            </a:r>
            <a:r>
              <a:rPr lang="sr-Latn-BA" dirty="0"/>
              <a:t>korisnike</a:t>
            </a:r>
            <a:r>
              <a:rPr lang="sr-Cyrl-BA" dirty="0"/>
              <a:t> </a:t>
            </a:r>
            <a:r>
              <a:rPr lang="sr-Latn-BA" dirty="0"/>
              <a:t>takvih</a:t>
            </a:r>
            <a:r>
              <a:rPr lang="sr-Cyrl-BA" dirty="0"/>
              <a:t> </a:t>
            </a:r>
            <a:r>
              <a:rPr lang="sr-Latn-BA" dirty="0"/>
              <a:t>informacija</a:t>
            </a:r>
            <a:r>
              <a:rPr lang="sr-Cyrl-BA" dirty="0"/>
              <a:t>, </a:t>
            </a:r>
            <a:r>
              <a:rPr lang="sr-Latn-BA" dirty="0"/>
              <a:t>a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u</a:t>
            </a:r>
            <a:r>
              <a:rPr lang="sr-Cyrl-BA" dirty="0"/>
              <a:t> </a:t>
            </a:r>
            <a:r>
              <a:rPr lang="sr-Latn-BA" dirty="0"/>
              <a:t>isto</a:t>
            </a:r>
            <a:r>
              <a:rPr lang="sr-Cyrl-BA" dirty="0"/>
              <a:t> </a:t>
            </a:r>
            <a:r>
              <a:rPr lang="sr-Latn-BA" dirty="0"/>
              <a:t>vrijeme</a:t>
            </a:r>
            <a:r>
              <a:rPr lang="sr-Cyrl-BA" dirty="0"/>
              <a:t> </a:t>
            </a:r>
            <a:r>
              <a:rPr lang="sr-Latn-BA" dirty="0"/>
              <a:t>ne</a:t>
            </a:r>
            <a:r>
              <a:rPr lang="sr-Cyrl-BA" dirty="0"/>
              <a:t> </a:t>
            </a:r>
            <a:r>
              <a:rPr lang="sr-Latn-BA" dirty="0"/>
              <a:t>objave</a:t>
            </a:r>
            <a:r>
              <a:rPr lang="sr-Cyrl-BA" dirty="0"/>
              <a:t> </a:t>
            </a:r>
            <a:r>
              <a:rPr lang="sr-Latn-BA" dirty="0"/>
              <a:t>važni</a:t>
            </a:r>
            <a:r>
              <a:rPr lang="sr-Cyrl-BA" dirty="0"/>
              <a:t> </a:t>
            </a:r>
            <a:r>
              <a:rPr lang="sr-Latn-BA" dirty="0"/>
              <a:t>dijelovi</a:t>
            </a:r>
            <a:r>
              <a:rPr lang="sr-Cyrl-BA" dirty="0"/>
              <a:t>.</a:t>
            </a:r>
            <a:endParaRPr lang="sr-Latn-BA" dirty="0"/>
          </a:p>
          <a:p>
            <a:endParaRPr lang="sr-Latn-BA" dirty="0"/>
          </a:p>
          <a:p>
            <a:r>
              <a:rPr lang="sr-Latn-BA" dirty="0"/>
              <a:t>Objavljivanje</a:t>
            </a:r>
            <a:r>
              <a:rPr lang="sr-Cyrl-BA" dirty="0"/>
              <a:t> </a:t>
            </a:r>
            <a:r>
              <a:rPr lang="sr-Latn-BA" dirty="0"/>
              <a:t>može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bude</a:t>
            </a:r>
            <a:r>
              <a:rPr lang="sr-Cyrl-BA" dirty="0"/>
              <a:t> </a:t>
            </a:r>
            <a:r>
              <a:rPr lang="sr-Latn-BA" dirty="0"/>
              <a:t>irelevantno</a:t>
            </a:r>
            <a:r>
              <a:rPr lang="sr-Cyrl-BA" dirty="0"/>
              <a:t> </a:t>
            </a:r>
            <a:r>
              <a:rPr lang="sr-Latn-BA" dirty="0"/>
              <a:t>ili</a:t>
            </a:r>
            <a:r>
              <a:rPr lang="sr-Cyrl-BA" dirty="0"/>
              <a:t>, </a:t>
            </a:r>
            <a:r>
              <a:rPr lang="sr-Latn-BA" dirty="0"/>
              <a:t>još</a:t>
            </a:r>
            <a:r>
              <a:rPr lang="sr-Cyrl-BA" dirty="0"/>
              <a:t> </a:t>
            </a:r>
            <a:r>
              <a:rPr lang="sr-Latn-BA" dirty="0"/>
              <a:t>gore</a:t>
            </a:r>
            <a:r>
              <a:rPr lang="sr-Cyrl-BA" dirty="0"/>
              <a:t>,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izgleda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njime</a:t>
            </a:r>
            <a:r>
              <a:rPr lang="sr-Cyrl-BA" dirty="0"/>
              <a:t> </a:t>
            </a:r>
            <a:r>
              <a:rPr lang="sr-Latn-BA" dirty="0"/>
              <a:t>manipulisalo</a:t>
            </a:r>
            <a:r>
              <a:rPr lang="sr-Cyrl-BA" dirty="0"/>
              <a:t> </a:t>
            </a:r>
            <a:r>
              <a:rPr lang="sr-Latn-BA" dirty="0"/>
              <a:t>tako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prikrije</a:t>
            </a:r>
            <a:r>
              <a:rPr lang="sr-Cyrl-BA" dirty="0"/>
              <a:t> </a:t>
            </a:r>
            <a:r>
              <a:rPr lang="sr-Latn-BA" dirty="0"/>
              <a:t>stvarna</a:t>
            </a:r>
            <a:r>
              <a:rPr lang="sr-Cyrl-BA" dirty="0"/>
              <a:t> </a:t>
            </a:r>
            <a:r>
              <a:rPr lang="sr-Latn-BA" dirty="0"/>
              <a:t>slika</a:t>
            </a:r>
            <a:r>
              <a:rPr lang="sr-Cyrl-BA" dirty="0"/>
              <a:t> </a:t>
            </a:r>
            <a:r>
              <a:rPr lang="sr-Latn-BA" dirty="0"/>
              <a:t>stanja</a:t>
            </a:r>
            <a:r>
              <a:rPr lang="sr-Cyrl-BA" dirty="0"/>
              <a:t> </a:t>
            </a:r>
            <a:r>
              <a:rPr lang="sr-Latn-BA" dirty="0"/>
              <a:t>društva</a:t>
            </a:r>
            <a:r>
              <a:rPr lang="sr-Cyrl-BA" dirty="0"/>
              <a:t>.</a:t>
            </a:r>
            <a:endParaRPr lang="sr-Latn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Informacije koje se objavljuju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r-Latn-BA" sz="2400" dirty="0"/>
              <a:t>Principi</a:t>
            </a:r>
            <a:r>
              <a:rPr lang="sr-Cyrl-BA" sz="2400" dirty="0"/>
              <a:t> </a:t>
            </a:r>
            <a:r>
              <a:rPr lang="sr-Latn-BA" sz="2400" i="1" dirty="0"/>
              <a:t>OECD</a:t>
            </a:r>
            <a:r>
              <a:rPr lang="sr-Cyrl-BA" sz="2400" dirty="0"/>
              <a:t>-</a:t>
            </a:r>
            <a:r>
              <a:rPr lang="sr-Latn-BA" sz="2400" dirty="0"/>
              <a:t>a</a:t>
            </a:r>
            <a:r>
              <a:rPr lang="sr-Cyrl-BA" sz="2400" dirty="0"/>
              <a:t> </a:t>
            </a:r>
            <a:r>
              <a:rPr lang="sr-Latn-BA" sz="2400" dirty="0"/>
              <a:t>zahtijevaju</a:t>
            </a:r>
            <a:r>
              <a:rPr lang="sr-Cyrl-BA" sz="2400" dirty="0"/>
              <a:t> </a:t>
            </a:r>
            <a:r>
              <a:rPr lang="sr-Latn-BA" sz="2400" dirty="0"/>
              <a:t>objavljivanje</a:t>
            </a:r>
            <a:r>
              <a:rPr lang="sr-Cyrl-BA" sz="2400" dirty="0"/>
              <a:t> </a:t>
            </a:r>
            <a:r>
              <a:rPr lang="sr-Latn-BA" sz="2400" dirty="0"/>
              <a:t>svih</a:t>
            </a:r>
            <a:r>
              <a:rPr lang="sr-Cyrl-BA" sz="2400" dirty="0"/>
              <a:t> </a:t>
            </a:r>
            <a:r>
              <a:rPr lang="sr-Latn-BA" sz="2400" dirty="0"/>
              <a:t>informacija</a:t>
            </a:r>
            <a:r>
              <a:rPr lang="sr-Cyrl-BA" sz="2400" dirty="0"/>
              <a:t> </a:t>
            </a:r>
            <a:r>
              <a:rPr lang="sr-Latn-BA" sz="2400" dirty="0"/>
              <a:t>od</a:t>
            </a:r>
            <a:r>
              <a:rPr lang="sr-Cyrl-BA" sz="2400" dirty="0"/>
              <a:t> </a:t>
            </a:r>
            <a:r>
              <a:rPr lang="sr-Latn-BA" sz="2400" dirty="0"/>
              <a:t>materijalnog</a:t>
            </a:r>
            <a:r>
              <a:rPr lang="sr-Cyrl-BA" sz="2400" dirty="0"/>
              <a:t> </a:t>
            </a:r>
            <a:r>
              <a:rPr lang="sr-Latn-BA" sz="2400" dirty="0"/>
              <a:t>značaja</a:t>
            </a:r>
            <a:r>
              <a:rPr lang="sr-Cyrl-BA" sz="2400" dirty="0"/>
              <a:t> </a:t>
            </a:r>
            <a:r>
              <a:rPr lang="sr-Latn-BA" sz="2400" dirty="0"/>
              <a:t>iz</a:t>
            </a:r>
            <a:r>
              <a:rPr lang="sr-Cyrl-BA" sz="2400" dirty="0"/>
              <a:t> </a:t>
            </a:r>
            <a:r>
              <a:rPr lang="sr-Latn-BA" sz="2400" dirty="0"/>
              <a:t>slijedećih</a:t>
            </a:r>
            <a:r>
              <a:rPr lang="sr-Cyrl-BA" sz="2400" dirty="0"/>
              <a:t> </a:t>
            </a:r>
            <a:r>
              <a:rPr lang="sr-Latn-BA" sz="2400" dirty="0"/>
              <a:t>oblasti</a:t>
            </a:r>
            <a:r>
              <a:rPr lang="sr-Cyrl-BA" sz="2400" dirty="0"/>
              <a:t>:</a:t>
            </a:r>
            <a:endParaRPr lang="sr-Latn-BA" sz="2400" dirty="0"/>
          </a:p>
          <a:p>
            <a:pPr lvl="1"/>
            <a:r>
              <a:rPr lang="sr-Latn-BA" sz="2200" dirty="0"/>
              <a:t>finansijski</a:t>
            </a:r>
            <a:r>
              <a:rPr lang="sr-Cyrl-BA" sz="2200" dirty="0"/>
              <a:t> </a:t>
            </a:r>
            <a:r>
              <a:rPr lang="sr-Latn-BA" sz="2200" dirty="0"/>
              <a:t>i</a:t>
            </a:r>
            <a:r>
              <a:rPr lang="sr-Cyrl-BA" sz="2200" dirty="0"/>
              <a:t> </a:t>
            </a:r>
            <a:r>
              <a:rPr lang="sr-Latn-BA" sz="2200" dirty="0"/>
              <a:t>poslovni</a:t>
            </a:r>
            <a:r>
              <a:rPr lang="sr-Cyrl-BA" sz="2200" dirty="0"/>
              <a:t> </a:t>
            </a:r>
            <a:r>
              <a:rPr lang="sr-Latn-BA" sz="2200" dirty="0"/>
              <a:t>rezultati</a:t>
            </a:r>
            <a:r>
              <a:rPr lang="sr-Cyrl-BA" sz="2200" dirty="0"/>
              <a:t> </a:t>
            </a:r>
            <a:r>
              <a:rPr lang="sr-Latn-BA" sz="2200" dirty="0"/>
              <a:t>društva</a:t>
            </a:r>
            <a:r>
              <a:rPr lang="sr-Cyrl-BA" sz="2200" dirty="0"/>
              <a:t>;</a:t>
            </a:r>
            <a:endParaRPr lang="sr-Latn-BA" sz="2200" dirty="0"/>
          </a:p>
          <a:p>
            <a:pPr lvl="1"/>
            <a:r>
              <a:rPr lang="sr-Latn-BA" sz="2200" dirty="0"/>
              <a:t>ciljevi</a:t>
            </a:r>
            <a:r>
              <a:rPr lang="sr-Cyrl-BA" sz="2200" dirty="0"/>
              <a:t> </a:t>
            </a:r>
            <a:r>
              <a:rPr lang="sr-Latn-BA" sz="2200" dirty="0"/>
              <a:t>društva</a:t>
            </a:r>
            <a:r>
              <a:rPr lang="sr-Cyrl-BA" sz="2200" dirty="0"/>
              <a:t>;</a:t>
            </a:r>
            <a:endParaRPr lang="sr-Latn-BA" sz="2200" dirty="0"/>
          </a:p>
          <a:p>
            <a:pPr lvl="1"/>
            <a:r>
              <a:rPr lang="sr-Latn-BA" sz="2200" dirty="0"/>
              <a:t>vlasnička</a:t>
            </a:r>
            <a:r>
              <a:rPr lang="sr-Cyrl-BA" sz="2200" dirty="0"/>
              <a:t> </a:t>
            </a:r>
            <a:r>
              <a:rPr lang="sr-Latn-BA" sz="2200" dirty="0"/>
              <a:t>struktura</a:t>
            </a:r>
            <a:r>
              <a:rPr lang="sr-Cyrl-BA" sz="2200" dirty="0"/>
              <a:t>;</a:t>
            </a:r>
            <a:endParaRPr lang="sr-Latn-BA" sz="2200" dirty="0"/>
          </a:p>
          <a:p>
            <a:pPr lvl="1"/>
            <a:r>
              <a:rPr lang="sr-Latn-BA" sz="2200" dirty="0"/>
              <a:t>članovi</a:t>
            </a:r>
            <a:r>
              <a:rPr lang="sr-Cyrl-BA" sz="2200" dirty="0"/>
              <a:t> </a:t>
            </a:r>
            <a:r>
              <a:rPr lang="sr-Latn-BA" sz="2200" dirty="0"/>
              <a:t>nadzornog</a:t>
            </a:r>
            <a:r>
              <a:rPr lang="sr-Cyrl-BA" sz="2200" dirty="0"/>
              <a:t> </a:t>
            </a:r>
            <a:r>
              <a:rPr lang="sr-Latn-BA" sz="2200" dirty="0"/>
              <a:t>odbora</a:t>
            </a:r>
            <a:r>
              <a:rPr lang="sr-Cyrl-BA" sz="2200" dirty="0"/>
              <a:t> </a:t>
            </a:r>
            <a:r>
              <a:rPr lang="sr-Latn-BA" sz="2200" dirty="0"/>
              <a:t>i</a:t>
            </a:r>
            <a:r>
              <a:rPr lang="sr-Cyrl-BA" sz="2200" dirty="0"/>
              <a:t> </a:t>
            </a:r>
            <a:r>
              <a:rPr lang="sr-Latn-BA" sz="2200" dirty="0"/>
              <a:t>uprave</a:t>
            </a:r>
            <a:r>
              <a:rPr lang="sr-Cyrl-BA" sz="2200" dirty="0"/>
              <a:t> </a:t>
            </a:r>
            <a:r>
              <a:rPr lang="sr-Latn-BA" sz="2200" dirty="0"/>
              <a:t>društva</a:t>
            </a:r>
            <a:r>
              <a:rPr lang="sr-Cyrl-BA" sz="2200" dirty="0"/>
              <a:t>, </a:t>
            </a:r>
            <a:r>
              <a:rPr lang="sr-Latn-BA" sz="2200" dirty="0"/>
              <a:t>kao</a:t>
            </a:r>
            <a:r>
              <a:rPr lang="sr-Cyrl-BA" sz="2200" dirty="0"/>
              <a:t> </a:t>
            </a:r>
            <a:r>
              <a:rPr lang="sr-Latn-BA" sz="2200" dirty="0"/>
              <a:t>i</a:t>
            </a:r>
            <a:r>
              <a:rPr lang="sr-Cyrl-BA" sz="2200" dirty="0"/>
              <a:t> </a:t>
            </a:r>
            <a:r>
              <a:rPr lang="sr-Latn-BA" sz="2200" dirty="0"/>
              <a:t>njihove</a:t>
            </a:r>
            <a:r>
              <a:rPr lang="sr-Cyrl-BA" sz="2200" dirty="0"/>
              <a:t> </a:t>
            </a:r>
            <a:r>
              <a:rPr lang="sr-Latn-BA" sz="2200" dirty="0"/>
              <a:t>naknade</a:t>
            </a:r>
            <a:r>
              <a:rPr lang="sr-Cyrl-BA" sz="2200" dirty="0"/>
              <a:t>;</a:t>
            </a:r>
            <a:endParaRPr lang="sr-Latn-BA" sz="2200" dirty="0"/>
          </a:p>
          <a:p>
            <a:pPr lvl="1"/>
            <a:r>
              <a:rPr lang="sr-Latn-BA" sz="2200" dirty="0"/>
              <a:t>predvidljivi</a:t>
            </a:r>
            <a:r>
              <a:rPr lang="sr-Cyrl-BA" sz="2200" dirty="0"/>
              <a:t> </a:t>
            </a:r>
            <a:r>
              <a:rPr lang="sr-Latn-BA" sz="2200" dirty="0"/>
              <a:t>faktori</a:t>
            </a:r>
            <a:r>
              <a:rPr lang="sr-Cyrl-BA" sz="2200" dirty="0"/>
              <a:t> </a:t>
            </a:r>
            <a:r>
              <a:rPr lang="sr-Latn-BA" sz="2200" dirty="0"/>
              <a:t>rizika</a:t>
            </a:r>
            <a:r>
              <a:rPr lang="sr-Cyrl-BA" sz="2200" dirty="0"/>
              <a:t> </a:t>
            </a:r>
            <a:r>
              <a:rPr lang="sr-Latn-BA" sz="2200" dirty="0"/>
              <a:t>od</a:t>
            </a:r>
            <a:r>
              <a:rPr lang="sr-Cyrl-BA" sz="2200" dirty="0"/>
              <a:t> </a:t>
            </a:r>
            <a:r>
              <a:rPr lang="sr-Latn-BA" sz="2200" dirty="0"/>
              <a:t>materijalnog</a:t>
            </a:r>
            <a:r>
              <a:rPr lang="sr-Cyrl-BA" sz="2200" dirty="0"/>
              <a:t> </a:t>
            </a:r>
            <a:r>
              <a:rPr lang="sr-Latn-BA" sz="2200" dirty="0"/>
              <a:t>značaja</a:t>
            </a:r>
            <a:r>
              <a:rPr lang="sr-Cyrl-BA" sz="2200" dirty="0"/>
              <a:t>;</a:t>
            </a:r>
            <a:endParaRPr lang="sr-Latn-BA" sz="2200" dirty="0"/>
          </a:p>
          <a:p>
            <a:pPr lvl="1"/>
            <a:r>
              <a:rPr lang="sr-Latn-BA" sz="2200" dirty="0"/>
              <a:t>pitanja</a:t>
            </a:r>
            <a:r>
              <a:rPr lang="sr-Cyrl-BA" sz="2200" dirty="0"/>
              <a:t> </a:t>
            </a:r>
            <a:r>
              <a:rPr lang="sr-Latn-BA" sz="2200" dirty="0"/>
              <a:t>od</a:t>
            </a:r>
            <a:r>
              <a:rPr lang="sr-Cyrl-BA" sz="2200" dirty="0"/>
              <a:t> </a:t>
            </a:r>
            <a:r>
              <a:rPr lang="sr-Latn-BA" sz="2200" dirty="0"/>
              <a:t>materijalnog</a:t>
            </a:r>
            <a:r>
              <a:rPr lang="sr-Cyrl-BA" sz="2200" dirty="0"/>
              <a:t> </a:t>
            </a:r>
            <a:r>
              <a:rPr lang="sr-Latn-BA" sz="2200" dirty="0"/>
              <a:t>značaja</a:t>
            </a:r>
            <a:r>
              <a:rPr lang="sr-Cyrl-BA" sz="2200" dirty="0"/>
              <a:t> </a:t>
            </a:r>
            <a:r>
              <a:rPr lang="sr-Latn-BA" sz="2200" dirty="0"/>
              <a:t>koja</a:t>
            </a:r>
            <a:r>
              <a:rPr lang="sr-Cyrl-BA" sz="2200" dirty="0"/>
              <a:t> </a:t>
            </a:r>
            <a:r>
              <a:rPr lang="sr-Latn-BA" sz="2200" dirty="0"/>
              <a:t>se</a:t>
            </a:r>
            <a:r>
              <a:rPr lang="sr-Cyrl-BA" sz="2200" dirty="0"/>
              <a:t> </a:t>
            </a:r>
            <a:r>
              <a:rPr lang="sr-Latn-BA" sz="2200" dirty="0"/>
              <a:t>odnose</a:t>
            </a:r>
            <a:r>
              <a:rPr lang="sr-Cyrl-BA" sz="2200" dirty="0"/>
              <a:t> </a:t>
            </a:r>
            <a:r>
              <a:rPr lang="sr-Latn-BA" sz="2200" dirty="0"/>
              <a:t>na</a:t>
            </a:r>
            <a:r>
              <a:rPr lang="sr-Cyrl-BA" sz="2200" dirty="0"/>
              <a:t> </a:t>
            </a:r>
            <a:r>
              <a:rPr lang="sr-Latn-BA" sz="2200" dirty="0"/>
              <a:t>zaposlene</a:t>
            </a:r>
            <a:r>
              <a:rPr lang="sr-Cyrl-BA" sz="2200" dirty="0"/>
              <a:t> </a:t>
            </a:r>
            <a:r>
              <a:rPr lang="sr-Latn-BA" sz="2200" dirty="0"/>
              <a:t>i</a:t>
            </a:r>
            <a:r>
              <a:rPr lang="sr-Cyrl-BA" sz="2200" dirty="0"/>
              <a:t> </a:t>
            </a:r>
            <a:r>
              <a:rPr lang="sr-Latn-BA" sz="2200" dirty="0"/>
              <a:t>druge</a:t>
            </a:r>
            <a:r>
              <a:rPr lang="sr-Cyrl-BA" sz="2200" dirty="0"/>
              <a:t> </a:t>
            </a:r>
            <a:r>
              <a:rPr lang="sr-Latn-BA" sz="2200" dirty="0"/>
              <a:t>nosioce</a:t>
            </a:r>
            <a:r>
              <a:rPr lang="sr-Cyrl-BA" sz="2200" dirty="0"/>
              <a:t> </a:t>
            </a:r>
            <a:r>
              <a:rPr lang="sr-Latn-BA" sz="2200" dirty="0"/>
              <a:t>rizika</a:t>
            </a:r>
            <a:r>
              <a:rPr lang="sr-Cyrl-BA" sz="2200" dirty="0"/>
              <a:t> </a:t>
            </a:r>
            <a:r>
              <a:rPr lang="sr-Latn-BA" sz="2200" dirty="0"/>
              <a:t>poslovanja</a:t>
            </a:r>
            <a:r>
              <a:rPr lang="sr-Cyrl-BA" sz="2200" dirty="0"/>
              <a:t> </a:t>
            </a:r>
            <a:r>
              <a:rPr lang="sr-Latn-BA" sz="2200" dirty="0"/>
              <a:t>društva</a:t>
            </a:r>
            <a:r>
              <a:rPr lang="sr-Cyrl-BA" sz="2200" dirty="0"/>
              <a:t>; </a:t>
            </a:r>
            <a:r>
              <a:rPr lang="sr-Latn-BA" sz="2200" dirty="0"/>
              <a:t>i</a:t>
            </a:r>
          </a:p>
          <a:p>
            <a:pPr lvl="1"/>
            <a:r>
              <a:rPr lang="sr-Latn-BA" sz="2200" dirty="0"/>
              <a:t>strukture</a:t>
            </a:r>
            <a:r>
              <a:rPr lang="sr-Cyrl-BA" sz="2200" dirty="0"/>
              <a:t> </a:t>
            </a:r>
            <a:r>
              <a:rPr lang="sr-Latn-BA" sz="2200" dirty="0"/>
              <a:t>i</a:t>
            </a:r>
            <a:r>
              <a:rPr lang="sr-Cyrl-BA" sz="2200" dirty="0"/>
              <a:t> </a:t>
            </a:r>
            <a:r>
              <a:rPr lang="sr-Latn-BA" sz="2200" dirty="0"/>
              <a:t>politike</a:t>
            </a:r>
            <a:r>
              <a:rPr lang="sr-Cyrl-BA" sz="2200" dirty="0"/>
              <a:t> </a:t>
            </a:r>
            <a:r>
              <a:rPr lang="sr-Latn-BA" sz="2200" dirty="0"/>
              <a:t>korporativnog</a:t>
            </a:r>
            <a:r>
              <a:rPr lang="sr-Cyrl-BA" sz="2200" dirty="0"/>
              <a:t> </a:t>
            </a:r>
            <a:r>
              <a:rPr lang="sr-Latn-BA" sz="2200" dirty="0"/>
              <a:t>upravljanja</a:t>
            </a:r>
            <a:r>
              <a:rPr lang="sr-Cyrl-BA" sz="2200" dirty="0"/>
              <a:t>.</a:t>
            </a:r>
            <a:endParaRPr lang="sr-Latn-BA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700" dirty="0"/>
              <a:t>Korisnici i njihove informacione potrebe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  <a:p>
            <a:r>
              <a:rPr lang="sr-Latn-BA" dirty="0"/>
              <a:t>Investitori</a:t>
            </a:r>
            <a:endParaRPr lang="sr-Cyrl-BA" dirty="0"/>
          </a:p>
          <a:p>
            <a:r>
              <a:rPr lang="sr-Latn-BA" dirty="0"/>
              <a:t>Zaposleni</a:t>
            </a:r>
            <a:endParaRPr lang="sr-Cyrl-BA" dirty="0"/>
          </a:p>
          <a:p>
            <a:r>
              <a:rPr lang="sr-Latn-BA" dirty="0"/>
              <a:t>Kreditori</a:t>
            </a:r>
            <a:r>
              <a:rPr lang="sr-Cyrl-BA" dirty="0"/>
              <a:t> </a:t>
            </a:r>
          </a:p>
          <a:p>
            <a:r>
              <a:rPr lang="sr-Latn-BA" dirty="0"/>
              <a:t>Dobavljači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ostali</a:t>
            </a:r>
            <a:r>
              <a:rPr lang="sr-Cyrl-BA" dirty="0"/>
              <a:t> </a:t>
            </a:r>
            <a:r>
              <a:rPr lang="sr-Latn-BA" dirty="0"/>
              <a:t>povjerioci</a:t>
            </a:r>
            <a:endParaRPr lang="sr-Cyrl-BA" i="1" dirty="0"/>
          </a:p>
          <a:p>
            <a:r>
              <a:rPr lang="sr-Latn-BA" dirty="0"/>
              <a:t>Kupci</a:t>
            </a:r>
            <a:endParaRPr lang="sr-Cyrl-BA" i="1" dirty="0"/>
          </a:p>
          <a:p>
            <a:r>
              <a:rPr lang="sr-Latn-BA" dirty="0"/>
              <a:t>Vlade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njihove</a:t>
            </a:r>
            <a:r>
              <a:rPr lang="sr-Cyrl-BA" dirty="0"/>
              <a:t> </a:t>
            </a:r>
            <a:r>
              <a:rPr lang="sr-Latn-BA" dirty="0"/>
              <a:t>agencije</a:t>
            </a:r>
            <a:endParaRPr lang="sr-Cyrl-BA" i="1" dirty="0"/>
          </a:p>
          <a:p>
            <a:r>
              <a:rPr lang="sr-Latn-BA" dirty="0"/>
              <a:t>Javnost</a:t>
            </a:r>
            <a:endParaRPr lang="sr-Cyrl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Obavezno objavljivanje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/>
              <a:t>Zakonodavstvo</a:t>
            </a:r>
            <a:r>
              <a:rPr lang="sr-Cyrl-BA"/>
              <a:t> </a:t>
            </a:r>
            <a:r>
              <a:rPr lang="sr-Latn-BA"/>
              <a:t>predvi</a:t>
            </a:r>
            <a:r>
              <a:rPr lang="vi-VN"/>
              <a:t>đ</a:t>
            </a:r>
            <a:r>
              <a:rPr lang="sr-Latn-BA"/>
              <a:t>a</a:t>
            </a:r>
            <a:r>
              <a:rPr lang="sr-Cyrl-BA"/>
              <a:t> </a:t>
            </a:r>
            <a:r>
              <a:rPr lang="sr-Latn-BA"/>
              <a:t>različite</a:t>
            </a:r>
            <a:r>
              <a:rPr lang="sr-Cyrl-BA"/>
              <a:t> </a:t>
            </a:r>
            <a:r>
              <a:rPr lang="sr-Latn-BA"/>
              <a:t>oblike</a:t>
            </a:r>
            <a:r>
              <a:rPr lang="sr-Cyrl-BA"/>
              <a:t> </a:t>
            </a:r>
            <a:r>
              <a:rPr lang="sr-Latn-BA"/>
              <a:t>i</a:t>
            </a:r>
            <a:r>
              <a:rPr lang="sr-Cyrl-BA"/>
              <a:t> </a:t>
            </a:r>
            <a:r>
              <a:rPr lang="sr-Latn-BA"/>
              <a:t>postupke</a:t>
            </a:r>
            <a:r>
              <a:rPr lang="sr-Cyrl-BA"/>
              <a:t> </a:t>
            </a:r>
            <a:r>
              <a:rPr lang="sr-Latn-BA"/>
              <a:t>za</a:t>
            </a:r>
            <a:r>
              <a:rPr lang="sr-Cyrl-BA"/>
              <a:t> </a:t>
            </a:r>
            <a:r>
              <a:rPr lang="sr-Latn-BA"/>
              <a:t>obavezno</a:t>
            </a:r>
            <a:r>
              <a:rPr lang="sr-Cyrl-BA"/>
              <a:t> </a:t>
            </a:r>
            <a:r>
              <a:rPr lang="sr-Latn-BA"/>
              <a:t>objavljivanje</a:t>
            </a:r>
            <a:r>
              <a:rPr lang="sr-Cyrl-BA"/>
              <a:t>. </a:t>
            </a:r>
            <a:endParaRPr lang="sr-Latn-BA"/>
          </a:p>
          <a:p>
            <a:endParaRPr lang="sr-Latn-BA"/>
          </a:p>
          <a:p>
            <a:r>
              <a:rPr lang="sr-Latn-BA"/>
              <a:t>Društva</a:t>
            </a:r>
            <a:r>
              <a:rPr lang="sr-Cyrl-BA"/>
              <a:t> </a:t>
            </a:r>
            <a:r>
              <a:rPr lang="sr-Latn-BA"/>
              <a:t>će</a:t>
            </a:r>
            <a:r>
              <a:rPr lang="sr-Cyrl-BA"/>
              <a:t> </a:t>
            </a:r>
            <a:r>
              <a:rPr lang="sr-Latn-BA"/>
              <a:t>u</a:t>
            </a:r>
            <a:r>
              <a:rPr lang="sr-Cyrl-BA"/>
              <a:t> </a:t>
            </a:r>
            <a:r>
              <a:rPr lang="sr-Latn-BA"/>
              <a:t>različito</a:t>
            </a:r>
            <a:r>
              <a:rPr lang="sr-Cyrl-BA"/>
              <a:t> </a:t>
            </a:r>
            <a:r>
              <a:rPr lang="sr-Latn-BA"/>
              <a:t>vrijeme</a:t>
            </a:r>
            <a:r>
              <a:rPr lang="sr-Cyrl-BA"/>
              <a:t> </a:t>
            </a:r>
            <a:r>
              <a:rPr lang="sr-Latn-BA"/>
              <a:t>morati</a:t>
            </a:r>
            <a:r>
              <a:rPr lang="sr-Cyrl-BA"/>
              <a:t> </a:t>
            </a:r>
            <a:r>
              <a:rPr lang="sr-Latn-BA"/>
              <a:t>da</a:t>
            </a:r>
            <a:r>
              <a:rPr lang="sr-Cyrl-BA"/>
              <a:t> </a:t>
            </a:r>
            <a:r>
              <a:rPr lang="sr-Latn-BA"/>
              <a:t>izv</a:t>
            </a:r>
            <a:r>
              <a:rPr lang="en-US"/>
              <a:t>j</a:t>
            </a:r>
            <a:r>
              <a:rPr lang="sr-Latn-BA"/>
              <a:t>eštavaju</a:t>
            </a:r>
            <a:r>
              <a:rPr lang="sr-Cyrl-BA"/>
              <a:t> </a:t>
            </a:r>
            <a:r>
              <a:rPr lang="sr-Latn-BA"/>
              <a:t>regulatorne</a:t>
            </a:r>
            <a:r>
              <a:rPr lang="sr-Cyrl-BA"/>
              <a:t> </a:t>
            </a:r>
            <a:r>
              <a:rPr lang="sr-Latn-BA"/>
              <a:t>organe</a:t>
            </a:r>
            <a:r>
              <a:rPr lang="sr-Cyrl-BA"/>
              <a:t>, </a:t>
            </a:r>
            <a:r>
              <a:rPr lang="sr-Latn-BA"/>
              <a:t>da</a:t>
            </a:r>
            <a:r>
              <a:rPr lang="sr-Cyrl-BA"/>
              <a:t> </a:t>
            </a:r>
            <a:r>
              <a:rPr lang="sr-Latn-BA"/>
              <a:t>odgovaraju</a:t>
            </a:r>
            <a:r>
              <a:rPr lang="sr-Cyrl-BA"/>
              <a:t> </a:t>
            </a:r>
            <a:r>
              <a:rPr lang="sr-Latn-BA"/>
              <a:t>na</a:t>
            </a:r>
            <a:r>
              <a:rPr lang="sr-Cyrl-BA"/>
              <a:t> </a:t>
            </a:r>
            <a:r>
              <a:rPr lang="sr-Latn-BA"/>
              <a:t>zahtjeve</a:t>
            </a:r>
            <a:r>
              <a:rPr lang="sr-Cyrl-BA"/>
              <a:t> </a:t>
            </a:r>
            <a:r>
              <a:rPr lang="sr-Latn-BA"/>
              <a:t>za</a:t>
            </a:r>
            <a:r>
              <a:rPr lang="sr-Cyrl-BA"/>
              <a:t> </a:t>
            </a:r>
            <a:r>
              <a:rPr lang="sr-Latn-BA"/>
              <a:t>pružanje</a:t>
            </a:r>
            <a:r>
              <a:rPr lang="sr-Cyrl-BA"/>
              <a:t> </a:t>
            </a:r>
            <a:r>
              <a:rPr lang="sr-Latn-BA"/>
              <a:t>informacija</a:t>
            </a:r>
            <a:r>
              <a:rPr lang="sr-Cyrl-BA"/>
              <a:t> </a:t>
            </a:r>
            <a:r>
              <a:rPr lang="sr-Latn-BA"/>
              <a:t>od</a:t>
            </a:r>
            <a:r>
              <a:rPr lang="sr-Cyrl-BA"/>
              <a:t> </a:t>
            </a:r>
            <a:r>
              <a:rPr lang="sr-Latn-BA"/>
              <a:t>strane</a:t>
            </a:r>
            <a:r>
              <a:rPr lang="sr-Cyrl-BA"/>
              <a:t> </a:t>
            </a:r>
            <a:r>
              <a:rPr lang="sr-Latn-BA"/>
              <a:t>vlasnika</a:t>
            </a:r>
            <a:r>
              <a:rPr lang="sr-Cyrl-BA"/>
              <a:t> </a:t>
            </a:r>
            <a:r>
              <a:rPr lang="sr-Latn-BA"/>
              <a:t>ili</a:t>
            </a:r>
            <a:r>
              <a:rPr lang="sr-Cyrl-BA"/>
              <a:t> </a:t>
            </a:r>
            <a:r>
              <a:rPr lang="sr-Latn-BA"/>
              <a:t>drugih</a:t>
            </a:r>
            <a:r>
              <a:rPr lang="sr-Cyrl-BA"/>
              <a:t> </a:t>
            </a:r>
            <a:r>
              <a:rPr lang="sr-Latn-BA"/>
              <a:t>nosilaca</a:t>
            </a:r>
            <a:r>
              <a:rPr lang="sr-Cyrl-BA"/>
              <a:t> </a:t>
            </a:r>
            <a:r>
              <a:rPr lang="sr-Latn-BA"/>
              <a:t>rizika</a:t>
            </a:r>
            <a:r>
              <a:rPr lang="sr-Cyrl-BA"/>
              <a:t> </a:t>
            </a:r>
            <a:r>
              <a:rPr lang="sr-Latn-BA"/>
              <a:t>poslovanja</a:t>
            </a:r>
            <a:r>
              <a:rPr lang="sr-Cyrl-BA"/>
              <a:t> </a:t>
            </a:r>
            <a:r>
              <a:rPr lang="sr-Latn-BA"/>
              <a:t>društva</a:t>
            </a:r>
            <a:r>
              <a:rPr lang="sr-Cyrl-CS"/>
              <a:t>,</a:t>
            </a:r>
            <a:r>
              <a:rPr lang="sr-Cyrl-BA"/>
              <a:t> </a:t>
            </a:r>
            <a:r>
              <a:rPr lang="sr-Latn-BA"/>
              <a:t>ili</a:t>
            </a:r>
            <a:r>
              <a:rPr lang="sr-Cyrl-BA"/>
              <a:t> </a:t>
            </a:r>
            <a:r>
              <a:rPr lang="sr-Latn-BA"/>
              <a:t>da</a:t>
            </a:r>
            <a:r>
              <a:rPr lang="sr-Cyrl-BA"/>
              <a:t> </a:t>
            </a:r>
            <a:r>
              <a:rPr lang="sr-Latn-BA"/>
              <a:t>objavljuju</a:t>
            </a:r>
            <a:r>
              <a:rPr lang="sr-Cyrl-BA"/>
              <a:t> </a:t>
            </a:r>
            <a:r>
              <a:rPr lang="sr-Latn-BA"/>
              <a:t>odre</a:t>
            </a:r>
            <a:r>
              <a:rPr lang="vi-VN"/>
              <a:t>đ</a:t>
            </a:r>
            <a:r>
              <a:rPr lang="sr-Latn-BA"/>
              <a:t>ene</a:t>
            </a:r>
            <a:r>
              <a:rPr lang="sr-Cyrl-BA"/>
              <a:t> </a:t>
            </a:r>
            <a:r>
              <a:rPr lang="sr-Latn-BA"/>
              <a:t>doga</a:t>
            </a:r>
            <a:r>
              <a:rPr lang="vi-VN"/>
              <a:t>đ</a:t>
            </a:r>
            <a:r>
              <a:rPr lang="sr-Latn-BA"/>
              <a:t>aje</a:t>
            </a:r>
            <a:r>
              <a:rPr lang="sr-Cyrl-BA"/>
              <a:t> </a:t>
            </a:r>
            <a:r>
              <a:rPr lang="sr-Latn-BA"/>
              <a:t>koji</a:t>
            </a:r>
            <a:r>
              <a:rPr lang="sr-Cyrl-BA"/>
              <a:t> </a:t>
            </a:r>
            <a:r>
              <a:rPr lang="sr-Latn-BA"/>
              <a:t>su</a:t>
            </a:r>
            <a:r>
              <a:rPr lang="sr-Cyrl-BA"/>
              <a:t> </a:t>
            </a:r>
            <a:r>
              <a:rPr lang="sr-Latn-BA"/>
              <a:t>nastupili</a:t>
            </a:r>
            <a:r>
              <a:rPr lang="sr-Cyrl-BA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Obavezno objavljivanje</a:t>
            </a: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Obaveznim</a:t>
            </a:r>
            <a:r>
              <a:rPr lang="sr-Cyrl-BA" dirty="0"/>
              <a:t> </a:t>
            </a:r>
            <a:r>
              <a:rPr lang="sr-Latn-BA" dirty="0"/>
              <a:t>oblicima</a:t>
            </a:r>
            <a:r>
              <a:rPr lang="sr-Cyrl-BA" dirty="0"/>
              <a:t> </a:t>
            </a:r>
            <a:r>
              <a:rPr lang="sr-Latn-BA" dirty="0"/>
              <a:t>izveštavanja</a:t>
            </a:r>
            <a:r>
              <a:rPr lang="sr-Cyrl-BA" dirty="0"/>
              <a:t> </a:t>
            </a:r>
            <a:r>
              <a:rPr lang="sr-Latn-BA" dirty="0"/>
              <a:t>javnosti</a:t>
            </a:r>
            <a:r>
              <a:rPr lang="sr-Cyrl-BA" dirty="0"/>
              <a:t> </a:t>
            </a:r>
            <a:r>
              <a:rPr lang="sr-Latn-BA" dirty="0"/>
              <a:t>sagledavaju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kroz</a:t>
            </a:r>
            <a:r>
              <a:rPr lang="sr-Cyrl-BA" dirty="0"/>
              <a:t> </a:t>
            </a:r>
            <a:r>
              <a:rPr lang="sr-Latn-BA" dirty="0"/>
              <a:t>slijedeća</a:t>
            </a:r>
            <a:r>
              <a:rPr lang="sr-Cyrl-BA" dirty="0"/>
              <a:t> </a:t>
            </a:r>
            <a:r>
              <a:rPr lang="sr-Latn-BA" dirty="0"/>
              <a:t>pitanja</a:t>
            </a:r>
            <a:r>
              <a:rPr lang="sr-Cyrl-BA" dirty="0"/>
              <a:t>:</a:t>
            </a:r>
            <a:endParaRPr lang="sr-Latn-BA" dirty="0"/>
          </a:p>
          <a:p>
            <a:pPr>
              <a:buNone/>
            </a:pPr>
            <a:r>
              <a:rPr lang="sr-Cyrl-BA" dirty="0"/>
              <a:t> </a:t>
            </a:r>
            <a:endParaRPr lang="sr-Latn-BA" dirty="0"/>
          </a:p>
          <a:p>
            <a:pPr lvl="1"/>
            <a:r>
              <a:rPr lang="sr-Latn-BA" dirty="0"/>
              <a:t>finansijski</a:t>
            </a:r>
            <a:r>
              <a:rPr lang="sr-Cyrl-BA" dirty="0"/>
              <a:t> </a:t>
            </a:r>
            <a:r>
              <a:rPr lang="sr-Latn-BA" dirty="0"/>
              <a:t>izvještaji</a:t>
            </a:r>
            <a:r>
              <a:rPr lang="sr-Cyrl-BA" dirty="0"/>
              <a:t>, </a:t>
            </a:r>
            <a:r>
              <a:rPr lang="sr-Latn-BA" dirty="0"/>
              <a:t>izvještaji</a:t>
            </a:r>
            <a:r>
              <a:rPr lang="sr-Cyrl-BA" dirty="0"/>
              <a:t> </a:t>
            </a:r>
            <a:r>
              <a:rPr lang="sr-Latn-BA" dirty="0"/>
              <a:t>revizora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izvještaji</a:t>
            </a:r>
            <a:r>
              <a:rPr lang="sr-Cyrl-BA" dirty="0"/>
              <a:t> </a:t>
            </a:r>
            <a:r>
              <a:rPr lang="sr-Latn-BA" dirty="0"/>
              <a:t>o</a:t>
            </a:r>
            <a:r>
              <a:rPr lang="sr-Cyrl-BA" dirty="0"/>
              <a:t> </a:t>
            </a:r>
            <a:r>
              <a:rPr lang="sr-Latn-BA" dirty="0"/>
              <a:t>poslovanju</a:t>
            </a:r>
            <a:r>
              <a:rPr lang="sr-Cyrl-BA" dirty="0"/>
              <a:t>;</a:t>
            </a:r>
            <a:endParaRPr lang="sr-Latn-BA" dirty="0"/>
          </a:p>
          <a:p>
            <a:pPr lvl="1"/>
            <a:r>
              <a:rPr lang="sr-Latn-BA" dirty="0"/>
              <a:t>izjave</a:t>
            </a:r>
            <a:r>
              <a:rPr lang="sr-Cyrl-BA" dirty="0"/>
              <a:t> </a:t>
            </a:r>
            <a:r>
              <a:rPr lang="sr-Latn-BA" dirty="0"/>
              <a:t>o</a:t>
            </a:r>
            <a:r>
              <a:rPr lang="sr-Cyrl-BA" dirty="0"/>
              <a:t> </a:t>
            </a:r>
            <a:r>
              <a:rPr lang="sr-Latn-BA" dirty="0"/>
              <a:t>šestomjesečnom</a:t>
            </a:r>
            <a:r>
              <a:rPr lang="sr-Cyrl-BA" dirty="0"/>
              <a:t> </a:t>
            </a:r>
            <a:r>
              <a:rPr lang="sr-Latn-BA" dirty="0"/>
              <a:t>planu</a:t>
            </a:r>
            <a:r>
              <a:rPr lang="sr-Cyrl-BA" dirty="0"/>
              <a:t> </a:t>
            </a:r>
            <a:r>
              <a:rPr lang="sr-Latn-BA" dirty="0"/>
              <a:t>poslovanja</a:t>
            </a:r>
            <a:r>
              <a:rPr lang="sr-Cyrl-BA" dirty="0"/>
              <a:t>; </a:t>
            </a:r>
            <a:r>
              <a:rPr lang="sr-Latn-BA" dirty="0"/>
              <a:t>i</a:t>
            </a:r>
          </a:p>
          <a:p>
            <a:pPr lvl="1"/>
            <a:r>
              <a:rPr lang="sr-Latn-BA" dirty="0"/>
              <a:t>izvještaji</a:t>
            </a:r>
            <a:r>
              <a:rPr lang="sr-Cyrl-BA" dirty="0"/>
              <a:t> </a:t>
            </a:r>
            <a:r>
              <a:rPr lang="sr-Latn-BA" dirty="0"/>
              <a:t>o</a:t>
            </a:r>
            <a:r>
              <a:rPr lang="sr-Cyrl-BA" dirty="0"/>
              <a:t> </a:t>
            </a:r>
            <a:r>
              <a:rPr lang="sr-Latn-BA" dirty="0"/>
              <a:t>bitnim</a:t>
            </a:r>
            <a:r>
              <a:rPr lang="sr-Cyrl-BA" dirty="0"/>
              <a:t> </a:t>
            </a:r>
            <a:r>
              <a:rPr lang="sr-Latn-BA" dirty="0"/>
              <a:t>doga</a:t>
            </a:r>
            <a:r>
              <a:rPr lang="vi-VN" dirty="0"/>
              <a:t>đ</a:t>
            </a:r>
            <a:r>
              <a:rPr lang="sr-Latn-BA" dirty="0"/>
              <a:t>ajima</a:t>
            </a:r>
            <a:r>
              <a:rPr lang="sr-Cyrl-BA" dirty="0"/>
              <a:t>.</a:t>
            </a:r>
            <a:endParaRPr lang="sr-Latn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Dobrovoljno objavljivanje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/>
              <a:t>Dobra</a:t>
            </a:r>
            <a:r>
              <a:rPr lang="sr-Cyrl-BA" sz="2500"/>
              <a:t> </a:t>
            </a:r>
            <a:r>
              <a:rPr lang="en-US" sz="2500"/>
              <a:t>je</a:t>
            </a:r>
            <a:r>
              <a:rPr lang="sr-Cyrl-BA" sz="2500"/>
              <a:t> </a:t>
            </a:r>
            <a:r>
              <a:rPr lang="en-US" sz="2500"/>
              <a:t>praksa</a:t>
            </a:r>
            <a:r>
              <a:rPr lang="sr-Cyrl-BA" sz="2500"/>
              <a:t> </a:t>
            </a:r>
            <a:r>
              <a:rPr lang="en-US" sz="2500"/>
              <a:t>da</a:t>
            </a:r>
            <a:r>
              <a:rPr lang="sr-Cyrl-BA" sz="2500"/>
              <a:t> </a:t>
            </a:r>
            <a:r>
              <a:rPr lang="en-US" sz="2500"/>
              <a:t>društva</a:t>
            </a:r>
            <a:r>
              <a:rPr lang="sr-Cyrl-BA" sz="2500"/>
              <a:t> </a:t>
            </a:r>
            <a:r>
              <a:rPr lang="en-US" sz="2500"/>
              <a:t>dobrovoljno</a:t>
            </a:r>
            <a:r>
              <a:rPr lang="sr-Cyrl-BA" sz="2500"/>
              <a:t> </a:t>
            </a:r>
            <a:r>
              <a:rPr lang="en-US" sz="2500"/>
              <a:t>objavljuju</a:t>
            </a:r>
            <a:r>
              <a:rPr lang="sr-Cyrl-BA" sz="2500"/>
              <a:t> </a:t>
            </a:r>
            <a:r>
              <a:rPr lang="en-US" sz="2500"/>
              <a:t>informacije</a:t>
            </a:r>
            <a:r>
              <a:rPr lang="sr-Cyrl-BA" sz="2500"/>
              <a:t> </a:t>
            </a:r>
            <a:r>
              <a:rPr lang="en-US" sz="2500"/>
              <a:t>od</a:t>
            </a:r>
            <a:r>
              <a:rPr lang="sr-Cyrl-BA" sz="2500"/>
              <a:t> </a:t>
            </a:r>
            <a:r>
              <a:rPr lang="en-US" sz="2500"/>
              <a:t>materijalnog</a:t>
            </a:r>
            <a:r>
              <a:rPr lang="sr-Cyrl-BA" sz="2500"/>
              <a:t> </a:t>
            </a:r>
            <a:r>
              <a:rPr lang="en-US" sz="2500"/>
              <a:t>značaja</a:t>
            </a:r>
            <a:r>
              <a:rPr lang="sr-Cyrl-BA" sz="2500"/>
              <a:t> </a:t>
            </a:r>
            <a:r>
              <a:rPr lang="en-US" sz="2500"/>
              <a:t>i</a:t>
            </a:r>
            <a:r>
              <a:rPr lang="sr-Cyrl-BA" sz="2500"/>
              <a:t> </a:t>
            </a:r>
            <a:r>
              <a:rPr lang="en-US" sz="2500"/>
              <a:t>u</a:t>
            </a:r>
            <a:r>
              <a:rPr lang="sr-Cyrl-BA" sz="2500"/>
              <a:t> </a:t>
            </a:r>
            <a:r>
              <a:rPr lang="en-US" sz="2500"/>
              <a:t>većem</a:t>
            </a:r>
            <a:r>
              <a:rPr lang="sr-Cyrl-BA" sz="2500"/>
              <a:t> </a:t>
            </a:r>
            <a:r>
              <a:rPr lang="en-US" sz="2500"/>
              <a:t>obimu</a:t>
            </a:r>
            <a:r>
              <a:rPr lang="sr-Cyrl-BA" sz="2500"/>
              <a:t> </a:t>
            </a:r>
            <a:r>
              <a:rPr lang="en-US" sz="2500"/>
              <a:t>od</a:t>
            </a:r>
            <a:r>
              <a:rPr lang="sr-Cyrl-BA" sz="2500"/>
              <a:t> </a:t>
            </a:r>
            <a:r>
              <a:rPr lang="en-US" sz="2500"/>
              <a:t>formalnih</a:t>
            </a:r>
            <a:r>
              <a:rPr lang="sr-Cyrl-BA" sz="2500"/>
              <a:t> </a:t>
            </a:r>
            <a:r>
              <a:rPr lang="en-US" sz="2500"/>
              <a:t>zakonskih</a:t>
            </a:r>
            <a:r>
              <a:rPr lang="sr-Cyrl-BA" sz="2500"/>
              <a:t> </a:t>
            </a:r>
            <a:r>
              <a:rPr lang="en-US" sz="2500"/>
              <a:t>obaveza</a:t>
            </a:r>
            <a:r>
              <a:rPr lang="sr-Cyrl-BA" sz="2500"/>
              <a:t>. </a:t>
            </a:r>
            <a:endParaRPr lang="sr-Latn-BA" sz="2500"/>
          </a:p>
          <a:p>
            <a:r>
              <a:rPr lang="en-US" sz="2500"/>
              <a:t>U</a:t>
            </a:r>
            <a:r>
              <a:rPr lang="sr-Cyrl-BA" sz="2500"/>
              <a:t> </a:t>
            </a:r>
            <a:r>
              <a:rPr lang="en-US" sz="2500"/>
              <a:t>mjeri</a:t>
            </a:r>
            <a:r>
              <a:rPr lang="sr-Cyrl-BA" sz="2500"/>
              <a:t> </a:t>
            </a:r>
            <a:r>
              <a:rPr lang="en-US" sz="2500"/>
              <a:t>u</a:t>
            </a:r>
            <a:r>
              <a:rPr lang="sr-Cyrl-BA" sz="2500"/>
              <a:t> </a:t>
            </a:r>
            <a:r>
              <a:rPr lang="en-US" sz="2500"/>
              <a:t>kojoj</a:t>
            </a:r>
            <a:r>
              <a:rPr lang="sr-Cyrl-BA" sz="2500"/>
              <a:t> </a:t>
            </a:r>
            <a:r>
              <a:rPr lang="en-US" sz="2500"/>
              <a:t>je</a:t>
            </a:r>
            <a:r>
              <a:rPr lang="sr-Cyrl-BA" sz="2500"/>
              <a:t> </a:t>
            </a:r>
            <a:r>
              <a:rPr lang="en-US" sz="2500"/>
              <a:t>to</a:t>
            </a:r>
            <a:r>
              <a:rPr lang="sr-Cyrl-BA" sz="2500"/>
              <a:t> </a:t>
            </a:r>
            <a:r>
              <a:rPr lang="en-US" sz="2500"/>
              <a:t>moguće</a:t>
            </a:r>
            <a:r>
              <a:rPr lang="sr-Cyrl-BA" sz="2500"/>
              <a:t>, </a:t>
            </a:r>
            <a:r>
              <a:rPr lang="en-US" sz="2500"/>
              <a:t>društva</a:t>
            </a:r>
            <a:r>
              <a:rPr lang="sr-Cyrl-BA" sz="2500"/>
              <a:t> </a:t>
            </a:r>
            <a:r>
              <a:rPr lang="en-US" sz="2500"/>
              <a:t>se</a:t>
            </a:r>
            <a:r>
              <a:rPr lang="sr-Cyrl-BA" sz="2500"/>
              <a:t> </a:t>
            </a:r>
            <a:r>
              <a:rPr lang="en-US" sz="2500"/>
              <a:t>podstiču</a:t>
            </a:r>
            <a:r>
              <a:rPr lang="sr-Cyrl-BA" sz="2500"/>
              <a:t> </a:t>
            </a:r>
            <a:r>
              <a:rPr lang="en-US" sz="2500"/>
              <a:t>da</a:t>
            </a:r>
            <a:r>
              <a:rPr lang="sr-Cyrl-BA" sz="2500"/>
              <a:t> </a:t>
            </a:r>
            <a:r>
              <a:rPr lang="en-US" sz="2500"/>
              <a:t>koriste</a:t>
            </a:r>
            <a:r>
              <a:rPr lang="sr-Cyrl-BA" sz="2500"/>
              <a:t> </a:t>
            </a:r>
            <a:r>
              <a:rPr lang="en-US" sz="2500"/>
              <a:t>postojeće</a:t>
            </a:r>
            <a:r>
              <a:rPr lang="sr-Cyrl-BA" sz="2500"/>
              <a:t> </a:t>
            </a:r>
            <a:r>
              <a:rPr lang="en-US" sz="2500"/>
              <a:t>oblike</a:t>
            </a:r>
            <a:r>
              <a:rPr lang="sr-Cyrl-BA" sz="2500"/>
              <a:t> </a:t>
            </a:r>
            <a:r>
              <a:rPr lang="en-US" sz="2500"/>
              <a:t>objavljivanja</a:t>
            </a:r>
            <a:r>
              <a:rPr lang="sr-Cyrl-BA" sz="2500"/>
              <a:t> </a:t>
            </a:r>
            <a:r>
              <a:rPr lang="en-US" sz="2500"/>
              <a:t>i</a:t>
            </a:r>
            <a:r>
              <a:rPr lang="sr-Cyrl-BA" sz="2500"/>
              <a:t> </a:t>
            </a:r>
            <a:r>
              <a:rPr lang="en-US" sz="2500"/>
              <a:t>da</a:t>
            </a:r>
            <a:r>
              <a:rPr lang="sr-Cyrl-BA" sz="2500"/>
              <a:t> </a:t>
            </a:r>
            <a:r>
              <a:rPr lang="en-US" sz="2500"/>
              <a:t>se</a:t>
            </a:r>
            <a:r>
              <a:rPr lang="sr-Cyrl-BA" sz="2500"/>
              <a:t> </a:t>
            </a:r>
            <a:r>
              <a:rPr lang="en-US" sz="2500"/>
              <a:t>pridržavaju</a:t>
            </a:r>
            <a:r>
              <a:rPr lang="sr-Cyrl-BA" sz="2500"/>
              <a:t> </a:t>
            </a:r>
            <a:r>
              <a:rPr lang="en-US" sz="2500"/>
              <a:t>istih</a:t>
            </a:r>
            <a:r>
              <a:rPr lang="sr-Cyrl-BA" sz="2500"/>
              <a:t> </a:t>
            </a:r>
            <a:r>
              <a:rPr lang="en-US" sz="2500"/>
              <a:t>standarda</a:t>
            </a:r>
            <a:r>
              <a:rPr lang="sr-Cyrl-BA" sz="2500"/>
              <a:t> </a:t>
            </a:r>
            <a:r>
              <a:rPr lang="en-US" sz="2500"/>
              <a:t>kvaliteta</a:t>
            </a:r>
            <a:r>
              <a:rPr lang="sr-Cyrl-BA" sz="2500"/>
              <a:t> </a:t>
            </a:r>
            <a:r>
              <a:rPr lang="en-US" sz="2500"/>
              <a:t>koji</a:t>
            </a:r>
            <a:r>
              <a:rPr lang="sr-Cyrl-BA" sz="2500"/>
              <a:t> </a:t>
            </a:r>
            <a:r>
              <a:rPr lang="en-US" sz="2500"/>
              <a:t>se</a:t>
            </a:r>
            <a:r>
              <a:rPr lang="sr-Cyrl-BA" sz="2500"/>
              <a:t> </a:t>
            </a:r>
            <a:r>
              <a:rPr lang="en-US" sz="2500"/>
              <a:t>zahtijevaju</a:t>
            </a:r>
            <a:r>
              <a:rPr lang="sr-Cyrl-BA" sz="2500"/>
              <a:t> </a:t>
            </a:r>
            <a:r>
              <a:rPr lang="en-US" sz="2500"/>
              <a:t>za</a:t>
            </a:r>
            <a:r>
              <a:rPr lang="sr-Cyrl-BA" sz="2500"/>
              <a:t> </a:t>
            </a:r>
            <a:r>
              <a:rPr lang="en-US" sz="2500"/>
              <a:t>ove</a:t>
            </a:r>
            <a:r>
              <a:rPr lang="sr-Cyrl-BA" sz="2500"/>
              <a:t> </a:t>
            </a:r>
            <a:r>
              <a:rPr lang="en-US" sz="2500"/>
              <a:t>oblike</a:t>
            </a:r>
            <a:r>
              <a:rPr lang="sr-Cyrl-BA" sz="2500"/>
              <a:t> </a:t>
            </a:r>
            <a:r>
              <a:rPr lang="en-US" sz="2500"/>
              <a:t>izveštavanja</a:t>
            </a:r>
            <a:r>
              <a:rPr lang="sr-Cyrl-BA" sz="2500"/>
              <a:t>. </a:t>
            </a:r>
            <a:endParaRPr lang="sr-Latn-BA" sz="2500"/>
          </a:p>
          <a:p>
            <a:endParaRPr lang="sr-Cyrl-BA"/>
          </a:p>
          <a:p>
            <a:r>
              <a:rPr lang="en-US" sz="2500"/>
              <a:t>Dobrovoljno</a:t>
            </a:r>
            <a:r>
              <a:rPr lang="sr-Cyrl-BA" sz="2500"/>
              <a:t> </a:t>
            </a:r>
            <a:r>
              <a:rPr lang="en-US" sz="2500"/>
              <a:t>objavljivanje</a:t>
            </a:r>
            <a:r>
              <a:rPr lang="sr-Cyrl-BA" sz="2500"/>
              <a:t> </a:t>
            </a:r>
            <a:r>
              <a:rPr lang="en-US" sz="2500"/>
              <a:t>se</a:t>
            </a:r>
            <a:r>
              <a:rPr lang="sr-Cyrl-BA" sz="2500"/>
              <a:t> </a:t>
            </a:r>
            <a:r>
              <a:rPr lang="en-US" sz="2500"/>
              <a:t>vrši</a:t>
            </a:r>
            <a:r>
              <a:rPr lang="sr-Cyrl-BA" sz="2500"/>
              <a:t> </a:t>
            </a:r>
            <a:r>
              <a:rPr lang="en-US" sz="2500"/>
              <a:t>preko</a:t>
            </a:r>
            <a:r>
              <a:rPr lang="sr-Cyrl-BA" sz="2500"/>
              <a:t>:</a:t>
            </a:r>
          </a:p>
          <a:p>
            <a:pPr lvl="1"/>
            <a:r>
              <a:rPr lang="en-US" sz="2300"/>
              <a:t>Internet</a:t>
            </a:r>
            <a:r>
              <a:rPr lang="sr-Cyrl-BA" sz="2300"/>
              <a:t> </a:t>
            </a:r>
            <a:r>
              <a:rPr lang="en-US" sz="2300"/>
              <a:t>sajtova</a:t>
            </a:r>
            <a:r>
              <a:rPr lang="sr-Cyrl-BA" sz="2300"/>
              <a:t> </a:t>
            </a:r>
            <a:r>
              <a:rPr lang="en-US" sz="2300"/>
              <a:t>društva</a:t>
            </a:r>
            <a:endParaRPr lang="sr-Cyrl-BA" sz="2300"/>
          </a:p>
          <a:p>
            <a:pPr lvl="1"/>
            <a:r>
              <a:rPr lang="en-US" sz="2300"/>
              <a:t>Sredstva</a:t>
            </a:r>
            <a:r>
              <a:rPr lang="sr-Cyrl-BA" sz="2300"/>
              <a:t> </a:t>
            </a:r>
            <a:r>
              <a:rPr lang="en-US" sz="2300"/>
              <a:t>javnog</a:t>
            </a:r>
            <a:r>
              <a:rPr lang="sr-Cyrl-BA" sz="2300"/>
              <a:t> </a:t>
            </a:r>
            <a:r>
              <a:rPr lang="en-US" sz="2300"/>
              <a:t>informisanja</a:t>
            </a:r>
            <a:endParaRPr lang="sr-Latn-BA"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Na internet sajtu društva treba da se prezentiraju sledeće informacije i dokumenti:</a:t>
            </a:r>
            <a:endParaRPr lang="en-US" sz="2400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osnivački</a:t>
            </a:r>
            <a:r>
              <a:rPr lang="en-US" dirty="0"/>
              <a:t> </a:t>
            </a:r>
            <a:r>
              <a:rPr lang="en-US" dirty="0" err="1"/>
              <a:t>akt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izmene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dopune</a:t>
            </a:r>
            <a:r>
              <a:rPr lang="en-US" dirty="0"/>
              <a:t>;</a:t>
            </a:r>
          </a:p>
          <a:p>
            <a:r>
              <a:rPr lang="de-DE" dirty="0"/>
              <a:t>informacije o strategiji razvoja društva;</a:t>
            </a:r>
            <a:endParaRPr lang="en-US" dirty="0"/>
          </a:p>
          <a:p>
            <a:r>
              <a:rPr lang="de-DE" dirty="0"/>
              <a:t>izveštaji o poslovanju sa finansijskim izveštajima;</a:t>
            </a:r>
            <a:endParaRPr lang="en-US" dirty="0"/>
          </a:p>
          <a:p>
            <a:r>
              <a:rPr lang="en-US" dirty="0" err="1"/>
              <a:t>prospekti</a:t>
            </a:r>
            <a:r>
              <a:rPr lang="en-US" dirty="0"/>
              <a:t>;</a:t>
            </a:r>
          </a:p>
          <a:p>
            <a:r>
              <a:rPr lang="en-US" dirty="0" err="1"/>
              <a:t>izveštaji</a:t>
            </a:r>
            <a:r>
              <a:rPr lang="en-US" dirty="0"/>
              <a:t> </a:t>
            </a:r>
            <a:r>
              <a:rPr lang="en-US" dirty="0" err="1"/>
              <a:t>eksternog</a:t>
            </a:r>
            <a:r>
              <a:rPr lang="en-US" dirty="0"/>
              <a:t> </a:t>
            </a:r>
            <a:r>
              <a:rPr lang="en-US" dirty="0" err="1"/>
              <a:t>revizora</a:t>
            </a:r>
            <a:r>
              <a:rPr lang="en-US" dirty="0"/>
              <a:t>;</a:t>
            </a:r>
          </a:p>
          <a:p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bitnim</a:t>
            </a:r>
            <a:r>
              <a:rPr lang="en-US" dirty="0"/>
              <a:t> </a:t>
            </a:r>
            <a:r>
              <a:rPr lang="en-US" dirty="0" err="1"/>
              <a:t>događajima</a:t>
            </a:r>
            <a:r>
              <a:rPr lang="en-US" dirty="0"/>
              <a:t>;</a:t>
            </a:r>
          </a:p>
          <a:p>
            <a:r>
              <a:rPr lang="en-US" dirty="0" err="1"/>
              <a:t>informacije</a:t>
            </a:r>
            <a:r>
              <a:rPr lang="en-US" dirty="0"/>
              <a:t> o SA;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upravnog</a:t>
            </a:r>
            <a:r>
              <a:rPr lang="en-US" dirty="0"/>
              <a:t> </a:t>
            </a:r>
            <a:r>
              <a:rPr lang="en-US" dirty="0" err="1"/>
              <a:t>odbora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800" dirty="0"/>
              <a:t>Regulativa za objavljivanje informacija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  <a:p>
            <a:r>
              <a:rPr lang="sr-Latn-BA" dirty="0"/>
              <a:t>Pravila berze</a:t>
            </a:r>
          </a:p>
          <a:p>
            <a:r>
              <a:rPr lang="sr-Latn-BA" dirty="0"/>
              <a:t>Zakon o privrednim društvima</a:t>
            </a:r>
          </a:p>
          <a:p>
            <a:r>
              <a:rPr lang="sr-Latn-BA" dirty="0"/>
              <a:t>Zakon o tržištu hartija od vrijednosti</a:t>
            </a:r>
          </a:p>
          <a:p>
            <a:r>
              <a:rPr lang="sr-Latn-BA" dirty="0"/>
              <a:t>Novi standardi upravljanja AD</a:t>
            </a:r>
          </a:p>
          <a:p>
            <a:r>
              <a:rPr lang="sr-Latn-BA" dirty="0"/>
              <a:t>Ostali zakoni, pravila i sandardi vezani za objavljivanje informacija</a:t>
            </a:r>
          </a:p>
          <a:p>
            <a:endParaRPr lang="sr-Latn-B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800" dirty="0"/>
              <a:t>Zakon o tržištu hartija od vrijednosti</a:t>
            </a:r>
            <a:endParaRPr lang="en-US" sz="28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Emitenti čije su hartije od vrijednosti emitovane javnom ponudom u skladu sa odredbama ovog zakona, dužni su da objavljuju: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sr-Latn-CS" dirty="0"/>
              <a:t>godišnje i polugodišnje finansijske izvještaje,</a:t>
            </a:r>
            <a:endParaRPr lang="en-US" dirty="0"/>
          </a:p>
          <a:p>
            <a:pPr lvl="1"/>
            <a:r>
              <a:rPr lang="sr-Latn-CS" dirty="0"/>
              <a:t>revizorske izvještaje ako su dužni da vrše reviziju u skladu sa propisima,</a:t>
            </a:r>
            <a:endParaRPr lang="en-US" dirty="0"/>
          </a:p>
          <a:p>
            <a:pPr lvl="1"/>
            <a:r>
              <a:rPr lang="sr-Latn-CS" dirty="0"/>
              <a:t>izvještaj o značajnim događajima i radnjama koje utiču na poslovanje emitenta.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Sadržaj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8125" name="Line 61"/>
          <p:cNvSpPr>
            <a:spLocks noChangeShapeType="1"/>
          </p:cNvSpPr>
          <p:nvPr/>
        </p:nvSpPr>
        <p:spPr bwMode="auto">
          <a:xfrm>
            <a:off x="2171681" y="1882761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26" name="Group 62"/>
          <p:cNvGrpSpPr>
            <a:grpSpLocks/>
          </p:cNvGrpSpPr>
          <p:nvPr/>
        </p:nvGrpSpPr>
        <p:grpSpPr bwMode="auto">
          <a:xfrm>
            <a:off x="1928794" y="1776399"/>
            <a:ext cx="182562" cy="182562"/>
            <a:chOff x="1239" y="1515"/>
            <a:chExt cx="115" cy="115"/>
          </a:xfrm>
        </p:grpSpPr>
        <p:sp>
          <p:nvSpPr>
            <p:cNvPr id="88127" name="AutoShape 63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8" name="AutoShape 64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2976544" y="1428736"/>
            <a:ext cx="14847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1. </a:t>
            </a:r>
            <a:r>
              <a:rPr lang="sr-Latn-BA" sz="2400" dirty="0">
                <a:solidFill>
                  <a:srgbClr val="000000"/>
                </a:solidFill>
              </a:rPr>
              <a:t>Pojam 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8130" name="Group 66"/>
          <p:cNvGrpSpPr>
            <a:grpSpLocks/>
          </p:cNvGrpSpPr>
          <p:nvPr/>
        </p:nvGrpSpPr>
        <p:grpSpPr bwMode="auto">
          <a:xfrm>
            <a:off x="1928794" y="2343136"/>
            <a:ext cx="5043487" cy="530225"/>
            <a:chOff x="1239" y="1296"/>
            <a:chExt cx="3177" cy="334"/>
          </a:xfrm>
        </p:grpSpPr>
        <p:sp>
          <p:nvSpPr>
            <p:cNvPr id="88131" name="Line 6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132" name="Group 6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88133" name="AutoShape 6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4" name="AutoShape 7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35" name="Text Box 71"/>
            <p:cNvSpPr txBox="1">
              <a:spLocks noChangeArrowheads="1"/>
            </p:cNvSpPr>
            <p:nvPr/>
          </p:nvSpPr>
          <p:spPr bwMode="auto">
            <a:xfrm>
              <a:off x="1899" y="1296"/>
              <a:ext cx="16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2. </a:t>
              </a:r>
              <a:r>
                <a:rPr lang="sr-Latn-BA" sz="2400" dirty="0">
                  <a:solidFill>
                    <a:srgbClr val="000000"/>
                  </a:solidFill>
                </a:rPr>
                <a:t>Značaj i principi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136" name="Group 72"/>
          <p:cNvGrpSpPr>
            <a:grpSpLocks/>
          </p:cNvGrpSpPr>
          <p:nvPr/>
        </p:nvGrpSpPr>
        <p:grpSpPr bwMode="auto">
          <a:xfrm>
            <a:off x="1928794" y="3260711"/>
            <a:ext cx="6202360" cy="530225"/>
            <a:chOff x="1239" y="1296"/>
            <a:chExt cx="3907" cy="334"/>
          </a:xfrm>
        </p:grpSpPr>
        <p:sp>
          <p:nvSpPr>
            <p:cNvPr id="88137" name="Line 73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138" name="Group 74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88139" name="AutoShape 75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0" name="AutoShape 76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41" name="Text Box 77"/>
            <p:cNvSpPr txBox="1">
              <a:spLocks noChangeArrowheads="1"/>
            </p:cNvSpPr>
            <p:nvPr/>
          </p:nvSpPr>
          <p:spPr bwMode="auto">
            <a:xfrm>
              <a:off x="1899" y="1296"/>
              <a:ext cx="324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3. </a:t>
              </a:r>
              <a:r>
                <a:rPr lang="sr-Latn-BA" sz="2400" dirty="0">
                  <a:solidFill>
                    <a:srgbClr val="000000"/>
                  </a:solidFill>
                </a:rPr>
                <a:t>Regulativa i obaveza objavljivanja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142" name="Group 78"/>
          <p:cNvGrpSpPr>
            <a:grpSpLocks/>
          </p:cNvGrpSpPr>
          <p:nvPr/>
        </p:nvGrpSpPr>
        <p:grpSpPr bwMode="auto">
          <a:xfrm>
            <a:off x="1928794" y="4171936"/>
            <a:ext cx="5497509" cy="530225"/>
            <a:chOff x="1239" y="1296"/>
            <a:chExt cx="3463" cy="334"/>
          </a:xfrm>
        </p:grpSpPr>
        <p:sp>
          <p:nvSpPr>
            <p:cNvPr id="88143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144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88145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6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147" name="Text Box 83"/>
            <p:cNvSpPr txBox="1">
              <a:spLocks noChangeArrowheads="1"/>
            </p:cNvSpPr>
            <p:nvPr/>
          </p:nvSpPr>
          <p:spPr bwMode="auto">
            <a:xfrm>
              <a:off x="1899" y="1296"/>
              <a:ext cx="280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4. </a:t>
              </a:r>
              <a:r>
                <a:rPr lang="sr-Latn-BA" sz="2400" dirty="0">
                  <a:solidFill>
                    <a:srgbClr val="000000"/>
                  </a:solidFill>
                </a:rPr>
                <a:t>Primjeri i uticaj objavljivanja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78"/>
          <p:cNvGrpSpPr>
            <a:grpSpLocks/>
          </p:cNvGrpSpPr>
          <p:nvPr/>
        </p:nvGrpSpPr>
        <p:grpSpPr bwMode="auto">
          <a:xfrm>
            <a:off x="1928794" y="4970477"/>
            <a:ext cx="5043485" cy="530225"/>
            <a:chOff x="1239" y="1296"/>
            <a:chExt cx="3177" cy="334"/>
          </a:xfrm>
        </p:grpSpPr>
        <p:sp>
          <p:nvSpPr>
            <p:cNvPr id="35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38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1899" y="1296"/>
              <a:ext cx="167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r-Latn-BA" sz="2400" dirty="0">
                  <a:solidFill>
                    <a:srgbClr val="000000"/>
                  </a:solidFill>
                </a:rPr>
                <a:t>5</a:t>
              </a:r>
              <a:r>
                <a:rPr lang="en-US" sz="2400" dirty="0">
                  <a:solidFill>
                    <a:srgbClr val="000000"/>
                  </a:solidFill>
                </a:rPr>
                <a:t>. </a:t>
              </a:r>
              <a:r>
                <a:rPr lang="sr-Latn-BA" sz="2400" dirty="0">
                  <a:solidFill>
                    <a:srgbClr val="000000"/>
                  </a:solidFill>
                </a:rPr>
                <a:t>Najbolje prakse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800" dirty="0"/>
              <a:t>Zakon o tržištu hartija od vrijednosti</a:t>
            </a:r>
            <a:endParaRPr lang="en-US" sz="28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Emitent iz člana 167. stav 1. ovog zakona dužan je da dostavi Komisiji i berzi: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sr-Latn-CS" dirty="0"/>
              <a:t>tromjesečne finansijske izvještaje u roku od 30 dana od posljednjeg dana u tromjesečju,</a:t>
            </a:r>
            <a:endParaRPr lang="en-US" dirty="0"/>
          </a:p>
          <a:p>
            <a:pPr lvl="1"/>
            <a:r>
              <a:rPr lang="sr-Latn-CS" dirty="0"/>
              <a:t>godišnje finansijske i poslovne izvještaje uključujući i konsolidovane izvještaje u roku od 60 dana po isteku poslovne godine,</a:t>
            </a:r>
            <a:endParaRPr lang="en-US" dirty="0"/>
          </a:p>
          <a:p>
            <a:pPr lvl="1"/>
            <a:r>
              <a:rPr lang="sr-Latn-CS" dirty="0"/>
              <a:t>revizorski izvještaj u roku o 5 dana od dana prijema tog izvještaja.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Pravila</a:t>
            </a:r>
            <a:r>
              <a:rPr lang="en-US"/>
              <a:t> </a:t>
            </a:r>
            <a:r>
              <a:rPr lang="sr-Latn-BA"/>
              <a:t>Banjalučke berze</a:t>
            </a:r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Obaveza</a:t>
            </a:r>
            <a:r>
              <a:rPr lang="ru-RU"/>
              <a:t> </a:t>
            </a:r>
            <a:r>
              <a:rPr lang="en-US"/>
              <a:t>objavljivanj</a:t>
            </a:r>
            <a:r>
              <a:rPr lang="sr-Latn-BA"/>
              <a:t>a</a:t>
            </a:r>
            <a:r>
              <a:rPr lang="ru-RU"/>
              <a:t> </a:t>
            </a:r>
            <a:r>
              <a:rPr lang="en-US"/>
              <a:t>se</a:t>
            </a:r>
            <a:r>
              <a:rPr lang="ru-RU"/>
              <a:t> </a:t>
            </a:r>
            <a:r>
              <a:rPr lang="en-US"/>
              <a:t>odnosi</a:t>
            </a:r>
            <a:r>
              <a:rPr lang="ru-RU"/>
              <a:t> </a:t>
            </a:r>
            <a:r>
              <a:rPr lang="en-US"/>
              <a:t>na</a:t>
            </a:r>
            <a:r>
              <a:rPr lang="ru-RU"/>
              <a:t> </a:t>
            </a:r>
            <a:r>
              <a:rPr lang="en-US"/>
              <a:t>sve</a:t>
            </a:r>
            <a:r>
              <a:rPr lang="ru-RU"/>
              <a:t> </a:t>
            </a:r>
            <a:r>
              <a:rPr lang="en-US"/>
              <a:t>značajne</a:t>
            </a:r>
            <a:r>
              <a:rPr lang="ru-RU"/>
              <a:t> </a:t>
            </a:r>
            <a:r>
              <a:rPr lang="en-US"/>
              <a:t>informacije</a:t>
            </a:r>
            <a:r>
              <a:rPr lang="ru-RU"/>
              <a:t> </a:t>
            </a:r>
            <a:r>
              <a:rPr lang="en-US"/>
              <a:t>koje</a:t>
            </a:r>
            <a:r>
              <a:rPr lang="ru-RU"/>
              <a:t> </a:t>
            </a:r>
            <a:r>
              <a:rPr lang="en-US"/>
              <a:t>imaju</a:t>
            </a:r>
            <a:r>
              <a:rPr lang="ru-RU"/>
              <a:t> </a:t>
            </a:r>
            <a:r>
              <a:rPr lang="en-US"/>
              <a:t>ili</a:t>
            </a:r>
            <a:r>
              <a:rPr lang="ru-RU"/>
              <a:t> </a:t>
            </a:r>
            <a:r>
              <a:rPr lang="en-US"/>
              <a:t>mogu imati</a:t>
            </a:r>
            <a:r>
              <a:rPr lang="ru-RU"/>
              <a:t> </a:t>
            </a:r>
            <a:r>
              <a:rPr lang="en-US"/>
              <a:t>za</a:t>
            </a:r>
            <a:r>
              <a:rPr lang="ru-RU"/>
              <a:t> </a:t>
            </a:r>
            <a:r>
              <a:rPr lang="en-US"/>
              <a:t>posljedicu</a:t>
            </a:r>
            <a:r>
              <a:rPr lang="ru-RU"/>
              <a:t> </a:t>
            </a:r>
            <a:r>
              <a:rPr lang="en-US"/>
              <a:t>promjene</a:t>
            </a:r>
            <a:r>
              <a:rPr lang="ru-RU"/>
              <a:t> </a:t>
            </a:r>
            <a:r>
              <a:rPr lang="en-US"/>
              <a:t>u</a:t>
            </a:r>
            <a:r>
              <a:rPr lang="ru-RU"/>
              <a:t> </a:t>
            </a:r>
            <a:r>
              <a:rPr lang="en-US"/>
              <a:t>imovini</a:t>
            </a:r>
            <a:r>
              <a:rPr lang="ru-RU"/>
              <a:t>, </a:t>
            </a:r>
            <a:r>
              <a:rPr lang="en-US"/>
              <a:t>obavezama</a:t>
            </a:r>
            <a:r>
              <a:rPr lang="ru-RU"/>
              <a:t>, </a:t>
            </a:r>
            <a:r>
              <a:rPr lang="en-US"/>
              <a:t>finansijskom</a:t>
            </a:r>
            <a:r>
              <a:rPr lang="ru-RU"/>
              <a:t> </a:t>
            </a:r>
            <a:r>
              <a:rPr lang="en-US"/>
              <a:t>položaju</a:t>
            </a:r>
            <a:r>
              <a:rPr lang="ru-RU"/>
              <a:t>,</a:t>
            </a:r>
            <a:r>
              <a:rPr lang="en-US"/>
              <a:t> pravnom</a:t>
            </a:r>
            <a:r>
              <a:rPr lang="ru-RU"/>
              <a:t> </a:t>
            </a:r>
            <a:r>
              <a:rPr lang="en-US"/>
              <a:t>položaju</a:t>
            </a:r>
            <a:r>
              <a:rPr lang="ru-RU"/>
              <a:t> </a:t>
            </a:r>
            <a:r>
              <a:rPr lang="en-US"/>
              <a:t>i</a:t>
            </a:r>
            <a:r>
              <a:rPr lang="ru-RU"/>
              <a:t> </a:t>
            </a:r>
            <a:r>
              <a:rPr lang="en-US"/>
              <a:t>poslovanju</a:t>
            </a:r>
            <a:r>
              <a:rPr lang="ru-RU"/>
              <a:t> </a:t>
            </a:r>
            <a:r>
              <a:rPr lang="en-US"/>
              <a:t>emitenta</a:t>
            </a:r>
            <a:r>
              <a:rPr lang="ru-RU"/>
              <a:t>, </a:t>
            </a:r>
            <a:r>
              <a:rPr lang="en-US"/>
              <a:t>odnosno</a:t>
            </a:r>
            <a:r>
              <a:rPr lang="ru-RU"/>
              <a:t> </a:t>
            </a:r>
            <a:r>
              <a:rPr lang="en-US"/>
              <a:t>mogu</a:t>
            </a:r>
            <a:r>
              <a:rPr lang="ru-RU"/>
              <a:t> </a:t>
            </a:r>
            <a:r>
              <a:rPr lang="en-US"/>
              <a:t>uticati</a:t>
            </a:r>
            <a:r>
              <a:rPr lang="ru-RU"/>
              <a:t> </a:t>
            </a:r>
            <a:r>
              <a:rPr lang="en-US"/>
              <a:t>na</a:t>
            </a:r>
            <a:r>
              <a:rPr lang="ru-RU"/>
              <a:t> </a:t>
            </a:r>
            <a:r>
              <a:rPr lang="en-US"/>
              <a:t>cijenu</a:t>
            </a:r>
            <a:r>
              <a:rPr lang="ru-RU"/>
              <a:t> </a:t>
            </a:r>
            <a:r>
              <a:rPr lang="en-US"/>
              <a:t>hartija od</a:t>
            </a:r>
            <a:r>
              <a:rPr lang="sr-Cyrl-BA"/>
              <a:t> </a:t>
            </a:r>
            <a:r>
              <a:rPr lang="en-US"/>
              <a:t>vrijednosti</a:t>
            </a:r>
            <a:r>
              <a:rPr lang="sr-Cyrl-BA"/>
              <a:t>.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Pravila</a:t>
            </a:r>
            <a:r>
              <a:rPr lang="en-US"/>
              <a:t> </a:t>
            </a:r>
            <a:r>
              <a:rPr lang="sr-Latn-BA"/>
              <a:t>Banjalučke berze</a:t>
            </a:r>
            <a:endParaRPr 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Objavljivanje</a:t>
            </a:r>
            <a:r>
              <a:rPr lang="ru-RU" dirty="0"/>
              <a:t> </a:t>
            </a:r>
            <a:r>
              <a:rPr lang="en-US" dirty="0"/>
              <a:t>se</a:t>
            </a:r>
            <a:r>
              <a:rPr lang="ru-RU" dirty="0"/>
              <a:t> </a:t>
            </a:r>
            <a:r>
              <a:rPr lang="en-US" dirty="0" err="1"/>
              <a:t>vrši</a:t>
            </a:r>
            <a:r>
              <a:rPr lang="ru-RU" dirty="0"/>
              <a:t> </a:t>
            </a:r>
            <a:r>
              <a:rPr lang="en-US" dirty="0"/>
              <a:t>u</a:t>
            </a:r>
            <a:r>
              <a:rPr lang="ru-RU" dirty="0"/>
              <a:t> </a:t>
            </a:r>
            <a:r>
              <a:rPr lang="en-US" dirty="0" err="1"/>
              <a:t>obliku</a:t>
            </a:r>
            <a:r>
              <a:rPr lang="ru-RU" dirty="0"/>
              <a:t>:</a:t>
            </a:r>
          </a:p>
          <a:p>
            <a:pPr lvl="1"/>
            <a:r>
              <a:rPr lang="en-US" sz="2400" dirty="0" err="1"/>
              <a:t>periodičnih</a:t>
            </a:r>
            <a:r>
              <a:rPr lang="ru-RU" sz="2400" dirty="0"/>
              <a:t> </a:t>
            </a:r>
            <a:r>
              <a:rPr lang="en-US" sz="2400" dirty="0" err="1"/>
              <a:t>objava</a:t>
            </a:r>
            <a:r>
              <a:rPr lang="ru-RU" sz="2400" dirty="0"/>
              <a:t> </a:t>
            </a:r>
            <a:r>
              <a:rPr lang="en-US" sz="2400" dirty="0" err="1"/>
              <a:t>putem</a:t>
            </a:r>
            <a:r>
              <a:rPr lang="ru-RU" sz="2400" dirty="0"/>
              <a:t> </a:t>
            </a:r>
            <a:r>
              <a:rPr lang="en-US" sz="2400" dirty="0" err="1"/>
              <a:t>kojih</a:t>
            </a:r>
            <a:r>
              <a:rPr lang="ru-RU" sz="2400" dirty="0"/>
              <a:t> </a:t>
            </a:r>
            <a:r>
              <a:rPr lang="en-US" sz="2400" dirty="0" err="1"/>
              <a:t>emitent</a:t>
            </a:r>
            <a:r>
              <a:rPr lang="ru-RU" sz="2400" dirty="0"/>
              <a:t> </a:t>
            </a:r>
            <a:r>
              <a:rPr lang="en-US" sz="2400" dirty="0" err="1"/>
              <a:t>redovno</a:t>
            </a:r>
            <a:r>
              <a:rPr lang="ru-RU" sz="2400" dirty="0"/>
              <a:t> </a:t>
            </a:r>
            <a:r>
              <a:rPr lang="en-US" sz="2400" dirty="0" err="1"/>
              <a:t>objavljuje</a:t>
            </a:r>
            <a:r>
              <a:rPr lang="ru-RU" sz="2400" dirty="0"/>
              <a:t> </a:t>
            </a:r>
            <a:r>
              <a:rPr lang="en-US" sz="2400" dirty="0" err="1"/>
              <a:t>značajne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ru-RU" sz="2400" dirty="0"/>
              <a:t> </a:t>
            </a:r>
            <a:r>
              <a:rPr lang="en-US" sz="2400" dirty="0"/>
              <a:t>u</a:t>
            </a:r>
            <a:r>
              <a:rPr lang="ru-RU" sz="2400" dirty="0"/>
              <a:t> </a:t>
            </a:r>
            <a:r>
              <a:rPr lang="en-US" sz="2400" dirty="0" err="1"/>
              <a:t>odre</a:t>
            </a:r>
            <a:r>
              <a:rPr lang="vi-VN" sz="2400" dirty="0"/>
              <a:t>đ</a:t>
            </a:r>
            <a:r>
              <a:rPr lang="en-US" sz="2400" dirty="0" err="1"/>
              <a:t>enim</a:t>
            </a:r>
            <a:r>
              <a:rPr lang="ru-RU" sz="2400" dirty="0"/>
              <a:t> </a:t>
            </a:r>
            <a:r>
              <a:rPr lang="en-US" sz="2400" dirty="0" err="1"/>
              <a:t>vremenskim</a:t>
            </a:r>
            <a:r>
              <a:rPr lang="ru-RU" sz="2400" dirty="0"/>
              <a:t> </a:t>
            </a:r>
            <a:r>
              <a:rPr lang="en-US" sz="2400" dirty="0" err="1"/>
              <a:t>razmacima</a:t>
            </a:r>
            <a:r>
              <a:rPr lang="ru-RU" sz="2400" dirty="0"/>
              <a:t>,</a:t>
            </a:r>
          </a:p>
          <a:p>
            <a:pPr lvl="1"/>
            <a:r>
              <a:rPr lang="en-US" sz="2400" dirty="0" err="1"/>
              <a:t>povremenih</a:t>
            </a:r>
            <a:r>
              <a:rPr lang="ru-RU" sz="2400" dirty="0"/>
              <a:t> </a:t>
            </a:r>
            <a:r>
              <a:rPr lang="en-US" sz="2400" dirty="0" err="1"/>
              <a:t>objava</a:t>
            </a:r>
            <a:r>
              <a:rPr lang="ru-RU" sz="2400" dirty="0"/>
              <a:t> </a:t>
            </a:r>
            <a:r>
              <a:rPr lang="en-US" sz="2400" dirty="0" err="1"/>
              <a:t>koje</a:t>
            </a:r>
            <a:r>
              <a:rPr lang="ru-RU" sz="2400" dirty="0"/>
              <a:t> </a:t>
            </a:r>
            <a:r>
              <a:rPr lang="en-US" sz="2400" dirty="0" err="1"/>
              <a:t>emitent</a:t>
            </a:r>
            <a:r>
              <a:rPr lang="ru-RU" sz="2400" dirty="0"/>
              <a:t> </a:t>
            </a:r>
            <a:r>
              <a:rPr lang="en-US" sz="2400" dirty="0" err="1"/>
              <a:t>objavljuje</a:t>
            </a:r>
            <a:r>
              <a:rPr lang="ru-RU" sz="2400" dirty="0"/>
              <a:t> </a:t>
            </a:r>
            <a:r>
              <a:rPr lang="en-US" sz="2400" dirty="0" err="1"/>
              <a:t>odmah</a:t>
            </a:r>
            <a:r>
              <a:rPr lang="ru-RU" sz="2400" dirty="0"/>
              <a:t> </a:t>
            </a:r>
            <a:r>
              <a:rPr lang="en-US" sz="2400" dirty="0" err="1"/>
              <a:t>po</a:t>
            </a:r>
            <a:r>
              <a:rPr lang="ru-RU" sz="2400" dirty="0"/>
              <a:t> </a:t>
            </a:r>
            <a:r>
              <a:rPr lang="en-US" sz="2400" dirty="0" err="1"/>
              <a:t>nastanku</a:t>
            </a:r>
            <a:r>
              <a:rPr lang="ru-RU" sz="2400" dirty="0"/>
              <a:t> </a:t>
            </a:r>
            <a:r>
              <a:rPr lang="en-US" sz="2400" dirty="0" err="1"/>
              <a:t>doga</a:t>
            </a:r>
            <a:r>
              <a:rPr lang="vi-VN" sz="2400" dirty="0"/>
              <a:t>đ</a:t>
            </a:r>
            <a:r>
              <a:rPr lang="en-US" sz="2400" dirty="0" err="1"/>
              <a:t>aja</a:t>
            </a:r>
            <a:r>
              <a:rPr lang="ru-RU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saznanju</a:t>
            </a:r>
            <a:r>
              <a:rPr lang="sr-Cyrl-BA" sz="2400" dirty="0"/>
              <a:t> </a:t>
            </a:r>
            <a:r>
              <a:rPr lang="en-US" sz="2400" dirty="0"/>
              <a:t>o</a:t>
            </a:r>
            <a:r>
              <a:rPr lang="sr-Cyrl-BA" sz="2400" dirty="0"/>
              <a:t> </a:t>
            </a:r>
            <a:r>
              <a:rPr lang="en-US" sz="2400" dirty="0" err="1"/>
              <a:t>njihovom</a:t>
            </a:r>
            <a:r>
              <a:rPr lang="sr-Cyrl-BA" sz="2400" dirty="0"/>
              <a:t> </a:t>
            </a:r>
            <a:r>
              <a:rPr lang="en-US" sz="2400" dirty="0" err="1"/>
              <a:t>postojanju</a:t>
            </a:r>
            <a:r>
              <a:rPr lang="sr-Cyrl-BA" sz="2400" dirty="0"/>
              <a:t>.</a:t>
            </a:r>
            <a:endParaRPr lang="en-US" sz="2400" dirty="0"/>
          </a:p>
          <a:p>
            <a:endParaRPr lang="en-US" dirty="0"/>
          </a:p>
          <a:p>
            <a:r>
              <a:rPr lang="en-US" dirty="0" err="1"/>
              <a:t>Prilikom</a:t>
            </a:r>
            <a:r>
              <a:rPr lang="ru-RU" dirty="0"/>
              <a:t> </a:t>
            </a:r>
            <a:r>
              <a:rPr lang="en-US" dirty="0" err="1"/>
              <a:t>objavljivanja</a:t>
            </a:r>
            <a:r>
              <a:rPr lang="ru-RU" dirty="0"/>
              <a:t> </a:t>
            </a:r>
            <a:r>
              <a:rPr lang="en-US" dirty="0" err="1"/>
              <a:t>značajnih</a:t>
            </a:r>
            <a:r>
              <a:rPr lang="ru-RU" dirty="0"/>
              <a:t> </a:t>
            </a:r>
            <a:r>
              <a:rPr lang="en-US" dirty="0" err="1"/>
              <a:t>informacija</a:t>
            </a:r>
            <a:r>
              <a:rPr lang="ru-RU" dirty="0"/>
              <a:t>, </a:t>
            </a:r>
            <a:r>
              <a:rPr lang="en-US" dirty="0" err="1"/>
              <a:t>emitent</a:t>
            </a:r>
            <a:r>
              <a:rPr lang="ru-RU" dirty="0"/>
              <a:t> </a:t>
            </a:r>
            <a:r>
              <a:rPr lang="en-US" dirty="0"/>
              <a:t>je</a:t>
            </a:r>
            <a:r>
              <a:rPr lang="ru-RU" dirty="0"/>
              <a:t> </a:t>
            </a:r>
            <a:r>
              <a:rPr lang="en-US" dirty="0" err="1"/>
              <a:t>obavezan</a:t>
            </a:r>
            <a:r>
              <a:rPr lang="ru-RU" dirty="0"/>
              <a:t> </a:t>
            </a:r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ru-RU" dirty="0"/>
              <a:t> </a:t>
            </a:r>
            <a:r>
              <a:rPr lang="en-US" dirty="0" err="1"/>
              <a:t>da</a:t>
            </a:r>
            <a:r>
              <a:rPr lang="ru-RU" dirty="0"/>
              <a:t> </a:t>
            </a:r>
            <a:r>
              <a:rPr lang="en-US" dirty="0" err="1"/>
              <a:t>odre</a:t>
            </a:r>
            <a:r>
              <a:rPr lang="vi-VN" dirty="0"/>
              <a:t>đ</a:t>
            </a:r>
            <a:r>
              <a:rPr lang="en-US" dirty="0" err="1"/>
              <a:t>ena</a:t>
            </a:r>
            <a:r>
              <a:rPr lang="ru-RU" dirty="0"/>
              <a:t> </a:t>
            </a:r>
            <a:r>
              <a:rPr lang="en-US" dirty="0" err="1"/>
              <a:t>lica</a:t>
            </a:r>
            <a:r>
              <a:rPr lang="ru-RU" dirty="0"/>
              <a:t> </a:t>
            </a:r>
            <a:r>
              <a:rPr lang="en-US" dirty="0" err="1"/>
              <a:t>ili</a:t>
            </a:r>
            <a:r>
              <a:rPr lang="ru-RU" dirty="0"/>
              <a:t> </a:t>
            </a:r>
            <a:r>
              <a:rPr lang="en-US" dirty="0" err="1"/>
              <a:t>dio</a:t>
            </a:r>
            <a:r>
              <a:rPr lang="ru-RU" dirty="0"/>
              <a:t> </a:t>
            </a:r>
            <a:r>
              <a:rPr lang="en-US" dirty="0" err="1"/>
              <a:t>javnosti</a:t>
            </a:r>
            <a:r>
              <a:rPr lang="ru-RU" dirty="0"/>
              <a:t> </a:t>
            </a:r>
            <a:r>
              <a:rPr lang="en-US" dirty="0"/>
              <a:t>ne</a:t>
            </a:r>
            <a:r>
              <a:rPr lang="ru-RU" dirty="0"/>
              <a:t> </a:t>
            </a:r>
            <a:r>
              <a:rPr lang="en-US" dirty="0" err="1"/>
              <a:t>bude</a:t>
            </a:r>
            <a:r>
              <a:rPr lang="ru-RU" dirty="0"/>
              <a:t> </a:t>
            </a:r>
            <a:r>
              <a:rPr lang="en-US" dirty="0"/>
              <a:t>u</a:t>
            </a:r>
            <a:r>
              <a:rPr lang="ru-RU" dirty="0"/>
              <a:t> </a:t>
            </a:r>
            <a:r>
              <a:rPr lang="en-US" dirty="0" err="1"/>
              <a:t>povlaštenom</a:t>
            </a:r>
            <a:r>
              <a:rPr lang="ru-RU" dirty="0"/>
              <a:t> </a:t>
            </a:r>
            <a:r>
              <a:rPr lang="en-US" dirty="0" err="1"/>
              <a:t>položaju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Pravila</a:t>
            </a:r>
            <a:r>
              <a:rPr lang="en-US"/>
              <a:t> </a:t>
            </a:r>
            <a:r>
              <a:rPr lang="sr-Latn-BA"/>
              <a:t>Banjalučke berze</a:t>
            </a:r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Emitent</a:t>
            </a:r>
            <a:r>
              <a:rPr lang="ru-RU" dirty="0"/>
              <a:t> </a:t>
            </a:r>
            <a:r>
              <a:rPr lang="en-US" dirty="0"/>
              <a:t>je</a:t>
            </a:r>
            <a:r>
              <a:rPr lang="ru-RU" dirty="0"/>
              <a:t> </a:t>
            </a:r>
            <a:r>
              <a:rPr lang="en-US" dirty="0" err="1"/>
              <a:t>obavezan</a:t>
            </a:r>
            <a:r>
              <a:rPr lang="ru-RU" dirty="0"/>
              <a:t> </a:t>
            </a:r>
            <a:r>
              <a:rPr lang="en-US" dirty="0" err="1"/>
              <a:t>redovno</a:t>
            </a:r>
            <a:r>
              <a:rPr lang="ru-RU" dirty="0"/>
              <a:t> </a:t>
            </a:r>
            <a:r>
              <a:rPr lang="en-US" dirty="0" err="1"/>
              <a:t>objavljivati</a:t>
            </a:r>
            <a:r>
              <a:rPr lang="ru-RU" dirty="0"/>
              <a:t>:</a:t>
            </a:r>
            <a:endParaRPr lang="sr-Latn-BA" dirty="0"/>
          </a:p>
          <a:p>
            <a:endParaRPr lang="ru-RU" dirty="0"/>
          </a:p>
          <a:p>
            <a:pPr lvl="1"/>
            <a:r>
              <a:rPr lang="en-US" dirty="0" err="1"/>
              <a:t>Godišnje</a:t>
            </a:r>
            <a:r>
              <a:rPr lang="sr-Cyrl-BA" dirty="0"/>
              <a:t> </a:t>
            </a:r>
            <a:r>
              <a:rPr lang="en-US" dirty="0" err="1"/>
              <a:t>finansijske</a:t>
            </a:r>
            <a:r>
              <a:rPr lang="sr-Cyrl-BA" dirty="0"/>
              <a:t> </a:t>
            </a:r>
            <a:r>
              <a:rPr lang="en-US" dirty="0" err="1"/>
              <a:t>izvještaje</a:t>
            </a:r>
            <a:r>
              <a:rPr lang="sr-Cyrl-BA" dirty="0"/>
              <a:t>,</a:t>
            </a:r>
          </a:p>
          <a:p>
            <a:pPr lvl="1"/>
            <a:r>
              <a:rPr lang="en-US" dirty="0" err="1"/>
              <a:t>Revidirani</a:t>
            </a:r>
            <a:r>
              <a:rPr lang="ru-RU" dirty="0"/>
              <a:t> </a:t>
            </a:r>
            <a:r>
              <a:rPr lang="en-US" dirty="0" err="1"/>
              <a:t>godišnji</a:t>
            </a:r>
            <a:r>
              <a:rPr lang="ru-RU" dirty="0"/>
              <a:t> </a:t>
            </a:r>
            <a:r>
              <a:rPr lang="en-US" dirty="0" err="1"/>
              <a:t>finansijski</a:t>
            </a:r>
            <a:r>
              <a:rPr lang="ru-RU" dirty="0"/>
              <a:t> </a:t>
            </a:r>
            <a:r>
              <a:rPr lang="en-US" dirty="0" err="1"/>
              <a:t>izvještaj</a:t>
            </a:r>
            <a:r>
              <a:rPr lang="ru-RU" dirty="0"/>
              <a:t>,</a:t>
            </a:r>
          </a:p>
          <a:p>
            <a:pPr lvl="1"/>
            <a:r>
              <a:rPr lang="en-US" dirty="0" err="1"/>
              <a:t>Polugodišnje</a:t>
            </a:r>
            <a:r>
              <a:rPr lang="sr-Cyrl-BA" dirty="0"/>
              <a:t> </a:t>
            </a:r>
            <a:r>
              <a:rPr lang="en-US" dirty="0" err="1"/>
              <a:t>finansijske</a:t>
            </a:r>
            <a:r>
              <a:rPr lang="sr-Cyrl-BA" dirty="0"/>
              <a:t> </a:t>
            </a:r>
            <a:r>
              <a:rPr lang="en-US" dirty="0" err="1"/>
              <a:t>izvještaje</a:t>
            </a:r>
            <a:r>
              <a:rPr lang="sr-Cyrl-BA" dirty="0"/>
              <a:t>,</a:t>
            </a:r>
          </a:p>
          <a:p>
            <a:pPr lvl="1"/>
            <a:r>
              <a:rPr lang="en-US" dirty="0" err="1"/>
              <a:t>Kvartalne</a:t>
            </a:r>
            <a:r>
              <a:rPr lang="sr-Cyrl-BA" dirty="0"/>
              <a:t> </a:t>
            </a:r>
            <a:r>
              <a:rPr lang="en-US" dirty="0" err="1"/>
              <a:t>finansijske</a:t>
            </a:r>
            <a:r>
              <a:rPr lang="sr-Cyrl-BA" dirty="0"/>
              <a:t> </a:t>
            </a:r>
            <a:r>
              <a:rPr lang="en-US" dirty="0" err="1"/>
              <a:t>izvještaje</a:t>
            </a:r>
            <a:r>
              <a:rPr lang="sr-Cyrl-BA" dirty="0"/>
              <a:t>,</a:t>
            </a:r>
          </a:p>
          <a:p>
            <a:pPr lvl="1"/>
            <a:r>
              <a:rPr lang="en-US" dirty="0" err="1"/>
              <a:t>Godišnji</a:t>
            </a:r>
            <a:r>
              <a:rPr lang="ru-RU" dirty="0"/>
              <a:t> </a:t>
            </a:r>
            <a:r>
              <a:rPr lang="en-US" dirty="0" err="1"/>
              <a:t>izvještaj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/>
              <a:t> </a:t>
            </a:r>
            <a:r>
              <a:rPr lang="en-US" dirty="0" err="1"/>
              <a:t>poslovanju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/>
              <a:t>Pravila</a:t>
            </a:r>
            <a:r>
              <a:rPr lang="en-US"/>
              <a:t> </a:t>
            </a:r>
            <a:r>
              <a:rPr lang="sr-Latn-BA"/>
              <a:t>Banjalučke berze</a:t>
            </a:r>
            <a:endParaRPr lang="en-US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Emitent</a:t>
            </a:r>
            <a:r>
              <a:rPr lang="ru-RU" sz="2400"/>
              <a:t> </a:t>
            </a:r>
            <a:r>
              <a:rPr lang="en-US" sz="2400"/>
              <a:t>je</a:t>
            </a:r>
            <a:r>
              <a:rPr lang="ru-RU" sz="2400"/>
              <a:t> </a:t>
            </a:r>
            <a:r>
              <a:rPr lang="en-US" sz="2400"/>
              <a:t>obavezan</a:t>
            </a:r>
            <a:r>
              <a:rPr lang="ru-RU" sz="2400"/>
              <a:t> </a:t>
            </a:r>
            <a:r>
              <a:rPr lang="en-US" sz="2400"/>
              <a:t>da</a:t>
            </a:r>
            <a:r>
              <a:rPr lang="ru-RU" sz="2400"/>
              <a:t> </a:t>
            </a:r>
            <a:r>
              <a:rPr lang="en-US" sz="2400"/>
              <a:t>dostavi</a:t>
            </a:r>
            <a:r>
              <a:rPr lang="ru-RU" sz="2400"/>
              <a:t> </a:t>
            </a:r>
            <a:r>
              <a:rPr lang="en-US" sz="2400"/>
              <a:t>informacije</a:t>
            </a:r>
            <a:r>
              <a:rPr lang="ru-RU" sz="2400"/>
              <a:t> </a:t>
            </a:r>
            <a:r>
              <a:rPr lang="en-US" sz="2400"/>
              <a:t>o</a:t>
            </a:r>
            <a:r>
              <a:rPr lang="ru-RU" sz="2400"/>
              <a:t> </a:t>
            </a:r>
            <a:r>
              <a:rPr lang="en-US" sz="2400"/>
              <a:t>doga</a:t>
            </a:r>
            <a:r>
              <a:rPr lang="vi-VN" sz="2400"/>
              <a:t>đ</a:t>
            </a:r>
            <a:r>
              <a:rPr lang="en-US" sz="2400"/>
              <a:t>ajima</a:t>
            </a:r>
            <a:r>
              <a:rPr lang="ru-RU" sz="2400"/>
              <a:t> </a:t>
            </a:r>
            <a:r>
              <a:rPr lang="en-US" sz="2400"/>
              <a:t>odmah</a:t>
            </a:r>
            <a:r>
              <a:rPr lang="ru-RU" sz="2400"/>
              <a:t> </a:t>
            </a:r>
            <a:r>
              <a:rPr lang="en-US" sz="2400"/>
              <a:t>po</a:t>
            </a:r>
            <a:r>
              <a:rPr lang="ru-RU" sz="2400"/>
              <a:t> </a:t>
            </a:r>
            <a:r>
              <a:rPr lang="en-US" sz="2400"/>
              <a:t>njihovom nastanku</a:t>
            </a:r>
            <a:r>
              <a:rPr lang="ru-RU" sz="2400"/>
              <a:t> </a:t>
            </a:r>
            <a:r>
              <a:rPr lang="en-US" sz="2400"/>
              <a:t>ili</a:t>
            </a:r>
            <a:r>
              <a:rPr lang="ru-RU" sz="2400"/>
              <a:t> </a:t>
            </a:r>
            <a:r>
              <a:rPr lang="en-US" sz="2400"/>
              <a:t>saznanju</a:t>
            </a:r>
            <a:r>
              <a:rPr lang="ru-RU" sz="2400"/>
              <a:t> </a:t>
            </a:r>
            <a:r>
              <a:rPr lang="en-US" sz="2400"/>
              <a:t>o</a:t>
            </a:r>
            <a:r>
              <a:rPr lang="ru-RU" sz="2400"/>
              <a:t> </a:t>
            </a:r>
            <a:r>
              <a:rPr lang="en-US" sz="2400"/>
              <a:t>njihovom</a:t>
            </a:r>
            <a:r>
              <a:rPr lang="ru-RU" sz="2400"/>
              <a:t> </a:t>
            </a:r>
            <a:r>
              <a:rPr lang="en-US" sz="2400"/>
              <a:t>postojanju</a:t>
            </a:r>
            <a:r>
              <a:rPr lang="ru-RU" sz="2400"/>
              <a:t> </a:t>
            </a:r>
            <a:r>
              <a:rPr lang="en-US" sz="2400"/>
              <a:t>koji</a:t>
            </a:r>
            <a:r>
              <a:rPr lang="ru-RU" sz="2400"/>
              <a:t> </a:t>
            </a:r>
            <a:r>
              <a:rPr lang="en-US" sz="2400"/>
              <a:t>se</a:t>
            </a:r>
            <a:r>
              <a:rPr lang="ru-RU" sz="2400"/>
              <a:t> </a:t>
            </a:r>
            <a:r>
              <a:rPr lang="en-US" sz="2400"/>
              <a:t>tiču</a:t>
            </a:r>
            <a:r>
              <a:rPr lang="ru-RU" sz="2400"/>
              <a:t>:</a:t>
            </a:r>
          </a:p>
          <a:p>
            <a:pPr lvl="1"/>
            <a:r>
              <a:rPr lang="en-US" sz="2000"/>
              <a:t>promjena</a:t>
            </a:r>
            <a:r>
              <a:rPr lang="ru-RU" sz="2000"/>
              <a:t> </a:t>
            </a:r>
            <a:r>
              <a:rPr lang="en-US" sz="2000"/>
              <a:t>u</a:t>
            </a:r>
            <a:r>
              <a:rPr lang="ru-RU" sz="2000"/>
              <a:t> </a:t>
            </a:r>
            <a:r>
              <a:rPr lang="en-US" sz="2000"/>
              <a:t>finansijskom</a:t>
            </a:r>
            <a:r>
              <a:rPr lang="ru-RU" sz="2000"/>
              <a:t> </a:t>
            </a:r>
            <a:r>
              <a:rPr lang="en-US" sz="2000"/>
              <a:t>i</a:t>
            </a:r>
            <a:r>
              <a:rPr lang="ru-RU" sz="2000"/>
              <a:t> </a:t>
            </a:r>
            <a:r>
              <a:rPr lang="en-US" sz="2000"/>
              <a:t>pravnom</a:t>
            </a:r>
            <a:r>
              <a:rPr lang="ru-RU" sz="2000"/>
              <a:t> </a:t>
            </a:r>
            <a:r>
              <a:rPr lang="en-US" sz="2000"/>
              <a:t>položaju</a:t>
            </a:r>
            <a:r>
              <a:rPr lang="ru-RU" sz="2000"/>
              <a:t>,</a:t>
            </a:r>
          </a:p>
          <a:p>
            <a:pPr lvl="1"/>
            <a:r>
              <a:rPr lang="en-US" sz="2000"/>
              <a:t>promjena</a:t>
            </a:r>
            <a:r>
              <a:rPr lang="ru-RU" sz="2000"/>
              <a:t> </a:t>
            </a:r>
            <a:r>
              <a:rPr lang="en-US" sz="2000"/>
              <a:t>u</a:t>
            </a:r>
            <a:r>
              <a:rPr lang="ru-RU" sz="2000"/>
              <a:t> </a:t>
            </a:r>
            <a:r>
              <a:rPr lang="en-US" sz="2000"/>
              <a:t>kapitalu</a:t>
            </a:r>
            <a:r>
              <a:rPr lang="ru-RU" sz="2000"/>
              <a:t> </a:t>
            </a:r>
            <a:r>
              <a:rPr lang="en-US" sz="2000"/>
              <a:t>emitenta</a:t>
            </a:r>
            <a:r>
              <a:rPr lang="ru-RU" sz="2000"/>
              <a:t>,</a:t>
            </a:r>
          </a:p>
          <a:p>
            <a:pPr lvl="1"/>
            <a:r>
              <a:rPr lang="en-US" sz="2000"/>
              <a:t>sazivanja</a:t>
            </a:r>
            <a:r>
              <a:rPr lang="sr-Cyrl-BA" sz="2000"/>
              <a:t> </a:t>
            </a:r>
            <a:r>
              <a:rPr lang="en-US" sz="2000"/>
              <a:t>skupštine</a:t>
            </a:r>
            <a:r>
              <a:rPr lang="sr-Cyrl-BA" sz="2000"/>
              <a:t> </a:t>
            </a:r>
            <a:r>
              <a:rPr lang="en-US" sz="2000"/>
              <a:t>akcionara</a:t>
            </a:r>
            <a:r>
              <a:rPr lang="sr-Cyrl-BA" sz="2000"/>
              <a:t>,</a:t>
            </a:r>
          </a:p>
          <a:p>
            <a:pPr lvl="1"/>
            <a:r>
              <a:rPr lang="en-US" sz="2000"/>
              <a:t>održanih</a:t>
            </a:r>
            <a:r>
              <a:rPr lang="sr-Cyrl-BA" sz="2000"/>
              <a:t> </a:t>
            </a:r>
            <a:r>
              <a:rPr lang="en-US" sz="2000"/>
              <a:t>skupština</a:t>
            </a:r>
            <a:r>
              <a:rPr lang="sr-Cyrl-BA" sz="2000"/>
              <a:t> </a:t>
            </a:r>
            <a:r>
              <a:rPr lang="en-US" sz="2000"/>
              <a:t>akcionara</a:t>
            </a:r>
            <a:r>
              <a:rPr lang="sr-Cyrl-BA" sz="2000"/>
              <a:t>,</a:t>
            </a:r>
          </a:p>
          <a:p>
            <a:pPr lvl="1"/>
            <a:r>
              <a:rPr lang="en-US" sz="2000"/>
              <a:t>odluka</a:t>
            </a:r>
            <a:r>
              <a:rPr lang="ru-RU" sz="2000"/>
              <a:t> </a:t>
            </a:r>
            <a:r>
              <a:rPr lang="en-US" sz="2000"/>
              <a:t>upravnog</a:t>
            </a:r>
            <a:r>
              <a:rPr lang="ru-RU" sz="2000"/>
              <a:t> </a:t>
            </a:r>
            <a:r>
              <a:rPr lang="en-US" sz="2000"/>
              <a:t>i</a:t>
            </a:r>
            <a:r>
              <a:rPr lang="ru-RU" sz="2000"/>
              <a:t> </a:t>
            </a:r>
            <a:r>
              <a:rPr lang="en-US" sz="2000"/>
              <a:t>nadzornog</a:t>
            </a:r>
            <a:r>
              <a:rPr lang="ru-RU" sz="2000"/>
              <a:t> </a:t>
            </a:r>
            <a:r>
              <a:rPr lang="en-US" sz="2000"/>
              <a:t>odbora</a:t>
            </a:r>
            <a:r>
              <a:rPr lang="ru-RU" sz="2000"/>
              <a:t>,</a:t>
            </a:r>
          </a:p>
          <a:p>
            <a:pPr lvl="1"/>
            <a:r>
              <a:rPr lang="en-US" sz="2000"/>
              <a:t>statusnih</a:t>
            </a:r>
            <a:r>
              <a:rPr lang="sr-Cyrl-BA" sz="2000"/>
              <a:t> </a:t>
            </a:r>
            <a:r>
              <a:rPr lang="en-US" sz="2000"/>
              <a:t>promjena</a:t>
            </a:r>
            <a:r>
              <a:rPr lang="sr-Cyrl-BA" sz="2000"/>
              <a:t> </a:t>
            </a:r>
            <a:r>
              <a:rPr lang="en-US" sz="2000"/>
              <a:t>emitenta</a:t>
            </a:r>
            <a:r>
              <a:rPr lang="sr-Cyrl-BA" sz="2000"/>
              <a:t>,</a:t>
            </a:r>
          </a:p>
          <a:p>
            <a:pPr lvl="1"/>
            <a:r>
              <a:rPr lang="en-US" sz="2000"/>
              <a:t>sticanje</a:t>
            </a:r>
            <a:r>
              <a:rPr lang="ru-RU" sz="2000"/>
              <a:t> </a:t>
            </a:r>
            <a:r>
              <a:rPr lang="en-US" sz="2000"/>
              <a:t>značajnih</a:t>
            </a:r>
            <a:r>
              <a:rPr lang="ru-RU" sz="2000"/>
              <a:t> </a:t>
            </a:r>
            <a:r>
              <a:rPr lang="en-US" sz="2000"/>
              <a:t>udjela</a:t>
            </a:r>
            <a:r>
              <a:rPr lang="ru-RU" sz="2000"/>
              <a:t> </a:t>
            </a:r>
            <a:r>
              <a:rPr lang="en-US" sz="2000"/>
              <a:t>u</a:t>
            </a:r>
            <a:r>
              <a:rPr lang="ru-RU" sz="2000"/>
              <a:t> </a:t>
            </a:r>
            <a:r>
              <a:rPr lang="en-US" sz="2000"/>
              <a:t>drugim</a:t>
            </a:r>
            <a:r>
              <a:rPr lang="ru-RU" sz="2000"/>
              <a:t> </a:t>
            </a:r>
            <a:r>
              <a:rPr lang="en-US" sz="2000"/>
              <a:t>licima</a:t>
            </a:r>
            <a:r>
              <a:rPr lang="ru-RU" sz="2000"/>
              <a:t>,</a:t>
            </a:r>
          </a:p>
          <a:p>
            <a:pPr lvl="1"/>
            <a:r>
              <a:rPr lang="en-US" sz="2000"/>
              <a:t>sticanje</a:t>
            </a:r>
            <a:r>
              <a:rPr lang="ru-RU" sz="2000"/>
              <a:t> </a:t>
            </a:r>
            <a:r>
              <a:rPr lang="en-US" sz="2000"/>
              <a:t>hartija</a:t>
            </a:r>
            <a:r>
              <a:rPr lang="ru-RU" sz="2000"/>
              <a:t> </a:t>
            </a:r>
            <a:r>
              <a:rPr lang="en-US" sz="2000"/>
              <a:t>od</a:t>
            </a:r>
            <a:r>
              <a:rPr lang="ru-RU" sz="2000"/>
              <a:t> </a:t>
            </a:r>
            <a:r>
              <a:rPr lang="en-US" sz="2000"/>
              <a:t>vrijednosti</a:t>
            </a:r>
            <a:r>
              <a:rPr lang="ru-RU" sz="2000"/>
              <a:t> </a:t>
            </a:r>
            <a:r>
              <a:rPr lang="en-US" sz="2000"/>
              <a:t>od</a:t>
            </a:r>
            <a:r>
              <a:rPr lang="ru-RU" sz="2000"/>
              <a:t> </a:t>
            </a:r>
            <a:r>
              <a:rPr lang="en-US" sz="2000"/>
              <a:t>strane</a:t>
            </a:r>
            <a:r>
              <a:rPr lang="ru-RU" sz="2000"/>
              <a:t> </a:t>
            </a:r>
            <a:r>
              <a:rPr lang="en-US" sz="2000"/>
              <a:t>uprave</a:t>
            </a:r>
            <a:r>
              <a:rPr lang="ru-RU" sz="2000"/>
              <a:t> </a:t>
            </a:r>
            <a:r>
              <a:rPr lang="en-US" sz="2000"/>
              <a:t>emitenta</a:t>
            </a:r>
            <a:r>
              <a:rPr lang="ru-RU" sz="2000"/>
              <a:t>,</a:t>
            </a:r>
          </a:p>
          <a:p>
            <a:pPr lvl="1"/>
            <a:r>
              <a:rPr lang="en-US" sz="2000"/>
              <a:t>konferencija</a:t>
            </a:r>
            <a:r>
              <a:rPr lang="sr-Cyrl-BA" sz="2000"/>
              <a:t> </a:t>
            </a:r>
            <a:r>
              <a:rPr lang="en-US" sz="2000"/>
              <a:t>za</a:t>
            </a:r>
            <a:r>
              <a:rPr lang="sr-Cyrl-BA" sz="2000"/>
              <a:t> </a:t>
            </a:r>
            <a:r>
              <a:rPr lang="en-US" sz="2000"/>
              <a:t>štampu</a:t>
            </a:r>
            <a:r>
              <a:rPr lang="sr-Cyrl-BA" sz="2000"/>
              <a:t>,</a:t>
            </a:r>
          </a:p>
          <a:p>
            <a:pPr lvl="1"/>
            <a:r>
              <a:rPr lang="en-US" sz="2000"/>
              <a:t>drugih</a:t>
            </a:r>
            <a:r>
              <a:rPr lang="ru-RU" sz="2000"/>
              <a:t> </a:t>
            </a:r>
            <a:r>
              <a:rPr lang="en-US" sz="2000"/>
              <a:t>cjenovno</a:t>
            </a:r>
            <a:r>
              <a:rPr lang="ru-RU" sz="2000"/>
              <a:t> </a:t>
            </a:r>
            <a:r>
              <a:rPr lang="en-US" sz="2000"/>
              <a:t>osjetljivih</a:t>
            </a:r>
            <a:r>
              <a:rPr lang="ru-RU" sz="2000"/>
              <a:t> </a:t>
            </a:r>
            <a:r>
              <a:rPr lang="en-US" sz="2000"/>
              <a:t>informacija</a:t>
            </a:r>
            <a:r>
              <a:rPr lang="ru-RU" sz="2000"/>
              <a:t> </a:t>
            </a:r>
            <a:r>
              <a:rPr lang="en-US" sz="2000"/>
              <a:t>na</a:t>
            </a:r>
            <a:r>
              <a:rPr lang="ru-RU" sz="2000"/>
              <a:t> </a:t>
            </a:r>
            <a:r>
              <a:rPr lang="en-US" sz="2000"/>
              <a:t>zahtjev</a:t>
            </a:r>
            <a:r>
              <a:rPr lang="ru-RU" sz="2000"/>
              <a:t> </a:t>
            </a:r>
            <a:r>
              <a:rPr lang="en-US" sz="2000"/>
              <a:t>Berze</a:t>
            </a:r>
            <a:r>
              <a:rPr lang="ru-RU" sz="2000"/>
              <a:t>.</a:t>
            </a:r>
            <a:endParaRPr 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786" y="285728"/>
            <a:ext cx="7000924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r-Latn-CS" sz="2800" b="1" dirty="0">
                <a:latin typeface="Verdana" pitchFamily="34" charset="0"/>
              </a:rPr>
              <a:t>Obaveze akcionarskih društava</a:t>
            </a:r>
            <a:endParaRPr lang="en-US" sz="2800" b="1" dirty="0">
              <a:latin typeface="Verdana" pitchFamily="34" charset="0"/>
            </a:endParaRPr>
          </a:p>
        </p:txBody>
      </p:sp>
      <p:graphicFrame>
        <p:nvGraphicFramePr>
          <p:cNvPr id="198737" name="Group 81"/>
          <p:cNvGraphicFramePr>
            <a:graphicFrameLocks noGrp="1"/>
          </p:cNvGraphicFramePr>
          <p:nvPr>
            <p:ph idx="1"/>
          </p:nvPr>
        </p:nvGraphicFramePr>
        <p:xfrm>
          <a:off x="468313" y="1430338"/>
          <a:ext cx="8229600" cy="4896168"/>
        </p:xfrm>
        <a:graphic>
          <a:graphicData uri="http://schemas.openxmlformats.org/drawingml/2006/table">
            <a:tbl>
              <a:tblPr/>
              <a:tblGrid>
                <a:gridCol w="198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Obaveza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Način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Rok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Godišnji finansijski izvještaj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emitenti koji su emitovali akcije javnom ponudom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Dostavljanje berzi elektronskim putem (ili da BL berza preuzima od APIF-a) 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Rok dostavljanja APIF-u do 29.februara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Polugodišnji finansijski izvještaj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osim emitenata sa manje od 3 mil. KM osnovnog kapitala i manje od 100 akcionara i kod kojih fondovi nisu akcionari (sva tri uslova)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Dostavljanje berzi elektronskim putem (ili da BL berza preuzima od APIF-a)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Rok dostavljanja APIF-u do 31.jula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Kvartalni finansijski izvještaj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Emitenti sa preko 100 akcionara i preko 10 miliona KM osn.kapitala i preko 10 mil. KM prihoda (sva tri uslova)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Dostavljanje berzi elektronskim putem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Rok dostavljanja berzi 30.april i 31.oktobar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Revizorski izvještaj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osim emitenata sa manje od 3 mil. KM osnovnog kapitala i manje od 100 akcionara i kod kojih fondovi nisu akcionari (sva tri uslova)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Dostavljanje berzi elektronskim putem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Pet dana od dana prijema revizorskog izvještaja, a najkasnije do 30 avgusta.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93671"/>
            <a:ext cx="7072362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r-Latn-CS" sz="2800" b="1" dirty="0">
                <a:latin typeface="Verdana" pitchFamily="34" charset="0"/>
              </a:rPr>
              <a:t>Obaveze akcionarskih društava</a:t>
            </a:r>
            <a:endParaRPr lang="en-US" sz="2800" b="1" dirty="0">
              <a:latin typeface="Verdana" pitchFamily="34" charset="0"/>
            </a:endParaRPr>
          </a:p>
        </p:txBody>
      </p:sp>
      <p:graphicFrame>
        <p:nvGraphicFramePr>
          <p:cNvPr id="196649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Značajni događaji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Obaveza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Način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Rok</a:t>
                      </a:r>
                      <a:endParaRPr kumimoji="0" lang="sr-Latn-C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Odluka o sazivanju skupštine akcionara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emitenti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Berzi elektronskim putem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Istog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dana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kada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je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objavljen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u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sredstvima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informisanja</a:t>
                      </a:r>
                      <a:endParaRPr kumimoji="0" lang="sr-Latn-C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Prijedlozi odluke skupštine akcionara u vezi sa isplatom dividende, promjenom na kapitalu ili statusne podjele</a:t>
                      </a: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emitenti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Berzi elektronskim putem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Istog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dana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kada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je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objavljen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u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sredstvima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informisanja</a:t>
                      </a:r>
                      <a:endParaRPr kumimoji="0" lang="sr-Latn-C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Odluke skupštine akcionara u vezi sa raspodjelom dobiti</a:t>
                      </a: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emitenti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Berzi elektronskim putem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Najkasnije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narednog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dana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r-Latn-C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od održavanja Skupštine akcionara</a:t>
                      </a:r>
                      <a:endParaRPr kumimoji="0" lang="sr-Latn-C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Važni događaji ...</a:t>
                      </a:r>
                      <a:endParaRPr kumimoji="0" lang="sr-Latn-C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Svi emitenti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Berzi elektronskim putem</a:t>
                      </a:r>
                      <a:endParaRPr kumimoji="0" lang="sr-Latn-C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Isti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naredni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nastanku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doga</a:t>
                      </a:r>
                      <a:r>
                        <a:rPr kumimoji="0" lang="sr-Latn-B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đaja</a:t>
                      </a:r>
                      <a:endParaRPr kumimoji="0" lang="sr-Latn-C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Novi standardi upravljanja AD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sz="3200" b="1" dirty="0"/>
          </a:p>
          <a:p>
            <a:endParaRPr lang="sr-Latn-BA" sz="3200" b="1" dirty="0"/>
          </a:p>
          <a:p>
            <a:pPr>
              <a:buFont typeface="Wingdings 2" pitchFamily="18" charset="2"/>
              <a:buNone/>
            </a:pPr>
            <a:r>
              <a:rPr lang="en-US" sz="3200" b="1" dirty="0"/>
              <a:t>Standard</a:t>
            </a:r>
            <a:r>
              <a:rPr lang="ru-RU" sz="3200" b="1" dirty="0"/>
              <a:t> 13 – </a:t>
            </a:r>
            <a:r>
              <a:rPr lang="en-US" sz="3200" b="1" dirty="0" err="1"/>
              <a:t>Objavljivanje</a:t>
            </a:r>
            <a:r>
              <a:rPr lang="ru-RU" sz="3200" b="1" dirty="0"/>
              <a:t> </a:t>
            </a:r>
            <a:r>
              <a:rPr lang="en-US" sz="3200" b="1" dirty="0" err="1"/>
              <a:t>i</a:t>
            </a:r>
            <a:r>
              <a:rPr lang="ru-RU" sz="3200" b="1" dirty="0"/>
              <a:t> </a:t>
            </a:r>
            <a:r>
              <a:rPr lang="en-US" sz="3200" b="1" dirty="0" err="1"/>
              <a:t>javnost</a:t>
            </a:r>
            <a:r>
              <a:rPr lang="ru-RU" sz="3200" b="1" dirty="0"/>
              <a:t> </a:t>
            </a:r>
            <a:r>
              <a:rPr lang="en-US" sz="3200" b="1" dirty="0" err="1"/>
              <a:t>informacija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29BD54-C403-E24B-8735-1CD127E82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>
                <a:solidFill>
                  <a:schemeClr val="bg1"/>
                </a:solidFill>
                <a:latin typeface="Verdana" pitchFamily="34" charset="0"/>
              </a:rPr>
              <a:t>Uticaj informacija na cijenu akcija</a:t>
            </a:r>
            <a:endParaRPr lang="en-BA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AF9DA93-AE43-7C4F-BA47-23DFC8E122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34154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800" b="1" dirty="0">
                <a:latin typeface="Verdana" pitchFamily="34" charset="0"/>
              </a:rPr>
              <a:t>Uticaj informacija na cijene akcija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Mnoge studije su pokazale</a:t>
            </a:r>
          </a:p>
          <a:p>
            <a:endParaRPr lang="sr-Latn-BA" dirty="0"/>
          </a:p>
          <a:p>
            <a:pPr lvl="1"/>
            <a:r>
              <a:rPr lang="sr-Latn-BA" dirty="0"/>
              <a:t>da postoji veliki uticaj objavljenih informacija na cijenu akcija preduzeća</a:t>
            </a:r>
          </a:p>
          <a:p>
            <a:pPr lvl="1"/>
            <a:endParaRPr lang="sr-Latn-BA" dirty="0"/>
          </a:p>
          <a:p>
            <a:pPr lvl="1"/>
            <a:r>
              <a:rPr lang="sr-Latn-BA" dirty="0"/>
              <a:t>da praksa objavljivanja i transparentnosti informacije utiče na poslovanje preduzeća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OECD </a:t>
            </a:r>
            <a:r>
              <a:rPr lang="en-US" sz="2700" dirty="0" err="1"/>
              <a:t>principi</a:t>
            </a:r>
            <a:r>
              <a:rPr lang="en-US" sz="2700" dirty="0"/>
              <a:t> </a:t>
            </a:r>
            <a:r>
              <a:rPr lang="en-US" sz="2700" dirty="0" err="1"/>
              <a:t>korporativnog</a:t>
            </a:r>
            <a:r>
              <a:rPr lang="en-US" sz="2700" dirty="0"/>
              <a:t> </a:t>
            </a:r>
            <a:r>
              <a:rPr lang="en-US" sz="2700" dirty="0" err="1"/>
              <a:t>upravljanja</a:t>
            </a:r>
            <a:r>
              <a:rPr lang="en-US" sz="27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OECD Principi korporativnog upravljanja </a:t>
            </a:r>
          </a:p>
          <a:p>
            <a:pPr>
              <a:buNone/>
            </a:pPr>
            <a:endParaRPr lang="sr-Latn-BA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sr-Latn-BA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"Korporativno upravljanje obuhvata skup odnosa između uprave preduzeća, njenog upravnog odbora, njenih akcionara i drugih zainteresovanih strana. Korporativno upravljanje takođe obezbeđuje strukturu putem koje se određuju ciljevi preduzeća, kao i sredstva postizanja tih ciljeva i praćenje rezultata."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800" b="1" dirty="0">
                <a:latin typeface="Verdana" pitchFamily="34" charset="0"/>
              </a:rPr>
              <a:t>Uticaj informacija na cijene akcija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Prema istraživanju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&amp; Poor’s</a:t>
            </a:r>
            <a:r>
              <a:rPr lang="sr-Latn-BA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mjerenju transparentnosti i objavljivanju informacija u zemljama u razvoju </a:t>
            </a:r>
            <a:r>
              <a:rPr lang="sr-Latn-BA" dirty="0"/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Brazil, Poland, India, Thailand </a:t>
            </a:r>
            <a:r>
              <a:rPr lang="sr-Latn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Korea</a:t>
            </a:r>
            <a:r>
              <a:rPr lang="sr-Latn-BA" dirty="0"/>
              <a:t>)</a:t>
            </a:r>
          </a:p>
          <a:p>
            <a:endParaRPr lang="sr-Latn-BA" dirty="0"/>
          </a:p>
          <a:p>
            <a:pPr lvl="1"/>
            <a:r>
              <a:rPr lang="sr-Latn-BA" sz="2400" dirty="0">
                <a:latin typeface="+mn-lt"/>
                <a:ea typeface="+mn-ea"/>
                <a:cs typeface="+mn-cs"/>
              </a:rPr>
              <a:t>Potvrđena je pozitivna korelacija imeđu transparentnosti i objavljivanja informacija i odnosa tržišne i knjigovodstvene cijene akcija (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P/B ratio)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48" y="357166"/>
            <a:ext cx="7072362" cy="571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Latn-CS" sz="2800" b="1" dirty="0">
                <a:latin typeface="Verdana" pitchFamily="34" charset="0"/>
              </a:rPr>
              <a:t>Uticaj informacija na cijene akcija</a:t>
            </a:r>
            <a:endParaRPr lang="en-US" sz="2800" b="1" dirty="0">
              <a:latin typeface="Verdana" pitchFamily="34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196752"/>
            <a:ext cx="7705725" cy="489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4988" indent="-534988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400" dirty="0" err="1">
                <a:latin typeface="Microsoft Sans Serif" pitchFamily="34" charset="0"/>
              </a:rPr>
              <a:t>Finansijske</a:t>
            </a: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Bilans stanja</a:t>
            </a: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Bilans uspjeha</a:t>
            </a: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Bilans tokova gotovine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buFontTx/>
              <a:buNone/>
              <a:tabLst>
                <a:tab pos="355600" algn="l"/>
              </a:tabLst>
            </a:pPr>
            <a:endParaRPr lang="en-US" sz="2000" dirty="0">
              <a:latin typeface="Microsoft Sans Serif" pitchFamily="34" charset="0"/>
            </a:endParaRPr>
          </a:p>
          <a:p>
            <a:pPr marL="534988" indent="-534988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en-US" sz="2400" dirty="0" err="1">
                <a:latin typeface="Microsoft Sans Serif" pitchFamily="34" charset="0"/>
              </a:rPr>
              <a:t>Nefinansijske</a:t>
            </a:r>
            <a:endParaRPr lang="en-US" sz="24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Privatizacija, strateški partneri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Promjene u menadžmentu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Novi proizvodi i tržišta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Isplata dividende ili pripis novih akcija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Rast prihoda i prodaje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Izmjene zakonske regulative</a:t>
            </a:r>
            <a:endParaRPr lang="en-US" sz="2000" dirty="0">
              <a:latin typeface="Microsoft Sans Serif" pitchFamily="34" charset="0"/>
            </a:endParaRPr>
          </a:p>
          <a:p>
            <a:pPr marL="1000125" lvl="1">
              <a:lnSpc>
                <a:spcPct val="80000"/>
              </a:lnSpc>
              <a:spcBef>
                <a:spcPct val="45000"/>
              </a:spcBef>
              <a:tabLst>
                <a:tab pos="355600" algn="l"/>
              </a:tabLst>
            </a:pPr>
            <a:r>
              <a:rPr lang="sr-Latn-CS" sz="2000" dirty="0">
                <a:latin typeface="Microsoft Sans Serif" pitchFamily="34" charset="0"/>
              </a:rPr>
              <a:t>Psihološki efekti – očekivanja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310460" cy="563562"/>
          </a:xfrm>
        </p:spPr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 l="56236" t="14844" r="8050" b="30957"/>
          <a:stretch>
            <a:fillRect/>
          </a:stretch>
        </p:blipFill>
        <p:spPr bwMode="auto">
          <a:xfrm>
            <a:off x="428596" y="1071546"/>
            <a:ext cx="85011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643042" y="5429264"/>
            <a:ext cx="2071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786742" cy="52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 l="56236" t="14844" r="8050" b="30957"/>
          <a:stretch>
            <a:fillRect/>
          </a:stretch>
        </p:blipFill>
        <p:spPr bwMode="auto">
          <a:xfrm>
            <a:off x="428596" y="1071570"/>
            <a:ext cx="85011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714480" y="5000636"/>
            <a:ext cx="2428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14480" y="4857760"/>
            <a:ext cx="2428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80814"/>
            <a:ext cx="7858180" cy="52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 l="56236" t="14844" r="8050" b="30957"/>
          <a:stretch>
            <a:fillRect/>
          </a:stretch>
        </p:blipFill>
        <p:spPr bwMode="auto">
          <a:xfrm>
            <a:off x="428596" y="1071546"/>
            <a:ext cx="85011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643042" y="4000504"/>
            <a:ext cx="2071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43042" y="3857628"/>
            <a:ext cx="3786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56123" t="13184" r="7879" b="44335"/>
          <a:stretch>
            <a:fillRect/>
          </a:stretch>
        </p:blipFill>
        <p:spPr bwMode="auto">
          <a:xfrm>
            <a:off x="428596" y="1500174"/>
            <a:ext cx="83582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699792" y="4293096"/>
            <a:ext cx="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9832" y="4005064"/>
            <a:ext cx="50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Boksit a.d. Milići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715304" cy="53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Tržnica a.d. Banja Luka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 l="56123" t="13184" r="7879" b="30420"/>
          <a:stretch>
            <a:fillRect/>
          </a:stretch>
        </p:blipFill>
        <p:spPr bwMode="auto">
          <a:xfrm>
            <a:off x="428597" y="1142984"/>
            <a:ext cx="828680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14480" y="4071942"/>
            <a:ext cx="2643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310460" cy="563562"/>
          </a:xfrm>
        </p:spPr>
        <p:txBody>
          <a:bodyPr/>
          <a:lstStyle/>
          <a:p>
            <a:r>
              <a:rPr lang="en-US" sz="2700" dirty="0"/>
              <a:t>OECD </a:t>
            </a:r>
            <a:r>
              <a:rPr lang="en-US" sz="2700" dirty="0" err="1"/>
              <a:t>principi</a:t>
            </a:r>
            <a:r>
              <a:rPr lang="en-US" sz="2700" dirty="0"/>
              <a:t> </a:t>
            </a:r>
            <a:r>
              <a:rPr lang="en-US" sz="2700" dirty="0" err="1"/>
              <a:t>korporativnog</a:t>
            </a:r>
            <a:r>
              <a:rPr lang="en-US" sz="2700" dirty="0"/>
              <a:t> </a:t>
            </a:r>
            <a:r>
              <a:rPr lang="en-US" sz="2700" dirty="0" err="1"/>
              <a:t>upravljanja</a:t>
            </a:r>
            <a:r>
              <a:rPr lang="en-US" sz="27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OECD principi korporativnog upravljanja se sastoje od šest osnovnih principa: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Obezbjeđenje osnove za dijelotvoran okvir korporativnog upravljanja; 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Prava akcionara i ključne vlasničke funkcije;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Ravnopravan tretman akcionara; 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Uloga zainteresovanih strana; 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Obijelodanjivanje i transparentnost informacija; i 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Odgovornost odbora.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Tržnica a.d. Banja Luka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l="49320" t="21973" r="14115" b="28222"/>
          <a:stretch>
            <a:fillRect/>
          </a:stretch>
        </p:blipFill>
        <p:spPr bwMode="auto">
          <a:xfrm>
            <a:off x="357158" y="1357298"/>
            <a:ext cx="8572560" cy="463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7072330" y="4214818"/>
            <a:ext cx="185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b="1" dirty="0">
                <a:latin typeface="Verdana" pitchFamily="34" charset="0"/>
              </a:rPr>
              <a:t>Uticaj informacija na cijene akcija – primjer Tržnica a.d. Banja Luka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643866" cy="529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BFB6-0C8E-494A-9072-D227F6F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/>
              <a:t>Elon Musk – Tesla - Crypto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8866-71C5-934A-B430-C25240FB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hlinkClick r:id="rId2"/>
              </a:rPr>
              <a:t>https://www.nytimes.com/2021/11/09/business/tesla-elon-musk-stock.html</a:t>
            </a:r>
            <a:endParaRPr lang="en-GB" sz="2400" dirty="0"/>
          </a:p>
          <a:p>
            <a:r>
              <a:rPr lang="en-GB" sz="2400" dirty="0">
                <a:hlinkClick r:id="rId3"/>
              </a:rPr>
              <a:t>https://fortune.com/2021/11/09/tesla-stock-elon-musk-tweets-selling-stock-michael-burry-personal-debt/</a:t>
            </a:r>
            <a:endParaRPr lang="en-GB" sz="2400" dirty="0"/>
          </a:p>
          <a:p>
            <a:r>
              <a:rPr lang="en-GB" sz="2400" dirty="0">
                <a:hlinkClick r:id="rId4"/>
              </a:rPr>
              <a:t>https://www.wsj.com/articles/tesla-shares-sink-as-musk-jokes-about-bankruptcy-1522682691</a:t>
            </a:r>
            <a:endParaRPr lang="en-GB" sz="2400" dirty="0"/>
          </a:p>
          <a:p>
            <a:r>
              <a:rPr lang="en-GB" sz="2400" dirty="0">
                <a:hlinkClick r:id="rId5"/>
              </a:rPr>
              <a:t>https://fortune.com/2021/11/02/tesla-hertz-shares-dip-elon-musk-tweet-no-contract-signed-100000-electric-vehicles/</a:t>
            </a:r>
            <a:endParaRPr lang="en-GB" sz="2400" dirty="0"/>
          </a:p>
          <a:p>
            <a:r>
              <a:rPr lang="en-GB" sz="2400" dirty="0">
                <a:hlinkClick r:id="rId6"/>
              </a:rPr>
              <a:t>https://www.vox.com/recode/2021/5/18/22441831/elon-musk-bitcoin-dogecoin-crypto-prices-tesla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5843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D7F7-6F1F-1C0C-C2AD-4D820966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/>
              <a:t>Elon Musk – Tesla - Crypto</a:t>
            </a:r>
            <a:endParaRPr lang="en-BA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27F6263-FE3F-AEA7-EDA3-E72F39D99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2796"/>
            <a:ext cx="8229600" cy="5215332"/>
          </a:xfrm>
        </p:spPr>
      </p:pic>
    </p:spTree>
    <p:extLst>
      <p:ext uri="{BB962C8B-B14F-4D97-AF65-F5344CB8AC3E}">
        <p14:creationId xmlns:p14="http://schemas.microsoft.com/office/powerpoint/2010/main" val="854596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600" dirty="0"/>
              <a:t>Objavljivanje i transparentnost informacija – kod nas</a:t>
            </a:r>
            <a:endParaRPr lang="en-US" sz="2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57242" y="1571612"/>
          <a:ext cx="8229600" cy="4209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sr-Latn-BA" sz="2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KORPORATIVNO</a:t>
                      </a:r>
                      <a:r>
                        <a:rPr lang="sr-Latn-BA" sz="2400" b="1" i="0" u="none" strike="noStrike" kern="12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UPRAVLJANJE</a:t>
                      </a:r>
                      <a:endParaRPr lang="en-GB" sz="24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sr-Latn-BA" sz="2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GB" sz="24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sr-Latn-BA" sz="2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GB" sz="24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sr-Latn-BA" sz="2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en-GB" sz="24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Posvećenost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principima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korporativnog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upravljanja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Prava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akcionara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Ravnopravan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tretman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akcionara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56%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Uloga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zainteresovanih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strana-nosilaca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interesa</a:t>
                      </a:r>
                      <a:r>
                        <a:rPr lang="en-US" dirty="0"/>
                        <a:t> u </a:t>
                      </a:r>
                      <a:r>
                        <a:rPr lang="en-US" dirty="0" err="1"/>
                        <a:t>upravljanju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akcionarskim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društvima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78%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Objavljivanje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javnost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informacija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53%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Uloga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odgovornosti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odbora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Revizija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sistem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internih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kontrola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dirty="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b="1" dirty="0"/>
                        <a:t>UKUPNA OCJENA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53,46%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b="1" dirty="0">
                          <a:latin typeface="Times New Roman"/>
                          <a:ea typeface="Calibri"/>
                          <a:cs typeface="Times New Roman"/>
                        </a:rPr>
                        <a:t>65,71%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700" algn="l"/>
                        </a:tabLst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64,38%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600" dirty="0"/>
              <a:t>Objavljivanje i transparentnost informacija – kod nas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Prosječan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Scorecard analize za ove tri godine</a:t>
            </a:r>
            <a:r>
              <a:rPr lang="sr-Latn-BA" sz="2600" dirty="0"/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zadovoljavajući</a:t>
            </a:r>
            <a:endParaRPr lang="sr-Latn-B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BA" sz="2400" dirty="0"/>
          </a:p>
          <a:p>
            <a:pPr lvl="1"/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Najčešće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objavljuju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obavezne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informacije (propisane zakonom)</a:t>
            </a: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Preduzeća nemaju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korporativni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kalendar</a:t>
            </a:r>
            <a:endParaRPr lang="sr-Latn-BA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 preduzeća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vlastitu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stranicu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ažurnim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podacima</a:t>
            </a:r>
            <a:endParaRPr lang="sr-Latn-BA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sr-Latn-BA" sz="2400" dirty="0">
                <a:latin typeface="+mn-lt"/>
                <a:ea typeface="+mn-ea"/>
                <a:cs typeface="+mn-cs"/>
              </a:rPr>
              <a:t>Dosta preduzeća ne objavljuje informacije na vastitoj internet stranici 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Informacije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objavljuju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engleskom</a:t>
            </a:r>
            <a:r>
              <a:rPr lang="sr-Latn-B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jeziku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600" dirty="0"/>
              <a:t>Objavljivanje podataka o čalovima odbora</a:t>
            </a:r>
          </a:p>
          <a:p>
            <a:r>
              <a:rPr lang="sr-Latn-BA" sz="2600" dirty="0"/>
              <a:t>Finansijski podaci</a:t>
            </a:r>
          </a:p>
          <a:p>
            <a:r>
              <a:rPr lang="sr-Latn-BA" sz="2600" dirty="0"/>
              <a:t>Finansijski rizici</a:t>
            </a:r>
          </a:p>
          <a:p>
            <a:r>
              <a:rPr lang="sr-Latn-BA" sz="2600" dirty="0"/>
              <a:t>Strategija preduzeća</a:t>
            </a:r>
            <a:endParaRPr lang="en-US" sz="2600" dirty="0"/>
          </a:p>
          <a:p>
            <a:r>
              <a:rPr lang="sr-Latn-BA" sz="2600" dirty="0"/>
              <a:t>Tržišno okruženje</a:t>
            </a:r>
          </a:p>
          <a:p>
            <a:r>
              <a:rPr lang="sr-Latn-BA" sz="2600" dirty="0"/>
              <a:t>Rizici i nesigurnosti koje utiču na poslovanje</a:t>
            </a:r>
          </a:p>
          <a:p>
            <a:r>
              <a:rPr lang="sr-Latn-BA" sz="2600" dirty="0"/>
              <a:t>Trendovi i faktori koji utiču na budući razvoj i uspejšnost poslovanja</a:t>
            </a:r>
          </a:p>
          <a:p>
            <a:r>
              <a:rPr lang="sr-Latn-BA" sz="2600" dirty="0"/>
              <a:t>Uticaj na okolinu</a:t>
            </a:r>
          </a:p>
          <a:p>
            <a:r>
              <a:rPr lang="sr-Latn-BA" sz="2600" dirty="0"/>
              <a:t>Zaposleni</a:t>
            </a:r>
          </a:p>
          <a:p>
            <a:r>
              <a:rPr lang="sr-Latn-BA" sz="2600" dirty="0"/>
              <a:t>Informacije od značaja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Objavljivanje podataka o čalovima odbora</a:t>
            </a:r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endParaRPr lang="sr-Latn-BA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sr-Latn-BA" sz="1400" dirty="0"/>
          </a:p>
          <a:p>
            <a:pPr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Biffa – 27 March 2009</a:t>
            </a:r>
            <a:endParaRPr lang="en-US" sz="1400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143800" cy="43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 l="56122" t="13184" r="16099" b="29687"/>
          <a:stretch>
            <a:fillRect/>
          </a:stretch>
        </p:blipFill>
        <p:spPr bwMode="auto">
          <a:xfrm>
            <a:off x="1071538" y="1000108"/>
            <a:ext cx="70009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150" t="19166" r="32951" b="58514"/>
          <a:stretch>
            <a:fillRect/>
          </a:stretch>
        </p:blipFill>
        <p:spPr bwMode="auto">
          <a:xfrm>
            <a:off x="467544" y="1052736"/>
            <a:ext cx="73448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8400" t="29394" r="28400" b="45680"/>
          <a:stretch>
            <a:fillRect/>
          </a:stretch>
        </p:blipFill>
        <p:spPr bwMode="auto">
          <a:xfrm>
            <a:off x="467544" y="3284984"/>
            <a:ext cx="691276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2800" dirty="0"/>
              <a:t>Prednosti korporativnog upravljanja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600" dirty="0"/>
              <a:t>P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oboljšavanje operativne efikasnosti preduzeća</a:t>
            </a:r>
          </a:p>
          <a:p>
            <a:r>
              <a:rPr lang="sr-Latn-BA" sz="2600" dirty="0"/>
              <a:t>J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ednostavniji pristup tržištima kapitala</a:t>
            </a:r>
          </a:p>
          <a:p>
            <a:r>
              <a:rPr lang="sr-Latn-BA" sz="2600" dirty="0"/>
              <a:t>N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iža cijena kapitala</a:t>
            </a:r>
          </a:p>
          <a:p>
            <a:r>
              <a:rPr lang="sr-Latn-BA" sz="2600" dirty="0"/>
              <a:t>Privlačenje potencijalnih investitora</a:t>
            </a:r>
            <a:endParaRPr lang="sr-Latn-B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Bolji imidž i reputacija preduzeća</a:t>
            </a:r>
          </a:p>
          <a:p>
            <a:r>
              <a:rPr lang="sr-Latn-BA" sz="2600" dirty="0"/>
              <a:t>S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ticanje konkurentske prednosti pre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sr-Latn-B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uzeća</a:t>
            </a:r>
          </a:p>
          <a:p>
            <a:r>
              <a:rPr lang="sr-Latn-BA" sz="2600" dirty="0"/>
              <a:t>Smanjenje poslovnog rizika</a:t>
            </a:r>
          </a:p>
          <a:p>
            <a:r>
              <a:rPr lang="sr-Latn-BA" sz="2600" dirty="0"/>
              <a:t>Izbjegavanje tužbi, istraga i afera</a:t>
            </a:r>
            <a:endParaRPr lang="en-US" sz="2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071" t="11966" r="33629" b="13429"/>
          <a:stretch>
            <a:fillRect/>
          </a:stretch>
        </p:blipFill>
        <p:spPr bwMode="auto">
          <a:xfrm>
            <a:off x="107299" y="836712"/>
            <a:ext cx="4248677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2900" t="24141" r="34250" b="11841"/>
          <a:stretch>
            <a:fillRect/>
          </a:stretch>
        </p:blipFill>
        <p:spPr bwMode="auto">
          <a:xfrm>
            <a:off x="4283968" y="836712"/>
            <a:ext cx="484773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Finansijski rizici</a:t>
            </a:r>
          </a:p>
          <a:p>
            <a:endParaRPr lang="sr-Latn-BA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BA" sz="1800" dirty="0"/>
          </a:p>
          <a:p>
            <a:endParaRPr lang="sr-Latn-BA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Gondola Holdings </a:t>
            </a:r>
            <a:endParaRPr lang="sr-Latn-BA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29 June 2008</a:t>
            </a:r>
            <a:endParaRPr lang="en-US" sz="18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71612"/>
            <a:ext cx="5429288" cy="479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Strategija preduzeća</a:t>
            </a:r>
            <a:endParaRPr lang="en-US" dirty="0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 l="59808" t="13916" r="10430" b="32617"/>
          <a:stretch>
            <a:fillRect/>
          </a:stretch>
        </p:blipFill>
        <p:spPr bwMode="auto">
          <a:xfrm>
            <a:off x="857224" y="1571612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Tržišno okruženje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pPr>
              <a:buNone/>
            </a:pPr>
            <a:endParaRPr lang="sr-Latn-BA" dirty="0"/>
          </a:p>
          <a:p>
            <a:pPr>
              <a:buNone/>
            </a:pPr>
            <a:endParaRPr lang="sr-Latn-BA" sz="1600" dirty="0"/>
          </a:p>
          <a:p>
            <a:r>
              <a:rPr lang="en-US" sz="1800" dirty="0" err="1"/>
              <a:t>Expro</a:t>
            </a:r>
            <a:r>
              <a:rPr lang="en-US" sz="1800" dirty="0"/>
              <a:t> International – 31 March 2009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9341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500" dirty="0"/>
              <a:t>Rizici i nesigurnosti koje utiču na poslovanje</a:t>
            </a:r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endParaRPr lang="sr-Latn-BA" sz="2500" dirty="0"/>
          </a:p>
          <a:p>
            <a:pPr>
              <a:buNone/>
            </a:pPr>
            <a:endParaRPr lang="sr-Latn-BA" sz="1600" dirty="0"/>
          </a:p>
          <a:p>
            <a:pPr>
              <a:buNone/>
            </a:pPr>
            <a:r>
              <a:rPr lang="fr-FR" sz="2000" dirty="0" err="1"/>
              <a:t>Airwave</a:t>
            </a:r>
            <a:r>
              <a:rPr lang="fr-FR" sz="2000" dirty="0"/>
              <a:t> Solutions – 30 </a:t>
            </a:r>
            <a:r>
              <a:rPr lang="fr-FR" sz="2000" dirty="0" err="1"/>
              <a:t>June</a:t>
            </a:r>
            <a:r>
              <a:rPr lang="fr-FR" sz="2000" dirty="0"/>
              <a:t> 2008</a:t>
            </a:r>
            <a:endParaRPr lang="en-US" sz="20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500990" cy="421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Trendovi i faktori koji utiču na budući razvoj i uspejšnost poslovanja</a:t>
            </a:r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pPr>
              <a:buNone/>
            </a:pPr>
            <a:endParaRPr lang="sr-Latn-BA" dirty="0"/>
          </a:p>
          <a:p>
            <a:pPr>
              <a:buNone/>
            </a:pPr>
            <a:endParaRPr lang="sr-Latn-BA" dirty="0"/>
          </a:p>
          <a:p>
            <a:pPr>
              <a:buNone/>
            </a:pPr>
            <a:r>
              <a:rPr lang="en-US" sz="1800" dirty="0" err="1"/>
              <a:t>Annington</a:t>
            </a:r>
            <a:r>
              <a:rPr lang="en-US" sz="1800" dirty="0"/>
              <a:t> Holdings – 31 March 2009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357982" cy="379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Uticaj na okolinu</a:t>
            </a:r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endParaRPr lang="sr-Latn-BA" sz="1800" dirty="0"/>
          </a:p>
          <a:p>
            <a:pPr>
              <a:buNone/>
            </a:pPr>
            <a:r>
              <a:rPr lang="en-US" sz="1800" dirty="0" err="1"/>
              <a:t>Infinis</a:t>
            </a:r>
            <a:r>
              <a:rPr lang="en-US" sz="1800" dirty="0"/>
              <a:t> – 31 March 2009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99" y="1928802"/>
            <a:ext cx="82600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Najbolje prakse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Zaposleni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 l="58957" t="22705" r="10430" b="37744"/>
          <a:stretch>
            <a:fillRect/>
          </a:stretch>
        </p:blipFill>
        <p:spPr bwMode="auto">
          <a:xfrm>
            <a:off x="500034" y="1785926"/>
            <a:ext cx="84296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8662" y="285728"/>
            <a:ext cx="6786610" cy="64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Latn-CS" b="1" dirty="0">
                <a:latin typeface="Verdana" pitchFamily="34" charset="0"/>
              </a:rPr>
              <a:t>Odnosi sa investitorima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2060575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rabicPeriod"/>
            </a:pPr>
            <a:endParaRPr lang="sr-Latn-CS" sz="2000">
              <a:latin typeface="Microsoft Sans Serif" pitchFamily="34" charset="0"/>
            </a:endParaRPr>
          </a:p>
          <a:p>
            <a:pPr marL="609600" indent="-609600">
              <a:buFontTx/>
              <a:buAutoNum type="arabicPeriod"/>
            </a:pPr>
            <a:endParaRPr lang="sr-Latn-CS" sz="2000">
              <a:latin typeface="Microsoft Sans Serif" pitchFamily="34" charset="0"/>
            </a:endParaRP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 rot="-788172">
            <a:off x="0" y="2924175"/>
            <a:ext cx="2881313" cy="288131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b="1">
                <a:solidFill>
                  <a:schemeClr val="bg1"/>
                </a:solidFill>
              </a:rPr>
              <a:t>Konferencije </a:t>
            </a:r>
          </a:p>
          <a:p>
            <a:pPr algn="ctr"/>
            <a:r>
              <a:rPr lang="sr-Latn-CS" sz="2000" b="1">
                <a:solidFill>
                  <a:schemeClr val="bg1"/>
                </a:solidFill>
              </a:rPr>
              <a:t>za štampu</a:t>
            </a:r>
            <a:r>
              <a:rPr lang="sr-Latn-CS" b="1"/>
              <a:t> </a:t>
            </a:r>
            <a:endParaRPr lang="en-US"/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 rot="-1658279">
            <a:off x="5435600" y="1196975"/>
            <a:ext cx="2879725" cy="28797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b="1" dirty="0">
                <a:solidFill>
                  <a:schemeClr val="bg1"/>
                </a:solidFill>
              </a:rPr>
              <a:t>Novine i </a:t>
            </a:r>
          </a:p>
          <a:p>
            <a:pPr algn="ctr"/>
            <a:r>
              <a:rPr lang="sr-Latn-CS" sz="2000" b="1" dirty="0">
                <a:solidFill>
                  <a:schemeClr val="bg1"/>
                </a:solidFill>
              </a:rPr>
              <a:t>    drugi mediji</a:t>
            </a:r>
            <a:br>
              <a:rPr lang="sr-Latn-C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 rot="-1271595">
            <a:off x="5724525" y="3357563"/>
            <a:ext cx="3167063" cy="3167062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b="1" dirty="0">
                <a:solidFill>
                  <a:srgbClr val="FF3300"/>
                </a:solidFill>
              </a:rPr>
              <a:t>Internet stranica berze</a:t>
            </a:r>
          </a:p>
          <a:p>
            <a:pPr algn="ctr"/>
            <a:r>
              <a:rPr lang="sr-Latn-CS" sz="2000" b="1" dirty="0">
                <a:solidFill>
                  <a:srgbClr val="FF3300"/>
                </a:solidFill>
              </a:rPr>
              <a:t>i drugih organizacija</a:t>
            </a:r>
            <a:endParaRPr lang="en-US" sz="2000" b="1" dirty="0">
              <a:solidFill>
                <a:srgbClr val="FF3300"/>
              </a:solidFill>
            </a:endParaRP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 rot="903331">
            <a:off x="1763713" y="1125538"/>
            <a:ext cx="2881312" cy="288131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b="1" dirty="0"/>
              <a:t>Internet stranica</a:t>
            </a:r>
          </a:p>
          <a:p>
            <a:pPr algn="ctr"/>
            <a:r>
              <a:rPr lang="sr-Latn-CS" sz="2000" b="1" dirty="0"/>
              <a:t> preduzeća</a:t>
            </a:r>
            <a:br>
              <a:rPr lang="sr-Latn-CS" sz="2000" dirty="0"/>
            </a:br>
            <a:endParaRPr lang="en-US" sz="2000" dirty="0"/>
          </a:p>
        </p:txBody>
      </p:sp>
      <p:sp>
        <p:nvSpPr>
          <p:cNvPr id="111624" name="Oval 8"/>
          <p:cNvSpPr>
            <a:spLocks noChangeArrowheads="1"/>
          </p:cNvSpPr>
          <p:nvPr/>
        </p:nvSpPr>
        <p:spPr bwMode="auto">
          <a:xfrm rot="1210312">
            <a:off x="3779838" y="2420938"/>
            <a:ext cx="2879725" cy="2879725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000" b="1" dirty="0">
                <a:solidFill>
                  <a:schemeClr val="bg1"/>
                </a:solidFill>
              </a:rPr>
              <a:t>Direktan kontakt </a:t>
            </a:r>
          </a:p>
          <a:p>
            <a:pPr algn="ctr"/>
            <a:r>
              <a:rPr lang="sr-Latn-CS" sz="2000" b="1" dirty="0">
                <a:solidFill>
                  <a:schemeClr val="bg1"/>
                </a:solidFill>
              </a:rPr>
              <a:t>s investitorima</a:t>
            </a:r>
            <a:br>
              <a:rPr lang="sr-Latn-C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1928794" y="3546498"/>
            <a:ext cx="3306768" cy="3240088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Latn-CS" sz="2400" b="1" dirty="0">
                <a:solidFill>
                  <a:schemeClr val="bg1"/>
                </a:solidFill>
              </a:rPr>
              <a:t>OBJAVLJIVANJE I </a:t>
            </a:r>
          </a:p>
          <a:p>
            <a:pPr algn="ctr"/>
            <a:r>
              <a:rPr lang="sr-Latn-CS" sz="2400" b="1" dirty="0">
                <a:solidFill>
                  <a:schemeClr val="bg1"/>
                </a:solidFill>
              </a:rPr>
              <a:t>TRANSPARENTNOST </a:t>
            </a:r>
          </a:p>
          <a:p>
            <a:pPr algn="ctr"/>
            <a:r>
              <a:rPr lang="sr-Latn-CS" sz="2400" b="1" dirty="0">
                <a:solidFill>
                  <a:schemeClr val="bg1"/>
                </a:solidFill>
              </a:rPr>
              <a:t>INFORMACIJA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600200" y="4386263"/>
            <a:ext cx="5486400" cy="639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sr-Latn-BA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Hvala na pažnji</a:t>
            </a:r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Objavljivanje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Objavljivanje</a:t>
            </a:r>
            <a:r>
              <a:rPr lang="sr-Cyrl-BA" dirty="0"/>
              <a:t> </a:t>
            </a:r>
            <a:r>
              <a:rPr lang="sr-Latn-BA" dirty="0"/>
              <a:t>obezbje</a:t>
            </a:r>
            <a:r>
              <a:rPr lang="vi-VN" dirty="0"/>
              <a:t>đ</a:t>
            </a:r>
            <a:r>
              <a:rPr lang="sr-Latn-BA" dirty="0"/>
              <a:t>uje</a:t>
            </a:r>
            <a:r>
              <a:rPr lang="sr-Cyrl-BA" dirty="0"/>
              <a:t> </a:t>
            </a:r>
            <a:r>
              <a:rPr lang="sr-Latn-BA" dirty="0"/>
              <a:t>pristup</a:t>
            </a:r>
            <a:r>
              <a:rPr lang="sr-Cyrl-BA" dirty="0"/>
              <a:t> </a:t>
            </a:r>
            <a:r>
              <a:rPr lang="sr-Latn-BA" dirty="0"/>
              <a:t>informacijama</a:t>
            </a:r>
            <a:r>
              <a:rPr lang="sr-Cyrl-BA" dirty="0"/>
              <a:t> </a:t>
            </a:r>
            <a:r>
              <a:rPr lang="sr-Latn-BA" dirty="0"/>
              <a:t>svim</a:t>
            </a:r>
            <a:r>
              <a:rPr lang="sr-Cyrl-BA" dirty="0"/>
              <a:t> </a:t>
            </a:r>
            <a:r>
              <a:rPr lang="sr-Latn-BA" dirty="0"/>
              <a:t>zainteresovanim</a:t>
            </a:r>
            <a:r>
              <a:rPr lang="sr-Cyrl-BA" dirty="0"/>
              <a:t> </a:t>
            </a:r>
            <a:r>
              <a:rPr lang="sr-Latn-BA" dirty="0"/>
              <a:t>licima</a:t>
            </a:r>
            <a:r>
              <a:rPr lang="sr-Cyrl-BA" dirty="0"/>
              <a:t>, </a:t>
            </a:r>
            <a:r>
              <a:rPr lang="sr-Latn-BA" dirty="0"/>
              <a:t>bez</a:t>
            </a:r>
            <a:r>
              <a:rPr lang="sr-Cyrl-BA" dirty="0"/>
              <a:t> </a:t>
            </a:r>
            <a:r>
              <a:rPr lang="sr-Latn-BA" dirty="0"/>
              <a:t>obzira</a:t>
            </a:r>
            <a:r>
              <a:rPr lang="sr-Cyrl-BA" dirty="0"/>
              <a:t> </a:t>
            </a:r>
            <a:r>
              <a:rPr lang="sr-Latn-BA" dirty="0"/>
              <a:t>na</a:t>
            </a:r>
            <a:r>
              <a:rPr lang="sr-Cyrl-BA" dirty="0"/>
              <a:t> </a:t>
            </a:r>
            <a:r>
              <a:rPr lang="sr-Latn-BA" dirty="0"/>
              <a:t>svrhu</a:t>
            </a:r>
            <a:r>
              <a:rPr lang="sr-Cyrl-BA" dirty="0"/>
              <a:t> </a:t>
            </a:r>
            <a:r>
              <a:rPr lang="sr-Latn-BA" dirty="0"/>
              <a:t>u</a:t>
            </a:r>
            <a:r>
              <a:rPr lang="sr-Cyrl-BA" dirty="0"/>
              <a:t> </a:t>
            </a:r>
            <a:r>
              <a:rPr lang="sr-Latn-BA" dirty="0"/>
              <a:t>koju</a:t>
            </a:r>
            <a:r>
              <a:rPr lang="sr-Cyrl-BA" dirty="0"/>
              <a:t> </a:t>
            </a:r>
            <a:r>
              <a:rPr lang="sr-Latn-BA" dirty="0"/>
              <a:t>će</a:t>
            </a:r>
            <a:r>
              <a:rPr lang="sr-Cyrl-BA" dirty="0"/>
              <a:t> </a:t>
            </a:r>
            <a:r>
              <a:rPr lang="sr-Latn-BA" dirty="0"/>
              <a:t>dobijene</a:t>
            </a:r>
            <a:r>
              <a:rPr lang="sr-Cyrl-BA" dirty="0"/>
              <a:t> </a:t>
            </a:r>
            <a:r>
              <a:rPr lang="sr-Latn-BA" dirty="0"/>
              <a:t>informacije</a:t>
            </a:r>
            <a:r>
              <a:rPr lang="sr-Cyrl-BA" dirty="0"/>
              <a:t> </a:t>
            </a:r>
            <a:r>
              <a:rPr lang="sr-Latn-BA" dirty="0"/>
              <a:t>biti</a:t>
            </a:r>
            <a:r>
              <a:rPr lang="sr-Cyrl-BA" dirty="0"/>
              <a:t> </a:t>
            </a:r>
            <a:r>
              <a:rPr lang="sr-Latn-BA" dirty="0"/>
              <a:t>korišćene</a:t>
            </a:r>
            <a:r>
              <a:rPr lang="sr-Cyrl-BA" dirty="0"/>
              <a:t>, </a:t>
            </a:r>
            <a:r>
              <a:rPr lang="sr-Latn-BA" dirty="0"/>
              <a:t>putem</a:t>
            </a:r>
            <a:r>
              <a:rPr lang="sr-Cyrl-BA" dirty="0"/>
              <a:t> </a:t>
            </a:r>
            <a:r>
              <a:rPr lang="sr-Latn-BA" dirty="0"/>
              <a:t>transparentne</a:t>
            </a:r>
            <a:r>
              <a:rPr lang="sr-Cyrl-BA" dirty="0"/>
              <a:t> </a:t>
            </a:r>
            <a:r>
              <a:rPr lang="sr-Latn-BA" dirty="0"/>
              <a:t>procedure</a:t>
            </a:r>
            <a:r>
              <a:rPr lang="sr-Cyrl-BA" dirty="0"/>
              <a:t> </a:t>
            </a:r>
            <a:r>
              <a:rPr lang="sr-Latn-BA" dirty="0"/>
              <a:t>koja</a:t>
            </a:r>
            <a:r>
              <a:rPr lang="sr-Cyrl-BA" dirty="0"/>
              <a:t> </a:t>
            </a:r>
            <a:r>
              <a:rPr lang="sr-Latn-BA" dirty="0"/>
              <a:t>garantuje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se</a:t>
            </a:r>
            <a:r>
              <a:rPr lang="sr-Cyrl-BA" dirty="0"/>
              <a:t> </a:t>
            </a:r>
            <a:r>
              <a:rPr lang="sr-Latn-BA" dirty="0"/>
              <a:t>informacije</a:t>
            </a:r>
            <a:r>
              <a:rPr lang="sr-Cyrl-BA" dirty="0"/>
              <a:t> </a:t>
            </a:r>
            <a:r>
              <a:rPr lang="sr-Latn-BA" dirty="0"/>
              <a:t>lako</a:t>
            </a:r>
            <a:r>
              <a:rPr lang="sr-Cyrl-BA" dirty="0"/>
              <a:t> </a:t>
            </a:r>
            <a:r>
              <a:rPr lang="sr-Latn-BA" dirty="0"/>
              <a:t>pronalaze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dobijaju</a:t>
            </a:r>
            <a:r>
              <a:rPr lang="sr-Cyrl-BA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Objavljivanje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Blagovremeno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tačno</a:t>
            </a:r>
            <a:r>
              <a:rPr lang="sr-Cyrl-BA" dirty="0"/>
              <a:t> </a:t>
            </a:r>
            <a:r>
              <a:rPr lang="sr-Latn-BA" dirty="0"/>
              <a:t>objavljivanje</a:t>
            </a:r>
            <a:r>
              <a:rPr lang="sr-Cyrl-BA" dirty="0"/>
              <a:t> </a:t>
            </a:r>
            <a:r>
              <a:rPr lang="sr-Latn-BA" dirty="0"/>
              <a:t>je</a:t>
            </a:r>
            <a:r>
              <a:rPr lang="sr-Cyrl-BA" dirty="0"/>
              <a:t> </a:t>
            </a:r>
            <a:r>
              <a:rPr lang="sr-Latn-BA" dirty="0"/>
              <a:t>od</a:t>
            </a:r>
            <a:r>
              <a:rPr lang="sr-Cyrl-BA" dirty="0"/>
              <a:t> </a:t>
            </a:r>
            <a:r>
              <a:rPr lang="sr-Latn-BA" dirty="0"/>
              <a:t>suštinskog</a:t>
            </a:r>
            <a:r>
              <a:rPr lang="sr-Cyrl-BA" dirty="0"/>
              <a:t> </a:t>
            </a:r>
            <a:r>
              <a:rPr lang="sr-Latn-BA" dirty="0"/>
              <a:t>značaja</a:t>
            </a:r>
            <a:r>
              <a:rPr lang="sr-Cyrl-BA" dirty="0"/>
              <a:t> </a:t>
            </a:r>
            <a:r>
              <a:rPr lang="sr-Latn-BA" dirty="0"/>
              <a:t>za</a:t>
            </a:r>
            <a:r>
              <a:rPr lang="sr-Cyrl-BA" dirty="0"/>
              <a:t> </a:t>
            </a:r>
            <a:r>
              <a:rPr lang="sr-Latn-BA" dirty="0"/>
              <a:t>vlasnika</a:t>
            </a:r>
            <a:r>
              <a:rPr lang="sr-Cyrl-BA" dirty="0"/>
              <a:t>, </a:t>
            </a:r>
            <a:r>
              <a:rPr lang="sr-Latn-BA" dirty="0"/>
              <a:t>potencijalne</a:t>
            </a:r>
            <a:r>
              <a:rPr lang="sr-Cyrl-BA" dirty="0"/>
              <a:t> </a:t>
            </a:r>
            <a:r>
              <a:rPr lang="sr-Latn-BA" dirty="0"/>
              <a:t>investitore</a:t>
            </a:r>
            <a:r>
              <a:rPr lang="sr-Cyrl-BA" dirty="0"/>
              <a:t>, </a:t>
            </a:r>
            <a:r>
              <a:rPr lang="sr-Latn-BA" dirty="0"/>
              <a:t>regulatorne</a:t>
            </a:r>
            <a:r>
              <a:rPr lang="sr-Cyrl-BA" dirty="0"/>
              <a:t> </a:t>
            </a:r>
            <a:r>
              <a:rPr lang="sr-Latn-BA" dirty="0"/>
              <a:t>organe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druge</a:t>
            </a:r>
            <a:r>
              <a:rPr lang="sr-Cyrl-BA" dirty="0"/>
              <a:t> </a:t>
            </a:r>
            <a:r>
              <a:rPr lang="sr-Latn-BA" dirty="0"/>
              <a:t>nosioce</a:t>
            </a:r>
            <a:r>
              <a:rPr lang="sr-Cyrl-BA" dirty="0"/>
              <a:t> </a:t>
            </a:r>
            <a:r>
              <a:rPr lang="sr-Latn-BA" dirty="0"/>
              <a:t>rizika</a:t>
            </a:r>
            <a:r>
              <a:rPr lang="sr-Cyrl-BA" dirty="0"/>
              <a:t> </a:t>
            </a:r>
            <a:r>
              <a:rPr lang="sr-Latn-BA" dirty="0"/>
              <a:t>poslovanja</a:t>
            </a:r>
            <a:r>
              <a:rPr lang="sr-Cyrl-BA" dirty="0"/>
              <a:t> </a:t>
            </a:r>
            <a:r>
              <a:rPr lang="sr-Latn-BA" dirty="0"/>
              <a:t>društva</a:t>
            </a:r>
            <a:r>
              <a:rPr lang="sr-Cyrl-BA" dirty="0"/>
              <a:t>.</a:t>
            </a:r>
            <a:endParaRPr lang="en-US" dirty="0"/>
          </a:p>
          <a:p>
            <a:endParaRPr lang="en-US" dirty="0"/>
          </a:p>
          <a:p>
            <a:r>
              <a:rPr lang="sr-Latn-BA" dirty="0"/>
              <a:t>Pristup</a:t>
            </a:r>
            <a:r>
              <a:rPr lang="sr-Cyrl-BA" dirty="0"/>
              <a:t> </a:t>
            </a:r>
            <a:r>
              <a:rPr lang="sr-Latn-BA" dirty="0"/>
              <a:t>informacijama</a:t>
            </a:r>
            <a:r>
              <a:rPr lang="sr-Cyrl-BA" dirty="0"/>
              <a:t> </a:t>
            </a:r>
            <a:r>
              <a:rPr lang="sr-Latn-BA" dirty="0"/>
              <a:t>od</a:t>
            </a:r>
            <a:r>
              <a:rPr lang="sr-Cyrl-BA" dirty="0"/>
              <a:t> </a:t>
            </a:r>
            <a:r>
              <a:rPr lang="sr-Latn-BA" dirty="0"/>
              <a:t>materijalnog</a:t>
            </a:r>
            <a:r>
              <a:rPr lang="sr-Cyrl-BA" dirty="0"/>
              <a:t> </a:t>
            </a:r>
            <a:r>
              <a:rPr lang="sr-Latn-BA" dirty="0"/>
              <a:t>značaja</a:t>
            </a:r>
            <a:r>
              <a:rPr lang="sr-Cyrl-BA" dirty="0"/>
              <a:t> </a:t>
            </a:r>
            <a:r>
              <a:rPr lang="sr-Latn-BA" dirty="0"/>
              <a:t>pomaže</a:t>
            </a:r>
            <a:r>
              <a:rPr lang="sr-Cyrl-BA" dirty="0"/>
              <a:t> </a:t>
            </a:r>
            <a:r>
              <a:rPr lang="sr-Latn-BA" dirty="0"/>
              <a:t>vlasnicima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zaštite</a:t>
            </a:r>
            <a:r>
              <a:rPr lang="sr-Cyrl-BA" dirty="0"/>
              <a:t> </a:t>
            </a:r>
            <a:r>
              <a:rPr lang="sr-Latn-BA" dirty="0"/>
              <a:t>svoja</a:t>
            </a:r>
            <a:r>
              <a:rPr lang="sr-Cyrl-BA" dirty="0"/>
              <a:t> </a:t>
            </a:r>
            <a:r>
              <a:rPr lang="sr-Latn-BA" dirty="0"/>
              <a:t>prava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donose</a:t>
            </a:r>
            <a:r>
              <a:rPr lang="sr-Cyrl-BA" dirty="0"/>
              <a:t> </a:t>
            </a:r>
            <a:r>
              <a:rPr lang="sr-Latn-BA" dirty="0"/>
              <a:t>adekvatne</a:t>
            </a:r>
            <a:r>
              <a:rPr lang="sr-Cyrl-BA" dirty="0"/>
              <a:t> </a:t>
            </a:r>
            <a:r>
              <a:rPr lang="sr-Latn-BA" dirty="0"/>
              <a:t>ekonomske</a:t>
            </a:r>
            <a:r>
              <a:rPr lang="sr-Cyrl-BA" dirty="0"/>
              <a:t> </a:t>
            </a:r>
            <a:r>
              <a:rPr lang="sr-Latn-BA" dirty="0"/>
              <a:t>odluke</a:t>
            </a:r>
            <a:r>
              <a:rPr lang="sr-Cyrl-BA" dirty="0"/>
              <a:t>.</a:t>
            </a:r>
            <a:endParaRPr lang="sr-Latn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Objavljivanje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Objavljivanje</a:t>
            </a:r>
            <a:r>
              <a:rPr lang="sr-Cyrl-BA" dirty="0"/>
              <a:t> </a:t>
            </a:r>
            <a:r>
              <a:rPr lang="sr-Latn-BA" dirty="0"/>
              <a:t>omogućava</a:t>
            </a:r>
            <a:r>
              <a:rPr lang="sr-Cyrl-BA" dirty="0"/>
              <a:t> </a:t>
            </a:r>
            <a:r>
              <a:rPr lang="sr-Latn-BA" dirty="0"/>
              <a:t>olakšano</a:t>
            </a:r>
            <a:r>
              <a:rPr lang="sr-Cyrl-BA" dirty="0"/>
              <a:t> </a:t>
            </a:r>
            <a:r>
              <a:rPr lang="sr-Latn-BA" dirty="0"/>
              <a:t>vršenje</a:t>
            </a:r>
            <a:r>
              <a:rPr lang="sr-Cyrl-BA" dirty="0"/>
              <a:t> </a:t>
            </a:r>
            <a:r>
              <a:rPr lang="sr-Latn-BA" dirty="0"/>
              <a:t>nadzora</a:t>
            </a:r>
            <a:r>
              <a:rPr lang="sr-Cyrl-BA" dirty="0"/>
              <a:t> </a:t>
            </a:r>
            <a:r>
              <a:rPr lang="sr-Latn-BA" dirty="0"/>
              <a:t>nad</a:t>
            </a:r>
            <a:r>
              <a:rPr lang="sr-Cyrl-BA" dirty="0"/>
              <a:t> </a:t>
            </a:r>
            <a:r>
              <a:rPr lang="sr-Latn-BA" dirty="0"/>
              <a:t>radom</a:t>
            </a:r>
            <a:r>
              <a:rPr lang="sr-Cyrl-BA" dirty="0"/>
              <a:t> </a:t>
            </a:r>
            <a:r>
              <a:rPr lang="sr-Latn-BA" dirty="0"/>
              <a:t>uprave</a:t>
            </a:r>
            <a:r>
              <a:rPr lang="sr-Cyrl-BA" dirty="0"/>
              <a:t>,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pojačava</a:t>
            </a:r>
            <a:r>
              <a:rPr lang="sr-Cyrl-BA" dirty="0"/>
              <a:t> </a:t>
            </a:r>
            <a:r>
              <a:rPr lang="sr-Latn-BA" dirty="0"/>
              <a:t>odgovornost</a:t>
            </a:r>
            <a:r>
              <a:rPr lang="sr-Cyrl-BA" dirty="0"/>
              <a:t> </a:t>
            </a:r>
            <a:r>
              <a:rPr lang="sr-Latn-BA" dirty="0"/>
              <a:t>uprave</a:t>
            </a:r>
            <a:r>
              <a:rPr lang="sr-Cyrl-BA" dirty="0"/>
              <a:t> </a:t>
            </a:r>
            <a:r>
              <a:rPr lang="sr-Latn-BA" dirty="0"/>
              <a:t>prema</a:t>
            </a:r>
            <a:r>
              <a:rPr lang="sr-Cyrl-BA" dirty="0"/>
              <a:t> </a:t>
            </a:r>
            <a:r>
              <a:rPr lang="sr-Latn-BA" dirty="0"/>
              <a:t>društvu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vlasnicima</a:t>
            </a:r>
            <a:r>
              <a:rPr lang="sr-Cyrl-BA" dirty="0"/>
              <a:t>.</a:t>
            </a:r>
            <a:endParaRPr lang="en-US" dirty="0"/>
          </a:p>
          <a:p>
            <a:endParaRPr lang="en-US" dirty="0"/>
          </a:p>
          <a:p>
            <a:r>
              <a:rPr lang="sr-Latn-BA" dirty="0"/>
              <a:t>Objavljivanje</a:t>
            </a:r>
            <a:r>
              <a:rPr lang="sr-Cyrl-BA" dirty="0"/>
              <a:t> </a:t>
            </a:r>
            <a:r>
              <a:rPr lang="sr-Latn-BA" dirty="0"/>
              <a:t>informacija</a:t>
            </a:r>
            <a:r>
              <a:rPr lang="sr-Cyrl-BA" dirty="0"/>
              <a:t> </a:t>
            </a:r>
            <a:r>
              <a:rPr lang="sr-Latn-BA" dirty="0"/>
              <a:t>koristi</a:t>
            </a:r>
            <a:r>
              <a:rPr lang="sr-Cyrl-BA" dirty="0"/>
              <a:t> </a:t>
            </a:r>
            <a:r>
              <a:rPr lang="sr-Latn-BA" dirty="0"/>
              <a:t>društvima</a:t>
            </a:r>
            <a:r>
              <a:rPr lang="sr-Cyrl-BA" dirty="0"/>
              <a:t>, </a:t>
            </a:r>
            <a:r>
              <a:rPr lang="sr-Latn-BA" dirty="0"/>
              <a:t>jer</a:t>
            </a:r>
            <a:r>
              <a:rPr lang="sr-Cyrl-BA" dirty="0"/>
              <a:t> </a:t>
            </a:r>
            <a:r>
              <a:rPr lang="sr-Latn-BA" dirty="0"/>
              <a:t>im</a:t>
            </a:r>
            <a:r>
              <a:rPr lang="sr-Cyrl-BA" dirty="0"/>
              <a:t> </a:t>
            </a:r>
            <a:r>
              <a:rPr lang="sr-Latn-BA" dirty="0"/>
              <a:t>omogućava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demonstriraju</a:t>
            </a:r>
            <a:r>
              <a:rPr lang="sr-Cyrl-BA" dirty="0"/>
              <a:t> </a:t>
            </a:r>
            <a:r>
              <a:rPr lang="sr-Latn-BA" dirty="0"/>
              <a:t>odgovornost</a:t>
            </a:r>
            <a:r>
              <a:rPr lang="sr-Cyrl-BA" dirty="0"/>
              <a:t> </a:t>
            </a:r>
            <a:r>
              <a:rPr lang="sr-Latn-BA" dirty="0"/>
              <a:t>prema</a:t>
            </a:r>
            <a:r>
              <a:rPr lang="sr-Cyrl-BA" dirty="0"/>
              <a:t> </a:t>
            </a:r>
            <a:r>
              <a:rPr lang="sr-Latn-BA" dirty="0"/>
              <a:t>vlasniku</a:t>
            </a:r>
            <a:r>
              <a:rPr lang="sr-Cyrl-BA" dirty="0"/>
              <a:t>,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djeluju</a:t>
            </a:r>
            <a:r>
              <a:rPr lang="sr-Cyrl-BA" dirty="0"/>
              <a:t> </a:t>
            </a:r>
            <a:r>
              <a:rPr lang="sr-Latn-BA" dirty="0"/>
              <a:t>transparentno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da</a:t>
            </a:r>
            <a:r>
              <a:rPr lang="sr-Cyrl-BA" dirty="0"/>
              <a:t> </a:t>
            </a:r>
            <a:r>
              <a:rPr lang="sr-Latn-BA" dirty="0"/>
              <a:t>održavaju</a:t>
            </a:r>
            <a:r>
              <a:rPr lang="sr-Cyrl-BA" dirty="0"/>
              <a:t> </a:t>
            </a:r>
            <a:r>
              <a:rPr lang="sr-Latn-BA" dirty="0"/>
              <a:t>sigurnost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povjerenje</a:t>
            </a:r>
            <a:r>
              <a:rPr lang="sr-Cyrl-BA" dirty="0"/>
              <a:t> </a:t>
            </a:r>
            <a:r>
              <a:rPr lang="sr-Latn-BA" dirty="0"/>
              <a:t>javnosti</a:t>
            </a:r>
            <a:r>
              <a:rPr lang="sr-Cyrl-BA" dirty="0"/>
              <a:t>.</a:t>
            </a:r>
            <a:endParaRPr lang="sr-Latn-BA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Principi objavljivanja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dirty="0"/>
              <a:t>Redovno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blagovremeno</a:t>
            </a:r>
            <a:r>
              <a:rPr lang="sr-Cyrl-BA" dirty="0"/>
              <a:t>;</a:t>
            </a:r>
            <a:endParaRPr lang="sr-Latn-BA" dirty="0"/>
          </a:p>
          <a:p>
            <a:endParaRPr lang="sr-Latn-BA" dirty="0"/>
          </a:p>
          <a:p>
            <a:r>
              <a:rPr lang="sr-Latn-BA" dirty="0"/>
              <a:t>Lako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široko</a:t>
            </a:r>
            <a:r>
              <a:rPr lang="sr-Cyrl-BA" dirty="0"/>
              <a:t> </a:t>
            </a:r>
            <a:r>
              <a:rPr lang="sr-Latn-BA" dirty="0"/>
              <a:t>dostupno</a:t>
            </a:r>
            <a:r>
              <a:rPr lang="sr-Cyrl-BA" dirty="0"/>
              <a:t>;</a:t>
            </a:r>
            <a:endParaRPr lang="sr-Latn-BA" dirty="0"/>
          </a:p>
          <a:p>
            <a:endParaRPr lang="sr-Latn-BA" dirty="0"/>
          </a:p>
          <a:p>
            <a:r>
              <a:rPr lang="sr-Latn-BA" dirty="0"/>
              <a:t>Tačno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potpuno</a:t>
            </a:r>
            <a:r>
              <a:rPr lang="sr-Cyrl-BA" dirty="0"/>
              <a:t>; </a:t>
            </a:r>
            <a:r>
              <a:rPr lang="sr-Latn-BA" dirty="0"/>
              <a:t>i</a:t>
            </a:r>
          </a:p>
          <a:p>
            <a:endParaRPr lang="sr-Latn-BA" dirty="0"/>
          </a:p>
          <a:p>
            <a:r>
              <a:rPr lang="sr-Latn-BA" dirty="0"/>
              <a:t>Konzistentno</a:t>
            </a:r>
            <a:r>
              <a:rPr lang="sr-Cyrl-BA" dirty="0"/>
              <a:t>, </a:t>
            </a:r>
            <a:r>
              <a:rPr lang="sr-Latn-BA" dirty="0"/>
              <a:t>relevantno</a:t>
            </a:r>
            <a:r>
              <a:rPr lang="sr-Cyrl-BA" dirty="0"/>
              <a:t> </a:t>
            </a:r>
            <a:r>
              <a:rPr lang="sr-Latn-BA" dirty="0"/>
              <a:t>i</a:t>
            </a:r>
            <a:r>
              <a:rPr lang="sr-Cyrl-BA" dirty="0"/>
              <a:t> </a:t>
            </a:r>
            <a:r>
              <a:rPr lang="sr-Latn-BA" dirty="0"/>
              <a:t>dokumentovano</a:t>
            </a:r>
            <a:r>
              <a:rPr lang="sr-Cyrl-BA" dirty="0"/>
              <a:t>.</a:t>
            </a:r>
            <a:endParaRPr lang="sr-Latn-BA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34l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2034</Words>
  <Application>Microsoft Macintosh PowerPoint</Application>
  <PresentationFormat>On-screen Show (4:3)</PresentationFormat>
  <Paragraphs>396</Paragraphs>
  <Slides>59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Microsoft Sans Serif</vt:lpstr>
      <vt:lpstr>Times New Roman</vt:lpstr>
      <vt:lpstr>Verdana</vt:lpstr>
      <vt:lpstr>Wingdings</vt:lpstr>
      <vt:lpstr>Wingdings 2</vt:lpstr>
      <vt:lpstr>cdb2004134l</vt:lpstr>
      <vt:lpstr>Image</vt:lpstr>
      <vt:lpstr> OBJAVLJIVANJE I TRANSPARENTNOST INFORMACIJA</vt:lpstr>
      <vt:lpstr>Sadržaj</vt:lpstr>
      <vt:lpstr>OECD principi korporativnog upravljanja </vt:lpstr>
      <vt:lpstr>OECD principi korporativnog upravljanja </vt:lpstr>
      <vt:lpstr>Prednosti korporativnog upravljanja</vt:lpstr>
      <vt:lpstr>Objavljivanje</vt:lpstr>
      <vt:lpstr>Objavljivanje</vt:lpstr>
      <vt:lpstr>Objavljivanje</vt:lpstr>
      <vt:lpstr>Principi objavljivanja</vt:lpstr>
      <vt:lpstr>Objavljivanje i transparetnost</vt:lpstr>
      <vt:lpstr>Objavljivanje i transparetnost</vt:lpstr>
      <vt:lpstr>Informacije koje se objavljuju</vt:lpstr>
      <vt:lpstr>Korisnici i njihove informacione potrebe</vt:lpstr>
      <vt:lpstr>Obavezno objavljivanje</vt:lpstr>
      <vt:lpstr>Obavezno objavljivanje</vt:lpstr>
      <vt:lpstr>Dobrovoljno objavljivanje</vt:lpstr>
      <vt:lpstr>Na internet sajtu društva treba da se prezentiraju sledeće informacije i dokumenti:</vt:lpstr>
      <vt:lpstr>Regulativa za objavljivanje informacija</vt:lpstr>
      <vt:lpstr>Zakon o tržištu hartija od vrijednosti</vt:lpstr>
      <vt:lpstr>Zakon o tržištu hartija od vrijednosti</vt:lpstr>
      <vt:lpstr>Pravila Banjalučke berze</vt:lpstr>
      <vt:lpstr>Pravila Banjalučke berze</vt:lpstr>
      <vt:lpstr>Pravila Banjalučke berze</vt:lpstr>
      <vt:lpstr>Pravila Banjalučke berze</vt:lpstr>
      <vt:lpstr>Obaveze akcionarskih društava</vt:lpstr>
      <vt:lpstr>Obaveze akcionarskih društava</vt:lpstr>
      <vt:lpstr>Novi standardi upravljanja AD</vt:lpstr>
      <vt:lpstr>Uticaj informacija na cijenu akcija</vt:lpstr>
      <vt:lpstr>Uticaj informacija na cijene akcija</vt:lpstr>
      <vt:lpstr>Uticaj informacija na cijene akcija </vt:lpstr>
      <vt:lpstr>Uticaj informacija na cijene akcija</vt:lpstr>
      <vt:lpstr>Uticaj informacija na cijene akcija – primjer Boksit a.d. Milići</vt:lpstr>
      <vt:lpstr>Uticaj informacija na cijene akcija – primjer Boksit a.d. Milići</vt:lpstr>
      <vt:lpstr>Uticaj informacija na cijene akcija – primjer Boksit a.d. Milići</vt:lpstr>
      <vt:lpstr>Uticaj informacija na cijene akcija – primjer Boksit a.d. Milići</vt:lpstr>
      <vt:lpstr>Uticaj informacija na cijene akcija – primjer Boksit a.d. Milići</vt:lpstr>
      <vt:lpstr>Uticaj informacija na cijene akcija – primjer Boksit a.d. Milići</vt:lpstr>
      <vt:lpstr>Uticaj informacija na cijene akcija – primjer Boksit a.d. Milići</vt:lpstr>
      <vt:lpstr>Uticaj informacija na cijene akcija – primjer Tržnica a.d. Banja Luka</vt:lpstr>
      <vt:lpstr>Uticaj informacija na cijene akcija – primjer Tržnica a.d. Banja Luka</vt:lpstr>
      <vt:lpstr>Uticaj informacija na cijene akcija – primjer Tržnica a.d. Banja Luka</vt:lpstr>
      <vt:lpstr>Elon Musk – Tesla - Crypto</vt:lpstr>
      <vt:lpstr>Elon Musk – Tesla - Crypto</vt:lpstr>
      <vt:lpstr>Objavljivanje i transparentnost informacija – kod nas</vt:lpstr>
      <vt:lpstr>Objavljivanje i transparentnost informacija – kod nas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Najbolje prakse</vt:lpstr>
      <vt:lpstr>Odnosi sa investitorima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OBJAVLJIVANJE I TRANSPARENTNOST INFORMACIJA</dc:title>
  <dc:creator>w7</dc:creator>
  <cp:lastModifiedBy>Igor Todorovic</cp:lastModifiedBy>
  <cp:revision>41</cp:revision>
  <dcterms:created xsi:type="dcterms:W3CDTF">2012-10-22T06:57:25Z</dcterms:created>
  <dcterms:modified xsi:type="dcterms:W3CDTF">2023-01-24T15:22:12Z</dcterms:modified>
</cp:coreProperties>
</file>